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55"/>
  </p:notes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 id="307" r:id="rId52"/>
    <p:sldId id="308" r:id="rId53"/>
    <p:sldId id="309" r:id="rId54"/>
  </p:sldIdLst>
  <p:sldSz cx="9144000" cy="5143500" type="screen16x9"/>
  <p:notesSz cx="6858000" cy="9144000"/>
  <p:embeddedFontLst>
    <p:embeddedFont>
      <p:font typeface="Open Sans" panose="020B0606030504020204" pitchFamily="34" charset="0"/>
      <p:regular r:id="rId56"/>
      <p:bold r:id="rId57"/>
      <p:italic r:id="rId58"/>
      <p:boldItalic r:id="rId59"/>
    </p:embeddedFont>
    <p:embeddedFont>
      <p:font typeface="PT Sans Narrow" panose="020B0506020203020204" pitchFamily="34" charset="0"/>
      <p:regular r:id="rId60"/>
      <p:bold r:id="rId6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730"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font" Target="fonts/font2.fntdata"/><Relationship Id="rId61"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font" Target="fonts/font5.fntdata"/><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font" Target="fonts/font1.fntdata"/><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c6f9e470d_0_0: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c6f9e470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dec3f27618_0_8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dec3f27618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dec3f27618_0_9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dec3f27618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dec3f27618_0_10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dec3f27618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dec3f27618_0_10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gdec3f27618_0_1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dec3f27618_0_1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 name="Google Shape;226;gdec3f27618_0_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dec3f27618_0_1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 name="Google Shape;231;gdec3f27618_0_1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gdec3f27618_0_1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 name="Google Shape;237;gdec3f27618_0_1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dec3f27618_0_1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gdec3f27618_0_1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gdec3f27618_0_13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1" name="Google Shape;251;gdec3f27618_0_1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gdec3f27618_0_1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7" name="Google Shape;257;gdec3f27618_0_1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dec3f27618_0_5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dec3f27618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gdec3f27618_0_1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4" name="Google Shape;264;gdec3f27618_0_1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dec3f27618_0_1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dec3f27618_0_1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gdec3f27618_0_15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4" name="Google Shape;274;gdec3f27618_0_1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gdec3f27618_0_15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2" name="Google Shape;282;gdec3f27618_0_1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dec3f27618_0_16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8" name="Google Shape;288;gdec3f27618_0_1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dec3f27618_2_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dec3f27618_2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gdec3f27618_0_17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8" name="Google Shape;298;gdec3f27618_0_1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gdec3f27618_0_17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6" name="Google Shape;306;gdec3f27618_0_1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gdec3f27618_0_18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2" name="Google Shape;312;gdec3f27618_0_1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gdec3f27618_0_18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0" name="Google Shape;320;gdec3f27618_0_1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dec3f27618_0_6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dec3f27618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gdec3f27618_0_19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8" name="Google Shape;328;gdec3f27618_0_1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gdec3f27618_0_19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6" name="Google Shape;336;gdec3f27618_0_1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gdec3f27618_0_20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5" name="Google Shape;345;gdec3f27618_0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Google Shape;352;gdec3f27618_0_2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3" name="Google Shape;353;gdec3f27618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Google Shape;358;gdec3f27618_0_2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9" name="Google Shape;359;gdec3f27618_0_2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Google Shape;366;gdec3f27618_0_2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7" name="Google Shape;367;gdec3f27618_0_2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
        <p:cNvGrpSpPr/>
        <p:nvPr/>
      </p:nvGrpSpPr>
      <p:grpSpPr>
        <a:xfrm>
          <a:off x="0" y="0"/>
          <a:ext cx="0" cy="0"/>
          <a:chOff x="0" y="0"/>
          <a:chExt cx="0" cy="0"/>
        </a:xfrm>
      </p:grpSpPr>
      <p:sp>
        <p:nvSpPr>
          <p:cNvPr id="372" name="Google Shape;372;gdec3f27618_2_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3" name="Google Shape;373;gdec3f27618_2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7"/>
        <p:cNvGrpSpPr/>
        <p:nvPr/>
      </p:nvGrpSpPr>
      <p:grpSpPr>
        <a:xfrm>
          <a:off x="0" y="0"/>
          <a:ext cx="0" cy="0"/>
          <a:chOff x="0" y="0"/>
          <a:chExt cx="0" cy="0"/>
        </a:xfrm>
      </p:grpSpPr>
      <p:sp>
        <p:nvSpPr>
          <p:cNvPr id="378" name="Google Shape;378;gdec3f27618_0_2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9" name="Google Shape;379;gdec3f27618_0_2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4"/>
        <p:cNvGrpSpPr/>
        <p:nvPr/>
      </p:nvGrpSpPr>
      <p:grpSpPr>
        <a:xfrm>
          <a:off x="0" y="0"/>
          <a:ext cx="0" cy="0"/>
          <a:chOff x="0" y="0"/>
          <a:chExt cx="0" cy="0"/>
        </a:xfrm>
      </p:grpSpPr>
      <p:sp>
        <p:nvSpPr>
          <p:cNvPr id="385" name="Google Shape;385;gdec3f27618_2_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6" name="Google Shape;386;gdec3f27618_2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1"/>
        <p:cNvGrpSpPr/>
        <p:nvPr/>
      </p:nvGrpSpPr>
      <p:grpSpPr>
        <a:xfrm>
          <a:off x="0" y="0"/>
          <a:ext cx="0" cy="0"/>
          <a:chOff x="0" y="0"/>
          <a:chExt cx="0" cy="0"/>
        </a:xfrm>
      </p:grpSpPr>
      <p:sp>
        <p:nvSpPr>
          <p:cNvPr id="392" name="Google Shape;392;gdec3f27618_0_2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3" name="Google Shape;393;gdec3f27618_0_2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dec3f27618_0_7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dec3f27618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8"/>
        <p:cNvGrpSpPr/>
        <p:nvPr/>
      </p:nvGrpSpPr>
      <p:grpSpPr>
        <a:xfrm>
          <a:off x="0" y="0"/>
          <a:ext cx="0" cy="0"/>
          <a:chOff x="0" y="0"/>
          <a:chExt cx="0" cy="0"/>
        </a:xfrm>
      </p:grpSpPr>
      <p:sp>
        <p:nvSpPr>
          <p:cNvPr id="399" name="Google Shape;399;gdec3f27618_0_2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0" name="Google Shape;400;gdec3f27618_0_2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
        <p:cNvGrpSpPr/>
        <p:nvPr/>
      </p:nvGrpSpPr>
      <p:grpSpPr>
        <a:xfrm>
          <a:off x="0" y="0"/>
          <a:ext cx="0" cy="0"/>
          <a:chOff x="0" y="0"/>
          <a:chExt cx="0" cy="0"/>
        </a:xfrm>
      </p:grpSpPr>
      <p:sp>
        <p:nvSpPr>
          <p:cNvPr id="405" name="Google Shape;405;gdec3f27618_2_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6" name="Google Shape;406;gdec3f27618_2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1"/>
        <p:cNvGrpSpPr/>
        <p:nvPr/>
      </p:nvGrpSpPr>
      <p:grpSpPr>
        <a:xfrm>
          <a:off x="0" y="0"/>
          <a:ext cx="0" cy="0"/>
          <a:chOff x="0" y="0"/>
          <a:chExt cx="0" cy="0"/>
        </a:xfrm>
      </p:grpSpPr>
      <p:sp>
        <p:nvSpPr>
          <p:cNvPr id="412" name="Google Shape;412;gdec3f27618_0_25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3" name="Google Shape;413;gdec3f27618_0_2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7"/>
        <p:cNvGrpSpPr/>
        <p:nvPr/>
      </p:nvGrpSpPr>
      <p:grpSpPr>
        <a:xfrm>
          <a:off x="0" y="0"/>
          <a:ext cx="0" cy="0"/>
          <a:chOff x="0" y="0"/>
          <a:chExt cx="0" cy="0"/>
        </a:xfrm>
      </p:grpSpPr>
      <p:sp>
        <p:nvSpPr>
          <p:cNvPr id="418" name="Google Shape;418;gdec3f27618_2_5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9" name="Google Shape;419;gdec3f27618_2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3"/>
        <p:cNvGrpSpPr/>
        <p:nvPr/>
      </p:nvGrpSpPr>
      <p:grpSpPr>
        <a:xfrm>
          <a:off x="0" y="0"/>
          <a:ext cx="0" cy="0"/>
          <a:chOff x="0" y="0"/>
          <a:chExt cx="0" cy="0"/>
        </a:xfrm>
      </p:grpSpPr>
      <p:sp>
        <p:nvSpPr>
          <p:cNvPr id="424" name="Google Shape;424;gdec3f27618_0_26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5" name="Google Shape;425;gdec3f27618_0_2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0"/>
        <p:cNvGrpSpPr/>
        <p:nvPr/>
      </p:nvGrpSpPr>
      <p:grpSpPr>
        <a:xfrm>
          <a:off x="0" y="0"/>
          <a:ext cx="0" cy="0"/>
          <a:chOff x="0" y="0"/>
          <a:chExt cx="0" cy="0"/>
        </a:xfrm>
      </p:grpSpPr>
      <p:sp>
        <p:nvSpPr>
          <p:cNvPr id="431" name="Google Shape;431;gdec3f27618_0_26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2" name="Google Shape;432;gdec3f27618_0_2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7"/>
        <p:cNvGrpSpPr/>
        <p:nvPr/>
      </p:nvGrpSpPr>
      <p:grpSpPr>
        <a:xfrm>
          <a:off x="0" y="0"/>
          <a:ext cx="0" cy="0"/>
          <a:chOff x="0" y="0"/>
          <a:chExt cx="0" cy="0"/>
        </a:xfrm>
      </p:grpSpPr>
      <p:sp>
        <p:nvSpPr>
          <p:cNvPr id="438" name="Google Shape;438;gdec3f27618_0_27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9" name="Google Shape;439;gdec3f27618_0_2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3"/>
        <p:cNvGrpSpPr/>
        <p:nvPr/>
      </p:nvGrpSpPr>
      <p:grpSpPr>
        <a:xfrm>
          <a:off x="0" y="0"/>
          <a:ext cx="0" cy="0"/>
          <a:chOff x="0" y="0"/>
          <a:chExt cx="0" cy="0"/>
        </a:xfrm>
      </p:grpSpPr>
      <p:sp>
        <p:nvSpPr>
          <p:cNvPr id="444" name="Google Shape;444;gdec3f27618_0_27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5" name="Google Shape;445;gdec3f27618_0_2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9"/>
        <p:cNvGrpSpPr/>
        <p:nvPr/>
      </p:nvGrpSpPr>
      <p:grpSpPr>
        <a:xfrm>
          <a:off x="0" y="0"/>
          <a:ext cx="0" cy="0"/>
          <a:chOff x="0" y="0"/>
          <a:chExt cx="0" cy="0"/>
        </a:xfrm>
      </p:grpSpPr>
      <p:sp>
        <p:nvSpPr>
          <p:cNvPr id="450" name="Google Shape;450;gdec3f27618_0_28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1" name="Google Shape;451;gdec3f27618_0_2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5"/>
        <p:cNvGrpSpPr/>
        <p:nvPr/>
      </p:nvGrpSpPr>
      <p:grpSpPr>
        <a:xfrm>
          <a:off x="0" y="0"/>
          <a:ext cx="0" cy="0"/>
          <a:chOff x="0" y="0"/>
          <a:chExt cx="0" cy="0"/>
        </a:xfrm>
      </p:grpSpPr>
      <p:sp>
        <p:nvSpPr>
          <p:cNvPr id="456" name="Google Shape;456;gdec3f27618_0_29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7" name="Google Shape;457;gdec3f27618_0_2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c6f9e470d_0_43: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c6f9e470d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gdec3f27618_0_30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3" name="Google Shape;463;gdec3f27618_0_3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
        <p:cNvGrpSpPr/>
        <p:nvPr/>
      </p:nvGrpSpPr>
      <p:grpSpPr>
        <a:xfrm>
          <a:off x="0" y="0"/>
          <a:ext cx="0" cy="0"/>
          <a:chOff x="0" y="0"/>
          <a:chExt cx="0" cy="0"/>
        </a:xfrm>
      </p:grpSpPr>
      <p:sp>
        <p:nvSpPr>
          <p:cNvPr id="468" name="Google Shape;468;gde92505cbb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9" name="Google Shape;469;gde92505cbb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3"/>
        <p:cNvGrpSpPr/>
        <p:nvPr/>
      </p:nvGrpSpPr>
      <p:grpSpPr>
        <a:xfrm>
          <a:off x="0" y="0"/>
          <a:ext cx="0" cy="0"/>
          <a:chOff x="0" y="0"/>
          <a:chExt cx="0" cy="0"/>
        </a:xfrm>
      </p:grpSpPr>
      <p:sp>
        <p:nvSpPr>
          <p:cNvPr id="474" name="Google Shape;474;gdec3f27618_0_3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5" name="Google Shape;475;gdec3f27618_0_3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9"/>
        <p:cNvGrpSpPr/>
        <p:nvPr/>
      </p:nvGrpSpPr>
      <p:grpSpPr>
        <a:xfrm>
          <a:off x="0" y="0"/>
          <a:ext cx="0" cy="0"/>
          <a:chOff x="0" y="0"/>
          <a:chExt cx="0" cy="0"/>
        </a:xfrm>
      </p:grpSpPr>
      <p:sp>
        <p:nvSpPr>
          <p:cNvPr id="480" name="Google Shape;480;gdec3f27618_0_30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1" name="Google Shape;481;gdec3f27618_0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c6f9e470d_0_47: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c6f9e470d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dec3f27618_0_7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dec3f27618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dec3f27618_0_8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dec3f27618_0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c6f9e470d_0_126: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c6f9e470d_0_1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w="76200" cap="flat" cmpd="sng">
            <a:solidFill>
              <a:schemeClr val="lt2"/>
            </a:solidFill>
            <a:prstDash val="solid"/>
            <a:round/>
            <a:headEnd type="none" w="sm" len="sm"/>
            <a:tailEnd type="none" w="sm" len="sm"/>
          </a:ln>
        </p:spPr>
      </p:cxnSp>
      <p:cxnSp>
        <p:nvCxnSpPr>
          <p:cNvPr id="11" name="Google Shape;11;p2"/>
          <p:cNvCxnSpPr/>
          <p:nvPr/>
        </p:nvCxnSpPr>
        <p:spPr>
          <a:xfrm>
            <a:off x="1575035" y="3158252"/>
            <a:ext cx="562200" cy="0"/>
          </a:xfrm>
          <a:prstGeom prst="straightConnector1">
            <a:avLst/>
          </a:prstGeom>
          <a:noFill/>
          <a:ln w="76200" cap="flat" cmpd="sng">
            <a:solidFill>
              <a:schemeClr val="lt2"/>
            </a:solidFill>
            <a:prstDash val="solid"/>
            <a:round/>
            <a:headEnd type="none" w="sm" len="sm"/>
            <a:tailEnd type="none" w="sm" len="sm"/>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4" name="Google Shape;14;p2"/>
            <p:cNvCxnSpPr/>
            <p:nvPr/>
          </p:nvCxnSpPr>
          <p:spPr>
            <a:xfrm rot="10800000">
              <a:off x="1346429" y="1163700"/>
              <a:ext cx="6452100" cy="0"/>
            </a:xfrm>
            <a:prstGeom prst="straightConnector1">
              <a:avLst/>
            </a:prstGeom>
            <a:noFill/>
            <a:ln w="9525" cap="flat" cmpd="sng">
              <a:solidFill>
                <a:schemeClr val="accent3"/>
              </a:solidFill>
              <a:prstDash val="solid"/>
              <a:round/>
              <a:headEnd type="none" w="sm" len="sm"/>
              <a:tailEnd type="none" w="sm" len="sm"/>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7" name="Google Shape;17;p2"/>
            <p:cNvCxnSpPr/>
            <p:nvPr/>
          </p:nvCxnSpPr>
          <p:spPr>
            <a:xfrm>
              <a:off x="1346435" y="3969088"/>
              <a:ext cx="6452100" cy="0"/>
            </a:xfrm>
            <a:prstGeom prst="straightConnector1">
              <a:avLst/>
            </a:prstGeom>
            <a:noFill/>
            <a:ln w="9525" cap="flat" cmpd="sng">
              <a:solidFill>
                <a:schemeClr val="accent3"/>
              </a:solidFill>
              <a:prstDash val="solid"/>
              <a:round/>
              <a:headEnd type="none" w="sm" len="sm"/>
              <a:tailEnd type="none" w="sm" len="sm"/>
            </a:ln>
          </p:spPr>
        </p:cxnSp>
      </p:grpSp>
      <p:sp>
        <p:nvSpPr>
          <p:cNvPr id="18" name="Google Shape;18;p2"/>
          <p:cNvSpPr txBox="1">
            <a:spLocks noGrp="1"/>
          </p:cNvSpPr>
          <p:nvPr>
            <p:ph type="ctrTitle"/>
          </p:nvPr>
        </p:nvSpPr>
        <p:spPr>
          <a:xfrm>
            <a:off x="1004150" y="1751764"/>
            <a:ext cx="7136700" cy="1022400"/>
          </a:xfrm>
          <a:prstGeom prst="rect">
            <a:avLst/>
          </a:prstGeom>
        </p:spPr>
        <p:txBody>
          <a:bodyPr spcFirstLastPara="1" wrap="square" lIns="91425" tIns="91425" rIns="91425" bIns="91425" anchor="b" anchorCtr="0">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a:endParaRPr/>
          </a:p>
        </p:txBody>
      </p:sp>
      <p:sp>
        <p:nvSpPr>
          <p:cNvPr id="19" name="Google Shape;19;p2"/>
          <p:cNvSpPr txBox="1">
            <a:spLocks noGrp="1"/>
          </p:cNvSpPr>
          <p:nvPr>
            <p:ph type="subTitle" idx="1"/>
          </p:nvPr>
        </p:nvSpPr>
        <p:spPr>
          <a:xfrm>
            <a:off x="2137225" y="2850039"/>
            <a:ext cx="48705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20" name="Google Shape;20;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11"/>
          <p:cNvSpPr txBox="1">
            <a:spLocks noGrp="1"/>
          </p:cNvSpPr>
          <p:nvPr>
            <p:ph type="title" hasCustomPrompt="1"/>
          </p:nvPr>
        </p:nvSpPr>
        <p:spPr>
          <a:xfrm>
            <a:off x="311700" y="1304850"/>
            <a:ext cx="8520600" cy="15384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a:spLocks noGrp="1"/>
          </p:cNvSpPr>
          <p:nvPr>
            <p:ph type="body" idx="1"/>
          </p:nvPr>
        </p:nvSpPr>
        <p:spPr>
          <a:xfrm>
            <a:off x="311700" y="2995650"/>
            <a:ext cx="8520600" cy="10716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9" name="Google Shape;59;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0"/>
        <p:cNvGrpSpPr/>
        <p:nvPr/>
      </p:nvGrpSpPr>
      <p:grpSpPr>
        <a:xfrm>
          <a:off x="0" y="0"/>
          <a:ext cx="0" cy="0"/>
          <a:chOff x="0" y="0"/>
          <a:chExt cx="0" cy="0"/>
        </a:xfrm>
      </p:grpSpPr>
      <p:sp>
        <p:nvSpPr>
          <p:cNvPr id="61" name="Google Shape;61;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txBox="1">
            <a:spLocks noGrp="1"/>
          </p:cNvSpPr>
          <p:nvPr>
            <p:ph type="title"/>
          </p:nvPr>
        </p:nvSpPr>
        <p:spPr>
          <a:xfrm>
            <a:off x="311700" y="814800"/>
            <a:ext cx="8571300" cy="9420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a:endParaRPr/>
          </a:p>
        </p:txBody>
      </p:sp>
      <p:sp>
        <p:nvSpPr>
          <p:cNvPr id="24" name="Google Shape;24;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28" name="Google Shape;28;p4"/>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9" name="Google Shape;2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0"/>
        <p:cNvGrpSpPr/>
        <p:nvPr/>
      </p:nvGrpSpPr>
      <p:grpSpPr>
        <a:xfrm>
          <a:off x="0" y="0"/>
          <a:ext cx="0" cy="0"/>
          <a:chOff x="0" y="0"/>
          <a:chExt cx="0" cy="0"/>
        </a:xfrm>
      </p:grpSpPr>
      <p:sp>
        <p:nvSpPr>
          <p:cNvPr id="31" name="Google Shape;31;p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32" name="Google Shape;32;p5"/>
          <p:cNvSpPr txBox="1">
            <a:spLocks noGrp="1"/>
          </p:cNvSpPr>
          <p:nvPr>
            <p:ph type="body" idx="1"/>
          </p:nvPr>
        </p:nvSpPr>
        <p:spPr>
          <a:xfrm>
            <a:off x="311700" y="1266175"/>
            <a:ext cx="3999900" cy="33027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3" name="Google Shape;33;p5"/>
          <p:cNvSpPr txBox="1">
            <a:spLocks noGrp="1"/>
          </p:cNvSpPr>
          <p:nvPr>
            <p:ph type="body" idx="2"/>
          </p:nvPr>
        </p:nvSpPr>
        <p:spPr>
          <a:xfrm>
            <a:off x="4832400" y="1266175"/>
            <a:ext cx="3999900" cy="33027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4" name="Google Shape;3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5"/>
        <p:cNvGrpSpPr/>
        <p:nvPr/>
      </p:nvGrpSpPr>
      <p:grpSpPr>
        <a:xfrm>
          <a:off x="0" y="0"/>
          <a:ext cx="0" cy="0"/>
          <a:chOff x="0" y="0"/>
          <a:chExt cx="0" cy="0"/>
        </a:xfrm>
      </p:grpSpPr>
      <p:sp>
        <p:nvSpPr>
          <p:cNvPr id="36" name="Google Shape;36;p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37" name="Google Shape;3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8"/>
        <p:cNvGrpSpPr/>
        <p:nvPr/>
      </p:nvGrpSpPr>
      <p:grpSpPr>
        <a:xfrm>
          <a:off x="0" y="0"/>
          <a:ext cx="0" cy="0"/>
          <a:chOff x="0" y="0"/>
          <a:chExt cx="0" cy="0"/>
        </a:xfrm>
      </p:grpSpPr>
      <p:sp>
        <p:nvSpPr>
          <p:cNvPr id="39" name="Google Shape;3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0" name="Google Shape;4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1" name="Google Shape;4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6"/>
        </a:solidFill>
        <a:effectLst/>
      </p:bgPr>
    </p:bg>
    <p:spTree>
      <p:nvGrpSpPr>
        <p:cNvPr id="1" name="Shape 42"/>
        <p:cNvGrpSpPr/>
        <p:nvPr/>
      </p:nvGrpSpPr>
      <p:grpSpPr>
        <a:xfrm>
          <a:off x="0" y="0"/>
          <a:ext cx="0" cy="0"/>
          <a:chOff x="0" y="0"/>
          <a:chExt cx="0" cy="0"/>
        </a:xfrm>
      </p:grpSpPr>
      <p:sp>
        <p:nvSpPr>
          <p:cNvPr id="43" name="Google Shape;43;p8"/>
          <p:cNvSpPr txBox="1">
            <a:spLocks noGrp="1"/>
          </p:cNvSpPr>
          <p:nvPr>
            <p:ph type="title"/>
          </p:nvPr>
        </p:nvSpPr>
        <p:spPr>
          <a:xfrm>
            <a:off x="490250" y="526350"/>
            <a:ext cx="56136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dk2"/>
              </a:buClr>
              <a:buSzPts val="5400"/>
              <a:buNone/>
              <a:defRPr sz="5400" b="0">
                <a:solidFill>
                  <a:schemeClr val="dk2"/>
                </a:solidFill>
              </a:defRPr>
            </a:lvl1pPr>
            <a:lvl2pPr lvl="1">
              <a:spcBef>
                <a:spcPts val="0"/>
              </a:spcBef>
              <a:spcAft>
                <a:spcPts val="0"/>
              </a:spcAft>
              <a:buClr>
                <a:schemeClr val="dk2"/>
              </a:buClr>
              <a:buSzPts val="5400"/>
              <a:buNone/>
              <a:defRPr sz="5400" b="0">
                <a:solidFill>
                  <a:schemeClr val="dk2"/>
                </a:solidFill>
              </a:defRPr>
            </a:lvl2pPr>
            <a:lvl3pPr lvl="2">
              <a:spcBef>
                <a:spcPts val="0"/>
              </a:spcBef>
              <a:spcAft>
                <a:spcPts val="0"/>
              </a:spcAft>
              <a:buClr>
                <a:schemeClr val="dk2"/>
              </a:buClr>
              <a:buSzPts val="5400"/>
              <a:buNone/>
              <a:defRPr sz="5400" b="0">
                <a:solidFill>
                  <a:schemeClr val="dk2"/>
                </a:solidFill>
              </a:defRPr>
            </a:lvl3pPr>
            <a:lvl4pPr lvl="3">
              <a:spcBef>
                <a:spcPts val="0"/>
              </a:spcBef>
              <a:spcAft>
                <a:spcPts val="0"/>
              </a:spcAft>
              <a:buClr>
                <a:schemeClr val="dk2"/>
              </a:buClr>
              <a:buSzPts val="5400"/>
              <a:buNone/>
              <a:defRPr sz="5400" b="0">
                <a:solidFill>
                  <a:schemeClr val="dk2"/>
                </a:solidFill>
              </a:defRPr>
            </a:lvl4pPr>
            <a:lvl5pPr lvl="4">
              <a:spcBef>
                <a:spcPts val="0"/>
              </a:spcBef>
              <a:spcAft>
                <a:spcPts val="0"/>
              </a:spcAft>
              <a:buClr>
                <a:schemeClr val="dk2"/>
              </a:buClr>
              <a:buSzPts val="5400"/>
              <a:buNone/>
              <a:defRPr sz="5400" b="0">
                <a:solidFill>
                  <a:schemeClr val="dk2"/>
                </a:solidFill>
              </a:defRPr>
            </a:lvl5pPr>
            <a:lvl6pPr lvl="5">
              <a:spcBef>
                <a:spcPts val="0"/>
              </a:spcBef>
              <a:spcAft>
                <a:spcPts val="0"/>
              </a:spcAft>
              <a:buClr>
                <a:schemeClr val="dk2"/>
              </a:buClr>
              <a:buSzPts val="5400"/>
              <a:buNone/>
              <a:defRPr sz="5400" b="0">
                <a:solidFill>
                  <a:schemeClr val="dk2"/>
                </a:solidFill>
              </a:defRPr>
            </a:lvl6pPr>
            <a:lvl7pPr lvl="6">
              <a:spcBef>
                <a:spcPts val="0"/>
              </a:spcBef>
              <a:spcAft>
                <a:spcPts val="0"/>
              </a:spcAft>
              <a:buClr>
                <a:schemeClr val="dk2"/>
              </a:buClr>
              <a:buSzPts val="5400"/>
              <a:buNone/>
              <a:defRPr sz="5400" b="0">
                <a:solidFill>
                  <a:schemeClr val="dk2"/>
                </a:solidFill>
              </a:defRPr>
            </a:lvl7pPr>
            <a:lvl8pPr lvl="7">
              <a:spcBef>
                <a:spcPts val="0"/>
              </a:spcBef>
              <a:spcAft>
                <a:spcPts val="0"/>
              </a:spcAft>
              <a:buClr>
                <a:schemeClr val="dk2"/>
              </a:buClr>
              <a:buSzPts val="5400"/>
              <a:buNone/>
              <a:defRPr sz="5400" b="0">
                <a:solidFill>
                  <a:schemeClr val="dk2"/>
                </a:solidFill>
              </a:defRPr>
            </a:lvl8pPr>
            <a:lvl9pPr lvl="8">
              <a:spcBef>
                <a:spcPts val="0"/>
              </a:spcBef>
              <a:spcAft>
                <a:spcPts val="0"/>
              </a:spcAft>
              <a:buClr>
                <a:schemeClr val="dk2"/>
              </a:buClr>
              <a:buSzPts val="5400"/>
              <a:buNone/>
              <a:defRPr sz="5400" b="0">
                <a:solidFill>
                  <a:schemeClr val="dk2"/>
                </a:solidFill>
              </a:defRPr>
            </a:lvl9pPr>
          </a:lstStyle>
          <a:p>
            <a:endParaRPr/>
          </a:p>
        </p:txBody>
      </p:sp>
      <p:sp>
        <p:nvSpPr>
          <p:cNvPr id="44" name="Google Shape;4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7" name="Google Shape;47;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8" name="Google Shape;48;p9"/>
          <p:cNvSpPr txBox="1">
            <a:spLocks noGrp="1"/>
          </p:cNvSpPr>
          <p:nvPr>
            <p:ph type="title"/>
          </p:nvPr>
        </p:nvSpPr>
        <p:spPr>
          <a:xfrm>
            <a:off x="265500" y="1039675"/>
            <a:ext cx="4045200" cy="16758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9" name="Google Shape;49;p9"/>
          <p:cNvSpPr txBox="1">
            <a:spLocks noGrp="1"/>
          </p:cNvSpPr>
          <p:nvPr>
            <p:ph type="subTitle" idx="1"/>
          </p:nvPr>
        </p:nvSpPr>
        <p:spPr>
          <a:xfrm>
            <a:off x="265500" y="27268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0" name="Google Shape;50;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51" name="Google Shape;51;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2"/>
        <p:cNvGrpSpPr/>
        <p:nvPr/>
      </p:nvGrpSpPr>
      <p:grpSpPr>
        <a:xfrm>
          <a:off x="0" y="0"/>
          <a:ext cx="0" cy="0"/>
          <a:chOff x="0" y="0"/>
          <a:chExt cx="0" cy="0"/>
        </a:xfrm>
      </p:grpSpPr>
      <p:sp>
        <p:nvSpPr>
          <p:cNvPr id="53" name="Google Shape;53;p10"/>
          <p:cNvSpPr txBox="1">
            <a:spLocks noGrp="1"/>
          </p:cNvSpPr>
          <p:nvPr>
            <p:ph type="body" idx="1"/>
          </p:nvPr>
        </p:nvSpPr>
        <p:spPr>
          <a:xfrm>
            <a:off x="311700" y="423072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a:endParaRPr/>
          </a:p>
        </p:txBody>
      </p:sp>
      <p:sp>
        <p:nvSpPr>
          <p:cNvPr id="54" name="Google Shape;5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trop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7074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9pPr>
          </a:lstStyle>
          <a:p>
            <a:endParaRPr/>
          </a:p>
        </p:txBody>
      </p:sp>
      <p:sp>
        <p:nvSpPr>
          <p:cNvPr id="7" name="Google Shape;7;p1"/>
          <p:cNvSpPr txBox="1">
            <a:spLocks noGrp="1"/>
          </p:cNvSpPr>
          <p:nvPr>
            <p:ph type="body" idx="1"/>
          </p:nvPr>
        </p:nvSpPr>
        <p:spPr>
          <a:xfrm>
            <a:off x="311700" y="1266325"/>
            <a:ext cx="8520600" cy="33027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marL="914400" lvl="1"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marL="1371600" lvl="2"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marL="1828800" lvl="3"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marL="2286000" lvl="4"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marL="2743200" lvl="5"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marL="3200400" lvl="6"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marL="3657600" lvl="7"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marL="4114800" lvl="8"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11.xml"/><Relationship Id="rId4" Type="http://schemas.openxmlformats.org/officeDocument/2006/relationships/image" Target="../media/image11.png"/></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5.xml"/><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1.xml"/><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2.xml"/><Relationship Id="rId1" Type="http://schemas.openxmlformats.org/officeDocument/2006/relationships/slideLayout" Target="../slideLayouts/slideLayout3.xml"/><Relationship Id="rId4" Type="http://schemas.openxmlformats.org/officeDocument/2006/relationships/image" Target="../media/image17.png"/></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3.xml"/><Relationship Id="rId1" Type="http://schemas.openxmlformats.org/officeDocument/2006/relationships/slideLayout" Target="../slideLayouts/slideLayout11.xml"/><Relationship Id="rId4" Type="http://schemas.openxmlformats.org/officeDocument/2006/relationships/image" Target="../media/image19.png"/></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4.xml"/><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5.xml"/><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6.xml"/><Relationship Id="rId1" Type="http://schemas.openxmlformats.org/officeDocument/2006/relationships/slideLayout" Target="../slideLayouts/slideLayout3.xml"/><Relationship Id="rId4" Type="http://schemas.openxmlformats.org/officeDocument/2006/relationships/image" Target="../media/image23.png"/></Relationships>
</file>

<file path=ppt/slides/_rels/slide2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7.xml"/><Relationship Id="rId1" Type="http://schemas.openxmlformats.org/officeDocument/2006/relationships/slideLayout" Target="../slideLayouts/slideLayout11.xml"/><Relationship Id="rId4" Type="http://schemas.openxmlformats.org/officeDocument/2006/relationships/image" Target="../media/image25.png"/></Relationships>
</file>

<file path=ppt/slides/_rels/slide2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8.xml"/><Relationship Id="rId1" Type="http://schemas.openxmlformats.org/officeDocument/2006/relationships/slideLayout" Target="../slideLayouts/slideLayout3.xml"/><Relationship Id="rId4" Type="http://schemas.openxmlformats.org/officeDocument/2006/relationships/image" Target="../media/image27.png"/></Relationships>
</file>

<file path=ppt/slides/_rels/slide2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9.xml"/><Relationship Id="rId1" Type="http://schemas.openxmlformats.org/officeDocument/2006/relationships/slideLayout" Target="../slideLayouts/slideLayout3.xml"/><Relationship Id="rId4" Type="http://schemas.openxmlformats.org/officeDocument/2006/relationships/image" Target="../media/image29.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0.xml"/><Relationship Id="rId1" Type="http://schemas.openxmlformats.org/officeDocument/2006/relationships/slideLayout" Target="../slideLayouts/slideLayout3.xml"/><Relationship Id="rId4" Type="http://schemas.openxmlformats.org/officeDocument/2006/relationships/image" Target="../media/image31.png"/></Relationships>
</file>

<file path=ppt/slides/_rels/slide3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1.xml"/><Relationship Id="rId1" Type="http://schemas.openxmlformats.org/officeDocument/2006/relationships/slideLayout" Target="../slideLayouts/slideLayout3.xml"/><Relationship Id="rId4" Type="http://schemas.openxmlformats.org/officeDocument/2006/relationships/image" Target="../media/image33.png"/></Relationships>
</file>

<file path=ppt/slides/_rels/slide3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2.xml"/><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4.xml"/><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5.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6.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39.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40.xml"/><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41.xml"/><Relationship Id="rId1" Type="http://schemas.openxmlformats.org/officeDocument/2006/relationships/slideLayout" Target="../slideLayouts/slideLayout5.xml"/><Relationship Id="rId4" Type="http://schemas.openxmlformats.org/officeDocument/2006/relationships/image" Target="../media/image44.png"/></Relationships>
</file>

<file path=ppt/slides/_rels/slide42.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42.xml"/><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43.xml"/><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44.xml"/><Relationship Id="rId1" Type="http://schemas.openxmlformats.org/officeDocument/2006/relationships/slideLayout" Target="../slideLayouts/slideLayout5.xml"/><Relationship Id="rId4" Type="http://schemas.openxmlformats.org/officeDocument/2006/relationships/image" Target="../media/image48.png"/></Relationships>
</file>

<file path=ppt/slides/_rels/slide45.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45.xml"/><Relationship Id="rId1" Type="http://schemas.openxmlformats.org/officeDocument/2006/relationships/slideLayout" Target="../slideLayouts/slideLayout8.xml"/></Relationships>
</file>

<file path=ppt/slides/_rels/slide46.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46.xml"/><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47.xml"/><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48.xml"/><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49.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hyperlink" Target="https://www.kaggle.com/benroshan/factors-affecting-campus-placement"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50.xml"/><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51.xml"/><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3"/>
          <p:cNvSpPr txBox="1">
            <a:spLocks noGrp="1"/>
          </p:cNvSpPr>
          <p:nvPr>
            <p:ph type="ctrTitle"/>
          </p:nvPr>
        </p:nvSpPr>
        <p:spPr>
          <a:xfrm>
            <a:off x="1004150" y="1751764"/>
            <a:ext cx="7136700" cy="10224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a:t>CAMPUS RECRUITMENT</a:t>
            </a:r>
            <a:endParaRPr/>
          </a:p>
        </p:txBody>
      </p:sp>
      <p:sp>
        <p:nvSpPr>
          <p:cNvPr id="67" name="Google Shape;67;p13"/>
          <p:cNvSpPr txBox="1">
            <a:spLocks noGrp="1"/>
          </p:cNvSpPr>
          <p:nvPr>
            <p:ph type="subTitle" idx="1"/>
          </p:nvPr>
        </p:nvSpPr>
        <p:spPr>
          <a:xfrm>
            <a:off x="2137225" y="2850054"/>
            <a:ext cx="4870500" cy="1022400"/>
          </a:xfrm>
          <a:prstGeom prst="rect">
            <a:avLst/>
          </a:prstGeom>
        </p:spPr>
        <p:txBody>
          <a:bodyPr spcFirstLastPara="1" wrap="square" lIns="91425" tIns="91425" rIns="91425" bIns="91425" anchor="t" anchorCtr="0">
            <a:normAutofit fontScale="92500" lnSpcReduction="20000"/>
          </a:bodyPr>
          <a:lstStyle/>
          <a:p>
            <a:pPr marL="0" lvl="0" indent="0" algn="ctr" rtl="0">
              <a:spcBef>
                <a:spcPts val="0"/>
              </a:spcBef>
              <a:spcAft>
                <a:spcPts val="0"/>
              </a:spcAft>
              <a:buNone/>
            </a:pPr>
            <a:r>
              <a:rPr lang="en"/>
              <a:t>Submitted as a part of the course</a:t>
            </a:r>
            <a:endParaRPr/>
          </a:p>
          <a:p>
            <a:pPr marL="0" lvl="0" indent="0" algn="ctr" rtl="0">
              <a:spcBef>
                <a:spcPts val="0"/>
              </a:spcBef>
              <a:spcAft>
                <a:spcPts val="0"/>
              </a:spcAft>
              <a:buNone/>
            </a:pPr>
            <a:r>
              <a:rPr lang="en"/>
              <a:t>Information visualization</a:t>
            </a:r>
            <a:endParaRPr/>
          </a:p>
          <a:p>
            <a:pPr marL="0" lvl="0" indent="0" algn="ctr" rtl="0">
              <a:spcBef>
                <a:spcPts val="0"/>
              </a:spcBef>
              <a:spcAft>
                <a:spcPts val="0"/>
              </a:spcAft>
              <a:buNone/>
            </a:pPr>
            <a:r>
              <a:rPr lang="en"/>
              <a:t>CSE-3044</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23"/>
          <p:cNvSpPr txBox="1">
            <a:spLocks noGrp="1"/>
          </p:cNvSpPr>
          <p:nvPr>
            <p:ph type="title"/>
          </p:nvPr>
        </p:nvSpPr>
        <p:spPr>
          <a:xfrm>
            <a:off x="285750" y="27357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OVERVIEW OF THE DATASET</a:t>
            </a:r>
            <a:endParaRPr/>
          </a:p>
        </p:txBody>
      </p:sp>
      <p:sp>
        <p:nvSpPr>
          <p:cNvPr id="202" name="Google Shape;202;p23"/>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203" name="Google Shape;203;p23"/>
          <p:cNvPicPr preferRelativeResize="0"/>
          <p:nvPr/>
        </p:nvPicPr>
        <p:blipFill>
          <a:blip r:embed="rId3">
            <a:alphaModFix/>
          </a:blip>
          <a:stretch>
            <a:fillRect/>
          </a:stretch>
        </p:blipFill>
        <p:spPr>
          <a:xfrm>
            <a:off x="285750" y="1165638"/>
            <a:ext cx="8572500" cy="35040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24"/>
          <p:cNvSpPr txBox="1">
            <a:spLocks noGrp="1"/>
          </p:cNvSpPr>
          <p:nvPr>
            <p:ph type="title"/>
          </p:nvPr>
        </p:nvSpPr>
        <p:spPr>
          <a:xfrm>
            <a:off x="311700" y="27357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OUTLIER DETECTION</a:t>
            </a:r>
            <a:endParaRPr/>
          </a:p>
        </p:txBody>
      </p:sp>
      <p:sp>
        <p:nvSpPr>
          <p:cNvPr id="209" name="Google Shape;209;p24"/>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210" name="Google Shape;210;p24"/>
          <p:cNvPicPr preferRelativeResize="0"/>
          <p:nvPr/>
        </p:nvPicPr>
        <p:blipFill>
          <a:blip r:embed="rId3">
            <a:alphaModFix/>
          </a:blip>
          <a:stretch>
            <a:fillRect/>
          </a:stretch>
        </p:blipFill>
        <p:spPr>
          <a:xfrm>
            <a:off x="311700" y="1228625"/>
            <a:ext cx="8520600" cy="38293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pic>
        <p:nvPicPr>
          <p:cNvPr id="215" name="Google Shape;215;p25"/>
          <p:cNvPicPr preferRelativeResize="0"/>
          <p:nvPr/>
        </p:nvPicPr>
        <p:blipFill>
          <a:blip r:embed="rId3">
            <a:alphaModFix/>
          </a:blip>
          <a:stretch>
            <a:fillRect/>
          </a:stretch>
        </p:blipFill>
        <p:spPr>
          <a:xfrm>
            <a:off x="152400" y="718025"/>
            <a:ext cx="8839199" cy="40559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26"/>
          <p:cNvSpPr txBox="1">
            <a:spLocks noGrp="1"/>
          </p:cNvSpPr>
          <p:nvPr>
            <p:ph type="title"/>
          </p:nvPr>
        </p:nvSpPr>
        <p:spPr>
          <a:xfrm>
            <a:off x="265500" y="1329000"/>
            <a:ext cx="4045200" cy="16758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a:t>ETEST DISTRIBUTION</a:t>
            </a:r>
            <a:endParaRPr/>
          </a:p>
        </p:txBody>
      </p:sp>
      <p:sp>
        <p:nvSpPr>
          <p:cNvPr id="221" name="Google Shape;221;p26"/>
          <p:cNvSpPr txBox="1">
            <a:spLocks noGrp="1"/>
          </p:cNvSpPr>
          <p:nvPr>
            <p:ph type="subTitle" idx="1"/>
          </p:nvPr>
        </p:nvSpPr>
        <p:spPr>
          <a:xfrm>
            <a:off x="265500" y="3568300"/>
            <a:ext cx="4045200" cy="393600"/>
          </a:xfrm>
          <a:prstGeom prst="rect">
            <a:avLst/>
          </a:prstGeom>
        </p:spPr>
        <p:txBody>
          <a:bodyPr spcFirstLastPara="1" wrap="square" lIns="91425" tIns="91425" rIns="91425" bIns="91425" anchor="t" anchorCtr="0">
            <a:normAutofit fontScale="77500" lnSpcReduction="20000"/>
          </a:bodyPr>
          <a:lstStyle/>
          <a:p>
            <a:pPr marL="0" lvl="0" indent="0" algn="ctr" rtl="0">
              <a:spcBef>
                <a:spcPts val="0"/>
              </a:spcBef>
              <a:spcAft>
                <a:spcPts val="0"/>
              </a:spcAft>
              <a:buNone/>
            </a:pPr>
            <a:endParaRPr/>
          </a:p>
        </p:txBody>
      </p:sp>
      <p:sp>
        <p:nvSpPr>
          <p:cNvPr id="222" name="Google Shape;222;p26"/>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p>
            <a:pPr marL="0" lvl="0" indent="0" algn="l" rtl="0">
              <a:spcBef>
                <a:spcPts val="0"/>
              </a:spcBef>
              <a:spcAft>
                <a:spcPts val="1200"/>
              </a:spcAft>
              <a:buNone/>
            </a:pPr>
            <a:endParaRPr/>
          </a:p>
        </p:txBody>
      </p:sp>
      <p:pic>
        <p:nvPicPr>
          <p:cNvPr id="223" name="Google Shape;223;p26"/>
          <p:cNvPicPr preferRelativeResize="0"/>
          <p:nvPr/>
        </p:nvPicPr>
        <p:blipFill>
          <a:blip r:embed="rId3">
            <a:alphaModFix/>
          </a:blip>
          <a:stretch>
            <a:fillRect/>
          </a:stretch>
        </p:blipFill>
        <p:spPr>
          <a:xfrm>
            <a:off x="4779175" y="621500"/>
            <a:ext cx="4157650" cy="39433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pic>
        <p:nvPicPr>
          <p:cNvPr id="228" name="Google Shape;228;p27"/>
          <p:cNvPicPr preferRelativeResize="0"/>
          <p:nvPr/>
        </p:nvPicPr>
        <p:blipFill>
          <a:blip r:embed="rId3">
            <a:alphaModFix/>
          </a:blip>
          <a:stretch>
            <a:fillRect/>
          </a:stretch>
        </p:blipFill>
        <p:spPr>
          <a:xfrm>
            <a:off x="152400" y="410413"/>
            <a:ext cx="8839200" cy="43226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28"/>
          <p:cNvSpPr txBox="1"/>
          <p:nvPr/>
        </p:nvSpPr>
        <p:spPr>
          <a:xfrm>
            <a:off x="187500" y="200875"/>
            <a:ext cx="8769000" cy="523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200" b="1">
                <a:solidFill>
                  <a:schemeClr val="accent1"/>
                </a:solidFill>
                <a:latin typeface="PT Sans Narrow"/>
                <a:ea typeface="PT Sans Narrow"/>
                <a:cs typeface="PT Sans Narrow"/>
                <a:sym typeface="PT Sans Narrow"/>
              </a:rPr>
              <a:t>CORRELATION MATRIX</a:t>
            </a:r>
            <a:endParaRPr sz="2200" b="1">
              <a:solidFill>
                <a:schemeClr val="accent1"/>
              </a:solidFill>
              <a:latin typeface="PT Sans Narrow"/>
              <a:ea typeface="PT Sans Narrow"/>
              <a:cs typeface="PT Sans Narrow"/>
              <a:sym typeface="PT Sans Narrow"/>
            </a:endParaRPr>
          </a:p>
        </p:txBody>
      </p:sp>
      <p:pic>
        <p:nvPicPr>
          <p:cNvPr id="234" name="Google Shape;234;p28"/>
          <p:cNvPicPr preferRelativeResize="0"/>
          <p:nvPr/>
        </p:nvPicPr>
        <p:blipFill>
          <a:blip r:embed="rId3">
            <a:alphaModFix/>
          </a:blip>
          <a:stretch>
            <a:fillRect/>
          </a:stretch>
        </p:blipFill>
        <p:spPr>
          <a:xfrm>
            <a:off x="881075" y="786150"/>
            <a:ext cx="6928400" cy="40187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29"/>
          <p:cNvSpPr txBox="1">
            <a:spLocks noGrp="1"/>
          </p:cNvSpPr>
          <p:nvPr>
            <p:ph type="title"/>
          </p:nvPr>
        </p:nvSpPr>
        <p:spPr>
          <a:xfrm>
            <a:off x="265500" y="1414725"/>
            <a:ext cx="4045200" cy="16758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SzPts val="990"/>
              <a:buNone/>
            </a:pPr>
            <a:r>
              <a:rPr lang="en" sz="3680"/>
              <a:t>VISUALIZING INDIVIDUAL FEATURES</a:t>
            </a:r>
            <a:endParaRPr sz="3680"/>
          </a:p>
        </p:txBody>
      </p:sp>
      <p:sp>
        <p:nvSpPr>
          <p:cNvPr id="240" name="Google Shape;240;p29"/>
          <p:cNvSpPr txBox="1">
            <a:spLocks noGrp="1"/>
          </p:cNvSpPr>
          <p:nvPr>
            <p:ph type="subTitle" idx="1"/>
          </p:nvPr>
        </p:nvSpPr>
        <p:spPr>
          <a:xfrm>
            <a:off x="265500" y="3525450"/>
            <a:ext cx="4045200" cy="436500"/>
          </a:xfrm>
          <a:prstGeom prst="rect">
            <a:avLst/>
          </a:prstGeom>
        </p:spPr>
        <p:txBody>
          <a:bodyPr spcFirstLastPara="1" wrap="square" lIns="91425" tIns="91425" rIns="91425" bIns="91425" anchor="t" anchorCtr="0">
            <a:normAutofit fontScale="92500" lnSpcReduction="20000"/>
          </a:bodyPr>
          <a:lstStyle/>
          <a:p>
            <a:pPr marL="0" lvl="0" indent="0" algn="ctr" rtl="0">
              <a:spcBef>
                <a:spcPts val="0"/>
              </a:spcBef>
              <a:spcAft>
                <a:spcPts val="0"/>
              </a:spcAft>
              <a:buNone/>
            </a:pPr>
            <a:endParaRPr/>
          </a:p>
        </p:txBody>
      </p:sp>
      <p:sp>
        <p:nvSpPr>
          <p:cNvPr id="241" name="Google Shape;241;p2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p>
            <a:pPr marL="0" lvl="0" indent="0" algn="l" rtl="0">
              <a:spcBef>
                <a:spcPts val="0"/>
              </a:spcBef>
              <a:spcAft>
                <a:spcPts val="1200"/>
              </a:spcAft>
              <a:buNone/>
            </a:pPr>
            <a:endParaRPr/>
          </a:p>
        </p:txBody>
      </p:sp>
      <p:pic>
        <p:nvPicPr>
          <p:cNvPr id="242" name="Google Shape;242;p29"/>
          <p:cNvPicPr preferRelativeResize="0"/>
          <p:nvPr/>
        </p:nvPicPr>
        <p:blipFill>
          <a:blip r:embed="rId3">
            <a:alphaModFix/>
          </a:blip>
          <a:stretch>
            <a:fillRect/>
          </a:stretch>
        </p:blipFill>
        <p:spPr>
          <a:xfrm>
            <a:off x="4811325" y="724200"/>
            <a:ext cx="4157649" cy="38192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30"/>
          <p:cNvSpPr txBox="1">
            <a:spLocks noGrp="1"/>
          </p:cNvSpPr>
          <p:nvPr>
            <p:ph type="title"/>
          </p:nvPr>
        </p:nvSpPr>
        <p:spPr>
          <a:xfrm>
            <a:off x="311700" y="252150"/>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GENDER</a:t>
            </a:r>
            <a:endParaRPr/>
          </a:p>
        </p:txBody>
      </p:sp>
      <p:pic>
        <p:nvPicPr>
          <p:cNvPr id="248" name="Google Shape;248;p30"/>
          <p:cNvPicPr preferRelativeResize="0"/>
          <p:nvPr/>
        </p:nvPicPr>
        <p:blipFill>
          <a:blip r:embed="rId3">
            <a:alphaModFix/>
          </a:blip>
          <a:stretch>
            <a:fillRect/>
          </a:stretch>
        </p:blipFill>
        <p:spPr>
          <a:xfrm>
            <a:off x="1481150" y="1130975"/>
            <a:ext cx="5762132" cy="36862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pic>
        <p:nvPicPr>
          <p:cNvPr id="253" name="Google Shape;253;p31"/>
          <p:cNvPicPr preferRelativeResize="0"/>
          <p:nvPr/>
        </p:nvPicPr>
        <p:blipFill>
          <a:blip r:embed="rId3">
            <a:alphaModFix/>
          </a:blip>
          <a:stretch>
            <a:fillRect/>
          </a:stretch>
        </p:blipFill>
        <p:spPr>
          <a:xfrm>
            <a:off x="152400" y="1304825"/>
            <a:ext cx="3683800" cy="3686275"/>
          </a:xfrm>
          <a:prstGeom prst="rect">
            <a:avLst/>
          </a:prstGeom>
          <a:noFill/>
          <a:ln>
            <a:noFill/>
          </a:ln>
        </p:spPr>
      </p:pic>
      <p:pic>
        <p:nvPicPr>
          <p:cNvPr id="254" name="Google Shape;254;p31"/>
          <p:cNvPicPr preferRelativeResize="0"/>
          <p:nvPr/>
        </p:nvPicPr>
        <p:blipFill>
          <a:blip r:embed="rId4">
            <a:alphaModFix/>
          </a:blip>
          <a:stretch>
            <a:fillRect/>
          </a:stretch>
        </p:blipFill>
        <p:spPr>
          <a:xfrm>
            <a:off x="3836200" y="1445425"/>
            <a:ext cx="5186376" cy="33659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32"/>
          <p:cNvSpPr txBox="1">
            <a:spLocks noGrp="1"/>
          </p:cNvSpPr>
          <p:nvPr>
            <p:ph type="title"/>
          </p:nvPr>
        </p:nvSpPr>
        <p:spPr>
          <a:xfrm>
            <a:off x="311700" y="327150"/>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SCC PERCENTAGE, SSC BOARD</a:t>
            </a:r>
            <a:endParaRPr/>
          </a:p>
        </p:txBody>
      </p:sp>
      <p:pic>
        <p:nvPicPr>
          <p:cNvPr id="260" name="Google Shape;260;p32"/>
          <p:cNvPicPr preferRelativeResize="0"/>
          <p:nvPr/>
        </p:nvPicPr>
        <p:blipFill>
          <a:blip r:embed="rId3">
            <a:alphaModFix/>
          </a:blip>
          <a:stretch>
            <a:fillRect/>
          </a:stretch>
        </p:blipFill>
        <p:spPr>
          <a:xfrm>
            <a:off x="152400" y="1304825"/>
            <a:ext cx="4498176" cy="3677950"/>
          </a:xfrm>
          <a:prstGeom prst="rect">
            <a:avLst/>
          </a:prstGeom>
          <a:noFill/>
          <a:ln>
            <a:noFill/>
          </a:ln>
        </p:spPr>
      </p:pic>
      <p:pic>
        <p:nvPicPr>
          <p:cNvPr id="261" name="Google Shape;261;p32"/>
          <p:cNvPicPr preferRelativeResize="0"/>
          <p:nvPr/>
        </p:nvPicPr>
        <p:blipFill>
          <a:blip r:embed="rId4">
            <a:alphaModFix/>
          </a:blip>
          <a:stretch>
            <a:fillRect/>
          </a:stretch>
        </p:blipFill>
        <p:spPr>
          <a:xfrm>
            <a:off x="4768450" y="1304825"/>
            <a:ext cx="4375551" cy="35922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ABSTRACT</a:t>
            </a:r>
            <a:endParaRPr/>
          </a:p>
        </p:txBody>
      </p:sp>
      <p:sp>
        <p:nvSpPr>
          <p:cNvPr id="92" name="Google Shape;92;p15"/>
          <p:cNvSpPr txBox="1">
            <a:spLocks noGrp="1"/>
          </p:cNvSpPr>
          <p:nvPr>
            <p:ph type="body" idx="1"/>
          </p:nvPr>
        </p:nvSpPr>
        <p:spPr>
          <a:xfrm>
            <a:off x="311700" y="1227450"/>
            <a:ext cx="8520600" cy="3302700"/>
          </a:xfrm>
          <a:prstGeom prst="rect">
            <a:avLst/>
          </a:prstGeom>
        </p:spPr>
        <p:txBody>
          <a:bodyPr spcFirstLastPara="1" wrap="square" lIns="91425" tIns="91425" rIns="91425" bIns="91425" anchor="t" anchorCtr="0">
            <a:normAutofit/>
          </a:bodyPr>
          <a:lstStyle/>
          <a:p>
            <a:pPr marL="0" lvl="0" indent="0" algn="just" rtl="0">
              <a:spcBef>
                <a:spcPts val="0"/>
              </a:spcBef>
              <a:spcAft>
                <a:spcPts val="1200"/>
              </a:spcAft>
              <a:buNone/>
            </a:pPr>
            <a:r>
              <a:rPr lang="en" dirty="0">
                <a:highlight>
                  <a:srgbClr val="FFFFFF"/>
                </a:highlight>
              </a:rPr>
              <a:t>Campus recruitment is a strategy for sourcing, engaging and hiring young talent for internship and entry-level positions. College recruiting is typically a tactic for medium- to large-sized companies with high-volume recruiting needs, but can range from small efforts (like working with university career centers to source potential candidates) to large-scale operations (like visiting a wide array of colleges and attending recruiting events throughout the spring and fall semester). Campus recruitment often involves working with university career services centers and attending career fairs to meet in-person with college students and recent graduates.</a:t>
            </a: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pic>
        <p:nvPicPr>
          <p:cNvPr id="266" name="Google Shape;266;p33"/>
          <p:cNvPicPr preferRelativeResize="0"/>
          <p:nvPr/>
        </p:nvPicPr>
        <p:blipFill>
          <a:blip r:embed="rId3">
            <a:alphaModFix/>
          </a:blip>
          <a:stretch>
            <a:fillRect/>
          </a:stretch>
        </p:blipFill>
        <p:spPr>
          <a:xfrm>
            <a:off x="66675" y="1298975"/>
            <a:ext cx="8839201" cy="2975416"/>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pic>
        <p:nvPicPr>
          <p:cNvPr id="271" name="Google Shape;271;p34"/>
          <p:cNvPicPr preferRelativeResize="0"/>
          <p:nvPr/>
        </p:nvPicPr>
        <p:blipFill>
          <a:blip r:embed="rId3">
            <a:alphaModFix/>
          </a:blip>
          <a:stretch>
            <a:fillRect/>
          </a:stretch>
        </p:blipFill>
        <p:spPr>
          <a:xfrm>
            <a:off x="1406125" y="1084675"/>
            <a:ext cx="5981700" cy="37338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35"/>
          <p:cNvSpPr txBox="1">
            <a:spLocks noGrp="1"/>
          </p:cNvSpPr>
          <p:nvPr>
            <p:ph type="title"/>
          </p:nvPr>
        </p:nvSpPr>
        <p:spPr>
          <a:xfrm>
            <a:off x="311700" y="327150"/>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HSC PERCENTAGE, HSC BOARD, HSC SPECIALIZATION</a:t>
            </a:r>
            <a:endParaRPr/>
          </a:p>
        </p:txBody>
      </p:sp>
      <p:sp>
        <p:nvSpPr>
          <p:cNvPr id="277" name="Google Shape;277;p35"/>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278" name="Google Shape;278;p35"/>
          <p:cNvPicPr preferRelativeResize="0"/>
          <p:nvPr/>
        </p:nvPicPr>
        <p:blipFill>
          <a:blip r:embed="rId3">
            <a:alphaModFix/>
          </a:blip>
          <a:stretch>
            <a:fillRect/>
          </a:stretch>
        </p:blipFill>
        <p:spPr>
          <a:xfrm>
            <a:off x="160725" y="1266325"/>
            <a:ext cx="4411275" cy="3512850"/>
          </a:xfrm>
          <a:prstGeom prst="rect">
            <a:avLst/>
          </a:prstGeom>
          <a:noFill/>
          <a:ln>
            <a:noFill/>
          </a:ln>
        </p:spPr>
      </p:pic>
      <p:pic>
        <p:nvPicPr>
          <p:cNvPr id="279" name="Google Shape;279;p35"/>
          <p:cNvPicPr preferRelativeResize="0"/>
          <p:nvPr/>
        </p:nvPicPr>
        <p:blipFill>
          <a:blip r:embed="rId4">
            <a:alphaModFix/>
          </a:blip>
          <a:stretch>
            <a:fillRect/>
          </a:stretch>
        </p:blipFill>
        <p:spPr>
          <a:xfrm>
            <a:off x="4572000" y="1266325"/>
            <a:ext cx="4364825" cy="35128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pic>
        <p:nvPicPr>
          <p:cNvPr id="284" name="Google Shape;284;p36"/>
          <p:cNvPicPr preferRelativeResize="0"/>
          <p:nvPr/>
        </p:nvPicPr>
        <p:blipFill>
          <a:blip r:embed="rId3">
            <a:alphaModFix/>
          </a:blip>
          <a:stretch>
            <a:fillRect/>
          </a:stretch>
        </p:blipFill>
        <p:spPr>
          <a:xfrm>
            <a:off x="152400" y="152400"/>
            <a:ext cx="4419600" cy="4626775"/>
          </a:xfrm>
          <a:prstGeom prst="rect">
            <a:avLst/>
          </a:prstGeom>
          <a:noFill/>
          <a:ln>
            <a:noFill/>
          </a:ln>
        </p:spPr>
      </p:pic>
      <p:pic>
        <p:nvPicPr>
          <p:cNvPr id="285" name="Google Shape;285;p36"/>
          <p:cNvPicPr preferRelativeResize="0"/>
          <p:nvPr/>
        </p:nvPicPr>
        <p:blipFill>
          <a:blip r:embed="rId4">
            <a:alphaModFix/>
          </a:blip>
          <a:stretch>
            <a:fillRect/>
          </a:stretch>
        </p:blipFill>
        <p:spPr>
          <a:xfrm>
            <a:off x="4724400" y="278600"/>
            <a:ext cx="4267200" cy="45005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pic>
        <p:nvPicPr>
          <p:cNvPr id="290" name="Google Shape;290;p37"/>
          <p:cNvPicPr preferRelativeResize="0"/>
          <p:nvPr/>
        </p:nvPicPr>
        <p:blipFill>
          <a:blip r:embed="rId3">
            <a:alphaModFix/>
          </a:blip>
          <a:stretch>
            <a:fillRect/>
          </a:stretch>
        </p:blipFill>
        <p:spPr>
          <a:xfrm>
            <a:off x="152400" y="1256125"/>
            <a:ext cx="8839199" cy="3036004"/>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pic>
        <p:nvPicPr>
          <p:cNvPr id="295" name="Google Shape;295;p38"/>
          <p:cNvPicPr preferRelativeResize="0"/>
          <p:nvPr/>
        </p:nvPicPr>
        <p:blipFill>
          <a:blip r:embed="rId3">
            <a:alphaModFix/>
          </a:blip>
          <a:stretch>
            <a:fillRect/>
          </a:stretch>
        </p:blipFill>
        <p:spPr>
          <a:xfrm>
            <a:off x="109525" y="1449000"/>
            <a:ext cx="8839200" cy="2954278"/>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Google Shape;300;p39"/>
          <p:cNvSpPr txBox="1">
            <a:spLocks noGrp="1"/>
          </p:cNvSpPr>
          <p:nvPr>
            <p:ph type="title"/>
          </p:nvPr>
        </p:nvSpPr>
        <p:spPr>
          <a:xfrm>
            <a:off x="311700" y="271400"/>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DEGREE PERCENTAGE, DEGREE FIELD</a:t>
            </a:r>
            <a:endParaRPr/>
          </a:p>
        </p:txBody>
      </p:sp>
      <p:sp>
        <p:nvSpPr>
          <p:cNvPr id="301" name="Google Shape;301;p39"/>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302" name="Google Shape;302;p39"/>
          <p:cNvPicPr preferRelativeResize="0"/>
          <p:nvPr/>
        </p:nvPicPr>
        <p:blipFill>
          <a:blip r:embed="rId3">
            <a:alphaModFix/>
          </a:blip>
          <a:stretch>
            <a:fillRect/>
          </a:stretch>
        </p:blipFill>
        <p:spPr>
          <a:xfrm>
            <a:off x="311699" y="1266324"/>
            <a:ext cx="4740837" cy="3302700"/>
          </a:xfrm>
          <a:prstGeom prst="rect">
            <a:avLst/>
          </a:prstGeom>
          <a:noFill/>
          <a:ln>
            <a:noFill/>
          </a:ln>
        </p:spPr>
      </p:pic>
      <p:pic>
        <p:nvPicPr>
          <p:cNvPr id="303" name="Google Shape;303;p39"/>
          <p:cNvPicPr preferRelativeResize="0"/>
          <p:nvPr/>
        </p:nvPicPr>
        <p:blipFill>
          <a:blip r:embed="rId4">
            <a:alphaModFix/>
          </a:blip>
          <a:stretch>
            <a:fillRect/>
          </a:stretch>
        </p:blipFill>
        <p:spPr>
          <a:xfrm>
            <a:off x="5030500" y="1210875"/>
            <a:ext cx="4113500" cy="335815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pic>
        <p:nvPicPr>
          <p:cNvPr id="308" name="Google Shape;308;p40"/>
          <p:cNvPicPr preferRelativeResize="0"/>
          <p:nvPr/>
        </p:nvPicPr>
        <p:blipFill>
          <a:blip r:embed="rId3">
            <a:alphaModFix/>
          </a:blip>
          <a:stretch>
            <a:fillRect/>
          </a:stretch>
        </p:blipFill>
        <p:spPr>
          <a:xfrm>
            <a:off x="73825" y="1232300"/>
            <a:ext cx="4498174" cy="3043225"/>
          </a:xfrm>
          <a:prstGeom prst="rect">
            <a:avLst/>
          </a:prstGeom>
          <a:noFill/>
          <a:ln>
            <a:noFill/>
          </a:ln>
        </p:spPr>
      </p:pic>
      <p:pic>
        <p:nvPicPr>
          <p:cNvPr id="309" name="Google Shape;309;p40"/>
          <p:cNvPicPr preferRelativeResize="0"/>
          <p:nvPr/>
        </p:nvPicPr>
        <p:blipFill>
          <a:blip r:embed="rId4">
            <a:alphaModFix/>
          </a:blip>
          <a:stretch>
            <a:fillRect/>
          </a:stretch>
        </p:blipFill>
        <p:spPr>
          <a:xfrm>
            <a:off x="4745825" y="1241675"/>
            <a:ext cx="4267201" cy="29160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4" name="Google Shape;314;p41"/>
          <p:cNvSpPr txBox="1">
            <a:spLocks noGrp="1"/>
          </p:cNvSpPr>
          <p:nvPr>
            <p:ph type="title"/>
          </p:nvPr>
        </p:nvSpPr>
        <p:spPr>
          <a:xfrm>
            <a:off x="311700" y="21997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WORK EXPERIENCE</a:t>
            </a:r>
            <a:endParaRPr/>
          </a:p>
        </p:txBody>
      </p:sp>
      <p:sp>
        <p:nvSpPr>
          <p:cNvPr id="315" name="Google Shape;315;p41"/>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316" name="Google Shape;316;p41"/>
          <p:cNvPicPr preferRelativeResize="0"/>
          <p:nvPr/>
        </p:nvPicPr>
        <p:blipFill>
          <a:blip r:embed="rId3">
            <a:alphaModFix/>
          </a:blip>
          <a:stretch>
            <a:fillRect/>
          </a:stretch>
        </p:blipFill>
        <p:spPr>
          <a:xfrm>
            <a:off x="311700" y="1152425"/>
            <a:ext cx="4146000" cy="3530300"/>
          </a:xfrm>
          <a:prstGeom prst="rect">
            <a:avLst/>
          </a:prstGeom>
          <a:noFill/>
          <a:ln>
            <a:noFill/>
          </a:ln>
        </p:spPr>
      </p:pic>
      <p:pic>
        <p:nvPicPr>
          <p:cNvPr id="317" name="Google Shape;317;p41"/>
          <p:cNvPicPr preferRelativeResize="0"/>
          <p:nvPr/>
        </p:nvPicPr>
        <p:blipFill rotWithShape="1">
          <a:blip r:embed="rId4">
            <a:alphaModFix/>
          </a:blip>
          <a:srcRect l="1810" t="3830" r="-1810" b="-3829"/>
          <a:stretch/>
        </p:blipFill>
        <p:spPr>
          <a:xfrm>
            <a:off x="4457700" y="1266325"/>
            <a:ext cx="4738925" cy="346997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Google Shape;322;p42"/>
          <p:cNvSpPr txBox="1">
            <a:spLocks noGrp="1"/>
          </p:cNvSpPr>
          <p:nvPr>
            <p:ph type="title"/>
          </p:nvPr>
        </p:nvSpPr>
        <p:spPr>
          <a:xfrm>
            <a:off x="311700" y="27357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EMPLOYABILITY TEST PERCENTAGE</a:t>
            </a:r>
            <a:endParaRPr/>
          </a:p>
        </p:txBody>
      </p:sp>
      <p:sp>
        <p:nvSpPr>
          <p:cNvPr id="323" name="Google Shape;323;p42"/>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324" name="Google Shape;324;p42"/>
          <p:cNvPicPr preferRelativeResize="0"/>
          <p:nvPr/>
        </p:nvPicPr>
        <p:blipFill>
          <a:blip r:embed="rId3">
            <a:alphaModFix/>
          </a:blip>
          <a:stretch>
            <a:fillRect/>
          </a:stretch>
        </p:blipFill>
        <p:spPr>
          <a:xfrm>
            <a:off x="4475075" y="1266325"/>
            <a:ext cx="4357225" cy="3727150"/>
          </a:xfrm>
          <a:prstGeom prst="rect">
            <a:avLst/>
          </a:prstGeom>
          <a:noFill/>
          <a:ln>
            <a:noFill/>
          </a:ln>
        </p:spPr>
      </p:pic>
      <p:pic>
        <p:nvPicPr>
          <p:cNvPr id="325" name="Google Shape;325;p42"/>
          <p:cNvPicPr preferRelativeResize="0"/>
          <p:nvPr/>
        </p:nvPicPr>
        <p:blipFill>
          <a:blip r:embed="rId4">
            <a:alphaModFix/>
          </a:blip>
          <a:stretch>
            <a:fillRect/>
          </a:stretch>
        </p:blipFill>
        <p:spPr>
          <a:xfrm>
            <a:off x="138100" y="1266325"/>
            <a:ext cx="4212450" cy="37271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INTRODUCTION</a:t>
            </a:r>
            <a:endParaRPr/>
          </a:p>
        </p:txBody>
      </p:sp>
      <p:sp>
        <p:nvSpPr>
          <p:cNvPr id="98" name="Google Shape;98;p16"/>
          <p:cNvSpPr txBox="1">
            <a:spLocks noGrp="1"/>
          </p:cNvSpPr>
          <p:nvPr>
            <p:ph type="body" idx="1"/>
          </p:nvPr>
        </p:nvSpPr>
        <p:spPr>
          <a:xfrm>
            <a:off x="373875" y="1152425"/>
            <a:ext cx="8458500" cy="3810000"/>
          </a:xfrm>
          <a:prstGeom prst="rect">
            <a:avLst/>
          </a:prstGeom>
        </p:spPr>
        <p:txBody>
          <a:bodyPr spcFirstLastPara="1" wrap="square" lIns="91425" tIns="91425" rIns="91425" bIns="91425" anchor="t" anchorCtr="0">
            <a:normAutofit fontScale="25000" lnSpcReduction="10000"/>
          </a:bodyPr>
          <a:lstStyle/>
          <a:p>
            <a:pPr marL="0" lvl="0" indent="0" algn="just" rtl="0">
              <a:spcBef>
                <a:spcPts val="0"/>
              </a:spcBef>
              <a:spcAft>
                <a:spcPts val="0"/>
              </a:spcAft>
              <a:buNone/>
            </a:pPr>
            <a:r>
              <a:rPr lang="en" sz="6800" dirty="0">
                <a:highlight>
                  <a:srgbClr val="FFFFFF"/>
                </a:highlight>
              </a:rPr>
              <a:t>This data set consists of Placement data of students . It includes secondary and higher secondary school percentage and specialization. It also includes degree specialization, type and Work experience and salary offers to the placed students.</a:t>
            </a:r>
            <a:endParaRPr sz="6800" dirty="0">
              <a:highlight>
                <a:srgbClr val="FFFFFF"/>
              </a:highlight>
            </a:endParaRPr>
          </a:p>
          <a:p>
            <a:pPr marL="0" lvl="0" indent="0" algn="just" rtl="0">
              <a:spcBef>
                <a:spcPts val="1200"/>
              </a:spcBef>
              <a:spcAft>
                <a:spcPts val="0"/>
              </a:spcAft>
              <a:buNone/>
            </a:pPr>
            <a:r>
              <a:rPr lang="en" sz="6800" b="1" dirty="0">
                <a:highlight>
                  <a:srgbClr val="FFFFFF"/>
                </a:highlight>
              </a:rPr>
              <a:t>Questions</a:t>
            </a:r>
            <a:endParaRPr sz="6800" b="1" dirty="0">
              <a:highlight>
                <a:srgbClr val="FFFFFF"/>
              </a:highlight>
            </a:endParaRPr>
          </a:p>
          <a:p>
            <a:pPr marL="457200" lvl="0" indent="-336550" algn="just" rtl="0">
              <a:spcBef>
                <a:spcPts val="2700"/>
              </a:spcBef>
              <a:spcAft>
                <a:spcPts val="0"/>
              </a:spcAft>
              <a:buClr>
                <a:schemeClr val="dk2"/>
              </a:buClr>
              <a:buSzPct val="100000"/>
              <a:buFont typeface="Open Sans"/>
              <a:buAutoNum type="arabicPeriod"/>
            </a:pPr>
            <a:r>
              <a:rPr lang="en" sz="6800" dirty="0">
                <a:highlight>
                  <a:srgbClr val="FFFFFF"/>
                </a:highlight>
              </a:rPr>
              <a:t>Which factor influenced a candidate in getting placed?</a:t>
            </a:r>
            <a:endParaRPr sz="6800" dirty="0">
              <a:highlight>
                <a:srgbClr val="FFFFFF"/>
              </a:highlight>
            </a:endParaRPr>
          </a:p>
          <a:p>
            <a:pPr marL="457200" lvl="0" indent="-336550" algn="just" rtl="0">
              <a:spcBef>
                <a:spcPts val="0"/>
              </a:spcBef>
              <a:spcAft>
                <a:spcPts val="0"/>
              </a:spcAft>
              <a:buClr>
                <a:schemeClr val="dk2"/>
              </a:buClr>
              <a:buSzPct val="100000"/>
              <a:buFont typeface="Open Sans"/>
              <a:buAutoNum type="arabicPeriod"/>
            </a:pPr>
            <a:r>
              <a:rPr lang="en" sz="6800" dirty="0">
                <a:highlight>
                  <a:srgbClr val="FFFFFF"/>
                </a:highlight>
              </a:rPr>
              <a:t>Does percentage matters for one to get placed?</a:t>
            </a:r>
            <a:endParaRPr sz="6800" dirty="0">
              <a:highlight>
                <a:srgbClr val="FFFFFF"/>
              </a:highlight>
            </a:endParaRPr>
          </a:p>
          <a:p>
            <a:pPr marL="457200" lvl="0" indent="-336550" algn="just" rtl="0">
              <a:spcBef>
                <a:spcPts val="0"/>
              </a:spcBef>
              <a:spcAft>
                <a:spcPts val="0"/>
              </a:spcAft>
              <a:buClr>
                <a:schemeClr val="dk2"/>
              </a:buClr>
              <a:buSzPct val="100000"/>
              <a:buFont typeface="Open Sans"/>
              <a:buAutoNum type="arabicPeriod"/>
            </a:pPr>
            <a:r>
              <a:rPr lang="en" sz="6800" dirty="0">
                <a:highlight>
                  <a:srgbClr val="FFFFFF"/>
                </a:highlight>
              </a:rPr>
              <a:t>Which degree specialization is much demanded by corporate?</a:t>
            </a:r>
            <a:endParaRPr sz="6800" dirty="0">
              <a:highlight>
                <a:srgbClr val="FFFFFF"/>
              </a:highlight>
            </a:endParaRPr>
          </a:p>
          <a:p>
            <a:pPr marL="457200" lvl="0" indent="-336550" algn="just" rtl="0">
              <a:spcBef>
                <a:spcPts val="0"/>
              </a:spcBef>
              <a:spcAft>
                <a:spcPts val="0"/>
              </a:spcAft>
              <a:buClr>
                <a:schemeClr val="dk2"/>
              </a:buClr>
              <a:buSzPct val="100000"/>
              <a:buFont typeface="Open Sans"/>
              <a:buAutoNum type="arabicPeriod"/>
            </a:pPr>
            <a:r>
              <a:rPr lang="en" sz="6800" dirty="0">
                <a:highlight>
                  <a:srgbClr val="FFFFFF"/>
                </a:highlight>
              </a:rPr>
              <a:t>Does work experience matter for one to get placed?</a:t>
            </a:r>
            <a:endParaRPr sz="6800" dirty="0">
              <a:highlight>
                <a:srgbClr val="FFFFFF"/>
              </a:highlight>
            </a:endParaRPr>
          </a:p>
          <a:p>
            <a:pPr marL="457200" lvl="0" indent="-336550" algn="just" rtl="0">
              <a:spcBef>
                <a:spcPts val="0"/>
              </a:spcBef>
              <a:spcAft>
                <a:spcPts val="0"/>
              </a:spcAft>
              <a:buClr>
                <a:schemeClr val="dk2"/>
              </a:buClr>
              <a:buSzPct val="100000"/>
              <a:buFont typeface="Open Sans"/>
              <a:buAutoNum type="arabicPeriod"/>
            </a:pPr>
            <a:r>
              <a:rPr lang="en" sz="6800" dirty="0">
                <a:highlight>
                  <a:srgbClr val="FFFFFF"/>
                </a:highlight>
              </a:rPr>
              <a:t>Play with the data conducting all statistical tests.</a:t>
            </a:r>
            <a:endParaRPr sz="6800" dirty="0">
              <a:highlight>
                <a:srgbClr val="FFFFFF"/>
              </a:highlight>
            </a:endParaRPr>
          </a:p>
          <a:p>
            <a:pPr marL="0" lvl="0" indent="0" algn="l" rtl="0">
              <a:spcBef>
                <a:spcPts val="2700"/>
              </a:spcBef>
              <a:spcAft>
                <a:spcPts val="0"/>
              </a:spcAft>
              <a:buNone/>
            </a:pPr>
            <a:endParaRPr sz="2550" dirty="0">
              <a:solidFill>
                <a:srgbClr val="000000"/>
              </a:solidFill>
              <a:highlight>
                <a:srgbClr val="FFFFFF"/>
              </a:highlight>
            </a:endParaRPr>
          </a:p>
          <a:p>
            <a:pPr marL="0" lvl="0" indent="0" algn="l" rtl="0">
              <a:spcBef>
                <a:spcPts val="1200"/>
              </a:spcBef>
              <a:spcAft>
                <a:spcPts val="1200"/>
              </a:spcAft>
              <a:buNone/>
            </a:pPr>
            <a:endParaRPr sz="1050" dirty="0">
              <a:solidFill>
                <a:srgbClr val="000000"/>
              </a:solidFill>
              <a:highlight>
                <a:srgbClr val="FFFFFF"/>
              </a:highlight>
              <a:latin typeface="Arial"/>
              <a:ea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Google Shape;330;p43"/>
          <p:cNvSpPr txBox="1">
            <a:spLocks noGrp="1"/>
          </p:cNvSpPr>
          <p:nvPr>
            <p:ph type="title"/>
          </p:nvPr>
        </p:nvSpPr>
        <p:spPr>
          <a:xfrm>
            <a:off x="311700" y="327150"/>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POST GRADUATE SPECIALIZATION</a:t>
            </a:r>
            <a:endParaRPr/>
          </a:p>
        </p:txBody>
      </p:sp>
      <p:sp>
        <p:nvSpPr>
          <p:cNvPr id="331" name="Google Shape;331;p43"/>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332" name="Google Shape;332;p43"/>
          <p:cNvPicPr preferRelativeResize="0"/>
          <p:nvPr/>
        </p:nvPicPr>
        <p:blipFill>
          <a:blip r:embed="rId3">
            <a:alphaModFix/>
          </a:blip>
          <a:stretch>
            <a:fillRect/>
          </a:stretch>
        </p:blipFill>
        <p:spPr>
          <a:xfrm>
            <a:off x="311700" y="1266325"/>
            <a:ext cx="3880149" cy="3302700"/>
          </a:xfrm>
          <a:prstGeom prst="rect">
            <a:avLst/>
          </a:prstGeom>
          <a:noFill/>
          <a:ln>
            <a:noFill/>
          </a:ln>
        </p:spPr>
      </p:pic>
      <p:pic>
        <p:nvPicPr>
          <p:cNvPr id="333" name="Google Shape;333;p43"/>
          <p:cNvPicPr preferRelativeResize="0"/>
          <p:nvPr/>
        </p:nvPicPr>
        <p:blipFill>
          <a:blip r:embed="rId4">
            <a:alphaModFix/>
          </a:blip>
          <a:stretch>
            <a:fillRect/>
          </a:stretch>
        </p:blipFill>
        <p:spPr>
          <a:xfrm>
            <a:off x="4803625" y="1266325"/>
            <a:ext cx="4282476" cy="33027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8" name="Google Shape;338;p44"/>
          <p:cNvSpPr txBox="1">
            <a:spLocks noGrp="1"/>
          </p:cNvSpPr>
          <p:nvPr>
            <p:ph type="title"/>
          </p:nvPr>
        </p:nvSpPr>
        <p:spPr>
          <a:xfrm>
            <a:off x="311700" y="295000"/>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MBA PERCENTAGE</a:t>
            </a:r>
            <a:endParaRPr/>
          </a:p>
        </p:txBody>
      </p:sp>
      <p:sp>
        <p:nvSpPr>
          <p:cNvPr id="339" name="Google Shape;339;p44"/>
          <p:cNvSpPr txBox="1">
            <a:spLocks noGrp="1"/>
          </p:cNvSpPr>
          <p:nvPr>
            <p:ph type="body" idx="1"/>
          </p:nvPr>
        </p:nvSpPr>
        <p:spPr>
          <a:xfrm>
            <a:off x="311700" y="1266325"/>
            <a:ext cx="4163400" cy="33027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340" name="Google Shape;340;p44"/>
          <p:cNvPicPr preferRelativeResize="0"/>
          <p:nvPr/>
        </p:nvPicPr>
        <p:blipFill>
          <a:blip r:embed="rId3">
            <a:alphaModFix/>
          </a:blip>
          <a:stretch>
            <a:fillRect/>
          </a:stretch>
        </p:blipFill>
        <p:spPr>
          <a:xfrm>
            <a:off x="311700" y="1325525"/>
            <a:ext cx="4260301" cy="3243500"/>
          </a:xfrm>
          <a:prstGeom prst="rect">
            <a:avLst/>
          </a:prstGeom>
          <a:noFill/>
          <a:ln>
            <a:noFill/>
          </a:ln>
        </p:spPr>
      </p:pic>
      <p:sp>
        <p:nvSpPr>
          <p:cNvPr id="341" name="Google Shape;341;p44"/>
          <p:cNvSpPr txBox="1"/>
          <p:nvPr/>
        </p:nvSpPr>
        <p:spPr>
          <a:xfrm>
            <a:off x="4814950" y="1280200"/>
            <a:ext cx="4260300" cy="3288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Open Sans"/>
              <a:ea typeface="Open Sans"/>
              <a:cs typeface="Open Sans"/>
              <a:sym typeface="Open Sans"/>
            </a:endParaRPr>
          </a:p>
        </p:txBody>
      </p:sp>
      <p:pic>
        <p:nvPicPr>
          <p:cNvPr id="342" name="Google Shape;342;p44"/>
          <p:cNvPicPr preferRelativeResize="0"/>
          <p:nvPr/>
        </p:nvPicPr>
        <p:blipFill>
          <a:blip r:embed="rId4">
            <a:alphaModFix/>
          </a:blip>
          <a:stretch>
            <a:fillRect/>
          </a:stretch>
        </p:blipFill>
        <p:spPr>
          <a:xfrm>
            <a:off x="5007550" y="1295925"/>
            <a:ext cx="3550100" cy="330270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45"/>
          <p:cNvSpPr txBox="1">
            <a:spLocks noGrp="1"/>
          </p:cNvSpPr>
          <p:nvPr>
            <p:ph type="title"/>
          </p:nvPr>
        </p:nvSpPr>
        <p:spPr>
          <a:xfrm>
            <a:off x="265500" y="1275425"/>
            <a:ext cx="4045200" cy="16758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a:t>FEATURE SELECTION</a:t>
            </a:r>
            <a:endParaRPr/>
          </a:p>
        </p:txBody>
      </p:sp>
      <p:sp>
        <p:nvSpPr>
          <p:cNvPr id="348" name="Google Shape;348;p45"/>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p>
            <a:pPr marL="0" lvl="0" indent="0" algn="l" rtl="0">
              <a:spcBef>
                <a:spcPts val="0"/>
              </a:spcBef>
              <a:spcAft>
                <a:spcPts val="1200"/>
              </a:spcAft>
              <a:buNone/>
            </a:pPr>
            <a:endParaRPr/>
          </a:p>
        </p:txBody>
      </p:sp>
      <p:sp>
        <p:nvSpPr>
          <p:cNvPr id="349" name="Google Shape;349;p45"/>
          <p:cNvSpPr txBox="1">
            <a:spLocks noGrp="1"/>
          </p:cNvSpPr>
          <p:nvPr>
            <p:ph type="subTitle" idx="1"/>
          </p:nvPr>
        </p:nvSpPr>
        <p:spPr>
          <a:xfrm>
            <a:off x="265500" y="3514725"/>
            <a:ext cx="4045200" cy="447300"/>
          </a:xfrm>
          <a:prstGeom prst="rect">
            <a:avLst/>
          </a:prstGeom>
        </p:spPr>
        <p:txBody>
          <a:bodyPr spcFirstLastPara="1" wrap="square" lIns="91425" tIns="91425" rIns="91425" bIns="91425" anchor="t" anchorCtr="0">
            <a:normAutofit lnSpcReduction="20000"/>
          </a:bodyPr>
          <a:lstStyle/>
          <a:p>
            <a:pPr marL="0" lvl="0" indent="0" algn="ctr" rtl="0">
              <a:spcBef>
                <a:spcPts val="0"/>
              </a:spcBef>
              <a:spcAft>
                <a:spcPts val="0"/>
              </a:spcAft>
              <a:buNone/>
            </a:pPr>
            <a:endParaRPr/>
          </a:p>
        </p:txBody>
      </p:sp>
      <p:pic>
        <p:nvPicPr>
          <p:cNvPr id="350" name="Google Shape;350;p45"/>
          <p:cNvPicPr preferRelativeResize="0"/>
          <p:nvPr/>
        </p:nvPicPr>
        <p:blipFill>
          <a:blip r:embed="rId3">
            <a:alphaModFix/>
          </a:blip>
          <a:stretch>
            <a:fillRect/>
          </a:stretch>
        </p:blipFill>
        <p:spPr>
          <a:xfrm>
            <a:off x="4939500" y="1275425"/>
            <a:ext cx="3761600" cy="251790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54"/>
        <p:cNvGrpSpPr/>
        <p:nvPr/>
      </p:nvGrpSpPr>
      <p:grpSpPr>
        <a:xfrm>
          <a:off x="0" y="0"/>
          <a:ext cx="0" cy="0"/>
          <a:chOff x="0" y="0"/>
          <a:chExt cx="0" cy="0"/>
        </a:xfrm>
      </p:grpSpPr>
      <p:sp>
        <p:nvSpPr>
          <p:cNvPr id="355" name="Google Shape;355;p4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DATA PREPROCESSING</a:t>
            </a:r>
            <a:endParaRPr/>
          </a:p>
        </p:txBody>
      </p:sp>
      <p:pic>
        <p:nvPicPr>
          <p:cNvPr id="356" name="Google Shape;356;p46"/>
          <p:cNvPicPr preferRelativeResize="0"/>
          <p:nvPr/>
        </p:nvPicPr>
        <p:blipFill>
          <a:blip r:embed="rId3">
            <a:alphaModFix/>
          </a:blip>
          <a:stretch>
            <a:fillRect/>
          </a:stretch>
        </p:blipFill>
        <p:spPr>
          <a:xfrm>
            <a:off x="1050125" y="1197675"/>
            <a:ext cx="7190200" cy="368627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361" name="Google Shape;361;p47"/>
          <p:cNvSpPr txBox="1">
            <a:spLocks noGrp="1"/>
          </p:cNvSpPr>
          <p:nvPr>
            <p:ph type="title"/>
          </p:nvPr>
        </p:nvSpPr>
        <p:spPr>
          <a:xfrm>
            <a:off x="308375" y="1307300"/>
            <a:ext cx="4045200" cy="1922400"/>
          </a:xfrm>
          <a:prstGeom prst="rect">
            <a:avLst/>
          </a:prstGeom>
        </p:spPr>
        <p:txBody>
          <a:bodyPr spcFirstLastPara="1" wrap="square" lIns="91425" tIns="91425" rIns="91425" bIns="91425" anchor="b" anchorCtr="0">
            <a:normAutofit fontScale="90000"/>
          </a:bodyPr>
          <a:lstStyle/>
          <a:p>
            <a:pPr marL="0" lvl="0" indent="0" algn="ctr" rtl="0">
              <a:spcBef>
                <a:spcPts val="0"/>
              </a:spcBef>
              <a:spcAft>
                <a:spcPts val="0"/>
              </a:spcAft>
              <a:buNone/>
            </a:pPr>
            <a:r>
              <a:rPr lang="en"/>
              <a:t>BINARY CLASSIFICATION PROBLEM</a:t>
            </a:r>
            <a:endParaRPr/>
          </a:p>
        </p:txBody>
      </p:sp>
      <p:sp>
        <p:nvSpPr>
          <p:cNvPr id="362" name="Google Shape;362;p47"/>
          <p:cNvSpPr txBox="1">
            <a:spLocks noGrp="1"/>
          </p:cNvSpPr>
          <p:nvPr>
            <p:ph type="subTitle" idx="1"/>
          </p:nvPr>
        </p:nvSpPr>
        <p:spPr>
          <a:xfrm>
            <a:off x="265500" y="3579025"/>
            <a:ext cx="4045200" cy="383100"/>
          </a:xfrm>
          <a:prstGeom prst="rect">
            <a:avLst/>
          </a:prstGeom>
        </p:spPr>
        <p:txBody>
          <a:bodyPr spcFirstLastPara="1" wrap="square" lIns="91425" tIns="91425" rIns="91425" bIns="91425" anchor="t" anchorCtr="0">
            <a:normAutofit fontScale="77500" lnSpcReduction="20000"/>
          </a:bodyPr>
          <a:lstStyle/>
          <a:p>
            <a:pPr marL="0" lvl="0" indent="0" algn="ctr" rtl="0">
              <a:spcBef>
                <a:spcPts val="0"/>
              </a:spcBef>
              <a:spcAft>
                <a:spcPts val="0"/>
              </a:spcAft>
              <a:buNone/>
            </a:pPr>
            <a:endParaRPr/>
          </a:p>
        </p:txBody>
      </p:sp>
      <p:sp>
        <p:nvSpPr>
          <p:cNvPr id="363" name="Google Shape;363;p47"/>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p>
            <a:pPr marL="0" lvl="0" indent="0" algn="l" rtl="0">
              <a:spcBef>
                <a:spcPts val="0"/>
              </a:spcBef>
              <a:spcAft>
                <a:spcPts val="1200"/>
              </a:spcAft>
              <a:buNone/>
            </a:pPr>
            <a:endParaRPr/>
          </a:p>
        </p:txBody>
      </p:sp>
      <p:pic>
        <p:nvPicPr>
          <p:cNvPr id="364" name="Google Shape;364;p47"/>
          <p:cNvPicPr preferRelativeResize="0"/>
          <p:nvPr/>
        </p:nvPicPr>
        <p:blipFill>
          <a:blip r:embed="rId3">
            <a:alphaModFix/>
          </a:blip>
          <a:stretch>
            <a:fillRect/>
          </a:stretch>
        </p:blipFill>
        <p:spPr>
          <a:xfrm>
            <a:off x="4680925" y="1553750"/>
            <a:ext cx="4354125" cy="225560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68"/>
        <p:cNvGrpSpPr/>
        <p:nvPr/>
      </p:nvGrpSpPr>
      <p:grpSpPr>
        <a:xfrm>
          <a:off x="0" y="0"/>
          <a:ext cx="0" cy="0"/>
          <a:chOff x="0" y="0"/>
          <a:chExt cx="0" cy="0"/>
        </a:xfrm>
      </p:grpSpPr>
      <p:sp>
        <p:nvSpPr>
          <p:cNvPr id="369" name="Google Shape;369;p48"/>
          <p:cNvSpPr txBox="1">
            <a:spLocks noGrp="1"/>
          </p:cNvSpPr>
          <p:nvPr>
            <p:ph type="title"/>
          </p:nvPr>
        </p:nvSpPr>
        <p:spPr>
          <a:xfrm>
            <a:off x="311700" y="220000"/>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DECISION TREE CLASSIFIER</a:t>
            </a:r>
            <a:endParaRPr/>
          </a:p>
        </p:txBody>
      </p:sp>
      <p:pic>
        <p:nvPicPr>
          <p:cNvPr id="370" name="Google Shape;370;p48"/>
          <p:cNvPicPr preferRelativeResize="0"/>
          <p:nvPr/>
        </p:nvPicPr>
        <p:blipFill>
          <a:blip r:embed="rId3">
            <a:alphaModFix/>
          </a:blip>
          <a:stretch>
            <a:fillRect/>
          </a:stretch>
        </p:blipFill>
        <p:spPr>
          <a:xfrm>
            <a:off x="1639400" y="996550"/>
            <a:ext cx="6450899" cy="396240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74"/>
        <p:cNvGrpSpPr/>
        <p:nvPr/>
      </p:nvGrpSpPr>
      <p:grpSpPr>
        <a:xfrm>
          <a:off x="0" y="0"/>
          <a:ext cx="0" cy="0"/>
          <a:chOff x="0" y="0"/>
          <a:chExt cx="0" cy="0"/>
        </a:xfrm>
      </p:grpSpPr>
      <p:sp>
        <p:nvSpPr>
          <p:cNvPr id="375" name="Google Shape;375;p49"/>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pic>
        <p:nvPicPr>
          <p:cNvPr id="376" name="Google Shape;376;p49"/>
          <p:cNvPicPr preferRelativeResize="0"/>
          <p:nvPr/>
        </p:nvPicPr>
        <p:blipFill>
          <a:blip r:embed="rId3">
            <a:alphaModFix/>
          </a:blip>
          <a:stretch>
            <a:fillRect/>
          </a:stretch>
        </p:blipFill>
        <p:spPr>
          <a:xfrm>
            <a:off x="152400" y="1562000"/>
            <a:ext cx="8839198" cy="3030104"/>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80"/>
        <p:cNvGrpSpPr/>
        <p:nvPr/>
      </p:nvGrpSpPr>
      <p:grpSpPr>
        <a:xfrm>
          <a:off x="0" y="0"/>
          <a:ext cx="0" cy="0"/>
          <a:chOff x="0" y="0"/>
          <a:chExt cx="0" cy="0"/>
        </a:xfrm>
      </p:grpSpPr>
      <p:sp>
        <p:nvSpPr>
          <p:cNvPr id="381" name="Google Shape;381;p50"/>
          <p:cNvSpPr txBox="1">
            <a:spLocks noGrp="1"/>
          </p:cNvSpPr>
          <p:nvPr>
            <p:ph type="title"/>
          </p:nvPr>
        </p:nvSpPr>
        <p:spPr>
          <a:xfrm>
            <a:off x="311700" y="2414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LOGISTIC REGRESSION</a:t>
            </a:r>
            <a:endParaRPr/>
          </a:p>
        </p:txBody>
      </p:sp>
      <p:sp>
        <p:nvSpPr>
          <p:cNvPr id="382" name="Google Shape;382;p50"/>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383" name="Google Shape;383;p50"/>
          <p:cNvPicPr preferRelativeResize="0"/>
          <p:nvPr/>
        </p:nvPicPr>
        <p:blipFill>
          <a:blip r:embed="rId3">
            <a:alphaModFix/>
          </a:blip>
          <a:stretch>
            <a:fillRect/>
          </a:stretch>
        </p:blipFill>
        <p:spPr>
          <a:xfrm>
            <a:off x="311700" y="1266325"/>
            <a:ext cx="8700150" cy="362000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87"/>
        <p:cNvGrpSpPr/>
        <p:nvPr/>
      </p:nvGrpSpPr>
      <p:grpSpPr>
        <a:xfrm>
          <a:off x="0" y="0"/>
          <a:ext cx="0" cy="0"/>
          <a:chOff x="0" y="0"/>
          <a:chExt cx="0" cy="0"/>
        </a:xfrm>
      </p:grpSpPr>
      <p:sp>
        <p:nvSpPr>
          <p:cNvPr id="388" name="Google Shape;388;p51"/>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389" name="Google Shape;389;p51"/>
          <p:cNvSpPr txBox="1">
            <a:spLocks noGrp="1"/>
          </p:cNvSpPr>
          <p:nvPr>
            <p:ph type="body" idx="1"/>
          </p:nvPr>
        </p:nvSpPr>
        <p:spPr>
          <a:xfrm>
            <a:off x="236675" y="1394925"/>
            <a:ext cx="8520600" cy="33027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390" name="Google Shape;390;p51"/>
          <p:cNvPicPr preferRelativeResize="0"/>
          <p:nvPr/>
        </p:nvPicPr>
        <p:blipFill>
          <a:blip r:embed="rId3">
            <a:alphaModFix/>
          </a:blip>
          <a:stretch>
            <a:fillRect/>
          </a:stretch>
        </p:blipFill>
        <p:spPr>
          <a:xfrm>
            <a:off x="0" y="1266315"/>
            <a:ext cx="9144000" cy="316992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94"/>
        <p:cNvGrpSpPr/>
        <p:nvPr/>
      </p:nvGrpSpPr>
      <p:grpSpPr>
        <a:xfrm>
          <a:off x="0" y="0"/>
          <a:ext cx="0" cy="0"/>
          <a:chOff x="0" y="0"/>
          <a:chExt cx="0" cy="0"/>
        </a:xfrm>
      </p:grpSpPr>
      <p:sp>
        <p:nvSpPr>
          <p:cNvPr id="395" name="Google Shape;395;p52"/>
          <p:cNvSpPr txBox="1">
            <a:spLocks noGrp="1"/>
          </p:cNvSpPr>
          <p:nvPr>
            <p:ph type="title"/>
          </p:nvPr>
        </p:nvSpPr>
        <p:spPr>
          <a:xfrm>
            <a:off x="265500" y="1500450"/>
            <a:ext cx="4045200" cy="16758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a:t>REGRESSION ANALYSIS</a:t>
            </a:r>
            <a:endParaRPr/>
          </a:p>
        </p:txBody>
      </p:sp>
      <p:sp>
        <p:nvSpPr>
          <p:cNvPr id="396" name="Google Shape;396;p52"/>
          <p:cNvSpPr txBox="1">
            <a:spLocks noGrp="1"/>
          </p:cNvSpPr>
          <p:nvPr>
            <p:ph type="subTitle" idx="1"/>
          </p:nvPr>
        </p:nvSpPr>
        <p:spPr>
          <a:xfrm>
            <a:off x="265500" y="3536150"/>
            <a:ext cx="4045200" cy="425700"/>
          </a:xfrm>
          <a:prstGeom prst="rect">
            <a:avLst/>
          </a:prstGeom>
        </p:spPr>
        <p:txBody>
          <a:bodyPr spcFirstLastPara="1" wrap="square" lIns="91425" tIns="91425" rIns="91425" bIns="91425" anchor="t" anchorCtr="0">
            <a:normAutofit fontScale="92500" lnSpcReduction="20000"/>
          </a:bodyPr>
          <a:lstStyle/>
          <a:p>
            <a:pPr marL="0" lvl="0" indent="0" algn="ctr" rtl="0">
              <a:spcBef>
                <a:spcPts val="0"/>
              </a:spcBef>
              <a:spcAft>
                <a:spcPts val="0"/>
              </a:spcAft>
              <a:buNone/>
            </a:pPr>
            <a:endParaRPr/>
          </a:p>
        </p:txBody>
      </p:sp>
      <p:pic>
        <p:nvPicPr>
          <p:cNvPr id="397" name="Google Shape;397;p52"/>
          <p:cNvPicPr preferRelativeResize="0"/>
          <p:nvPr/>
        </p:nvPicPr>
        <p:blipFill>
          <a:blip r:embed="rId3">
            <a:alphaModFix/>
          </a:blip>
          <a:stretch>
            <a:fillRect/>
          </a:stretch>
        </p:blipFill>
        <p:spPr>
          <a:xfrm>
            <a:off x="4859338" y="1028700"/>
            <a:ext cx="3997325" cy="32541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7"/>
          <p:cNvSpPr txBox="1">
            <a:spLocks noGrp="1"/>
          </p:cNvSpPr>
          <p:nvPr>
            <p:ph type="body" idx="1"/>
          </p:nvPr>
        </p:nvSpPr>
        <p:spPr>
          <a:xfrm>
            <a:off x="175350" y="772825"/>
            <a:ext cx="8520600" cy="3908700"/>
          </a:xfrm>
          <a:prstGeom prst="rect">
            <a:avLst/>
          </a:prstGeom>
        </p:spPr>
        <p:txBody>
          <a:bodyPr spcFirstLastPara="1" wrap="square" lIns="91425" tIns="91425" rIns="91425" bIns="91425" anchor="t" anchorCtr="0">
            <a:normAutofit fontScale="77500" lnSpcReduction="10000"/>
          </a:bodyPr>
          <a:lstStyle/>
          <a:p>
            <a:pPr marL="0" lvl="0" indent="0" algn="just" rtl="0">
              <a:spcBef>
                <a:spcPts val="0"/>
              </a:spcBef>
              <a:spcAft>
                <a:spcPts val="0"/>
              </a:spcAft>
              <a:buNone/>
            </a:pPr>
            <a:r>
              <a:rPr lang="en" sz="2429" dirty="0"/>
              <a:t>In this project we are going to visualize the chances and possibility for a candidate getting placed in a company based on the factors given below:</a:t>
            </a:r>
            <a:endParaRPr sz="2429" dirty="0"/>
          </a:p>
          <a:p>
            <a:pPr marL="0" lvl="0" indent="0" algn="just" rtl="0">
              <a:spcBef>
                <a:spcPts val="1200"/>
              </a:spcBef>
              <a:spcAft>
                <a:spcPts val="0"/>
              </a:spcAft>
              <a:buNone/>
            </a:pPr>
            <a:r>
              <a:rPr lang="en" sz="2429" dirty="0"/>
              <a:t>1.Work experience</a:t>
            </a:r>
            <a:endParaRPr sz="2429" dirty="0"/>
          </a:p>
          <a:p>
            <a:pPr marL="0" lvl="0" indent="0" algn="just" rtl="0">
              <a:spcBef>
                <a:spcPts val="1200"/>
              </a:spcBef>
              <a:spcAft>
                <a:spcPts val="0"/>
              </a:spcAft>
              <a:buNone/>
            </a:pPr>
            <a:r>
              <a:rPr lang="en" sz="2429" dirty="0"/>
              <a:t>2.10th grade percentage</a:t>
            </a:r>
            <a:endParaRPr sz="2429" dirty="0"/>
          </a:p>
          <a:p>
            <a:pPr marL="0" lvl="0" indent="0" algn="just" rtl="0">
              <a:spcBef>
                <a:spcPts val="1200"/>
              </a:spcBef>
              <a:spcAft>
                <a:spcPts val="0"/>
              </a:spcAft>
              <a:buNone/>
            </a:pPr>
            <a:r>
              <a:rPr lang="en" sz="2429" dirty="0"/>
              <a:t>3.12th Grade percentage</a:t>
            </a:r>
            <a:endParaRPr sz="2429" dirty="0"/>
          </a:p>
          <a:p>
            <a:pPr marL="0" lvl="0" indent="0" algn="just" rtl="0">
              <a:spcBef>
                <a:spcPts val="1200"/>
              </a:spcBef>
              <a:spcAft>
                <a:spcPts val="0"/>
              </a:spcAft>
              <a:buNone/>
            </a:pPr>
            <a:r>
              <a:rPr lang="en" sz="2429" dirty="0"/>
              <a:t>4.Degree percentage</a:t>
            </a:r>
            <a:endParaRPr sz="2429" dirty="0"/>
          </a:p>
          <a:p>
            <a:pPr marL="0" lvl="0" indent="0" algn="just" rtl="0">
              <a:spcBef>
                <a:spcPts val="1200"/>
              </a:spcBef>
              <a:spcAft>
                <a:spcPts val="0"/>
              </a:spcAft>
              <a:buNone/>
            </a:pPr>
            <a:r>
              <a:rPr lang="en" sz="2429" dirty="0"/>
              <a:t>5.Gender</a:t>
            </a:r>
            <a:endParaRPr sz="2429" dirty="0"/>
          </a:p>
          <a:p>
            <a:pPr marL="0" lvl="0" indent="0" algn="just" rtl="0">
              <a:spcBef>
                <a:spcPts val="1200"/>
              </a:spcBef>
              <a:spcAft>
                <a:spcPts val="0"/>
              </a:spcAft>
              <a:buNone/>
            </a:pPr>
            <a:r>
              <a:rPr lang="en" sz="2429" dirty="0"/>
              <a:t>6.Field of Degree</a:t>
            </a:r>
            <a:endParaRPr sz="2429" dirty="0"/>
          </a:p>
          <a:p>
            <a:pPr marL="0" lvl="0" indent="0" algn="l" rtl="0">
              <a:spcBef>
                <a:spcPts val="1200"/>
              </a:spcBef>
              <a:spcAft>
                <a:spcPts val="1200"/>
              </a:spcAft>
              <a:buNone/>
            </a:pPr>
            <a:endParaRPr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401"/>
        <p:cNvGrpSpPr/>
        <p:nvPr/>
      </p:nvGrpSpPr>
      <p:grpSpPr>
        <a:xfrm>
          <a:off x="0" y="0"/>
          <a:ext cx="0" cy="0"/>
          <a:chOff x="0" y="0"/>
          <a:chExt cx="0" cy="0"/>
        </a:xfrm>
      </p:grpSpPr>
      <p:sp>
        <p:nvSpPr>
          <p:cNvPr id="402" name="Google Shape;402;p53"/>
          <p:cNvSpPr txBox="1">
            <a:spLocks noGrp="1"/>
          </p:cNvSpPr>
          <p:nvPr>
            <p:ph type="title"/>
          </p:nvPr>
        </p:nvSpPr>
        <p:spPr>
          <a:xfrm>
            <a:off x="311700" y="20927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FEATURE SELECTION</a:t>
            </a:r>
            <a:endParaRPr/>
          </a:p>
        </p:txBody>
      </p:sp>
      <p:pic>
        <p:nvPicPr>
          <p:cNvPr id="403" name="Google Shape;403;p53"/>
          <p:cNvPicPr preferRelativeResize="0"/>
          <p:nvPr/>
        </p:nvPicPr>
        <p:blipFill>
          <a:blip r:embed="rId3">
            <a:alphaModFix/>
          </a:blip>
          <a:stretch>
            <a:fillRect/>
          </a:stretch>
        </p:blipFill>
        <p:spPr>
          <a:xfrm>
            <a:off x="2164550" y="1152425"/>
            <a:ext cx="4993501" cy="3894625"/>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407"/>
        <p:cNvGrpSpPr/>
        <p:nvPr/>
      </p:nvGrpSpPr>
      <p:grpSpPr>
        <a:xfrm>
          <a:off x="0" y="0"/>
          <a:ext cx="0" cy="0"/>
          <a:chOff x="0" y="0"/>
          <a:chExt cx="0" cy="0"/>
        </a:xfrm>
      </p:grpSpPr>
      <p:sp>
        <p:nvSpPr>
          <p:cNvPr id="408" name="Google Shape;408;p5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pic>
        <p:nvPicPr>
          <p:cNvPr id="409" name="Google Shape;409;p54"/>
          <p:cNvPicPr preferRelativeResize="0"/>
          <p:nvPr/>
        </p:nvPicPr>
        <p:blipFill>
          <a:blip r:embed="rId3">
            <a:alphaModFix/>
          </a:blip>
          <a:stretch>
            <a:fillRect/>
          </a:stretch>
        </p:blipFill>
        <p:spPr>
          <a:xfrm>
            <a:off x="209538" y="1326250"/>
            <a:ext cx="4867275" cy="3390900"/>
          </a:xfrm>
          <a:prstGeom prst="rect">
            <a:avLst/>
          </a:prstGeom>
          <a:noFill/>
          <a:ln>
            <a:noFill/>
          </a:ln>
        </p:spPr>
      </p:pic>
      <p:pic>
        <p:nvPicPr>
          <p:cNvPr id="410" name="Google Shape;410;p54"/>
          <p:cNvPicPr preferRelativeResize="0"/>
          <p:nvPr/>
        </p:nvPicPr>
        <p:blipFill>
          <a:blip r:embed="rId4">
            <a:alphaModFix/>
          </a:blip>
          <a:stretch>
            <a:fillRect/>
          </a:stretch>
        </p:blipFill>
        <p:spPr>
          <a:xfrm>
            <a:off x="4929200" y="1414475"/>
            <a:ext cx="4062400" cy="3281250"/>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414"/>
        <p:cNvGrpSpPr/>
        <p:nvPr/>
      </p:nvGrpSpPr>
      <p:grpSpPr>
        <a:xfrm>
          <a:off x="0" y="0"/>
          <a:ext cx="0" cy="0"/>
          <a:chOff x="0" y="0"/>
          <a:chExt cx="0" cy="0"/>
        </a:xfrm>
      </p:grpSpPr>
      <p:sp>
        <p:nvSpPr>
          <p:cNvPr id="415" name="Google Shape;415;p5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DETERMINING LEAST SIGNIFICANT VARIABLE</a:t>
            </a:r>
            <a:endParaRPr/>
          </a:p>
        </p:txBody>
      </p:sp>
      <p:pic>
        <p:nvPicPr>
          <p:cNvPr id="416" name="Google Shape;416;p55"/>
          <p:cNvPicPr preferRelativeResize="0"/>
          <p:nvPr/>
        </p:nvPicPr>
        <p:blipFill>
          <a:blip r:embed="rId3">
            <a:alphaModFix/>
          </a:blip>
          <a:stretch>
            <a:fillRect/>
          </a:stretch>
        </p:blipFill>
        <p:spPr>
          <a:xfrm>
            <a:off x="1928813" y="1251250"/>
            <a:ext cx="5286375" cy="3390900"/>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420"/>
        <p:cNvGrpSpPr/>
        <p:nvPr/>
      </p:nvGrpSpPr>
      <p:grpSpPr>
        <a:xfrm>
          <a:off x="0" y="0"/>
          <a:ext cx="0" cy="0"/>
          <a:chOff x="0" y="0"/>
          <a:chExt cx="0" cy="0"/>
        </a:xfrm>
      </p:grpSpPr>
      <p:sp>
        <p:nvSpPr>
          <p:cNvPr id="421" name="Google Shape;421;p5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pic>
        <p:nvPicPr>
          <p:cNvPr id="422" name="Google Shape;422;p56"/>
          <p:cNvPicPr preferRelativeResize="0"/>
          <p:nvPr/>
        </p:nvPicPr>
        <p:blipFill>
          <a:blip r:embed="rId3">
            <a:alphaModFix/>
          </a:blip>
          <a:stretch>
            <a:fillRect/>
          </a:stretch>
        </p:blipFill>
        <p:spPr>
          <a:xfrm>
            <a:off x="1716287" y="304150"/>
            <a:ext cx="5711425" cy="4535200"/>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426"/>
        <p:cNvGrpSpPr/>
        <p:nvPr/>
      </p:nvGrpSpPr>
      <p:grpSpPr>
        <a:xfrm>
          <a:off x="0" y="0"/>
          <a:ext cx="0" cy="0"/>
          <a:chOff x="0" y="0"/>
          <a:chExt cx="0" cy="0"/>
        </a:xfrm>
      </p:grpSpPr>
      <p:sp>
        <p:nvSpPr>
          <p:cNvPr id="427" name="Google Shape;427;p57"/>
          <p:cNvSpPr txBox="1">
            <a:spLocks noGrp="1"/>
          </p:cNvSpPr>
          <p:nvPr>
            <p:ph type="title"/>
          </p:nvPr>
        </p:nvSpPr>
        <p:spPr>
          <a:xfrm>
            <a:off x="215250" y="230700"/>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RESULT </a:t>
            </a:r>
            <a:endParaRPr/>
          </a:p>
        </p:txBody>
      </p:sp>
      <p:pic>
        <p:nvPicPr>
          <p:cNvPr id="428" name="Google Shape;428;p57"/>
          <p:cNvPicPr preferRelativeResize="0"/>
          <p:nvPr/>
        </p:nvPicPr>
        <p:blipFill>
          <a:blip r:embed="rId3">
            <a:alphaModFix/>
          </a:blip>
          <a:stretch>
            <a:fillRect/>
          </a:stretch>
        </p:blipFill>
        <p:spPr>
          <a:xfrm>
            <a:off x="5154225" y="1152425"/>
            <a:ext cx="3741300" cy="3916075"/>
          </a:xfrm>
          <a:prstGeom prst="rect">
            <a:avLst/>
          </a:prstGeom>
          <a:noFill/>
          <a:ln>
            <a:noFill/>
          </a:ln>
        </p:spPr>
      </p:pic>
      <p:pic>
        <p:nvPicPr>
          <p:cNvPr id="429" name="Google Shape;429;p57"/>
          <p:cNvPicPr preferRelativeResize="0"/>
          <p:nvPr/>
        </p:nvPicPr>
        <p:blipFill>
          <a:blip r:embed="rId4">
            <a:alphaModFix/>
          </a:blip>
          <a:stretch>
            <a:fillRect/>
          </a:stretch>
        </p:blipFill>
        <p:spPr>
          <a:xfrm>
            <a:off x="152400" y="1152425"/>
            <a:ext cx="4723200" cy="3838675"/>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433"/>
        <p:cNvGrpSpPr/>
        <p:nvPr/>
      </p:nvGrpSpPr>
      <p:grpSpPr>
        <a:xfrm>
          <a:off x="0" y="0"/>
          <a:ext cx="0" cy="0"/>
          <a:chOff x="0" y="0"/>
          <a:chExt cx="0" cy="0"/>
        </a:xfrm>
      </p:grpSpPr>
      <p:sp>
        <p:nvSpPr>
          <p:cNvPr id="434" name="Google Shape;434;p58"/>
          <p:cNvSpPr txBox="1">
            <a:spLocks noGrp="1"/>
          </p:cNvSpPr>
          <p:nvPr>
            <p:ph type="title"/>
          </p:nvPr>
        </p:nvSpPr>
        <p:spPr>
          <a:xfrm>
            <a:off x="265500" y="1575450"/>
            <a:ext cx="4045200" cy="16758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a:t>OUTPUTS FROM TABLEAU</a:t>
            </a:r>
            <a:endParaRPr/>
          </a:p>
        </p:txBody>
      </p:sp>
      <p:sp>
        <p:nvSpPr>
          <p:cNvPr id="435" name="Google Shape;435;p58"/>
          <p:cNvSpPr txBox="1">
            <a:spLocks noGrp="1"/>
          </p:cNvSpPr>
          <p:nvPr>
            <p:ph type="subTitle" idx="1"/>
          </p:nvPr>
        </p:nvSpPr>
        <p:spPr>
          <a:xfrm>
            <a:off x="265500" y="3579025"/>
            <a:ext cx="4045200" cy="383100"/>
          </a:xfrm>
          <a:prstGeom prst="rect">
            <a:avLst/>
          </a:prstGeom>
        </p:spPr>
        <p:txBody>
          <a:bodyPr spcFirstLastPara="1" wrap="square" lIns="91425" tIns="91425" rIns="91425" bIns="91425" anchor="t" anchorCtr="0">
            <a:normAutofit fontScale="77500" lnSpcReduction="20000"/>
          </a:bodyPr>
          <a:lstStyle/>
          <a:p>
            <a:pPr marL="0" lvl="0" indent="0" algn="ctr" rtl="0">
              <a:spcBef>
                <a:spcPts val="0"/>
              </a:spcBef>
              <a:spcAft>
                <a:spcPts val="0"/>
              </a:spcAft>
              <a:buNone/>
            </a:pPr>
            <a:endParaRPr/>
          </a:p>
        </p:txBody>
      </p:sp>
      <p:pic>
        <p:nvPicPr>
          <p:cNvPr id="436" name="Google Shape;436;p58"/>
          <p:cNvPicPr preferRelativeResize="0"/>
          <p:nvPr/>
        </p:nvPicPr>
        <p:blipFill>
          <a:blip r:embed="rId3">
            <a:alphaModFix/>
          </a:blip>
          <a:stretch>
            <a:fillRect/>
          </a:stretch>
        </p:blipFill>
        <p:spPr>
          <a:xfrm>
            <a:off x="4822500" y="1210950"/>
            <a:ext cx="4045200" cy="2965500"/>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440"/>
        <p:cNvGrpSpPr/>
        <p:nvPr/>
      </p:nvGrpSpPr>
      <p:grpSpPr>
        <a:xfrm>
          <a:off x="0" y="0"/>
          <a:ext cx="0" cy="0"/>
          <a:chOff x="0" y="0"/>
          <a:chExt cx="0" cy="0"/>
        </a:xfrm>
      </p:grpSpPr>
      <p:sp>
        <p:nvSpPr>
          <p:cNvPr id="441" name="Google Shape;441;p59"/>
          <p:cNvSpPr txBox="1">
            <a:spLocks noGrp="1"/>
          </p:cNvSpPr>
          <p:nvPr>
            <p:ph type="title"/>
          </p:nvPr>
        </p:nvSpPr>
        <p:spPr>
          <a:xfrm>
            <a:off x="311700" y="3057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BAR GRAPH</a:t>
            </a:r>
            <a:endParaRPr/>
          </a:p>
        </p:txBody>
      </p:sp>
      <p:pic>
        <p:nvPicPr>
          <p:cNvPr id="442" name="Google Shape;442;p59"/>
          <p:cNvPicPr preferRelativeResize="0"/>
          <p:nvPr/>
        </p:nvPicPr>
        <p:blipFill>
          <a:blip r:embed="rId3">
            <a:alphaModFix/>
          </a:blip>
          <a:stretch>
            <a:fillRect/>
          </a:stretch>
        </p:blipFill>
        <p:spPr>
          <a:xfrm>
            <a:off x="827500" y="957150"/>
            <a:ext cx="7336275" cy="3838675"/>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446"/>
        <p:cNvGrpSpPr/>
        <p:nvPr/>
      </p:nvGrpSpPr>
      <p:grpSpPr>
        <a:xfrm>
          <a:off x="0" y="0"/>
          <a:ext cx="0" cy="0"/>
          <a:chOff x="0" y="0"/>
          <a:chExt cx="0" cy="0"/>
        </a:xfrm>
      </p:grpSpPr>
      <p:sp>
        <p:nvSpPr>
          <p:cNvPr id="447" name="Google Shape;447;p60"/>
          <p:cNvSpPr txBox="1">
            <a:spLocks noGrp="1"/>
          </p:cNvSpPr>
          <p:nvPr>
            <p:ph type="title"/>
          </p:nvPr>
        </p:nvSpPr>
        <p:spPr>
          <a:xfrm>
            <a:off x="311700" y="3164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BUBBLE CHART</a:t>
            </a:r>
            <a:endParaRPr/>
          </a:p>
        </p:txBody>
      </p:sp>
      <p:pic>
        <p:nvPicPr>
          <p:cNvPr id="448" name="Google Shape;448;p60"/>
          <p:cNvPicPr preferRelativeResize="0"/>
          <p:nvPr/>
        </p:nvPicPr>
        <p:blipFill>
          <a:blip r:embed="rId3">
            <a:alphaModFix/>
          </a:blip>
          <a:stretch>
            <a:fillRect/>
          </a:stretch>
        </p:blipFill>
        <p:spPr>
          <a:xfrm>
            <a:off x="945350" y="1283400"/>
            <a:ext cx="7970700" cy="3691400"/>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452"/>
        <p:cNvGrpSpPr/>
        <p:nvPr/>
      </p:nvGrpSpPr>
      <p:grpSpPr>
        <a:xfrm>
          <a:off x="0" y="0"/>
          <a:ext cx="0" cy="0"/>
          <a:chOff x="0" y="0"/>
          <a:chExt cx="0" cy="0"/>
        </a:xfrm>
      </p:grpSpPr>
      <p:sp>
        <p:nvSpPr>
          <p:cNvPr id="453" name="Google Shape;453;p61"/>
          <p:cNvSpPr txBox="1">
            <a:spLocks noGrp="1"/>
          </p:cNvSpPr>
          <p:nvPr>
            <p:ph type="title"/>
          </p:nvPr>
        </p:nvSpPr>
        <p:spPr>
          <a:xfrm>
            <a:off x="248763" y="27357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BAR GRAPH FOR SALARY VS GENDER/SPECIALIZATION/DEGREE OF FIELD</a:t>
            </a:r>
            <a:endParaRPr/>
          </a:p>
        </p:txBody>
      </p:sp>
      <p:pic>
        <p:nvPicPr>
          <p:cNvPr id="454" name="Google Shape;454;p61"/>
          <p:cNvPicPr preferRelativeResize="0"/>
          <p:nvPr/>
        </p:nvPicPr>
        <p:blipFill>
          <a:blip r:embed="rId3">
            <a:alphaModFix/>
          </a:blip>
          <a:stretch>
            <a:fillRect/>
          </a:stretch>
        </p:blipFill>
        <p:spPr>
          <a:xfrm>
            <a:off x="373875" y="1654075"/>
            <a:ext cx="8270376" cy="3353475"/>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458"/>
        <p:cNvGrpSpPr/>
        <p:nvPr/>
      </p:nvGrpSpPr>
      <p:grpSpPr>
        <a:xfrm>
          <a:off x="0" y="0"/>
          <a:ext cx="0" cy="0"/>
          <a:chOff x="0" y="0"/>
          <a:chExt cx="0" cy="0"/>
        </a:xfrm>
      </p:grpSpPr>
      <p:sp>
        <p:nvSpPr>
          <p:cNvPr id="459" name="Google Shape;459;p62"/>
          <p:cNvSpPr txBox="1">
            <a:spLocks noGrp="1"/>
          </p:cNvSpPr>
          <p:nvPr>
            <p:ph type="title"/>
          </p:nvPr>
        </p:nvSpPr>
        <p:spPr>
          <a:xfrm>
            <a:off x="311700" y="295000"/>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PIE CHART</a:t>
            </a:r>
            <a:endParaRPr/>
          </a:p>
        </p:txBody>
      </p:sp>
      <p:pic>
        <p:nvPicPr>
          <p:cNvPr id="460" name="Google Shape;460;p62"/>
          <p:cNvPicPr preferRelativeResize="0"/>
          <p:nvPr/>
        </p:nvPicPr>
        <p:blipFill>
          <a:blip r:embed="rId3">
            <a:alphaModFix/>
          </a:blip>
          <a:stretch>
            <a:fillRect/>
          </a:stretch>
        </p:blipFill>
        <p:spPr>
          <a:xfrm>
            <a:off x="311700" y="1261950"/>
            <a:ext cx="8469200" cy="36914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8"/>
          <p:cNvSpPr txBox="1">
            <a:spLocks noGrp="1"/>
          </p:cNvSpPr>
          <p:nvPr>
            <p:ph type="title"/>
          </p:nvPr>
        </p:nvSpPr>
        <p:spPr>
          <a:xfrm>
            <a:off x="386725" y="964825"/>
            <a:ext cx="8571300" cy="9420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TOOLS AND TECHNOLOGIES</a:t>
            </a:r>
            <a:endParaRPr/>
          </a:p>
        </p:txBody>
      </p:sp>
      <p:sp>
        <p:nvSpPr>
          <p:cNvPr id="109" name="Google Shape;109;p18"/>
          <p:cNvSpPr txBox="1"/>
          <p:nvPr/>
        </p:nvSpPr>
        <p:spPr>
          <a:xfrm>
            <a:off x="221100" y="2803800"/>
            <a:ext cx="8701800" cy="2339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a:solidFill>
                  <a:schemeClr val="lt1"/>
                </a:solidFill>
                <a:latin typeface="Open Sans"/>
                <a:ea typeface="Open Sans"/>
                <a:cs typeface="Open Sans"/>
                <a:sym typeface="Open Sans"/>
              </a:rPr>
              <a:t>Data visualization using Python 3 and kaggle notebook and tableau for basic visualizations</a:t>
            </a:r>
            <a:endParaRPr sz="1800">
              <a:solidFill>
                <a:schemeClr val="lt1"/>
              </a:solidFill>
              <a:latin typeface="Open Sans"/>
              <a:ea typeface="Open Sans"/>
              <a:cs typeface="Open Sans"/>
              <a:sym typeface="Open Sans"/>
            </a:endParaRPr>
          </a:p>
          <a:p>
            <a:pPr marL="0" lvl="0" indent="0" algn="l" rtl="0">
              <a:spcBef>
                <a:spcPts val="0"/>
              </a:spcBef>
              <a:spcAft>
                <a:spcPts val="0"/>
              </a:spcAft>
              <a:buNone/>
            </a:pPr>
            <a:endParaRPr sz="1800">
              <a:solidFill>
                <a:schemeClr val="lt1"/>
              </a:solidFill>
              <a:latin typeface="Open Sans"/>
              <a:ea typeface="Open Sans"/>
              <a:cs typeface="Open Sans"/>
              <a:sym typeface="Open Sans"/>
            </a:endParaRPr>
          </a:p>
          <a:p>
            <a:pPr marL="0" lvl="0" indent="0" algn="l" rtl="0">
              <a:spcBef>
                <a:spcPts val="0"/>
              </a:spcBef>
              <a:spcAft>
                <a:spcPts val="0"/>
              </a:spcAft>
              <a:buNone/>
            </a:pPr>
            <a:r>
              <a:rPr lang="en" sz="1800">
                <a:solidFill>
                  <a:schemeClr val="lt1"/>
                </a:solidFill>
                <a:latin typeface="Open Sans"/>
                <a:ea typeface="Open Sans"/>
                <a:cs typeface="Open Sans"/>
                <a:sym typeface="Open Sans"/>
              </a:rPr>
              <a:t>Data extraction: Kaggle</a:t>
            </a:r>
            <a:endParaRPr sz="1800">
              <a:solidFill>
                <a:schemeClr val="lt1"/>
              </a:solidFill>
              <a:latin typeface="Open Sans"/>
              <a:ea typeface="Open Sans"/>
              <a:cs typeface="Open Sans"/>
              <a:sym typeface="Open Sans"/>
            </a:endParaRPr>
          </a:p>
          <a:p>
            <a:pPr marL="0" lvl="0" indent="0" algn="l" rtl="0">
              <a:spcBef>
                <a:spcPts val="0"/>
              </a:spcBef>
              <a:spcAft>
                <a:spcPts val="0"/>
              </a:spcAft>
              <a:buNone/>
            </a:pPr>
            <a:endParaRPr sz="1800">
              <a:solidFill>
                <a:schemeClr val="lt1"/>
              </a:solidFill>
              <a:latin typeface="Open Sans"/>
              <a:ea typeface="Open Sans"/>
              <a:cs typeface="Open Sans"/>
              <a:sym typeface="Open Sans"/>
            </a:endParaRPr>
          </a:p>
          <a:p>
            <a:pPr marL="0" lvl="0" indent="0" algn="l" rtl="0">
              <a:spcBef>
                <a:spcPts val="0"/>
              </a:spcBef>
              <a:spcAft>
                <a:spcPts val="0"/>
              </a:spcAft>
              <a:buNone/>
            </a:pPr>
            <a:r>
              <a:rPr lang="en" sz="1800">
                <a:solidFill>
                  <a:schemeClr val="lt1"/>
                </a:solidFill>
                <a:latin typeface="Open Sans"/>
                <a:ea typeface="Open Sans"/>
                <a:cs typeface="Open Sans"/>
                <a:sym typeface="Open Sans"/>
              </a:rPr>
              <a:t>Data set used: </a:t>
            </a:r>
            <a:r>
              <a:rPr lang="en" sz="1800" u="sng">
                <a:solidFill>
                  <a:schemeClr val="lt1"/>
                </a:solidFill>
                <a:latin typeface="Open Sans"/>
                <a:ea typeface="Open Sans"/>
                <a:cs typeface="Open Sans"/>
                <a:sym typeface="Open Sans"/>
                <a:hlinkClick r:id="rId3">
                  <a:extLst>
                    <a:ext uri="{A12FA001-AC4F-418D-AE19-62706E023703}">
                      <ahyp:hlinkClr xmlns:ahyp="http://schemas.microsoft.com/office/drawing/2018/hyperlinkcolor" val="tx"/>
                    </a:ext>
                  </a:extLst>
                </a:hlinkClick>
              </a:rPr>
              <a:t>https://www.kaggle.com/benroshan/factors-affecting-campus-placement</a:t>
            </a:r>
            <a:endParaRPr sz="1800">
              <a:solidFill>
                <a:schemeClr val="lt1"/>
              </a:solidFill>
              <a:latin typeface="Open Sans"/>
              <a:ea typeface="Open Sans"/>
              <a:cs typeface="Open Sans"/>
              <a:sym typeface="Open Sans"/>
            </a:endParaRPr>
          </a:p>
          <a:p>
            <a:pPr marL="0" lvl="0" indent="0" algn="l" rtl="0">
              <a:spcBef>
                <a:spcPts val="0"/>
              </a:spcBef>
              <a:spcAft>
                <a:spcPts val="0"/>
              </a:spcAft>
              <a:buNone/>
            </a:pPr>
            <a:endParaRPr>
              <a:latin typeface="Open Sans"/>
              <a:ea typeface="Open Sans"/>
              <a:cs typeface="Open Sans"/>
              <a:sym typeface="Open Sans"/>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Google Shape;465;p63"/>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BOX PLOT</a:t>
            </a:r>
            <a:endParaRPr/>
          </a:p>
        </p:txBody>
      </p:sp>
      <p:pic>
        <p:nvPicPr>
          <p:cNvPr id="466" name="Google Shape;466;p63"/>
          <p:cNvPicPr preferRelativeResize="0"/>
          <p:nvPr/>
        </p:nvPicPr>
        <p:blipFill>
          <a:blip r:embed="rId3">
            <a:alphaModFix/>
          </a:blip>
          <a:stretch>
            <a:fillRect/>
          </a:stretch>
        </p:blipFill>
        <p:spPr>
          <a:xfrm>
            <a:off x="152400" y="1152425"/>
            <a:ext cx="8117975" cy="3838675"/>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470"/>
        <p:cNvGrpSpPr/>
        <p:nvPr/>
      </p:nvGrpSpPr>
      <p:grpSpPr>
        <a:xfrm>
          <a:off x="0" y="0"/>
          <a:ext cx="0" cy="0"/>
          <a:chOff x="0" y="0"/>
          <a:chExt cx="0" cy="0"/>
        </a:xfrm>
      </p:grpSpPr>
      <p:sp>
        <p:nvSpPr>
          <p:cNvPr id="471" name="Google Shape;471;p6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K-MEANS CLUSTER CHART</a:t>
            </a:r>
            <a:endParaRPr/>
          </a:p>
        </p:txBody>
      </p:sp>
      <p:pic>
        <p:nvPicPr>
          <p:cNvPr id="472" name="Google Shape;472;p64"/>
          <p:cNvPicPr preferRelativeResize="0"/>
          <p:nvPr/>
        </p:nvPicPr>
        <p:blipFill>
          <a:blip r:embed="rId3">
            <a:alphaModFix/>
          </a:blip>
          <a:stretch>
            <a:fillRect/>
          </a:stretch>
        </p:blipFill>
        <p:spPr>
          <a:xfrm>
            <a:off x="152400" y="1152425"/>
            <a:ext cx="7301649" cy="3838675"/>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476"/>
        <p:cNvGrpSpPr/>
        <p:nvPr/>
      </p:nvGrpSpPr>
      <p:grpSpPr>
        <a:xfrm>
          <a:off x="0" y="0"/>
          <a:ext cx="0" cy="0"/>
          <a:chOff x="0" y="0"/>
          <a:chExt cx="0" cy="0"/>
        </a:xfrm>
      </p:grpSpPr>
      <p:sp>
        <p:nvSpPr>
          <p:cNvPr id="477" name="Google Shape;477;p6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CONCLUSION</a:t>
            </a:r>
            <a:endParaRPr/>
          </a:p>
        </p:txBody>
      </p:sp>
      <p:sp>
        <p:nvSpPr>
          <p:cNvPr id="478" name="Google Shape;478;p65"/>
          <p:cNvSpPr txBox="1"/>
          <p:nvPr/>
        </p:nvSpPr>
        <p:spPr>
          <a:xfrm>
            <a:off x="475825" y="1416150"/>
            <a:ext cx="8463000" cy="3447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a:solidFill>
                  <a:schemeClr val="dk2"/>
                </a:solidFill>
                <a:latin typeface="Open Sans"/>
                <a:ea typeface="Open Sans"/>
                <a:cs typeface="Open Sans"/>
                <a:sym typeface="Open Sans"/>
              </a:rPr>
              <a:t>From the machine learning models we identifies what are all the features that affects the  salary</a:t>
            </a:r>
            <a:endParaRPr sz="1800">
              <a:solidFill>
                <a:schemeClr val="dk2"/>
              </a:solidFill>
              <a:latin typeface="Open Sans"/>
              <a:ea typeface="Open Sans"/>
              <a:cs typeface="Open Sans"/>
              <a:sym typeface="Open Sans"/>
            </a:endParaRPr>
          </a:p>
          <a:p>
            <a:pPr marL="0" lvl="0" indent="0" algn="l" rtl="0">
              <a:spcBef>
                <a:spcPts val="0"/>
              </a:spcBef>
              <a:spcAft>
                <a:spcPts val="0"/>
              </a:spcAft>
              <a:buNone/>
            </a:pPr>
            <a:r>
              <a:rPr lang="en" sz="1800">
                <a:solidFill>
                  <a:schemeClr val="dk2"/>
                </a:solidFill>
                <a:latin typeface="Open Sans"/>
                <a:ea typeface="Open Sans"/>
                <a:cs typeface="Open Sans"/>
                <a:sym typeface="Open Sans"/>
              </a:rPr>
              <a:t>Therefore the top 5 feature that affects the salary are:</a:t>
            </a:r>
            <a:endParaRPr sz="1800">
              <a:solidFill>
                <a:schemeClr val="dk2"/>
              </a:solidFill>
              <a:latin typeface="Open Sans"/>
              <a:ea typeface="Open Sans"/>
              <a:cs typeface="Open Sans"/>
              <a:sym typeface="Open Sans"/>
            </a:endParaRPr>
          </a:p>
          <a:p>
            <a:pPr marL="0" lvl="0" indent="0" algn="l" rtl="0">
              <a:spcBef>
                <a:spcPts val="0"/>
              </a:spcBef>
              <a:spcAft>
                <a:spcPts val="0"/>
              </a:spcAft>
              <a:buNone/>
            </a:pPr>
            <a:endParaRPr sz="1800">
              <a:solidFill>
                <a:schemeClr val="dk2"/>
              </a:solidFill>
              <a:latin typeface="Open Sans"/>
              <a:ea typeface="Open Sans"/>
              <a:cs typeface="Open Sans"/>
              <a:sym typeface="Open Sans"/>
            </a:endParaRPr>
          </a:p>
          <a:p>
            <a:pPr marL="457200" lvl="0" indent="-342900" algn="l" rtl="0">
              <a:lnSpc>
                <a:spcPct val="115000"/>
              </a:lnSpc>
              <a:spcBef>
                <a:spcPts val="1200"/>
              </a:spcBef>
              <a:spcAft>
                <a:spcPts val="0"/>
              </a:spcAft>
              <a:buClr>
                <a:schemeClr val="dk2"/>
              </a:buClr>
              <a:buSzPts val="1800"/>
              <a:buFont typeface="Open Sans"/>
              <a:buChar char="●"/>
            </a:pPr>
            <a:r>
              <a:rPr lang="en" sz="1800">
                <a:solidFill>
                  <a:schemeClr val="dk2"/>
                </a:solidFill>
                <a:latin typeface="Open Sans"/>
                <a:ea typeface="Open Sans"/>
                <a:cs typeface="Open Sans"/>
                <a:sym typeface="Open Sans"/>
              </a:rPr>
              <a:t>gender -&gt; Gender</a:t>
            </a:r>
            <a:endParaRPr sz="1800">
              <a:solidFill>
                <a:schemeClr val="dk2"/>
              </a:solidFill>
              <a:latin typeface="Open Sans"/>
              <a:ea typeface="Open Sans"/>
              <a:cs typeface="Open Sans"/>
              <a:sym typeface="Open Sans"/>
            </a:endParaRPr>
          </a:p>
          <a:p>
            <a:pPr marL="457200" lvl="0" indent="-342900" algn="l" rtl="0">
              <a:lnSpc>
                <a:spcPct val="115000"/>
              </a:lnSpc>
              <a:spcBef>
                <a:spcPts val="0"/>
              </a:spcBef>
              <a:spcAft>
                <a:spcPts val="0"/>
              </a:spcAft>
              <a:buClr>
                <a:schemeClr val="dk2"/>
              </a:buClr>
              <a:buSzPts val="1800"/>
              <a:buFont typeface="Open Sans"/>
              <a:buChar char="●"/>
            </a:pPr>
            <a:r>
              <a:rPr lang="en" sz="1800">
                <a:solidFill>
                  <a:schemeClr val="dk2"/>
                </a:solidFill>
                <a:latin typeface="Open Sans"/>
                <a:ea typeface="Open Sans"/>
                <a:cs typeface="Open Sans"/>
                <a:sym typeface="Open Sans"/>
              </a:rPr>
              <a:t>degree_t -&gt; Under Graduation(Degree type)- Field of degree education</a:t>
            </a:r>
            <a:endParaRPr sz="1800">
              <a:solidFill>
                <a:schemeClr val="dk2"/>
              </a:solidFill>
              <a:latin typeface="Open Sans"/>
              <a:ea typeface="Open Sans"/>
              <a:cs typeface="Open Sans"/>
              <a:sym typeface="Open Sans"/>
            </a:endParaRPr>
          </a:p>
          <a:p>
            <a:pPr marL="457200" lvl="0" indent="-342900" algn="l" rtl="0">
              <a:lnSpc>
                <a:spcPct val="115000"/>
              </a:lnSpc>
              <a:spcBef>
                <a:spcPts val="0"/>
              </a:spcBef>
              <a:spcAft>
                <a:spcPts val="0"/>
              </a:spcAft>
              <a:buClr>
                <a:schemeClr val="dk2"/>
              </a:buClr>
              <a:buSzPts val="1800"/>
              <a:buFont typeface="Open Sans"/>
              <a:buChar char="●"/>
            </a:pPr>
            <a:r>
              <a:rPr lang="en" sz="1800">
                <a:solidFill>
                  <a:schemeClr val="dk2"/>
                </a:solidFill>
                <a:latin typeface="Open Sans"/>
                <a:ea typeface="Open Sans"/>
                <a:cs typeface="Open Sans"/>
                <a:sym typeface="Open Sans"/>
              </a:rPr>
              <a:t>mba_p -&gt; MBA percentage</a:t>
            </a:r>
            <a:endParaRPr sz="1800">
              <a:solidFill>
                <a:schemeClr val="dk2"/>
              </a:solidFill>
              <a:latin typeface="Open Sans"/>
              <a:ea typeface="Open Sans"/>
              <a:cs typeface="Open Sans"/>
              <a:sym typeface="Open Sans"/>
            </a:endParaRPr>
          </a:p>
          <a:p>
            <a:pPr marL="457200" lvl="0" indent="-342900" algn="l" rtl="0">
              <a:lnSpc>
                <a:spcPct val="115000"/>
              </a:lnSpc>
              <a:spcBef>
                <a:spcPts val="0"/>
              </a:spcBef>
              <a:spcAft>
                <a:spcPts val="0"/>
              </a:spcAft>
              <a:buClr>
                <a:schemeClr val="dk2"/>
              </a:buClr>
              <a:buSzPts val="1800"/>
              <a:buFont typeface="Open Sans"/>
              <a:buChar char="●"/>
            </a:pPr>
            <a:r>
              <a:rPr lang="en" sz="1800">
                <a:solidFill>
                  <a:schemeClr val="dk2"/>
                </a:solidFill>
                <a:latin typeface="Open Sans"/>
                <a:ea typeface="Open Sans"/>
                <a:cs typeface="Open Sans"/>
                <a:sym typeface="Open Sans"/>
              </a:rPr>
              <a:t>hsc_s -&gt; Specialization in Higher Secondary Education</a:t>
            </a:r>
            <a:endParaRPr sz="1800">
              <a:solidFill>
                <a:schemeClr val="dk2"/>
              </a:solidFill>
              <a:latin typeface="Open Sans"/>
              <a:ea typeface="Open Sans"/>
              <a:cs typeface="Open Sans"/>
              <a:sym typeface="Open Sans"/>
            </a:endParaRPr>
          </a:p>
          <a:p>
            <a:pPr marL="457200" lvl="0" indent="-342900" algn="l" rtl="0">
              <a:lnSpc>
                <a:spcPct val="115000"/>
              </a:lnSpc>
              <a:spcBef>
                <a:spcPts val="0"/>
              </a:spcBef>
              <a:spcAft>
                <a:spcPts val="0"/>
              </a:spcAft>
              <a:buClr>
                <a:schemeClr val="dk2"/>
              </a:buClr>
              <a:buSzPts val="1800"/>
              <a:buFont typeface="Open Sans"/>
              <a:buChar char="●"/>
            </a:pPr>
            <a:r>
              <a:rPr lang="en" sz="1800">
                <a:solidFill>
                  <a:schemeClr val="dk2"/>
                </a:solidFill>
                <a:latin typeface="Open Sans"/>
                <a:ea typeface="Open Sans"/>
                <a:cs typeface="Open Sans"/>
                <a:sym typeface="Open Sans"/>
              </a:rPr>
              <a:t>etest_p -&gt; Employability test percentage</a:t>
            </a:r>
            <a:endParaRPr sz="1800">
              <a:solidFill>
                <a:schemeClr val="dk2"/>
              </a:solidFill>
              <a:latin typeface="Open Sans"/>
              <a:ea typeface="Open Sans"/>
              <a:cs typeface="Open Sans"/>
              <a:sym typeface="Open Sans"/>
            </a:endParaRPr>
          </a:p>
          <a:p>
            <a:pPr marL="0" lvl="0" indent="0" algn="l" rtl="0">
              <a:spcBef>
                <a:spcPts val="1500"/>
              </a:spcBef>
              <a:spcAft>
                <a:spcPts val="0"/>
              </a:spcAft>
              <a:buNone/>
            </a:pPr>
            <a:endParaRPr>
              <a:latin typeface="Open Sans"/>
              <a:ea typeface="Open Sans"/>
              <a:cs typeface="Open Sans"/>
              <a:sym typeface="Open Sans"/>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482"/>
        <p:cNvGrpSpPr/>
        <p:nvPr/>
      </p:nvGrpSpPr>
      <p:grpSpPr>
        <a:xfrm>
          <a:off x="0" y="0"/>
          <a:ext cx="0" cy="0"/>
          <a:chOff x="0" y="0"/>
          <a:chExt cx="0" cy="0"/>
        </a:xfrm>
      </p:grpSpPr>
      <p:sp>
        <p:nvSpPr>
          <p:cNvPr id="483" name="Google Shape;483;p66"/>
          <p:cNvSpPr txBox="1">
            <a:spLocks noGrp="1"/>
          </p:cNvSpPr>
          <p:nvPr>
            <p:ph type="title"/>
          </p:nvPr>
        </p:nvSpPr>
        <p:spPr>
          <a:xfrm>
            <a:off x="376000" y="1551325"/>
            <a:ext cx="8520600" cy="1538400"/>
          </a:xfrm>
          <a:prstGeom prst="rect">
            <a:avLst/>
          </a:prstGeom>
        </p:spPr>
        <p:txBody>
          <a:bodyPr spcFirstLastPara="1" wrap="square" lIns="91425" tIns="91425" rIns="91425" bIns="91425" anchor="ctr" anchorCtr="0">
            <a:normAutofit fontScale="90000"/>
          </a:bodyPr>
          <a:lstStyle/>
          <a:p>
            <a:pPr marL="0" lvl="0" indent="0" algn="ctr" rtl="0">
              <a:spcBef>
                <a:spcPts val="0"/>
              </a:spcBef>
              <a:spcAft>
                <a:spcPts val="0"/>
              </a:spcAft>
              <a:buNone/>
            </a:pPr>
            <a:r>
              <a:rPr lang="en"/>
              <a:t>THANK YOU</a:t>
            </a:r>
            <a:endParaRPr/>
          </a:p>
        </p:txBody>
      </p:sp>
      <p:sp>
        <p:nvSpPr>
          <p:cNvPr id="484" name="Google Shape;484;p66"/>
          <p:cNvSpPr txBox="1">
            <a:spLocks noGrp="1"/>
          </p:cNvSpPr>
          <p:nvPr>
            <p:ph type="body" idx="1"/>
          </p:nvPr>
        </p:nvSpPr>
        <p:spPr>
          <a:xfrm>
            <a:off x="311700" y="3536150"/>
            <a:ext cx="8520600" cy="531000"/>
          </a:xfrm>
          <a:prstGeom prst="rect">
            <a:avLst/>
          </a:prstGeom>
        </p:spPr>
        <p:txBody>
          <a:bodyPr spcFirstLastPara="1" wrap="square" lIns="91425" tIns="91425" rIns="91425" bIns="91425" anchor="t" anchorCtr="0">
            <a:normAutofit/>
          </a:bodyPr>
          <a:lstStyle/>
          <a:p>
            <a:pPr marL="0" lvl="0" indent="0" algn="ctr" rtl="0">
              <a:spcBef>
                <a:spcPts val="0"/>
              </a:spcBef>
              <a:spcAft>
                <a:spcPts val="120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9" descr="Background pointer shape in timeline graphic"/>
          <p:cNvSpPr/>
          <p:nvPr/>
        </p:nvSpPr>
        <p:spPr>
          <a:xfrm>
            <a:off x="340934" y="2199000"/>
            <a:ext cx="1872300" cy="745500"/>
          </a:xfrm>
          <a:prstGeom prst="homePlate">
            <a:avLst>
              <a:gd name="adj" fmla="val 50000"/>
            </a:avLst>
          </a:prstGeom>
          <a:solidFill>
            <a:schemeClr val="dk1"/>
          </a:solidFill>
          <a:ln w="9525" cap="flat" cmpd="sng">
            <a:solidFill>
              <a:schemeClr val="lt1"/>
            </a:solidFill>
            <a:prstDash val="solid"/>
            <a:round/>
            <a:headEnd type="none" w="sm" len="sm"/>
            <a:tailEnd type="none" w="sm" len="sm"/>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p:sp>
        <p:nvSpPr>
          <p:cNvPr id="115" name="Google Shape;115;p19"/>
          <p:cNvSpPr txBox="1">
            <a:spLocks noGrp="1"/>
          </p:cNvSpPr>
          <p:nvPr>
            <p:ph type="body" idx="4294967295"/>
          </p:nvPr>
        </p:nvSpPr>
        <p:spPr>
          <a:xfrm>
            <a:off x="283898" y="2336550"/>
            <a:ext cx="1455600" cy="470400"/>
          </a:xfrm>
          <a:prstGeom prst="rect">
            <a:avLst/>
          </a:prstGeom>
        </p:spPr>
        <p:txBody>
          <a:bodyPr spcFirstLastPara="1" wrap="square" lIns="91425" tIns="91425" rIns="91425" bIns="91425" anchor="ctr" anchorCtr="0">
            <a:normAutofit/>
          </a:bodyPr>
          <a:lstStyle/>
          <a:p>
            <a:pPr marL="0" lvl="0" indent="0" algn="ctr" rtl="0">
              <a:lnSpc>
                <a:spcPct val="100000"/>
              </a:lnSpc>
              <a:spcBef>
                <a:spcPts val="0"/>
              </a:spcBef>
              <a:spcAft>
                <a:spcPts val="0"/>
              </a:spcAft>
              <a:buNone/>
            </a:pPr>
            <a:r>
              <a:rPr lang="en" sz="1600">
                <a:solidFill>
                  <a:srgbClr val="000000"/>
                </a:solidFill>
              </a:rPr>
              <a:t>INPUT</a:t>
            </a:r>
            <a:endParaRPr sz="1600">
              <a:solidFill>
                <a:srgbClr val="000000"/>
              </a:solidFill>
            </a:endParaRPr>
          </a:p>
        </p:txBody>
      </p:sp>
      <p:grpSp>
        <p:nvGrpSpPr>
          <p:cNvPr id="116" name="Google Shape;116;p19"/>
          <p:cNvGrpSpPr/>
          <p:nvPr/>
        </p:nvGrpSpPr>
        <p:grpSpPr>
          <a:xfrm>
            <a:off x="969270" y="1610215"/>
            <a:ext cx="198900" cy="593656"/>
            <a:chOff x="777447" y="1610215"/>
            <a:chExt cx="198900" cy="593656"/>
          </a:xfrm>
        </p:grpSpPr>
        <p:cxnSp>
          <p:nvCxnSpPr>
            <p:cNvPr id="117" name="Google Shape;117;p19"/>
            <p:cNvCxnSpPr/>
            <p:nvPr/>
          </p:nvCxnSpPr>
          <p:spPr>
            <a:xfrm>
              <a:off x="876909" y="1649171"/>
              <a:ext cx="0" cy="554700"/>
            </a:xfrm>
            <a:prstGeom prst="straightConnector1">
              <a:avLst/>
            </a:prstGeom>
            <a:noFill/>
            <a:ln w="9525" cap="flat" cmpd="sng">
              <a:solidFill>
                <a:schemeClr val="dk2"/>
              </a:solidFill>
              <a:prstDash val="solid"/>
              <a:round/>
              <a:headEnd type="none" w="sm" len="sm"/>
              <a:tailEnd type="none" w="sm" len="sm"/>
            </a:ln>
          </p:spPr>
        </p:cxnSp>
        <p:sp>
          <p:nvSpPr>
            <p:cNvPr id="118" name="Google Shape;118;p19"/>
            <p:cNvSpPr/>
            <p:nvPr/>
          </p:nvSpPr>
          <p:spPr>
            <a:xfrm>
              <a:off x="777447" y="1610215"/>
              <a:ext cx="198900" cy="198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9" name="Google Shape;119;p19"/>
          <p:cNvSpPr txBox="1">
            <a:spLocks noGrp="1"/>
          </p:cNvSpPr>
          <p:nvPr>
            <p:ph type="body" idx="4294967295"/>
          </p:nvPr>
        </p:nvSpPr>
        <p:spPr>
          <a:xfrm>
            <a:off x="340925" y="899792"/>
            <a:ext cx="2242800" cy="9063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sz="1300" b="1"/>
              <a:t>Data</a:t>
            </a:r>
            <a:r>
              <a:rPr lang="en" sz="1300"/>
              <a:t> extraction, loading the data set</a:t>
            </a:r>
            <a:endParaRPr sz="1300"/>
          </a:p>
        </p:txBody>
      </p:sp>
      <p:sp>
        <p:nvSpPr>
          <p:cNvPr id="120" name="Google Shape;120;p19" descr="Background pointer shape in timeline graphic"/>
          <p:cNvSpPr/>
          <p:nvPr/>
        </p:nvSpPr>
        <p:spPr>
          <a:xfrm>
            <a:off x="1817049" y="2199000"/>
            <a:ext cx="2382900" cy="745500"/>
          </a:xfrm>
          <a:prstGeom prst="chevron">
            <a:avLst>
              <a:gd name="adj" fmla="val 50000"/>
            </a:avLst>
          </a:prstGeom>
          <a:solidFill>
            <a:schemeClr val="dk1"/>
          </a:solidFill>
          <a:ln w="9525" cap="flat" cmpd="sng">
            <a:solidFill>
              <a:schemeClr val="lt1"/>
            </a:solidFill>
            <a:prstDash val="solid"/>
            <a:round/>
            <a:headEnd type="none" w="sm" len="sm"/>
            <a:tailEnd type="none" w="sm" len="sm"/>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p:sp>
        <p:nvSpPr>
          <p:cNvPr id="121" name="Google Shape;121;p19"/>
          <p:cNvSpPr txBox="1">
            <a:spLocks noGrp="1"/>
          </p:cNvSpPr>
          <p:nvPr>
            <p:ph type="body" idx="4294967295"/>
          </p:nvPr>
        </p:nvSpPr>
        <p:spPr>
          <a:xfrm>
            <a:off x="2266800" y="2336550"/>
            <a:ext cx="1434300" cy="47040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770"/>
              <a:buNone/>
            </a:pPr>
            <a:r>
              <a:rPr lang="en" sz="1120">
                <a:solidFill>
                  <a:srgbClr val="000000"/>
                </a:solidFill>
              </a:rPr>
              <a:t>PREPROCESSING</a:t>
            </a:r>
            <a:endParaRPr sz="1120">
              <a:solidFill>
                <a:srgbClr val="000000"/>
              </a:solidFill>
            </a:endParaRPr>
          </a:p>
        </p:txBody>
      </p:sp>
      <p:grpSp>
        <p:nvGrpSpPr>
          <p:cNvPr id="122" name="Google Shape;122;p19"/>
          <p:cNvGrpSpPr/>
          <p:nvPr/>
        </p:nvGrpSpPr>
        <p:grpSpPr>
          <a:xfrm>
            <a:off x="2684632" y="2938958"/>
            <a:ext cx="198900" cy="593656"/>
            <a:chOff x="2223534" y="2938958"/>
            <a:chExt cx="198900" cy="593656"/>
          </a:xfrm>
        </p:grpSpPr>
        <p:cxnSp>
          <p:nvCxnSpPr>
            <p:cNvPr id="123" name="Google Shape;123;p19"/>
            <p:cNvCxnSpPr/>
            <p:nvPr/>
          </p:nvCxnSpPr>
          <p:spPr>
            <a:xfrm rot="10800000">
              <a:off x="2322997" y="2938958"/>
              <a:ext cx="0" cy="554700"/>
            </a:xfrm>
            <a:prstGeom prst="straightConnector1">
              <a:avLst/>
            </a:prstGeom>
            <a:noFill/>
            <a:ln w="9525" cap="flat" cmpd="sng">
              <a:solidFill>
                <a:schemeClr val="dk2"/>
              </a:solidFill>
              <a:prstDash val="solid"/>
              <a:round/>
              <a:headEnd type="none" w="sm" len="sm"/>
              <a:tailEnd type="none" w="sm" len="sm"/>
            </a:ln>
          </p:spPr>
        </p:cxnSp>
        <p:sp>
          <p:nvSpPr>
            <p:cNvPr id="124" name="Google Shape;124;p19"/>
            <p:cNvSpPr/>
            <p:nvPr/>
          </p:nvSpPr>
          <p:spPr>
            <a:xfrm rot="10800000" flipH="1">
              <a:off x="2223534" y="3333714"/>
              <a:ext cx="198900" cy="198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 name="Google Shape;125;p19"/>
          <p:cNvSpPr txBox="1">
            <a:spLocks noGrp="1"/>
          </p:cNvSpPr>
          <p:nvPr>
            <p:ph type="body" idx="4294967295"/>
          </p:nvPr>
        </p:nvSpPr>
        <p:spPr>
          <a:xfrm>
            <a:off x="1662675" y="3664625"/>
            <a:ext cx="2242800" cy="11073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 sz="1300" b="1">
                <a:solidFill>
                  <a:srgbClr val="202124"/>
                </a:solidFill>
                <a:highlight>
                  <a:srgbClr val="FFFFFF"/>
                </a:highlight>
              </a:rPr>
              <a:t>Data</a:t>
            </a:r>
            <a:r>
              <a:rPr lang="en" sz="1300">
                <a:solidFill>
                  <a:srgbClr val="202124"/>
                </a:solidFill>
                <a:highlight>
                  <a:srgbClr val="FFFFFF"/>
                </a:highlight>
              </a:rPr>
              <a:t> cleaning, </a:t>
            </a:r>
            <a:r>
              <a:rPr lang="en" sz="1300" b="1">
                <a:solidFill>
                  <a:srgbClr val="202124"/>
                </a:solidFill>
                <a:highlight>
                  <a:srgbClr val="FFFFFF"/>
                </a:highlight>
              </a:rPr>
              <a:t>Data</a:t>
            </a:r>
            <a:r>
              <a:rPr lang="en" sz="1300">
                <a:solidFill>
                  <a:srgbClr val="202124"/>
                </a:solidFill>
                <a:highlight>
                  <a:srgbClr val="FFFFFF"/>
                </a:highlight>
              </a:rPr>
              <a:t> integration, </a:t>
            </a:r>
            <a:r>
              <a:rPr lang="en" sz="1300" b="1">
                <a:solidFill>
                  <a:srgbClr val="202124"/>
                </a:solidFill>
                <a:highlight>
                  <a:srgbClr val="FFFFFF"/>
                </a:highlight>
              </a:rPr>
              <a:t>Data</a:t>
            </a:r>
            <a:r>
              <a:rPr lang="en" sz="1300">
                <a:solidFill>
                  <a:srgbClr val="202124"/>
                </a:solidFill>
                <a:highlight>
                  <a:srgbClr val="FFFFFF"/>
                </a:highlight>
              </a:rPr>
              <a:t> reduction, and </a:t>
            </a:r>
            <a:r>
              <a:rPr lang="en" sz="1300" b="1">
                <a:solidFill>
                  <a:srgbClr val="202124"/>
                </a:solidFill>
                <a:highlight>
                  <a:srgbClr val="FFFFFF"/>
                </a:highlight>
              </a:rPr>
              <a:t>Data</a:t>
            </a:r>
            <a:r>
              <a:rPr lang="en" sz="1300">
                <a:solidFill>
                  <a:srgbClr val="202124"/>
                </a:solidFill>
                <a:highlight>
                  <a:srgbClr val="FFFFFF"/>
                </a:highlight>
              </a:rPr>
              <a:t> transformation</a:t>
            </a:r>
            <a:endParaRPr sz="1700"/>
          </a:p>
        </p:txBody>
      </p:sp>
      <p:sp>
        <p:nvSpPr>
          <p:cNvPr id="126" name="Google Shape;126;p19" descr="Background pointer shape in timeline graphic"/>
          <p:cNvSpPr/>
          <p:nvPr/>
        </p:nvSpPr>
        <p:spPr>
          <a:xfrm>
            <a:off x="3471973" y="2199000"/>
            <a:ext cx="2051100" cy="745500"/>
          </a:xfrm>
          <a:prstGeom prst="chevron">
            <a:avLst>
              <a:gd name="adj" fmla="val 50000"/>
            </a:avLst>
          </a:prstGeom>
          <a:solidFill>
            <a:schemeClr val="dk1"/>
          </a:solidFill>
          <a:ln w="9525" cap="flat" cmpd="sng">
            <a:solidFill>
              <a:schemeClr val="lt1"/>
            </a:solidFill>
            <a:prstDash val="solid"/>
            <a:round/>
            <a:headEnd type="none" w="sm" len="sm"/>
            <a:tailEnd type="none" w="sm" len="sm"/>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p:sp>
        <p:nvSpPr>
          <p:cNvPr id="127" name="Google Shape;127;p19"/>
          <p:cNvSpPr txBox="1">
            <a:spLocks noGrp="1"/>
          </p:cNvSpPr>
          <p:nvPr>
            <p:ph type="body" idx="4294967295"/>
          </p:nvPr>
        </p:nvSpPr>
        <p:spPr>
          <a:xfrm>
            <a:off x="3914251" y="2336550"/>
            <a:ext cx="1434300" cy="470400"/>
          </a:xfrm>
          <a:prstGeom prst="rect">
            <a:avLst/>
          </a:prstGeom>
        </p:spPr>
        <p:txBody>
          <a:bodyPr spcFirstLastPara="1" wrap="square" lIns="91425" tIns="91425" rIns="91425" bIns="91425" anchor="ctr" anchorCtr="0">
            <a:normAutofit fontScale="77500"/>
          </a:bodyPr>
          <a:lstStyle/>
          <a:p>
            <a:pPr marL="0" lvl="0" indent="0" algn="ctr" rtl="0">
              <a:lnSpc>
                <a:spcPct val="100000"/>
              </a:lnSpc>
              <a:spcBef>
                <a:spcPts val="0"/>
              </a:spcBef>
              <a:spcAft>
                <a:spcPts val="0"/>
              </a:spcAft>
              <a:buNone/>
            </a:pPr>
            <a:r>
              <a:rPr lang="en" sz="1600">
                <a:solidFill>
                  <a:srgbClr val="000000"/>
                </a:solidFill>
              </a:rPr>
              <a:t>VISUALIZATION</a:t>
            </a:r>
            <a:endParaRPr sz="1600">
              <a:solidFill>
                <a:srgbClr val="000000"/>
              </a:solidFill>
            </a:endParaRPr>
          </a:p>
        </p:txBody>
      </p:sp>
      <p:grpSp>
        <p:nvGrpSpPr>
          <p:cNvPr id="128" name="Google Shape;128;p19"/>
          <p:cNvGrpSpPr/>
          <p:nvPr/>
        </p:nvGrpSpPr>
        <p:grpSpPr>
          <a:xfrm>
            <a:off x="4319545" y="1610215"/>
            <a:ext cx="198900" cy="593656"/>
            <a:chOff x="3918084" y="1610215"/>
            <a:chExt cx="198900" cy="593656"/>
          </a:xfrm>
        </p:grpSpPr>
        <p:cxnSp>
          <p:nvCxnSpPr>
            <p:cNvPr id="129" name="Google Shape;129;p19"/>
            <p:cNvCxnSpPr/>
            <p:nvPr/>
          </p:nvCxnSpPr>
          <p:spPr>
            <a:xfrm>
              <a:off x="4017546" y="1649171"/>
              <a:ext cx="0" cy="554700"/>
            </a:xfrm>
            <a:prstGeom prst="straightConnector1">
              <a:avLst/>
            </a:prstGeom>
            <a:noFill/>
            <a:ln w="9525" cap="flat" cmpd="sng">
              <a:solidFill>
                <a:schemeClr val="dk2"/>
              </a:solidFill>
              <a:prstDash val="solid"/>
              <a:round/>
              <a:headEnd type="none" w="sm" len="sm"/>
              <a:tailEnd type="none" w="sm" len="sm"/>
            </a:ln>
          </p:spPr>
        </p:cxnSp>
        <p:sp>
          <p:nvSpPr>
            <p:cNvPr id="130" name="Google Shape;130;p19"/>
            <p:cNvSpPr/>
            <p:nvPr/>
          </p:nvSpPr>
          <p:spPr>
            <a:xfrm>
              <a:off x="3918084" y="1610215"/>
              <a:ext cx="198900" cy="198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31;p19"/>
          <p:cNvSpPr txBox="1">
            <a:spLocks noGrp="1"/>
          </p:cNvSpPr>
          <p:nvPr>
            <p:ph type="body" idx="4294967295"/>
          </p:nvPr>
        </p:nvSpPr>
        <p:spPr>
          <a:xfrm>
            <a:off x="3582300" y="812850"/>
            <a:ext cx="2242800" cy="9063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SzPts val="770"/>
              <a:buNone/>
            </a:pPr>
            <a:r>
              <a:rPr lang="en" sz="1220"/>
              <a:t>Understanding trends, outliers and patterns in the data</a:t>
            </a:r>
            <a:endParaRPr sz="1220"/>
          </a:p>
        </p:txBody>
      </p:sp>
      <p:sp>
        <p:nvSpPr>
          <p:cNvPr id="132" name="Google Shape;132;p19" descr="Background pointer shape in timeline graphic"/>
          <p:cNvSpPr/>
          <p:nvPr/>
        </p:nvSpPr>
        <p:spPr>
          <a:xfrm>
            <a:off x="5126893" y="2199000"/>
            <a:ext cx="2051100" cy="745500"/>
          </a:xfrm>
          <a:prstGeom prst="chevron">
            <a:avLst>
              <a:gd name="adj" fmla="val 50000"/>
            </a:avLst>
          </a:prstGeom>
          <a:solidFill>
            <a:schemeClr val="dk1"/>
          </a:solidFill>
          <a:ln w="9525" cap="flat" cmpd="sng">
            <a:solidFill>
              <a:schemeClr val="lt1"/>
            </a:solidFill>
            <a:prstDash val="solid"/>
            <a:round/>
            <a:headEnd type="none" w="sm" len="sm"/>
            <a:tailEnd type="none" w="sm" len="sm"/>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p:sp>
        <p:nvSpPr>
          <p:cNvPr id="133" name="Google Shape;133;p19"/>
          <p:cNvSpPr txBox="1">
            <a:spLocks noGrp="1"/>
          </p:cNvSpPr>
          <p:nvPr>
            <p:ph type="body" idx="4294967295"/>
          </p:nvPr>
        </p:nvSpPr>
        <p:spPr>
          <a:xfrm>
            <a:off x="5442825" y="2336550"/>
            <a:ext cx="1455600" cy="470400"/>
          </a:xfrm>
          <a:prstGeom prst="rect">
            <a:avLst/>
          </a:prstGeom>
        </p:spPr>
        <p:txBody>
          <a:bodyPr spcFirstLastPara="1" wrap="square" lIns="91425" tIns="91425" rIns="91425" bIns="91425" anchor="ctr" anchorCtr="0">
            <a:normAutofit fontScale="62500" lnSpcReduction="10000"/>
          </a:bodyPr>
          <a:lstStyle/>
          <a:p>
            <a:pPr marL="0" lvl="0" indent="0" algn="ctr" rtl="0">
              <a:lnSpc>
                <a:spcPct val="100000"/>
              </a:lnSpc>
              <a:spcBef>
                <a:spcPts val="0"/>
              </a:spcBef>
              <a:spcAft>
                <a:spcPts val="0"/>
              </a:spcAft>
              <a:buNone/>
            </a:pPr>
            <a:r>
              <a:rPr lang="en" sz="1600">
                <a:solidFill>
                  <a:srgbClr val="000000"/>
                </a:solidFill>
              </a:rPr>
              <a:t>MODEL </a:t>
            </a:r>
            <a:endParaRPr sz="1600">
              <a:solidFill>
                <a:srgbClr val="000000"/>
              </a:solidFill>
            </a:endParaRPr>
          </a:p>
          <a:p>
            <a:pPr marL="0" lvl="0" indent="0" algn="ctr" rtl="0">
              <a:lnSpc>
                <a:spcPct val="100000"/>
              </a:lnSpc>
              <a:spcBef>
                <a:spcPts val="0"/>
              </a:spcBef>
              <a:spcAft>
                <a:spcPts val="0"/>
              </a:spcAft>
              <a:buNone/>
            </a:pPr>
            <a:r>
              <a:rPr lang="en" sz="1600">
                <a:solidFill>
                  <a:srgbClr val="000000"/>
                </a:solidFill>
              </a:rPr>
              <a:t>IMPLEMENTATION</a:t>
            </a:r>
            <a:endParaRPr sz="1600">
              <a:solidFill>
                <a:srgbClr val="000000"/>
              </a:solidFill>
            </a:endParaRPr>
          </a:p>
        </p:txBody>
      </p:sp>
      <p:grpSp>
        <p:nvGrpSpPr>
          <p:cNvPr id="134" name="Google Shape;134;p19"/>
          <p:cNvGrpSpPr/>
          <p:nvPr/>
        </p:nvGrpSpPr>
        <p:grpSpPr>
          <a:xfrm>
            <a:off x="5973070" y="2938958"/>
            <a:ext cx="198900" cy="593656"/>
            <a:chOff x="5958946" y="2938958"/>
            <a:chExt cx="198900" cy="593656"/>
          </a:xfrm>
        </p:grpSpPr>
        <p:cxnSp>
          <p:nvCxnSpPr>
            <p:cNvPr id="135" name="Google Shape;135;p19"/>
            <p:cNvCxnSpPr/>
            <p:nvPr/>
          </p:nvCxnSpPr>
          <p:spPr>
            <a:xfrm rot="10800000">
              <a:off x="6058409" y="2938958"/>
              <a:ext cx="0" cy="554700"/>
            </a:xfrm>
            <a:prstGeom prst="straightConnector1">
              <a:avLst/>
            </a:prstGeom>
            <a:noFill/>
            <a:ln w="9525" cap="flat" cmpd="sng">
              <a:solidFill>
                <a:schemeClr val="dk2"/>
              </a:solidFill>
              <a:prstDash val="solid"/>
              <a:round/>
              <a:headEnd type="none" w="sm" len="sm"/>
              <a:tailEnd type="none" w="sm" len="sm"/>
            </a:ln>
          </p:spPr>
        </p:cxnSp>
        <p:sp>
          <p:nvSpPr>
            <p:cNvPr id="136" name="Google Shape;136;p19"/>
            <p:cNvSpPr/>
            <p:nvPr/>
          </p:nvSpPr>
          <p:spPr>
            <a:xfrm rot="10800000" flipH="1">
              <a:off x="5958946" y="3333714"/>
              <a:ext cx="198900" cy="198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7" name="Google Shape;137;p19"/>
          <p:cNvSpPr txBox="1">
            <a:spLocks noGrp="1"/>
          </p:cNvSpPr>
          <p:nvPr>
            <p:ph type="body" idx="4294967295"/>
          </p:nvPr>
        </p:nvSpPr>
        <p:spPr>
          <a:xfrm>
            <a:off x="4951127" y="3664625"/>
            <a:ext cx="2242800" cy="906300"/>
          </a:xfrm>
          <a:prstGeom prst="rect">
            <a:avLst/>
          </a:prstGeom>
        </p:spPr>
        <p:txBody>
          <a:bodyPr spcFirstLastPara="1" wrap="square" lIns="91425" tIns="91425" rIns="91425" bIns="91425" anchor="t" anchorCtr="0">
            <a:normAutofit/>
          </a:bodyPr>
          <a:lstStyle/>
          <a:p>
            <a:pPr marL="0" lvl="0" indent="0" algn="l" rtl="0">
              <a:lnSpc>
                <a:spcPct val="95000"/>
              </a:lnSpc>
              <a:spcBef>
                <a:spcPts val="0"/>
              </a:spcBef>
              <a:spcAft>
                <a:spcPts val="1200"/>
              </a:spcAft>
              <a:buNone/>
            </a:pPr>
            <a:r>
              <a:rPr lang="en" sz="1300"/>
              <a:t>Model planning, execution and prediction</a:t>
            </a:r>
            <a:endParaRPr sz="1300"/>
          </a:p>
        </p:txBody>
      </p:sp>
      <p:sp>
        <p:nvSpPr>
          <p:cNvPr id="138" name="Google Shape;138;p19" descr="Background pointer shape in timeline graphic"/>
          <p:cNvSpPr/>
          <p:nvPr/>
        </p:nvSpPr>
        <p:spPr>
          <a:xfrm>
            <a:off x="6781813" y="2199000"/>
            <a:ext cx="2051100" cy="745500"/>
          </a:xfrm>
          <a:prstGeom prst="chevron">
            <a:avLst>
              <a:gd name="adj" fmla="val 50000"/>
            </a:avLst>
          </a:prstGeom>
          <a:solidFill>
            <a:schemeClr val="dk1"/>
          </a:solidFill>
          <a:ln w="9525" cap="flat" cmpd="sng">
            <a:solidFill>
              <a:schemeClr val="lt1"/>
            </a:solidFill>
            <a:prstDash val="solid"/>
            <a:round/>
            <a:headEnd type="none" w="sm" len="sm"/>
            <a:tailEnd type="none" w="sm" len="sm"/>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p:sp>
        <p:nvSpPr>
          <p:cNvPr id="139" name="Google Shape;139;p19"/>
          <p:cNvSpPr txBox="1">
            <a:spLocks noGrp="1"/>
          </p:cNvSpPr>
          <p:nvPr>
            <p:ph type="body" idx="4294967295"/>
          </p:nvPr>
        </p:nvSpPr>
        <p:spPr>
          <a:xfrm>
            <a:off x="7149637" y="2336550"/>
            <a:ext cx="1315500" cy="470400"/>
          </a:xfrm>
          <a:prstGeom prst="rect">
            <a:avLst/>
          </a:prstGeom>
        </p:spPr>
        <p:txBody>
          <a:bodyPr spcFirstLastPara="1" wrap="square" lIns="91425" tIns="91425" rIns="91425" bIns="91425" anchor="ctr" anchorCtr="0">
            <a:normAutofit/>
          </a:bodyPr>
          <a:lstStyle/>
          <a:p>
            <a:pPr marL="0" lvl="0" indent="0" algn="ctr" rtl="0">
              <a:lnSpc>
                <a:spcPct val="100000"/>
              </a:lnSpc>
              <a:spcBef>
                <a:spcPts val="0"/>
              </a:spcBef>
              <a:spcAft>
                <a:spcPts val="0"/>
              </a:spcAft>
              <a:buNone/>
            </a:pPr>
            <a:r>
              <a:rPr lang="en" sz="1600">
                <a:solidFill>
                  <a:srgbClr val="000000"/>
                </a:solidFill>
              </a:rPr>
              <a:t>OUTPUT</a:t>
            </a:r>
            <a:endParaRPr sz="1600">
              <a:solidFill>
                <a:srgbClr val="000000"/>
              </a:solidFill>
            </a:endParaRPr>
          </a:p>
        </p:txBody>
      </p:sp>
      <p:grpSp>
        <p:nvGrpSpPr>
          <p:cNvPr id="140" name="Google Shape;140;p19"/>
          <p:cNvGrpSpPr/>
          <p:nvPr/>
        </p:nvGrpSpPr>
        <p:grpSpPr>
          <a:xfrm>
            <a:off x="7669807" y="1610215"/>
            <a:ext cx="198900" cy="593656"/>
            <a:chOff x="3918084" y="1610215"/>
            <a:chExt cx="198900" cy="593656"/>
          </a:xfrm>
        </p:grpSpPr>
        <p:cxnSp>
          <p:nvCxnSpPr>
            <p:cNvPr id="141" name="Google Shape;141;p19"/>
            <p:cNvCxnSpPr/>
            <p:nvPr/>
          </p:nvCxnSpPr>
          <p:spPr>
            <a:xfrm>
              <a:off x="4017546" y="1649171"/>
              <a:ext cx="0" cy="554700"/>
            </a:xfrm>
            <a:prstGeom prst="straightConnector1">
              <a:avLst/>
            </a:prstGeom>
            <a:noFill/>
            <a:ln w="9525" cap="flat" cmpd="sng">
              <a:solidFill>
                <a:schemeClr val="dk2"/>
              </a:solidFill>
              <a:prstDash val="solid"/>
              <a:round/>
              <a:headEnd type="none" w="sm" len="sm"/>
              <a:tailEnd type="none" w="sm" len="sm"/>
            </a:ln>
          </p:spPr>
        </p:cxnSp>
        <p:sp>
          <p:nvSpPr>
            <p:cNvPr id="142" name="Google Shape;142;p19"/>
            <p:cNvSpPr/>
            <p:nvPr/>
          </p:nvSpPr>
          <p:spPr>
            <a:xfrm>
              <a:off x="3918084" y="1610215"/>
              <a:ext cx="198900" cy="198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3" name="Google Shape;143;p19"/>
          <p:cNvSpPr txBox="1">
            <a:spLocks noGrp="1"/>
          </p:cNvSpPr>
          <p:nvPr>
            <p:ph type="body" idx="4294967295"/>
          </p:nvPr>
        </p:nvSpPr>
        <p:spPr>
          <a:xfrm>
            <a:off x="6962729" y="899792"/>
            <a:ext cx="2242800" cy="9063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sz="1300"/>
              <a:t>Feature classification, salary prediction</a:t>
            </a:r>
            <a:endParaRPr sz="1300"/>
          </a:p>
        </p:txBody>
      </p:sp>
      <p:sp>
        <p:nvSpPr>
          <p:cNvPr id="144" name="Google Shape;144;p19"/>
          <p:cNvSpPr txBox="1"/>
          <p:nvPr/>
        </p:nvSpPr>
        <p:spPr>
          <a:xfrm>
            <a:off x="340925" y="188350"/>
            <a:ext cx="6967500" cy="538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300" b="1">
                <a:solidFill>
                  <a:schemeClr val="accent1"/>
                </a:solidFill>
                <a:latin typeface="PT Sans Narrow"/>
                <a:ea typeface="PT Sans Narrow"/>
                <a:cs typeface="PT Sans Narrow"/>
                <a:sym typeface="PT Sans Narrow"/>
              </a:rPr>
              <a:t>WORKFLOW </a:t>
            </a:r>
            <a:endParaRPr sz="2300" b="1">
              <a:solidFill>
                <a:schemeClr val="accent1"/>
              </a:solidFill>
              <a:latin typeface="PT Sans Narrow"/>
              <a:ea typeface="PT Sans Narrow"/>
              <a:cs typeface="PT Sans Narrow"/>
              <a:sym typeface="PT Sans Narrow"/>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0"/>
          <p:cNvSpPr txBox="1"/>
          <p:nvPr/>
        </p:nvSpPr>
        <p:spPr>
          <a:xfrm>
            <a:off x="135950" y="158600"/>
            <a:ext cx="8700900" cy="600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700" b="1">
                <a:solidFill>
                  <a:schemeClr val="accent1"/>
                </a:solidFill>
                <a:latin typeface="PT Sans Narrow"/>
                <a:ea typeface="PT Sans Narrow"/>
                <a:cs typeface="PT Sans Narrow"/>
                <a:sym typeface="PT Sans Narrow"/>
              </a:rPr>
              <a:t> GANTT CHART</a:t>
            </a:r>
            <a:endParaRPr sz="2700" b="1">
              <a:solidFill>
                <a:schemeClr val="accent1"/>
              </a:solidFill>
              <a:latin typeface="PT Sans Narrow"/>
              <a:ea typeface="PT Sans Narrow"/>
              <a:cs typeface="PT Sans Narrow"/>
              <a:sym typeface="PT Sans Narrow"/>
            </a:endParaRPr>
          </a:p>
        </p:txBody>
      </p:sp>
      <p:sp>
        <p:nvSpPr>
          <p:cNvPr id="150" name="Google Shape;150;p20"/>
          <p:cNvSpPr txBox="1"/>
          <p:nvPr/>
        </p:nvSpPr>
        <p:spPr>
          <a:xfrm>
            <a:off x="271900" y="974325"/>
            <a:ext cx="8134500" cy="3786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a:solidFill>
                  <a:schemeClr val="dk2"/>
                </a:solidFill>
                <a:latin typeface="Open Sans"/>
                <a:ea typeface="Open Sans"/>
                <a:cs typeface="Open Sans"/>
                <a:sym typeface="Open Sans"/>
              </a:rPr>
              <a:t>ACTIVITY-1: Gathering data</a:t>
            </a:r>
            <a:endParaRPr sz="1800">
              <a:solidFill>
                <a:schemeClr val="dk2"/>
              </a:solidFill>
              <a:latin typeface="Open Sans"/>
              <a:ea typeface="Open Sans"/>
              <a:cs typeface="Open Sans"/>
              <a:sym typeface="Open Sans"/>
            </a:endParaRPr>
          </a:p>
          <a:p>
            <a:pPr marL="0" lvl="0" indent="0" algn="l" rtl="0">
              <a:spcBef>
                <a:spcPts val="0"/>
              </a:spcBef>
              <a:spcAft>
                <a:spcPts val="0"/>
              </a:spcAft>
              <a:buNone/>
            </a:pPr>
            <a:endParaRPr sz="1800">
              <a:solidFill>
                <a:schemeClr val="dk2"/>
              </a:solidFill>
              <a:latin typeface="Open Sans"/>
              <a:ea typeface="Open Sans"/>
              <a:cs typeface="Open Sans"/>
              <a:sym typeface="Open Sans"/>
            </a:endParaRPr>
          </a:p>
          <a:p>
            <a:pPr marL="0" lvl="0" indent="0" algn="l" rtl="0">
              <a:spcBef>
                <a:spcPts val="0"/>
              </a:spcBef>
              <a:spcAft>
                <a:spcPts val="0"/>
              </a:spcAft>
              <a:buNone/>
            </a:pPr>
            <a:r>
              <a:rPr lang="en" sz="1800">
                <a:solidFill>
                  <a:schemeClr val="dk2"/>
                </a:solidFill>
                <a:latin typeface="Open Sans"/>
                <a:ea typeface="Open Sans"/>
                <a:cs typeface="Open Sans"/>
                <a:sym typeface="Open Sans"/>
              </a:rPr>
              <a:t>ACTIVITY-2: Cleaning and Exploring  data</a:t>
            </a:r>
            <a:endParaRPr sz="1800">
              <a:solidFill>
                <a:schemeClr val="dk2"/>
              </a:solidFill>
              <a:latin typeface="Open Sans"/>
              <a:ea typeface="Open Sans"/>
              <a:cs typeface="Open Sans"/>
              <a:sym typeface="Open Sans"/>
            </a:endParaRPr>
          </a:p>
          <a:p>
            <a:pPr marL="0" lvl="0" indent="0" algn="l" rtl="0">
              <a:spcBef>
                <a:spcPts val="0"/>
              </a:spcBef>
              <a:spcAft>
                <a:spcPts val="0"/>
              </a:spcAft>
              <a:buNone/>
            </a:pPr>
            <a:endParaRPr sz="1800">
              <a:solidFill>
                <a:schemeClr val="dk2"/>
              </a:solidFill>
              <a:latin typeface="Open Sans"/>
              <a:ea typeface="Open Sans"/>
              <a:cs typeface="Open Sans"/>
              <a:sym typeface="Open Sans"/>
            </a:endParaRPr>
          </a:p>
          <a:p>
            <a:pPr marL="0" lvl="0" indent="0" algn="l" rtl="0">
              <a:spcBef>
                <a:spcPts val="0"/>
              </a:spcBef>
              <a:spcAft>
                <a:spcPts val="0"/>
              </a:spcAft>
              <a:buNone/>
            </a:pPr>
            <a:r>
              <a:rPr lang="en" sz="1800">
                <a:solidFill>
                  <a:schemeClr val="dk2"/>
                </a:solidFill>
                <a:latin typeface="Open Sans"/>
                <a:ea typeface="Open Sans"/>
                <a:cs typeface="Open Sans"/>
                <a:sym typeface="Open Sans"/>
              </a:rPr>
              <a:t>ACTIVITY-3: Plotting each factor vs all factors</a:t>
            </a:r>
            <a:endParaRPr sz="1800">
              <a:solidFill>
                <a:schemeClr val="dk2"/>
              </a:solidFill>
              <a:latin typeface="Open Sans"/>
              <a:ea typeface="Open Sans"/>
              <a:cs typeface="Open Sans"/>
              <a:sym typeface="Open Sans"/>
            </a:endParaRPr>
          </a:p>
          <a:p>
            <a:pPr marL="0" lvl="0" indent="0" algn="l" rtl="0">
              <a:spcBef>
                <a:spcPts val="0"/>
              </a:spcBef>
              <a:spcAft>
                <a:spcPts val="0"/>
              </a:spcAft>
              <a:buNone/>
            </a:pPr>
            <a:endParaRPr sz="1800">
              <a:solidFill>
                <a:schemeClr val="dk2"/>
              </a:solidFill>
              <a:latin typeface="Open Sans"/>
              <a:ea typeface="Open Sans"/>
              <a:cs typeface="Open Sans"/>
              <a:sym typeface="Open Sans"/>
            </a:endParaRPr>
          </a:p>
          <a:p>
            <a:pPr marL="0" lvl="0" indent="0" algn="l" rtl="0">
              <a:spcBef>
                <a:spcPts val="0"/>
              </a:spcBef>
              <a:spcAft>
                <a:spcPts val="0"/>
              </a:spcAft>
              <a:buNone/>
            </a:pPr>
            <a:r>
              <a:rPr lang="en" sz="1800">
                <a:solidFill>
                  <a:schemeClr val="dk2"/>
                </a:solidFill>
                <a:latin typeface="Open Sans"/>
                <a:ea typeface="Open Sans"/>
                <a:cs typeface="Open Sans"/>
                <a:sym typeface="Open Sans"/>
              </a:rPr>
              <a:t>ACTIVITY-4: E-TEST Distribution</a:t>
            </a:r>
            <a:endParaRPr sz="1800">
              <a:solidFill>
                <a:schemeClr val="dk2"/>
              </a:solidFill>
              <a:latin typeface="Open Sans"/>
              <a:ea typeface="Open Sans"/>
              <a:cs typeface="Open Sans"/>
              <a:sym typeface="Open Sans"/>
            </a:endParaRPr>
          </a:p>
          <a:p>
            <a:pPr marL="0" lvl="0" indent="0" algn="l" rtl="0">
              <a:spcBef>
                <a:spcPts val="0"/>
              </a:spcBef>
              <a:spcAft>
                <a:spcPts val="0"/>
              </a:spcAft>
              <a:buNone/>
            </a:pPr>
            <a:endParaRPr sz="1800">
              <a:solidFill>
                <a:schemeClr val="dk2"/>
              </a:solidFill>
              <a:latin typeface="Open Sans"/>
              <a:ea typeface="Open Sans"/>
              <a:cs typeface="Open Sans"/>
              <a:sym typeface="Open Sans"/>
            </a:endParaRPr>
          </a:p>
          <a:p>
            <a:pPr marL="0" lvl="0" indent="0" algn="l" rtl="0">
              <a:spcBef>
                <a:spcPts val="0"/>
              </a:spcBef>
              <a:spcAft>
                <a:spcPts val="0"/>
              </a:spcAft>
              <a:buNone/>
            </a:pPr>
            <a:r>
              <a:rPr lang="en" sz="1800">
                <a:solidFill>
                  <a:schemeClr val="dk2"/>
                </a:solidFill>
                <a:latin typeface="Open Sans"/>
                <a:ea typeface="Open Sans"/>
                <a:cs typeface="Open Sans"/>
                <a:sym typeface="Open Sans"/>
              </a:rPr>
              <a:t>ACTIVITY-5: Distribution of all factors</a:t>
            </a:r>
            <a:endParaRPr sz="1800">
              <a:solidFill>
                <a:schemeClr val="dk2"/>
              </a:solidFill>
              <a:latin typeface="Open Sans"/>
              <a:ea typeface="Open Sans"/>
              <a:cs typeface="Open Sans"/>
              <a:sym typeface="Open Sans"/>
            </a:endParaRPr>
          </a:p>
          <a:p>
            <a:pPr marL="0" lvl="0" indent="0" algn="l" rtl="0">
              <a:spcBef>
                <a:spcPts val="0"/>
              </a:spcBef>
              <a:spcAft>
                <a:spcPts val="0"/>
              </a:spcAft>
              <a:buNone/>
            </a:pPr>
            <a:endParaRPr sz="1800">
              <a:solidFill>
                <a:schemeClr val="dk2"/>
              </a:solidFill>
              <a:latin typeface="Open Sans"/>
              <a:ea typeface="Open Sans"/>
              <a:cs typeface="Open Sans"/>
              <a:sym typeface="Open Sans"/>
            </a:endParaRPr>
          </a:p>
          <a:p>
            <a:pPr marL="0" lvl="0" indent="0" algn="l" rtl="0">
              <a:spcBef>
                <a:spcPts val="0"/>
              </a:spcBef>
              <a:spcAft>
                <a:spcPts val="0"/>
              </a:spcAft>
              <a:buNone/>
            </a:pPr>
            <a:r>
              <a:rPr lang="en" sz="1800">
                <a:solidFill>
                  <a:schemeClr val="dk2"/>
                </a:solidFill>
                <a:latin typeface="Open Sans"/>
                <a:ea typeface="Open Sans"/>
                <a:cs typeface="Open Sans"/>
                <a:sym typeface="Open Sans"/>
              </a:rPr>
              <a:t>ACTIVITY-6: Model implementation</a:t>
            </a:r>
            <a:endParaRPr sz="1800">
              <a:solidFill>
                <a:schemeClr val="dk2"/>
              </a:solidFill>
              <a:latin typeface="Open Sans"/>
              <a:ea typeface="Open Sans"/>
              <a:cs typeface="Open Sans"/>
              <a:sym typeface="Open Sans"/>
            </a:endParaRPr>
          </a:p>
          <a:p>
            <a:pPr marL="0" lvl="0" indent="0" algn="l" rtl="0">
              <a:spcBef>
                <a:spcPts val="0"/>
              </a:spcBef>
              <a:spcAft>
                <a:spcPts val="0"/>
              </a:spcAft>
              <a:buNone/>
            </a:pPr>
            <a:endParaRPr sz="1800">
              <a:solidFill>
                <a:schemeClr val="dk2"/>
              </a:solidFill>
              <a:latin typeface="Open Sans"/>
              <a:ea typeface="Open Sans"/>
              <a:cs typeface="Open Sans"/>
              <a:sym typeface="Open Sans"/>
            </a:endParaRPr>
          </a:p>
          <a:p>
            <a:pPr marL="0" lvl="0" indent="0" algn="l" rtl="0">
              <a:spcBef>
                <a:spcPts val="0"/>
              </a:spcBef>
              <a:spcAft>
                <a:spcPts val="0"/>
              </a:spcAft>
              <a:buNone/>
            </a:pPr>
            <a:r>
              <a:rPr lang="en" sz="1800">
                <a:solidFill>
                  <a:schemeClr val="dk2"/>
                </a:solidFill>
                <a:latin typeface="Open Sans"/>
                <a:ea typeface="Open Sans"/>
                <a:cs typeface="Open Sans"/>
                <a:sym typeface="Open Sans"/>
              </a:rPr>
              <a:t>ACTIVITY-7: PPT preparation, Conclusion</a:t>
            </a:r>
            <a:endParaRPr sz="1800">
              <a:solidFill>
                <a:schemeClr val="dk2"/>
              </a:solidFill>
              <a:latin typeface="Open Sans"/>
              <a:ea typeface="Open Sans"/>
              <a:cs typeface="Open Sans"/>
              <a:sym typeface="Open San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pic>
        <p:nvPicPr>
          <p:cNvPr id="155" name="Google Shape;155;p21"/>
          <p:cNvPicPr preferRelativeResize="0"/>
          <p:nvPr/>
        </p:nvPicPr>
        <p:blipFill>
          <a:blip r:embed="rId3">
            <a:alphaModFix/>
          </a:blip>
          <a:stretch>
            <a:fillRect/>
          </a:stretch>
        </p:blipFill>
        <p:spPr>
          <a:xfrm>
            <a:off x="152400" y="1733375"/>
            <a:ext cx="8839200" cy="3024925"/>
          </a:xfrm>
          <a:prstGeom prst="rect">
            <a:avLst/>
          </a:prstGeom>
          <a:noFill/>
          <a:ln>
            <a:noFill/>
          </a:ln>
        </p:spPr>
      </p:pic>
      <p:sp>
        <p:nvSpPr>
          <p:cNvPr id="156" name="Google Shape;156;p21"/>
          <p:cNvSpPr txBox="1"/>
          <p:nvPr/>
        </p:nvSpPr>
        <p:spPr>
          <a:xfrm>
            <a:off x="152400" y="390975"/>
            <a:ext cx="3398700" cy="538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300" b="1">
                <a:solidFill>
                  <a:schemeClr val="accent1"/>
                </a:solidFill>
                <a:latin typeface="PT Sans Narrow"/>
                <a:ea typeface="PT Sans Narrow"/>
                <a:cs typeface="PT Sans Narrow"/>
                <a:sym typeface="PT Sans Narrow"/>
              </a:rPr>
              <a:t>GANTT CHART</a:t>
            </a:r>
            <a:endParaRPr sz="2300" b="1">
              <a:solidFill>
                <a:schemeClr val="accent1"/>
              </a:solidFill>
              <a:latin typeface="PT Sans Narrow"/>
              <a:ea typeface="PT Sans Narrow"/>
              <a:cs typeface="PT Sans Narrow"/>
              <a:sym typeface="PT Sans Narrow"/>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grpSp>
        <p:nvGrpSpPr>
          <p:cNvPr id="161" name="Google Shape;161;p22"/>
          <p:cNvGrpSpPr/>
          <p:nvPr/>
        </p:nvGrpSpPr>
        <p:grpSpPr>
          <a:xfrm>
            <a:off x="4939500" y="1219611"/>
            <a:ext cx="3837000" cy="2704200"/>
            <a:chOff x="4939500" y="1219611"/>
            <a:chExt cx="3837000" cy="2704200"/>
          </a:xfrm>
        </p:grpSpPr>
        <p:cxnSp>
          <p:nvCxnSpPr>
            <p:cNvPr id="162" name="Google Shape;162;p22"/>
            <p:cNvCxnSpPr/>
            <p:nvPr/>
          </p:nvCxnSpPr>
          <p:spPr>
            <a:xfrm>
              <a:off x="4939500" y="1219611"/>
              <a:ext cx="0" cy="2704200"/>
            </a:xfrm>
            <a:prstGeom prst="straightConnector1">
              <a:avLst/>
            </a:prstGeom>
            <a:noFill/>
            <a:ln w="9525" cap="flat" cmpd="sng">
              <a:solidFill>
                <a:schemeClr val="lt1"/>
              </a:solidFill>
              <a:prstDash val="dash"/>
              <a:round/>
              <a:headEnd type="none" w="sm" len="sm"/>
              <a:tailEnd type="none" w="sm" len="sm"/>
            </a:ln>
          </p:spPr>
        </p:cxnSp>
        <p:cxnSp>
          <p:nvCxnSpPr>
            <p:cNvPr id="163" name="Google Shape;163;p22"/>
            <p:cNvCxnSpPr/>
            <p:nvPr/>
          </p:nvCxnSpPr>
          <p:spPr>
            <a:xfrm>
              <a:off x="5365833" y="1219611"/>
              <a:ext cx="0" cy="2704200"/>
            </a:xfrm>
            <a:prstGeom prst="straightConnector1">
              <a:avLst/>
            </a:prstGeom>
            <a:noFill/>
            <a:ln w="9525" cap="flat" cmpd="sng">
              <a:solidFill>
                <a:schemeClr val="lt1"/>
              </a:solidFill>
              <a:prstDash val="dash"/>
              <a:round/>
              <a:headEnd type="none" w="sm" len="sm"/>
              <a:tailEnd type="none" w="sm" len="sm"/>
            </a:ln>
          </p:spPr>
        </p:cxnSp>
        <p:cxnSp>
          <p:nvCxnSpPr>
            <p:cNvPr id="164" name="Google Shape;164;p22"/>
            <p:cNvCxnSpPr/>
            <p:nvPr/>
          </p:nvCxnSpPr>
          <p:spPr>
            <a:xfrm>
              <a:off x="5792167" y="1219611"/>
              <a:ext cx="0" cy="2704200"/>
            </a:xfrm>
            <a:prstGeom prst="straightConnector1">
              <a:avLst/>
            </a:prstGeom>
            <a:noFill/>
            <a:ln w="9525" cap="flat" cmpd="sng">
              <a:solidFill>
                <a:schemeClr val="lt1"/>
              </a:solidFill>
              <a:prstDash val="dash"/>
              <a:round/>
              <a:headEnd type="none" w="sm" len="sm"/>
              <a:tailEnd type="none" w="sm" len="sm"/>
            </a:ln>
          </p:spPr>
        </p:cxnSp>
        <p:cxnSp>
          <p:nvCxnSpPr>
            <p:cNvPr id="165" name="Google Shape;165;p22"/>
            <p:cNvCxnSpPr/>
            <p:nvPr/>
          </p:nvCxnSpPr>
          <p:spPr>
            <a:xfrm>
              <a:off x="6218500" y="1219611"/>
              <a:ext cx="0" cy="2704200"/>
            </a:xfrm>
            <a:prstGeom prst="straightConnector1">
              <a:avLst/>
            </a:prstGeom>
            <a:noFill/>
            <a:ln w="9525" cap="flat" cmpd="sng">
              <a:solidFill>
                <a:schemeClr val="lt1"/>
              </a:solidFill>
              <a:prstDash val="dash"/>
              <a:round/>
              <a:headEnd type="none" w="sm" len="sm"/>
              <a:tailEnd type="none" w="sm" len="sm"/>
            </a:ln>
          </p:spPr>
        </p:cxnSp>
        <p:cxnSp>
          <p:nvCxnSpPr>
            <p:cNvPr id="166" name="Google Shape;166;p22"/>
            <p:cNvCxnSpPr/>
            <p:nvPr/>
          </p:nvCxnSpPr>
          <p:spPr>
            <a:xfrm>
              <a:off x="6644834" y="1219611"/>
              <a:ext cx="0" cy="2704200"/>
            </a:xfrm>
            <a:prstGeom prst="straightConnector1">
              <a:avLst/>
            </a:prstGeom>
            <a:noFill/>
            <a:ln w="9525" cap="flat" cmpd="sng">
              <a:solidFill>
                <a:schemeClr val="lt1"/>
              </a:solidFill>
              <a:prstDash val="dash"/>
              <a:round/>
              <a:headEnd type="none" w="sm" len="sm"/>
              <a:tailEnd type="none" w="sm" len="sm"/>
            </a:ln>
          </p:spPr>
        </p:cxnSp>
        <p:cxnSp>
          <p:nvCxnSpPr>
            <p:cNvPr id="167" name="Google Shape;167;p22"/>
            <p:cNvCxnSpPr/>
            <p:nvPr/>
          </p:nvCxnSpPr>
          <p:spPr>
            <a:xfrm>
              <a:off x="7071166" y="1219611"/>
              <a:ext cx="0" cy="2704200"/>
            </a:xfrm>
            <a:prstGeom prst="straightConnector1">
              <a:avLst/>
            </a:prstGeom>
            <a:noFill/>
            <a:ln w="9525" cap="flat" cmpd="sng">
              <a:solidFill>
                <a:schemeClr val="lt1"/>
              </a:solidFill>
              <a:prstDash val="dash"/>
              <a:round/>
              <a:headEnd type="none" w="sm" len="sm"/>
              <a:tailEnd type="none" w="sm" len="sm"/>
            </a:ln>
          </p:spPr>
        </p:cxnSp>
        <p:cxnSp>
          <p:nvCxnSpPr>
            <p:cNvPr id="168" name="Google Shape;168;p22"/>
            <p:cNvCxnSpPr/>
            <p:nvPr/>
          </p:nvCxnSpPr>
          <p:spPr>
            <a:xfrm>
              <a:off x="7497500" y="1219611"/>
              <a:ext cx="0" cy="2704200"/>
            </a:xfrm>
            <a:prstGeom prst="straightConnector1">
              <a:avLst/>
            </a:prstGeom>
            <a:noFill/>
            <a:ln w="9525" cap="flat" cmpd="sng">
              <a:solidFill>
                <a:schemeClr val="lt1"/>
              </a:solidFill>
              <a:prstDash val="dash"/>
              <a:round/>
              <a:headEnd type="none" w="sm" len="sm"/>
              <a:tailEnd type="none" w="sm" len="sm"/>
            </a:ln>
          </p:spPr>
        </p:cxnSp>
        <p:cxnSp>
          <p:nvCxnSpPr>
            <p:cNvPr id="169" name="Google Shape;169;p22"/>
            <p:cNvCxnSpPr/>
            <p:nvPr/>
          </p:nvCxnSpPr>
          <p:spPr>
            <a:xfrm>
              <a:off x="7923834" y="1219611"/>
              <a:ext cx="0" cy="2704200"/>
            </a:xfrm>
            <a:prstGeom prst="straightConnector1">
              <a:avLst/>
            </a:prstGeom>
            <a:noFill/>
            <a:ln w="9525" cap="flat" cmpd="sng">
              <a:solidFill>
                <a:schemeClr val="lt1"/>
              </a:solidFill>
              <a:prstDash val="dash"/>
              <a:round/>
              <a:headEnd type="none" w="sm" len="sm"/>
              <a:tailEnd type="none" w="sm" len="sm"/>
            </a:ln>
          </p:spPr>
        </p:cxnSp>
        <p:cxnSp>
          <p:nvCxnSpPr>
            <p:cNvPr id="170" name="Google Shape;170;p22"/>
            <p:cNvCxnSpPr/>
            <p:nvPr/>
          </p:nvCxnSpPr>
          <p:spPr>
            <a:xfrm>
              <a:off x="8350166" y="1219611"/>
              <a:ext cx="0" cy="2704200"/>
            </a:xfrm>
            <a:prstGeom prst="straightConnector1">
              <a:avLst/>
            </a:prstGeom>
            <a:noFill/>
            <a:ln w="9525" cap="flat" cmpd="sng">
              <a:solidFill>
                <a:schemeClr val="lt1"/>
              </a:solidFill>
              <a:prstDash val="dash"/>
              <a:round/>
              <a:headEnd type="none" w="sm" len="sm"/>
              <a:tailEnd type="none" w="sm" len="sm"/>
            </a:ln>
          </p:spPr>
        </p:cxnSp>
        <p:cxnSp>
          <p:nvCxnSpPr>
            <p:cNvPr id="171" name="Google Shape;171;p22"/>
            <p:cNvCxnSpPr/>
            <p:nvPr/>
          </p:nvCxnSpPr>
          <p:spPr>
            <a:xfrm>
              <a:off x="8776500" y="1219611"/>
              <a:ext cx="0" cy="2704200"/>
            </a:xfrm>
            <a:prstGeom prst="straightConnector1">
              <a:avLst/>
            </a:prstGeom>
            <a:noFill/>
            <a:ln w="9525" cap="flat" cmpd="sng">
              <a:solidFill>
                <a:schemeClr val="lt1"/>
              </a:solidFill>
              <a:prstDash val="dash"/>
              <a:round/>
              <a:headEnd type="none" w="sm" len="sm"/>
              <a:tailEnd type="none" w="sm" len="sm"/>
            </a:ln>
          </p:spPr>
        </p:cxnSp>
      </p:grpSp>
      <p:sp>
        <p:nvSpPr>
          <p:cNvPr id="172" name="Google Shape;172;p22"/>
          <p:cNvSpPr/>
          <p:nvPr/>
        </p:nvSpPr>
        <p:spPr>
          <a:xfrm>
            <a:off x="7014920" y="2133119"/>
            <a:ext cx="286500" cy="286500"/>
          </a:xfrm>
          <a:prstGeom prst="ellipse">
            <a:avLst/>
          </a:prstGeom>
          <a:no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2"/>
          <p:cNvSpPr txBox="1">
            <a:spLocks noGrp="1"/>
          </p:cNvSpPr>
          <p:nvPr>
            <p:ph type="title"/>
          </p:nvPr>
        </p:nvSpPr>
        <p:spPr>
          <a:xfrm>
            <a:off x="265500" y="1438475"/>
            <a:ext cx="4045200" cy="16758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a:t>MODULE WISE </a:t>
            </a:r>
            <a:endParaRPr/>
          </a:p>
          <a:p>
            <a:pPr marL="0" lvl="0" indent="0" algn="ctr" rtl="0">
              <a:spcBef>
                <a:spcPts val="0"/>
              </a:spcBef>
              <a:spcAft>
                <a:spcPts val="0"/>
              </a:spcAft>
              <a:buNone/>
            </a:pPr>
            <a:r>
              <a:rPr lang="en"/>
              <a:t>EXPLANATION</a:t>
            </a:r>
            <a:endParaRPr/>
          </a:p>
        </p:txBody>
      </p:sp>
      <p:sp>
        <p:nvSpPr>
          <p:cNvPr id="174" name="Google Shape;174;p22"/>
          <p:cNvSpPr txBox="1">
            <a:spLocks noGrp="1"/>
          </p:cNvSpPr>
          <p:nvPr>
            <p:ph type="subTitle" idx="1"/>
          </p:nvPr>
        </p:nvSpPr>
        <p:spPr>
          <a:xfrm>
            <a:off x="265500" y="3343275"/>
            <a:ext cx="4045200" cy="618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p:txBody>
      </p:sp>
      <p:grpSp>
        <p:nvGrpSpPr>
          <p:cNvPr id="175" name="Google Shape;175;p22"/>
          <p:cNvGrpSpPr/>
          <p:nvPr/>
        </p:nvGrpSpPr>
        <p:grpSpPr>
          <a:xfrm>
            <a:off x="4939534" y="2017046"/>
            <a:ext cx="3825543" cy="1573620"/>
            <a:chOff x="1000000" y="2393988"/>
            <a:chExt cx="4144235" cy="1704713"/>
          </a:xfrm>
        </p:grpSpPr>
        <p:sp>
          <p:nvSpPr>
            <p:cNvPr id="176" name="Google Shape;176;p22"/>
            <p:cNvSpPr/>
            <p:nvPr/>
          </p:nvSpPr>
          <p:spPr>
            <a:xfrm>
              <a:off x="1000000" y="2440003"/>
              <a:ext cx="4144235" cy="1631269"/>
            </a:xfrm>
            <a:custGeom>
              <a:avLst/>
              <a:gdLst/>
              <a:ahLst/>
              <a:cxnLst/>
              <a:rect l="l" t="t" r="r" b="b"/>
              <a:pathLst>
                <a:path w="165422" h="90088" extrusionOk="0">
                  <a:moveTo>
                    <a:pt x="0" y="65550"/>
                  </a:moveTo>
                  <a:cubicBezTo>
                    <a:pt x="3559" y="56002"/>
                    <a:pt x="14632" y="11595"/>
                    <a:pt x="21355" y="8262"/>
                  </a:cubicBezTo>
                  <a:cubicBezTo>
                    <a:pt x="28078" y="4929"/>
                    <a:pt x="34067" y="46906"/>
                    <a:pt x="40338" y="45550"/>
                  </a:cubicBezTo>
                  <a:cubicBezTo>
                    <a:pt x="46609" y="44194"/>
                    <a:pt x="52711" y="2161"/>
                    <a:pt x="58982" y="127"/>
                  </a:cubicBezTo>
                  <a:cubicBezTo>
                    <a:pt x="65253" y="-1907"/>
                    <a:pt x="71807" y="30974"/>
                    <a:pt x="77965" y="33347"/>
                  </a:cubicBezTo>
                  <a:cubicBezTo>
                    <a:pt x="84123" y="35720"/>
                    <a:pt x="90055" y="6285"/>
                    <a:pt x="95931" y="14364"/>
                  </a:cubicBezTo>
                  <a:cubicBezTo>
                    <a:pt x="101807" y="22443"/>
                    <a:pt x="107626" y="77414"/>
                    <a:pt x="113219" y="81821"/>
                  </a:cubicBezTo>
                  <a:cubicBezTo>
                    <a:pt x="118812" y="86228"/>
                    <a:pt x="123671" y="39448"/>
                    <a:pt x="129490" y="40804"/>
                  </a:cubicBezTo>
                  <a:cubicBezTo>
                    <a:pt x="135309" y="42160"/>
                    <a:pt x="142145" y="92047"/>
                    <a:pt x="148134" y="89957"/>
                  </a:cubicBezTo>
                  <a:cubicBezTo>
                    <a:pt x="154123" y="87867"/>
                    <a:pt x="162541" y="38545"/>
                    <a:pt x="165422" y="28262"/>
                  </a:cubicBezTo>
                </a:path>
              </a:pathLst>
            </a:custGeom>
            <a:noFill/>
            <a:ln w="19050" cap="flat" cmpd="sng">
              <a:solidFill>
                <a:schemeClr val="lt1"/>
              </a:solidFill>
              <a:prstDash val="solid"/>
              <a:round/>
              <a:headEnd type="oval" w="med" len="med"/>
              <a:tailEnd type="oval" w="med" len="med"/>
            </a:ln>
          </p:spPr>
        </p:sp>
        <p:sp>
          <p:nvSpPr>
            <p:cNvPr id="177" name="Google Shape;177;p22"/>
            <p:cNvSpPr/>
            <p:nvPr/>
          </p:nvSpPr>
          <p:spPr>
            <a:xfrm>
              <a:off x="4658400" y="4014100"/>
              <a:ext cx="84600" cy="84600"/>
            </a:xfrm>
            <a:prstGeom prst="ellipse">
              <a:avLst/>
            </a:pr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2"/>
            <p:cNvSpPr/>
            <p:nvPr/>
          </p:nvSpPr>
          <p:spPr>
            <a:xfrm>
              <a:off x="4195525" y="3147350"/>
              <a:ext cx="84600" cy="84600"/>
            </a:xfrm>
            <a:prstGeom prst="ellipse">
              <a:avLst/>
            </a:pr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2"/>
            <p:cNvSpPr/>
            <p:nvPr/>
          </p:nvSpPr>
          <p:spPr>
            <a:xfrm>
              <a:off x="3800700" y="3868900"/>
              <a:ext cx="84600" cy="84600"/>
            </a:xfrm>
            <a:prstGeom prst="ellipse">
              <a:avLst/>
            </a:pr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2"/>
            <p:cNvSpPr/>
            <p:nvPr/>
          </p:nvSpPr>
          <p:spPr>
            <a:xfrm>
              <a:off x="3358650" y="2637813"/>
              <a:ext cx="84600" cy="84600"/>
            </a:xfrm>
            <a:prstGeom prst="ellipse">
              <a:avLst/>
            </a:pr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2"/>
            <p:cNvSpPr/>
            <p:nvPr/>
          </p:nvSpPr>
          <p:spPr>
            <a:xfrm>
              <a:off x="2909400" y="2993013"/>
              <a:ext cx="84600" cy="84600"/>
            </a:xfrm>
            <a:prstGeom prst="ellipse">
              <a:avLst/>
            </a:pr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2"/>
            <p:cNvSpPr/>
            <p:nvPr/>
          </p:nvSpPr>
          <p:spPr>
            <a:xfrm>
              <a:off x="2437450" y="2393988"/>
              <a:ext cx="84600" cy="84600"/>
            </a:xfrm>
            <a:prstGeom prst="ellipse">
              <a:avLst/>
            </a:pr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2"/>
            <p:cNvSpPr/>
            <p:nvPr/>
          </p:nvSpPr>
          <p:spPr>
            <a:xfrm>
              <a:off x="1974575" y="3213325"/>
              <a:ext cx="84600" cy="84600"/>
            </a:xfrm>
            <a:prstGeom prst="ellipse">
              <a:avLst/>
            </a:pr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2"/>
            <p:cNvSpPr/>
            <p:nvPr/>
          </p:nvSpPr>
          <p:spPr>
            <a:xfrm>
              <a:off x="1500000" y="2553225"/>
              <a:ext cx="84600" cy="84600"/>
            </a:xfrm>
            <a:prstGeom prst="ellipse">
              <a:avLst/>
            </a:pr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5" name="Google Shape;185;p22"/>
          <p:cNvSpPr/>
          <p:nvPr/>
        </p:nvSpPr>
        <p:spPr>
          <a:xfrm>
            <a:off x="6847150" y="1577745"/>
            <a:ext cx="1179600" cy="343800"/>
          </a:xfrm>
          <a:prstGeom prst="wedgeRoundRectCallout">
            <a:avLst>
              <a:gd name="adj1" fmla="val -21432"/>
              <a:gd name="adj2" fmla="val 84969"/>
              <a:gd name="adj3" fmla="val 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6" name="Google Shape;186;p22"/>
          <p:cNvGrpSpPr/>
          <p:nvPr/>
        </p:nvGrpSpPr>
        <p:grpSpPr>
          <a:xfrm>
            <a:off x="4939557" y="1778136"/>
            <a:ext cx="3836911" cy="1503799"/>
            <a:chOff x="1000025" y="2059300"/>
            <a:chExt cx="4156550" cy="1629075"/>
          </a:xfrm>
        </p:grpSpPr>
        <p:sp>
          <p:nvSpPr>
            <p:cNvPr id="187" name="Google Shape;187;p22"/>
            <p:cNvSpPr/>
            <p:nvPr/>
          </p:nvSpPr>
          <p:spPr>
            <a:xfrm>
              <a:off x="1000025" y="2083952"/>
              <a:ext cx="4156550" cy="1576975"/>
            </a:xfrm>
            <a:custGeom>
              <a:avLst/>
              <a:gdLst/>
              <a:ahLst/>
              <a:cxnLst/>
              <a:rect l="l" t="t" r="r" b="b"/>
              <a:pathLst>
                <a:path w="166262" h="63079" extrusionOk="0">
                  <a:moveTo>
                    <a:pt x="0" y="34952"/>
                  </a:moveTo>
                  <a:cubicBezTo>
                    <a:pt x="3623" y="29133"/>
                    <a:pt x="14946" y="1167"/>
                    <a:pt x="21740" y="37"/>
                  </a:cubicBezTo>
                  <a:cubicBezTo>
                    <a:pt x="28534" y="-1093"/>
                    <a:pt x="34478" y="24048"/>
                    <a:pt x="40762" y="28172"/>
                  </a:cubicBezTo>
                  <a:cubicBezTo>
                    <a:pt x="47046" y="32296"/>
                    <a:pt x="53256" y="18986"/>
                    <a:pt x="59446" y="24782"/>
                  </a:cubicBezTo>
                  <a:cubicBezTo>
                    <a:pt x="65636" y="30578"/>
                    <a:pt x="71730" y="60803"/>
                    <a:pt x="77901" y="62950"/>
                  </a:cubicBezTo>
                  <a:cubicBezTo>
                    <a:pt x="84072" y="65097"/>
                    <a:pt x="90490" y="39675"/>
                    <a:pt x="96472" y="37664"/>
                  </a:cubicBezTo>
                  <a:cubicBezTo>
                    <a:pt x="102455" y="35653"/>
                    <a:pt x="108078" y="54726"/>
                    <a:pt x="113796" y="50884"/>
                  </a:cubicBezTo>
                  <a:cubicBezTo>
                    <a:pt x="119514" y="47042"/>
                    <a:pt x="125063" y="18059"/>
                    <a:pt x="130781" y="14613"/>
                  </a:cubicBezTo>
                  <a:cubicBezTo>
                    <a:pt x="136499" y="11167"/>
                    <a:pt x="142192" y="30515"/>
                    <a:pt x="148105" y="30206"/>
                  </a:cubicBezTo>
                  <a:cubicBezTo>
                    <a:pt x="154019" y="29897"/>
                    <a:pt x="163236" y="15665"/>
                    <a:pt x="166262" y="12757"/>
                  </a:cubicBezTo>
                </a:path>
              </a:pathLst>
            </a:custGeom>
            <a:noFill/>
            <a:ln w="19050" cap="flat" cmpd="sng">
              <a:solidFill>
                <a:schemeClr val="accent4"/>
              </a:solidFill>
              <a:prstDash val="solid"/>
              <a:round/>
              <a:headEnd type="oval" w="med" len="med"/>
              <a:tailEnd type="oval" w="med" len="med"/>
            </a:ln>
          </p:spPr>
        </p:sp>
        <p:sp>
          <p:nvSpPr>
            <p:cNvPr id="188" name="Google Shape;188;p22"/>
            <p:cNvSpPr/>
            <p:nvPr/>
          </p:nvSpPr>
          <p:spPr>
            <a:xfrm>
              <a:off x="1500000" y="2059300"/>
              <a:ext cx="84600" cy="84600"/>
            </a:xfrm>
            <a:prstGeom prst="ellipse">
              <a:avLst/>
            </a:pr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2"/>
            <p:cNvSpPr/>
            <p:nvPr/>
          </p:nvSpPr>
          <p:spPr>
            <a:xfrm>
              <a:off x="1974575" y="2737275"/>
              <a:ext cx="84600" cy="84600"/>
            </a:xfrm>
            <a:prstGeom prst="ellipse">
              <a:avLst/>
            </a:pr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2"/>
            <p:cNvSpPr/>
            <p:nvPr/>
          </p:nvSpPr>
          <p:spPr>
            <a:xfrm>
              <a:off x="2437450" y="2652675"/>
              <a:ext cx="84600" cy="84600"/>
            </a:xfrm>
            <a:prstGeom prst="ellipse">
              <a:avLst/>
            </a:pr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2"/>
            <p:cNvSpPr/>
            <p:nvPr/>
          </p:nvSpPr>
          <p:spPr>
            <a:xfrm>
              <a:off x="2909400" y="3603775"/>
              <a:ext cx="84600" cy="84600"/>
            </a:xfrm>
            <a:prstGeom prst="ellipse">
              <a:avLst/>
            </a:pr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2"/>
            <p:cNvSpPr/>
            <p:nvPr/>
          </p:nvSpPr>
          <p:spPr>
            <a:xfrm>
              <a:off x="3358650" y="2993025"/>
              <a:ext cx="84600" cy="84600"/>
            </a:xfrm>
            <a:prstGeom prst="ellipse">
              <a:avLst/>
            </a:pr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2"/>
            <p:cNvSpPr/>
            <p:nvPr/>
          </p:nvSpPr>
          <p:spPr>
            <a:xfrm>
              <a:off x="3780700" y="3315225"/>
              <a:ext cx="84600" cy="84600"/>
            </a:xfrm>
            <a:prstGeom prst="ellipse">
              <a:avLst/>
            </a:pr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2"/>
            <p:cNvSpPr/>
            <p:nvPr/>
          </p:nvSpPr>
          <p:spPr>
            <a:xfrm>
              <a:off x="4216350" y="2412175"/>
              <a:ext cx="84600" cy="84600"/>
            </a:xfrm>
            <a:prstGeom prst="ellipse">
              <a:avLst/>
            </a:pr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2"/>
            <p:cNvSpPr/>
            <p:nvPr/>
          </p:nvSpPr>
          <p:spPr>
            <a:xfrm>
              <a:off x="4658400" y="2802450"/>
              <a:ext cx="84600" cy="84600"/>
            </a:xfrm>
            <a:prstGeom prst="ellipse">
              <a:avLst/>
            </a:pr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6" name="Google Shape;196;p22"/>
          <p:cNvSpPr txBox="1">
            <a:spLocks noGrp="1"/>
          </p:cNvSpPr>
          <p:nvPr>
            <p:ph type="body" idx="2"/>
          </p:nvPr>
        </p:nvSpPr>
        <p:spPr>
          <a:xfrm>
            <a:off x="6847150" y="1606395"/>
            <a:ext cx="1179600" cy="286500"/>
          </a:xfrm>
          <a:prstGeom prst="rect">
            <a:avLst/>
          </a:prstGeom>
        </p:spPr>
        <p:txBody>
          <a:bodyPr spcFirstLastPara="1" wrap="square" lIns="91425" tIns="91425" rIns="91425" bIns="91425" anchor="ctr" anchorCtr="0">
            <a:normAutofit fontScale="55000" lnSpcReduction="20000"/>
          </a:bodyPr>
          <a:lstStyle/>
          <a:p>
            <a:pPr marL="0" lvl="0" indent="0" algn="ctr" rtl="0">
              <a:spcBef>
                <a:spcPts val="0"/>
              </a:spcBef>
              <a:spcAft>
                <a:spcPts val="0"/>
              </a:spcAft>
              <a:buNone/>
            </a:pPr>
            <a:r>
              <a:rPr lang="en" sz="1300">
                <a:solidFill>
                  <a:schemeClr val="dk1"/>
                </a:solidFill>
              </a:rPr>
              <a:t>max growth</a:t>
            </a:r>
            <a:endParaRPr sz="1300">
              <a:solidFill>
                <a:schemeClr val="dk1"/>
              </a:solidFill>
            </a:endParaRPr>
          </a:p>
        </p:txBody>
      </p:sp>
    </p:spTree>
  </p:cSld>
  <p:clrMapOvr>
    <a:masterClrMapping/>
  </p:clrMapOvr>
</p:sld>
</file>

<file path=ppt/theme/theme1.xml><?xml version="1.0" encoding="utf-8"?>
<a:theme xmlns:a="http://schemas.openxmlformats.org/drawingml/2006/main"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535</Words>
  <Application>Microsoft Office PowerPoint</Application>
  <PresentationFormat>On-screen Show (16:9)</PresentationFormat>
  <Paragraphs>96</Paragraphs>
  <Slides>53</Slides>
  <Notes>53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53</vt:i4>
      </vt:variant>
    </vt:vector>
  </HeadingPairs>
  <TitlesOfParts>
    <vt:vector size="57" baseType="lpstr">
      <vt:lpstr>Arial</vt:lpstr>
      <vt:lpstr>PT Sans Narrow</vt:lpstr>
      <vt:lpstr>Open Sans</vt:lpstr>
      <vt:lpstr>Tropic</vt:lpstr>
      <vt:lpstr>CAMPUS RECRUITMENT</vt:lpstr>
      <vt:lpstr>ABSTRACT</vt:lpstr>
      <vt:lpstr>INTRODUCTION</vt:lpstr>
      <vt:lpstr>PowerPoint Presentation</vt:lpstr>
      <vt:lpstr>TOOLS AND TECHNOLOGIES</vt:lpstr>
      <vt:lpstr>PowerPoint Presentation</vt:lpstr>
      <vt:lpstr>PowerPoint Presentation</vt:lpstr>
      <vt:lpstr>PowerPoint Presentation</vt:lpstr>
      <vt:lpstr>MODULE WISE  EXPLANATION</vt:lpstr>
      <vt:lpstr>OVERVIEW OF THE DATASET</vt:lpstr>
      <vt:lpstr>OUTLIER DETECTION</vt:lpstr>
      <vt:lpstr>PowerPoint Presentation</vt:lpstr>
      <vt:lpstr>ETEST DISTRIBUTION</vt:lpstr>
      <vt:lpstr>PowerPoint Presentation</vt:lpstr>
      <vt:lpstr>PowerPoint Presentation</vt:lpstr>
      <vt:lpstr>VISUALIZING INDIVIDUAL FEATURES</vt:lpstr>
      <vt:lpstr>GENDER</vt:lpstr>
      <vt:lpstr>PowerPoint Presentation</vt:lpstr>
      <vt:lpstr>SCC PERCENTAGE, SSC BOARD</vt:lpstr>
      <vt:lpstr>PowerPoint Presentation</vt:lpstr>
      <vt:lpstr>PowerPoint Presentation</vt:lpstr>
      <vt:lpstr>HSC PERCENTAGE, HSC BOARD, HSC SPECIALIZATION</vt:lpstr>
      <vt:lpstr>PowerPoint Presentation</vt:lpstr>
      <vt:lpstr>PowerPoint Presentation</vt:lpstr>
      <vt:lpstr>PowerPoint Presentation</vt:lpstr>
      <vt:lpstr>DEGREE PERCENTAGE, DEGREE FIELD</vt:lpstr>
      <vt:lpstr>PowerPoint Presentation</vt:lpstr>
      <vt:lpstr>WORK EXPERIENCE</vt:lpstr>
      <vt:lpstr>EMPLOYABILITY TEST PERCENTAGE</vt:lpstr>
      <vt:lpstr>POST GRADUATE SPECIALIZATION</vt:lpstr>
      <vt:lpstr>MBA PERCENTAGE</vt:lpstr>
      <vt:lpstr>FEATURE SELECTION</vt:lpstr>
      <vt:lpstr>DATA PREPROCESSING</vt:lpstr>
      <vt:lpstr>BINARY CLASSIFICATION PROBLEM</vt:lpstr>
      <vt:lpstr>DECISION TREE CLASSIFIER</vt:lpstr>
      <vt:lpstr>PowerPoint Presentation</vt:lpstr>
      <vt:lpstr>LOGISTIC REGRESSION</vt:lpstr>
      <vt:lpstr>PowerPoint Presentation</vt:lpstr>
      <vt:lpstr>REGRESSION ANALYSIS</vt:lpstr>
      <vt:lpstr>FEATURE SELECTION</vt:lpstr>
      <vt:lpstr>PowerPoint Presentation</vt:lpstr>
      <vt:lpstr>DETERMINING LEAST SIGNIFICANT VARIABLE</vt:lpstr>
      <vt:lpstr>PowerPoint Presentation</vt:lpstr>
      <vt:lpstr>RESULT </vt:lpstr>
      <vt:lpstr>OUTPUTS FROM TABLEAU</vt:lpstr>
      <vt:lpstr>BAR GRAPH</vt:lpstr>
      <vt:lpstr>BUBBLE CHART</vt:lpstr>
      <vt:lpstr>BAR GRAPH FOR SALARY VS GENDER/SPECIALIZATION/DEGREE OF FIELD</vt:lpstr>
      <vt:lpstr>PIE CHART</vt:lpstr>
      <vt:lpstr>BOX PLOT</vt:lpstr>
      <vt:lpstr>K-MEANS CLUSTER CHART</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CAMPUS RECRUITMENT</dc:title>
  <cp:lastModifiedBy>ALAHAM SANJANA</cp:lastModifiedBy>
  <cp:revision>1</cp:revision>
  <dcterms:modified xsi:type="dcterms:W3CDTF">2021-10-03T06:10:19Z</dcterms:modified>
</cp:coreProperties>
</file>