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jpg" ContentType="image/jpg"/>
  <Override PartName="/ppt/media/image15.jpg" ContentType="image/jpg"/>
  <Override PartName="/ppt/media/image26.jpg" ContentType="image/jpg"/>
  <Override PartName="/ppt/media/image29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194" y="1732279"/>
            <a:ext cx="822401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54526" y="4265775"/>
            <a:ext cx="4149346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5"/>
              <a:t>Prepared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Renetha</a:t>
            </a:r>
            <a:r>
              <a:rPr dirty="0" spc="-15"/>
              <a:t> </a:t>
            </a:r>
            <a:r>
              <a:rPr dirty="0"/>
              <a:t>J.B.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5"/>
              <a:t>Prepared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Renetha</a:t>
            </a:r>
            <a:r>
              <a:rPr dirty="0" spc="-15"/>
              <a:t> </a:t>
            </a:r>
            <a:r>
              <a:rPr dirty="0"/>
              <a:t>J.B.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93139" y="1616455"/>
            <a:ext cx="361696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31737" y="1620417"/>
            <a:ext cx="4426584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5"/>
              <a:t>Prepared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Renetha</a:t>
            </a:r>
            <a:r>
              <a:rPr dirty="0" spc="-15"/>
              <a:t> </a:t>
            </a:r>
            <a:r>
              <a:rPr dirty="0"/>
              <a:t>J.B.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5" y="571500"/>
            <a:ext cx="1609352" cy="809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5"/>
              <a:t>Prepared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Renetha</a:t>
            </a:r>
            <a:r>
              <a:rPr dirty="0" spc="-15"/>
              <a:t> </a:t>
            </a:r>
            <a:r>
              <a:rPr dirty="0"/>
              <a:t>J.B.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5"/>
              <a:t>Prepared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Renetha</a:t>
            </a:r>
            <a:r>
              <a:rPr dirty="0" spc="-15"/>
              <a:t> </a:t>
            </a:r>
            <a:r>
              <a:rPr dirty="0"/>
              <a:t>J.B.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3970" y="1741423"/>
            <a:ext cx="7490458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291843"/>
            <a:ext cx="8072120" cy="542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08778" y="6922535"/>
            <a:ext cx="16395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5"/>
              <a:t>Prepared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Renetha</a:t>
            </a:r>
            <a:r>
              <a:rPr dirty="0" spc="-15"/>
              <a:t> </a:t>
            </a:r>
            <a:r>
              <a:rPr dirty="0"/>
              <a:t>J.B.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57484" y="692149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1.pn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42.pn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43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4.pn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45.pn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89020" marR="70485" indent="-31337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CS205</a:t>
            </a:r>
            <a:r>
              <a:rPr dirty="0" spc="-10"/>
              <a:t> </a:t>
            </a:r>
            <a:r>
              <a:rPr dirty="0" spc="-5"/>
              <a:t>Object</a:t>
            </a:r>
            <a:r>
              <a:rPr dirty="0"/>
              <a:t> </a:t>
            </a:r>
            <a:r>
              <a:rPr dirty="0" spc="-5"/>
              <a:t>Oriented</a:t>
            </a:r>
            <a:r>
              <a:rPr dirty="0" spc="5"/>
              <a:t> </a:t>
            </a:r>
            <a:r>
              <a:rPr dirty="0" spc="-5"/>
              <a:t>Programming </a:t>
            </a:r>
            <a:r>
              <a:rPr dirty="0" spc="-98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Java</a:t>
            </a:r>
          </a:p>
          <a:p>
            <a:pPr marL="3462020" marR="5080" indent="-3070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Module </a:t>
            </a:r>
            <a:r>
              <a:rPr dirty="0" spc="-5">
                <a:solidFill>
                  <a:srgbClr val="000000"/>
                </a:solidFill>
              </a:rPr>
              <a:t>2 -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Core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Java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 </a:t>
            </a:r>
            <a:r>
              <a:rPr dirty="0" spc="-9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(Part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6566" y="935227"/>
            <a:ext cx="198373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304" y="2051303"/>
            <a:ext cx="8243570" cy="1835150"/>
          </a:xfrm>
          <a:custGeom>
            <a:avLst/>
            <a:gdLst/>
            <a:ahLst/>
            <a:cxnLst/>
            <a:rect l="l" t="t" r="r" b="b"/>
            <a:pathLst>
              <a:path w="8243570" h="1835150">
                <a:moveTo>
                  <a:pt x="8243316" y="0"/>
                </a:moveTo>
                <a:lnTo>
                  <a:pt x="8229600" y="0"/>
                </a:lnTo>
                <a:lnTo>
                  <a:pt x="8229600" y="13716"/>
                </a:lnTo>
                <a:lnTo>
                  <a:pt x="8229600" y="457200"/>
                </a:lnTo>
                <a:lnTo>
                  <a:pt x="8229600" y="470916"/>
                </a:lnTo>
                <a:lnTo>
                  <a:pt x="8229600" y="1280160"/>
                </a:lnTo>
                <a:lnTo>
                  <a:pt x="8229600" y="1293876"/>
                </a:lnTo>
                <a:lnTo>
                  <a:pt x="8229600" y="1737360"/>
                </a:lnTo>
                <a:lnTo>
                  <a:pt x="3823716" y="1737360"/>
                </a:lnTo>
                <a:lnTo>
                  <a:pt x="3823716" y="1293876"/>
                </a:lnTo>
                <a:lnTo>
                  <a:pt x="8229600" y="1293876"/>
                </a:lnTo>
                <a:lnTo>
                  <a:pt x="8229600" y="1280160"/>
                </a:lnTo>
                <a:lnTo>
                  <a:pt x="3823716" y="1280160"/>
                </a:lnTo>
                <a:lnTo>
                  <a:pt x="3823716" y="470916"/>
                </a:lnTo>
                <a:lnTo>
                  <a:pt x="8229600" y="470916"/>
                </a:lnTo>
                <a:lnTo>
                  <a:pt x="8229600" y="457200"/>
                </a:lnTo>
                <a:lnTo>
                  <a:pt x="3823716" y="457200"/>
                </a:lnTo>
                <a:lnTo>
                  <a:pt x="3823716" y="13716"/>
                </a:lnTo>
                <a:lnTo>
                  <a:pt x="8229600" y="13716"/>
                </a:lnTo>
                <a:lnTo>
                  <a:pt x="8229600" y="0"/>
                </a:lnTo>
                <a:lnTo>
                  <a:pt x="3810000" y="0"/>
                </a:lnTo>
                <a:lnTo>
                  <a:pt x="3810000" y="13716"/>
                </a:lnTo>
                <a:lnTo>
                  <a:pt x="3810000" y="457200"/>
                </a:lnTo>
                <a:lnTo>
                  <a:pt x="3810000" y="470916"/>
                </a:lnTo>
                <a:lnTo>
                  <a:pt x="3810000" y="1280160"/>
                </a:lnTo>
                <a:lnTo>
                  <a:pt x="3810000" y="1293876"/>
                </a:lnTo>
                <a:lnTo>
                  <a:pt x="3810000" y="1737360"/>
                </a:lnTo>
                <a:lnTo>
                  <a:pt x="2756916" y="1737360"/>
                </a:lnTo>
                <a:lnTo>
                  <a:pt x="2756916" y="1293876"/>
                </a:lnTo>
                <a:lnTo>
                  <a:pt x="3810000" y="1293876"/>
                </a:lnTo>
                <a:lnTo>
                  <a:pt x="3810000" y="1280160"/>
                </a:lnTo>
                <a:lnTo>
                  <a:pt x="2756916" y="1280160"/>
                </a:lnTo>
                <a:lnTo>
                  <a:pt x="2756916" y="470916"/>
                </a:lnTo>
                <a:lnTo>
                  <a:pt x="3810000" y="470916"/>
                </a:lnTo>
                <a:lnTo>
                  <a:pt x="3810000" y="457200"/>
                </a:lnTo>
                <a:lnTo>
                  <a:pt x="2756916" y="457200"/>
                </a:lnTo>
                <a:lnTo>
                  <a:pt x="2756916" y="13716"/>
                </a:lnTo>
                <a:lnTo>
                  <a:pt x="3810000" y="13716"/>
                </a:lnTo>
                <a:lnTo>
                  <a:pt x="3810000" y="0"/>
                </a:lnTo>
                <a:lnTo>
                  <a:pt x="2743200" y="0"/>
                </a:lnTo>
                <a:lnTo>
                  <a:pt x="2743200" y="13716"/>
                </a:lnTo>
                <a:lnTo>
                  <a:pt x="2743200" y="457200"/>
                </a:lnTo>
                <a:lnTo>
                  <a:pt x="2743200" y="470916"/>
                </a:lnTo>
                <a:lnTo>
                  <a:pt x="2743200" y="1280160"/>
                </a:lnTo>
                <a:lnTo>
                  <a:pt x="2743200" y="1293876"/>
                </a:lnTo>
                <a:lnTo>
                  <a:pt x="2743200" y="1737360"/>
                </a:lnTo>
                <a:lnTo>
                  <a:pt x="13716" y="1737360"/>
                </a:lnTo>
                <a:lnTo>
                  <a:pt x="13716" y="1293876"/>
                </a:lnTo>
                <a:lnTo>
                  <a:pt x="2743200" y="1293876"/>
                </a:lnTo>
                <a:lnTo>
                  <a:pt x="2743200" y="1280160"/>
                </a:lnTo>
                <a:lnTo>
                  <a:pt x="13716" y="1280160"/>
                </a:lnTo>
                <a:lnTo>
                  <a:pt x="13716" y="470916"/>
                </a:lnTo>
                <a:lnTo>
                  <a:pt x="2743200" y="470916"/>
                </a:lnTo>
                <a:lnTo>
                  <a:pt x="2743200" y="457200"/>
                </a:lnTo>
                <a:lnTo>
                  <a:pt x="13716" y="457200"/>
                </a:lnTo>
                <a:lnTo>
                  <a:pt x="13716" y="13716"/>
                </a:lnTo>
                <a:lnTo>
                  <a:pt x="2743200" y="13716"/>
                </a:lnTo>
                <a:lnTo>
                  <a:pt x="2743200" y="0"/>
                </a:lnTo>
                <a:lnTo>
                  <a:pt x="0" y="0"/>
                </a:lnTo>
                <a:lnTo>
                  <a:pt x="0" y="13716"/>
                </a:lnTo>
                <a:lnTo>
                  <a:pt x="0" y="1834896"/>
                </a:lnTo>
                <a:lnTo>
                  <a:pt x="13716" y="1834896"/>
                </a:lnTo>
                <a:lnTo>
                  <a:pt x="13716" y="1751076"/>
                </a:lnTo>
                <a:lnTo>
                  <a:pt x="2743200" y="1751076"/>
                </a:lnTo>
                <a:lnTo>
                  <a:pt x="2743200" y="1834896"/>
                </a:lnTo>
                <a:lnTo>
                  <a:pt x="2756916" y="1834896"/>
                </a:lnTo>
                <a:lnTo>
                  <a:pt x="2756916" y="1751076"/>
                </a:lnTo>
                <a:lnTo>
                  <a:pt x="3810000" y="1751076"/>
                </a:lnTo>
                <a:lnTo>
                  <a:pt x="3810000" y="1834896"/>
                </a:lnTo>
                <a:lnTo>
                  <a:pt x="3823716" y="1834896"/>
                </a:lnTo>
                <a:lnTo>
                  <a:pt x="3823716" y="1751076"/>
                </a:lnTo>
                <a:lnTo>
                  <a:pt x="8229600" y="1751076"/>
                </a:lnTo>
                <a:lnTo>
                  <a:pt x="8229600" y="1834896"/>
                </a:lnTo>
                <a:lnTo>
                  <a:pt x="8243316" y="1834896"/>
                </a:lnTo>
                <a:lnTo>
                  <a:pt x="8243316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079751"/>
            <a:ext cx="78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am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338" y="2079751"/>
            <a:ext cx="1921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W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536951"/>
            <a:ext cx="56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338" y="253695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138" y="2536951"/>
            <a:ext cx="38430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–9,223,372,036,854,775,808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9,223,372,036,854,775,807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3359910"/>
            <a:ext cx="347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338" y="335991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138" y="3359910"/>
            <a:ext cx="4070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–2,147,483,648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2,147,483,647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8303" y="2426208"/>
            <a:ext cx="8243570" cy="2291080"/>
            <a:chOff x="908303" y="2426208"/>
            <a:chExt cx="8243570" cy="2291080"/>
          </a:xfrm>
        </p:grpSpPr>
        <p:sp>
          <p:nvSpPr>
            <p:cNvPr id="14" name="object 14"/>
            <p:cNvSpPr/>
            <p:nvPr/>
          </p:nvSpPr>
          <p:spPr>
            <a:xfrm>
              <a:off x="1752600" y="2438400"/>
              <a:ext cx="533400" cy="838200"/>
            </a:xfrm>
            <a:custGeom>
              <a:avLst/>
              <a:gdLst/>
              <a:ahLst/>
              <a:cxnLst/>
              <a:rect l="l" t="t" r="r" b="b"/>
              <a:pathLst>
                <a:path w="533400" h="838200">
                  <a:moveTo>
                    <a:pt x="533400" y="699516"/>
                  </a:moveTo>
                  <a:lnTo>
                    <a:pt x="533400" y="140208"/>
                  </a:lnTo>
                  <a:lnTo>
                    <a:pt x="506385" y="79088"/>
                  </a:lnTo>
                  <a:lnTo>
                    <a:pt x="474977" y="53033"/>
                  </a:lnTo>
                  <a:lnTo>
                    <a:pt x="433731" y="31190"/>
                  </a:lnTo>
                  <a:lnTo>
                    <a:pt x="384221" y="14466"/>
                  </a:lnTo>
                  <a:lnTo>
                    <a:pt x="328019" y="3767"/>
                  </a:lnTo>
                  <a:lnTo>
                    <a:pt x="266700" y="0"/>
                  </a:lnTo>
                  <a:lnTo>
                    <a:pt x="205859" y="3767"/>
                  </a:lnTo>
                  <a:lnTo>
                    <a:pt x="149845" y="14466"/>
                  </a:lnTo>
                  <a:lnTo>
                    <a:pt x="100308" y="31190"/>
                  </a:lnTo>
                  <a:lnTo>
                    <a:pt x="58902" y="53033"/>
                  </a:lnTo>
                  <a:lnTo>
                    <a:pt x="27280" y="79088"/>
                  </a:lnTo>
                  <a:lnTo>
                    <a:pt x="0" y="140208"/>
                  </a:lnTo>
                  <a:lnTo>
                    <a:pt x="0" y="699516"/>
                  </a:lnTo>
                  <a:lnTo>
                    <a:pt x="27280" y="760333"/>
                  </a:lnTo>
                  <a:lnTo>
                    <a:pt x="58902" y="786090"/>
                  </a:lnTo>
                  <a:lnTo>
                    <a:pt x="100308" y="807608"/>
                  </a:lnTo>
                  <a:lnTo>
                    <a:pt x="149845" y="824035"/>
                  </a:lnTo>
                  <a:lnTo>
                    <a:pt x="205859" y="834516"/>
                  </a:lnTo>
                  <a:lnTo>
                    <a:pt x="266700" y="838200"/>
                  </a:lnTo>
                  <a:lnTo>
                    <a:pt x="328019" y="834516"/>
                  </a:lnTo>
                  <a:lnTo>
                    <a:pt x="384221" y="824035"/>
                  </a:lnTo>
                  <a:lnTo>
                    <a:pt x="433731" y="807608"/>
                  </a:lnTo>
                  <a:lnTo>
                    <a:pt x="474977" y="786090"/>
                  </a:lnTo>
                  <a:lnTo>
                    <a:pt x="506385" y="760333"/>
                  </a:lnTo>
                  <a:lnTo>
                    <a:pt x="533400" y="69951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0408" y="2426220"/>
              <a:ext cx="559435" cy="864235"/>
            </a:xfrm>
            <a:custGeom>
              <a:avLst/>
              <a:gdLst/>
              <a:ahLst/>
              <a:cxnLst/>
              <a:rect l="l" t="t" r="r" b="b"/>
              <a:pathLst>
                <a:path w="559435" h="864235">
                  <a:moveTo>
                    <a:pt x="559308" y="152400"/>
                  </a:moveTo>
                  <a:lnTo>
                    <a:pt x="557784" y="143256"/>
                  </a:lnTo>
                  <a:lnTo>
                    <a:pt x="557784" y="135636"/>
                  </a:lnTo>
                  <a:lnTo>
                    <a:pt x="554736" y="128016"/>
                  </a:lnTo>
                  <a:lnTo>
                    <a:pt x="553212" y="118872"/>
                  </a:lnTo>
                  <a:lnTo>
                    <a:pt x="548640" y="111252"/>
                  </a:lnTo>
                  <a:lnTo>
                    <a:pt x="545592" y="103632"/>
                  </a:lnTo>
                  <a:lnTo>
                    <a:pt x="541020" y="97536"/>
                  </a:lnTo>
                  <a:lnTo>
                    <a:pt x="534924" y="89916"/>
                  </a:lnTo>
                  <a:lnTo>
                    <a:pt x="533400" y="88201"/>
                  </a:lnTo>
                  <a:lnTo>
                    <a:pt x="533400" y="141732"/>
                  </a:lnTo>
                  <a:lnTo>
                    <a:pt x="533400" y="152387"/>
                  </a:lnTo>
                  <a:lnTo>
                    <a:pt x="533400" y="158483"/>
                  </a:lnTo>
                  <a:lnTo>
                    <a:pt x="533400" y="216395"/>
                  </a:lnTo>
                  <a:lnTo>
                    <a:pt x="533400" y="717804"/>
                  </a:lnTo>
                  <a:lnTo>
                    <a:pt x="528828" y="736092"/>
                  </a:lnTo>
                  <a:lnTo>
                    <a:pt x="525780" y="740664"/>
                  </a:lnTo>
                  <a:lnTo>
                    <a:pt x="519684" y="752856"/>
                  </a:lnTo>
                  <a:lnTo>
                    <a:pt x="515112" y="758952"/>
                  </a:lnTo>
                  <a:lnTo>
                    <a:pt x="478536" y="789432"/>
                  </a:lnTo>
                  <a:lnTo>
                    <a:pt x="443484" y="807720"/>
                  </a:lnTo>
                  <a:lnTo>
                    <a:pt x="381000" y="827532"/>
                  </a:lnTo>
                  <a:lnTo>
                    <a:pt x="332232" y="835152"/>
                  </a:lnTo>
                  <a:lnTo>
                    <a:pt x="306324" y="838200"/>
                  </a:lnTo>
                  <a:lnTo>
                    <a:pt x="252984" y="838200"/>
                  </a:lnTo>
                  <a:lnTo>
                    <a:pt x="202692" y="832104"/>
                  </a:lnTo>
                  <a:lnTo>
                    <a:pt x="155448" y="821436"/>
                  </a:lnTo>
                  <a:lnTo>
                    <a:pt x="114300" y="807720"/>
                  </a:lnTo>
                  <a:lnTo>
                    <a:pt x="80772" y="789432"/>
                  </a:lnTo>
                  <a:lnTo>
                    <a:pt x="42672" y="757428"/>
                  </a:lnTo>
                  <a:lnTo>
                    <a:pt x="39624" y="751332"/>
                  </a:lnTo>
                  <a:lnTo>
                    <a:pt x="35052" y="746760"/>
                  </a:lnTo>
                  <a:lnTo>
                    <a:pt x="32004" y="740664"/>
                  </a:lnTo>
                  <a:lnTo>
                    <a:pt x="30480" y="734568"/>
                  </a:lnTo>
                  <a:lnTo>
                    <a:pt x="27432" y="728472"/>
                  </a:lnTo>
                  <a:lnTo>
                    <a:pt x="25908" y="722376"/>
                  </a:lnTo>
                  <a:lnTo>
                    <a:pt x="25908" y="216585"/>
                  </a:lnTo>
                  <a:lnTo>
                    <a:pt x="36576" y="228587"/>
                  </a:lnTo>
                  <a:lnTo>
                    <a:pt x="67056" y="252971"/>
                  </a:lnTo>
                  <a:lnTo>
                    <a:pt x="85344" y="262115"/>
                  </a:lnTo>
                  <a:lnTo>
                    <a:pt x="105156" y="272783"/>
                  </a:lnTo>
                  <a:lnTo>
                    <a:pt x="126492" y="280403"/>
                  </a:lnTo>
                  <a:lnTo>
                    <a:pt x="149352" y="288023"/>
                  </a:lnTo>
                  <a:lnTo>
                    <a:pt x="173736" y="294119"/>
                  </a:lnTo>
                  <a:lnTo>
                    <a:pt x="198120" y="298691"/>
                  </a:lnTo>
                  <a:lnTo>
                    <a:pt x="225552" y="301739"/>
                  </a:lnTo>
                  <a:lnTo>
                    <a:pt x="251460" y="304787"/>
                  </a:lnTo>
                  <a:lnTo>
                    <a:pt x="307848" y="304787"/>
                  </a:lnTo>
                  <a:lnTo>
                    <a:pt x="335280" y="301739"/>
                  </a:lnTo>
                  <a:lnTo>
                    <a:pt x="387096" y="294119"/>
                  </a:lnTo>
                  <a:lnTo>
                    <a:pt x="432816" y="280403"/>
                  </a:lnTo>
                  <a:lnTo>
                    <a:pt x="473964" y="262115"/>
                  </a:lnTo>
                  <a:lnTo>
                    <a:pt x="509016" y="240779"/>
                  </a:lnTo>
                  <a:lnTo>
                    <a:pt x="533400" y="216395"/>
                  </a:lnTo>
                  <a:lnTo>
                    <a:pt x="533400" y="158483"/>
                  </a:lnTo>
                  <a:lnTo>
                    <a:pt x="528828" y="176771"/>
                  </a:lnTo>
                  <a:lnTo>
                    <a:pt x="525780" y="182867"/>
                  </a:lnTo>
                  <a:lnTo>
                    <a:pt x="522732" y="187439"/>
                  </a:lnTo>
                  <a:lnTo>
                    <a:pt x="519684" y="193535"/>
                  </a:lnTo>
                  <a:lnTo>
                    <a:pt x="515112" y="199631"/>
                  </a:lnTo>
                  <a:lnTo>
                    <a:pt x="478536" y="231635"/>
                  </a:lnTo>
                  <a:lnTo>
                    <a:pt x="443484" y="248399"/>
                  </a:lnTo>
                  <a:lnTo>
                    <a:pt x="402336" y="263639"/>
                  </a:lnTo>
                  <a:lnTo>
                    <a:pt x="356616" y="274307"/>
                  </a:lnTo>
                  <a:lnTo>
                    <a:pt x="306324" y="278879"/>
                  </a:lnTo>
                  <a:lnTo>
                    <a:pt x="278892" y="280403"/>
                  </a:lnTo>
                  <a:lnTo>
                    <a:pt x="227076" y="277355"/>
                  </a:lnTo>
                  <a:lnTo>
                    <a:pt x="178308" y="268211"/>
                  </a:lnTo>
                  <a:lnTo>
                    <a:pt x="134112" y="256019"/>
                  </a:lnTo>
                  <a:lnTo>
                    <a:pt x="96012" y="239255"/>
                  </a:lnTo>
                  <a:lnTo>
                    <a:pt x="53340" y="210299"/>
                  </a:lnTo>
                  <a:lnTo>
                    <a:pt x="39624" y="193535"/>
                  </a:lnTo>
                  <a:lnTo>
                    <a:pt x="35052" y="187439"/>
                  </a:lnTo>
                  <a:lnTo>
                    <a:pt x="32004" y="181343"/>
                  </a:lnTo>
                  <a:lnTo>
                    <a:pt x="30480" y="175247"/>
                  </a:lnTo>
                  <a:lnTo>
                    <a:pt x="27432" y="169151"/>
                  </a:lnTo>
                  <a:lnTo>
                    <a:pt x="25908" y="164579"/>
                  </a:lnTo>
                  <a:lnTo>
                    <a:pt x="25908" y="152387"/>
                  </a:lnTo>
                  <a:lnTo>
                    <a:pt x="25908" y="146304"/>
                  </a:lnTo>
                  <a:lnTo>
                    <a:pt x="30480" y="128016"/>
                  </a:lnTo>
                  <a:lnTo>
                    <a:pt x="33528" y="123444"/>
                  </a:lnTo>
                  <a:lnTo>
                    <a:pt x="39624" y="111252"/>
                  </a:lnTo>
                  <a:lnTo>
                    <a:pt x="67056" y="83820"/>
                  </a:lnTo>
                  <a:lnTo>
                    <a:pt x="115824" y="56388"/>
                  </a:lnTo>
                  <a:lnTo>
                    <a:pt x="156972" y="41148"/>
                  </a:lnTo>
                  <a:lnTo>
                    <a:pt x="202692" y="32004"/>
                  </a:lnTo>
                  <a:lnTo>
                    <a:pt x="252984" y="25908"/>
                  </a:lnTo>
                  <a:lnTo>
                    <a:pt x="306324" y="25908"/>
                  </a:lnTo>
                  <a:lnTo>
                    <a:pt x="356616" y="32004"/>
                  </a:lnTo>
                  <a:lnTo>
                    <a:pt x="403860" y="42672"/>
                  </a:lnTo>
                  <a:lnTo>
                    <a:pt x="445008" y="56388"/>
                  </a:lnTo>
                  <a:lnTo>
                    <a:pt x="478536" y="74676"/>
                  </a:lnTo>
                  <a:lnTo>
                    <a:pt x="516636" y="106680"/>
                  </a:lnTo>
                  <a:lnTo>
                    <a:pt x="519684" y="112776"/>
                  </a:lnTo>
                  <a:lnTo>
                    <a:pt x="524256" y="117348"/>
                  </a:lnTo>
                  <a:lnTo>
                    <a:pt x="527304" y="123444"/>
                  </a:lnTo>
                  <a:lnTo>
                    <a:pt x="528828" y="129540"/>
                  </a:lnTo>
                  <a:lnTo>
                    <a:pt x="531876" y="135636"/>
                  </a:lnTo>
                  <a:lnTo>
                    <a:pt x="533400" y="141732"/>
                  </a:lnTo>
                  <a:lnTo>
                    <a:pt x="533400" y="88201"/>
                  </a:lnTo>
                  <a:lnTo>
                    <a:pt x="492252" y="53340"/>
                  </a:lnTo>
                  <a:lnTo>
                    <a:pt x="454152" y="33528"/>
                  </a:lnTo>
                  <a:lnTo>
                    <a:pt x="409956" y="16764"/>
                  </a:lnTo>
                  <a:lnTo>
                    <a:pt x="361188" y="6096"/>
                  </a:lnTo>
                  <a:lnTo>
                    <a:pt x="306324" y="1435"/>
                  </a:lnTo>
                  <a:lnTo>
                    <a:pt x="278892" y="0"/>
                  </a:lnTo>
                  <a:lnTo>
                    <a:pt x="224028" y="3048"/>
                  </a:lnTo>
                  <a:lnTo>
                    <a:pt x="172212" y="12192"/>
                  </a:lnTo>
                  <a:lnTo>
                    <a:pt x="126492" y="24384"/>
                  </a:lnTo>
                  <a:lnTo>
                    <a:pt x="85344" y="42672"/>
                  </a:lnTo>
                  <a:lnTo>
                    <a:pt x="50292" y="65532"/>
                  </a:lnTo>
                  <a:lnTo>
                    <a:pt x="18288" y="97536"/>
                  </a:lnTo>
                  <a:lnTo>
                    <a:pt x="1524" y="137160"/>
                  </a:lnTo>
                  <a:lnTo>
                    <a:pt x="0" y="144780"/>
                  </a:lnTo>
                  <a:lnTo>
                    <a:pt x="0" y="153911"/>
                  </a:lnTo>
                  <a:lnTo>
                    <a:pt x="0" y="161531"/>
                  </a:lnTo>
                  <a:lnTo>
                    <a:pt x="0" y="720852"/>
                  </a:lnTo>
                  <a:lnTo>
                    <a:pt x="1524" y="728472"/>
                  </a:lnTo>
                  <a:lnTo>
                    <a:pt x="4572" y="736092"/>
                  </a:lnTo>
                  <a:lnTo>
                    <a:pt x="6096" y="745236"/>
                  </a:lnTo>
                  <a:lnTo>
                    <a:pt x="10668" y="752856"/>
                  </a:lnTo>
                  <a:lnTo>
                    <a:pt x="13716" y="760476"/>
                  </a:lnTo>
                  <a:lnTo>
                    <a:pt x="18288" y="766572"/>
                  </a:lnTo>
                  <a:lnTo>
                    <a:pt x="24384" y="774192"/>
                  </a:lnTo>
                  <a:lnTo>
                    <a:pt x="25908" y="775906"/>
                  </a:lnTo>
                  <a:lnTo>
                    <a:pt x="36576" y="787908"/>
                  </a:lnTo>
                  <a:lnTo>
                    <a:pt x="67056" y="810768"/>
                  </a:lnTo>
                  <a:lnTo>
                    <a:pt x="105156" y="830580"/>
                  </a:lnTo>
                  <a:lnTo>
                    <a:pt x="149352" y="845820"/>
                  </a:lnTo>
                  <a:lnTo>
                    <a:pt x="198120" y="858012"/>
                  </a:lnTo>
                  <a:lnTo>
                    <a:pt x="252984" y="862660"/>
                  </a:lnTo>
                  <a:lnTo>
                    <a:pt x="280416" y="864108"/>
                  </a:lnTo>
                  <a:lnTo>
                    <a:pt x="335280" y="861060"/>
                  </a:lnTo>
                  <a:lnTo>
                    <a:pt x="387096" y="851916"/>
                  </a:lnTo>
                  <a:lnTo>
                    <a:pt x="432816" y="839724"/>
                  </a:lnTo>
                  <a:lnTo>
                    <a:pt x="473964" y="821436"/>
                  </a:lnTo>
                  <a:lnTo>
                    <a:pt x="509016" y="798576"/>
                  </a:lnTo>
                  <a:lnTo>
                    <a:pt x="533400" y="775716"/>
                  </a:lnTo>
                  <a:lnTo>
                    <a:pt x="534924" y="774192"/>
                  </a:lnTo>
                  <a:lnTo>
                    <a:pt x="541020" y="766572"/>
                  </a:lnTo>
                  <a:lnTo>
                    <a:pt x="550164" y="751332"/>
                  </a:lnTo>
                  <a:lnTo>
                    <a:pt x="556260" y="736092"/>
                  </a:lnTo>
                  <a:lnTo>
                    <a:pt x="557784" y="726948"/>
                  </a:lnTo>
                  <a:lnTo>
                    <a:pt x="559308" y="719328"/>
                  </a:lnTo>
                  <a:lnTo>
                    <a:pt x="559308" y="160007"/>
                  </a:lnTo>
                  <a:lnTo>
                    <a:pt x="559308" y="153911"/>
                  </a:lnTo>
                  <a:lnTo>
                    <a:pt x="559308" y="15240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09800" y="33528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457200" y="445008"/>
                  </a:moveTo>
                  <a:lnTo>
                    <a:pt x="457200" y="89916"/>
                  </a:lnTo>
                  <a:lnTo>
                    <a:pt x="449050" y="66322"/>
                  </a:lnTo>
                  <a:lnTo>
                    <a:pt x="390334" y="26670"/>
                  </a:lnTo>
                  <a:lnTo>
                    <a:pt x="344085" y="12474"/>
                  </a:lnTo>
                  <a:lnTo>
                    <a:pt x="289454" y="3273"/>
                  </a:lnTo>
                  <a:lnTo>
                    <a:pt x="228600" y="0"/>
                  </a:lnTo>
                  <a:lnTo>
                    <a:pt x="168275" y="3273"/>
                  </a:lnTo>
                  <a:lnTo>
                    <a:pt x="113792" y="12474"/>
                  </a:lnTo>
                  <a:lnTo>
                    <a:pt x="67437" y="26670"/>
                  </a:lnTo>
                  <a:lnTo>
                    <a:pt x="31496" y="44929"/>
                  </a:lnTo>
                  <a:lnTo>
                    <a:pt x="0" y="89916"/>
                  </a:lnTo>
                  <a:lnTo>
                    <a:pt x="0" y="445008"/>
                  </a:lnTo>
                  <a:lnTo>
                    <a:pt x="31496" y="489599"/>
                  </a:lnTo>
                  <a:lnTo>
                    <a:pt x="67437" y="507492"/>
                  </a:lnTo>
                  <a:lnTo>
                    <a:pt x="113792" y="521320"/>
                  </a:lnTo>
                  <a:lnTo>
                    <a:pt x="168275" y="530239"/>
                  </a:lnTo>
                  <a:lnTo>
                    <a:pt x="228600" y="533400"/>
                  </a:lnTo>
                  <a:lnTo>
                    <a:pt x="289454" y="530239"/>
                  </a:lnTo>
                  <a:lnTo>
                    <a:pt x="344085" y="521320"/>
                  </a:lnTo>
                  <a:lnTo>
                    <a:pt x="390334" y="507492"/>
                  </a:lnTo>
                  <a:lnTo>
                    <a:pt x="426042" y="489599"/>
                  </a:lnTo>
                  <a:lnTo>
                    <a:pt x="457200" y="4450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97608" y="3340620"/>
              <a:ext cx="483234" cy="546100"/>
            </a:xfrm>
            <a:custGeom>
              <a:avLst/>
              <a:gdLst/>
              <a:ahLst/>
              <a:cxnLst/>
              <a:rect l="l" t="t" r="r" b="b"/>
              <a:pathLst>
                <a:path w="483235" h="546100">
                  <a:moveTo>
                    <a:pt x="483108" y="100584"/>
                  </a:moveTo>
                  <a:lnTo>
                    <a:pt x="481584" y="94488"/>
                  </a:lnTo>
                  <a:lnTo>
                    <a:pt x="481584" y="88392"/>
                  </a:lnTo>
                  <a:lnTo>
                    <a:pt x="480060" y="88392"/>
                  </a:lnTo>
                  <a:lnTo>
                    <a:pt x="477012" y="79248"/>
                  </a:lnTo>
                  <a:lnTo>
                    <a:pt x="477012" y="77724"/>
                  </a:lnTo>
                  <a:lnTo>
                    <a:pt x="475488" y="77724"/>
                  </a:lnTo>
                  <a:lnTo>
                    <a:pt x="470916" y="68580"/>
                  </a:lnTo>
                  <a:lnTo>
                    <a:pt x="460248" y="57912"/>
                  </a:lnTo>
                  <a:lnTo>
                    <a:pt x="457200" y="55308"/>
                  </a:lnTo>
                  <a:lnTo>
                    <a:pt x="457200" y="97536"/>
                  </a:lnTo>
                  <a:lnTo>
                    <a:pt x="457200" y="100584"/>
                  </a:lnTo>
                  <a:lnTo>
                    <a:pt x="457200" y="106680"/>
                  </a:lnTo>
                  <a:lnTo>
                    <a:pt x="457200" y="148704"/>
                  </a:lnTo>
                  <a:lnTo>
                    <a:pt x="457200" y="461772"/>
                  </a:lnTo>
                  <a:lnTo>
                    <a:pt x="454152" y="470916"/>
                  </a:lnTo>
                  <a:lnTo>
                    <a:pt x="454152" y="467868"/>
                  </a:lnTo>
                  <a:lnTo>
                    <a:pt x="449580" y="477012"/>
                  </a:lnTo>
                  <a:lnTo>
                    <a:pt x="443484" y="483108"/>
                  </a:lnTo>
                  <a:lnTo>
                    <a:pt x="434340" y="489204"/>
                  </a:lnTo>
                  <a:lnTo>
                    <a:pt x="423672" y="496824"/>
                  </a:lnTo>
                  <a:lnTo>
                    <a:pt x="411480" y="502920"/>
                  </a:lnTo>
                  <a:lnTo>
                    <a:pt x="397764" y="509016"/>
                  </a:lnTo>
                  <a:lnTo>
                    <a:pt x="382524" y="513588"/>
                  </a:lnTo>
                  <a:lnTo>
                    <a:pt x="365760" y="519684"/>
                  </a:lnTo>
                  <a:lnTo>
                    <a:pt x="347472" y="522732"/>
                  </a:lnTo>
                  <a:lnTo>
                    <a:pt x="327660" y="527304"/>
                  </a:lnTo>
                  <a:lnTo>
                    <a:pt x="307848" y="530352"/>
                  </a:lnTo>
                  <a:lnTo>
                    <a:pt x="286512" y="531876"/>
                  </a:lnTo>
                  <a:lnTo>
                    <a:pt x="265176" y="533298"/>
                  </a:lnTo>
                  <a:lnTo>
                    <a:pt x="217932" y="533400"/>
                  </a:lnTo>
                  <a:lnTo>
                    <a:pt x="175260" y="530352"/>
                  </a:lnTo>
                  <a:lnTo>
                    <a:pt x="153924" y="527304"/>
                  </a:lnTo>
                  <a:lnTo>
                    <a:pt x="134112" y="522732"/>
                  </a:lnTo>
                  <a:lnTo>
                    <a:pt x="117335" y="518147"/>
                  </a:lnTo>
                  <a:lnTo>
                    <a:pt x="99060" y="513588"/>
                  </a:lnTo>
                  <a:lnTo>
                    <a:pt x="83820" y="509016"/>
                  </a:lnTo>
                  <a:lnTo>
                    <a:pt x="70104" y="502920"/>
                  </a:lnTo>
                  <a:lnTo>
                    <a:pt x="57912" y="495300"/>
                  </a:lnTo>
                  <a:lnTo>
                    <a:pt x="47244" y="489204"/>
                  </a:lnTo>
                  <a:lnTo>
                    <a:pt x="39624" y="481584"/>
                  </a:lnTo>
                  <a:lnTo>
                    <a:pt x="33274" y="476504"/>
                  </a:lnTo>
                  <a:lnTo>
                    <a:pt x="28956" y="467868"/>
                  </a:lnTo>
                  <a:lnTo>
                    <a:pt x="28956" y="470916"/>
                  </a:lnTo>
                  <a:lnTo>
                    <a:pt x="25908" y="461772"/>
                  </a:lnTo>
                  <a:lnTo>
                    <a:pt x="25908" y="148920"/>
                  </a:lnTo>
                  <a:lnTo>
                    <a:pt x="27432" y="150215"/>
                  </a:lnTo>
                  <a:lnTo>
                    <a:pt x="28956" y="151523"/>
                  </a:lnTo>
                  <a:lnTo>
                    <a:pt x="33528" y="155448"/>
                  </a:lnTo>
                  <a:lnTo>
                    <a:pt x="92964" y="182880"/>
                  </a:lnTo>
                  <a:lnTo>
                    <a:pt x="150876" y="196596"/>
                  </a:lnTo>
                  <a:lnTo>
                    <a:pt x="217932" y="202692"/>
                  </a:lnTo>
                  <a:lnTo>
                    <a:pt x="265176" y="202692"/>
                  </a:lnTo>
                  <a:lnTo>
                    <a:pt x="310896" y="199644"/>
                  </a:lnTo>
                  <a:lnTo>
                    <a:pt x="353568" y="192024"/>
                  </a:lnTo>
                  <a:lnTo>
                    <a:pt x="391668" y="182880"/>
                  </a:lnTo>
                  <a:lnTo>
                    <a:pt x="449580" y="154762"/>
                  </a:lnTo>
                  <a:lnTo>
                    <a:pt x="451104" y="153924"/>
                  </a:lnTo>
                  <a:lnTo>
                    <a:pt x="457200" y="148704"/>
                  </a:lnTo>
                  <a:lnTo>
                    <a:pt x="457200" y="106680"/>
                  </a:lnTo>
                  <a:lnTo>
                    <a:pt x="454152" y="115824"/>
                  </a:lnTo>
                  <a:lnTo>
                    <a:pt x="454152" y="112776"/>
                  </a:lnTo>
                  <a:lnTo>
                    <a:pt x="423672" y="140208"/>
                  </a:lnTo>
                  <a:lnTo>
                    <a:pt x="382524" y="158496"/>
                  </a:lnTo>
                  <a:lnTo>
                    <a:pt x="307848" y="173736"/>
                  </a:lnTo>
                  <a:lnTo>
                    <a:pt x="265176" y="178206"/>
                  </a:lnTo>
                  <a:lnTo>
                    <a:pt x="217932" y="178308"/>
                  </a:lnTo>
                  <a:lnTo>
                    <a:pt x="196596" y="176784"/>
                  </a:lnTo>
                  <a:lnTo>
                    <a:pt x="153924" y="170688"/>
                  </a:lnTo>
                  <a:lnTo>
                    <a:pt x="115824" y="163068"/>
                  </a:lnTo>
                  <a:lnTo>
                    <a:pt x="70104" y="146304"/>
                  </a:lnTo>
                  <a:lnTo>
                    <a:pt x="32004" y="118872"/>
                  </a:lnTo>
                  <a:lnTo>
                    <a:pt x="33528" y="121920"/>
                  </a:lnTo>
                  <a:lnTo>
                    <a:pt x="28448" y="114300"/>
                  </a:lnTo>
                  <a:lnTo>
                    <a:pt x="25908" y="106680"/>
                  </a:lnTo>
                  <a:lnTo>
                    <a:pt x="25908" y="100584"/>
                  </a:lnTo>
                  <a:lnTo>
                    <a:pt x="25908" y="97536"/>
                  </a:lnTo>
                  <a:lnTo>
                    <a:pt x="28956" y="88392"/>
                  </a:lnTo>
                  <a:lnTo>
                    <a:pt x="28956" y="91440"/>
                  </a:lnTo>
                  <a:lnTo>
                    <a:pt x="32004" y="85344"/>
                  </a:lnTo>
                  <a:lnTo>
                    <a:pt x="33528" y="82296"/>
                  </a:lnTo>
                  <a:lnTo>
                    <a:pt x="39624" y="76200"/>
                  </a:lnTo>
                  <a:lnTo>
                    <a:pt x="48768" y="70104"/>
                  </a:lnTo>
                  <a:lnTo>
                    <a:pt x="59436" y="62484"/>
                  </a:lnTo>
                  <a:lnTo>
                    <a:pt x="71628" y="56388"/>
                  </a:lnTo>
                  <a:lnTo>
                    <a:pt x="85344" y="50292"/>
                  </a:lnTo>
                  <a:lnTo>
                    <a:pt x="100584" y="45720"/>
                  </a:lnTo>
                  <a:lnTo>
                    <a:pt x="117348" y="39624"/>
                  </a:lnTo>
                  <a:lnTo>
                    <a:pt x="135636" y="36576"/>
                  </a:lnTo>
                  <a:lnTo>
                    <a:pt x="155448" y="32004"/>
                  </a:lnTo>
                  <a:lnTo>
                    <a:pt x="175260" y="28956"/>
                  </a:lnTo>
                  <a:lnTo>
                    <a:pt x="196596" y="27432"/>
                  </a:lnTo>
                  <a:lnTo>
                    <a:pt x="217932" y="26009"/>
                  </a:lnTo>
                  <a:lnTo>
                    <a:pt x="265176" y="25908"/>
                  </a:lnTo>
                  <a:lnTo>
                    <a:pt x="307848" y="28956"/>
                  </a:lnTo>
                  <a:lnTo>
                    <a:pt x="384048" y="45720"/>
                  </a:lnTo>
                  <a:lnTo>
                    <a:pt x="425196" y="64008"/>
                  </a:lnTo>
                  <a:lnTo>
                    <a:pt x="435864" y="70104"/>
                  </a:lnTo>
                  <a:lnTo>
                    <a:pt x="443484" y="77724"/>
                  </a:lnTo>
                  <a:lnTo>
                    <a:pt x="449580" y="82600"/>
                  </a:lnTo>
                  <a:lnTo>
                    <a:pt x="449834" y="82804"/>
                  </a:lnTo>
                  <a:lnTo>
                    <a:pt x="451104" y="85344"/>
                  </a:lnTo>
                  <a:lnTo>
                    <a:pt x="454152" y="91440"/>
                  </a:lnTo>
                  <a:lnTo>
                    <a:pt x="454152" y="88392"/>
                  </a:lnTo>
                  <a:lnTo>
                    <a:pt x="457200" y="97536"/>
                  </a:lnTo>
                  <a:lnTo>
                    <a:pt x="457200" y="55308"/>
                  </a:lnTo>
                  <a:lnTo>
                    <a:pt x="422148" y="33528"/>
                  </a:lnTo>
                  <a:lnTo>
                    <a:pt x="371856" y="15240"/>
                  </a:lnTo>
                  <a:lnTo>
                    <a:pt x="310896" y="4572"/>
                  </a:lnTo>
                  <a:lnTo>
                    <a:pt x="265176" y="0"/>
                  </a:lnTo>
                  <a:lnTo>
                    <a:pt x="217932" y="0"/>
                  </a:lnTo>
                  <a:lnTo>
                    <a:pt x="129540" y="10668"/>
                  </a:lnTo>
                  <a:lnTo>
                    <a:pt x="91440" y="21336"/>
                  </a:lnTo>
                  <a:lnTo>
                    <a:pt x="45720" y="41148"/>
                  </a:lnTo>
                  <a:lnTo>
                    <a:pt x="13716" y="67056"/>
                  </a:lnTo>
                  <a:lnTo>
                    <a:pt x="12192" y="68580"/>
                  </a:lnTo>
                  <a:lnTo>
                    <a:pt x="7620" y="77724"/>
                  </a:lnTo>
                  <a:lnTo>
                    <a:pt x="6096" y="77724"/>
                  </a:lnTo>
                  <a:lnTo>
                    <a:pt x="6096" y="79248"/>
                  </a:lnTo>
                  <a:lnTo>
                    <a:pt x="1524" y="88392"/>
                  </a:lnTo>
                  <a:lnTo>
                    <a:pt x="1524" y="89916"/>
                  </a:lnTo>
                  <a:lnTo>
                    <a:pt x="0" y="96012"/>
                  </a:lnTo>
                  <a:lnTo>
                    <a:pt x="0" y="102108"/>
                  </a:lnTo>
                  <a:lnTo>
                    <a:pt x="0" y="108204"/>
                  </a:lnTo>
                  <a:lnTo>
                    <a:pt x="0" y="464820"/>
                  </a:lnTo>
                  <a:lnTo>
                    <a:pt x="1524" y="469392"/>
                  </a:lnTo>
                  <a:lnTo>
                    <a:pt x="1524" y="470916"/>
                  </a:lnTo>
                  <a:lnTo>
                    <a:pt x="6096" y="480060"/>
                  </a:lnTo>
                  <a:lnTo>
                    <a:pt x="6096" y="481584"/>
                  </a:lnTo>
                  <a:lnTo>
                    <a:pt x="7620" y="481584"/>
                  </a:lnTo>
                  <a:lnTo>
                    <a:pt x="12192" y="490728"/>
                  </a:lnTo>
                  <a:lnTo>
                    <a:pt x="22860" y="501396"/>
                  </a:lnTo>
                  <a:lnTo>
                    <a:pt x="25908" y="503999"/>
                  </a:lnTo>
                  <a:lnTo>
                    <a:pt x="32004" y="509231"/>
                  </a:lnTo>
                  <a:lnTo>
                    <a:pt x="33528" y="510540"/>
                  </a:lnTo>
                  <a:lnTo>
                    <a:pt x="92964" y="537972"/>
                  </a:lnTo>
                  <a:lnTo>
                    <a:pt x="117335" y="545579"/>
                  </a:lnTo>
                  <a:lnTo>
                    <a:pt x="366776" y="545579"/>
                  </a:lnTo>
                  <a:lnTo>
                    <a:pt x="408432" y="531876"/>
                  </a:lnTo>
                  <a:lnTo>
                    <a:pt x="451104" y="509016"/>
                  </a:lnTo>
                  <a:lnTo>
                    <a:pt x="457200" y="504659"/>
                  </a:lnTo>
                  <a:lnTo>
                    <a:pt x="461772" y="501396"/>
                  </a:lnTo>
                  <a:lnTo>
                    <a:pt x="469392" y="492252"/>
                  </a:lnTo>
                  <a:lnTo>
                    <a:pt x="470916" y="490728"/>
                  </a:lnTo>
                  <a:lnTo>
                    <a:pt x="475488" y="481584"/>
                  </a:lnTo>
                  <a:lnTo>
                    <a:pt x="477012" y="481584"/>
                  </a:lnTo>
                  <a:lnTo>
                    <a:pt x="477012" y="480060"/>
                  </a:lnTo>
                  <a:lnTo>
                    <a:pt x="480060" y="470916"/>
                  </a:lnTo>
                  <a:lnTo>
                    <a:pt x="481584" y="470916"/>
                  </a:lnTo>
                  <a:lnTo>
                    <a:pt x="481584" y="469392"/>
                  </a:lnTo>
                  <a:lnTo>
                    <a:pt x="483108" y="463296"/>
                  </a:lnTo>
                  <a:lnTo>
                    <a:pt x="483108" y="106680"/>
                  </a:lnTo>
                  <a:lnTo>
                    <a:pt x="483108" y="102108"/>
                  </a:lnTo>
                  <a:lnTo>
                    <a:pt x="483108" y="100584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8304" y="3886199"/>
              <a:ext cx="8243570" cy="830580"/>
            </a:xfrm>
            <a:custGeom>
              <a:avLst/>
              <a:gdLst/>
              <a:ahLst/>
              <a:cxnLst/>
              <a:rect l="l" t="t" r="r" b="b"/>
              <a:pathLst>
                <a:path w="8243570" h="830579">
                  <a:moveTo>
                    <a:pt x="8243316" y="0"/>
                  </a:moveTo>
                  <a:lnTo>
                    <a:pt x="8229600" y="0"/>
                  </a:lnTo>
                  <a:lnTo>
                    <a:pt x="8229600" y="359664"/>
                  </a:lnTo>
                  <a:lnTo>
                    <a:pt x="8229600" y="373380"/>
                  </a:lnTo>
                  <a:lnTo>
                    <a:pt x="8229600" y="816864"/>
                  </a:lnTo>
                  <a:lnTo>
                    <a:pt x="3823716" y="816864"/>
                  </a:lnTo>
                  <a:lnTo>
                    <a:pt x="3823716" y="373380"/>
                  </a:lnTo>
                  <a:lnTo>
                    <a:pt x="8229600" y="373380"/>
                  </a:lnTo>
                  <a:lnTo>
                    <a:pt x="8229600" y="359664"/>
                  </a:lnTo>
                  <a:lnTo>
                    <a:pt x="3823716" y="359664"/>
                  </a:lnTo>
                  <a:lnTo>
                    <a:pt x="3823716" y="0"/>
                  </a:lnTo>
                  <a:lnTo>
                    <a:pt x="3810000" y="0"/>
                  </a:lnTo>
                  <a:lnTo>
                    <a:pt x="3810000" y="359664"/>
                  </a:lnTo>
                  <a:lnTo>
                    <a:pt x="3810000" y="373380"/>
                  </a:lnTo>
                  <a:lnTo>
                    <a:pt x="3810000" y="816864"/>
                  </a:lnTo>
                  <a:lnTo>
                    <a:pt x="2756916" y="816864"/>
                  </a:lnTo>
                  <a:lnTo>
                    <a:pt x="2756916" y="373380"/>
                  </a:lnTo>
                  <a:lnTo>
                    <a:pt x="3810000" y="373380"/>
                  </a:lnTo>
                  <a:lnTo>
                    <a:pt x="3810000" y="359664"/>
                  </a:lnTo>
                  <a:lnTo>
                    <a:pt x="2756916" y="359664"/>
                  </a:lnTo>
                  <a:lnTo>
                    <a:pt x="2756916" y="0"/>
                  </a:lnTo>
                  <a:lnTo>
                    <a:pt x="2743200" y="0"/>
                  </a:lnTo>
                  <a:lnTo>
                    <a:pt x="2743200" y="359664"/>
                  </a:lnTo>
                  <a:lnTo>
                    <a:pt x="2743200" y="373380"/>
                  </a:lnTo>
                  <a:lnTo>
                    <a:pt x="2743200" y="816864"/>
                  </a:lnTo>
                  <a:lnTo>
                    <a:pt x="13716" y="816864"/>
                  </a:lnTo>
                  <a:lnTo>
                    <a:pt x="13716" y="373380"/>
                  </a:lnTo>
                  <a:lnTo>
                    <a:pt x="2743200" y="373380"/>
                  </a:lnTo>
                  <a:lnTo>
                    <a:pt x="2743200" y="359664"/>
                  </a:lnTo>
                  <a:lnTo>
                    <a:pt x="13716" y="359664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359664"/>
                  </a:lnTo>
                  <a:lnTo>
                    <a:pt x="0" y="373380"/>
                  </a:lnTo>
                  <a:lnTo>
                    <a:pt x="0" y="816864"/>
                  </a:lnTo>
                  <a:lnTo>
                    <a:pt x="0" y="830580"/>
                  </a:lnTo>
                  <a:lnTo>
                    <a:pt x="13716" y="830580"/>
                  </a:lnTo>
                  <a:lnTo>
                    <a:pt x="8243316" y="830580"/>
                  </a:lnTo>
                  <a:lnTo>
                    <a:pt x="8243316" y="816864"/>
                  </a:lnTo>
                  <a:lnTo>
                    <a:pt x="8243316" y="373380"/>
                  </a:lnTo>
                  <a:lnTo>
                    <a:pt x="8243316" y="359664"/>
                  </a:lnTo>
                  <a:lnTo>
                    <a:pt x="8243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93139" y="3817110"/>
            <a:ext cx="636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hor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6338" y="381711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3138" y="3817110"/>
            <a:ext cx="2241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–32,768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32,767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139" y="4271262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</a:t>
            </a:r>
            <a:r>
              <a:rPr dirty="0" sz="1800" spc="10">
                <a:latin typeface="Calibri"/>
                <a:cs typeface="Calibri"/>
              </a:rPr>
              <a:t>y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6338" y="427431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138" y="4271262"/>
            <a:ext cx="1133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–128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127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14954" y="3886199"/>
            <a:ext cx="1203960" cy="852169"/>
            <a:chOff x="2314954" y="3886199"/>
            <a:chExt cx="1203960" cy="852169"/>
          </a:xfrm>
        </p:grpSpPr>
        <p:sp>
          <p:nvSpPr>
            <p:cNvPr id="26" name="object 26"/>
            <p:cNvSpPr/>
            <p:nvPr/>
          </p:nvSpPr>
          <p:spPr>
            <a:xfrm>
              <a:off x="2314954" y="3886199"/>
              <a:ext cx="249554" cy="13970"/>
            </a:xfrm>
            <a:custGeom>
              <a:avLst/>
              <a:gdLst/>
              <a:ahLst/>
              <a:cxnLst/>
              <a:rect l="l" t="t" r="r" b="b"/>
              <a:pathLst>
                <a:path w="249555" h="13970">
                  <a:moveTo>
                    <a:pt x="249430" y="0"/>
                  </a:moveTo>
                  <a:lnTo>
                    <a:pt x="0" y="0"/>
                  </a:lnTo>
                  <a:lnTo>
                    <a:pt x="12193" y="3048"/>
                  </a:lnTo>
                  <a:lnTo>
                    <a:pt x="54865" y="9144"/>
                  </a:lnTo>
                  <a:lnTo>
                    <a:pt x="77725" y="12192"/>
                  </a:lnTo>
                  <a:lnTo>
                    <a:pt x="100585" y="12192"/>
                  </a:lnTo>
                  <a:lnTo>
                    <a:pt x="124969" y="13716"/>
                  </a:lnTo>
                  <a:lnTo>
                    <a:pt x="147829" y="12192"/>
                  </a:lnTo>
                  <a:lnTo>
                    <a:pt x="172213" y="12192"/>
                  </a:lnTo>
                  <a:lnTo>
                    <a:pt x="236221" y="3048"/>
                  </a:lnTo>
                  <a:lnTo>
                    <a:pt x="249430" y="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67000" y="39623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254508"/>
                  </a:moveTo>
                  <a:lnTo>
                    <a:pt x="381000" y="51816"/>
                  </a:lnTo>
                  <a:lnTo>
                    <a:pt x="366236" y="31503"/>
                  </a:lnTo>
                  <a:lnTo>
                    <a:pt x="325755" y="15049"/>
                  </a:lnTo>
                  <a:lnTo>
                    <a:pt x="265271" y="4024"/>
                  </a:lnTo>
                  <a:lnTo>
                    <a:pt x="190500" y="0"/>
                  </a:lnTo>
                  <a:lnTo>
                    <a:pt x="116371" y="4024"/>
                  </a:lnTo>
                  <a:lnTo>
                    <a:pt x="55816" y="15049"/>
                  </a:lnTo>
                  <a:lnTo>
                    <a:pt x="14978" y="31503"/>
                  </a:lnTo>
                  <a:lnTo>
                    <a:pt x="0" y="51816"/>
                  </a:lnTo>
                  <a:lnTo>
                    <a:pt x="0" y="254508"/>
                  </a:lnTo>
                  <a:lnTo>
                    <a:pt x="14978" y="274581"/>
                  </a:lnTo>
                  <a:lnTo>
                    <a:pt x="55816" y="290512"/>
                  </a:lnTo>
                  <a:lnTo>
                    <a:pt x="116371" y="301013"/>
                  </a:lnTo>
                  <a:lnTo>
                    <a:pt x="190500" y="304800"/>
                  </a:lnTo>
                  <a:lnTo>
                    <a:pt x="265271" y="301013"/>
                  </a:lnTo>
                  <a:lnTo>
                    <a:pt x="325755" y="290512"/>
                  </a:lnTo>
                  <a:lnTo>
                    <a:pt x="366236" y="274581"/>
                  </a:lnTo>
                  <a:lnTo>
                    <a:pt x="381000" y="2545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54808" y="3950220"/>
              <a:ext cx="407034" cy="330835"/>
            </a:xfrm>
            <a:custGeom>
              <a:avLst/>
              <a:gdLst/>
              <a:ahLst/>
              <a:cxnLst/>
              <a:rect l="l" t="t" r="r" b="b"/>
              <a:pathLst>
                <a:path w="407035" h="330835">
                  <a:moveTo>
                    <a:pt x="406908" y="60960"/>
                  </a:moveTo>
                  <a:lnTo>
                    <a:pt x="405384" y="56388"/>
                  </a:lnTo>
                  <a:lnTo>
                    <a:pt x="405384" y="53340"/>
                  </a:lnTo>
                  <a:lnTo>
                    <a:pt x="403860" y="51816"/>
                  </a:lnTo>
                  <a:lnTo>
                    <a:pt x="400812" y="47244"/>
                  </a:lnTo>
                  <a:lnTo>
                    <a:pt x="400812" y="45720"/>
                  </a:lnTo>
                  <a:lnTo>
                    <a:pt x="399288" y="45720"/>
                  </a:lnTo>
                  <a:lnTo>
                    <a:pt x="399288" y="44196"/>
                  </a:lnTo>
                  <a:lnTo>
                    <a:pt x="393192" y="38100"/>
                  </a:lnTo>
                  <a:lnTo>
                    <a:pt x="385572" y="33528"/>
                  </a:lnTo>
                  <a:lnTo>
                    <a:pt x="381000" y="30480"/>
                  </a:lnTo>
                  <a:lnTo>
                    <a:pt x="381000" y="62484"/>
                  </a:lnTo>
                  <a:lnTo>
                    <a:pt x="381000" y="64770"/>
                  </a:lnTo>
                  <a:lnTo>
                    <a:pt x="381000" y="97104"/>
                  </a:lnTo>
                  <a:lnTo>
                    <a:pt x="381000" y="268224"/>
                  </a:lnTo>
                  <a:lnTo>
                    <a:pt x="377952" y="271272"/>
                  </a:lnTo>
                  <a:lnTo>
                    <a:pt x="371856" y="275844"/>
                  </a:lnTo>
                  <a:lnTo>
                    <a:pt x="364236" y="280416"/>
                  </a:lnTo>
                  <a:lnTo>
                    <a:pt x="356616" y="283464"/>
                  </a:lnTo>
                  <a:lnTo>
                    <a:pt x="345948" y="286512"/>
                  </a:lnTo>
                  <a:lnTo>
                    <a:pt x="333756" y="291084"/>
                  </a:lnTo>
                  <a:lnTo>
                    <a:pt x="321564" y="294132"/>
                  </a:lnTo>
                  <a:lnTo>
                    <a:pt x="307848" y="297180"/>
                  </a:lnTo>
                  <a:lnTo>
                    <a:pt x="292608" y="298704"/>
                  </a:lnTo>
                  <a:lnTo>
                    <a:pt x="275844" y="301752"/>
                  </a:lnTo>
                  <a:lnTo>
                    <a:pt x="259080" y="303276"/>
                  </a:lnTo>
                  <a:lnTo>
                    <a:pt x="240792" y="303276"/>
                  </a:lnTo>
                  <a:lnTo>
                    <a:pt x="224028" y="304673"/>
                  </a:lnTo>
                  <a:lnTo>
                    <a:pt x="182880" y="304673"/>
                  </a:lnTo>
                  <a:lnTo>
                    <a:pt x="166116" y="303276"/>
                  </a:lnTo>
                  <a:lnTo>
                    <a:pt x="147828" y="303276"/>
                  </a:lnTo>
                  <a:lnTo>
                    <a:pt x="131064" y="301752"/>
                  </a:lnTo>
                  <a:lnTo>
                    <a:pt x="114300" y="298704"/>
                  </a:lnTo>
                  <a:lnTo>
                    <a:pt x="99060" y="297180"/>
                  </a:lnTo>
                  <a:lnTo>
                    <a:pt x="71628" y="291084"/>
                  </a:lnTo>
                  <a:lnTo>
                    <a:pt x="59436" y="286512"/>
                  </a:lnTo>
                  <a:lnTo>
                    <a:pt x="50292" y="283464"/>
                  </a:lnTo>
                  <a:lnTo>
                    <a:pt x="41148" y="278892"/>
                  </a:lnTo>
                  <a:lnTo>
                    <a:pt x="33528" y="275844"/>
                  </a:lnTo>
                  <a:lnTo>
                    <a:pt x="25908" y="268224"/>
                  </a:lnTo>
                  <a:lnTo>
                    <a:pt x="25908" y="96774"/>
                  </a:lnTo>
                  <a:lnTo>
                    <a:pt x="30480" y="99060"/>
                  </a:lnTo>
                  <a:lnTo>
                    <a:pt x="41148" y="103632"/>
                  </a:lnTo>
                  <a:lnTo>
                    <a:pt x="65532" y="112776"/>
                  </a:lnTo>
                  <a:lnTo>
                    <a:pt x="79248" y="115824"/>
                  </a:lnTo>
                  <a:lnTo>
                    <a:pt x="94488" y="118872"/>
                  </a:lnTo>
                  <a:lnTo>
                    <a:pt x="111252" y="120396"/>
                  </a:lnTo>
                  <a:lnTo>
                    <a:pt x="128016" y="123444"/>
                  </a:lnTo>
                  <a:lnTo>
                    <a:pt x="164592" y="126492"/>
                  </a:lnTo>
                  <a:lnTo>
                    <a:pt x="242316" y="126492"/>
                  </a:lnTo>
                  <a:lnTo>
                    <a:pt x="278892" y="123444"/>
                  </a:lnTo>
                  <a:lnTo>
                    <a:pt x="295656" y="120396"/>
                  </a:lnTo>
                  <a:lnTo>
                    <a:pt x="312420" y="118872"/>
                  </a:lnTo>
                  <a:lnTo>
                    <a:pt x="327660" y="115824"/>
                  </a:lnTo>
                  <a:lnTo>
                    <a:pt x="341376" y="111252"/>
                  </a:lnTo>
                  <a:lnTo>
                    <a:pt x="355092" y="108204"/>
                  </a:lnTo>
                  <a:lnTo>
                    <a:pt x="367284" y="103632"/>
                  </a:lnTo>
                  <a:lnTo>
                    <a:pt x="376428" y="99060"/>
                  </a:lnTo>
                  <a:lnTo>
                    <a:pt x="381000" y="97104"/>
                  </a:lnTo>
                  <a:lnTo>
                    <a:pt x="381000" y="64770"/>
                  </a:lnTo>
                  <a:lnTo>
                    <a:pt x="379476" y="67056"/>
                  </a:lnTo>
                  <a:lnTo>
                    <a:pt x="377952" y="68580"/>
                  </a:lnTo>
                  <a:lnTo>
                    <a:pt x="371856" y="73152"/>
                  </a:lnTo>
                  <a:lnTo>
                    <a:pt x="364236" y="76200"/>
                  </a:lnTo>
                  <a:lnTo>
                    <a:pt x="356616" y="80772"/>
                  </a:lnTo>
                  <a:lnTo>
                    <a:pt x="307848" y="92964"/>
                  </a:lnTo>
                  <a:lnTo>
                    <a:pt x="259080" y="99060"/>
                  </a:lnTo>
                  <a:lnTo>
                    <a:pt x="222504" y="102108"/>
                  </a:lnTo>
                  <a:lnTo>
                    <a:pt x="184404" y="102108"/>
                  </a:lnTo>
                  <a:lnTo>
                    <a:pt x="114300" y="96012"/>
                  </a:lnTo>
                  <a:lnTo>
                    <a:pt x="71628" y="86868"/>
                  </a:lnTo>
                  <a:lnTo>
                    <a:pt x="33528" y="71628"/>
                  </a:lnTo>
                  <a:lnTo>
                    <a:pt x="25908" y="64770"/>
                  </a:lnTo>
                  <a:lnTo>
                    <a:pt x="25908" y="62484"/>
                  </a:lnTo>
                  <a:lnTo>
                    <a:pt x="27432" y="60960"/>
                  </a:lnTo>
                  <a:lnTo>
                    <a:pt x="28956" y="59436"/>
                  </a:lnTo>
                  <a:lnTo>
                    <a:pt x="30480" y="58293"/>
                  </a:lnTo>
                  <a:lnTo>
                    <a:pt x="35052" y="54864"/>
                  </a:lnTo>
                  <a:lnTo>
                    <a:pt x="42672" y="50292"/>
                  </a:lnTo>
                  <a:lnTo>
                    <a:pt x="50292" y="47244"/>
                  </a:lnTo>
                  <a:lnTo>
                    <a:pt x="60960" y="42672"/>
                  </a:lnTo>
                  <a:lnTo>
                    <a:pt x="71628" y="39624"/>
                  </a:lnTo>
                  <a:lnTo>
                    <a:pt x="99060" y="33528"/>
                  </a:lnTo>
                  <a:lnTo>
                    <a:pt x="114300" y="32004"/>
                  </a:lnTo>
                  <a:lnTo>
                    <a:pt x="131064" y="28956"/>
                  </a:lnTo>
                  <a:lnTo>
                    <a:pt x="147828" y="27432"/>
                  </a:lnTo>
                  <a:lnTo>
                    <a:pt x="164592" y="26035"/>
                  </a:lnTo>
                  <a:lnTo>
                    <a:pt x="242316" y="26035"/>
                  </a:lnTo>
                  <a:lnTo>
                    <a:pt x="259080" y="27432"/>
                  </a:lnTo>
                  <a:lnTo>
                    <a:pt x="275844" y="28956"/>
                  </a:lnTo>
                  <a:lnTo>
                    <a:pt x="292608" y="32004"/>
                  </a:lnTo>
                  <a:lnTo>
                    <a:pt x="307848" y="33528"/>
                  </a:lnTo>
                  <a:lnTo>
                    <a:pt x="335280" y="39624"/>
                  </a:lnTo>
                  <a:lnTo>
                    <a:pt x="347472" y="44196"/>
                  </a:lnTo>
                  <a:lnTo>
                    <a:pt x="356616" y="47244"/>
                  </a:lnTo>
                  <a:lnTo>
                    <a:pt x="365760" y="51816"/>
                  </a:lnTo>
                  <a:lnTo>
                    <a:pt x="373380" y="54864"/>
                  </a:lnTo>
                  <a:lnTo>
                    <a:pt x="379476" y="60960"/>
                  </a:lnTo>
                  <a:lnTo>
                    <a:pt x="381000" y="62484"/>
                  </a:lnTo>
                  <a:lnTo>
                    <a:pt x="381000" y="30480"/>
                  </a:lnTo>
                  <a:lnTo>
                    <a:pt x="376428" y="27432"/>
                  </a:lnTo>
                  <a:lnTo>
                    <a:pt x="365760" y="22860"/>
                  </a:lnTo>
                  <a:lnTo>
                    <a:pt x="353568" y="19812"/>
                  </a:lnTo>
                  <a:lnTo>
                    <a:pt x="341376" y="15240"/>
                  </a:lnTo>
                  <a:lnTo>
                    <a:pt x="295656" y="6096"/>
                  </a:lnTo>
                  <a:lnTo>
                    <a:pt x="240792" y="1397"/>
                  </a:lnTo>
                  <a:lnTo>
                    <a:pt x="182880" y="0"/>
                  </a:lnTo>
                  <a:lnTo>
                    <a:pt x="164592" y="1524"/>
                  </a:lnTo>
                  <a:lnTo>
                    <a:pt x="144780" y="3048"/>
                  </a:lnTo>
                  <a:lnTo>
                    <a:pt x="94488" y="9144"/>
                  </a:lnTo>
                  <a:lnTo>
                    <a:pt x="51816" y="19812"/>
                  </a:lnTo>
                  <a:lnTo>
                    <a:pt x="30480" y="28956"/>
                  </a:lnTo>
                  <a:lnTo>
                    <a:pt x="19812" y="33528"/>
                  </a:lnTo>
                  <a:lnTo>
                    <a:pt x="13716" y="38100"/>
                  </a:lnTo>
                  <a:lnTo>
                    <a:pt x="7620" y="44196"/>
                  </a:lnTo>
                  <a:lnTo>
                    <a:pt x="7620" y="45720"/>
                  </a:lnTo>
                  <a:lnTo>
                    <a:pt x="6096" y="45720"/>
                  </a:lnTo>
                  <a:lnTo>
                    <a:pt x="6096" y="47244"/>
                  </a:lnTo>
                  <a:lnTo>
                    <a:pt x="3048" y="51816"/>
                  </a:lnTo>
                  <a:lnTo>
                    <a:pt x="1524" y="53340"/>
                  </a:lnTo>
                  <a:lnTo>
                    <a:pt x="1524" y="56388"/>
                  </a:lnTo>
                  <a:lnTo>
                    <a:pt x="0" y="60960"/>
                  </a:lnTo>
                  <a:lnTo>
                    <a:pt x="0" y="65532"/>
                  </a:lnTo>
                  <a:lnTo>
                    <a:pt x="0" y="269748"/>
                  </a:lnTo>
                  <a:lnTo>
                    <a:pt x="1524" y="274320"/>
                  </a:lnTo>
                  <a:lnTo>
                    <a:pt x="1524" y="277368"/>
                  </a:lnTo>
                  <a:lnTo>
                    <a:pt x="3048" y="278892"/>
                  </a:lnTo>
                  <a:lnTo>
                    <a:pt x="6096" y="283464"/>
                  </a:lnTo>
                  <a:lnTo>
                    <a:pt x="6096" y="284988"/>
                  </a:lnTo>
                  <a:lnTo>
                    <a:pt x="7620" y="284988"/>
                  </a:lnTo>
                  <a:lnTo>
                    <a:pt x="7620" y="286512"/>
                  </a:lnTo>
                  <a:lnTo>
                    <a:pt x="13716" y="292608"/>
                  </a:lnTo>
                  <a:lnTo>
                    <a:pt x="21336" y="297180"/>
                  </a:lnTo>
                  <a:lnTo>
                    <a:pt x="24384" y="299212"/>
                  </a:lnTo>
                  <a:lnTo>
                    <a:pt x="25908" y="300228"/>
                  </a:lnTo>
                  <a:lnTo>
                    <a:pt x="27432" y="301244"/>
                  </a:lnTo>
                  <a:lnTo>
                    <a:pt x="30480" y="303276"/>
                  </a:lnTo>
                  <a:lnTo>
                    <a:pt x="41148" y="307848"/>
                  </a:lnTo>
                  <a:lnTo>
                    <a:pt x="53340" y="310896"/>
                  </a:lnTo>
                  <a:lnTo>
                    <a:pt x="65532" y="315468"/>
                  </a:lnTo>
                  <a:lnTo>
                    <a:pt x="79248" y="318516"/>
                  </a:lnTo>
                  <a:lnTo>
                    <a:pt x="128016" y="326136"/>
                  </a:lnTo>
                  <a:lnTo>
                    <a:pt x="166116" y="329298"/>
                  </a:lnTo>
                  <a:lnTo>
                    <a:pt x="224028" y="330708"/>
                  </a:lnTo>
                  <a:lnTo>
                    <a:pt x="278892" y="326136"/>
                  </a:lnTo>
                  <a:lnTo>
                    <a:pt x="327660" y="318516"/>
                  </a:lnTo>
                  <a:lnTo>
                    <a:pt x="367284" y="306324"/>
                  </a:lnTo>
                  <a:lnTo>
                    <a:pt x="376428" y="301752"/>
                  </a:lnTo>
                  <a:lnTo>
                    <a:pt x="379476" y="300443"/>
                  </a:lnTo>
                  <a:lnTo>
                    <a:pt x="381000" y="299783"/>
                  </a:lnTo>
                  <a:lnTo>
                    <a:pt x="382524" y="299135"/>
                  </a:lnTo>
                  <a:lnTo>
                    <a:pt x="387096" y="297180"/>
                  </a:lnTo>
                  <a:lnTo>
                    <a:pt x="393192" y="292608"/>
                  </a:lnTo>
                  <a:lnTo>
                    <a:pt x="399288" y="286512"/>
                  </a:lnTo>
                  <a:lnTo>
                    <a:pt x="399288" y="284988"/>
                  </a:lnTo>
                  <a:lnTo>
                    <a:pt x="400812" y="284988"/>
                  </a:lnTo>
                  <a:lnTo>
                    <a:pt x="400812" y="283464"/>
                  </a:lnTo>
                  <a:lnTo>
                    <a:pt x="403860" y="278892"/>
                  </a:lnTo>
                  <a:lnTo>
                    <a:pt x="405384" y="277368"/>
                  </a:lnTo>
                  <a:lnTo>
                    <a:pt x="405384" y="274320"/>
                  </a:lnTo>
                  <a:lnTo>
                    <a:pt x="406908" y="269748"/>
                  </a:lnTo>
                  <a:lnTo>
                    <a:pt x="406908" y="65532"/>
                  </a:lnTo>
                  <a:lnTo>
                    <a:pt x="406908" y="6096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00400" y="4495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190500"/>
                  </a:moveTo>
                  <a:lnTo>
                    <a:pt x="304800" y="38100"/>
                  </a:lnTo>
                  <a:lnTo>
                    <a:pt x="292989" y="23788"/>
                  </a:lnTo>
                  <a:lnTo>
                    <a:pt x="260604" y="11620"/>
                  </a:lnTo>
                  <a:lnTo>
                    <a:pt x="212217" y="3167"/>
                  </a:lnTo>
                  <a:lnTo>
                    <a:pt x="152400" y="0"/>
                  </a:lnTo>
                  <a:lnTo>
                    <a:pt x="93225" y="3167"/>
                  </a:lnTo>
                  <a:lnTo>
                    <a:pt x="44767" y="11620"/>
                  </a:lnTo>
                  <a:lnTo>
                    <a:pt x="12025" y="23788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12025" y="205454"/>
                  </a:lnTo>
                  <a:lnTo>
                    <a:pt x="44767" y="217551"/>
                  </a:lnTo>
                  <a:lnTo>
                    <a:pt x="93225" y="225647"/>
                  </a:lnTo>
                  <a:lnTo>
                    <a:pt x="152400" y="228600"/>
                  </a:lnTo>
                  <a:lnTo>
                    <a:pt x="212217" y="225647"/>
                  </a:lnTo>
                  <a:lnTo>
                    <a:pt x="260604" y="217551"/>
                  </a:lnTo>
                  <a:lnTo>
                    <a:pt x="292989" y="205454"/>
                  </a:lnTo>
                  <a:lnTo>
                    <a:pt x="304800" y="19050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88208" y="4483620"/>
              <a:ext cx="330835" cy="254635"/>
            </a:xfrm>
            <a:custGeom>
              <a:avLst/>
              <a:gdLst/>
              <a:ahLst/>
              <a:cxnLst/>
              <a:rect l="l" t="t" r="r" b="b"/>
              <a:pathLst>
                <a:path w="330835" h="254635">
                  <a:moveTo>
                    <a:pt x="330708" y="48768"/>
                  </a:moveTo>
                  <a:lnTo>
                    <a:pt x="329184" y="44196"/>
                  </a:lnTo>
                  <a:lnTo>
                    <a:pt x="329184" y="41148"/>
                  </a:lnTo>
                  <a:lnTo>
                    <a:pt x="327660" y="41148"/>
                  </a:lnTo>
                  <a:lnTo>
                    <a:pt x="326136" y="36576"/>
                  </a:lnTo>
                  <a:lnTo>
                    <a:pt x="324612" y="36576"/>
                  </a:lnTo>
                  <a:lnTo>
                    <a:pt x="324612" y="35052"/>
                  </a:lnTo>
                  <a:lnTo>
                    <a:pt x="323088" y="35052"/>
                  </a:lnTo>
                  <a:lnTo>
                    <a:pt x="320040" y="30480"/>
                  </a:lnTo>
                  <a:lnTo>
                    <a:pt x="318516" y="30480"/>
                  </a:lnTo>
                  <a:lnTo>
                    <a:pt x="318516" y="28956"/>
                  </a:lnTo>
                  <a:lnTo>
                    <a:pt x="310896" y="24384"/>
                  </a:lnTo>
                  <a:lnTo>
                    <a:pt x="304800" y="21336"/>
                  </a:lnTo>
                  <a:lnTo>
                    <a:pt x="304800" y="80772"/>
                  </a:lnTo>
                  <a:lnTo>
                    <a:pt x="304800" y="202692"/>
                  </a:lnTo>
                  <a:lnTo>
                    <a:pt x="303276" y="204216"/>
                  </a:lnTo>
                  <a:lnTo>
                    <a:pt x="294132" y="210312"/>
                  </a:lnTo>
                  <a:lnTo>
                    <a:pt x="286512" y="213360"/>
                  </a:lnTo>
                  <a:lnTo>
                    <a:pt x="278892" y="214884"/>
                  </a:lnTo>
                  <a:lnTo>
                    <a:pt x="269748" y="217932"/>
                  </a:lnTo>
                  <a:lnTo>
                    <a:pt x="259080" y="220980"/>
                  </a:lnTo>
                  <a:lnTo>
                    <a:pt x="248412" y="222504"/>
                  </a:lnTo>
                  <a:lnTo>
                    <a:pt x="236220" y="224028"/>
                  </a:lnTo>
                  <a:lnTo>
                    <a:pt x="195072" y="228600"/>
                  </a:lnTo>
                  <a:lnTo>
                    <a:pt x="135636" y="228600"/>
                  </a:lnTo>
                  <a:lnTo>
                    <a:pt x="120396" y="227076"/>
                  </a:lnTo>
                  <a:lnTo>
                    <a:pt x="106680" y="225552"/>
                  </a:lnTo>
                  <a:lnTo>
                    <a:pt x="70104" y="220980"/>
                  </a:lnTo>
                  <a:lnTo>
                    <a:pt x="51816" y="214884"/>
                  </a:lnTo>
                  <a:lnTo>
                    <a:pt x="42672" y="213360"/>
                  </a:lnTo>
                  <a:lnTo>
                    <a:pt x="30480" y="207264"/>
                  </a:lnTo>
                  <a:lnTo>
                    <a:pt x="28956" y="205740"/>
                  </a:lnTo>
                  <a:lnTo>
                    <a:pt x="25908" y="203708"/>
                  </a:lnTo>
                  <a:lnTo>
                    <a:pt x="25908" y="203454"/>
                  </a:lnTo>
                  <a:lnTo>
                    <a:pt x="27432" y="204216"/>
                  </a:lnTo>
                  <a:lnTo>
                    <a:pt x="25908" y="202692"/>
                  </a:lnTo>
                  <a:lnTo>
                    <a:pt x="25908" y="80772"/>
                  </a:lnTo>
                  <a:lnTo>
                    <a:pt x="44196" y="86868"/>
                  </a:lnTo>
                  <a:lnTo>
                    <a:pt x="65532" y="92964"/>
                  </a:lnTo>
                  <a:lnTo>
                    <a:pt x="77724" y="94488"/>
                  </a:lnTo>
                  <a:lnTo>
                    <a:pt x="91440" y="97536"/>
                  </a:lnTo>
                  <a:lnTo>
                    <a:pt x="118872" y="100584"/>
                  </a:lnTo>
                  <a:lnTo>
                    <a:pt x="135636" y="100647"/>
                  </a:lnTo>
                  <a:lnTo>
                    <a:pt x="166116" y="102108"/>
                  </a:lnTo>
                  <a:lnTo>
                    <a:pt x="195072" y="100660"/>
                  </a:lnTo>
                  <a:lnTo>
                    <a:pt x="211836" y="100584"/>
                  </a:lnTo>
                  <a:lnTo>
                    <a:pt x="239268" y="97536"/>
                  </a:lnTo>
                  <a:lnTo>
                    <a:pt x="252984" y="94488"/>
                  </a:lnTo>
                  <a:lnTo>
                    <a:pt x="265176" y="92964"/>
                  </a:lnTo>
                  <a:lnTo>
                    <a:pt x="297180" y="83820"/>
                  </a:lnTo>
                  <a:lnTo>
                    <a:pt x="301752" y="81991"/>
                  </a:lnTo>
                  <a:lnTo>
                    <a:pt x="304800" y="80772"/>
                  </a:lnTo>
                  <a:lnTo>
                    <a:pt x="304800" y="21336"/>
                  </a:lnTo>
                  <a:lnTo>
                    <a:pt x="304495" y="21234"/>
                  </a:lnTo>
                  <a:lnTo>
                    <a:pt x="304495" y="50596"/>
                  </a:lnTo>
                  <a:lnTo>
                    <a:pt x="304292" y="50800"/>
                  </a:lnTo>
                  <a:lnTo>
                    <a:pt x="303276" y="50292"/>
                  </a:lnTo>
                  <a:lnTo>
                    <a:pt x="304038" y="51054"/>
                  </a:lnTo>
                  <a:lnTo>
                    <a:pt x="303276" y="51816"/>
                  </a:lnTo>
                  <a:lnTo>
                    <a:pt x="294132" y="57912"/>
                  </a:lnTo>
                  <a:lnTo>
                    <a:pt x="286512" y="60960"/>
                  </a:lnTo>
                  <a:lnTo>
                    <a:pt x="278892" y="62484"/>
                  </a:lnTo>
                  <a:lnTo>
                    <a:pt x="269748" y="65532"/>
                  </a:lnTo>
                  <a:lnTo>
                    <a:pt x="259080" y="68580"/>
                  </a:lnTo>
                  <a:lnTo>
                    <a:pt x="248412" y="70104"/>
                  </a:lnTo>
                  <a:lnTo>
                    <a:pt x="236220" y="71628"/>
                  </a:lnTo>
                  <a:lnTo>
                    <a:pt x="195072" y="76200"/>
                  </a:lnTo>
                  <a:lnTo>
                    <a:pt x="135636" y="76200"/>
                  </a:lnTo>
                  <a:lnTo>
                    <a:pt x="120396" y="74676"/>
                  </a:lnTo>
                  <a:lnTo>
                    <a:pt x="106680" y="73152"/>
                  </a:lnTo>
                  <a:lnTo>
                    <a:pt x="70104" y="68580"/>
                  </a:lnTo>
                  <a:lnTo>
                    <a:pt x="51816" y="62484"/>
                  </a:lnTo>
                  <a:lnTo>
                    <a:pt x="42672" y="60960"/>
                  </a:lnTo>
                  <a:lnTo>
                    <a:pt x="30480" y="54864"/>
                  </a:lnTo>
                  <a:lnTo>
                    <a:pt x="28956" y="53340"/>
                  </a:lnTo>
                  <a:lnTo>
                    <a:pt x="26212" y="51511"/>
                  </a:lnTo>
                  <a:lnTo>
                    <a:pt x="26416" y="51308"/>
                  </a:lnTo>
                  <a:lnTo>
                    <a:pt x="27432" y="51816"/>
                  </a:lnTo>
                  <a:lnTo>
                    <a:pt x="26670" y="51054"/>
                  </a:lnTo>
                  <a:lnTo>
                    <a:pt x="27432" y="50292"/>
                  </a:lnTo>
                  <a:lnTo>
                    <a:pt x="26416" y="50800"/>
                  </a:lnTo>
                  <a:lnTo>
                    <a:pt x="26212" y="50596"/>
                  </a:lnTo>
                  <a:lnTo>
                    <a:pt x="28956" y="48768"/>
                  </a:lnTo>
                  <a:lnTo>
                    <a:pt x="27432" y="50292"/>
                  </a:lnTo>
                  <a:lnTo>
                    <a:pt x="28956" y="49276"/>
                  </a:lnTo>
                  <a:lnTo>
                    <a:pt x="36576" y="44196"/>
                  </a:lnTo>
                  <a:lnTo>
                    <a:pt x="51816" y="38100"/>
                  </a:lnTo>
                  <a:lnTo>
                    <a:pt x="60960" y="36576"/>
                  </a:lnTo>
                  <a:lnTo>
                    <a:pt x="71628" y="33528"/>
                  </a:lnTo>
                  <a:lnTo>
                    <a:pt x="82296" y="32004"/>
                  </a:lnTo>
                  <a:lnTo>
                    <a:pt x="106680" y="28956"/>
                  </a:lnTo>
                  <a:lnTo>
                    <a:pt x="121920" y="27432"/>
                  </a:lnTo>
                  <a:lnTo>
                    <a:pt x="135636" y="25908"/>
                  </a:lnTo>
                  <a:lnTo>
                    <a:pt x="195072" y="25908"/>
                  </a:lnTo>
                  <a:lnTo>
                    <a:pt x="210312" y="27432"/>
                  </a:lnTo>
                  <a:lnTo>
                    <a:pt x="224028" y="28956"/>
                  </a:lnTo>
                  <a:lnTo>
                    <a:pt x="260604" y="33528"/>
                  </a:lnTo>
                  <a:lnTo>
                    <a:pt x="278892" y="39624"/>
                  </a:lnTo>
                  <a:lnTo>
                    <a:pt x="288036" y="41148"/>
                  </a:lnTo>
                  <a:lnTo>
                    <a:pt x="300228" y="47244"/>
                  </a:lnTo>
                  <a:lnTo>
                    <a:pt x="301752" y="48768"/>
                  </a:lnTo>
                  <a:lnTo>
                    <a:pt x="304495" y="50596"/>
                  </a:lnTo>
                  <a:lnTo>
                    <a:pt x="304495" y="21234"/>
                  </a:lnTo>
                  <a:lnTo>
                    <a:pt x="286512" y="15240"/>
                  </a:lnTo>
                  <a:lnTo>
                    <a:pt x="265176" y="9144"/>
                  </a:lnTo>
                  <a:lnTo>
                    <a:pt x="252984" y="7620"/>
                  </a:lnTo>
                  <a:lnTo>
                    <a:pt x="239268" y="4572"/>
                  </a:lnTo>
                  <a:lnTo>
                    <a:pt x="211836" y="1524"/>
                  </a:lnTo>
                  <a:lnTo>
                    <a:pt x="195072" y="1447"/>
                  </a:lnTo>
                  <a:lnTo>
                    <a:pt x="164592" y="0"/>
                  </a:lnTo>
                  <a:lnTo>
                    <a:pt x="135636" y="1447"/>
                  </a:lnTo>
                  <a:lnTo>
                    <a:pt x="118872" y="1524"/>
                  </a:lnTo>
                  <a:lnTo>
                    <a:pt x="91440" y="4572"/>
                  </a:lnTo>
                  <a:lnTo>
                    <a:pt x="77724" y="7620"/>
                  </a:lnTo>
                  <a:lnTo>
                    <a:pt x="65532" y="9144"/>
                  </a:lnTo>
                  <a:lnTo>
                    <a:pt x="33528" y="18288"/>
                  </a:lnTo>
                  <a:lnTo>
                    <a:pt x="25908" y="21336"/>
                  </a:lnTo>
                  <a:lnTo>
                    <a:pt x="25527" y="21564"/>
                  </a:lnTo>
                  <a:lnTo>
                    <a:pt x="25527" y="203454"/>
                  </a:lnTo>
                  <a:lnTo>
                    <a:pt x="24384" y="202692"/>
                  </a:lnTo>
                  <a:lnTo>
                    <a:pt x="25400" y="203200"/>
                  </a:lnTo>
                  <a:lnTo>
                    <a:pt x="25527" y="203454"/>
                  </a:lnTo>
                  <a:lnTo>
                    <a:pt x="25527" y="21564"/>
                  </a:lnTo>
                  <a:lnTo>
                    <a:pt x="18288" y="25908"/>
                  </a:lnTo>
                  <a:lnTo>
                    <a:pt x="12192" y="28956"/>
                  </a:lnTo>
                  <a:lnTo>
                    <a:pt x="10668" y="30480"/>
                  </a:lnTo>
                  <a:lnTo>
                    <a:pt x="7620" y="35052"/>
                  </a:lnTo>
                  <a:lnTo>
                    <a:pt x="6096" y="35052"/>
                  </a:lnTo>
                  <a:lnTo>
                    <a:pt x="6096" y="36576"/>
                  </a:lnTo>
                  <a:lnTo>
                    <a:pt x="1524" y="41148"/>
                  </a:lnTo>
                  <a:lnTo>
                    <a:pt x="1524" y="44196"/>
                  </a:lnTo>
                  <a:lnTo>
                    <a:pt x="0" y="48768"/>
                  </a:lnTo>
                  <a:lnTo>
                    <a:pt x="0" y="53340"/>
                  </a:lnTo>
                  <a:lnTo>
                    <a:pt x="0" y="205740"/>
                  </a:lnTo>
                  <a:lnTo>
                    <a:pt x="1524" y="210312"/>
                  </a:lnTo>
                  <a:lnTo>
                    <a:pt x="1524" y="213360"/>
                  </a:lnTo>
                  <a:lnTo>
                    <a:pt x="3048" y="213360"/>
                  </a:lnTo>
                  <a:lnTo>
                    <a:pt x="4572" y="217932"/>
                  </a:lnTo>
                  <a:lnTo>
                    <a:pt x="6096" y="219456"/>
                  </a:lnTo>
                  <a:lnTo>
                    <a:pt x="7620" y="219456"/>
                  </a:lnTo>
                  <a:lnTo>
                    <a:pt x="10668" y="224028"/>
                  </a:lnTo>
                  <a:lnTo>
                    <a:pt x="12192" y="225552"/>
                  </a:lnTo>
                  <a:lnTo>
                    <a:pt x="18288" y="230124"/>
                  </a:lnTo>
                  <a:lnTo>
                    <a:pt x="24384" y="232562"/>
                  </a:lnTo>
                  <a:lnTo>
                    <a:pt x="25908" y="233172"/>
                  </a:lnTo>
                  <a:lnTo>
                    <a:pt x="44196" y="239268"/>
                  </a:lnTo>
                  <a:lnTo>
                    <a:pt x="65532" y="245364"/>
                  </a:lnTo>
                  <a:lnTo>
                    <a:pt x="77724" y="246888"/>
                  </a:lnTo>
                  <a:lnTo>
                    <a:pt x="91440" y="249936"/>
                  </a:lnTo>
                  <a:lnTo>
                    <a:pt x="118872" y="252984"/>
                  </a:lnTo>
                  <a:lnTo>
                    <a:pt x="135636" y="253047"/>
                  </a:lnTo>
                  <a:lnTo>
                    <a:pt x="166116" y="254508"/>
                  </a:lnTo>
                  <a:lnTo>
                    <a:pt x="195072" y="253060"/>
                  </a:lnTo>
                  <a:lnTo>
                    <a:pt x="211836" y="252984"/>
                  </a:lnTo>
                  <a:lnTo>
                    <a:pt x="239268" y="249936"/>
                  </a:lnTo>
                  <a:lnTo>
                    <a:pt x="252984" y="246888"/>
                  </a:lnTo>
                  <a:lnTo>
                    <a:pt x="265176" y="245364"/>
                  </a:lnTo>
                  <a:lnTo>
                    <a:pt x="297180" y="236220"/>
                  </a:lnTo>
                  <a:lnTo>
                    <a:pt x="301752" y="234391"/>
                  </a:lnTo>
                  <a:lnTo>
                    <a:pt x="304800" y="233172"/>
                  </a:lnTo>
                  <a:lnTo>
                    <a:pt x="306324" y="232257"/>
                  </a:lnTo>
                  <a:lnTo>
                    <a:pt x="312420" y="228600"/>
                  </a:lnTo>
                  <a:lnTo>
                    <a:pt x="318516" y="225552"/>
                  </a:lnTo>
                  <a:lnTo>
                    <a:pt x="318516" y="224028"/>
                  </a:lnTo>
                  <a:lnTo>
                    <a:pt x="320040" y="224028"/>
                  </a:lnTo>
                  <a:lnTo>
                    <a:pt x="324612" y="219456"/>
                  </a:lnTo>
                  <a:lnTo>
                    <a:pt x="324612" y="217932"/>
                  </a:lnTo>
                  <a:lnTo>
                    <a:pt x="326136" y="217932"/>
                  </a:lnTo>
                  <a:lnTo>
                    <a:pt x="327660" y="213360"/>
                  </a:lnTo>
                  <a:lnTo>
                    <a:pt x="329184" y="211836"/>
                  </a:lnTo>
                  <a:lnTo>
                    <a:pt x="329184" y="210312"/>
                  </a:lnTo>
                  <a:lnTo>
                    <a:pt x="330708" y="205740"/>
                  </a:lnTo>
                  <a:lnTo>
                    <a:pt x="330708" y="53340"/>
                  </a:lnTo>
                  <a:lnTo>
                    <a:pt x="330708" y="4876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735" y="599947"/>
            <a:ext cx="76771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4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Basic</a:t>
            </a:r>
            <a:r>
              <a:rPr dirty="0" sz="4400" spc="-2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Arithmetic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56005" algn="l"/>
                <a:tab pos="1923414" algn="l"/>
                <a:tab pos="3450590" algn="l"/>
                <a:tab pos="6506209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10">
                <a:latin typeface="Times New Roman"/>
                <a:cs typeface="Times New Roman"/>
              </a:rPr>
              <a:t>on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—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dd</a:t>
            </a:r>
            <a:r>
              <a:rPr dirty="0" sz="2600" spc="-5">
                <a:latin typeface="Times New Roman"/>
                <a:cs typeface="Times New Roman"/>
              </a:rPr>
              <a:t>iti</a:t>
            </a:r>
            <a:r>
              <a:rPr dirty="0" sz="2600" spc="-10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ub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,  </a:t>
            </a:r>
            <a:r>
              <a:rPr dirty="0" sz="2600" spc="-5">
                <a:latin typeface="Times New Roman"/>
                <a:cs typeface="Times New Roman"/>
              </a:rPr>
              <a:t>multiplication,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division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works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numeric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types.</a:t>
            </a:r>
            <a:endParaRPr sz="2600">
              <a:latin typeface="Times New Roman"/>
              <a:cs typeface="Times New Roman"/>
            </a:endParaRPr>
          </a:p>
          <a:p>
            <a:pPr marL="756285" marR="5715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minus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operator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unary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negates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3750054"/>
            <a:ext cx="726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E.g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4" y="3676902"/>
            <a:ext cx="106934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int a=3;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b=-a;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6" y="935227"/>
            <a:ext cx="45135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Modulus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0215" cy="13728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Modulus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Operator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02665" algn="l"/>
                <a:tab pos="2275205" algn="l"/>
                <a:tab pos="3580129" algn="l"/>
                <a:tab pos="4124325" algn="l"/>
                <a:tab pos="5299075" algn="l"/>
                <a:tab pos="5873750" algn="l"/>
                <a:tab pos="7482840" algn="l"/>
                <a:tab pos="789114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odu</a:t>
            </a:r>
            <a:r>
              <a:rPr dirty="0" sz="2600" spc="-20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2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40" b="1">
                <a:latin typeface="Times New Roman"/>
                <a:cs typeface="Times New Roman"/>
              </a:rPr>
              <a:t>%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u</a:t>
            </a:r>
            <a:r>
              <a:rPr dirty="0" sz="2600" spc="5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10" b="1">
                <a:latin typeface="Times New Roman"/>
                <a:cs typeface="Times New Roman"/>
              </a:rPr>
              <a:t>d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f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a  </a:t>
            </a:r>
            <a:r>
              <a:rPr dirty="0" sz="2600" b="1">
                <a:latin typeface="Times New Roman"/>
                <a:cs typeface="Times New Roman"/>
              </a:rPr>
              <a:t>division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operation.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can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applied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425442"/>
            <a:ext cx="6247130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438400" algn="l"/>
                <a:tab pos="3400425" algn="l"/>
                <a:tab pos="3941445" algn="l"/>
                <a:tab pos="4776470" algn="l"/>
                <a:tab pos="5315585" algn="l"/>
              </a:tabLst>
            </a:pP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5">
                <a:latin typeface="Times New Roman"/>
                <a:cs typeface="Times New Roman"/>
              </a:rPr>
              <a:t>ng</a:t>
            </a:r>
            <a:r>
              <a:rPr dirty="0" sz="2600" spc="-20">
                <a:latin typeface="Times New Roman"/>
                <a:cs typeface="Times New Roman"/>
              </a:rPr>
              <a:t>-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  </a:t>
            </a:r>
            <a:r>
              <a:rPr dirty="0" sz="2600">
                <a:latin typeface="Times New Roman"/>
                <a:cs typeface="Times New Roman"/>
              </a:rPr>
              <a:t>following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example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program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demonstrates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30" b="1">
                <a:latin typeface="Times New Roman"/>
                <a:cs typeface="Times New Roman"/>
              </a:rPr>
              <a:t>%: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9279" y="3425442"/>
            <a:ext cx="15855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yp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079" y="1291843"/>
            <a:ext cx="79622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Arithmetic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Compound</a:t>
            </a:r>
            <a:r>
              <a:rPr dirty="0" sz="3200" spc="-20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Assignment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5314950" cy="474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597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40">
                <a:latin typeface="Times New Roman"/>
                <a:cs typeface="Times New Roman"/>
              </a:rPr>
              <a:t>Variable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operator</a:t>
            </a:r>
            <a:r>
              <a:rPr dirty="0" sz="26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6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expression;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dirty="0" sz="2400" spc="-35">
                <a:latin typeface="Times New Roman"/>
                <a:cs typeface="Times New Roman"/>
              </a:rPr>
              <a:t>Variable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=Variable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operator</a:t>
            </a:r>
            <a:r>
              <a:rPr dirty="0" sz="24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programming:</a:t>
            </a:r>
            <a:endParaRPr sz="2600">
              <a:latin typeface="Times New Roman"/>
              <a:cs typeface="Times New Roman"/>
            </a:endParaRPr>
          </a:p>
          <a:p>
            <a:pPr marL="12700" marR="3069590" indent="91440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a = a + 4;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written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+=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a=3;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  <a:tabLst>
                <a:tab pos="1623060" algn="l"/>
              </a:tabLst>
            </a:pPr>
            <a:r>
              <a:rPr dirty="0" sz="2600">
                <a:latin typeface="Times New Roman"/>
                <a:cs typeface="Times New Roman"/>
              </a:rPr>
              <a:t>a+=2;	//Now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3+2=5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7494" y="484123"/>
            <a:ext cx="54216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//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Demonstrate</a:t>
            </a:r>
            <a:r>
              <a:rPr dirty="0" sz="32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%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operator.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008989"/>
            <a:ext cx="8071484" cy="56521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Modulus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292100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 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42;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42.25;</a:t>
            </a:r>
            <a:endParaRPr sz="2600">
              <a:latin typeface="Times New Roman"/>
              <a:cs typeface="Times New Roman"/>
            </a:endParaRPr>
          </a:p>
          <a:p>
            <a:pPr marL="12700" marR="2143125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System.out.println("x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"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%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System.out.println("y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"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%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  <a:spcBef>
                <a:spcPts val="625"/>
              </a:spcBef>
              <a:tabLst>
                <a:tab pos="1249680" algn="l"/>
                <a:tab pos="1866900" algn="l"/>
                <a:tab pos="2468880" algn="l"/>
                <a:tab pos="3088005" algn="l"/>
                <a:tab pos="4457700" algn="l"/>
                <a:tab pos="5076825" algn="l"/>
                <a:tab pos="5715000" algn="l"/>
                <a:tab pos="6262370" algn="l"/>
                <a:tab pos="6807834" algn="l"/>
              </a:tabLst>
            </a:pPr>
            <a:r>
              <a:rPr dirty="0" sz="2600" i="1">
                <a:latin typeface="Times New Roman"/>
                <a:cs typeface="Times New Roman"/>
              </a:rPr>
              <a:t>W</a:t>
            </a:r>
            <a:r>
              <a:rPr dirty="0" sz="2600" spc="-10" i="1">
                <a:latin typeface="Times New Roman"/>
                <a:cs typeface="Times New Roman"/>
              </a:rPr>
              <a:t>h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20" i="1">
                <a:latin typeface="Times New Roman"/>
                <a:cs typeface="Times New Roman"/>
              </a:rPr>
              <a:t>y</a:t>
            </a:r>
            <a:r>
              <a:rPr dirty="0" sz="2600" spc="5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u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r</a:t>
            </a:r>
            <a:r>
              <a:rPr dirty="0" sz="2600" spc="5" i="1">
                <a:latin typeface="Times New Roman"/>
                <a:cs typeface="Times New Roman"/>
              </a:rPr>
              <a:t>u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i="1">
                <a:latin typeface="Times New Roman"/>
                <a:cs typeface="Times New Roman"/>
              </a:rPr>
              <a:t>s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p</a:t>
            </a:r>
            <a:r>
              <a:rPr dirty="0" sz="2600" spc="-105" i="1">
                <a:latin typeface="Times New Roman"/>
                <a:cs typeface="Times New Roman"/>
              </a:rPr>
              <a:t>r</a:t>
            </a:r>
            <a:r>
              <a:rPr dirty="0" sz="2600" spc="5" i="1">
                <a:latin typeface="Times New Roman"/>
                <a:cs typeface="Times New Roman"/>
              </a:rPr>
              <a:t>og</a:t>
            </a:r>
            <a:r>
              <a:rPr dirty="0" sz="2600" spc="-20" i="1">
                <a:latin typeface="Times New Roman"/>
                <a:cs typeface="Times New Roman"/>
              </a:rPr>
              <a:t>r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r>
              <a:rPr dirty="0" sz="2600" i="1">
                <a:latin typeface="Times New Roman"/>
                <a:cs typeface="Times New Roman"/>
              </a:rPr>
              <a:t>,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y</a:t>
            </a:r>
            <a:r>
              <a:rPr dirty="0" sz="2600" spc="-10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u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w</a:t>
            </a:r>
            <a:r>
              <a:rPr dirty="0" sz="2600" spc="-5" i="1">
                <a:latin typeface="Times New Roman"/>
                <a:cs typeface="Times New Roman"/>
              </a:rPr>
              <a:t>il</a:t>
            </a:r>
            <a:r>
              <a:rPr dirty="0" sz="2600" i="1">
                <a:latin typeface="Times New Roman"/>
                <a:cs typeface="Times New Roman"/>
              </a:rPr>
              <a:t>l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g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t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 spc="5" i="1">
                <a:latin typeface="Times New Roman"/>
                <a:cs typeface="Times New Roman"/>
              </a:rPr>
              <a:t>o</a:t>
            </a:r>
            <a:r>
              <a:rPr dirty="0" sz="2600" spc="-5" i="1">
                <a:latin typeface="Times New Roman"/>
                <a:cs typeface="Times New Roman"/>
              </a:rPr>
              <a:t>ll</a:t>
            </a:r>
            <a:r>
              <a:rPr dirty="0" sz="2600" spc="5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w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spc="5" i="1">
                <a:latin typeface="Times New Roman"/>
                <a:cs typeface="Times New Roman"/>
              </a:rPr>
              <a:t>n</a:t>
            </a:r>
            <a:r>
              <a:rPr dirty="0" sz="2600" i="1">
                <a:latin typeface="Times New Roman"/>
                <a:cs typeface="Times New Roman"/>
              </a:rPr>
              <a:t>g  </a:t>
            </a:r>
            <a:r>
              <a:rPr dirty="0" sz="2600" i="1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2.25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6811" y="935227"/>
            <a:ext cx="722375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Pre-Increment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Post</a:t>
            </a:r>
            <a:r>
              <a:rPr dirty="0" sz="44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increment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274193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Pre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increment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E.g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 </a:t>
            </a:r>
            <a:r>
              <a:rPr dirty="0" sz="2600" spc="5">
                <a:latin typeface="Times New Roman"/>
                <a:cs typeface="Times New Roman"/>
              </a:rPr>
              <a:t>42;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++x;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1332" y="2808732"/>
            <a:ext cx="643255" cy="669290"/>
          </a:xfrm>
          <a:custGeom>
            <a:avLst/>
            <a:gdLst/>
            <a:ahLst/>
            <a:cxnLst/>
            <a:rect l="l" t="t" r="r" b="b"/>
            <a:pathLst>
              <a:path w="643254" h="669289">
                <a:moveTo>
                  <a:pt x="643128" y="669036"/>
                </a:moveTo>
                <a:lnTo>
                  <a:pt x="643128" y="0"/>
                </a:lnTo>
                <a:lnTo>
                  <a:pt x="0" y="0"/>
                </a:lnTo>
                <a:lnTo>
                  <a:pt x="0" y="669036"/>
                </a:lnTo>
                <a:lnTo>
                  <a:pt x="10668" y="669036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620268" y="22860"/>
                </a:lnTo>
                <a:lnTo>
                  <a:pt x="620268" y="10668"/>
                </a:lnTo>
                <a:lnTo>
                  <a:pt x="632460" y="22860"/>
                </a:lnTo>
                <a:lnTo>
                  <a:pt x="632460" y="669036"/>
                </a:lnTo>
                <a:lnTo>
                  <a:pt x="643128" y="669036"/>
                </a:lnTo>
                <a:close/>
              </a:path>
              <a:path w="643254" h="669289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643254" h="669289">
                <a:moveTo>
                  <a:pt x="22860" y="646176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646176"/>
                </a:lnTo>
                <a:lnTo>
                  <a:pt x="22860" y="646176"/>
                </a:lnTo>
                <a:close/>
              </a:path>
              <a:path w="643254" h="669289">
                <a:moveTo>
                  <a:pt x="632460" y="646176"/>
                </a:moveTo>
                <a:lnTo>
                  <a:pt x="10668" y="646176"/>
                </a:lnTo>
                <a:lnTo>
                  <a:pt x="22860" y="656844"/>
                </a:lnTo>
                <a:lnTo>
                  <a:pt x="22860" y="669036"/>
                </a:lnTo>
                <a:lnTo>
                  <a:pt x="620268" y="669036"/>
                </a:lnTo>
                <a:lnTo>
                  <a:pt x="620268" y="656844"/>
                </a:lnTo>
                <a:lnTo>
                  <a:pt x="632460" y="646176"/>
                </a:lnTo>
                <a:close/>
              </a:path>
              <a:path w="643254" h="669289">
                <a:moveTo>
                  <a:pt x="22860" y="669036"/>
                </a:moveTo>
                <a:lnTo>
                  <a:pt x="22860" y="656844"/>
                </a:lnTo>
                <a:lnTo>
                  <a:pt x="10668" y="646176"/>
                </a:lnTo>
                <a:lnTo>
                  <a:pt x="10668" y="669036"/>
                </a:lnTo>
                <a:lnTo>
                  <a:pt x="22860" y="669036"/>
                </a:lnTo>
                <a:close/>
              </a:path>
              <a:path w="643254" h="669289">
                <a:moveTo>
                  <a:pt x="632460" y="22860"/>
                </a:moveTo>
                <a:lnTo>
                  <a:pt x="620268" y="10668"/>
                </a:lnTo>
                <a:lnTo>
                  <a:pt x="620268" y="22860"/>
                </a:lnTo>
                <a:lnTo>
                  <a:pt x="632460" y="22860"/>
                </a:lnTo>
                <a:close/>
              </a:path>
              <a:path w="643254" h="669289">
                <a:moveTo>
                  <a:pt x="632460" y="646176"/>
                </a:moveTo>
                <a:lnTo>
                  <a:pt x="632460" y="22860"/>
                </a:lnTo>
                <a:lnTo>
                  <a:pt x="620268" y="22860"/>
                </a:lnTo>
                <a:lnTo>
                  <a:pt x="620268" y="646176"/>
                </a:lnTo>
                <a:lnTo>
                  <a:pt x="632460" y="646176"/>
                </a:lnTo>
                <a:close/>
              </a:path>
              <a:path w="643254" h="669289">
                <a:moveTo>
                  <a:pt x="632460" y="669036"/>
                </a:moveTo>
                <a:lnTo>
                  <a:pt x="632460" y="646176"/>
                </a:lnTo>
                <a:lnTo>
                  <a:pt x="620268" y="656844"/>
                </a:lnTo>
                <a:lnTo>
                  <a:pt x="620268" y="669036"/>
                </a:lnTo>
                <a:lnTo>
                  <a:pt x="632460" y="66903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50738" y="2846322"/>
            <a:ext cx="455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377027"/>
            <a:ext cx="287147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Post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increment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E.g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 </a:t>
            </a:r>
            <a:r>
              <a:rPr dirty="0" sz="2600" spc="5">
                <a:latin typeface="Times New Roman"/>
                <a:cs typeface="Times New Roman"/>
              </a:rPr>
              <a:t>42;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x++;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9932" y="4866132"/>
            <a:ext cx="643255" cy="669290"/>
          </a:xfrm>
          <a:custGeom>
            <a:avLst/>
            <a:gdLst/>
            <a:ahLst/>
            <a:cxnLst/>
            <a:rect l="l" t="t" r="r" b="b"/>
            <a:pathLst>
              <a:path w="643254" h="669289">
                <a:moveTo>
                  <a:pt x="643128" y="669036"/>
                </a:moveTo>
                <a:lnTo>
                  <a:pt x="643128" y="0"/>
                </a:lnTo>
                <a:lnTo>
                  <a:pt x="0" y="0"/>
                </a:lnTo>
                <a:lnTo>
                  <a:pt x="0" y="669036"/>
                </a:lnTo>
                <a:lnTo>
                  <a:pt x="10668" y="669036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620268" y="22860"/>
                </a:lnTo>
                <a:lnTo>
                  <a:pt x="620268" y="10668"/>
                </a:lnTo>
                <a:lnTo>
                  <a:pt x="632460" y="22860"/>
                </a:lnTo>
                <a:lnTo>
                  <a:pt x="632460" y="669036"/>
                </a:lnTo>
                <a:lnTo>
                  <a:pt x="643128" y="669036"/>
                </a:lnTo>
                <a:close/>
              </a:path>
              <a:path w="643254" h="669289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643254" h="669289">
                <a:moveTo>
                  <a:pt x="22860" y="646176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646176"/>
                </a:lnTo>
                <a:lnTo>
                  <a:pt x="22860" y="646176"/>
                </a:lnTo>
                <a:close/>
              </a:path>
              <a:path w="643254" h="669289">
                <a:moveTo>
                  <a:pt x="632460" y="646176"/>
                </a:moveTo>
                <a:lnTo>
                  <a:pt x="10668" y="646176"/>
                </a:lnTo>
                <a:lnTo>
                  <a:pt x="22860" y="656844"/>
                </a:lnTo>
                <a:lnTo>
                  <a:pt x="22860" y="669036"/>
                </a:lnTo>
                <a:lnTo>
                  <a:pt x="620268" y="669036"/>
                </a:lnTo>
                <a:lnTo>
                  <a:pt x="620268" y="656844"/>
                </a:lnTo>
                <a:lnTo>
                  <a:pt x="632460" y="646176"/>
                </a:lnTo>
                <a:close/>
              </a:path>
              <a:path w="643254" h="669289">
                <a:moveTo>
                  <a:pt x="22860" y="669036"/>
                </a:moveTo>
                <a:lnTo>
                  <a:pt x="22860" y="656844"/>
                </a:lnTo>
                <a:lnTo>
                  <a:pt x="10668" y="646176"/>
                </a:lnTo>
                <a:lnTo>
                  <a:pt x="10668" y="669036"/>
                </a:lnTo>
                <a:lnTo>
                  <a:pt x="22860" y="669036"/>
                </a:lnTo>
                <a:close/>
              </a:path>
              <a:path w="643254" h="669289">
                <a:moveTo>
                  <a:pt x="632460" y="22860"/>
                </a:moveTo>
                <a:lnTo>
                  <a:pt x="620268" y="10668"/>
                </a:lnTo>
                <a:lnTo>
                  <a:pt x="620268" y="22860"/>
                </a:lnTo>
                <a:lnTo>
                  <a:pt x="632460" y="22860"/>
                </a:lnTo>
                <a:close/>
              </a:path>
              <a:path w="643254" h="669289">
                <a:moveTo>
                  <a:pt x="632460" y="646176"/>
                </a:moveTo>
                <a:lnTo>
                  <a:pt x="632460" y="22860"/>
                </a:lnTo>
                <a:lnTo>
                  <a:pt x="620268" y="22860"/>
                </a:lnTo>
                <a:lnTo>
                  <a:pt x="620268" y="646176"/>
                </a:lnTo>
                <a:lnTo>
                  <a:pt x="632460" y="646176"/>
                </a:lnTo>
                <a:close/>
              </a:path>
              <a:path w="643254" h="669289">
                <a:moveTo>
                  <a:pt x="632460" y="669036"/>
                </a:moveTo>
                <a:lnTo>
                  <a:pt x="632460" y="646176"/>
                </a:lnTo>
                <a:lnTo>
                  <a:pt x="620268" y="656844"/>
                </a:lnTo>
                <a:lnTo>
                  <a:pt x="620268" y="669036"/>
                </a:lnTo>
                <a:lnTo>
                  <a:pt x="632460" y="66903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79338" y="4903722"/>
            <a:ext cx="455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094" y="935227"/>
            <a:ext cx="42024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Bitwise</a:t>
            </a:r>
            <a:r>
              <a:rPr dirty="0" sz="44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8839199" cy="4648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719" y="935227"/>
            <a:ext cx="56476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Bitwise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logical</a:t>
            </a:r>
            <a:r>
              <a:rPr dirty="0" sz="44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oprators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057400"/>
            <a:ext cx="7772400" cy="2209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14" y="935227"/>
            <a:ext cx="23583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xa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3339084" cy="1981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4477" y="2097677"/>
            <a:ext cx="2419205" cy="13237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19" y="5104460"/>
            <a:ext cx="2828326" cy="14959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8028" y="5118298"/>
            <a:ext cx="1928948" cy="145233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0054" y="935227"/>
            <a:ext cx="25558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Right</a:t>
            </a:r>
            <a:r>
              <a:rPr dirty="0" sz="44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shift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Each time </a:t>
            </a:r>
            <a:r>
              <a:rPr dirty="0" sz="2600">
                <a:latin typeface="Times New Roman"/>
                <a:cs typeface="Times New Roman"/>
              </a:rPr>
              <a:t>you </a:t>
            </a:r>
            <a:r>
              <a:rPr dirty="0" sz="2600" spc="-5">
                <a:latin typeface="Times New Roman"/>
                <a:cs typeface="Times New Roman"/>
              </a:rPr>
              <a:t>shift </a:t>
            </a:r>
            <a:r>
              <a:rPr dirty="0" sz="2600">
                <a:latin typeface="Times New Roman"/>
                <a:cs typeface="Times New Roman"/>
              </a:rPr>
              <a:t>a value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right, it </a:t>
            </a:r>
            <a:r>
              <a:rPr dirty="0" sz="2600">
                <a:latin typeface="Times New Roman"/>
                <a:cs typeface="Times New Roman"/>
              </a:rPr>
              <a:t>divides </a:t>
            </a:r>
            <a:r>
              <a:rPr dirty="0" sz="2600" spc="-5">
                <a:latin typeface="Times New Roman"/>
                <a:cs typeface="Times New Roman"/>
              </a:rPr>
              <a:t>that </a:t>
            </a:r>
            <a:r>
              <a:rPr dirty="0" sz="2600">
                <a:latin typeface="Times New Roman"/>
                <a:cs typeface="Times New Roman"/>
              </a:rPr>
              <a:t> value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two—and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discards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20">
                <a:latin typeface="Times New Roman"/>
                <a:cs typeface="Times New Roman"/>
              </a:rPr>
              <a:t> remainder.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>
                <a:latin typeface="Times New Roman"/>
                <a:cs typeface="Times New Roman"/>
              </a:rPr>
              <a:t> you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shifting</a:t>
            </a:r>
            <a:r>
              <a:rPr dirty="0" sz="2600">
                <a:latin typeface="Times New Roman"/>
                <a:cs typeface="Times New Roman"/>
              </a:rPr>
              <a:t> right,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the</a:t>
            </a:r>
            <a:r>
              <a:rPr dirty="0" sz="2600" b="1">
                <a:latin typeface="Times New Roman"/>
                <a:cs typeface="Times New Roman"/>
              </a:rPr>
              <a:t> top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(leftmost)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bits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exposed by </a:t>
            </a:r>
            <a:r>
              <a:rPr dirty="0" sz="2600">
                <a:latin typeface="Times New Roman"/>
                <a:cs typeface="Times New Roman"/>
              </a:rPr>
              <a:t>the right </a:t>
            </a:r>
            <a:r>
              <a:rPr dirty="0" sz="2600" spc="-5">
                <a:latin typeface="Times New Roman"/>
                <a:cs typeface="Times New Roman"/>
              </a:rPr>
              <a:t>shift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u="heavy" sz="26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are filled in with </a:t>
            </a:r>
            <a:r>
              <a:rPr dirty="0" u="heavy" sz="260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6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previous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u="heavy" sz="2600" spc="-5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contents </a:t>
            </a:r>
            <a:r>
              <a:rPr dirty="0" u="heavy" sz="260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of the top bit.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 is </a:t>
            </a:r>
            <a:r>
              <a:rPr dirty="0" sz="2600" spc="-5">
                <a:latin typeface="Times New Roman"/>
                <a:cs typeface="Times New Roman"/>
              </a:rPr>
              <a:t>called </a:t>
            </a:r>
            <a:r>
              <a:rPr dirty="0" sz="2600" i="1">
                <a:latin typeface="Times New Roman"/>
                <a:cs typeface="Times New Roman"/>
              </a:rPr>
              <a:t>sign extension </a:t>
            </a:r>
            <a:r>
              <a:rPr dirty="0" sz="2600" spc="-5" i="1">
                <a:latin typeface="Times New Roman"/>
                <a:cs typeface="Times New Roman"/>
              </a:rPr>
              <a:t>and 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serves to </a:t>
            </a:r>
            <a:r>
              <a:rPr dirty="0" sz="2600" spc="-15" i="1">
                <a:latin typeface="Times New Roman"/>
                <a:cs typeface="Times New Roman"/>
              </a:rPr>
              <a:t>preserve </a:t>
            </a:r>
            <a:r>
              <a:rPr dirty="0" sz="2600">
                <a:latin typeface="Times New Roman"/>
                <a:cs typeface="Times New Roman"/>
              </a:rPr>
              <a:t>the sign of </a:t>
            </a:r>
            <a:r>
              <a:rPr dirty="0" sz="2600" spc="-5">
                <a:latin typeface="Times New Roman"/>
                <a:cs typeface="Times New Roman"/>
              </a:rPr>
              <a:t>negative numbers when you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shift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right.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example, </a:t>
            </a:r>
            <a:r>
              <a:rPr dirty="0" sz="2600">
                <a:latin typeface="Times New Roman"/>
                <a:cs typeface="Times New Roman"/>
              </a:rPr>
              <a:t>–8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&gt;&gt;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–4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0546" y="5575466"/>
            <a:ext cx="2243070" cy="10860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248" y="2376289"/>
            <a:ext cx="6530095" cy="8955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6194" y="935227"/>
            <a:ext cx="33623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Right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shift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002027"/>
            <a:ext cx="90233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428490"/>
            <a:ext cx="90233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437" y="5275853"/>
            <a:ext cx="2514202" cy="11346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6228" y="3886200"/>
            <a:ext cx="6706534" cy="1016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0" y="935227"/>
            <a:ext cx="10515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2057500"/>
            <a:ext cx="4732020" cy="159258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smallest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integer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byte.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signed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8-bit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range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–128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 spc="5">
                <a:latin typeface="Times New Roman"/>
                <a:cs typeface="Times New Roman"/>
              </a:rPr>
              <a:t>127.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702810"/>
            <a:ext cx="6889115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>
              <a:lnSpc>
                <a:spcPct val="100000"/>
              </a:lnSpc>
              <a:spcBef>
                <a:spcPts val="100"/>
              </a:spcBef>
              <a:tabLst>
                <a:tab pos="1432560" algn="l"/>
                <a:tab pos="2346960" algn="l"/>
                <a:tab pos="3645535" algn="l"/>
                <a:tab pos="4431665" algn="l"/>
                <a:tab pos="4774565" algn="l"/>
                <a:tab pos="5850890" algn="l"/>
                <a:tab pos="6324600" algn="l"/>
              </a:tabLst>
            </a:pPr>
            <a:r>
              <a:rPr dirty="0" sz="2600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k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a  </a:t>
            </a:r>
            <a:r>
              <a:rPr dirty="0" sz="2600">
                <a:latin typeface="Times New Roman"/>
                <a:cs typeface="Times New Roman"/>
              </a:rPr>
              <a:t>network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file.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E.g.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declares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byte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 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byte</a:t>
            </a:r>
            <a:r>
              <a:rPr dirty="0" sz="2600" spc="-6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b,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3828" y="3702810"/>
            <a:ext cx="101091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dirty="0" sz="2600" spc="-5">
                <a:latin typeface="Times New Roman"/>
                <a:cs typeface="Times New Roman"/>
              </a:rPr>
              <a:t>fr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35227"/>
            <a:ext cx="61969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nsigned,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shift-right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operator,</a:t>
            </a:r>
            <a:r>
              <a:rPr dirty="0" sz="32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&gt;&gt;&gt;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375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Shift a </a:t>
            </a:r>
            <a:r>
              <a:rPr dirty="0" sz="2600" spc="-5">
                <a:latin typeface="Times New Roman"/>
                <a:cs typeface="Times New Roman"/>
              </a:rPr>
              <a:t>zero </a:t>
            </a:r>
            <a:r>
              <a:rPr dirty="0" sz="2600">
                <a:latin typeface="Times New Roman"/>
                <a:cs typeface="Times New Roman"/>
              </a:rPr>
              <a:t>into the </a:t>
            </a:r>
            <a:r>
              <a:rPr dirty="0" sz="2600" spc="-5">
                <a:latin typeface="Times New Roman"/>
                <a:cs typeface="Times New Roman"/>
              </a:rPr>
              <a:t>high-order bit(letftmost </a:t>
            </a:r>
            <a:r>
              <a:rPr dirty="0" sz="2600">
                <a:latin typeface="Times New Roman"/>
                <a:cs typeface="Times New Roman"/>
              </a:rPr>
              <a:t>or top) </a:t>
            </a:r>
            <a:r>
              <a:rPr dirty="0" sz="2600" spc="-5">
                <a:latin typeface="Times New Roman"/>
                <a:cs typeface="Times New Roman"/>
              </a:rPr>
              <a:t>no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matter what </a:t>
            </a:r>
            <a:r>
              <a:rPr dirty="0" sz="2600">
                <a:latin typeface="Times New Roman"/>
                <a:cs typeface="Times New Roman"/>
              </a:rPr>
              <a:t>its initial value </a:t>
            </a:r>
            <a:r>
              <a:rPr dirty="0" sz="2600" spc="-5">
                <a:latin typeface="Times New Roman"/>
                <a:cs typeface="Times New Roman"/>
              </a:rPr>
              <a:t>was. </a:t>
            </a:r>
            <a:r>
              <a:rPr dirty="0" sz="2600">
                <a:latin typeface="Times New Roman"/>
                <a:cs typeface="Times New Roman"/>
              </a:rPr>
              <a:t>This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known </a:t>
            </a:r>
            <a:r>
              <a:rPr dirty="0" sz="2600" spc="-5">
                <a:latin typeface="Times New Roman"/>
                <a:cs typeface="Times New Roman"/>
              </a:rPr>
              <a:t>as an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unsigned</a:t>
            </a:r>
            <a:r>
              <a:rPr dirty="0" sz="2600" spc="-5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shift.</a:t>
            </a:r>
            <a:endParaRPr sz="26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25">
                <a:latin typeface="Times New Roman"/>
                <a:cs typeface="Times New Roman"/>
              </a:rPr>
              <a:t>Java’s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unsigned, shift-right </a:t>
            </a:r>
            <a:r>
              <a:rPr dirty="0" sz="2600" spc="-15">
                <a:latin typeface="Times New Roman"/>
                <a:cs typeface="Times New Roman"/>
              </a:rPr>
              <a:t>operator, </a:t>
            </a:r>
            <a:r>
              <a:rPr dirty="0" sz="2600" b="1">
                <a:latin typeface="Times New Roman"/>
                <a:cs typeface="Times New Roman"/>
              </a:rPr>
              <a:t>&gt;&gt;&gt; </a:t>
            </a:r>
            <a:r>
              <a:rPr dirty="0" sz="2600">
                <a:latin typeface="Times New Roman"/>
                <a:cs typeface="Times New Roman"/>
              </a:rPr>
              <a:t>always </a:t>
            </a:r>
            <a:r>
              <a:rPr dirty="0" sz="2600" spc="-5">
                <a:latin typeface="Times New Roman"/>
                <a:cs typeface="Times New Roman"/>
              </a:rPr>
              <a:t>shifts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zeros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into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high-order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</a:t>
            </a:r>
            <a:r>
              <a:rPr dirty="0" sz="2600" spc="34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35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is</a:t>
            </a:r>
            <a:r>
              <a:rPr dirty="0" sz="2600" spc="34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set</a:t>
            </a:r>
            <a:r>
              <a:rPr dirty="0" sz="2600" spc="34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to</a:t>
            </a:r>
            <a:r>
              <a:rPr dirty="0" sz="2600" spc="3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–1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which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sets</a:t>
            </a:r>
            <a:r>
              <a:rPr dirty="0" sz="2600" spc="3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 spc="3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32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bits</a:t>
            </a:r>
            <a:r>
              <a:rPr dirty="0" sz="2600" spc="3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35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binary. </a:t>
            </a:r>
            <a:r>
              <a:rPr dirty="0" sz="2600" spc="-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 value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then </a:t>
            </a:r>
            <a:r>
              <a:rPr dirty="0" sz="2600" spc="-5">
                <a:latin typeface="Times New Roman"/>
                <a:cs typeface="Times New Roman"/>
              </a:rPr>
              <a:t>shifted </a:t>
            </a:r>
            <a:r>
              <a:rPr dirty="0" sz="2600">
                <a:latin typeface="Times New Roman"/>
                <a:cs typeface="Times New Roman"/>
              </a:rPr>
              <a:t>right 24 </a:t>
            </a:r>
            <a:r>
              <a:rPr dirty="0" sz="2600" spc="-5">
                <a:latin typeface="Times New Roman"/>
                <a:cs typeface="Times New Roman"/>
              </a:rPr>
              <a:t>bits, </a:t>
            </a:r>
            <a:r>
              <a:rPr dirty="0" sz="2600">
                <a:latin typeface="Times New Roman"/>
                <a:cs typeface="Times New Roman"/>
              </a:rPr>
              <a:t>filling the </a:t>
            </a:r>
            <a:r>
              <a:rPr dirty="0" sz="2600" spc="-5">
                <a:latin typeface="Times New Roman"/>
                <a:cs typeface="Times New Roman"/>
              </a:rPr>
              <a:t>top </a:t>
            </a:r>
            <a:r>
              <a:rPr dirty="0" sz="2600">
                <a:latin typeface="Times New Roman"/>
                <a:cs typeface="Times New Roman"/>
              </a:rPr>
              <a:t>24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bits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1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zeros,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ignoring</a:t>
            </a:r>
            <a:r>
              <a:rPr dirty="0" sz="2600" spc="1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normal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sign</a:t>
            </a:r>
            <a:r>
              <a:rPr dirty="0" sz="2600" spc="1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extension.</a:t>
            </a:r>
            <a:r>
              <a:rPr dirty="0" sz="2600" spc="1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This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sets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255.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1667" y="5549177"/>
            <a:ext cx="6324509" cy="7690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955" y="935227"/>
            <a:ext cx="49174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Relational</a:t>
            </a:r>
            <a:r>
              <a:rPr dirty="0" sz="44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5" y="2133600"/>
            <a:ext cx="8115300" cy="3581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39" y="935227"/>
            <a:ext cx="65474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Relational</a:t>
            </a:r>
            <a:r>
              <a:rPr dirty="0" sz="4400" spc="-1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542388"/>
            <a:ext cx="760095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75400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int a = 4;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1;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2755265" algn="l"/>
              </a:tabLst>
            </a:pPr>
            <a:r>
              <a:rPr dirty="0" sz="2600">
                <a:latin typeface="Times New Roman"/>
                <a:cs typeface="Times New Roman"/>
              </a:rPr>
              <a:t>boolean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&lt;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b;	</a:t>
            </a:r>
            <a:r>
              <a:rPr dirty="0" sz="2600" spc="-5">
                <a:latin typeface="Times New Roman"/>
                <a:cs typeface="Times New Roman"/>
              </a:rPr>
              <a:t>//c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contains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false.</a:t>
            </a:r>
            <a:r>
              <a:rPr dirty="0" sz="2600">
                <a:latin typeface="Times New Roman"/>
                <a:cs typeface="Times New Roman"/>
              </a:rPr>
              <a:t> 4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less</a:t>
            </a:r>
            <a:r>
              <a:rPr dirty="0" sz="2600">
                <a:latin typeface="Times New Roman"/>
                <a:cs typeface="Times New Roman"/>
              </a:rPr>
              <a:t> than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Here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result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a&lt;b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(</a:t>
            </a:r>
            <a:r>
              <a:rPr dirty="0" sz="2600">
                <a:latin typeface="Times New Roman"/>
                <a:cs typeface="Times New Roman"/>
              </a:rPr>
              <a:t>which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false)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stored in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919827"/>
            <a:ext cx="3894454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done;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if(!done)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 //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Valid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C/C++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900417"/>
            <a:ext cx="461010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7750" algn="l"/>
              </a:tabLst>
            </a:pPr>
            <a:r>
              <a:rPr dirty="0" sz="2600">
                <a:latin typeface="Times New Roman"/>
                <a:cs typeface="Times New Roman"/>
              </a:rPr>
              <a:t>if(done)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but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dirty="0" sz="26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valid	in</a:t>
            </a:r>
            <a:r>
              <a:rPr dirty="0" sz="2600" spc="-6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Java.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5504" y="4413504"/>
            <a:ext cx="4425950" cy="1461770"/>
          </a:xfrm>
          <a:custGeom>
            <a:avLst/>
            <a:gdLst/>
            <a:ahLst/>
            <a:cxnLst/>
            <a:rect l="l" t="t" r="r" b="b"/>
            <a:pathLst>
              <a:path w="4425950" h="1461770">
                <a:moveTo>
                  <a:pt x="4425695" y="13715"/>
                </a:moveTo>
                <a:lnTo>
                  <a:pt x="4425695" y="0"/>
                </a:lnTo>
                <a:lnTo>
                  <a:pt x="0" y="0"/>
                </a:lnTo>
                <a:lnTo>
                  <a:pt x="0" y="1461516"/>
                </a:lnTo>
                <a:lnTo>
                  <a:pt x="6096" y="14615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419600" y="13716"/>
                </a:lnTo>
                <a:lnTo>
                  <a:pt x="4419600" y="6096"/>
                </a:lnTo>
                <a:lnTo>
                  <a:pt x="4425695" y="13715"/>
                </a:lnTo>
                <a:close/>
              </a:path>
              <a:path w="4425950" h="14617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425950" h="1461770">
                <a:moveTo>
                  <a:pt x="13716" y="14478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47800"/>
                </a:lnTo>
                <a:lnTo>
                  <a:pt x="13716" y="1447800"/>
                </a:lnTo>
                <a:close/>
              </a:path>
              <a:path w="4425950" h="1461770">
                <a:moveTo>
                  <a:pt x="4425695" y="1447800"/>
                </a:moveTo>
                <a:lnTo>
                  <a:pt x="6096" y="1447800"/>
                </a:lnTo>
                <a:lnTo>
                  <a:pt x="13716" y="1453896"/>
                </a:lnTo>
                <a:lnTo>
                  <a:pt x="13716" y="1461516"/>
                </a:lnTo>
                <a:lnTo>
                  <a:pt x="4419600" y="1461516"/>
                </a:lnTo>
                <a:lnTo>
                  <a:pt x="4419600" y="1453896"/>
                </a:lnTo>
                <a:lnTo>
                  <a:pt x="4425695" y="1447800"/>
                </a:lnTo>
                <a:close/>
              </a:path>
              <a:path w="4425950" h="1461770">
                <a:moveTo>
                  <a:pt x="13716" y="1461516"/>
                </a:moveTo>
                <a:lnTo>
                  <a:pt x="13716" y="1453896"/>
                </a:lnTo>
                <a:lnTo>
                  <a:pt x="6096" y="1447800"/>
                </a:lnTo>
                <a:lnTo>
                  <a:pt x="6096" y="1461516"/>
                </a:lnTo>
                <a:lnTo>
                  <a:pt x="13716" y="1461516"/>
                </a:lnTo>
                <a:close/>
              </a:path>
              <a:path w="4425950" h="1461770">
                <a:moveTo>
                  <a:pt x="4425695" y="13716"/>
                </a:moveTo>
                <a:lnTo>
                  <a:pt x="4419600" y="6096"/>
                </a:lnTo>
                <a:lnTo>
                  <a:pt x="4419600" y="13716"/>
                </a:lnTo>
                <a:lnTo>
                  <a:pt x="4425695" y="13716"/>
                </a:lnTo>
                <a:close/>
              </a:path>
              <a:path w="4425950" h="1461770">
                <a:moveTo>
                  <a:pt x="4425695" y="1447800"/>
                </a:moveTo>
                <a:lnTo>
                  <a:pt x="4425695" y="13716"/>
                </a:lnTo>
                <a:lnTo>
                  <a:pt x="4419600" y="13716"/>
                </a:lnTo>
                <a:lnTo>
                  <a:pt x="4419600" y="1447800"/>
                </a:lnTo>
                <a:lnTo>
                  <a:pt x="4425695" y="1447800"/>
                </a:lnTo>
                <a:close/>
              </a:path>
              <a:path w="4425950" h="1461770">
                <a:moveTo>
                  <a:pt x="4425695" y="1461516"/>
                </a:moveTo>
                <a:lnTo>
                  <a:pt x="4425695" y="1447800"/>
                </a:lnTo>
                <a:lnTo>
                  <a:pt x="4419600" y="1453896"/>
                </a:lnTo>
                <a:lnTo>
                  <a:pt x="4419600" y="1461516"/>
                </a:lnTo>
                <a:lnTo>
                  <a:pt x="4425695" y="146151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60337" y="4754369"/>
            <a:ext cx="4105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if(done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0) ...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Java-style.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if(done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!=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...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859" y="935227"/>
            <a:ext cx="64535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Boolean</a:t>
            </a:r>
            <a:r>
              <a:rPr dirty="0" sz="44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Logical</a:t>
            </a:r>
            <a:r>
              <a:rPr dirty="0" sz="44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676400"/>
            <a:ext cx="4572000" cy="4902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2078227"/>
            <a:ext cx="8072120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logical Boolean operators, </a:t>
            </a:r>
            <a:r>
              <a:rPr dirty="0" sz="2600" spc="-5" b="1">
                <a:latin typeface="Times New Roman"/>
                <a:cs typeface="Times New Roman"/>
              </a:rPr>
              <a:t>&amp;, </a:t>
            </a:r>
            <a:r>
              <a:rPr dirty="0" sz="2600" spc="-15" b="1">
                <a:latin typeface="Times New Roman"/>
                <a:cs typeface="Times New Roman"/>
              </a:rPr>
              <a:t>|, </a:t>
            </a:r>
            <a:r>
              <a:rPr dirty="0" sz="2600" b="1">
                <a:latin typeface="Times New Roman"/>
                <a:cs typeface="Times New Roman"/>
              </a:rPr>
              <a:t>and </a:t>
            </a:r>
            <a:r>
              <a:rPr dirty="0" sz="2600" spc="-5" b="1">
                <a:latin typeface="Times New Roman"/>
                <a:cs typeface="Times New Roman"/>
              </a:rPr>
              <a:t>^, operate on </a:t>
            </a:r>
            <a:r>
              <a:rPr dirty="0" sz="2600" b="1">
                <a:latin typeface="Times New Roman"/>
                <a:cs typeface="Times New Roman"/>
              </a:rPr>
              <a:t> boolean </a:t>
            </a:r>
            <a:r>
              <a:rPr dirty="0" sz="2600" spc="-5" b="1">
                <a:latin typeface="Times New Roman"/>
                <a:cs typeface="Times New Roman"/>
              </a:rPr>
              <a:t>values in </a:t>
            </a:r>
            <a:r>
              <a:rPr dirty="0" sz="2600" b="1">
                <a:latin typeface="Times New Roman"/>
                <a:cs typeface="Times New Roman"/>
              </a:rPr>
              <a:t>the same </a:t>
            </a:r>
            <a:r>
              <a:rPr dirty="0" sz="2600" spc="-5" b="1">
                <a:latin typeface="Times New Roman"/>
                <a:cs typeface="Times New Roman"/>
              </a:rPr>
              <a:t>way </a:t>
            </a:r>
            <a:r>
              <a:rPr dirty="0" sz="2600">
                <a:latin typeface="Times New Roman"/>
                <a:cs typeface="Times New Roman"/>
              </a:rPr>
              <a:t>that they </a:t>
            </a:r>
            <a:r>
              <a:rPr dirty="0" sz="2600" spc="-5">
                <a:latin typeface="Times New Roman"/>
                <a:cs typeface="Times New Roman"/>
              </a:rPr>
              <a:t>operate on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integer.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657600"/>
            <a:ext cx="9143999" cy="18150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6243" y="1063243"/>
            <a:ext cx="56432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Short-Circuit</a:t>
            </a:r>
            <a:r>
              <a:rPr dirty="0" sz="32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Logical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1762125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10">
                <a:latin typeface="Times New Roman"/>
                <a:cs typeface="Times New Roman"/>
              </a:rPr>
              <a:t>on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y  </a:t>
            </a:r>
            <a:r>
              <a:rPr dirty="0" sz="2600" spc="-5">
                <a:latin typeface="Times New Roman"/>
                <a:cs typeface="Times New Roman"/>
              </a:rPr>
              <a:t>operators, </a:t>
            </a:r>
            <a:r>
              <a:rPr dirty="0" sz="2600" spc="-640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operators.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3482" y="2078227"/>
            <a:ext cx="60813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  <a:tab pos="1897380" algn="l"/>
                <a:tab pos="2554605" algn="l"/>
                <a:tab pos="3909060" algn="l"/>
                <a:tab pos="4879975" algn="l"/>
                <a:tab pos="5608320" algn="l"/>
              </a:tabLst>
            </a:pP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4714" y="2474466"/>
            <a:ext cx="61315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  <a:tab pos="1469390" algn="l"/>
                <a:tab pos="2656205" algn="l"/>
                <a:tab pos="3220085" algn="l"/>
                <a:tab pos="5196840" algn="l"/>
              </a:tabLst>
            </a:pPr>
            <a:r>
              <a:rPr dirty="0" sz="2600" spc="-5">
                <a:latin typeface="Times New Roman"/>
                <a:cs typeface="Times New Roman"/>
              </a:rPr>
              <a:t>and	are	known	as	</a:t>
            </a:r>
            <a:r>
              <a:rPr dirty="0" sz="2600" spc="-5" b="1" i="1">
                <a:latin typeface="Times New Roman"/>
                <a:cs typeface="Times New Roman"/>
              </a:rPr>
              <a:t>short-circuit	</a:t>
            </a:r>
            <a:r>
              <a:rPr dirty="0" sz="2600" b="1" i="1">
                <a:latin typeface="Times New Roman"/>
                <a:cs typeface="Times New Roman"/>
              </a:rPr>
              <a:t>logical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346194"/>
            <a:ext cx="8072755" cy="3275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OR </a:t>
            </a:r>
            <a:r>
              <a:rPr dirty="0" sz="2600" spc="-5">
                <a:latin typeface="Times New Roman"/>
                <a:cs typeface="Times New Roman"/>
              </a:rPr>
              <a:t>operator results in </a:t>
            </a:r>
            <a:r>
              <a:rPr dirty="0" sz="2600">
                <a:latin typeface="Times New Roman"/>
                <a:cs typeface="Times New Roman"/>
              </a:rPr>
              <a:t>true </a:t>
            </a: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true, </a:t>
            </a:r>
            <a:r>
              <a:rPr dirty="0" sz="2600" spc="-5">
                <a:latin typeface="Times New Roman"/>
                <a:cs typeface="Times New Roman"/>
              </a:rPr>
              <a:t>no matter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what </a:t>
            </a:r>
            <a:r>
              <a:rPr dirty="0" sz="2600">
                <a:latin typeface="Times New Roman"/>
                <a:cs typeface="Times New Roman"/>
              </a:rPr>
              <a:t>B </a:t>
            </a:r>
            <a:r>
              <a:rPr dirty="0" sz="2600" spc="-5">
                <a:latin typeface="Times New Roman"/>
                <a:cs typeface="Times New Roman"/>
              </a:rPr>
              <a:t>is. </a:t>
            </a:r>
            <a:r>
              <a:rPr dirty="0" sz="2600" spc="-20">
                <a:latin typeface="Times New Roman"/>
                <a:cs typeface="Times New Roman"/>
              </a:rPr>
              <a:t>Similarly,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AND operator </a:t>
            </a:r>
            <a:r>
              <a:rPr dirty="0" sz="2600" spc="-10">
                <a:latin typeface="Times New Roman"/>
                <a:cs typeface="Times New Roman"/>
              </a:rPr>
              <a:t>results </a:t>
            </a:r>
            <a:r>
              <a:rPr dirty="0" sz="2600" spc="-5">
                <a:latin typeface="Times New Roman"/>
                <a:cs typeface="Times New Roman"/>
              </a:rPr>
              <a:t>in false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1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you use the || </a:t>
            </a:r>
            <a:r>
              <a:rPr dirty="0" sz="2600" spc="-5">
                <a:latin typeface="Times New Roman"/>
                <a:cs typeface="Times New Roman"/>
              </a:rPr>
              <a:t>and </a:t>
            </a:r>
            <a:r>
              <a:rPr dirty="0" sz="2600">
                <a:latin typeface="Times New Roman"/>
                <a:cs typeface="Times New Roman"/>
              </a:rPr>
              <a:t>&amp;&amp; </a:t>
            </a:r>
            <a:r>
              <a:rPr dirty="0" sz="2600" spc="-5">
                <a:latin typeface="Times New Roman"/>
                <a:cs typeface="Times New Roman"/>
              </a:rPr>
              <a:t>forms, rather than </a:t>
            </a:r>
            <a:r>
              <a:rPr dirty="0" sz="2600">
                <a:latin typeface="Times New Roman"/>
                <a:cs typeface="Times New Roman"/>
              </a:rPr>
              <a:t>the | </a:t>
            </a:r>
            <a:r>
              <a:rPr dirty="0" sz="2600" spc="-5">
                <a:latin typeface="Times New Roman"/>
                <a:cs typeface="Times New Roman"/>
              </a:rPr>
              <a:t>and </a:t>
            </a:r>
            <a:r>
              <a:rPr dirty="0" sz="2600">
                <a:latin typeface="Times New Roman"/>
                <a:cs typeface="Times New Roman"/>
              </a:rPr>
              <a:t>&amp;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forms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these operators, </a:t>
            </a:r>
            <a:r>
              <a:rPr dirty="0" sz="2600">
                <a:latin typeface="Times New Roman"/>
                <a:cs typeface="Times New Roman"/>
              </a:rPr>
              <a:t>Java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bother to evaluate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right-hand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operand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outcome</a:t>
            </a:r>
            <a:r>
              <a:rPr dirty="0" sz="2600" b="1">
                <a:latin typeface="Times New Roman"/>
                <a:cs typeface="Times New Roman"/>
              </a:rPr>
              <a:t> of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the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expression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can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determined</a:t>
            </a:r>
            <a:r>
              <a:rPr dirty="0" sz="2600" b="1">
                <a:latin typeface="Times New Roman"/>
                <a:cs typeface="Times New Roman"/>
              </a:rPr>
              <a:t> by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left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operand </a:t>
            </a:r>
            <a:r>
              <a:rPr dirty="0" sz="2600" b="1">
                <a:latin typeface="Times New Roman"/>
                <a:cs typeface="Times New Roman"/>
              </a:rPr>
              <a:t> alone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2571" y="1032763"/>
            <a:ext cx="64903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Short-Circuit</a:t>
            </a:r>
            <a:r>
              <a:rPr dirty="0" sz="32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Logical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Operators(E.g)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1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E.g</a:t>
            </a:r>
            <a:endParaRPr sz="26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/>
              <a:t>if</a:t>
            </a:r>
            <a:r>
              <a:rPr dirty="0" sz="2600" spc="-25"/>
              <a:t> </a:t>
            </a:r>
            <a:r>
              <a:rPr dirty="0" sz="2600"/>
              <a:t>(</a:t>
            </a:r>
            <a:r>
              <a:rPr dirty="0" sz="2600" b="1">
                <a:latin typeface="Times New Roman"/>
                <a:cs typeface="Times New Roman"/>
              </a:rPr>
              <a:t>denom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!= </a:t>
            </a:r>
            <a:r>
              <a:rPr dirty="0" sz="2600" b="1">
                <a:latin typeface="Times New Roman"/>
                <a:cs typeface="Times New Roman"/>
              </a:rPr>
              <a:t>0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/>
              <a:t>&amp;&amp;</a:t>
            </a:r>
            <a:r>
              <a:rPr dirty="0" sz="2600" spc="-5"/>
              <a:t> </a:t>
            </a:r>
            <a:r>
              <a:rPr dirty="0" sz="2600" spc="5"/>
              <a:t>num</a:t>
            </a:r>
            <a:r>
              <a:rPr dirty="0" sz="2600" spc="-30"/>
              <a:t> </a:t>
            </a:r>
            <a:r>
              <a:rPr dirty="0" sz="2600"/>
              <a:t>/ denom</a:t>
            </a:r>
            <a:r>
              <a:rPr dirty="0" sz="2600" spc="-25"/>
              <a:t> </a:t>
            </a:r>
            <a:r>
              <a:rPr dirty="0" sz="2600"/>
              <a:t>&gt;</a:t>
            </a:r>
            <a:r>
              <a:rPr dirty="0" sz="2600" spc="-15"/>
              <a:t> </a:t>
            </a:r>
            <a:r>
              <a:rPr dirty="0" sz="2600" spc="5"/>
              <a:t>10)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/>
              <a:t>Here</a:t>
            </a:r>
            <a:r>
              <a:rPr dirty="0" sz="2600" spc="-35"/>
              <a:t> </a:t>
            </a:r>
            <a:r>
              <a:rPr dirty="0" sz="2600" spc="-5"/>
              <a:t>if</a:t>
            </a:r>
            <a:r>
              <a:rPr dirty="0" sz="2600" spc="-10"/>
              <a:t> </a:t>
            </a:r>
            <a:r>
              <a:rPr dirty="0" sz="2600"/>
              <a:t>denom</a:t>
            </a:r>
            <a:r>
              <a:rPr dirty="0" sz="2600" spc="-20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/>
              <a:t>0 the</a:t>
            </a:r>
            <a:r>
              <a:rPr dirty="0" sz="2600" spc="-15"/>
              <a:t> </a:t>
            </a:r>
            <a:r>
              <a:rPr dirty="0" sz="2600"/>
              <a:t>second</a:t>
            </a:r>
            <a:r>
              <a:rPr dirty="0" sz="2600" spc="-10"/>
              <a:t> </a:t>
            </a:r>
            <a:r>
              <a:rPr dirty="0" sz="2600"/>
              <a:t>expression</a:t>
            </a:r>
            <a:r>
              <a:rPr dirty="0" sz="2600" spc="-15"/>
              <a:t> </a:t>
            </a:r>
            <a:r>
              <a:rPr dirty="0" sz="2600" spc="-5"/>
              <a:t>is</a:t>
            </a:r>
            <a:r>
              <a:rPr dirty="0" sz="2600" spc="5"/>
              <a:t> not</a:t>
            </a:r>
            <a:r>
              <a:rPr dirty="0" sz="2600" spc="-20"/>
              <a:t> </a:t>
            </a:r>
            <a:r>
              <a:rPr dirty="0" sz="2600" spc="-5"/>
              <a:t>validated</a:t>
            </a:r>
            <a:endParaRPr sz="2600"/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 spc="250">
                <a:latin typeface="Arial MT"/>
                <a:cs typeface="Arial MT"/>
              </a:rPr>
              <a:t> </a:t>
            </a:r>
            <a:r>
              <a:rPr dirty="0" spc="-5"/>
              <a:t>So</a:t>
            </a:r>
            <a:r>
              <a:rPr dirty="0" spc="345"/>
              <a:t> </a:t>
            </a:r>
            <a:r>
              <a:rPr dirty="0" spc="-5"/>
              <a:t>there</a:t>
            </a:r>
            <a:r>
              <a:rPr dirty="0" spc="340"/>
              <a:t> </a:t>
            </a:r>
            <a:r>
              <a:rPr dirty="0"/>
              <a:t>is</a:t>
            </a:r>
            <a:r>
              <a:rPr dirty="0" spc="325"/>
              <a:t> </a:t>
            </a:r>
            <a:r>
              <a:rPr dirty="0"/>
              <a:t>no</a:t>
            </a:r>
            <a:r>
              <a:rPr dirty="0" spc="350"/>
              <a:t> </a:t>
            </a:r>
            <a:r>
              <a:rPr dirty="0" spc="-5"/>
              <a:t>risk</a:t>
            </a:r>
            <a:r>
              <a:rPr dirty="0" spc="345"/>
              <a:t> </a:t>
            </a:r>
            <a:r>
              <a:rPr dirty="0"/>
              <a:t>of</a:t>
            </a:r>
            <a:r>
              <a:rPr dirty="0" spc="345"/>
              <a:t> </a:t>
            </a:r>
            <a:r>
              <a:rPr dirty="0" spc="-5"/>
              <a:t>causing</a:t>
            </a:r>
            <a:r>
              <a:rPr dirty="0" spc="335"/>
              <a:t> </a:t>
            </a:r>
            <a:r>
              <a:rPr dirty="0"/>
              <a:t>a</a:t>
            </a:r>
            <a:r>
              <a:rPr dirty="0" spc="340"/>
              <a:t> </a:t>
            </a:r>
            <a:r>
              <a:rPr dirty="0" spc="-10"/>
              <a:t>run-time</a:t>
            </a:r>
            <a:r>
              <a:rPr dirty="0" spc="350"/>
              <a:t> </a:t>
            </a:r>
            <a:r>
              <a:rPr dirty="0" spc="-5"/>
              <a:t>exception</a:t>
            </a:r>
            <a:r>
              <a:rPr dirty="0" spc="345"/>
              <a:t> </a:t>
            </a:r>
            <a:r>
              <a:rPr dirty="0" spc="-5"/>
              <a:t>when </a:t>
            </a:r>
            <a:r>
              <a:rPr dirty="0" spc="-585"/>
              <a:t> </a:t>
            </a:r>
            <a:r>
              <a:rPr dirty="0"/>
              <a:t>denom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zero.</a:t>
            </a:r>
          </a:p>
          <a:p>
            <a:pPr algn="just" marL="354965" marR="5715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/>
              <a:t>If</a:t>
            </a:r>
            <a:r>
              <a:rPr dirty="0" sz="2600"/>
              <a:t> this</a:t>
            </a:r>
            <a:r>
              <a:rPr dirty="0" sz="2600" spc="5"/>
              <a:t> </a:t>
            </a:r>
            <a:r>
              <a:rPr dirty="0" sz="2600"/>
              <a:t>line</a:t>
            </a:r>
            <a:r>
              <a:rPr dirty="0" sz="2600" spc="5"/>
              <a:t> </a:t>
            </a:r>
            <a:r>
              <a:rPr dirty="0" sz="2600"/>
              <a:t>of</a:t>
            </a:r>
            <a:r>
              <a:rPr dirty="0" sz="2600" spc="5"/>
              <a:t> </a:t>
            </a:r>
            <a:r>
              <a:rPr dirty="0" sz="2600" spc="-5"/>
              <a:t>code</a:t>
            </a:r>
            <a:r>
              <a:rPr dirty="0" sz="2600"/>
              <a:t> </a:t>
            </a:r>
            <a:r>
              <a:rPr dirty="0" sz="2600" spc="-5"/>
              <a:t>were</a:t>
            </a:r>
            <a:r>
              <a:rPr dirty="0" sz="2600"/>
              <a:t> </a:t>
            </a:r>
            <a:r>
              <a:rPr dirty="0" sz="2600" spc="-5"/>
              <a:t>written</a:t>
            </a:r>
            <a:r>
              <a:rPr dirty="0" sz="2600"/>
              <a:t> </a:t>
            </a:r>
            <a:r>
              <a:rPr dirty="0" sz="2600" spc="-5"/>
              <a:t>using</a:t>
            </a:r>
            <a:r>
              <a:rPr dirty="0" sz="2600"/>
              <a:t> the</a:t>
            </a:r>
            <a:r>
              <a:rPr dirty="0" sz="2600" spc="650"/>
              <a:t> </a:t>
            </a:r>
            <a:r>
              <a:rPr dirty="0" sz="2600"/>
              <a:t>single</a:t>
            </a:r>
            <a:r>
              <a:rPr dirty="0" sz="2600" spc="650"/>
              <a:t> </a:t>
            </a:r>
            <a:r>
              <a:rPr dirty="0" sz="2600"/>
              <a:t>&amp; </a:t>
            </a:r>
            <a:r>
              <a:rPr dirty="0" sz="2600" spc="5"/>
              <a:t> </a:t>
            </a:r>
            <a:r>
              <a:rPr dirty="0" sz="2600" spc="-5"/>
              <a:t>version </a:t>
            </a:r>
            <a:r>
              <a:rPr dirty="0" sz="2600"/>
              <a:t>of </a:t>
            </a:r>
            <a:r>
              <a:rPr dirty="0" sz="2600" spc="-5"/>
              <a:t>AND, both sides </a:t>
            </a:r>
            <a:r>
              <a:rPr dirty="0" sz="2600"/>
              <a:t>would be </a:t>
            </a:r>
            <a:r>
              <a:rPr dirty="0" sz="2600" spc="-5"/>
              <a:t>evaluated, causing </a:t>
            </a:r>
            <a:r>
              <a:rPr dirty="0" sz="2600"/>
              <a:t>a </a:t>
            </a:r>
            <a:r>
              <a:rPr dirty="0" sz="2600" spc="-635"/>
              <a:t> </a:t>
            </a:r>
            <a:r>
              <a:rPr dirty="0" sz="2600" spc="-5"/>
              <a:t>run-time</a:t>
            </a:r>
            <a:r>
              <a:rPr dirty="0" sz="2600" spc="-20"/>
              <a:t> </a:t>
            </a:r>
            <a:r>
              <a:rPr dirty="0" sz="2600"/>
              <a:t>exception</a:t>
            </a:r>
            <a:r>
              <a:rPr dirty="0" sz="2600" spc="-20"/>
              <a:t> </a:t>
            </a:r>
            <a:r>
              <a:rPr dirty="0" sz="2600"/>
              <a:t>when</a:t>
            </a:r>
            <a:r>
              <a:rPr dirty="0" sz="2600" spc="-20"/>
              <a:t> </a:t>
            </a:r>
            <a:r>
              <a:rPr dirty="0" sz="2600"/>
              <a:t>denom</a:t>
            </a:r>
            <a:r>
              <a:rPr dirty="0" sz="2600" spc="-25"/>
              <a:t> </a:t>
            </a:r>
            <a:r>
              <a:rPr dirty="0" sz="2600" spc="-5"/>
              <a:t>is</a:t>
            </a:r>
            <a:r>
              <a:rPr dirty="0" sz="2600" spc="-10"/>
              <a:t> </a:t>
            </a:r>
            <a:r>
              <a:rPr dirty="0" sz="2600" spc="-5"/>
              <a:t>zero.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3730900" y="3114695"/>
            <a:ext cx="2540000" cy="1905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b="1" i="1">
                <a:latin typeface="Arial"/>
                <a:cs typeface="Arial"/>
              </a:rPr>
              <a:t>ADMIN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2022-10-21</a:t>
            </a:r>
            <a:r>
              <a:rPr dirty="0" sz="800" spc="-50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09:10:09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 MT"/>
                <a:cs typeface="Arial MT"/>
              </a:rPr>
              <a:t>--------------------------------------------</a:t>
            </a:r>
            <a:endParaRPr sz="1000">
              <a:latin typeface="Arial MT"/>
              <a:cs typeface="Arial MT"/>
            </a:endParaRPr>
          </a:p>
          <a:p>
            <a:pPr marL="25400" marR="17780">
              <a:lnSpc>
                <a:spcPct val="100000"/>
              </a:lnSpc>
            </a:pPr>
            <a:r>
              <a:rPr dirty="0" sz="1000" spc="40">
                <a:latin typeface="Arial MT"/>
                <a:cs typeface="Arial MT"/>
              </a:rPr>
              <a:t>CORRECTION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30">
                <a:latin typeface="Arial MT"/>
                <a:cs typeface="Arial MT"/>
              </a:rPr>
              <a:t>...!
The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30">
                <a:latin typeface="Arial MT"/>
                <a:cs typeface="Arial MT"/>
              </a:rPr>
              <a:t>expression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20">
                <a:latin typeface="Arial MT"/>
                <a:cs typeface="Arial MT"/>
              </a:rPr>
              <a:t>in </a:t>
            </a:r>
            <a:r>
              <a:rPr dirty="0" sz="1000" spc="-260">
                <a:latin typeface="Arial MT"/>
                <a:cs typeface="Arial MT"/>
              </a:rPr>
              <a:t>if() 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25">
                <a:latin typeface="Arial MT"/>
                <a:cs typeface="Arial MT"/>
              </a:rPr>
              <a:t>condition </a:t>
            </a:r>
            <a:r>
              <a:rPr dirty="0" sz="1000" spc="30">
                <a:latin typeface="Arial MT"/>
                <a:cs typeface="Arial MT"/>
              </a:rPr>
              <a:t>should </a:t>
            </a:r>
            <a:r>
              <a:rPr dirty="0" sz="1000" spc="35">
                <a:latin typeface="Arial MT"/>
                <a:cs typeface="Arial MT"/>
              </a:rPr>
              <a:t>be </a:t>
            </a:r>
            <a:r>
              <a:rPr dirty="0" sz="1000" spc="45">
                <a:latin typeface="Arial MT"/>
                <a:cs typeface="Arial MT"/>
              </a:rPr>
              <a:t>OR </a:t>
            </a:r>
            <a:r>
              <a:rPr dirty="0" sz="1000" spc="35">
                <a:latin typeface="Arial MT"/>
                <a:cs typeface="Arial MT"/>
              </a:rPr>
              <a:t>
if (denom </a:t>
            </a:r>
            <a:r>
              <a:rPr dirty="0" sz="1000" spc="25">
                <a:latin typeface="Arial MT"/>
                <a:cs typeface="Arial MT"/>
              </a:rPr>
              <a:t>!= 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35">
                <a:latin typeface="Arial MT"/>
                <a:cs typeface="Arial MT"/>
              </a:rPr>
              <a:t>0</a:t>
            </a:r>
            <a:r>
              <a:rPr dirty="0" sz="1000" spc="15">
                <a:latin typeface="Arial MT"/>
                <a:cs typeface="Arial MT"/>
              </a:rPr>
              <a:t> ||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40">
                <a:latin typeface="Arial MT"/>
                <a:cs typeface="Arial MT"/>
              </a:rPr>
              <a:t>num</a:t>
            </a:r>
            <a:r>
              <a:rPr dirty="0" sz="1000" spc="15">
                <a:latin typeface="Arial MT"/>
                <a:cs typeface="Arial MT"/>
              </a:rPr>
              <a:t> / </a:t>
            </a:r>
            <a:r>
              <a:rPr dirty="0" sz="1000" spc="35">
                <a:latin typeface="Arial MT"/>
                <a:cs typeface="Arial MT"/>
              </a:rPr>
              <a:t>denom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35">
                <a:latin typeface="Arial MT"/>
                <a:cs typeface="Arial MT"/>
              </a:rPr>
              <a:t>&gt;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30">
                <a:latin typeface="Arial MT"/>
                <a:cs typeface="Arial MT"/>
              </a:rPr>
              <a:t>10)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4575" y="935227"/>
            <a:ext cx="51949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Assignment</a:t>
            </a:r>
            <a:r>
              <a:rPr dirty="0" sz="4400" spc="-1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69580" cy="279908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i="1">
                <a:latin typeface="Times New Roman"/>
                <a:cs typeface="Times New Roman"/>
              </a:rPr>
              <a:t>var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=</a:t>
            </a:r>
            <a:r>
              <a:rPr dirty="0" sz="2600" spc="-35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expression;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Here,</a:t>
            </a:r>
            <a:r>
              <a:rPr dirty="0" sz="2600" spc="1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type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13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var</a:t>
            </a:r>
            <a:r>
              <a:rPr dirty="0" sz="2600" spc="12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must</a:t>
            </a:r>
            <a:r>
              <a:rPr dirty="0" sz="2600" spc="14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be</a:t>
            </a:r>
            <a:r>
              <a:rPr dirty="0" sz="2600" spc="13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compatible</a:t>
            </a:r>
            <a:r>
              <a:rPr dirty="0" sz="2600" spc="14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with</a:t>
            </a:r>
            <a:r>
              <a:rPr dirty="0" sz="2600" spc="1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13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type</a:t>
            </a:r>
            <a:r>
              <a:rPr dirty="0" sz="2600" spc="14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of </a:t>
            </a:r>
            <a:r>
              <a:rPr dirty="0" sz="2600" spc="-635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 marL="12700" marR="1696085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allows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you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chain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assignments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y,</a:t>
            </a:r>
            <a:r>
              <a:rPr dirty="0" sz="2600" spc="-5">
                <a:latin typeface="Times New Roman"/>
                <a:cs typeface="Times New Roman"/>
              </a:rPr>
              <a:t> z;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z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100;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y,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z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26439"/>
            <a:ext cx="68103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5" b="1">
                <a:solidFill>
                  <a:srgbClr val="000000"/>
                </a:solidFill>
                <a:latin typeface="Times New Roman"/>
                <a:cs typeface="Times New Roman"/>
              </a:rPr>
              <a:t>Ternary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(conditional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or 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three-way) </a:t>
            </a:r>
            <a:r>
              <a:rPr dirty="0" spc="-8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operator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20445" rIns="0" bIns="0" rtlCol="0" vert="horz">
            <a:spAutoFit/>
          </a:bodyPr>
          <a:lstStyle/>
          <a:p>
            <a:pPr marL="12700" marR="275272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/>
              <a:t>The</a:t>
            </a:r>
            <a:r>
              <a:rPr dirty="0" sz="2600" spc="-45"/>
              <a:t> </a:t>
            </a:r>
            <a:r>
              <a:rPr dirty="0" sz="2600"/>
              <a:t>?</a:t>
            </a:r>
            <a:r>
              <a:rPr dirty="0" sz="2600" spc="-20"/>
              <a:t> </a:t>
            </a:r>
            <a:r>
              <a:rPr dirty="0" sz="2600"/>
              <a:t>Operator</a:t>
            </a:r>
            <a:r>
              <a:rPr dirty="0" sz="2600" spc="-40"/>
              <a:t> </a:t>
            </a:r>
            <a:r>
              <a:rPr dirty="0" sz="2600"/>
              <a:t>has</a:t>
            </a:r>
            <a:r>
              <a:rPr dirty="0" sz="2600" spc="-30"/>
              <a:t> </a:t>
            </a:r>
            <a:r>
              <a:rPr dirty="0" sz="2600"/>
              <a:t>this</a:t>
            </a:r>
            <a:r>
              <a:rPr dirty="0" sz="2600" spc="-5"/>
              <a:t> </a:t>
            </a:r>
            <a:r>
              <a:rPr dirty="0" sz="2600"/>
              <a:t>general</a:t>
            </a:r>
            <a:r>
              <a:rPr dirty="0" sz="2600" spc="-30"/>
              <a:t> </a:t>
            </a:r>
            <a:r>
              <a:rPr dirty="0" sz="2600" spc="-5"/>
              <a:t>form: </a:t>
            </a:r>
            <a:r>
              <a:rPr dirty="0" sz="2600" spc="-635"/>
              <a:t> </a:t>
            </a:r>
            <a:r>
              <a:rPr dirty="0" sz="2600">
                <a:solidFill>
                  <a:srgbClr val="0000CC"/>
                </a:solidFill>
              </a:rPr>
              <a:t>expression1</a:t>
            </a:r>
            <a:r>
              <a:rPr dirty="0" sz="2600" spc="-55">
                <a:solidFill>
                  <a:srgbClr val="0000CC"/>
                </a:solidFill>
              </a:rPr>
              <a:t> </a:t>
            </a:r>
            <a:r>
              <a:rPr dirty="0" sz="2600">
                <a:solidFill>
                  <a:srgbClr val="0000CC"/>
                </a:solidFill>
              </a:rPr>
              <a:t>?</a:t>
            </a:r>
            <a:r>
              <a:rPr dirty="0" sz="2600" spc="-25">
                <a:solidFill>
                  <a:srgbClr val="0000CC"/>
                </a:solidFill>
              </a:rPr>
              <a:t> </a:t>
            </a:r>
            <a:r>
              <a:rPr dirty="0" sz="2600">
                <a:solidFill>
                  <a:srgbClr val="0000CC"/>
                </a:solidFill>
              </a:rPr>
              <a:t>expression2</a:t>
            </a:r>
            <a:r>
              <a:rPr dirty="0" sz="2600" spc="-50">
                <a:solidFill>
                  <a:srgbClr val="0000CC"/>
                </a:solidFill>
              </a:rPr>
              <a:t> </a:t>
            </a:r>
            <a:r>
              <a:rPr dirty="0" sz="2600">
                <a:solidFill>
                  <a:srgbClr val="0000CC"/>
                </a:solidFill>
              </a:rPr>
              <a:t>:</a:t>
            </a:r>
            <a:r>
              <a:rPr dirty="0" sz="2600" spc="-15">
                <a:solidFill>
                  <a:srgbClr val="0000CC"/>
                </a:solidFill>
              </a:rPr>
              <a:t> </a:t>
            </a:r>
            <a:r>
              <a:rPr dirty="0" sz="2600">
                <a:solidFill>
                  <a:srgbClr val="0000CC"/>
                </a:solidFill>
              </a:rPr>
              <a:t>expression3</a:t>
            </a:r>
            <a:endParaRPr sz="2600"/>
          </a:p>
          <a:p>
            <a:pPr marL="354965" marR="5715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/>
              <a:t>Here,</a:t>
            </a:r>
            <a:r>
              <a:rPr dirty="0" sz="2600" spc="100"/>
              <a:t> </a:t>
            </a:r>
            <a:r>
              <a:rPr dirty="0" sz="2600" spc="-5"/>
              <a:t>expression1</a:t>
            </a:r>
            <a:r>
              <a:rPr dirty="0" sz="2600" spc="114"/>
              <a:t> </a:t>
            </a:r>
            <a:r>
              <a:rPr dirty="0" sz="2600" spc="-10"/>
              <a:t>can</a:t>
            </a:r>
            <a:r>
              <a:rPr dirty="0" sz="2600" spc="100"/>
              <a:t> </a:t>
            </a:r>
            <a:r>
              <a:rPr dirty="0" sz="2600"/>
              <a:t>be</a:t>
            </a:r>
            <a:r>
              <a:rPr dirty="0" sz="2600" spc="105"/>
              <a:t> </a:t>
            </a:r>
            <a:r>
              <a:rPr dirty="0" sz="2600" spc="-5"/>
              <a:t>any</a:t>
            </a:r>
            <a:r>
              <a:rPr dirty="0" sz="2600" spc="114"/>
              <a:t> </a:t>
            </a:r>
            <a:r>
              <a:rPr dirty="0" sz="2600" spc="-5"/>
              <a:t>expression</a:t>
            </a:r>
            <a:r>
              <a:rPr dirty="0" sz="2600" spc="110"/>
              <a:t> </a:t>
            </a:r>
            <a:r>
              <a:rPr dirty="0" sz="2600"/>
              <a:t>that</a:t>
            </a:r>
            <a:r>
              <a:rPr dirty="0" sz="2600" spc="105"/>
              <a:t> </a:t>
            </a:r>
            <a:r>
              <a:rPr dirty="0" sz="2600" spc="-5"/>
              <a:t>evaluates</a:t>
            </a:r>
            <a:r>
              <a:rPr dirty="0" sz="2600" spc="105"/>
              <a:t> </a:t>
            </a:r>
            <a:r>
              <a:rPr dirty="0" sz="2600" spc="-5"/>
              <a:t>to </a:t>
            </a:r>
            <a:r>
              <a:rPr dirty="0" sz="2600" spc="-635"/>
              <a:t> </a:t>
            </a:r>
            <a:r>
              <a:rPr dirty="0" sz="2600"/>
              <a:t>a</a:t>
            </a:r>
            <a:r>
              <a:rPr dirty="0" sz="2600" spc="-25"/>
              <a:t> </a:t>
            </a:r>
            <a:r>
              <a:rPr dirty="0" sz="2600"/>
              <a:t>boolean</a:t>
            </a:r>
            <a:r>
              <a:rPr dirty="0" sz="2600" spc="-20"/>
              <a:t> </a:t>
            </a:r>
            <a:r>
              <a:rPr dirty="0" sz="2600"/>
              <a:t>value.</a:t>
            </a:r>
            <a:endParaRPr sz="2600"/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167765" algn="l"/>
                <a:tab pos="2831465" algn="l"/>
                <a:tab pos="3242945" algn="l"/>
                <a:tab pos="4000500" algn="l"/>
                <a:tab pos="4733925" algn="l"/>
                <a:tab pos="6396355" algn="l"/>
                <a:tab pos="6807834" algn="l"/>
              </a:tabLst>
            </a:pPr>
            <a:r>
              <a:rPr dirty="0" sz="2400">
                <a:latin typeface="Times New Roman"/>
                <a:cs typeface="Times New Roman"/>
              </a:rPr>
              <a:t>If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xpr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on1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on2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;  </a:t>
            </a:r>
            <a:r>
              <a:rPr dirty="0" sz="2400" spc="-5">
                <a:latin typeface="Times New Roman"/>
                <a:cs typeface="Times New Roman"/>
              </a:rPr>
              <a:t>otherwise,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expression3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evaluated.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  <a:tab pos="1396365" algn="l"/>
                <a:tab pos="2235835" algn="l"/>
                <a:tab pos="2654935" algn="l"/>
                <a:tab pos="3192780" algn="l"/>
                <a:tab pos="3494404" algn="l"/>
                <a:tab pos="4808220" algn="l"/>
                <a:tab pos="5177155" algn="l"/>
                <a:tab pos="5800725" algn="l"/>
                <a:tab pos="6217920" algn="l"/>
                <a:tab pos="6755765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of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?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pe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of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xp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  </a:t>
            </a:r>
            <a:r>
              <a:rPr dirty="0" sz="2400">
                <a:latin typeface="Times New Roman"/>
                <a:cs typeface="Times New Roman"/>
              </a:rPr>
              <a:t>evaluated.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32485" algn="l"/>
                <a:tab pos="833119" algn="l"/>
                <a:tab pos="1557655" algn="l"/>
                <a:tab pos="3147060" algn="l"/>
                <a:tab pos="3720465" algn="l"/>
                <a:tab pos="5307965" algn="l"/>
                <a:tab pos="5814060" algn="l"/>
                <a:tab pos="6960234" algn="l"/>
                <a:tab pos="733044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ot</a:t>
            </a:r>
            <a:r>
              <a:rPr dirty="0" sz="2400">
                <a:latin typeface="Times New Roman"/>
                <a:cs typeface="Times New Roman"/>
              </a:rPr>
              <a:t>h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xpr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on2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xpr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on3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rn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same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type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Times New Roman"/>
                <a:cs typeface="Times New Roman"/>
              </a:rPr>
              <a:t>can’t</a:t>
            </a:r>
            <a:r>
              <a:rPr dirty="0" sz="24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dirty="0" sz="24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0" y="935227"/>
            <a:ext cx="9594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2166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/>
              <a:t>int</a:t>
            </a:r>
            <a:r>
              <a:rPr dirty="0" sz="2600" spc="-25"/>
              <a:t> </a:t>
            </a:r>
            <a:r>
              <a:rPr dirty="0" sz="2600" spc="-5"/>
              <a:t>ratio</a:t>
            </a:r>
            <a:r>
              <a:rPr dirty="0" sz="2600"/>
              <a:t> =</a:t>
            </a:r>
            <a:r>
              <a:rPr dirty="0" sz="2600" spc="-10"/>
              <a:t> </a:t>
            </a:r>
            <a:r>
              <a:rPr dirty="0" sz="2600"/>
              <a:t>denom</a:t>
            </a:r>
            <a:r>
              <a:rPr dirty="0" sz="2600" spc="-30"/>
              <a:t> </a:t>
            </a:r>
            <a:r>
              <a:rPr dirty="0" sz="2600" spc="-5"/>
              <a:t>==</a:t>
            </a:r>
            <a:r>
              <a:rPr dirty="0" sz="2600" spc="-10"/>
              <a:t> </a:t>
            </a:r>
            <a:r>
              <a:rPr dirty="0" sz="2600"/>
              <a:t>0 </a:t>
            </a:r>
            <a:r>
              <a:rPr dirty="0" sz="2600" b="1">
                <a:latin typeface="Times New Roman"/>
                <a:cs typeface="Times New Roman"/>
              </a:rPr>
              <a:t>?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</a:rPr>
              <a:t>0 </a:t>
            </a:r>
            <a:r>
              <a:rPr dirty="0" sz="2600"/>
              <a:t>:</a:t>
            </a:r>
            <a:r>
              <a:rPr dirty="0" sz="2600" spc="-10"/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num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/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denom</a:t>
            </a:r>
            <a:r>
              <a:rPr dirty="0" sz="2600"/>
              <a:t>;</a:t>
            </a:r>
            <a:endParaRPr sz="26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denom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equals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zero,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expression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between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question mark </a:t>
            </a:r>
            <a:r>
              <a:rPr dirty="0" sz="2400">
                <a:latin typeface="Times New Roman"/>
                <a:cs typeface="Times New Roman"/>
              </a:rPr>
              <a:t>and the </a:t>
            </a:r>
            <a:r>
              <a:rPr dirty="0" sz="2400" spc="-5">
                <a:latin typeface="Times New Roman"/>
                <a:cs typeface="Times New Roman"/>
              </a:rPr>
              <a:t>colon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evaluated </a:t>
            </a:r>
            <a:r>
              <a:rPr dirty="0" sz="2400">
                <a:latin typeface="Times New Roman"/>
                <a:cs typeface="Times New Roman"/>
              </a:rPr>
              <a:t>and used as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value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entire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?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expression.</a:t>
            </a:r>
            <a:endParaRPr sz="2400">
              <a:latin typeface="Times New Roman"/>
              <a:cs typeface="Times New Roman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ratio</a:t>
            </a:r>
            <a:endParaRPr sz="24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 denom does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not equal </a:t>
            </a:r>
            <a:r>
              <a:rPr dirty="0" sz="2400" spc="-15" b="1">
                <a:solidFill>
                  <a:srgbClr val="0000CC"/>
                </a:solidFill>
                <a:latin typeface="Times New Roman"/>
                <a:cs typeface="Times New Roman"/>
              </a:rPr>
              <a:t>zero</a:t>
            </a:r>
            <a:r>
              <a:rPr dirty="0" sz="2400" spc="-1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then </a:t>
            </a:r>
            <a:r>
              <a:rPr dirty="0" sz="2400" spc="-5">
                <a:latin typeface="Times New Roman"/>
                <a:cs typeface="Times New Roman"/>
              </a:rPr>
              <a:t>the expression after </a:t>
            </a:r>
            <a:r>
              <a:rPr dirty="0" sz="2400" spc="-1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colon is </a:t>
            </a:r>
            <a:r>
              <a:rPr dirty="0" sz="2400" spc="-5">
                <a:latin typeface="Times New Roman"/>
                <a:cs typeface="Times New Roman"/>
              </a:rPr>
              <a:t>evaluated </a:t>
            </a:r>
            <a:r>
              <a:rPr dirty="0" sz="2400">
                <a:latin typeface="Times New Roman"/>
                <a:cs typeface="Times New Roman"/>
              </a:rPr>
              <a:t>and used </a:t>
            </a:r>
            <a:r>
              <a:rPr dirty="0" sz="2400" spc="-5">
                <a:latin typeface="Times New Roman"/>
                <a:cs typeface="Times New Roman"/>
              </a:rPr>
              <a:t>for the value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entire </a:t>
            </a:r>
            <a:r>
              <a:rPr dirty="0" sz="2400">
                <a:latin typeface="Times New Roman"/>
                <a:cs typeface="Times New Roman"/>
              </a:rPr>
              <a:t>?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expression.</a:t>
            </a:r>
            <a:endParaRPr sz="24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i.e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num/denom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ratio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/>
              <a:t>The </a:t>
            </a:r>
            <a:r>
              <a:rPr dirty="0" sz="2600" spc="-5"/>
              <a:t>result produced by </a:t>
            </a:r>
            <a:r>
              <a:rPr dirty="0" sz="2600"/>
              <a:t>the ? </a:t>
            </a:r>
            <a:r>
              <a:rPr dirty="0" sz="2600" spc="-5"/>
              <a:t>operator is </a:t>
            </a:r>
            <a:r>
              <a:rPr dirty="0" sz="2600"/>
              <a:t>then </a:t>
            </a:r>
            <a:r>
              <a:rPr dirty="0" sz="2600" spc="-5"/>
              <a:t>assigned to </a:t>
            </a:r>
            <a:r>
              <a:rPr dirty="0" sz="2600"/>
              <a:t> </a:t>
            </a:r>
            <a:r>
              <a:rPr dirty="0" sz="2600" spc="-5"/>
              <a:t>ratio.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3182" y="935227"/>
            <a:ext cx="12693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1871573"/>
            <a:ext cx="6000115" cy="3204845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short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signed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16-bit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range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–32,768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32,767.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least-used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type.</a:t>
            </a:r>
            <a:endParaRPr sz="2600">
              <a:latin typeface="Times New Roman"/>
              <a:cs typeface="Times New Roman"/>
            </a:endParaRPr>
          </a:p>
          <a:p>
            <a:pPr marL="12700" marR="5080" indent="34290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Examples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short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declarations: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short</a:t>
            </a:r>
            <a:r>
              <a:rPr dirty="0" sz="2600" spc="-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short</a:t>
            </a:r>
            <a:r>
              <a:rPr dirty="0" sz="2600" spc="-1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923388"/>
            <a:ext cx="6720840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a=3,b=5;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c=(a&gt;b?a:b);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a&gt;b 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false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stored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183" y="935227"/>
            <a:ext cx="50793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</a:t>
            </a:r>
            <a:r>
              <a:rPr dirty="0" sz="4400" spc="-1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Precedence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752600"/>
            <a:ext cx="5943600" cy="50459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806" y="1000759"/>
            <a:ext cx="5001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Associativity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165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 spc="-10">
                <a:latin typeface="Times New Roman"/>
                <a:cs typeface="Times New Roman"/>
              </a:rPr>
              <a:t>an </a:t>
            </a:r>
            <a:r>
              <a:rPr dirty="0" sz="2600" spc="-5">
                <a:latin typeface="Times New Roman"/>
                <a:cs typeface="Times New Roman"/>
              </a:rPr>
              <a:t>expression has </a:t>
            </a:r>
            <a:r>
              <a:rPr dirty="0" sz="2600">
                <a:latin typeface="Times New Roman"/>
                <a:cs typeface="Times New Roman"/>
              </a:rPr>
              <a:t>two or </a:t>
            </a:r>
            <a:r>
              <a:rPr dirty="0" sz="2600" spc="-5">
                <a:latin typeface="Times New Roman"/>
                <a:cs typeface="Times New Roman"/>
              </a:rPr>
              <a:t>more operators with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 precedence,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expression is evaluated according to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associativity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29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applying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638" y="935227"/>
            <a:ext cx="54032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spc="-3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828800"/>
            <a:ext cx="6073140" cy="52334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644652"/>
            <a:ext cx="5867400" cy="66705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2498" y="935227"/>
            <a:ext cx="30727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7865"/>
            <a:ext cx="6663055" cy="229489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Right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Left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associative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Unary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Assignment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Conditional(ternary)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operators)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All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other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operators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Left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Right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associative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730" y="935227"/>
            <a:ext cx="240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89020" marR="70485" indent="-31337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CS205</a:t>
            </a:r>
            <a:r>
              <a:rPr dirty="0" spc="-10"/>
              <a:t> </a:t>
            </a:r>
            <a:r>
              <a:rPr dirty="0" spc="-5"/>
              <a:t>Object</a:t>
            </a:r>
            <a:r>
              <a:rPr dirty="0"/>
              <a:t> </a:t>
            </a:r>
            <a:r>
              <a:rPr dirty="0" spc="-5"/>
              <a:t>Oriented</a:t>
            </a:r>
            <a:r>
              <a:rPr dirty="0" spc="5"/>
              <a:t> </a:t>
            </a:r>
            <a:r>
              <a:rPr dirty="0" spc="-5"/>
              <a:t>Programming </a:t>
            </a:r>
            <a:r>
              <a:rPr dirty="0" spc="-98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Java</a:t>
            </a:r>
          </a:p>
          <a:p>
            <a:pPr marL="3462020" marR="5080" indent="-3070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Module </a:t>
            </a:r>
            <a:r>
              <a:rPr dirty="0" spc="-5">
                <a:solidFill>
                  <a:srgbClr val="000000"/>
                </a:solidFill>
              </a:rPr>
              <a:t>2 -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Core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Java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 </a:t>
            </a:r>
            <a:r>
              <a:rPr dirty="0" spc="-9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(Part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4)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402" y="935227"/>
            <a:ext cx="1560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3724910" cy="22942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Control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Statements</a:t>
            </a:r>
            <a:endParaRPr sz="26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Selection</a:t>
            </a:r>
            <a:r>
              <a:rPr dirty="0" u="heavy" sz="24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Statements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Iteration</a:t>
            </a:r>
            <a:r>
              <a:rPr dirty="0" u="heavy" sz="24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Jump</a:t>
            </a:r>
            <a:r>
              <a:rPr dirty="0" u="heavy" sz="2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738" y="935227"/>
            <a:ext cx="45637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dirty="0" sz="4400" spc="-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1484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programming language </a:t>
            </a:r>
            <a:r>
              <a:rPr dirty="0" sz="2600">
                <a:latin typeface="Times New Roman"/>
                <a:cs typeface="Times New Roman"/>
              </a:rPr>
              <a:t>uses </a:t>
            </a:r>
            <a:r>
              <a:rPr dirty="0" sz="2600" spc="-5">
                <a:latin typeface="Times New Roman"/>
                <a:cs typeface="Times New Roman"/>
              </a:rPr>
              <a:t>control statements to cause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 of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execution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advance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branch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based on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changes</a:t>
            </a:r>
            <a:r>
              <a:rPr dirty="0" u="heavy" sz="26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Categories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control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</a:t>
            </a:r>
            <a:endParaRPr sz="26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2060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2020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Iteration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2014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Jump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8838" y="935227"/>
            <a:ext cx="6781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2206243"/>
            <a:ext cx="8070215" cy="3607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35">
                <a:latin typeface="Times New Roman"/>
                <a:cs typeface="Times New Roman"/>
              </a:rPr>
              <a:t>Variables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</a:t>
            </a:r>
            <a:r>
              <a:rPr dirty="0" sz="2600" spc="-15" b="1">
                <a:latin typeface="Times New Roman"/>
                <a:cs typeface="Times New Roman"/>
              </a:rPr>
              <a:t> are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commonly employed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  <a:tab pos="1143000" algn="l"/>
              </a:tabLst>
            </a:pPr>
            <a:r>
              <a:rPr dirty="0" sz="2400">
                <a:latin typeface="Times New Roman"/>
                <a:cs typeface="Times New Roman"/>
              </a:rPr>
              <a:t>to	control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index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  <a:tab pos="1272540" algn="l"/>
                <a:tab pos="2610485" algn="l"/>
                <a:tab pos="4442460" algn="l"/>
                <a:tab pos="5724525" algn="l"/>
                <a:tab pos="6128385" algn="l"/>
                <a:tab pos="6606540" algn="l"/>
              </a:tabLst>
            </a:pPr>
            <a:r>
              <a:rPr dirty="0" sz="2600" spc="-15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b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3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2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310" b="1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u</a:t>
            </a:r>
            <a:r>
              <a:rPr dirty="0" sz="2600" spc="-5" b="1" i="1">
                <a:latin typeface="Times New Roman"/>
                <a:cs typeface="Times New Roman"/>
              </a:rPr>
              <a:t>s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d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i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5" b="1" i="1">
                <a:latin typeface="Times New Roman"/>
                <a:cs typeface="Times New Roman"/>
              </a:rPr>
              <a:t>a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spc="5" b="1" i="1">
                <a:latin typeface="Times New Roman"/>
                <a:cs typeface="Times New Roman"/>
              </a:rPr>
              <a:t>xp</a:t>
            </a:r>
            <a:r>
              <a:rPr dirty="0" sz="2600" spc="-5" b="1" i="1">
                <a:latin typeface="Times New Roman"/>
                <a:cs typeface="Times New Roman"/>
              </a:rPr>
              <a:t>r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spc="-5" b="1" i="1">
                <a:latin typeface="Times New Roman"/>
                <a:cs typeface="Times New Roman"/>
              </a:rPr>
              <a:t>ss</a:t>
            </a:r>
            <a:r>
              <a:rPr dirty="0" sz="2600" spc="-5" b="1" i="1">
                <a:latin typeface="Times New Roman"/>
                <a:cs typeface="Times New Roman"/>
              </a:rPr>
              <a:t>i</a:t>
            </a:r>
            <a:r>
              <a:rPr dirty="0" sz="2600" spc="5" b="1" i="1">
                <a:latin typeface="Times New Roman"/>
                <a:cs typeface="Times New Roman"/>
              </a:rPr>
              <a:t>o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>
                <a:latin typeface="Times New Roman"/>
                <a:cs typeface="Times New Roman"/>
              </a:rPr>
              <a:t>they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promoted</a:t>
            </a:r>
            <a:r>
              <a:rPr dirty="0" u="heavy" sz="26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when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expression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evaluated.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often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best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choice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when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>
                <a:latin typeface="Times New Roman"/>
                <a:cs typeface="Times New Roman"/>
              </a:rPr>
              <a:t> integer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needed.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195" y="935227"/>
            <a:ext cx="64115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dirty="0" sz="44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statements(contd.)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11481"/>
            <a:ext cx="8072755" cy="41783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Selection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statements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choose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paths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executio</a:t>
            </a:r>
            <a:r>
              <a:rPr dirty="0" sz="2600" spc="-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based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on </a:t>
            </a:r>
            <a:r>
              <a:rPr dirty="0" sz="2600">
                <a:latin typeface="Times New Roman"/>
                <a:cs typeface="Times New Roman"/>
              </a:rPr>
              <a:t> condition </a:t>
            </a:r>
            <a:r>
              <a:rPr dirty="0" sz="2600" spc="-5">
                <a:latin typeface="Times New Roman"/>
                <a:cs typeface="Times New Roman"/>
              </a:rPr>
              <a:t>(outcome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an expression </a:t>
            </a:r>
            <a:r>
              <a:rPr dirty="0" sz="2600">
                <a:latin typeface="Times New Roman"/>
                <a:cs typeface="Times New Roman"/>
              </a:rPr>
              <a:t>or </a:t>
            </a:r>
            <a:r>
              <a:rPr dirty="0" sz="2600" spc="-5">
                <a:latin typeface="Times New Roman"/>
                <a:cs typeface="Times New Roman"/>
              </a:rPr>
              <a:t>the state </a:t>
            </a:r>
            <a:r>
              <a:rPr dirty="0" sz="2600">
                <a:latin typeface="Times New Roman"/>
                <a:cs typeface="Times New Roman"/>
              </a:rPr>
              <a:t>of a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variable).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Iteration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statements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execution</a:t>
            </a:r>
            <a:endParaRPr sz="2800">
              <a:latin typeface="Times New Roman"/>
              <a:cs typeface="Times New Roman"/>
            </a:endParaRPr>
          </a:p>
          <a:p>
            <a:pPr algn="just" lvl="1" marL="756285" marR="6350" indent="-287020">
              <a:lnSpc>
                <a:spcPct val="100000"/>
              </a:lnSpc>
              <a:spcBef>
                <a:spcPts val="63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20" i="1">
                <a:latin typeface="Times New Roman"/>
                <a:cs typeface="Times New Roman"/>
              </a:rPr>
              <a:t>repeat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one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or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30" i="1">
                <a:latin typeface="Times New Roman"/>
                <a:cs typeface="Times New Roman"/>
              </a:rPr>
              <a:t>more</a:t>
            </a:r>
            <a:r>
              <a:rPr dirty="0" sz="2600" spc="-2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statements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(that</a:t>
            </a:r>
            <a:r>
              <a:rPr dirty="0" sz="2600">
                <a:latin typeface="Times New Roman"/>
                <a:cs typeface="Times New Roman"/>
              </a:rPr>
              <a:t> is,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iteration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</a:t>
            </a:r>
            <a:r>
              <a:rPr dirty="0" sz="2600">
                <a:latin typeface="Times New Roman"/>
                <a:cs typeface="Times New Roman"/>
              </a:rPr>
              <a:t> form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loops).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Jump statements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your</a:t>
            </a:r>
            <a:r>
              <a:rPr dirty="0" sz="2800" spc="-5">
                <a:latin typeface="Times New Roman"/>
                <a:cs typeface="Times New Roman"/>
              </a:rPr>
              <a:t> program</a:t>
            </a:r>
            <a:endParaRPr sz="28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63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nonlinear</a:t>
            </a:r>
            <a:r>
              <a:rPr dirty="0" u="heavy" sz="26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fashion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5327" y="935227"/>
            <a:ext cx="65862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000000"/>
                </a:solidFill>
                <a:latin typeface="Times New Roman"/>
                <a:cs typeface="Times New Roman"/>
              </a:rPr>
              <a:t>Java’s</a:t>
            </a: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Selection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749043"/>
            <a:ext cx="8072755" cy="480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Also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 </a:t>
            </a:r>
            <a:r>
              <a:rPr dirty="0" sz="2600" spc="-5" b="1">
                <a:latin typeface="Times New Roman"/>
                <a:cs typeface="Times New Roman"/>
              </a:rPr>
              <a:t>decision</a:t>
            </a:r>
            <a:r>
              <a:rPr dirty="0" sz="2600" b="1">
                <a:latin typeface="Times New Roman"/>
                <a:cs typeface="Times New Roman"/>
              </a:rPr>
              <a:t> making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statements.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Selection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control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flow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program’s 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execution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based upon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conditions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known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during </a:t>
            </a:r>
            <a:r>
              <a:rPr dirty="0" u="heavy" sz="26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run 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time. </a:t>
            </a:r>
            <a:r>
              <a:rPr dirty="0" sz="2600" spc="-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helps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choose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paths of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executio</a:t>
            </a:r>
            <a:r>
              <a:rPr dirty="0" sz="2600" spc="-5">
                <a:latin typeface="Times New Roman"/>
                <a:cs typeface="Times New Roman"/>
              </a:rPr>
              <a:t>n based </a:t>
            </a:r>
            <a:r>
              <a:rPr dirty="0" sz="2600">
                <a:latin typeface="Times New Roman"/>
                <a:cs typeface="Times New Roman"/>
              </a:rPr>
              <a:t> on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condition.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supports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selection statements: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switch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9846" y="935227"/>
            <a:ext cx="28365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if</a:t>
            </a:r>
            <a:r>
              <a:rPr dirty="0" sz="4400" spc="-95" b="1"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366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if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/>
              <a:t>statement</a:t>
            </a:r>
            <a:r>
              <a:rPr dirty="0" sz="2600" spc="15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 spc="-25"/>
              <a:t>Java’s</a:t>
            </a:r>
            <a:r>
              <a:rPr dirty="0" sz="2600" spc="-10"/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conditional</a:t>
            </a:r>
            <a:r>
              <a:rPr dirty="0" u="heavy" sz="26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branch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statement.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route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execution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through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paths.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2950"/>
          </a:p>
          <a:p>
            <a:pPr marL="12700" marR="3804285">
              <a:lnSpc>
                <a:spcPct val="12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600"/>
              <a:t>Syntax</a:t>
            </a:r>
            <a:r>
              <a:rPr dirty="0" sz="2600" spc="-40"/>
              <a:t> </a:t>
            </a:r>
            <a:r>
              <a:rPr dirty="0" sz="2600"/>
              <a:t>of</a:t>
            </a:r>
            <a:r>
              <a:rPr dirty="0" sz="2600" spc="-15"/>
              <a:t> </a:t>
            </a:r>
            <a:r>
              <a:rPr dirty="0" sz="2600" spc="-5" b="1">
                <a:latin typeface="Times New Roman"/>
                <a:cs typeface="Times New Roman"/>
              </a:rPr>
              <a:t>simple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if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/>
              <a:t>statement </a:t>
            </a:r>
            <a:r>
              <a:rPr dirty="0" sz="2600" spc="-635"/>
              <a:t> </a:t>
            </a:r>
            <a:r>
              <a:rPr dirty="0" sz="2600" spc="-5"/>
              <a:t>if</a:t>
            </a:r>
            <a:r>
              <a:rPr dirty="0" sz="2600" spc="-25"/>
              <a:t> </a:t>
            </a:r>
            <a:r>
              <a:rPr dirty="0" sz="2600"/>
              <a:t>(condition)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/>
              <a:t>{</a:t>
            </a:r>
            <a:endParaRPr sz="2600"/>
          </a:p>
          <a:p>
            <a:pPr marL="93345">
              <a:lnSpc>
                <a:spcPct val="100000"/>
              </a:lnSpc>
              <a:spcBef>
                <a:spcPts val="625"/>
              </a:spcBef>
            </a:pPr>
            <a:r>
              <a:rPr dirty="0" sz="2600" spc="-5"/>
              <a:t>//</a:t>
            </a:r>
            <a:r>
              <a:rPr dirty="0" sz="2600"/>
              <a:t> block</a:t>
            </a:r>
            <a:r>
              <a:rPr dirty="0" sz="2600" spc="-10"/>
              <a:t> </a:t>
            </a:r>
            <a:r>
              <a:rPr dirty="0" sz="2600"/>
              <a:t>of</a:t>
            </a:r>
            <a:r>
              <a:rPr dirty="0" sz="2600" spc="-20"/>
              <a:t> </a:t>
            </a:r>
            <a:r>
              <a:rPr dirty="0" sz="2600"/>
              <a:t>code</a:t>
            </a:r>
            <a:r>
              <a:rPr dirty="0" sz="2600" spc="-35"/>
              <a:t> </a:t>
            </a:r>
            <a:r>
              <a:rPr dirty="0" sz="2600" spc="-5"/>
              <a:t>to</a:t>
            </a:r>
            <a:r>
              <a:rPr dirty="0" sz="2600"/>
              <a:t> be</a:t>
            </a:r>
            <a:r>
              <a:rPr dirty="0" sz="2600" spc="-10"/>
              <a:t> </a:t>
            </a:r>
            <a:r>
              <a:rPr dirty="0" sz="2600"/>
              <a:t>executed</a:t>
            </a:r>
            <a:r>
              <a:rPr dirty="0" sz="2600" spc="-20"/>
              <a:t> </a:t>
            </a:r>
            <a:r>
              <a:rPr dirty="0" sz="2600" spc="-5"/>
              <a:t>if</a:t>
            </a:r>
            <a:r>
              <a:rPr dirty="0" sz="2600" spc="-10"/>
              <a:t> </a:t>
            </a:r>
            <a:r>
              <a:rPr dirty="0" sz="2600"/>
              <a:t>the</a:t>
            </a:r>
            <a:r>
              <a:rPr dirty="0" sz="2600" spc="-10"/>
              <a:t> </a:t>
            </a:r>
            <a:r>
              <a:rPr dirty="0" sz="2600"/>
              <a:t>condition</a:t>
            </a:r>
            <a:r>
              <a:rPr dirty="0" sz="2600" spc="-20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/>
              <a:t>true</a:t>
            </a:r>
            <a:endParaRPr sz="2600"/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/>
              <a:t>………………</a:t>
            </a:r>
            <a:endParaRPr sz="26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/>
              <a:t>}</a:t>
            </a:r>
            <a:endParaRPr sz="26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4774" y="935227"/>
            <a:ext cx="32258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Simple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44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E.g.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2273"/>
            <a:ext cx="7235190" cy="46342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Sample</a:t>
            </a: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public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static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void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main(String</a:t>
            </a:r>
            <a:r>
              <a:rPr dirty="0" sz="2800" spc="-15">
                <a:latin typeface="Times New Roman"/>
                <a:cs typeface="Times New Roman"/>
              </a:rPr>
              <a:t> args[])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dirty="0" sz="2800" spc="-5">
                <a:latin typeface="Times New Roman"/>
                <a:cs typeface="Times New Roman"/>
              </a:rPr>
              <a:t>(a&gt;0)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Times New Roman"/>
                <a:cs typeface="Times New Roman"/>
              </a:rPr>
              <a:t>System.out.println("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 positive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number”);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2" y="935227"/>
            <a:ext cx="39516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If-else</a:t>
            </a:r>
            <a:r>
              <a:rPr dirty="0" sz="4400" spc="-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989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-5"/>
              <a:t>General</a:t>
            </a:r>
            <a:r>
              <a:rPr dirty="0" sz="2600" spc="-30"/>
              <a:t> </a:t>
            </a:r>
            <a:r>
              <a:rPr dirty="0" sz="2600"/>
              <a:t>form</a:t>
            </a:r>
            <a:r>
              <a:rPr dirty="0" sz="2600" spc="-15"/>
              <a:t> </a:t>
            </a:r>
            <a:r>
              <a:rPr dirty="0" sz="2600"/>
              <a:t>of</a:t>
            </a:r>
            <a:r>
              <a:rPr dirty="0" sz="2600" spc="-20"/>
              <a:t> </a:t>
            </a:r>
            <a:r>
              <a:rPr dirty="0" sz="2600"/>
              <a:t>the</a:t>
            </a:r>
            <a:r>
              <a:rPr dirty="0" sz="2600" spc="-10"/>
              <a:t> </a:t>
            </a:r>
            <a:r>
              <a:rPr dirty="0" sz="2600" spc="-5" b="1">
                <a:latin typeface="Times New Roman"/>
                <a:cs typeface="Times New Roman"/>
              </a:rPr>
              <a:t>if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statement: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dirty="0" sz="260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(</a:t>
            </a:r>
            <a:r>
              <a:rPr dirty="0" sz="2600" b="1" i="1">
                <a:solidFill>
                  <a:srgbClr val="6F2FA0"/>
                </a:solidFill>
                <a:latin typeface="Times New Roman"/>
                <a:cs typeface="Times New Roman"/>
              </a:rPr>
              <a:t>condition</a:t>
            </a:r>
            <a:r>
              <a:rPr dirty="0" sz="2600" i="1">
                <a:latin typeface="Times New Roman"/>
                <a:cs typeface="Times New Roman"/>
              </a:rPr>
              <a:t>)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statement1;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else</a:t>
            </a:r>
            <a:r>
              <a:rPr dirty="0" sz="26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statement2;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  <a:tab pos="1831975" algn="l"/>
                <a:tab pos="2555875" algn="l"/>
                <a:tab pos="3023870" algn="l"/>
                <a:tab pos="3343910" algn="l"/>
                <a:tab pos="4307205" algn="l"/>
                <a:tab pos="5836920" algn="l"/>
                <a:tab pos="6266815" algn="l"/>
                <a:tab pos="6568440" algn="l"/>
              </a:tabLst>
            </a:pPr>
            <a:r>
              <a:rPr dirty="0" u="heavy" sz="2600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</a:rPr>
              <a:t>m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sz="2600"/>
              <a:t>	</a:t>
            </a:r>
            <a:r>
              <a:rPr dirty="0" sz="2600" spc="-10"/>
              <a:t>m</a:t>
            </a:r>
            <a:r>
              <a:rPr dirty="0" sz="2600" spc="-5"/>
              <a:t>a</a:t>
            </a:r>
            <a:r>
              <a:rPr dirty="0" sz="2600"/>
              <a:t>y</a:t>
            </a:r>
            <a:r>
              <a:rPr dirty="0" sz="2600"/>
              <a:t>	</a:t>
            </a:r>
            <a:r>
              <a:rPr dirty="0" sz="2600" spc="5"/>
              <a:t>b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5" b="1">
                <a:latin typeface="Times New Roman"/>
                <a:cs typeface="Times New Roman"/>
              </a:rPr>
              <a:t>g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/>
              <a:t>o</a:t>
            </a:r>
            <a:r>
              <a:rPr dirty="0" sz="2600"/>
              <a:t>r</a:t>
            </a:r>
            <a:r>
              <a:rPr dirty="0" sz="2600"/>
              <a:t>	</a:t>
            </a:r>
            <a:r>
              <a:rPr dirty="0" sz="2600"/>
              <a:t>a</a:t>
            </a:r>
            <a:r>
              <a:rPr dirty="0" sz="2600"/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10" b="1">
                <a:latin typeface="Times New Roman"/>
                <a:cs typeface="Times New Roman"/>
              </a:rPr>
              <a:t>m</a:t>
            </a:r>
            <a:r>
              <a:rPr dirty="0" sz="2600" b="1">
                <a:latin typeface="Times New Roman"/>
                <a:cs typeface="Times New Roman"/>
              </a:rPr>
              <a:t>p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10" b="1">
                <a:latin typeface="Times New Roman"/>
                <a:cs typeface="Times New Roman"/>
              </a:rPr>
              <a:t>u</a:t>
            </a:r>
            <a:r>
              <a:rPr dirty="0" sz="2600" b="1">
                <a:latin typeface="Times New Roman"/>
                <a:cs typeface="Times New Roman"/>
              </a:rPr>
              <a:t>nd  </a:t>
            </a:r>
            <a:r>
              <a:rPr dirty="0" sz="2600" spc="-5" b="1">
                <a:latin typeface="Times New Roman"/>
                <a:cs typeface="Times New Roman"/>
              </a:rPr>
              <a:t>statement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enclosed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curly</a:t>
            </a:r>
            <a:r>
              <a:rPr dirty="0" sz="2600" b="1">
                <a:latin typeface="Times New Roman"/>
                <a:cs typeface="Times New Roman"/>
              </a:rPr>
              <a:t> braces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/>
              <a:t>(that is,</a:t>
            </a:r>
            <a:r>
              <a:rPr dirty="0" sz="2600" spc="5"/>
              <a:t> </a:t>
            </a:r>
            <a:r>
              <a:rPr dirty="0" sz="2600"/>
              <a:t>a</a:t>
            </a:r>
            <a:r>
              <a:rPr dirty="0" sz="2600" spc="-5"/>
              <a:t> </a:t>
            </a:r>
            <a:r>
              <a:rPr dirty="0" sz="2600"/>
              <a:t>block).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  <a:tab pos="1010285" algn="l"/>
                <a:tab pos="2438400" algn="l"/>
                <a:tab pos="2799715" algn="l"/>
                <a:tab pos="3418204" algn="l"/>
                <a:tab pos="4971415" algn="l"/>
                <a:tab pos="5608320" algn="l"/>
                <a:tab pos="6667500" algn="l"/>
                <a:tab pos="6955790" algn="l"/>
              </a:tabLst>
            </a:pPr>
            <a:r>
              <a:rPr dirty="0" sz="2600" spc="5"/>
              <a:t>T</a:t>
            </a:r>
            <a:r>
              <a:rPr dirty="0" sz="2600" spc="-10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 b="1" i="1">
                <a:solidFill>
                  <a:srgbClr val="6F2FA0"/>
                </a:solidFill>
                <a:latin typeface="Times New Roman"/>
                <a:cs typeface="Times New Roman"/>
              </a:rPr>
              <a:t>c</a:t>
            </a:r>
            <a:r>
              <a:rPr dirty="0" sz="2600" spc="5" b="1" i="1">
                <a:solidFill>
                  <a:srgbClr val="6F2FA0"/>
                </a:solidFill>
                <a:latin typeface="Times New Roman"/>
                <a:cs typeface="Times New Roman"/>
              </a:rPr>
              <a:t>o</a:t>
            </a:r>
            <a:r>
              <a:rPr dirty="0" sz="2600" spc="-10" b="1" i="1">
                <a:solidFill>
                  <a:srgbClr val="6F2FA0"/>
                </a:solidFill>
                <a:latin typeface="Times New Roman"/>
                <a:cs typeface="Times New Roman"/>
              </a:rPr>
              <a:t>n</a:t>
            </a:r>
            <a:r>
              <a:rPr dirty="0" sz="2600" spc="5" b="1" i="1">
                <a:solidFill>
                  <a:srgbClr val="6F2FA0"/>
                </a:solidFill>
                <a:latin typeface="Times New Roman"/>
                <a:cs typeface="Times New Roman"/>
              </a:rPr>
              <a:t>d</a:t>
            </a:r>
            <a:r>
              <a:rPr dirty="0" sz="2600" spc="-5" b="1" i="1">
                <a:solidFill>
                  <a:srgbClr val="6F2FA0"/>
                </a:solidFill>
                <a:latin typeface="Times New Roman"/>
                <a:cs typeface="Times New Roman"/>
              </a:rPr>
              <a:t>iti</a:t>
            </a:r>
            <a:r>
              <a:rPr dirty="0" sz="2600" spc="5" b="1" i="1">
                <a:solidFill>
                  <a:srgbClr val="6F2FA0"/>
                </a:solidFill>
                <a:latin typeface="Times New Roman"/>
                <a:cs typeface="Times New Roman"/>
              </a:rPr>
              <a:t>o</a:t>
            </a:r>
            <a:r>
              <a:rPr dirty="0" sz="2600" b="1" i="1">
                <a:solidFill>
                  <a:srgbClr val="6F2FA0"/>
                </a:solidFill>
                <a:latin typeface="Times New Roman"/>
                <a:cs typeface="Times New Roman"/>
              </a:rPr>
              <a:t>n</a:t>
            </a:r>
            <a:r>
              <a:rPr dirty="0" sz="2600" b="1" i="1">
                <a:solidFill>
                  <a:srgbClr val="6F2FA0"/>
                </a:solidFill>
                <a:latin typeface="Times New Roman"/>
                <a:cs typeface="Times New Roman"/>
              </a:rPr>
              <a:t>	</a:t>
            </a:r>
            <a:r>
              <a:rPr dirty="0" sz="2600" spc="-5"/>
              <a:t>i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a</a:t>
            </a:r>
            <a:r>
              <a:rPr dirty="0" sz="2600" spc="5"/>
              <a:t>n</a:t>
            </a:r>
            <a:r>
              <a:rPr dirty="0" sz="2600"/>
              <a:t>y</a:t>
            </a:r>
            <a:r>
              <a:rPr dirty="0" sz="2600"/>
              <a:t>	</a:t>
            </a:r>
            <a:r>
              <a:rPr dirty="0" sz="2600" spc="-5"/>
              <a:t>e</a:t>
            </a:r>
            <a:r>
              <a:rPr dirty="0" sz="2600" spc="5"/>
              <a:t>xp</a:t>
            </a:r>
            <a:r>
              <a:rPr dirty="0" sz="2600" spc="-20"/>
              <a:t>r</a:t>
            </a:r>
            <a:r>
              <a:rPr dirty="0" sz="2600" spc="-5"/>
              <a:t>e</a:t>
            </a:r>
            <a:r>
              <a:rPr dirty="0" sz="2600" spc="-5"/>
              <a:t>ss</a:t>
            </a:r>
            <a:r>
              <a:rPr dirty="0" sz="2600" spc="-5"/>
              <a:t>i</a:t>
            </a:r>
            <a:r>
              <a:rPr dirty="0" sz="2600" spc="5"/>
              <a:t>o</a:t>
            </a:r>
            <a:r>
              <a:rPr dirty="0" sz="2600"/>
              <a:t>n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 spc="-5"/>
              <a:t>a</a:t>
            </a:r>
            <a:r>
              <a:rPr dirty="0" sz="2600"/>
              <a:t>t</a:t>
            </a:r>
            <a:r>
              <a:rPr dirty="0" sz="2600"/>
              <a:t>	</a:t>
            </a:r>
            <a:r>
              <a:rPr dirty="0" sz="2600" spc="-5"/>
              <a:t>r</a:t>
            </a:r>
            <a:r>
              <a:rPr dirty="0" sz="2600" spc="-5"/>
              <a:t>e</a:t>
            </a:r>
            <a:r>
              <a:rPr dirty="0" sz="2600" spc="-5"/>
              <a:t>t</a:t>
            </a:r>
            <a:r>
              <a:rPr dirty="0" sz="2600" spc="5"/>
              <a:t>u</a:t>
            </a:r>
            <a:r>
              <a:rPr dirty="0" sz="2600" spc="-5"/>
              <a:t>r</a:t>
            </a:r>
            <a:r>
              <a:rPr dirty="0" sz="2600" spc="5"/>
              <a:t>n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/>
              <a:t>a</a:t>
            </a:r>
            <a:r>
              <a:rPr dirty="0" sz="2600"/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5" b="1">
                <a:latin typeface="Times New Roman"/>
                <a:cs typeface="Times New Roman"/>
              </a:rPr>
              <a:t>oo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  </a:t>
            </a:r>
            <a:r>
              <a:rPr dirty="0" sz="2600" b="1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5"/>
              <a:t>The</a:t>
            </a:r>
            <a:r>
              <a:rPr dirty="0" sz="2600" spc="-45"/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else</a:t>
            </a:r>
            <a:r>
              <a:rPr dirty="0" sz="26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/>
              <a:t>clause</a:t>
            </a:r>
            <a:r>
              <a:rPr dirty="0" sz="2600" spc="-20"/>
              <a:t> </a:t>
            </a:r>
            <a:r>
              <a:rPr dirty="0" sz="2600" spc="-5"/>
              <a:t>is</a:t>
            </a:r>
            <a:r>
              <a:rPr dirty="0" sz="2600"/>
              <a:t> optional.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8994" y="935227"/>
            <a:ext cx="42792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4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if-else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7553325" cy="29273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dirty="0" sz="260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b="1" i="1">
                <a:solidFill>
                  <a:srgbClr val="6F2FA0"/>
                </a:solidFill>
                <a:latin typeface="Times New Roman"/>
                <a:cs typeface="Times New Roman"/>
              </a:rPr>
              <a:t>condition</a:t>
            </a:r>
            <a:r>
              <a:rPr dirty="0" sz="2600" i="1">
                <a:latin typeface="Times New Roman"/>
                <a:cs typeface="Times New Roman"/>
              </a:rPr>
              <a:t>)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statement1;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else</a:t>
            </a:r>
            <a:r>
              <a:rPr dirty="0" sz="26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statement2;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condition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true,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statement1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Otherwise,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statement2 </a:t>
            </a:r>
            <a:r>
              <a:rPr dirty="0" sz="2600" spc="-10" i="1">
                <a:latin typeface="Times New Roman"/>
                <a:cs typeface="Times New Roman"/>
              </a:rPr>
              <a:t>(</a:t>
            </a:r>
            <a:r>
              <a:rPr dirty="0" sz="2600" spc="-10">
                <a:latin typeface="Times New Roman"/>
                <a:cs typeface="Times New Roman"/>
              </a:rPr>
              <a:t>if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exists)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Both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0158" y="935227"/>
            <a:ext cx="24142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If-else</a:t>
            </a:r>
            <a:r>
              <a:rPr dirty="0" sz="4400" spc="-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5155565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Sample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a=5,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b=3;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if(a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&lt;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b)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5304" y="3346704"/>
            <a:ext cx="1146175" cy="539750"/>
          </a:xfrm>
          <a:custGeom>
            <a:avLst/>
            <a:gdLst/>
            <a:ahLst/>
            <a:cxnLst/>
            <a:rect l="l" t="t" r="r" b="b"/>
            <a:pathLst>
              <a:path w="1146175" h="539750">
                <a:moveTo>
                  <a:pt x="1146048" y="539495"/>
                </a:moveTo>
                <a:lnTo>
                  <a:pt x="1146048" y="0"/>
                </a:lnTo>
                <a:lnTo>
                  <a:pt x="0" y="0"/>
                </a:lnTo>
                <a:lnTo>
                  <a:pt x="0" y="539495"/>
                </a:lnTo>
                <a:lnTo>
                  <a:pt x="6096" y="5394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539495"/>
                </a:lnTo>
                <a:lnTo>
                  <a:pt x="1146048" y="539495"/>
                </a:lnTo>
                <a:close/>
              </a:path>
              <a:path w="1146175" h="5397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539750">
                <a:moveTo>
                  <a:pt x="13716" y="5394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39495"/>
                </a:lnTo>
                <a:lnTo>
                  <a:pt x="13716" y="539495"/>
                </a:lnTo>
                <a:close/>
              </a:path>
              <a:path w="1146175" h="539750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539750">
                <a:moveTo>
                  <a:pt x="1139952" y="539495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539495"/>
                </a:lnTo>
                <a:lnTo>
                  <a:pt x="1139952" y="5394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70137" y="3379722"/>
            <a:ext cx="965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a=5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3901539"/>
            <a:ext cx="3997960" cy="240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else </a:t>
            </a:r>
            <a:r>
              <a:rPr dirty="0" sz="2600">
                <a:latin typeface="Times New Roman"/>
                <a:cs typeface="Times New Roman"/>
              </a:rPr>
              <a:t>b = 0;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System.out.println(" </a:t>
            </a:r>
            <a:r>
              <a:rPr dirty="0" sz="2600" spc="-5">
                <a:latin typeface="Times New Roman"/>
                <a:cs typeface="Times New Roman"/>
              </a:rPr>
              <a:t>a=" </a:t>
            </a:r>
            <a:r>
              <a:rPr dirty="0" sz="2600">
                <a:latin typeface="Times New Roman"/>
                <a:cs typeface="Times New Roman"/>
              </a:rPr>
              <a:t>+ </a:t>
            </a:r>
            <a:r>
              <a:rPr dirty="0" sz="2600" spc="-5">
                <a:latin typeface="Times New Roman"/>
                <a:cs typeface="Times New Roman"/>
              </a:rPr>
              <a:t>a);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System.out.println("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b="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85304" y="3886199"/>
            <a:ext cx="1146175" cy="398145"/>
          </a:xfrm>
          <a:custGeom>
            <a:avLst/>
            <a:gdLst/>
            <a:ahLst/>
            <a:cxnLst/>
            <a:rect l="l" t="t" r="r" b="b"/>
            <a:pathLst>
              <a:path w="1146175" h="398145">
                <a:moveTo>
                  <a:pt x="13716" y="385572"/>
                </a:moveTo>
                <a:lnTo>
                  <a:pt x="13716" y="0"/>
                </a:lnTo>
                <a:lnTo>
                  <a:pt x="0" y="0"/>
                </a:lnTo>
                <a:lnTo>
                  <a:pt x="0" y="397764"/>
                </a:lnTo>
                <a:lnTo>
                  <a:pt x="6096" y="397764"/>
                </a:lnTo>
                <a:lnTo>
                  <a:pt x="6096" y="385572"/>
                </a:lnTo>
                <a:lnTo>
                  <a:pt x="13716" y="385572"/>
                </a:lnTo>
                <a:close/>
              </a:path>
              <a:path w="1146175" h="398145">
                <a:moveTo>
                  <a:pt x="1139952" y="385572"/>
                </a:moveTo>
                <a:lnTo>
                  <a:pt x="6096" y="385572"/>
                </a:lnTo>
                <a:lnTo>
                  <a:pt x="13716" y="391668"/>
                </a:lnTo>
                <a:lnTo>
                  <a:pt x="13716" y="397764"/>
                </a:lnTo>
                <a:lnTo>
                  <a:pt x="1133856" y="397764"/>
                </a:lnTo>
                <a:lnTo>
                  <a:pt x="1133856" y="391668"/>
                </a:lnTo>
                <a:lnTo>
                  <a:pt x="1139952" y="385572"/>
                </a:lnTo>
                <a:close/>
              </a:path>
              <a:path w="1146175" h="398145">
                <a:moveTo>
                  <a:pt x="13716" y="397764"/>
                </a:moveTo>
                <a:lnTo>
                  <a:pt x="13716" y="391668"/>
                </a:lnTo>
                <a:lnTo>
                  <a:pt x="6096" y="385572"/>
                </a:lnTo>
                <a:lnTo>
                  <a:pt x="6096" y="397764"/>
                </a:lnTo>
                <a:lnTo>
                  <a:pt x="13716" y="397764"/>
                </a:lnTo>
                <a:close/>
              </a:path>
              <a:path w="1146175" h="398145">
                <a:moveTo>
                  <a:pt x="1146048" y="397764"/>
                </a:moveTo>
                <a:lnTo>
                  <a:pt x="1146048" y="0"/>
                </a:lnTo>
                <a:lnTo>
                  <a:pt x="1133856" y="0"/>
                </a:lnTo>
                <a:lnTo>
                  <a:pt x="1133856" y="385572"/>
                </a:lnTo>
                <a:lnTo>
                  <a:pt x="1139952" y="385572"/>
                </a:lnTo>
                <a:lnTo>
                  <a:pt x="1139952" y="397764"/>
                </a:lnTo>
                <a:lnTo>
                  <a:pt x="1146048" y="397764"/>
                </a:lnTo>
                <a:close/>
              </a:path>
              <a:path w="1146175" h="398145">
                <a:moveTo>
                  <a:pt x="1139952" y="397764"/>
                </a:moveTo>
                <a:lnTo>
                  <a:pt x="1139952" y="385572"/>
                </a:lnTo>
                <a:lnTo>
                  <a:pt x="1133856" y="391668"/>
                </a:lnTo>
                <a:lnTo>
                  <a:pt x="1133856" y="397764"/>
                </a:lnTo>
                <a:lnTo>
                  <a:pt x="1139952" y="3977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70137" y="3928362"/>
            <a:ext cx="427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b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5" b="1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8" y="935227"/>
            <a:ext cx="48393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statement(contd.0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7672070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controlled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boolean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boolean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dataAvailable;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50738" y="4377027"/>
            <a:ext cx="319913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//if</a:t>
            </a:r>
            <a:r>
              <a:rPr dirty="0" sz="26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0000CC"/>
                </a:solidFill>
                <a:latin typeface="Times New Roman"/>
                <a:cs typeface="Times New Roman"/>
              </a:rPr>
              <a:t>dataAvailable</a:t>
            </a:r>
            <a:r>
              <a:rPr dirty="0" sz="2600" spc="-6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dirty="0" sz="26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true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//call</a:t>
            </a:r>
            <a:r>
              <a:rPr dirty="0" sz="26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this</a:t>
            </a:r>
            <a:r>
              <a:rPr dirty="0" sz="26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31510" y="5882129"/>
            <a:ext cx="24314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//call</a:t>
            </a:r>
            <a:r>
              <a:rPr dirty="0" sz="26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this</a:t>
            </a:r>
            <a:r>
              <a:rPr dirty="0" sz="26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901539"/>
            <a:ext cx="3048000" cy="28784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354965" marR="715010" indent="-34290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(dataAvailable)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ProcessData();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waitForMoreData();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..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5822" y="584707"/>
            <a:ext cx="47459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44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statement(contd.)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9339" y="1320799"/>
            <a:ext cx="8070215" cy="565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066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statement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appear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directly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after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else.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dirty="0" sz="2400" spc="-5" b="1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condition</a:t>
            </a:r>
            <a:r>
              <a:rPr dirty="0" sz="2400" spc="-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6591300">
              <a:lnSpc>
                <a:spcPct val="120000"/>
              </a:lnSpc>
            </a:pPr>
            <a:r>
              <a:rPr dirty="0" sz="2400" i="1">
                <a:latin typeface="Times New Roman"/>
                <a:cs typeface="Times New Roman"/>
              </a:rPr>
              <a:t>Stat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nt</a:t>
            </a:r>
            <a:r>
              <a:rPr dirty="0" sz="2400" i="1">
                <a:latin typeface="Times New Roman"/>
                <a:cs typeface="Times New Roman"/>
              </a:rPr>
              <a:t>1; 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else </a:t>
            </a:r>
            <a:r>
              <a:rPr dirty="0" sz="24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want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include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more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statements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19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tabLst>
                <a:tab pos="2214245" algn="l"/>
                <a:tab pos="6400800" algn="l"/>
              </a:tabLst>
            </a:pPr>
            <a:r>
              <a:rPr dirty="0" sz="2400" b="1">
                <a:latin typeface="Times New Roman"/>
                <a:cs typeface="Times New Roman"/>
              </a:rPr>
              <a:t>else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	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(start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	end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dirty="0" sz="2400" spc="-5" b="1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condition</a:t>
            </a:r>
            <a:r>
              <a:rPr dirty="0" sz="2400" spc="-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6591300">
              <a:lnSpc>
                <a:spcPct val="120000"/>
              </a:lnSpc>
            </a:pPr>
            <a:r>
              <a:rPr dirty="0" sz="2400" i="1">
                <a:latin typeface="Times New Roman"/>
                <a:cs typeface="Times New Roman"/>
              </a:rPr>
              <a:t>Stat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nt</a:t>
            </a:r>
            <a:r>
              <a:rPr dirty="0" sz="2400" i="1">
                <a:latin typeface="Times New Roman"/>
                <a:cs typeface="Times New Roman"/>
              </a:rPr>
              <a:t>1;  </a:t>
            </a:r>
            <a:r>
              <a:rPr dirty="0" sz="2400" i="1">
                <a:latin typeface="Times New Roman"/>
                <a:cs typeface="Times New Roman"/>
              </a:rPr>
              <a:t>Stat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nt</a:t>
            </a:r>
            <a:r>
              <a:rPr dirty="0" sz="2400" i="1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latin typeface="Times New Roman"/>
                <a:cs typeface="Times New Roman"/>
              </a:rPr>
              <a:t>…..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9782" y="935227"/>
            <a:ext cx="23355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2099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nested</a:t>
            </a:r>
            <a:r>
              <a:rPr dirty="0" sz="2600" spc="9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if</a:t>
            </a:r>
            <a:r>
              <a:rPr dirty="0" sz="2600" spc="9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(target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another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if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else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else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statement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always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756285" marR="5715" indent="-287020">
              <a:lnSpc>
                <a:spcPct val="100000"/>
              </a:lnSpc>
              <a:spcBef>
                <a:spcPts val="585"/>
              </a:spcBef>
              <a:tabLst>
                <a:tab pos="1746885" algn="l"/>
                <a:tab pos="2060575" algn="l"/>
                <a:tab pos="3354704" algn="l"/>
                <a:tab pos="3936365" algn="l"/>
                <a:tab pos="4269105" algn="l"/>
                <a:tab pos="5175885" algn="l"/>
                <a:tab pos="5675630" algn="l"/>
                <a:tab pos="6464935" algn="l"/>
                <a:tab pos="7304405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nearest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	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	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hat	</a:t>
            </a:r>
            <a:r>
              <a:rPr dirty="0" sz="2400">
                <a:latin typeface="Times New Roman"/>
                <a:cs typeface="Times New Roman"/>
              </a:rPr>
              <a:t>is	</a:t>
            </a:r>
            <a:r>
              <a:rPr dirty="0" sz="2400" spc="-5">
                <a:latin typeface="Times New Roman"/>
                <a:cs typeface="Times New Roman"/>
              </a:rPr>
              <a:t>within	the	</a:t>
            </a:r>
            <a:r>
              <a:rPr dirty="0" sz="2400" b="1">
                <a:latin typeface="Times New Roman"/>
                <a:cs typeface="Times New Roman"/>
              </a:rPr>
              <a:t>same	</a:t>
            </a:r>
            <a:r>
              <a:rPr dirty="0" sz="2400" spc="-5" b="1">
                <a:latin typeface="Times New Roman"/>
                <a:cs typeface="Times New Roman"/>
              </a:rPr>
              <a:t>block	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not</a:t>
            </a:r>
            <a:r>
              <a:rPr dirty="0" sz="2400" spc="-15" i="1">
                <a:latin typeface="Times New Roman"/>
                <a:cs typeface="Times New Roman"/>
              </a:rPr>
              <a:t> already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associated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with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else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1386" y="935227"/>
            <a:ext cx="1052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1484" cy="235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long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signed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64-bit</a:t>
            </a:r>
            <a:r>
              <a:rPr dirty="0" sz="2600">
                <a:latin typeface="Times New Roman"/>
                <a:cs typeface="Times New Roman"/>
              </a:rPr>
              <a:t> type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useful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those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occasions where </a:t>
            </a:r>
            <a:r>
              <a:rPr dirty="0" sz="2600" spc="-10">
                <a:latin typeface="Times New Roman"/>
                <a:cs typeface="Times New Roman"/>
              </a:rPr>
              <a:t>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dirty="0" u="heavy" sz="26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large</a:t>
            </a:r>
            <a:r>
              <a:rPr dirty="0" u="heavy" sz="2600" spc="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enough </a:t>
            </a:r>
            <a:r>
              <a:rPr dirty="0" sz="2600" spc="-5">
                <a:latin typeface="Times New Roman"/>
                <a:cs typeface="Times New Roman"/>
              </a:rPr>
              <a:t>to hold 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desired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range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quite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large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1642" y="935227"/>
            <a:ext cx="30518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z="44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44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4122420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if(i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==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10)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if(j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&lt;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20)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b;</a:t>
            </a:r>
            <a:endParaRPr sz="26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if(k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&gt;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100)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137" y="3504690"/>
            <a:ext cx="13550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6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this</a:t>
            </a:r>
            <a:r>
              <a:rPr dirty="0" sz="26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dirty="0" sz="26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3901539"/>
            <a:ext cx="8044180" cy="14522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840864">
              <a:lnSpc>
                <a:spcPct val="100000"/>
              </a:lnSpc>
              <a:spcBef>
                <a:spcPts val="720"/>
              </a:spcBef>
              <a:tabLst>
                <a:tab pos="4584065" algn="l"/>
              </a:tabLst>
            </a:pPr>
            <a:r>
              <a:rPr dirty="0" sz="2600" spc="-5">
                <a:latin typeface="Times New Roman"/>
                <a:cs typeface="Times New Roman"/>
              </a:rPr>
              <a:t>else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5">
                <a:latin typeface="Times New Roman"/>
                <a:cs typeface="Times New Roman"/>
              </a:rPr>
              <a:t> c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;	//</a:t>
            </a:r>
            <a:r>
              <a:rPr dirty="0" sz="26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associated with</a:t>
            </a:r>
            <a:r>
              <a:rPr dirty="0" sz="26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this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else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d;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else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if(i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==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2858" y="935227"/>
            <a:ext cx="4930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if-else-if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Ladder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057" y="1622551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  <a:tab pos="1705610" algn="l"/>
              </a:tabLst>
            </a:pP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upon	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622551"/>
            <a:ext cx="6048375" cy="470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42265" marR="5080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42265" algn="l"/>
                <a:tab pos="342900" algn="l"/>
                <a:tab pos="740410" algn="l"/>
                <a:tab pos="2002155" algn="l"/>
                <a:tab pos="3855085" algn="l"/>
                <a:tab pos="5167630" algn="l"/>
                <a:tab pos="5818505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1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m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on	progr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mm</a:t>
            </a: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ons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algn="r" marR="762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sequence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nested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ifs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if-else-if</a:t>
            </a:r>
            <a:r>
              <a:rPr dirty="0" u="heavy" sz="24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ladder.</a:t>
            </a:r>
            <a:endParaRPr sz="2400">
              <a:latin typeface="Times New Roman"/>
              <a:cs typeface="Times New Roman"/>
            </a:endParaRPr>
          </a:p>
          <a:p>
            <a:pPr marL="354965" marR="4412615" indent="-34290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if(</a:t>
            </a:r>
            <a:r>
              <a:rPr dirty="0" sz="2400" spc="-5" i="1">
                <a:latin typeface="Times New Roman"/>
                <a:cs typeface="Times New Roman"/>
              </a:rPr>
              <a:t>condition)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i="1">
                <a:latin typeface="Times New Roman"/>
                <a:cs typeface="Times New Roman"/>
              </a:rPr>
              <a:t>at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nt</a:t>
            </a:r>
            <a:r>
              <a:rPr dirty="0" sz="2400" i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4965" marR="3937000" indent="-34290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</a:t>
            </a:r>
            <a:r>
              <a:rPr dirty="0" sz="2400" spc="-5" i="1">
                <a:latin typeface="Times New Roman"/>
                <a:cs typeface="Times New Roman"/>
              </a:rPr>
              <a:t>condition)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statement;</a:t>
            </a:r>
            <a:endParaRPr sz="2400">
              <a:latin typeface="Times New Roman"/>
              <a:cs typeface="Times New Roman"/>
            </a:endParaRPr>
          </a:p>
          <a:p>
            <a:pPr marL="354965" marR="3937000" indent="-34290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</a:t>
            </a:r>
            <a:r>
              <a:rPr dirty="0" sz="2400" spc="-5" i="1">
                <a:latin typeface="Times New Roman"/>
                <a:cs typeface="Times New Roman"/>
              </a:rPr>
              <a:t>condition)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statement;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latin typeface="Times New Roman"/>
                <a:cs typeface="Times New Roman"/>
              </a:rPr>
              <a:t>statement;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8287" y="1032763"/>
            <a:ext cx="49390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32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if-else-if</a:t>
            </a:r>
            <a:r>
              <a:rPr dirty="0" sz="32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Ladder(contd.)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2755" cy="39090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top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down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As </a:t>
            </a:r>
            <a:r>
              <a:rPr dirty="0" sz="2600" spc="-5">
                <a:latin typeface="Times New Roman"/>
                <a:cs typeface="Times New Roman"/>
              </a:rPr>
              <a:t>soon as </a:t>
            </a:r>
            <a:r>
              <a:rPr dirty="0" sz="2600">
                <a:latin typeface="Times New Roman"/>
                <a:cs typeface="Times New Roman"/>
              </a:rPr>
              <a:t>one of the conditions </a:t>
            </a:r>
            <a:r>
              <a:rPr dirty="0" sz="2600" spc="-5">
                <a:latin typeface="Times New Roman"/>
                <a:cs typeface="Times New Roman"/>
              </a:rPr>
              <a:t>controlling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 b="1">
                <a:latin typeface="Times New Roman"/>
                <a:cs typeface="Times New Roman"/>
              </a:rPr>
              <a:t>if </a:t>
            </a:r>
            <a:r>
              <a:rPr dirty="0" sz="2600" b="1">
                <a:latin typeface="Times New Roman"/>
                <a:cs typeface="Times New Roman"/>
              </a:rPr>
              <a:t>is </a:t>
            </a:r>
            <a:r>
              <a:rPr dirty="0" sz="2600" spc="-5" b="1">
                <a:latin typeface="Times New Roman"/>
                <a:cs typeface="Times New Roman"/>
              </a:rPr>
              <a:t>true</a:t>
            </a:r>
            <a:r>
              <a:rPr dirty="0" sz="2600" spc="-5">
                <a:latin typeface="Times New Roman"/>
                <a:cs typeface="Times New Roman"/>
              </a:rPr>
              <a:t>,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 associated with that if is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executed, </a:t>
            </a:r>
            <a:r>
              <a:rPr dirty="0" sz="2600" spc="-10">
                <a:latin typeface="Times New Roman"/>
                <a:cs typeface="Times New Roman"/>
              </a:rPr>
              <a:t>and </a:t>
            </a:r>
            <a:r>
              <a:rPr dirty="0" sz="2600" spc="-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rest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ladder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bypassed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 b="1">
                <a:latin typeface="Times New Roman"/>
                <a:cs typeface="Times New Roman"/>
              </a:rPr>
              <a:t>NONE of the </a:t>
            </a:r>
            <a:r>
              <a:rPr dirty="0" sz="2600" spc="-5" b="1">
                <a:latin typeface="Times New Roman"/>
                <a:cs typeface="Times New Roman"/>
              </a:rPr>
              <a:t>conditions is true</a:t>
            </a:r>
            <a:r>
              <a:rPr dirty="0" sz="2600" spc="-5">
                <a:latin typeface="Times New Roman"/>
                <a:cs typeface="Times New Roman"/>
              </a:rPr>
              <a:t>, then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final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executed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last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 </a:t>
            </a:r>
            <a:r>
              <a:rPr dirty="0" sz="2600" spc="-5">
                <a:latin typeface="Times New Roman"/>
                <a:cs typeface="Times New Roman"/>
              </a:rPr>
              <a:t>acts as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default condition</a:t>
            </a:r>
            <a:r>
              <a:rPr dirty="0" sz="2600" spc="-5">
                <a:latin typeface="Times New Roman"/>
                <a:cs typeface="Times New Roman"/>
              </a:rPr>
              <a:t>;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spc="-5">
                <a:latin typeface="Times New Roman"/>
                <a:cs typeface="Times New Roman"/>
              </a:rPr>
              <a:t>is, if </a:t>
            </a:r>
            <a:r>
              <a:rPr dirty="0" sz="2600">
                <a:latin typeface="Times New Roman"/>
                <a:cs typeface="Times New Roman"/>
              </a:rPr>
              <a:t>all </a:t>
            </a:r>
            <a:r>
              <a:rPr dirty="0" sz="2600" spc="-5">
                <a:latin typeface="Times New Roman"/>
                <a:cs typeface="Times New Roman"/>
              </a:rPr>
              <a:t>other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conditional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tests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fail,</a:t>
            </a:r>
            <a:r>
              <a:rPr dirty="0" sz="2600">
                <a:latin typeface="Times New Roman"/>
                <a:cs typeface="Times New Roman"/>
              </a:rPr>
              <a:t> then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last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else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performed.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339" y="1211071"/>
            <a:ext cx="6649084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IfElse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18973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ont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4;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pr</a:t>
            </a:r>
            <a:r>
              <a:rPr dirty="0" sz="2400"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season;</a:t>
            </a:r>
            <a:endParaRPr sz="2400">
              <a:latin typeface="Times New Roman"/>
              <a:cs typeface="Times New Roman"/>
            </a:endParaRPr>
          </a:p>
          <a:p>
            <a:pPr marL="12700" marR="126555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if(month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15">
                <a:latin typeface="Times New Roman"/>
                <a:cs typeface="Times New Roman"/>
              </a:rPr>
              <a:t>"Winter";</a:t>
            </a:r>
            <a:endParaRPr sz="2400">
              <a:latin typeface="Times New Roman"/>
              <a:cs typeface="Times New Roman"/>
            </a:endParaRPr>
          </a:p>
          <a:p>
            <a:pPr marL="12700" marR="86804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if(month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"Spring";</a:t>
            </a:r>
            <a:endParaRPr sz="2400">
              <a:latin typeface="Times New Roman"/>
              <a:cs typeface="Times New Roman"/>
            </a:endParaRPr>
          </a:p>
          <a:p>
            <a:pPr marL="12700" marR="86804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if(month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"Summer";</a:t>
            </a:r>
            <a:endParaRPr sz="2400">
              <a:latin typeface="Times New Roman"/>
              <a:cs typeface="Times New Roman"/>
            </a:endParaRPr>
          </a:p>
          <a:p>
            <a:pPr marL="12700" marR="5740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9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11)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"Autumn";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"Bogus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Month";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System.out.println("April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" </a:t>
            </a:r>
            <a:r>
              <a:rPr dirty="0" sz="2400">
                <a:latin typeface="Times New Roman"/>
                <a:cs typeface="Times New Roman"/>
              </a:rPr>
              <a:t>+ season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".");}}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339" y="1211071"/>
            <a:ext cx="6649084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IfElse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18973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month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April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season;</a:t>
            </a:r>
            <a:endParaRPr sz="2400">
              <a:latin typeface="Times New Roman"/>
              <a:cs typeface="Times New Roman"/>
            </a:endParaRPr>
          </a:p>
          <a:p>
            <a:pPr marL="12700" marR="126555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if(month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15">
                <a:latin typeface="Times New Roman"/>
                <a:cs typeface="Times New Roman"/>
              </a:rPr>
              <a:t>"Winter";</a:t>
            </a:r>
            <a:endParaRPr sz="2400">
              <a:latin typeface="Times New Roman"/>
              <a:cs typeface="Times New Roman"/>
            </a:endParaRPr>
          </a:p>
          <a:p>
            <a:pPr marL="12700" marR="79629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month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==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>
                <a:latin typeface="Times New Roman"/>
                <a:cs typeface="Times New Roman"/>
              </a:rPr>
              <a:t> 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season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=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"Spring";</a:t>
            </a:r>
            <a:endParaRPr sz="2400">
              <a:latin typeface="Times New Roman"/>
              <a:cs typeface="Times New Roman"/>
            </a:endParaRPr>
          </a:p>
          <a:p>
            <a:pPr marL="12700" marR="86804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if(month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"Summer";</a:t>
            </a:r>
            <a:endParaRPr sz="2400">
              <a:latin typeface="Times New Roman"/>
              <a:cs typeface="Times New Roman"/>
            </a:endParaRPr>
          </a:p>
          <a:p>
            <a:pPr marL="12700" marR="5740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9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month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11)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"Autumn";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season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"Bogus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Month";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System.out.println("April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" </a:t>
            </a:r>
            <a:r>
              <a:rPr dirty="0" sz="2400">
                <a:latin typeface="Times New Roman"/>
                <a:cs typeface="Times New Roman"/>
              </a:rPr>
              <a:t>+ season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".");}}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058" y="935227"/>
            <a:ext cx="40157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latin typeface="Times New Roman"/>
                <a:cs typeface="Times New Roman"/>
              </a:rPr>
              <a:t>switch</a:t>
            </a:r>
            <a:r>
              <a:rPr dirty="0" sz="4400" spc="-110" b="1"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169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152525" algn="l"/>
                <a:tab pos="2298065" algn="l"/>
                <a:tab pos="3846829" algn="l"/>
                <a:tab pos="4351020" algn="l"/>
                <a:tab pos="5440680" algn="l"/>
                <a:tab pos="7047230" algn="l"/>
              </a:tabLst>
            </a:pPr>
            <a:r>
              <a:rPr dirty="0" sz="2600">
                <a:latin typeface="Times New Roman"/>
                <a:cs typeface="Times New Roman"/>
              </a:rPr>
              <a:t>The	</a:t>
            </a:r>
            <a:r>
              <a:rPr dirty="0" sz="2600" spc="-5">
                <a:latin typeface="Times New Roman"/>
                <a:cs typeface="Times New Roman"/>
              </a:rPr>
              <a:t>switch	statement	is	</a:t>
            </a:r>
            <a:r>
              <a:rPr dirty="0" sz="2600" spc="-25">
                <a:latin typeface="Times New Roman"/>
                <a:cs typeface="Times New Roman"/>
              </a:rPr>
              <a:t>Java’s	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multiway	branch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statement.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685800" algn="l"/>
                <a:tab pos="1035050" algn="l"/>
                <a:tab pos="1477010" algn="l"/>
                <a:tab pos="2357755" algn="l"/>
                <a:tab pos="3881754" algn="l"/>
                <a:tab pos="4579620" algn="l"/>
                <a:tab pos="4855845" algn="l"/>
                <a:tab pos="5638800" algn="l"/>
                <a:tab pos="6518275" algn="l"/>
                <a:tab pos="6923405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f-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-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statements.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483" y="432307"/>
            <a:ext cx="39376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Syntax</a:t>
            </a:r>
            <a:r>
              <a:rPr dirty="0" sz="44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4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switch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41551"/>
            <a:ext cx="429260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switch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expression)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-7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value1</a:t>
            </a:r>
            <a:r>
              <a:rPr dirty="0" sz="2400" i="1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  <a:p>
            <a:pPr marL="469265" marR="2283460" indent="286385">
              <a:lnSpc>
                <a:spcPct val="100000"/>
              </a:lnSpc>
            </a:pP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break;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-1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value2: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break;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valueN:</a:t>
            </a:r>
            <a:endParaRPr sz="2400">
              <a:latin typeface="Times New Roman"/>
              <a:cs typeface="Times New Roman"/>
            </a:endParaRPr>
          </a:p>
          <a:p>
            <a:pPr marL="756285" marR="92519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break;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default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default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710" y="935227"/>
            <a:ext cx="34899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Switch(contd.)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pc="-5"/>
              <a:t>switch(</a:t>
            </a:r>
            <a:r>
              <a:rPr dirty="0" spc="-5" b="1" i="1">
                <a:latin typeface="Times New Roman"/>
                <a:cs typeface="Times New Roman"/>
              </a:rPr>
              <a:t>expression</a:t>
            </a:r>
            <a:r>
              <a:rPr dirty="0" spc="-5"/>
              <a:t>){…..}</a:t>
            </a: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The</a:t>
            </a:r>
            <a:r>
              <a:rPr dirty="0" spc="155"/>
              <a:t> </a:t>
            </a:r>
            <a:r>
              <a:rPr dirty="0" u="heavy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expression</a:t>
            </a:r>
            <a:r>
              <a:rPr dirty="0" u="heavy" spc="1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dirty="0" u="heavy" spc="1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</a:t>
            </a:r>
            <a:r>
              <a:rPr dirty="0" u="heavy" spc="1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pc="-5"/>
              <a:t>must</a:t>
            </a:r>
            <a:r>
              <a:rPr dirty="0" spc="160"/>
              <a:t> </a:t>
            </a:r>
            <a:r>
              <a:rPr dirty="0"/>
              <a:t>be</a:t>
            </a:r>
            <a:r>
              <a:rPr dirty="0" spc="160"/>
              <a:t> </a:t>
            </a:r>
            <a:r>
              <a:rPr dirty="0"/>
              <a:t>of</a:t>
            </a:r>
            <a:r>
              <a:rPr dirty="0" spc="145"/>
              <a:t> </a:t>
            </a:r>
            <a:r>
              <a:rPr dirty="0"/>
              <a:t>type</a:t>
            </a:r>
            <a:r>
              <a:rPr dirty="0" spc="155"/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byte,</a:t>
            </a:r>
            <a:r>
              <a:rPr dirty="0" u="heavy" spc="15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short,</a:t>
            </a:r>
            <a:r>
              <a:rPr dirty="0" u="heavy" spc="14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int, </a:t>
            </a:r>
            <a:r>
              <a:rPr dirty="0" spc="-585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or</a:t>
            </a:r>
            <a:r>
              <a:rPr dirty="0" u="heavy" spc="-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char;</a:t>
            </a:r>
          </a:p>
          <a:p>
            <a:pPr algn="just" marL="756285" marR="5080" indent="-287020">
              <a:lnSpc>
                <a:spcPct val="100000"/>
              </a:lnSpc>
              <a:spcBef>
                <a:spcPts val="575"/>
              </a:spcBef>
            </a:pPr>
            <a:r>
              <a:rPr dirty="0" spc="-5">
                <a:latin typeface="Arial MT"/>
                <a:cs typeface="Arial MT"/>
              </a:rPr>
              <a:t>– </a:t>
            </a:r>
            <a:r>
              <a:rPr dirty="0"/>
              <a:t>each of </a:t>
            </a:r>
            <a:r>
              <a:rPr dirty="0" spc="-5"/>
              <a:t>the values specified </a:t>
            </a:r>
            <a:r>
              <a:rPr dirty="0"/>
              <a:t>in the </a:t>
            </a:r>
            <a:r>
              <a:rPr dirty="0" spc="-5"/>
              <a:t>case statements must </a:t>
            </a:r>
            <a:r>
              <a:rPr dirty="0"/>
              <a:t>be </a:t>
            </a:r>
            <a:r>
              <a:rPr dirty="0" spc="5"/>
              <a:t> </a:t>
            </a:r>
            <a:r>
              <a:rPr dirty="0"/>
              <a:t>of a </a:t>
            </a:r>
            <a:r>
              <a:rPr dirty="0" spc="-5"/>
              <a:t>type compatible with the expression. (An </a:t>
            </a:r>
            <a:r>
              <a:rPr dirty="0" spc="-10"/>
              <a:t>enumeration </a:t>
            </a:r>
            <a:r>
              <a:rPr dirty="0" spc="-5"/>
              <a:t> </a:t>
            </a:r>
            <a:r>
              <a:rPr dirty="0"/>
              <a:t>value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also</a:t>
            </a:r>
            <a:r>
              <a:rPr dirty="0" spc="-20"/>
              <a:t> </a:t>
            </a:r>
            <a:r>
              <a:rPr dirty="0"/>
              <a:t>be used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control</a:t>
            </a:r>
            <a:r>
              <a:rPr dirty="0" spc="-35"/>
              <a:t> </a:t>
            </a:r>
            <a:r>
              <a:rPr dirty="0"/>
              <a:t>a </a:t>
            </a:r>
            <a:r>
              <a:rPr dirty="0" spc="-5"/>
              <a:t>switch</a:t>
            </a:r>
            <a:r>
              <a:rPr dirty="0" spc="-20"/>
              <a:t> </a:t>
            </a:r>
            <a:r>
              <a:rPr dirty="0" spc="-5"/>
              <a:t>statement)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6510" y="935227"/>
            <a:ext cx="44043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4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switch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083" rIns="0" bIns="0" rtlCol="0" vert="horz">
            <a:spAutoFit/>
          </a:bodyPr>
          <a:lstStyle/>
          <a:p>
            <a:pPr marL="354965" marR="69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19810" algn="l"/>
                <a:tab pos="1885314" algn="l"/>
                <a:tab pos="2312035" algn="l"/>
                <a:tab pos="2867025" algn="l"/>
                <a:tab pos="4429125" algn="l"/>
                <a:tab pos="5368925" algn="l"/>
                <a:tab pos="6382385" algn="l"/>
                <a:tab pos="6754495" algn="l"/>
              </a:tabLst>
            </a:pPr>
            <a:r>
              <a:rPr dirty="0" sz="2600" spc="5"/>
              <a:t>T</a:t>
            </a:r>
            <a:r>
              <a:rPr dirty="0" sz="2600" spc="-10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v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l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u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f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h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</a:rPr>
              <a:t>xp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ss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-5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2600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</a:rPr>
              <a:t>w</a:t>
            </a:r>
            <a:r>
              <a:rPr dirty="0" u="heavy" sz="2600" spc="-5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dirty="0" u="heavy" sz="2600" spc="-5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dirty="0" u="heavy" sz="2600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</a:rPr>
              <a:t>h</a:t>
            </a:r>
            <a:r>
              <a:rPr dirty="0" sz="2600">
                <a:solidFill>
                  <a:srgbClr val="0000CC"/>
                </a:solidFill>
              </a:rPr>
              <a:t>	</a:t>
            </a:r>
            <a:r>
              <a:rPr dirty="0" sz="2600" spc="-5"/>
              <a:t>i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c</a:t>
            </a:r>
            <a:r>
              <a:rPr dirty="0" sz="2600" spc="5"/>
              <a:t>o</a:t>
            </a:r>
            <a:r>
              <a:rPr dirty="0" sz="2600" spc="-10"/>
              <a:t>m</a:t>
            </a:r>
            <a:r>
              <a:rPr dirty="0" sz="2600" spc="5"/>
              <a:t>p</a:t>
            </a:r>
            <a:r>
              <a:rPr dirty="0" sz="2600" spc="-5"/>
              <a:t>a</a:t>
            </a:r>
            <a:r>
              <a:rPr dirty="0" sz="2600" spc="-5"/>
              <a:t>r</a:t>
            </a:r>
            <a:r>
              <a:rPr dirty="0" sz="2600" spc="-5"/>
              <a:t>e</a:t>
            </a:r>
            <a:r>
              <a:rPr dirty="0" sz="2600"/>
              <a:t>d  </a:t>
            </a:r>
            <a:r>
              <a:rPr dirty="0" sz="2600" spc="-5"/>
              <a:t>with</a:t>
            </a:r>
            <a:r>
              <a:rPr dirty="0" sz="2600" spc="-10"/>
              <a:t> </a:t>
            </a:r>
            <a:r>
              <a:rPr dirty="0" sz="2600" spc="-5"/>
              <a:t>each</a:t>
            </a:r>
            <a:r>
              <a:rPr dirty="0" sz="2600" spc="-10"/>
              <a:t> </a:t>
            </a:r>
            <a:r>
              <a:rPr dirty="0" sz="2600"/>
              <a:t>of</a:t>
            </a:r>
            <a:r>
              <a:rPr dirty="0" sz="2600" spc="-20"/>
              <a:t> </a:t>
            </a:r>
            <a:r>
              <a:rPr dirty="0" sz="2600"/>
              <a:t>the</a:t>
            </a:r>
            <a:r>
              <a:rPr dirty="0" sz="2600" spc="-5"/>
              <a:t> literal</a:t>
            </a:r>
            <a:r>
              <a:rPr dirty="0" sz="2600" spc="5"/>
              <a:t> </a:t>
            </a:r>
            <a:r>
              <a:rPr dirty="0" sz="2600"/>
              <a:t>values</a:t>
            </a:r>
            <a:r>
              <a:rPr dirty="0" sz="2600" spc="-20"/>
              <a:t> </a:t>
            </a:r>
            <a:r>
              <a:rPr dirty="0" sz="2600" spc="-5"/>
              <a:t>in</a:t>
            </a:r>
            <a:r>
              <a:rPr dirty="0" sz="2600"/>
              <a:t> the</a:t>
            </a:r>
            <a:r>
              <a:rPr dirty="0" sz="2600" spc="-5"/>
              <a:t> </a:t>
            </a:r>
            <a:r>
              <a:rPr dirty="0" sz="2600" spc="-5">
                <a:solidFill>
                  <a:srgbClr val="0000CC"/>
                </a:solidFill>
              </a:rPr>
              <a:t>case</a:t>
            </a:r>
            <a:r>
              <a:rPr dirty="0" sz="2600" spc="-10">
                <a:solidFill>
                  <a:srgbClr val="0000CC"/>
                </a:solidFill>
              </a:rPr>
              <a:t> </a:t>
            </a:r>
            <a:r>
              <a:rPr dirty="0" sz="2600" spc="-5"/>
              <a:t>statements.</a:t>
            </a:r>
            <a:endParaRPr sz="2600"/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</a:t>
            </a:r>
            <a:r>
              <a:rPr dirty="0" u="heavy" sz="2400" spc="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found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sequence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constants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matches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default</a:t>
            </a:r>
            <a:r>
              <a:rPr dirty="0" sz="24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default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optional.</a:t>
            </a:r>
            <a:endParaRPr sz="2400">
              <a:latin typeface="Times New Roman"/>
              <a:cs typeface="Times New Roman"/>
            </a:endParaRPr>
          </a:p>
          <a:p>
            <a:pPr lvl="1" marL="756285" marR="571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2485" algn="l"/>
                <a:tab pos="833119" algn="l"/>
                <a:tab pos="1196340" algn="l"/>
                <a:tab pos="1663064" algn="l"/>
                <a:tab pos="2351405" algn="l"/>
                <a:tab pos="3509645" algn="l"/>
                <a:tab pos="4110354" algn="l"/>
                <a:tab pos="4576445" algn="l"/>
                <a:tab pos="5584190" algn="l"/>
                <a:tab pos="5949950" algn="l"/>
                <a:tab pos="7066915" algn="l"/>
                <a:tab pos="7752715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If	no	</a:t>
            </a:r>
            <a:r>
              <a:rPr dirty="0" sz="2400">
                <a:latin typeface="Times New Roman"/>
                <a:cs typeface="Times New Roman"/>
              </a:rPr>
              <a:t>ca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no	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pr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	no  </a:t>
            </a:r>
            <a:r>
              <a:rPr dirty="0" sz="2400" spc="-5">
                <a:latin typeface="Times New Roman"/>
                <a:cs typeface="Times New Roman"/>
              </a:rPr>
              <a:t>further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taken.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4407" y="935227"/>
            <a:ext cx="6067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dirty="0" sz="44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4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switch(cond.)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256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break </a:t>
            </a:r>
            <a:r>
              <a:rPr dirty="0" sz="2600" spc="-5">
                <a:latin typeface="Times New Roman"/>
                <a:cs typeface="Times New Roman"/>
              </a:rPr>
              <a:t>statement </a:t>
            </a:r>
            <a:r>
              <a:rPr dirty="0" sz="2600">
                <a:latin typeface="Times New Roman"/>
                <a:cs typeface="Times New Roman"/>
              </a:rPr>
              <a:t>is used inside the </a:t>
            </a:r>
            <a:r>
              <a:rPr dirty="0" sz="2600" spc="-5">
                <a:latin typeface="Times New Roman"/>
                <a:cs typeface="Times New Roman"/>
              </a:rPr>
              <a:t>switch to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terminate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sequence.</a:t>
            </a:r>
            <a:endParaRPr sz="26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break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encountered,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execution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branches to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entire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effect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“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jumping</a:t>
            </a:r>
            <a:r>
              <a:rPr dirty="0" sz="26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out”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switch.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2378" y="935227"/>
            <a:ext cx="49904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Floating-Point</a:t>
            </a:r>
            <a:r>
              <a:rPr dirty="0" sz="4400" spc="-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65" b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1484" cy="13728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Floating-point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numbers,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also </a:t>
            </a:r>
            <a:r>
              <a:rPr dirty="0" sz="2600" spc="5">
                <a:latin typeface="Times New Roman"/>
                <a:cs typeface="Times New Roman"/>
              </a:rPr>
              <a:t>known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real </a:t>
            </a:r>
            <a:r>
              <a:rPr dirty="0" sz="2600" b="1">
                <a:latin typeface="Times New Roman"/>
                <a:cs typeface="Times New Roman"/>
              </a:rPr>
              <a:t>numbers.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172210" algn="l"/>
                <a:tab pos="1710055" algn="l"/>
                <a:tab pos="2452370" algn="l"/>
                <a:tab pos="3302635" algn="l"/>
                <a:tab pos="4814570" algn="l"/>
                <a:tab pos="6490970" algn="l"/>
                <a:tab pos="7123430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x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q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 spc="-5">
                <a:latin typeface="Times New Roman"/>
                <a:cs typeface="Times New Roman"/>
              </a:rPr>
              <a:t>fractional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precision.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903" y="3575303"/>
          <a:ext cx="7412355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355"/>
                <a:gridCol w="2310130"/>
                <a:gridCol w="3510280"/>
              </a:tblGrid>
              <a:tr h="866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15" b="1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dirty="0" sz="24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Bits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Approximate</a:t>
                      </a:r>
                      <a:r>
                        <a:rPr dirty="0" sz="2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58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double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4.9e–324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1.8e+308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82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float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1.4e–045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3.4e+038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478028"/>
            <a:ext cx="5155565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2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SampleSwitch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 marR="5080">
              <a:lnSpc>
                <a:spcPct val="100000"/>
              </a:lnSpc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for(int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i=0;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i&lt;5; </a:t>
            </a:r>
            <a:r>
              <a:rPr dirty="0" sz="2600" spc="-5">
                <a:solidFill>
                  <a:srgbClr val="000000"/>
                </a:solidFill>
              </a:rPr>
              <a:t>i++)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1297939" y="1668271"/>
            <a:ext cx="528574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switch</a:t>
            </a:r>
            <a:r>
              <a:rPr dirty="0" sz="2400" spc="-5">
                <a:latin typeface="Times New Roman"/>
                <a:cs typeface="Times New Roman"/>
              </a:rPr>
              <a:t>(i)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-7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</a:t>
            </a:r>
            <a:endParaRPr sz="2400">
              <a:latin typeface="Times New Roman"/>
              <a:cs typeface="Times New Roman"/>
            </a:endParaRPr>
          </a:p>
          <a:p>
            <a:pPr marL="469265" marR="98107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zero.");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break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-7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1:</a:t>
            </a:r>
            <a:endParaRPr sz="2400">
              <a:latin typeface="Times New Roman"/>
              <a:cs typeface="Times New Roman"/>
            </a:endParaRPr>
          </a:p>
          <a:p>
            <a:pPr marL="469265" marR="106553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one.");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break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400" spc="-7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  <a:p>
            <a:pPr marL="469265" marR="104965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System.out.println("i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two.");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break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default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System.out.println("i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greater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2.");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889516"/>
            <a:ext cx="2045335" cy="1767839"/>
          </a:xfrm>
          <a:custGeom>
            <a:avLst/>
            <a:gdLst/>
            <a:ahLst/>
            <a:cxnLst/>
            <a:rect l="l" t="t" r="r" b="b"/>
            <a:pathLst>
              <a:path w="2045334" h="1767839">
                <a:moveTo>
                  <a:pt x="2045208" y="0"/>
                </a:moveTo>
                <a:lnTo>
                  <a:pt x="2033016" y="0"/>
                </a:lnTo>
                <a:lnTo>
                  <a:pt x="2033016" y="13716"/>
                </a:lnTo>
                <a:lnTo>
                  <a:pt x="2033016" y="996683"/>
                </a:lnTo>
                <a:lnTo>
                  <a:pt x="2033016" y="1754124"/>
                </a:lnTo>
                <a:lnTo>
                  <a:pt x="13716" y="1754124"/>
                </a:lnTo>
                <a:lnTo>
                  <a:pt x="13716" y="996683"/>
                </a:lnTo>
                <a:lnTo>
                  <a:pt x="13716" y="13716"/>
                </a:lnTo>
                <a:lnTo>
                  <a:pt x="2033016" y="13716"/>
                </a:lnTo>
                <a:lnTo>
                  <a:pt x="2033016" y="0"/>
                </a:lnTo>
                <a:lnTo>
                  <a:pt x="0" y="0"/>
                </a:lnTo>
                <a:lnTo>
                  <a:pt x="0" y="996683"/>
                </a:lnTo>
                <a:lnTo>
                  <a:pt x="0" y="1767840"/>
                </a:lnTo>
                <a:lnTo>
                  <a:pt x="2045208" y="1767840"/>
                </a:lnTo>
                <a:lnTo>
                  <a:pt x="2045208" y="996683"/>
                </a:lnTo>
                <a:lnTo>
                  <a:pt x="2045208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922522"/>
            <a:ext cx="185229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algn="just" marL="12700" marR="9829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zero.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one.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two.</a:t>
            </a:r>
            <a:endParaRPr sz="18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greater than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greater than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478028"/>
            <a:ext cx="5155565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4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Switcheg</a:t>
            </a:r>
            <a:r>
              <a:rPr dirty="0" sz="2600" spc="-4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 marR="5080">
              <a:lnSpc>
                <a:spcPct val="100000"/>
              </a:lnSpc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for(int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i=0;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i&lt;4; </a:t>
            </a:r>
            <a:r>
              <a:rPr dirty="0" sz="2600" spc="-5">
                <a:solidFill>
                  <a:srgbClr val="000000"/>
                </a:solidFill>
              </a:rPr>
              <a:t>i++)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840739" y="1666747"/>
            <a:ext cx="5763895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switch(i)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case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0:</a:t>
            </a:r>
            <a:endParaRPr sz="2600">
              <a:latin typeface="Times New Roman"/>
              <a:cs typeface="Times New Roman"/>
            </a:endParaRPr>
          </a:p>
          <a:p>
            <a:pPr marL="12700" marR="1249680" indent="3429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System.out.println("i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zero.");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case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 marL="12700" marR="1339850" indent="3429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System.out.println("i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one.");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case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354965" marR="1321435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System.out.println("i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two.");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break;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default: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System.out.println("i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greater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2.");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}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889516"/>
            <a:ext cx="2045335" cy="2321560"/>
          </a:xfrm>
          <a:custGeom>
            <a:avLst/>
            <a:gdLst/>
            <a:ahLst/>
            <a:cxnLst/>
            <a:rect l="l" t="t" r="r" b="b"/>
            <a:pathLst>
              <a:path w="2045334" h="2321560">
                <a:moveTo>
                  <a:pt x="2045208" y="0"/>
                </a:moveTo>
                <a:lnTo>
                  <a:pt x="2033016" y="0"/>
                </a:lnTo>
                <a:lnTo>
                  <a:pt x="2033016" y="13716"/>
                </a:lnTo>
                <a:lnTo>
                  <a:pt x="2033016" y="996683"/>
                </a:lnTo>
                <a:lnTo>
                  <a:pt x="2033016" y="2308860"/>
                </a:lnTo>
                <a:lnTo>
                  <a:pt x="13716" y="2308860"/>
                </a:lnTo>
                <a:lnTo>
                  <a:pt x="13716" y="996683"/>
                </a:lnTo>
                <a:lnTo>
                  <a:pt x="13716" y="13716"/>
                </a:lnTo>
                <a:lnTo>
                  <a:pt x="2033016" y="13716"/>
                </a:lnTo>
                <a:lnTo>
                  <a:pt x="2033016" y="0"/>
                </a:lnTo>
                <a:lnTo>
                  <a:pt x="0" y="0"/>
                </a:lnTo>
                <a:lnTo>
                  <a:pt x="0" y="996683"/>
                </a:lnTo>
                <a:lnTo>
                  <a:pt x="0" y="2321052"/>
                </a:lnTo>
                <a:lnTo>
                  <a:pt x="2045208" y="2321052"/>
                </a:lnTo>
                <a:lnTo>
                  <a:pt x="2045208" y="996683"/>
                </a:lnTo>
                <a:lnTo>
                  <a:pt x="2045208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922522"/>
            <a:ext cx="185229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zero.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one.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 is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two.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one.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 is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two.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two.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greater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739" y="481075"/>
            <a:ext cx="3961129" cy="612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303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import java.util.Scanner;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Switchvow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Scanner sc=new </a:t>
            </a:r>
            <a:r>
              <a:rPr dirty="0" sz="2000" spc="-5">
                <a:latin typeface="Times New Roman"/>
                <a:cs typeface="Times New Roman"/>
              </a:rPr>
              <a:t>Scanner(System.in);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System.out.println("Enter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letter:"); </a:t>
            </a:r>
            <a:r>
              <a:rPr dirty="0" sz="2000">
                <a:latin typeface="Times New Roman"/>
                <a:cs typeface="Times New Roman"/>
              </a:rPr>
              <a:t> char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c=sc.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next().charAt(0)</a:t>
            </a:r>
            <a:r>
              <a:rPr dirty="0" sz="2000" spc="-5">
                <a:latin typeface="Times New Roman"/>
                <a:cs typeface="Times New Roman"/>
              </a:rPr>
              <a:t>;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switch(c)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'a':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'e':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'i':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'o':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'u':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'A':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'E':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'I':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'O':</a:t>
            </a:r>
            <a:endParaRPr sz="2000">
              <a:latin typeface="Times New Roman"/>
              <a:cs typeface="Times New Roman"/>
            </a:endParaRPr>
          </a:p>
          <a:p>
            <a:pPr marL="12700" marR="998219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case </a:t>
            </a:r>
            <a:r>
              <a:rPr dirty="0" sz="2000" spc="-10">
                <a:latin typeface="Times New Roman"/>
                <a:cs typeface="Times New Roman"/>
              </a:rPr>
              <a:t>'U': </a:t>
            </a:r>
            <a:r>
              <a:rPr dirty="0" sz="2000" spc="-5">
                <a:latin typeface="Times New Roman"/>
                <a:cs typeface="Times New Roman"/>
              </a:rPr>
              <a:t> System.out.println("vowel");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9104" y="2889516"/>
            <a:ext cx="1583690" cy="1213485"/>
          </a:xfrm>
          <a:custGeom>
            <a:avLst/>
            <a:gdLst/>
            <a:ahLst/>
            <a:cxnLst/>
            <a:rect l="l" t="t" r="r" b="b"/>
            <a:pathLst>
              <a:path w="1583690" h="1213485">
                <a:moveTo>
                  <a:pt x="1583436" y="0"/>
                </a:moveTo>
                <a:lnTo>
                  <a:pt x="1571244" y="0"/>
                </a:lnTo>
                <a:lnTo>
                  <a:pt x="1571244" y="13716"/>
                </a:lnTo>
                <a:lnTo>
                  <a:pt x="1571244" y="996683"/>
                </a:lnTo>
                <a:lnTo>
                  <a:pt x="1571244" y="1200912"/>
                </a:lnTo>
                <a:lnTo>
                  <a:pt x="13716" y="1200912"/>
                </a:lnTo>
                <a:lnTo>
                  <a:pt x="13716" y="996683"/>
                </a:lnTo>
                <a:lnTo>
                  <a:pt x="13716" y="13716"/>
                </a:lnTo>
                <a:lnTo>
                  <a:pt x="1571244" y="13716"/>
                </a:lnTo>
                <a:lnTo>
                  <a:pt x="1571244" y="0"/>
                </a:lnTo>
                <a:lnTo>
                  <a:pt x="0" y="0"/>
                </a:lnTo>
                <a:lnTo>
                  <a:pt x="0" y="996683"/>
                </a:lnTo>
                <a:lnTo>
                  <a:pt x="0" y="1213104"/>
                </a:lnTo>
                <a:lnTo>
                  <a:pt x="1583436" y="1213104"/>
                </a:lnTo>
                <a:lnTo>
                  <a:pt x="1583436" y="996683"/>
                </a:lnTo>
                <a:lnTo>
                  <a:pt x="1583436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93937" y="2922522"/>
            <a:ext cx="13950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Enter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letter: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Arial MT"/>
                <a:cs typeface="Arial MT"/>
              </a:rPr>
              <a:t>vowel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739" y="6577073"/>
            <a:ext cx="6856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000" spc="-5">
                <a:latin typeface="Times New Roman"/>
                <a:cs typeface="Times New Roman"/>
              </a:rPr>
              <a:t>default:	System.out.println("Not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vowel-may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consonent");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 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8311" y="935227"/>
            <a:ext cx="607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switch</a:t>
            </a:r>
            <a:r>
              <a:rPr dirty="0" sz="44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079751"/>
            <a:ext cx="8069580" cy="222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6115685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switch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statement	</a:t>
            </a:r>
            <a:r>
              <a:rPr dirty="0" sz="2400" spc="-5" b="1">
                <a:latin typeface="Times New Roman"/>
                <a:cs typeface="Times New Roman"/>
              </a:rPr>
              <a:t>sequence</a:t>
            </a:r>
            <a:r>
              <a:rPr dirty="0" sz="2400" spc="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an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outer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switch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i="1">
                <a:latin typeface="Times New Roman"/>
                <a:cs typeface="Times New Roman"/>
              </a:rPr>
              <a:t>nested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switch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switch(</a:t>
            </a:r>
            <a:r>
              <a:rPr dirty="0" sz="2000" spc="-5" b="1">
                <a:latin typeface="Times New Roman"/>
                <a:cs typeface="Times New Roman"/>
              </a:rPr>
              <a:t>count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000" spc="-7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switch(</a:t>
            </a:r>
            <a:r>
              <a:rPr dirty="0" sz="2000" spc="-5">
                <a:latin typeface="Times New Roman"/>
                <a:cs typeface="Times New Roman"/>
              </a:rPr>
              <a:t>target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000" spc="-7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B04F"/>
                </a:solidFill>
                <a:latin typeface="Times New Roman"/>
                <a:cs typeface="Times New Roman"/>
              </a:rPr>
              <a:t>//</a:t>
            </a:r>
            <a:r>
              <a:rPr dirty="0" sz="2000" spc="-20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nested</a:t>
            </a:r>
            <a:r>
              <a:rPr dirty="0" sz="2000" spc="-35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B04F"/>
                </a:solidFill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case</a:t>
            </a:r>
            <a:r>
              <a:rPr dirty="0" sz="2000" spc="-6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338" y="5068313"/>
            <a:ext cx="736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case</a:t>
            </a:r>
            <a:r>
              <a:rPr dirty="0" sz="2000" spc="-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7022" y="4276444"/>
            <a:ext cx="3662679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System.out.println("target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zero");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  <a:p>
            <a:pPr marL="26034" marR="74930" indent="-13970">
              <a:lnSpc>
                <a:spcPct val="120000"/>
              </a:lnSpc>
            </a:pPr>
            <a:r>
              <a:rPr dirty="0" sz="2000" spc="-5" b="1">
                <a:solidFill>
                  <a:srgbClr val="00B04F"/>
                </a:solidFill>
                <a:latin typeface="Times New Roman"/>
                <a:cs typeface="Times New Roman"/>
              </a:rPr>
              <a:t>// </a:t>
            </a: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no </a:t>
            </a:r>
            <a:r>
              <a:rPr dirty="0" sz="2000" spc="-5" b="1">
                <a:solidFill>
                  <a:srgbClr val="00B04F"/>
                </a:solidFill>
                <a:latin typeface="Times New Roman"/>
                <a:cs typeface="Times New Roman"/>
              </a:rPr>
              <a:t>conflicts with </a:t>
            </a: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outer </a:t>
            </a:r>
            <a:r>
              <a:rPr dirty="0" sz="2000" spc="-5" b="1">
                <a:solidFill>
                  <a:srgbClr val="00B04F"/>
                </a:solidFill>
                <a:latin typeface="Times New Roman"/>
                <a:cs typeface="Times New Roman"/>
              </a:rPr>
              <a:t>switch </a:t>
            </a: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System.out.println("target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one");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039" y="6105243"/>
            <a:ext cx="2548255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123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370330" algn="l"/>
              </a:tabLst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case</a:t>
            </a:r>
            <a:r>
              <a:rPr dirty="0" sz="2000" spc="-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//</a:t>
            </a:r>
            <a:r>
              <a:rPr dirty="0" sz="2000">
                <a:latin typeface="Times New Roman"/>
                <a:cs typeface="Times New Roman"/>
              </a:rPr>
              <a:t> ...	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2971" y="935227"/>
            <a:ext cx="77114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Features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switch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079751"/>
            <a:ext cx="8076565" cy="427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switch </a:t>
            </a:r>
            <a:r>
              <a:rPr dirty="0" sz="2400" spc="-10">
                <a:latin typeface="Times New Roman"/>
                <a:cs typeface="Times New Roman"/>
              </a:rPr>
              <a:t>differs </a:t>
            </a:r>
            <a:r>
              <a:rPr dirty="0" sz="2400">
                <a:latin typeface="Times New Roman"/>
                <a:cs typeface="Times New Roman"/>
              </a:rPr>
              <a:t>from the if in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 spc="-5" b="1">
                <a:latin typeface="Times New Roman"/>
                <a:cs typeface="Times New Roman"/>
              </a:rPr>
              <a:t>switch </a:t>
            </a:r>
            <a:r>
              <a:rPr dirty="0" sz="2400" b="1">
                <a:latin typeface="Times New Roman"/>
                <a:cs typeface="Times New Roman"/>
              </a:rPr>
              <a:t>can </a:t>
            </a:r>
            <a:r>
              <a:rPr dirty="0" sz="2400" spc="-5" b="1">
                <a:latin typeface="Times New Roman"/>
                <a:cs typeface="Times New Roman"/>
              </a:rPr>
              <a:t>only </a:t>
            </a:r>
            <a:r>
              <a:rPr dirty="0" sz="2400" b="1">
                <a:latin typeface="Times New Roman"/>
                <a:cs typeface="Times New Roman"/>
              </a:rPr>
              <a:t>test </a:t>
            </a:r>
            <a:r>
              <a:rPr dirty="0" sz="2400" spc="-5" b="1">
                <a:latin typeface="Times New Roman"/>
                <a:cs typeface="Times New Roman"/>
              </a:rPr>
              <a:t>for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equality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whereas</a:t>
            </a:r>
            <a:r>
              <a:rPr dirty="0" sz="2400">
                <a:latin typeface="Times New Roman"/>
                <a:cs typeface="Times New Roman"/>
              </a:rPr>
              <a:t> 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evaluate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Boolean </a:t>
            </a:r>
            <a:r>
              <a:rPr dirty="0" sz="2400">
                <a:latin typeface="Times New Roman"/>
                <a:cs typeface="Times New Roman"/>
              </a:rPr>
              <a:t> expression.</a:t>
            </a:r>
            <a:endParaRPr sz="2400">
              <a:latin typeface="Times New Roman"/>
              <a:cs typeface="Times New Roman"/>
            </a:endParaRPr>
          </a:p>
          <a:p>
            <a:pPr algn="just" lvl="1" marL="756285" marR="8890" indent="-28702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200" spc="-5">
                <a:latin typeface="Times New Roman"/>
                <a:cs typeface="Times New Roman"/>
              </a:rPr>
              <a:t>switch</a:t>
            </a:r>
            <a:r>
              <a:rPr dirty="0" sz="2200">
                <a:latin typeface="Times New Roman"/>
                <a:cs typeface="Times New Roman"/>
              </a:rPr>
              <a:t> looks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only</a:t>
            </a:r>
            <a:r>
              <a:rPr dirty="0" sz="2200">
                <a:latin typeface="Times New Roman"/>
                <a:cs typeface="Times New Roman"/>
              </a:rPr>
              <a:t> for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match</a:t>
            </a:r>
            <a:r>
              <a:rPr dirty="0" sz="2200" spc="-5">
                <a:latin typeface="Times New Roman"/>
                <a:cs typeface="Times New Roman"/>
              </a:rPr>
              <a:t> between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</a:t>
            </a:r>
            <a:r>
              <a:rPr dirty="0" u="heavy" sz="2200" spc="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expression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inside </a:t>
            </a:r>
            <a:r>
              <a:rPr dirty="0" sz="2200" spc="-5" b="1">
                <a:latin typeface="Times New Roman"/>
                <a:cs typeface="Times New Roman"/>
              </a:rPr>
              <a:t>switch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its </a:t>
            </a:r>
            <a:r>
              <a:rPr dirty="0" sz="2200" spc="-5" b="1">
                <a:latin typeface="Times New Roman"/>
                <a:cs typeface="Times New Roman"/>
              </a:rPr>
              <a:t>case</a:t>
            </a:r>
            <a:r>
              <a:rPr dirty="0" sz="2200" spc="-5" b="1">
                <a:latin typeface="Times New Roman"/>
                <a:cs typeface="Times New Roman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algn="just" marL="354965" marR="1143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two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the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switch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 have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identical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lvl="1" marL="756285" marR="8890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200" spc="-5">
                <a:latin typeface="Times New Roman"/>
                <a:cs typeface="Times New Roman"/>
              </a:rPr>
              <a:t>But a </a:t>
            </a:r>
            <a:r>
              <a:rPr dirty="0" sz="2400" spc="-5">
                <a:latin typeface="Times New Roman"/>
                <a:cs typeface="Times New Roman"/>
              </a:rPr>
              <a:t>switch statement and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enclosing outer switch </a:t>
            </a:r>
            <a:r>
              <a:rPr dirty="0" sz="2400" spc="-1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constants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common.</a:t>
            </a:r>
            <a:endParaRPr sz="2400">
              <a:latin typeface="Times New Roman"/>
              <a:cs typeface="Times New Roman"/>
            </a:endParaRPr>
          </a:p>
          <a:p>
            <a:pPr algn="just" marL="354965" marR="95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switch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>
                <a:latin typeface="Times New Roman"/>
                <a:cs typeface="Times New Roman"/>
              </a:rPr>
              <a:t>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usually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more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efficient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nested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7218" y="935227"/>
            <a:ext cx="37433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Swich(features)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462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76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 spc="-5" b="1">
                <a:latin typeface="Times New Roman"/>
                <a:cs typeface="Times New Roman"/>
              </a:rPr>
              <a:t>Java compiler </a:t>
            </a:r>
            <a:r>
              <a:rPr dirty="0" sz="2600" spc="-5">
                <a:latin typeface="Times New Roman"/>
                <a:cs typeface="Times New Roman"/>
              </a:rPr>
              <a:t>compiles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switch statement, it will </a:t>
            </a:r>
            <a:r>
              <a:rPr dirty="0" sz="2600">
                <a:latin typeface="Times New Roman"/>
                <a:cs typeface="Times New Roman"/>
              </a:rPr>
              <a:t> inspect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each</a:t>
            </a:r>
            <a:r>
              <a:rPr dirty="0" sz="2600" spc="6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6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case</a:t>
            </a:r>
            <a:r>
              <a:rPr dirty="0" sz="2600" spc="6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constants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63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dirty="0" u="heavy" sz="2600" spc="6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6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“jump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table”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spc="-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will use for </a:t>
            </a:r>
            <a:r>
              <a:rPr dirty="0" sz="2600" spc="-5">
                <a:latin typeface="Times New Roman"/>
                <a:cs typeface="Times New Roman"/>
              </a:rPr>
              <a:t>selecting </a:t>
            </a:r>
            <a:r>
              <a:rPr dirty="0" sz="2600">
                <a:latin typeface="Times New Roman"/>
                <a:cs typeface="Times New Roman"/>
              </a:rPr>
              <a:t>the path of </a:t>
            </a:r>
            <a:r>
              <a:rPr dirty="0" sz="2600" spc="-5">
                <a:latin typeface="Times New Roman"/>
                <a:cs typeface="Times New Roman"/>
              </a:rPr>
              <a:t>execution </a:t>
            </a:r>
            <a:r>
              <a:rPr dirty="0" sz="2600">
                <a:latin typeface="Times New Roman"/>
                <a:cs typeface="Times New Roman"/>
              </a:rPr>
              <a:t> depending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switch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</a:t>
            </a:r>
            <a:r>
              <a:rPr dirty="0" sz="2600">
                <a:latin typeface="Times New Roman"/>
                <a:cs typeface="Times New Roman"/>
              </a:rPr>
              <a:t> run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much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faster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 equivalent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logic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coded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sequence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if-elses.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compiler can do </a:t>
            </a:r>
            <a:r>
              <a:rPr dirty="0" sz="2600">
                <a:latin typeface="Times New Roman"/>
                <a:cs typeface="Times New Roman"/>
              </a:rPr>
              <a:t>this because </a:t>
            </a:r>
            <a:r>
              <a:rPr dirty="0" sz="2600" spc="-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knows that the </a:t>
            </a:r>
            <a:r>
              <a:rPr dirty="0" sz="2600" spc="-5">
                <a:latin typeface="Times New Roman"/>
                <a:cs typeface="Times New Roman"/>
              </a:rPr>
              <a:t>case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constants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>
                <a:latin typeface="Times New Roman"/>
                <a:cs typeface="Times New Roman"/>
              </a:rPr>
              <a:t> type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simply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must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compared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for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equality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switch</a:t>
            </a:r>
            <a:r>
              <a:rPr dirty="0" sz="2600">
                <a:latin typeface="Times New Roman"/>
                <a:cs typeface="Times New Roman"/>
              </a:rPr>
              <a:t> expression.</a:t>
            </a:r>
            <a:endParaRPr sz="2600">
              <a:latin typeface="Times New Roman"/>
              <a:cs typeface="Times New Roman"/>
            </a:endParaRPr>
          </a:p>
          <a:p>
            <a:pPr algn="just" marL="354965" marR="825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compiler </a:t>
            </a:r>
            <a:r>
              <a:rPr dirty="0" sz="2600">
                <a:latin typeface="Times New Roman"/>
                <a:cs typeface="Times New Roman"/>
              </a:rPr>
              <a:t>has no </a:t>
            </a:r>
            <a:r>
              <a:rPr dirty="0" sz="2600" spc="-5">
                <a:latin typeface="Times New Roman"/>
                <a:cs typeface="Times New Roman"/>
              </a:rPr>
              <a:t>such knowledge </a:t>
            </a:r>
            <a:r>
              <a:rPr dirty="0" sz="2600">
                <a:latin typeface="Times New Roman"/>
                <a:cs typeface="Times New Roman"/>
              </a:rPr>
              <a:t>of a </a:t>
            </a:r>
            <a:r>
              <a:rPr dirty="0" sz="2600" spc="-5">
                <a:latin typeface="Times New Roman"/>
                <a:cs typeface="Times New Roman"/>
              </a:rPr>
              <a:t>long list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 expressions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8" y="935227"/>
            <a:ext cx="49142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iteration statements</a:t>
            </a:r>
            <a:r>
              <a:rPr dirty="0" sz="2600">
                <a:latin typeface="Times New Roman"/>
                <a:cs typeface="Times New Roman"/>
              </a:rPr>
              <a:t> or loop </a:t>
            </a:r>
            <a:r>
              <a:rPr dirty="0" sz="2600" spc="-5">
                <a:latin typeface="Times New Roman"/>
                <a:cs typeface="Times New Roman"/>
              </a:rPr>
              <a:t>repeatedly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executes the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set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instructions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termination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condition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600" spc="-25">
                <a:latin typeface="Times New Roman"/>
                <a:cs typeface="Times New Roman"/>
              </a:rPr>
              <a:t>Java’s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iteration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looping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statements)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for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while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do-while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2" y="935227"/>
            <a:ext cx="12998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3390" cy="487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149350" algn="l"/>
                <a:tab pos="2162810" algn="l"/>
                <a:tab pos="3031490" algn="l"/>
                <a:tab pos="3531235" algn="l"/>
                <a:tab pos="4617720" algn="l"/>
                <a:tab pos="5539740" algn="l"/>
                <a:tab pos="747077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50">
                <a:latin typeface="Times New Roman"/>
                <a:cs typeface="Times New Roman"/>
              </a:rPr>
              <a:t>’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un</a:t>
            </a:r>
            <a:r>
              <a:rPr dirty="0" sz="2600" spc="-10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 spc="-10">
                <a:latin typeface="Times New Roman"/>
                <a:cs typeface="Times New Roman"/>
              </a:rPr>
              <a:t>oo</a:t>
            </a:r>
            <a:r>
              <a:rPr dirty="0" sz="2600">
                <a:latin typeface="Times New Roman"/>
                <a:cs typeface="Times New Roman"/>
              </a:rPr>
              <a:t>p  </a:t>
            </a:r>
            <a:r>
              <a:rPr dirty="0" sz="2600" spc="-5">
                <a:latin typeface="Times New Roman"/>
                <a:cs typeface="Times New Roman"/>
              </a:rPr>
              <a:t>statement.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ENTRY</a:t>
            </a:r>
            <a:r>
              <a:rPr dirty="0" sz="2600" spc="-1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CONTROLLED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loop.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45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statements</a:t>
            </a:r>
            <a:r>
              <a:rPr dirty="0" u="heavy" sz="2400" spc="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dirty="0" u="heavy" sz="24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body</a:t>
            </a:r>
            <a:r>
              <a:rPr dirty="0" u="heavy" sz="24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dirty="0" u="heavy" sz="2400" spc="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executed</a:t>
            </a:r>
            <a:r>
              <a:rPr dirty="0" u="heavy" sz="2400" spc="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condition</a:t>
            </a:r>
            <a:r>
              <a:rPr dirty="0" u="heavy" sz="24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dirty="0" u="heavy" sz="2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dirty="0" u="heavy" sz="2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true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762000" algn="l"/>
                <a:tab pos="1903730" algn="l"/>
                <a:tab pos="2255520" algn="l"/>
                <a:tab pos="3726179" algn="l"/>
                <a:tab pos="4208145" algn="l"/>
                <a:tab pos="5147945" algn="l"/>
                <a:tab pos="6088380" algn="l"/>
                <a:tab pos="6608445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k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lli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  </a:t>
            </a:r>
            <a:r>
              <a:rPr dirty="0" sz="2600">
                <a:latin typeface="Times New Roman"/>
                <a:cs typeface="Times New Roman"/>
              </a:rPr>
              <a:t>expression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true.</a:t>
            </a:r>
            <a:endParaRPr sz="2600">
              <a:latin typeface="Times New Roman"/>
              <a:cs typeface="Times New Roman"/>
            </a:endParaRPr>
          </a:p>
          <a:p>
            <a:pPr marL="12700" marR="584708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General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form: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il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ond</a:t>
            </a:r>
            <a:r>
              <a:rPr dirty="0" sz="2600" spc="-5">
                <a:latin typeface="Times New Roman"/>
                <a:cs typeface="Times New Roman"/>
              </a:rPr>
              <a:t>iti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body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0706" y="497839"/>
            <a:ext cx="3401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dirty="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085189"/>
            <a:ext cx="8072120" cy="448881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while(</a:t>
            </a:r>
            <a:r>
              <a:rPr dirty="0" sz="2600">
                <a:latin typeface="Times New Roman"/>
                <a:cs typeface="Times New Roman"/>
              </a:rPr>
              <a:t>condition)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body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condition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Boolean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393190" algn="l"/>
                <a:tab pos="2164080" algn="l"/>
                <a:tab pos="2580005" algn="l"/>
                <a:tab pos="3115310" algn="l"/>
                <a:tab pos="3819525" algn="l"/>
                <a:tab pos="4456430" algn="l"/>
                <a:tab pos="4906010" algn="l"/>
                <a:tab pos="6149340" algn="l"/>
                <a:tab pos="6565265" algn="l"/>
                <a:tab pos="7269480" algn="l"/>
                <a:tab pos="7685405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body	of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oop	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b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ong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  </a:t>
            </a:r>
            <a:r>
              <a:rPr dirty="0" sz="2400">
                <a:latin typeface="Times New Roman"/>
                <a:cs typeface="Times New Roman"/>
              </a:rPr>
              <a:t>conditional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true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condition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becomes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false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dirty="0" u="heavy" sz="2400" spc="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passes</a:t>
            </a:r>
            <a:r>
              <a:rPr dirty="0" u="heavy" sz="2400" spc="2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400" spc="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next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dirty="0" u="heavy" sz="24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code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immediately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6674" y="935227"/>
            <a:ext cx="33039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While(contd.)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curly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braces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not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needed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single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repeated.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while(</a:t>
            </a:r>
            <a:r>
              <a:rPr dirty="0" sz="2600">
                <a:latin typeface="Times New Roman"/>
                <a:cs typeface="Times New Roman"/>
              </a:rPr>
              <a:t>condition)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i="1">
                <a:latin typeface="Times New Roman"/>
                <a:cs typeface="Times New Roman"/>
              </a:rPr>
              <a:t>Statement</a:t>
            </a:r>
            <a:r>
              <a:rPr dirty="0" sz="260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906" y="660907"/>
            <a:ext cx="1114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470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type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float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specifies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single-precision</a:t>
            </a:r>
            <a:r>
              <a:rPr dirty="0" sz="2600" spc="4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value</a:t>
            </a:r>
            <a:r>
              <a:rPr dirty="0" sz="2600" spc="4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uses</a:t>
            </a:r>
            <a:endParaRPr sz="2600">
              <a:latin typeface="Times New Roman"/>
              <a:cs typeface="Times New Roman"/>
            </a:endParaRPr>
          </a:p>
          <a:p>
            <a:pPr algn="just" marL="354965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32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bits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storage.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Single </a:t>
            </a:r>
            <a:r>
              <a:rPr dirty="0" sz="2600" spc="-5">
                <a:latin typeface="Times New Roman"/>
                <a:cs typeface="Times New Roman"/>
              </a:rPr>
              <a:t>precision is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faster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processors </a:t>
            </a:r>
            <a:r>
              <a:rPr dirty="0" sz="2600">
                <a:latin typeface="Times New Roman"/>
                <a:cs typeface="Times New Roman"/>
              </a:rPr>
              <a:t>and </a:t>
            </a:r>
            <a:r>
              <a:rPr dirty="0" sz="2600" spc="-5" b="1">
                <a:latin typeface="Times New Roman"/>
                <a:cs typeface="Times New Roman"/>
              </a:rPr>
              <a:t>takes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half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much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as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double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precision,</a:t>
            </a:r>
            <a:r>
              <a:rPr dirty="0" sz="2600" spc="63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but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become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imprecise</a:t>
            </a:r>
            <a:r>
              <a:rPr dirty="0" sz="2600" spc="3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 spc="3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values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either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very</a:t>
            </a:r>
            <a:r>
              <a:rPr dirty="0" u="heavy" sz="2600" spc="3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large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very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small.</a:t>
            </a:r>
            <a:endParaRPr sz="26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35">
                <a:latin typeface="Times New Roman"/>
                <a:cs typeface="Times New Roman"/>
              </a:rPr>
              <a:t>Variables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type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float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useful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>
                <a:latin typeface="Times New Roman"/>
                <a:cs typeface="Times New Roman"/>
              </a:rPr>
              <a:t> you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need</a:t>
            </a:r>
            <a:r>
              <a:rPr dirty="0" sz="2600">
                <a:latin typeface="Times New Roman"/>
                <a:cs typeface="Times New Roman"/>
              </a:rPr>
              <a:t> a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fractional</a:t>
            </a:r>
            <a:r>
              <a:rPr dirty="0" u="heavy" sz="2600" spc="3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but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don’t</a:t>
            </a:r>
            <a:r>
              <a:rPr dirty="0" sz="2600" spc="325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require</a:t>
            </a:r>
            <a:r>
              <a:rPr dirty="0" sz="2600" spc="3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34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large</a:t>
            </a:r>
            <a:r>
              <a:rPr dirty="0" sz="2600" spc="330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degree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precision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12700" marR="2656840">
              <a:lnSpc>
                <a:spcPct val="12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Example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float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declarations: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float</a:t>
            </a:r>
            <a:r>
              <a:rPr dirty="0" sz="2600" spc="-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hightemp,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lowtemp;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66188"/>
            <a:ext cx="5155565" cy="1452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12649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Demonstrate</a:t>
            </a:r>
            <a:r>
              <a:rPr dirty="0" sz="2600" spc="-2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the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while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loop.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6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Whileeg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2892652"/>
            <a:ext cx="4140835" cy="335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46630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int n = </a:t>
            </a:r>
            <a:r>
              <a:rPr dirty="0" sz="2600" spc="5">
                <a:latin typeface="Times New Roman"/>
                <a:cs typeface="Times New Roman"/>
              </a:rPr>
              <a:t>10; 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while(n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&gt;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0)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System.out.println("tick </a:t>
            </a:r>
            <a:r>
              <a:rPr dirty="0" sz="2600">
                <a:latin typeface="Times New Roman"/>
                <a:cs typeface="Times New Roman"/>
              </a:rPr>
              <a:t>" + n);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n--;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1504" y="3194316"/>
            <a:ext cx="1842770" cy="3153410"/>
          </a:xfrm>
          <a:custGeom>
            <a:avLst/>
            <a:gdLst/>
            <a:ahLst/>
            <a:cxnLst/>
            <a:rect l="l" t="t" r="r" b="b"/>
            <a:pathLst>
              <a:path w="1842770" h="3153410">
                <a:moveTo>
                  <a:pt x="1842516" y="0"/>
                </a:moveTo>
                <a:lnTo>
                  <a:pt x="1828800" y="0"/>
                </a:lnTo>
                <a:lnTo>
                  <a:pt x="1828800" y="13716"/>
                </a:lnTo>
                <a:lnTo>
                  <a:pt x="1828800" y="691883"/>
                </a:lnTo>
                <a:lnTo>
                  <a:pt x="1828800" y="3140964"/>
                </a:lnTo>
                <a:lnTo>
                  <a:pt x="13716" y="3140964"/>
                </a:lnTo>
                <a:lnTo>
                  <a:pt x="13716" y="691883"/>
                </a:lnTo>
                <a:lnTo>
                  <a:pt x="13716" y="13716"/>
                </a:lnTo>
                <a:lnTo>
                  <a:pt x="1828800" y="13716"/>
                </a:lnTo>
                <a:lnTo>
                  <a:pt x="1828800" y="0"/>
                </a:lnTo>
                <a:lnTo>
                  <a:pt x="0" y="0"/>
                </a:lnTo>
                <a:lnTo>
                  <a:pt x="0" y="691883"/>
                </a:lnTo>
                <a:lnTo>
                  <a:pt x="0" y="3153156"/>
                </a:lnTo>
                <a:lnTo>
                  <a:pt x="1842516" y="3153156"/>
                </a:lnTo>
                <a:lnTo>
                  <a:pt x="1842516" y="691883"/>
                </a:lnTo>
                <a:lnTo>
                  <a:pt x="1842516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46337" y="3227322"/>
            <a:ext cx="96520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6674" y="935227"/>
            <a:ext cx="33039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While(contd.)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3390" cy="392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body</a:t>
            </a:r>
            <a:r>
              <a:rPr dirty="0" sz="2600" spc="2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of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while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(or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2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other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Java’s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loops)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empty.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because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null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statement</a:t>
            </a:r>
            <a:r>
              <a:rPr dirty="0" sz="2400" spc="13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(one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consists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only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semicolon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syntactically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while</a:t>
            </a:r>
            <a:r>
              <a:rPr dirty="0" sz="2600">
                <a:latin typeface="Times New Roman"/>
                <a:cs typeface="Times New Roman"/>
              </a:rPr>
              <a:t>(condition)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Here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condition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true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</a:t>
            </a:r>
            <a:r>
              <a:rPr dirty="0" sz="2600" spc="1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part</a:t>
            </a:r>
            <a:r>
              <a:rPr dirty="0" sz="2600" spc="1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4913630" cy="976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8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Whileeg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2950564"/>
            <a:ext cx="1739264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10;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2660904"/>
            <a:ext cx="9144000" cy="4654550"/>
            <a:chOff x="457200" y="2660904"/>
            <a:chExt cx="9144000" cy="4654550"/>
          </a:xfrm>
        </p:grpSpPr>
        <p:sp>
          <p:nvSpPr>
            <p:cNvPr id="6" name="object 6"/>
            <p:cNvSpPr/>
            <p:nvPr/>
          </p:nvSpPr>
          <p:spPr>
            <a:xfrm>
              <a:off x="7309104" y="2660904"/>
              <a:ext cx="1864360" cy="1225550"/>
            </a:xfrm>
            <a:custGeom>
              <a:avLst/>
              <a:gdLst/>
              <a:ahLst/>
              <a:cxnLst/>
              <a:rect l="l" t="t" r="r" b="b"/>
              <a:pathLst>
                <a:path w="1864359" h="1225550">
                  <a:moveTo>
                    <a:pt x="1863852" y="1225295"/>
                  </a:moveTo>
                  <a:lnTo>
                    <a:pt x="1863852" y="0"/>
                  </a:lnTo>
                  <a:lnTo>
                    <a:pt x="0" y="0"/>
                  </a:lnTo>
                  <a:lnTo>
                    <a:pt x="0" y="1225295"/>
                  </a:lnTo>
                  <a:lnTo>
                    <a:pt x="6096" y="12252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851660" y="13716"/>
                  </a:lnTo>
                  <a:lnTo>
                    <a:pt x="1851660" y="6096"/>
                  </a:lnTo>
                  <a:lnTo>
                    <a:pt x="1857756" y="13716"/>
                  </a:lnTo>
                  <a:lnTo>
                    <a:pt x="1857756" y="1225295"/>
                  </a:lnTo>
                  <a:lnTo>
                    <a:pt x="1863852" y="1225295"/>
                  </a:lnTo>
                  <a:close/>
                </a:path>
                <a:path w="1864359" h="1225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864359" h="1225550">
                  <a:moveTo>
                    <a:pt x="13716" y="12252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225295"/>
                  </a:lnTo>
                  <a:lnTo>
                    <a:pt x="13716" y="1225295"/>
                  </a:lnTo>
                  <a:close/>
                </a:path>
                <a:path w="1864359" h="1225550">
                  <a:moveTo>
                    <a:pt x="1857756" y="13716"/>
                  </a:moveTo>
                  <a:lnTo>
                    <a:pt x="1851660" y="6096"/>
                  </a:lnTo>
                  <a:lnTo>
                    <a:pt x="1851660" y="13716"/>
                  </a:lnTo>
                  <a:lnTo>
                    <a:pt x="1857756" y="13716"/>
                  </a:lnTo>
                  <a:close/>
                </a:path>
                <a:path w="1864359" h="1225550">
                  <a:moveTo>
                    <a:pt x="1857756" y="1225295"/>
                  </a:moveTo>
                  <a:lnTo>
                    <a:pt x="1857756" y="13716"/>
                  </a:lnTo>
                  <a:lnTo>
                    <a:pt x="1851660" y="13716"/>
                  </a:lnTo>
                  <a:lnTo>
                    <a:pt x="1851660" y="1225295"/>
                  </a:lnTo>
                  <a:lnTo>
                    <a:pt x="1857756" y="12252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36039" y="3901539"/>
            <a:ext cx="4140835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while(n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&gt;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0)</a:t>
            </a:r>
            <a:endParaRPr sz="26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System.out.println("tick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" +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803491"/>
            <a:ext cx="18415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9104" y="3886199"/>
            <a:ext cx="1864360" cy="2204085"/>
          </a:xfrm>
          <a:custGeom>
            <a:avLst/>
            <a:gdLst/>
            <a:ahLst/>
            <a:cxnLst/>
            <a:rect l="l" t="t" r="r" b="b"/>
            <a:pathLst>
              <a:path w="1864359" h="2204085">
                <a:moveTo>
                  <a:pt x="13716" y="2191512"/>
                </a:moveTo>
                <a:lnTo>
                  <a:pt x="13716" y="0"/>
                </a:lnTo>
                <a:lnTo>
                  <a:pt x="0" y="0"/>
                </a:lnTo>
                <a:lnTo>
                  <a:pt x="0" y="2203704"/>
                </a:lnTo>
                <a:lnTo>
                  <a:pt x="6096" y="2203704"/>
                </a:lnTo>
                <a:lnTo>
                  <a:pt x="6096" y="2191512"/>
                </a:lnTo>
                <a:lnTo>
                  <a:pt x="13716" y="2191512"/>
                </a:lnTo>
                <a:close/>
              </a:path>
              <a:path w="1864359" h="2204085">
                <a:moveTo>
                  <a:pt x="1857756" y="2191512"/>
                </a:moveTo>
                <a:lnTo>
                  <a:pt x="6096" y="2191512"/>
                </a:lnTo>
                <a:lnTo>
                  <a:pt x="13716" y="2197608"/>
                </a:lnTo>
                <a:lnTo>
                  <a:pt x="13716" y="2203704"/>
                </a:lnTo>
                <a:lnTo>
                  <a:pt x="1851660" y="2203704"/>
                </a:lnTo>
                <a:lnTo>
                  <a:pt x="1851660" y="2197608"/>
                </a:lnTo>
                <a:lnTo>
                  <a:pt x="1857756" y="2191512"/>
                </a:lnTo>
                <a:close/>
              </a:path>
              <a:path w="1864359" h="2204085">
                <a:moveTo>
                  <a:pt x="13716" y="2203704"/>
                </a:moveTo>
                <a:lnTo>
                  <a:pt x="13716" y="2197608"/>
                </a:lnTo>
                <a:lnTo>
                  <a:pt x="6096" y="2191512"/>
                </a:lnTo>
                <a:lnTo>
                  <a:pt x="6096" y="2203704"/>
                </a:lnTo>
                <a:lnTo>
                  <a:pt x="13716" y="2203704"/>
                </a:lnTo>
                <a:close/>
              </a:path>
              <a:path w="1864359" h="2204085">
                <a:moveTo>
                  <a:pt x="1863852" y="2203704"/>
                </a:moveTo>
                <a:lnTo>
                  <a:pt x="1863852" y="0"/>
                </a:lnTo>
                <a:lnTo>
                  <a:pt x="1851660" y="0"/>
                </a:lnTo>
                <a:lnTo>
                  <a:pt x="1851660" y="2191512"/>
                </a:lnTo>
                <a:lnTo>
                  <a:pt x="1857756" y="2191512"/>
                </a:lnTo>
                <a:lnTo>
                  <a:pt x="1857756" y="2203704"/>
                </a:lnTo>
                <a:lnTo>
                  <a:pt x="1863852" y="2203704"/>
                </a:lnTo>
                <a:close/>
              </a:path>
              <a:path w="1864359" h="2204085">
                <a:moveTo>
                  <a:pt x="1857756" y="2203704"/>
                </a:moveTo>
                <a:lnTo>
                  <a:pt x="1857756" y="2191512"/>
                </a:lnTo>
                <a:lnTo>
                  <a:pt x="1851660" y="2197608"/>
                </a:lnTo>
                <a:lnTo>
                  <a:pt x="1851660" y="2203704"/>
                </a:lnTo>
                <a:lnTo>
                  <a:pt x="1857756" y="220370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93937" y="2693922"/>
            <a:ext cx="9652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tick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93937" y="4339842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3937" y="5437122"/>
            <a:ext cx="1689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r>
              <a:rPr dirty="0" sz="18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322" y="935227"/>
            <a:ext cx="20770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do-while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2078227"/>
            <a:ext cx="8071484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62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do-while</a:t>
            </a:r>
            <a:r>
              <a:rPr dirty="0" sz="2600" spc="6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loop</a:t>
            </a:r>
            <a:r>
              <a:rPr dirty="0" sz="2600" spc="6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always</a:t>
            </a:r>
            <a:r>
              <a:rPr dirty="0" sz="2600" spc="6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executes</a:t>
            </a:r>
            <a:r>
              <a:rPr dirty="0" sz="2600" spc="62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its</a:t>
            </a:r>
            <a:r>
              <a:rPr dirty="0" sz="2600" spc="6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body</a:t>
            </a:r>
            <a:r>
              <a:rPr dirty="0" sz="2600" spc="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at</a:t>
            </a:r>
            <a:r>
              <a:rPr dirty="0" sz="2600" spc="62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least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once, because its</a:t>
            </a:r>
            <a:r>
              <a:rPr dirty="0" sz="2600">
                <a:latin typeface="Times New Roman"/>
                <a:cs typeface="Times New Roman"/>
              </a:rPr>
              <a:t> conditional </a:t>
            </a:r>
            <a:r>
              <a:rPr dirty="0" sz="2600" spc="-5">
                <a:latin typeface="Times New Roman"/>
                <a:cs typeface="Times New Roman"/>
              </a:rPr>
              <a:t>expression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at </a:t>
            </a:r>
            <a:r>
              <a:rPr dirty="0" sz="2600">
                <a:latin typeface="Times New Roman"/>
                <a:cs typeface="Times New Roman"/>
              </a:rPr>
              <a:t>the bottom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do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//statements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while</a:t>
            </a:r>
            <a:r>
              <a:rPr dirty="0" sz="2600">
                <a:latin typeface="Times New Roman"/>
                <a:cs typeface="Times New Roman"/>
              </a:rPr>
              <a:t>(condition);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390" y="574039"/>
            <a:ext cx="40373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Working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do-while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316227"/>
            <a:ext cx="8072120" cy="550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10815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do-while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EXIT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CONTROLLED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loop.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do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//statements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while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b="1">
                <a:solidFill>
                  <a:srgbClr val="00B04F"/>
                </a:solidFill>
                <a:latin typeface="Times New Roman"/>
                <a:cs typeface="Times New Roman"/>
              </a:rPr>
              <a:t>condition</a:t>
            </a:r>
            <a:r>
              <a:rPr dirty="0" sz="2600">
                <a:latin typeface="Times New Roman"/>
                <a:cs typeface="Times New Roman"/>
              </a:rPr>
              <a:t>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1774189" algn="l"/>
                <a:tab pos="2379345" algn="l"/>
                <a:tab pos="4081145" algn="l"/>
                <a:tab pos="5071745" algn="l"/>
                <a:tab pos="5676900" algn="l"/>
                <a:tab pos="7050405" algn="l"/>
                <a:tab pos="7837805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iti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ll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d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20">
                <a:latin typeface="Times New Roman"/>
                <a:cs typeface="Times New Roman"/>
              </a:rPr>
              <a:t>-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>
                <a:latin typeface="Times New Roman"/>
                <a:cs typeface="Times New Roman"/>
              </a:rPr>
              <a:t>executed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condition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while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checked.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condition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true.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condition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checked </a:t>
            </a:r>
            <a:r>
              <a:rPr dirty="0" sz="2400">
                <a:latin typeface="Times New Roman"/>
                <a:cs typeface="Times New Roman"/>
              </a:rPr>
              <a:t>only </a:t>
            </a:r>
            <a:r>
              <a:rPr dirty="0" sz="2400" spc="-5">
                <a:latin typeface="Times New Roman"/>
                <a:cs typeface="Times New Roman"/>
              </a:rPr>
              <a:t>during </a:t>
            </a:r>
            <a:r>
              <a:rPr dirty="0" sz="2400" spc="-10">
                <a:latin typeface="Times New Roman"/>
                <a:cs typeface="Times New Roman"/>
              </a:rPr>
              <a:t>exit from </a:t>
            </a:r>
            <a:r>
              <a:rPr dirty="0" sz="2400">
                <a:latin typeface="Times New Roman"/>
                <a:cs typeface="Times New Roman"/>
              </a:rPr>
              <a:t>do-while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2006599"/>
            <a:ext cx="8072120" cy="30251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Menu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public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throws</a:t>
            </a:r>
            <a:r>
              <a:rPr dirty="0" sz="2400" spc="13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java.io.IOException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char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choice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char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System.in.read();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5956805"/>
            <a:ext cx="80721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4117975" algn="l"/>
              </a:tabLst>
            </a:pP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System.in.read(</a:t>
            </a:r>
            <a:r>
              <a:rPr dirty="0" sz="2400" spc="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obtain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choice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user.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	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throws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java.io.IOException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4913630" cy="976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8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Whileeg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2950564"/>
            <a:ext cx="718185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2660904"/>
            <a:ext cx="9144000" cy="4654550"/>
            <a:chOff x="457200" y="2660904"/>
            <a:chExt cx="9144000" cy="4654550"/>
          </a:xfrm>
        </p:grpSpPr>
        <p:sp>
          <p:nvSpPr>
            <p:cNvPr id="6" name="object 6"/>
            <p:cNvSpPr/>
            <p:nvPr/>
          </p:nvSpPr>
          <p:spPr>
            <a:xfrm>
              <a:off x="7309104" y="2660904"/>
              <a:ext cx="1864360" cy="1225550"/>
            </a:xfrm>
            <a:custGeom>
              <a:avLst/>
              <a:gdLst/>
              <a:ahLst/>
              <a:cxnLst/>
              <a:rect l="l" t="t" r="r" b="b"/>
              <a:pathLst>
                <a:path w="1864359" h="1225550">
                  <a:moveTo>
                    <a:pt x="1863852" y="1225295"/>
                  </a:moveTo>
                  <a:lnTo>
                    <a:pt x="1863852" y="0"/>
                  </a:lnTo>
                  <a:lnTo>
                    <a:pt x="0" y="0"/>
                  </a:lnTo>
                  <a:lnTo>
                    <a:pt x="0" y="1225295"/>
                  </a:lnTo>
                  <a:lnTo>
                    <a:pt x="6096" y="12252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851660" y="13716"/>
                  </a:lnTo>
                  <a:lnTo>
                    <a:pt x="1851660" y="6096"/>
                  </a:lnTo>
                  <a:lnTo>
                    <a:pt x="1857756" y="13716"/>
                  </a:lnTo>
                  <a:lnTo>
                    <a:pt x="1857756" y="1225295"/>
                  </a:lnTo>
                  <a:lnTo>
                    <a:pt x="1863852" y="1225295"/>
                  </a:lnTo>
                  <a:close/>
                </a:path>
                <a:path w="1864359" h="1225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864359" h="1225550">
                  <a:moveTo>
                    <a:pt x="13716" y="12252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225295"/>
                  </a:lnTo>
                  <a:lnTo>
                    <a:pt x="13716" y="1225295"/>
                  </a:lnTo>
                  <a:close/>
                </a:path>
                <a:path w="1864359" h="1225550">
                  <a:moveTo>
                    <a:pt x="1857756" y="13716"/>
                  </a:moveTo>
                  <a:lnTo>
                    <a:pt x="1851660" y="6096"/>
                  </a:lnTo>
                  <a:lnTo>
                    <a:pt x="1851660" y="13716"/>
                  </a:lnTo>
                  <a:lnTo>
                    <a:pt x="1857756" y="13716"/>
                  </a:lnTo>
                  <a:close/>
                </a:path>
                <a:path w="1864359" h="1225550">
                  <a:moveTo>
                    <a:pt x="1857756" y="1225295"/>
                  </a:moveTo>
                  <a:lnTo>
                    <a:pt x="1857756" y="13716"/>
                  </a:lnTo>
                  <a:lnTo>
                    <a:pt x="1851660" y="13716"/>
                  </a:lnTo>
                  <a:lnTo>
                    <a:pt x="1851660" y="1225295"/>
                  </a:lnTo>
                  <a:lnTo>
                    <a:pt x="1857756" y="12252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36039" y="3901539"/>
            <a:ext cx="3807460" cy="14522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System.out.println(“Hello”);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}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while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b="1">
                <a:latin typeface="Times New Roman"/>
                <a:cs typeface="Times New Roman"/>
              </a:rPr>
              <a:t>true</a:t>
            </a:r>
            <a:r>
              <a:rPr dirty="0" sz="2600" spc="-5">
                <a:latin typeface="Times New Roman"/>
                <a:cs typeface="Times New Roman"/>
              </a:rPr>
              <a:t>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328003"/>
            <a:ext cx="18415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9104" y="3886199"/>
            <a:ext cx="1864360" cy="2482850"/>
          </a:xfrm>
          <a:custGeom>
            <a:avLst/>
            <a:gdLst/>
            <a:ahLst/>
            <a:cxnLst/>
            <a:rect l="l" t="t" r="r" b="b"/>
            <a:pathLst>
              <a:path w="1864359" h="2482850">
                <a:moveTo>
                  <a:pt x="13716" y="2468880"/>
                </a:moveTo>
                <a:lnTo>
                  <a:pt x="13716" y="0"/>
                </a:lnTo>
                <a:lnTo>
                  <a:pt x="0" y="0"/>
                </a:lnTo>
                <a:lnTo>
                  <a:pt x="0" y="2482596"/>
                </a:lnTo>
                <a:lnTo>
                  <a:pt x="6096" y="2482596"/>
                </a:lnTo>
                <a:lnTo>
                  <a:pt x="6096" y="2468880"/>
                </a:lnTo>
                <a:lnTo>
                  <a:pt x="13716" y="2468880"/>
                </a:lnTo>
                <a:close/>
              </a:path>
              <a:path w="1864359" h="2482850">
                <a:moveTo>
                  <a:pt x="1857756" y="2468880"/>
                </a:moveTo>
                <a:lnTo>
                  <a:pt x="6096" y="2468880"/>
                </a:lnTo>
                <a:lnTo>
                  <a:pt x="13716" y="2474976"/>
                </a:lnTo>
                <a:lnTo>
                  <a:pt x="13716" y="2482596"/>
                </a:lnTo>
                <a:lnTo>
                  <a:pt x="1851660" y="2482596"/>
                </a:lnTo>
                <a:lnTo>
                  <a:pt x="1851660" y="2474976"/>
                </a:lnTo>
                <a:lnTo>
                  <a:pt x="1857756" y="2468880"/>
                </a:lnTo>
                <a:close/>
              </a:path>
              <a:path w="1864359" h="2482850">
                <a:moveTo>
                  <a:pt x="13716" y="2482596"/>
                </a:moveTo>
                <a:lnTo>
                  <a:pt x="13716" y="2474976"/>
                </a:lnTo>
                <a:lnTo>
                  <a:pt x="6096" y="2468880"/>
                </a:lnTo>
                <a:lnTo>
                  <a:pt x="6096" y="2482596"/>
                </a:lnTo>
                <a:lnTo>
                  <a:pt x="13716" y="2482596"/>
                </a:lnTo>
                <a:close/>
              </a:path>
              <a:path w="1864359" h="2482850">
                <a:moveTo>
                  <a:pt x="1863852" y="2482596"/>
                </a:moveTo>
                <a:lnTo>
                  <a:pt x="1863852" y="0"/>
                </a:lnTo>
                <a:lnTo>
                  <a:pt x="1851660" y="0"/>
                </a:lnTo>
                <a:lnTo>
                  <a:pt x="1851660" y="2468880"/>
                </a:lnTo>
                <a:lnTo>
                  <a:pt x="1857756" y="2468880"/>
                </a:lnTo>
                <a:lnTo>
                  <a:pt x="1857756" y="2482596"/>
                </a:lnTo>
                <a:lnTo>
                  <a:pt x="1863852" y="2482596"/>
                </a:lnTo>
                <a:close/>
              </a:path>
              <a:path w="1864359" h="2482850">
                <a:moveTo>
                  <a:pt x="1857756" y="2482596"/>
                </a:moveTo>
                <a:lnTo>
                  <a:pt x="1857756" y="2468880"/>
                </a:lnTo>
                <a:lnTo>
                  <a:pt x="1851660" y="2474976"/>
                </a:lnTo>
                <a:lnTo>
                  <a:pt x="1851660" y="2482596"/>
                </a:lnTo>
                <a:lnTo>
                  <a:pt x="1857756" y="24825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93937" y="2693922"/>
            <a:ext cx="9652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algn="just" marL="12700" marR="42672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He</a:t>
            </a:r>
            <a:r>
              <a:rPr dirty="0" sz="1800" spc="-10">
                <a:latin typeface="Arial MT"/>
                <a:cs typeface="Arial MT"/>
              </a:rPr>
              <a:t>ll</a:t>
            </a:r>
            <a:r>
              <a:rPr dirty="0" sz="1800" spc="-5">
                <a:latin typeface="Arial MT"/>
                <a:cs typeface="Arial MT"/>
              </a:rPr>
              <a:t>o  </a:t>
            </a:r>
            <a:r>
              <a:rPr dirty="0" sz="1800" spc="-10">
                <a:latin typeface="Arial MT"/>
                <a:cs typeface="Arial MT"/>
              </a:rPr>
              <a:t>He</a:t>
            </a:r>
            <a:r>
              <a:rPr dirty="0" sz="1800" spc="-10">
                <a:latin typeface="Arial MT"/>
                <a:cs typeface="Arial MT"/>
              </a:rPr>
              <a:t>ll</a:t>
            </a:r>
            <a:r>
              <a:rPr dirty="0" sz="1800" spc="-5">
                <a:latin typeface="Arial MT"/>
                <a:cs typeface="Arial MT"/>
              </a:rPr>
              <a:t>o  </a:t>
            </a:r>
            <a:r>
              <a:rPr dirty="0" sz="1800" spc="-10">
                <a:latin typeface="Arial MT"/>
                <a:cs typeface="Arial MT"/>
              </a:rPr>
              <a:t>He</a:t>
            </a:r>
            <a:r>
              <a:rPr dirty="0" sz="1800" spc="-10">
                <a:latin typeface="Arial MT"/>
                <a:cs typeface="Arial MT"/>
              </a:rPr>
              <a:t>ll</a:t>
            </a:r>
            <a:r>
              <a:rPr dirty="0" sz="1800" spc="-5">
                <a:latin typeface="Arial MT"/>
                <a:cs typeface="Arial MT"/>
              </a:rPr>
              <a:t>o  </a:t>
            </a:r>
            <a:r>
              <a:rPr dirty="0" sz="1800" spc="-10">
                <a:latin typeface="Arial MT"/>
                <a:cs typeface="Arial MT"/>
              </a:rPr>
              <a:t>He</a:t>
            </a:r>
            <a:r>
              <a:rPr dirty="0" sz="1800" spc="-10">
                <a:latin typeface="Arial MT"/>
                <a:cs typeface="Arial MT"/>
              </a:rPr>
              <a:t>ll</a:t>
            </a:r>
            <a:r>
              <a:rPr dirty="0" sz="1800" spc="-5"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93937" y="4065522"/>
            <a:ext cx="3181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….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3937" y="5711441"/>
            <a:ext cx="1689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r>
              <a:rPr dirty="0" sz="18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032763"/>
            <a:ext cx="67227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Difference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between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do-while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55" y="1752600"/>
            <a:ext cx="9038843" cy="4876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8358" y="935227"/>
            <a:ext cx="7404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078227"/>
            <a:ext cx="5397500" cy="232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an iteration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statement(looping)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for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b="1" i="1">
                <a:solidFill>
                  <a:srgbClr val="323200"/>
                </a:solidFill>
                <a:latin typeface="Times New Roman"/>
                <a:cs typeface="Times New Roman"/>
              </a:rPr>
              <a:t>initialization</a:t>
            </a:r>
            <a:r>
              <a:rPr dirty="0" sz="2600" spc="-5" i="1">
                <a:latin typeface="Times New Roman"/>
                <a:cs typeface="Times New Roman"/>
              </a:rPr>
              <a:t>; </a:t>
            </a:r>
            <a:r>
              <a:rPr dirty="0" sz="2600" i="1">
                <a:solidFill>
                  <a:srgbClr val="FF0000"/>
                </a:solidFill>
                <a:latin typeface="Times New Roman"/>
                <a:cs typeface="Times New Roman"/>
              </a:rPr>
              <a:t>condition;</a:t>
            </a:r>
            <a:r>
              <a:rPr dirty="0" sz="26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iteration</a:t>
            </a:r>
            <a:r>
              <a:rPr dirty="0" sz="2600" spc="-5" i="1">
                <a:latin typeface="Times New Roman"/>
                <a:cs typeface="Times New Roman"/>
              </a:rPr>
              <a:t>)</a:t>
            </a:r>
            <a:r>
              <a:rPr dirty="0" sz="2600" spc="2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body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7866" y="497839"/>
            <a:ext cx="3888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Working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1317751"/>
            <a:ext cx="8072120" cy="543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6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starts,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initialization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portion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(counter).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initialization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once.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Next,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evaluated.(Boolean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expression)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  <a:tab pos="1083945" algn="l"/>
                <a:tab pos="2101850" algn="l"/>
                <a:tab pos="2783205" algn="l"/>
                <a:tab pos="3293745" algn="l"/>
                <a:tab pos="3974465" algn="l"/>
                <a:tab pos="4977765" algn="l"/>
                <a:tab pos="6096000" algn="l"/>
                <a:tab pos="7098665" algn="l"/>
                <a:tab pos="7372984" algn="l"/>
              </a:tabLst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us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ll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p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ns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  </a:t>
            </a:r>
            <a:r>
              <a:rPr dirty="0" sz="240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2485" algn="l"/>
                <a:tab pos="833119" algn="l"/>
                <a:tab pos="1167765" algn="l"/>
                <a:tab pos="1740535" algn="l"/>
                <a:tab pos="3174365" algn="l"/>
                <a:tab pos="3642360" algn="l"/>
                <a:tab pos="4391025" algn="l"/>
                <a:tab pos="5047615" algn="l"/>
                <a:tab pos="5551805" algn="l"/>
                <a:tab pos="6294120" algn="l"/>
                <a:tab pos="6678295" algn="l"/>
                <a:tab pos="7181215" algn="l"/>
                <a:tab pos="7854950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If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body	of	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oop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  </a:t>
            </a:r>
            <a:r>
              <a:rPr dirty="0" sz="240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false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</a:t>
            </a:r>
            <a:r>
              <a:rPr dirty="0" sz="2400" spc="-5">
                <a:latin typeface="Times New Roman"/>
                <a:cs typeface="Times New Roman"/>
              </a:rPr>
              <a:t> terminates.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Next,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lvl="1" marL="830580" indent="-3619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dirty="0" sz="2400" spc="-5">
                <a:latin typeface="Times New Roman"/>
                <a:cs typeface="Times New Roman"/>
              </a:rPr>
              <a:t>increments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decrements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Next,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evaluated.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becomes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7254" y="935227"/>
            <a:ext cx="16427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2755" cy="375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497965" algn="l"/>
                <a:tab pos="2961005" algn="l"/>
                <a:tab pos="3406140" algn="l"/>
                <a:tab pos="4622165" algn="l"/>
                <a:tab pos="5123815" algn="l"/>
                <a:tab pos="5698490" algn="l"/>
                <a:tab pos="6823075" algn="l"/>
              </a:tabLst>
            </a:pP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 spc="-10">
                <a:latin typeface="Times New Roman"/>
                <a:cs typeface="Times New Roman"/>
              </a:rPr>
              <a:t>ou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no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d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10" b="1">
                <a:latin typeface="Times New Roman"/>
                <a:cs typeface="Times New Roman"/>
              </a:rPr>
              <a:t>u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k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,  </a:t>
            </a:r>
            <a:r>
              <a:rPr dirty="0" sz="2600">
                <a:latin typeface="Times New Roman"/>
                <a:cs typeface="Times New Roman"/>
              </a:rPr>
              <a:t>uses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64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store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Double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precision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is</a:t>
            </a:r>
            <a:r>
              <a:rPr dirty="0" sz="2600" spc="2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actually</a:t>
            </a:r>
            <a:r>
              <a:rPr dirty="0" sz="2600" spc="26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faster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than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single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precision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modern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processors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math</a:t>
            </a:r>
            <a:r>
              <a:rPr dirty="0" sz="2600" spc="2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functions,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such</a:t>
            </a:r>
            <a:r>
              <a:rPr dirty="0" sz="2600" spc="2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sin(</a:t>
            </a:r>
            <a:r>
              <a:rPr dirty="0" sz="2600" spc="2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),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cos(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),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2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sqrt(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),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return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 b="1">
                <a:latin typeface="Times New Roman"/>
                <a:cs typeface="Times New Roman"/>
              </a:rPr>
              <a:t>double</a:t>
            </a:r>
            <a:r>
              <a:rPr dirty="0" sz="2600" spc="-7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1059180" cy="976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solidFill>
                  <a:srgbClr val="000000"/>
                </a:solidFill>
              </a:rPr>
              <a:t>for(</a:t>
            </a:r>
            <a:r>
              <a:rPr dirty="0" sz="2600" spc="-6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;</a:t>
            </a:r>
            <a:r>
              <a:rPr dirty="0" sz="2600" spc="-2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;</a:t>
            </a:r>
            <a:r>
              <a:rPr dirty="0" sz="2600" spc="-4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)</a:t>
            </a:r>
            <a:endParaRPr sz="26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2950564"/>
            <a:ext cx="537845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660904"/>
            <a:ext cx="1864360" cy="382905"/>
          </a:xfrm>
          <a:custGeom>
            <a:avLst/>
            <a:gdLst/>
            <a:ahLst/>
            <a:cxnLst/>
            <a:rect l="l" t="t" r="r" b="b"/>
            <a:pathLst>
              <a:path w="1864359" h="382905">
                <a:moveTo>
                  <a:pt x="1863852" y="382524"/>
                </a:moveTo>
                <a:lnTo>
                  <a:pt x="1863852" y="0"/>
                </a:lnTo>
                <a:lnTo>
                  <a:pt x="0" y="0"/>
                </a:lnTo>
                <a:lnTo>
                  <a:pt x="0" y="382524"/>
                </a:lnTo>
                <a:lnTo>
                  <a:pt x="6096" y="38252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851660" y="13716"/>
                </a:lnTo>
                <a:lnTo>
                  <a:pt x="1851660" y="6096"/>
                </a:lnTo>
                <a:lnTo>
                  <a:pt x="1857756" y="13716"/>
                </a:lnTo>
                <a:lnTo>
                  <a:pt x="1857756" y="382524"/>
                </a:lnTo>
                <a:lnTo>
                  <a:pt x="1863852" y="382524"/>
                </a:lnTo>
                <a:close/>
              </a:path>
              <a:path w="1864359" h="38290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864359" h="382905">
                <a:moveTo>
                  <a:pt x="13716" y="37033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70332"/>
                </a:lnTo>
                <a:lnTo>
                  <a:pt x="13716" y="370332"/>
                </a:lnTo>
                <a:close/>
              </a:path>
              <a:path w="1864359" h="382905">
                <a:moveTo>
                  <a:pt x="1857756" y="370332"/>
                </a:moveTo>
                <a:lnTo>
                  <a:pt x="6096" y="370332"/>
                </a:lnTo>
                <a:lnTo>
                  <a:pt x="13716" y="376428"/>
                </a:lnTo>
                <a:lnTo>
                  <a:pt x="13716" y="382524"/>
                </a:lnTo>
                <a:lnTo>
                  <a:pt x="1851660" y="382524"/>
                </a:lnTo>
                <a:lnTo>
                  <a:pt x="1851660" y="376428"/>
                </a:lnTo>
                <a:lnTo>
                  <a:pt x="1857756" y="370332"/>
                </a:lnTo>
                <a:close/>
              </a:path>
              <a:path w="1864359" h="382905">
                <a:moveTo>
                  <a:pt x="13716" y="382524"/>
                </a:moveTo>
                <a:lnTo>
                  <a:pt x="13716" y="376428"/>
                </a:lnTo>
                <a:lnTo>
                  <a:pt x="6096" y="370332"/>
                </a:lnTo>
                <a:lnTo>
                  <a:pt x="6096" y="382524"/>
                </a:lnTo>
                <a:lnTo>
                  <a:pt x="13716" y="382524"/>
                </a:lnTo>
                <a:close/>
              </a:path>
              <a:path w="1864359" h="382905">
                <a:moveTo>
                  <a:pt x="1857756" y="13716"/>
                </a:moveTo>
                <a:lnTo>
                  <a:pt x="1851660" y="6096"/>
                </a:lnTo>
                <a:lnTo>
                  <a:pt x="1851660" y="13716"/>
                </a:lnTo>
                <a:lnTo>
                  <a:pt x="1857756" y="13716"/>
                </a:lnTo>
                <a:close/>
              </a:path>
              <a:path w="1864359" h="382905">
                <a:moveTo>
                  <a:pt x="1857756" y="370332"/>
                </a:moveTo>
                <a:lnTo>
                  <a:pt x="1857756" y="13716"/>
                </a:lnTo>
                <a:lnTo>
                  <a:pt x="1851660" y="13716"/>
                </a:lnTo>
                <a:lnTo>
                  <a:pt x="1851660" y="370332"/>
                </a:lnTo>
                <a:lnTo>
                  <a:pt x="1857756" y="370332"/>
                </a:lnTo>
                <a:close/>
              </a:path>
              <a:path w="1864359" h="382905">
                <a:moveTo>
                  <a:pt x="1857756" y="382524"/>
                </a:moveTo>
                <a:lnTo>
                  <a:pt x="1857756" y="370332"/>
                </a:lnTo>
                <a:lnTo>
                  <a:pt x="1851660" y="376428"/>
                </a:lnTo>
                <a:lnTo>
                  <a:pt x="1851660" y="382524"/>
                </a:lnTo>
                <a:lnTo>
                  <a:pt x="1857756" y="38252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693922"/>
            <a:ext cx="1689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r>
              <a:rPr dirty="0" sz="18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599947"/>
            <a:ext cx="7624445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83890" marR="5080" indent="-3171825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4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00000"/>
                </a:solidFill>
                <a:latin typeface="Times New Roman"/>
                <a:cs typeface="Times New Roman"/>
              </a:rPr>
              <a:t>For-Each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Version</a:t>
            </a:r>
            <a:r>
              <a:rPr dirty="0" sz="44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4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4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dirty="0" sz="4400" spc="-10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303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Times New Roman"/>
                <a:cs typeface="Times New Roman"/>
              </a:rPr>
              <a:t>for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type</a:t>
            </a:r>
            <a:r>
              <a:rPr dirty="0" sz="2600" spc="-5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var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: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collection)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statement-block;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Here, </a:t>
            </a:r>
            <a:r>
              <a:rPr dirty="0" sz="2600" i="1">
                <a:latin typeface="Times New Roman"/>
                <a:cs typeface="Times New Roman"/>
              </a:rPr>
              <a:t>type </a:t>
            </a:r>
            <a:r>
              <a:rPr dirty="0" sz="2600" spc="-5">
                <a:latin typeface="Times New Roman"/>
                <a:cs typeface="Times New Roman"/>
              </a:rPr>
              <a:t>specifies </a:t>
            </a:r>
            <a:r>
              <a:rPr dirty="0" sz="2600">
                <a:latin typeface="Times New Roman"/>
                <a:cs typeface="Times New Roman"/>
              </a:rPr>
              <a:t>the type </a:t>
            </a:r>
            <a:r>
              <a:rPr dirty="0" sz="2600" spc="-5">
                <a:latin typeface="Times New Roman"/>
                <a:cs typeface="Times New Roman"/>
              </a:rPr>
              <a:t>and </a:t>
            </a:r>
            <a:r>
              <a:rPr dirty="0" sz="2600" i="1">
                <a:latin typeface="Times New Roman"/>
                <a:cs typeface="Times New Roman"/>
              </a:rPr>
              <a:t>var </a:t>
            </a:r>
            <a:r>
              <a:rPr dirty="0" sz="2600" spc="-5">
                <a:latin typeface="Times New Roman"/>
                <a:cs typeface="Times New Roman"/>
              </a:rPr>
              <a:t>specifies </a:t>
            </a:r>
            <a:r>
              <a:rPr dirty="0" sz="2600">
                <a:latin typeface="Times New Roman"/>
                <a:cs typeface="Times New Roman"/>
              </a:rPr>
              <a:t>the name of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 iteration </a:t>
            </a:r>
            <a:r>
              <a:rPr dirty="0" sz="2600">
                <a:latin typeface="Times New Roman"/>
                <a:cs typeface="Times New Roman"/>
              </a:rPr>
              <a:t>variable </a:t>
            </a:r>
            <a:r>
              <a:rPr dirty="0" sz="2600" spc="-5">
                <a:latin typeface="Times New Roman"/>
                <a:cs typeface="Times New Roman"/>
              </a:rPr>
              <a:t>that will receive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elements </a:t>
            </a:r>
            <a:r>
              <a:rPr dirty="0" sz="2600">
                <a:latin typeface="Times New Roman"/>
                <a:cs typeface="Times New Roman"/>
              </a:rPr>
              <a:t>from a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collection,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time,</a:t>
            </a:r>
            <a:r>
              <a:rPr dirty="0" sz="2600">
                <a:latin typeface="Times New Roman"/>
                <a:cs typeface="Times New Roman"/>
              </a:rPr>
              <a:t> from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beginning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end.</a:t>
            </a:r>
            <a:endParaRPr sz="2600">
              <a:latin typeface="Times New Roman"/>
              <a:cs typeface="Times New Roman"/>
            </a:endParaRPr>
          </a:p>
          <a:p>
            <a:pPr algn="just" marL="354965" marR="762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collection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being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cycled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through</a:t>
            </a:r>
            <a:r>
              <a:rPr dirty="0" sz="2600" spc="-5">
                <a:latin typeface="Times New Roman"/>
                <a:cs typeface="Times New Roman"/>
              </a:rPr>
              <a:t> 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specified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by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collection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27989"/>
            <a:ext cx="4913630" cy="976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Foreacheg</a:t>
            </a:r>
            <a:r>
              <a:rPr dirty="0" sz="2600" spc="-6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1578965"/>
            <a:ext cx="5699760" cy="2402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nums[]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5,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6,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9,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10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};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 b="1">
                <a:latin typeface="Times New Roman"/>
                <a:cs typeface="Times New Roman"/>
              </a:rPr>
              <a:t>for(int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x: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nums)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System.out.println(x);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1517904"/>
            <a:ext cx="9144000" cy="5797550"/>
            <a:chOff x="457200" y="1517904"/>
            <a:chExt cx="9144000" cy="5797550"/>
          </a:xfrm>
        </p:grpSpPr>
        <p:sp>
          <p:nvSpPr>
            <p:cNvPr id="6" name="object 6"/>
            <p:cNvSpPr/>
            <p:nvPr/>
          </p:nvSpPr>
          <p:spPr>
            <a:xfrm>
              <a:off x="7232904" y="1517904"/>
              <a:ext cx="1146175" cy="2368550"/>
            </a:xfrm>
            <a:custGeom>
              <a:avLst/>
              <a:gdLst/>
              <a:ahLst/>
              <a:cxnLst/>
              <a:rect l="l" t="t" r="r" b="b"/>
              <a:pathLst>
                <a:path w="1146175" h="2368550">
                  <a:moveTo>
                    <a:pt x="1146048" y="2368295"/>
                  </a:moveTo>
                  <a:lnTo>
                    <a:pt x="1146048" y="0"/>
                  </a:lnTo>
                  <a:lnTo>
                    <a:pt x="0" y="0"/>
                  </a:lnTo>
                  <a:lnTo>
                    <a:pt x="0" y="2368295"/>
                  </a:lnTo>
                  <a:lnTo>
                    <a:pt x="6096" y="23682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133856" y="13716"/>
                  </a:lnTo>
                  <a:lnTo>
                    <a:pt x="1133856" y="6096"/>
                  </a:lnTo>
                  <a:lnTo>
                    <a:pt x="1139952" y="13716"/>
                  </a:lnTo>
                  <a:lnTo>
                    <a:pt x="1139952" y="2368295"/>
                  </a:lnTo>
                  <a:lnTo>
                    <a:pt x="1146048" y="2368295"/>
                  </a:lnTo>
                  <a:close/>
                </a:path>
                <a:path w="1146175" h="2368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146175" h="2368550">
                  <a:moveTo>
                    <a:pt x="13716" y="23682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2368295"/>
                  </a:lnTo>
                  <a:lnTo>
                    <a:pt x="13716" y="2368295"/>
                  </a:lnTo>
                  <a:close/>
                </a:path>
                <a:path w="1146175" h="2368550">
                  <a:moveTo>
                    <a:pt x="1139952" y="13716"/>
                  </a:moveTo>
                  <a:lnTo>
                    <a:pt x="1133856" y="6096"/>
                  </a:lnTo>
                  <a:lnTo>
                    <a:pt x="1133856" y="13716"/>
                  </a:lnTo>
                  <a:lnTo>
                    <a:pt x="1139952" y="13716"/>
                  </a:lnTo>
                  <a:close/>
                </a:path>
                <a:path w="1146175" h="2368550">
                  <a:moveTo>
                    <a:pt x="1139952" y="2368295"/>
                  </a:moveTo>
                  <a:lnTo>
                    <a:pt x="1139952" y="13716"/>
                  </a:lnTo>
                  <a:lnTo>
                    <a:pt x="1133856" y="13716"/>
                  </a:lnTo>
                  <a:lnTo>
                    <a:pt x="1133856" y="2368295"/>
                  </a:lnTo>
                  <a:lnTo>
                    <a:pt x="1139952" y="23682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05839" y="4035042"/>
            <a:ext cx="1587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2904" y="3886199"/>
            <a:ext cx="1146175" cy="784860"/>
          </a:xfrm>
          <a:custGeom>
            <a:avLst/>
            <a:gdLst/>
            <a:ahLst/>
            <a:cxnLst/>
            <a:rect l="l" t="t" r="r" b="b"/>
            <a:pathLst>
              <a:path w="1146175" h="784860">
                <a:moveTo>
                  <a:pt x="13716" y="772668"/>
                </a:moveTo>
                <a:lnTo>
                  <a:pt x="13716" y="0"/>
                </a:lnTo>
                <a:lnTo>
                  <a:pt x="0" y="0"/>
                </a:lnTo>
                <a:lnTo>
                  <a:pt x="0" y="784860"/>
                </a:lnTo>
                <a:lnTo>
                  <a:pt x="6096" y="784860"/>
                </a:lnTo>
                <a:lnTo>
                  <a:pt x="6096" y="772668"/>
                </a:lnTo>
                <a:lnTo>
                  <a:pt x="13716" y="772668"/>
                </a:lnTo>
                <a:close/>
              </a:path>
              <a:path w="1146175" h="784860">
                <a:moveTo>
                  <a:pt x="1139952" y="772668"/>
                </a:moveTo>
                <a:lnTo>
                  <a:pt x="6096" y="772668"/>
                </a:lnTo>
                <a:lnTo>
                  <a:pt x="13716" y="778764"/>
                </a:lnTo>
                <a:lnTo>
                  <a:pt x="13716" y="784860"/>
                </a:lnTo>
                <a:lnTo>
                  <a:pt x="1133856" y="784860"/>
                </a:lnTo>
                <a:lnTo>
                  <a:pt x="1133856" y="778764"/>
                </a:lnTo>
                <a:lnTo>
                  <a:pt x="1139952" y="772668"/>
                </a:lnTo>
                <a:close/>
              </a:path>
              <a:path w="1146175" h="784860">
                <a:moveTo>
                  <a:pt x="13716" y="784860"/>
                </a:moveTo>
                <a:lnTo>
                  <a:pt x="13716" y="778764"/>
                </a:lnTo>
                <a:lnTo>
                  <a:pt x="6096" y="772668"/>
                </a:lnTo>
                <a:lnTo>
                  <a:pt x="6096" y="784860"/>
                </a:lnTo>
                <a:lnTo>
                  <a:pt x="13716" y="784860"/>
                </a:lnTo>
                <a:close/>
              </a:path>
              <a:path w="1146175" h="784860">
                <a:moveTo>
                  <a:pt x="1146048" y="784860"/>
                </a:moveTo>
                <a:lnTo>
                  <a:pt x="1146048" y="0"/>
                </a:lnTo>
                <a:lnTo>
                  <a:pt x="1133856" y="0"/>
                </a:lnTo>
                <a:lnTo>
                  <a:pt x="1133856" y="772668"/>
                </a:lnTo>
                <a:lnTo>
                  <a:pt x="1139952" y="772668"/>
                </a:lnTo>
                <a:lnTo>
                  <a:pt x="1139952" y="784860"/>
                </a:lnTo>
                <a:lnTo>
                  <a:pt x="1146048" y="784860"/>
                </a:lnTo>
                <a:close/>
              </a:path>
              <a:path w="1146175" h="784860">
                <a:moveTo>
                  <a:pt x="1139952" y="784860"/>
                </a:moveTo>
                <a:lnTo>
                  <a:pt x="1139952" y="772668"/>
                </a:lnTo>
                <a:lnTo>
                  <a:pt x="1133856" y="778764"/>
                </a:lnTo>
                <a:lnTo>
                  <a:pt x="1133856" y="784860"/>
                </a:lnTo>
                <a:lnTo>
                  <a:pt x="1139952" y="7848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17737" y="1550923"/>
            <a:ext cx="965200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039" y="6681031"/>
            <a:ext cx="2205355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5"/>
              </a:lnSpc>
            </a:pPr>
            <a:r>
              <a:rPr dirty="0" sz="2600">
                <a:latin typeface="Times New Roman"/>
                <a:cs typeface="Times New Roman"/>
              </a:rPr>
              <a:t>boundary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errors.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139" y="4019802"/>
            <a:ext cx="8072120" cy="256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  <a:p>
            <a:pPr marL="6336665">
              <a:lnSpc>
                <a:spcPts val="1914"/>
              </a:lnSpc>
            </a:pP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ts val="263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During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loop,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automatically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given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nums.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Thus,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 contains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iteration,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 </a:t>
            </a:r>
            <a:r>
              <a:rPr dirty="0" sz="240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007744" algn="l"/>
                <a:tab pos="1744980" algn="l"/>
                <a:tab pos="2143125" algn="l"/>
                <a:tab pos="2711450" algn="l"/>
                <a:tab pos="3700145" algn="l"/>
                <a:tab pos="5391785" algn="l"/>
                <a:tab pos="5975985" algn="l"/>
                <a:tab pos="6339840" algn="l"/>
                <a:tab pos="7027545" algn="l"/>
              </a:tabLst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ot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onl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yn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x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li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d,	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	p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5617845" cy="1452245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solidFill>
                  <a:srgbClr val="000000"/>
                </a:solidFill>
              </a:rPr>
              <a:t>int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nums[]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=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1,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2,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3,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4,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5,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6,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7,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8,</a:t>
            </a:r>
            <a:r>
              <a:rPr dirty="0" sz="2600" spc="-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9,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10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};</a:t>
            </a:r>
            <a:endParaRPr sz="2600"/>
          </a:p>
          <a:p>
            <a:pPr marL="12700" marR="3507104">
              <a:lnSpc>
                <a:spcPct val="120000"/>
              </a:lnSpc>
            </a:pPr>
            <a:r>
              <a:rPr dirty="0" sz="2600">
                <a:solidFill>
                  <a:srgbClr val="000000"/>
                </a:solidFill>
              </a:rPr>
              <a:t>int sum = 0; </a:t>
            </a:r>
            <a:r>
              <a:rPr dirty="0" sz="2600" spc="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for(int</a:t>
            </a:r>
            <a:r>
              <a:rPr dirty="0" sz="2600" spc="-7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x:</a:t>
            </a:r>
            <a:r>
              <a:rPr dirty="0" sz="2600" spc="-5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nums)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8223504" y="1670304"/>
            <a:ext cx="454659" cy="2216150"/>
          </a:xfrm>
          <a:custGeom>
            <a:avLst/>
            <a:gdLst/>
            <a:ahLst/>
            <a:cxnLst/>
            <a:rect l="l" t="t" r="r" b="b"/>
            <a:pathLst>
              <a:path w="454659" h="2216150">
                <a:moveTo>
                  <a:pt x="454152" y="2215895"/>
                </a:moveTo>
                <a:lnTo>
                  <a:pt x="454152" y="0"/>
                </a:lnTo>
                <a:lnTo>
                  <a:pt x="0" y="0"/>
                </a:lnTo>
                <a:lnTo>
                  <a:pt x="0" y="2215895"/>
                </a:lnTo>
                <a:lnTo>
                  <a:pt x="6096" y="22158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41960" y="13716"/>
                </a:lnTo>
                <a:lnTo>
                  <a:pt x="441960" y="6096"/>
                </a:lnTo>
                <a:lnTo>
                  <a:pt x="448056" y="13716"/>
                </a:lnTo>
                <a:lnTo>
                  <a:pt x="448056" y="2215895"/>
                </a:lnTo>
                <a:lnTo>
                  <a:pt x="454152" y="2215895"/>
                </a:lnTo>
                <a:close/>
              </a:path>
              <a:path w="454659" h="22161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4659" h="2216150">
                <a:moveTo>
                  <a:pt x="13716" y="22158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15895"/>
                </a:lnTo>
                <a:lnTo>
                  <a:pt x="13716" y="2215895"/>
                </a:lnTo>
                <a:close/>
              </a:path>
              <a:path w="454659" h="2216150">
                <a:moveTo>
                  <a:pt x="448056" y="13716"/>
                </a:moveTo>
                <a:lnTo>
                  <a:pt x="441960" y="6096"/>
                </a:lnTo>
                <a:lnTo>
                  <a:pt x="441960" y="13716"/>
                </a:lnTo>
                <a:lnTo>
                  <a:pt x="448056" y="13716"/>
                </a:lnTo>
                <a:close/>
              </a:path>
              <a:path w="454659" h="2216150">
                <a:moveTo>
                  <a:pt x="448056" y="2215895"/>
                </a:moveTo>
                <a:lnTo>
                  <a:pt x="448056" y="13716"/>
                </a:lnTo>
                <a:lnTo>
                  <a:pt x="441960" y="13716"/>
                </a:lnTo>
                <a:lnTo>
                  <a:pt x="441960" y="2215895"/>
                </a:lnTo>
                <a:lnTo>
                  <a:pt x="448056" y="22158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08337" y="1703323"/>
            <a:ext cx="15303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8999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3504" y="3886199"/>
              <a:ext cx="454659" cy="660400"/>
            </a:xfrm>
            <a:custGeom>
              <a:avLst/>
              <a:gdLst/>
              <a:ahLst/>
              <a:cxnLst/>
              <a:rect l="l" t="t" r="r" b="b"/>
              <a:pathLst>
                <a:path w="454659" h="660400">
                  <a:moveTo>
                    <a:pt x="13716" y="646176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659892"/>
                  </a:lnTo>
                  <a:lnTo>
                    <a:pt x="6096" y="659892"/>
                  </a:lnTo>
                  <a:lnTo>
                    <a:pt x="6096" y="646176"/>
                  </a:lnTo>
                  <a:lnTo>
                    <a:pt x="13716" y="646176"/>
                  </a:lnTo>
                  <a:close/>
                </a:path>
                <a:path w="454659" h="660400">
                  <a:moveTo>
                    <a:pt x="448056" y="646176"/>
                  </a:moveTo>
                  <a:lnTo>
                    <a:pt x="6096" y="646176"/>
                  </a:lnTo>
                  <a:lnTo>
                    <a:pt x="13716" y="653796"/>
                  </a:lnTo>
                  <a:lnTo>
                    <a:pt x="13716" y="659892"/>
                  </a:lnTo>
                  <a:lnTo>
                    <a:pt x="441960" y="659892"/>
                  </a:lnTo>
                  <a:lnTo>
                    <a:pt x="441960" y="653796"/>
                  </a:lnTo>
                  <a:lnTo>
                    <a:pt x="448056" y="646176"/>
                  </a:lnTo>
                  <a:close/>
                </a:path>
                <a:path w="454659" h="660400">
                  <a:moveTo>
                    <a:pt x="13716" y="659892"/>
                  </a:moveTo>
                  <a:lnTo>
                    <a:pt x="13716" y="653796"/>
                  </a:lnTo>
                  <a:lnTo>
                    <a:pt x="6096" y="646176"/>
                  </a:lnTo>
                  <a:lnTo>
                    <a:pt x="6096" y="659892"/>
                  </a:lnTo>
                  <a:lnTo>
                    <a:pt x="13716" y="659892"/>
                  </a:lnTo>
                  <a:close/>
                </a:path>
                <a:path w="454659" h="660400">
                  <a:moveTo>
                    <a:pt x="454152" y="659892"/>
                  </a:moveTo>
                  <a:lnTo>
                    <a:pt x="454152" y="0"/>
                  </a:lnTo>
                  <a:lnTo>
                    <a:pt x="441960" y="0"/>
                  </a:lnTo>
                  <a:lnTo>
                    <a:pt x="441960" y="646176"/>
                  </a:lnTo>
                  <a:lnTo>
                    <a:pt x="448056" y="646176"/>
                  </a:lnTo>
                  <a:lnTo>
                    <a:pt x="448056" y="659892"/>
                  </a:lnTo>
                  <a:lnTo>
                    <a:pt x="454152" y="659892"/>
                  </a:lnTo>
                  <a:close/>
                </a:path>
                <a:path w="454659" h="660400">
                  <a:moveTo>
                    <a:pt x="448056" y="659892"/>
                  </a:moveTo>
                  <a:lnTo>
                    <a:pt x="448056" y="646176"/>
                  </a:lnTo>
                  <a:lnTo>
                    <a:pt x="441960" y="653796"/>
                  </a:lnTo>
                  <a:lnTo>
                    <a:pt x="441960" y="659892"/>
                  </a:lnTo>
                  <a:lnTo>
                    <a:pt x="448056" y="65989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3139" y="3504690"/>
            <a:ext cx="8071484" cy="312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>
              <a:lnSpc>
                <a:spcPts val="3105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System.out.println(x);</a:t>
            </a:r>
            <a:endParaRPr sz="2600">
              <a:latin typeface="Times New Roman"/>
              <a:cs typeface="Times New Roman"/>
            </a:endParaRPr>
          </a:p>
          <a:p>
            <a:pPr marL="7327265">
              <a:lnSpc>
                <a:spcPts val="2145"/>
              </a:lnSpc>
            </a:pPr>
            <a:r>
              <a:rPr dirty="0" sz="1800" spc="-5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  <a:p>
            <a:pPr marL="732726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30">
                <a:latin typeface="Times New Roman"/>
                <a:cs typeface="Times New Roman"/>
              </a:rPr>
              <a:t>With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each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pass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through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loop,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automatically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given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equal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next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element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nums.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Thus,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 contains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iteration,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 </a:t>
            </a:r>
            <a:r>
              <a:rPr dirty="0" sz="240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990600" algn="l"/>
                <a:tab pos="1717675" algn="l"/>
                <a:tab pos="2075814" algn="l"/>
                <a:tab pos="2618105" algn="l"/>
                <a:tab pos="3621404" algn="l"/>
                <a:tab pos="5382895" algn="l"/>
                <a:tab pos="5945505" algn="l"/>
                <a:tab pos="6268085" algn="l"/>
                <a:tab pos="6938645" algn="l"/>
              </a:tabLst>
            </a:pPr>
            <a:r>
              <a:rPr dirty="0" sz="2600">
                <a:latin typeface="Times New Roman"/>
                <a:cs typeface="Times New Roman"/>
              </a:rPr>
              <a:t>Not	</a:t>
            </a:r>
            <a:r>
              <a:rPr dirty="0" sz="2600" spc="-5">
                <a:latin typeface="Times New Roman"/>
                <a:cs typeface="Times New Roman"/>
              </a:rPr>
              <a:t>only	is	</a:t>
            </a:r>
            <a:r>
              <a:rPr dirty="0" sz="2600">
                <a:latin typeface="Times New Roman"/>
                <a:cs typeface="Times New Roman"/>
              </a:rPr>
              <a:t>the	syntax	</a:t>
            </a:r>
            <a:r>
              <a:rPr dirty="0" sz="2600" spc="-5">
                <a:latin typeface="Times New Roman"/>
                <a:cs typeface="Times New Roman"/>
              </a:rPr>
              <a:t>streamlined,	</a:t>
            </a:r>
            <a:r>
              <a:rPr dirty="0" sz="2600" spc="5">
                <a:latin typeface="Times New Roman"/>
                <a:cs typeface="Times New Roman"/>
              </a:rPr>
              <a:t>but	</a:t>
            </a:r>
            <a:r>
              <a:rPr dirty="0" sz="2600" spc="-5">
                <a:latin typeface="Times New Roman"/>
                <a:cs typeface="Times New Roman"/>
              </a:rPr>
              <a:t>it	also	prevents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039" y="6681031"/>
            <a:ext cx="2205355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5"/>
              </a:lnSpc>
            </a:pPr>
            <a:r>
              <a:rPr dirty="0" sz="2600">
                <a:latin typeface="Times New Roman"/>
                <a:cs typeface="Times New Roman"/>
              </a:rPr>
              <a:t>boundary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errors.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6882" y="660907"/>
            <a:ext cx="30213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0739" y="1161389"/>
            <a:ext cx="5427345" cy="525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6187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Loops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nested.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Foreg2{</a:t>
            </a:r>
            <a:endParaRPr sz="2600">
              <a:latin typeface="Times New Roman"/>
              <a:cs typeface="Times New Roman"/>
            </a:endParaRPr>
          </a:p>
          <a:p>
            <a:pPr marL="12700" marR="276225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j;</a:t>
            </a:r>
            <a:endParaRPr sz="2600">
              <a:latin typeface="Times New Roman"/>
              <a:cs typeface="Times New Roman"/>
            </a:endParaRPr>
          </a:p>
          <a:p>
            <a:pPr marL="12700" marR="286385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for(i=0;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i&lt;4;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i++)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for(j=0;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j&lt;3;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j++)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System.out.print("i="+i+"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j="+j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"\t\t");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System.out.println();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5904" y="4754880"/>
            <a:ext cx="4585970" cy="1643380"/>
          </a:xfrm>
          <a:custGeom>
            <a:avLst/>
            <a:gdLst/>
            <a:ahLst/>
            <a:cxnLst/>
            <a:rect l="l" t="t" r="r" b="b"/>
            <a:pathLst>
              <a:path w="4585970" h="1643379">
                <a:moveTo>
                  <a:pt x="4585716" y="1642872"/>
                </a:moveTo>
                <a:lnTo>
                  <a:pt x="4585716" y="0"/>
                </a:lnTo>
                <a:lnTo>
                  <a:pt x="0" y="0"/>
                </a:lnTo>
                <a:lnTo>
                  <a:pt x="0" y="1642872"/>
                </a:lnTo>
                <a:lnTo>
                  <a:pt x="6096" y="16428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72000" y="13716"/>
                </a:lnTo>
                <a:lnTo>
                  <a:pt x="4572000" y="6096"/>
                </a:lnTo>
                <a:lnTo>
                  <a:pt x="4578096" y="13716"/>
                </a:lnTo>
                <a:lnTo>
                  <a:pt x="4578096" y="1642872"/>
                </a:lnTo>
                <a:lnTo>
                  <a:pt x="4585716" y="1642872"/>
                </a:lnTo>
                <a:close/>
              </a:path>
              <a:path w="4585970" h="164337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85970" h="1643379">
                <a:moveTo>
                  <a:pt x="13716" y="16306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630680"/>
                </a:lnTo>
                <a:lnTo>
                  <a:pt x="13716" y="1630680"/>
                </a:lnTo>
                <a:close/>
              </a:path>
              <a:path w="4585970" h="1643379">
                <a:moveTo>
                  <a:pt x="4578096" y="1630680"/>
                </a:moveTo>
                <a:lnTo>
                  <a:pt x="6096" y="1630680"/>
                </a:lnTo>
                <a:lnTo>
                  <a:pt x="13716" y="1636776"/>
                </a:lnTo>
                <a:lnTo>
                  <a:pt x="13716" y="1642872"/>
                </a:lnTo>
                <a:lnTo>
                  <a:pt x="4572000" y="1642872"/>
                </a:lnTo>
                <a:lnTo>
                  <a:pt x="4572000" y="1636776"/>
                </a:lnTo>
                <a:lnTo>
                  <a:pt x="4578096" y="1630680"/>
                </a:lnTo>
                <a:close/>
              </a:path>
              <a:path w="4585970" h="1643379">
                <a:moveTo>
                  <a:pt x="13716" y="1642872"/>
                </a:moveTo>
                <a:lnTo>
                  <a:pt x="13716" y="1636776"/>
                </a:lnTo>
                <a:lnTo>
                  <a:pt x="6096" y="1630680"/>
                </a:lnTo>
                <a:lnTo>
                  <a:pt x="6096" y="1642872"/>
                </a:lnTo>
                <a:lnTo>
                  <a:pt x="13716" y="1642872"/>
                </a:lnTo>
                <a:close/>
              </a:path>
              <a:path w="4585970" h="1643379">
                <a:moveTo>
                  <a:pt x="4578096" y="13716"/>
                </a:moveTo>
                <a:lnTo>
                  <a:pt x="4572000" y="6096"/>
                </a:lnTo>
                <a:lnTo>
                  <a:pt x="4572000" y="13716"/>
                </a:lnTo>
                <a:lnTo>
                  <a:pt x="4578096" y="13716"/>
                </a:lnTo>
                <a:close/>
              </a:path>
              <a:path w="4585970" h="1643379">
                <a:moveTo>
                  <a:pt x="4578096" y="1630680"/>
                </a:moveTo>
                <a:lnTo>
                  <a:pt x="4578096" y="13716"/>
                </a:lnTo>
                <a:lnTo>
                  <a:pt x="4572000" y="13716"/>
                </a:lnTo>
                <a:lnTo>
                  <a:pt x="4572000" y="1630680"/>
                </a:lnTo>
                <a:lnTo>
                  <a:pt x="4578096" y="1630680"/>
                </a:lnTo>
                <a:close/>
              </a:path>
              <a:path w="4585970" h="1643379">
                <a:moveTo>
                  <a:pt x="4578096" y="1642872"/>
                </a:moveTo>
                <a:lnTo>
                  <a:pt x="4578096" y="1630680"/>
                </a:lnTo>
                <a:lnTo>
                  <a:pt x="4572000" y="1636776"/>
                </a:lnTo>
                <a:lnTo>
                  <a:pt x="4572000" y="1642872"/>
                </a:lnTo>
                <a:lnTo>
                  <a:pt x="4578096" y="16428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31688" y="4806736"/>
          <a:ext cx="3606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/>
                <a:gridCol w="1248409"/>
                <a:gridCol w="1109344"/>
              </a:tblGrid>
              <a:tr h="30475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9896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i=0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i=0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i=0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i=1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i=1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i=1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i=2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i=2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i=2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i=3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i=3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i=3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j=2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0388"/>
            <a:ext cx="5155565" cy="1452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990089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30">
                <a:solidFill>
                  <a:srgbClr val="000000"/>
                </a:solidFill>
              </a:rPr>
              <a:t> </a:t>
            </a:r>
            <a:r>
              <a:rPr dirty="0" sz="2600" spc="5">
                <a:solidFill>
                  <a:srgbClr val="000000"/>
                </a:solidFill>
              </a:rPr>
              <a:t>Loops</a:t>
            </a:r>
            <a:r>
              <a:rPr dirty="0" sz="2600" spc="-5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may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be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nested.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Foreg2{</a:t>
            </a:r>
            <a:endParaRPr sz="2600"/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2206852"/>
            <a:ext cx="3517900" cy="38296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j;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for(i=0; </a:t>
            </a:r>
            <a:r>
              <a:rPr dirty="0" sz="2600">
                <a:latin typeface="Times New Roman"/>
                <a:cs typeface="Times New Roman"/>
              </a:rPr>
              <a:t>i&lt;4; </a:t>
            </a:r>
            <a:r>
              <a:rPr dirty="0" sz="2600" spc="-5">
                <a:latin typeface="Times New Roman"/>
                <a:cs typeface="Times New Roman"/>
              </a:rPr>
              <a:t>i++)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for(j=0; </a:t>
            </a:r>
            <a:r>
              <a:rPr dirty="0" sz="2600">
                <a:latin typeface="Times New Roman"/>
                <a:cs typeface="Times New Roman"/>
              </a:rPr>
              <a:t>j&lt;3; </a:t>
            </a:r>
            <a:r>
              <a:rPr dirty="0" sz="2600" spc="-5">
                <a:latin typeface="Times New Roman"/>
                <a:cs typeface="Times New Roman"/>
              </a:rPr>
              <a:t>j++)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System.out.print(i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+"\t\t");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System.out.println();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6104" y="2508504"/>
            <a:ext cx="2528570" cy="1377950"/>
          </a:xfrm>
          <a:custGeom>
            <a:avLst/>
            <a:gdLst/>
            <a:ahLst/>
            <a:cxnLst/>
            <a:rect l="l" t="t" r="r" b="b"/>
            <a:pathLst>
              <a:path w="2528570" h="1377950">
                <a:moveTo>
                  <a:pt x="2528316" y="1377695"/>
                </a:moveTo>
                <a:lnTo>
                  <a:pt x="2528316" y="3048"/>
                </a:lnTo>
                <a:lnTo>
                  <a:pt x="25252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1377695"/>
                </a:lnTo>
                <a:lnTo>
                  <a:pt x="6096" y="1377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514600" y="13716"/>
                </a:lnTo>
                <a:lnTo>
                  <a:pt x="2514600" y="6096"/>
                </a:lnTo>
                <a:lnTo>
                  <a:pt x="2520696" y="13716"/>
                </a:lnTo>
                <a:lnTo>
                  <a:pt x="2520696" y="1377695"/>
                </a:lnTo>
                <a:lnTo>
                  <a:pt x="2528316" y="1377695"/>
                </a:lnTo>
                <a:close/>
              </a:path>
              <a:path w="2528570" h="1377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528570" h="1377950">
                <a:moveTo>
                  <a:pt x="13716" y="1377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377695"/>
                </a:lnTo>
                <a:lnTo>
                  <a:pt x="13716" y="1377695"/>
                </a:lnTo>
                <a:close/>
              </a:path>
              <a:path w="2528570" h="1377950">
                <a:moveTo>
                  <a:pt x="2520696" y="13716"/>
                </a:moveTo>
                <a:lnTo>
                  <a:pt x="2514600" y="6096"/>
                </a:lnTo>
                <a:lnTo>
                  <a:pt x="2514600" y="13716"/>
                </a:lnTo>
                <a:lnTo>
                  <a:pt x="2520696" y="13716"/>
                </a:lnTo>
                <a:close/>
              </a:path>
              <a:path w="2528570" h="1377950">
                <a:moveTo>
                  <a:pt x="2520696" y="1377695"/>
                </a:moveTo>
                <a:lnTo>
                  <a:pt x="2520696" y="13716"/>
                </a:lnTo>
                <a:lnTo>
                  <a:pt x="2514600" y="13716"/>
                </a:lnTo>
                <a:lnTo>
                  <a:pt x="2514600" y="1377695"/>
                </a:lnTo>
                <a:lnTo>
                  <a:pt x="2520696" y="13776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50937" y="2539999"/>
            <a:ext cx="1072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5">
                <a:latin typeface="Arial MT"/>
                <a:cs typeface="Arial MT"/>
              </a:rPr>
              <a:t>U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31887" y="2915353"/>
          <a:ext cx="2033905" cy="116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/>
                <a:gridCol w="914400"/>
                <a:gridCol w="559435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95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5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66104" y="3886199"/>
            <a:ext cx="2528570" cy="574675"/>
          </a:xfrm>
          <a:custGeom>
            <a:avLst/>
            <a:gdLst/>
            <a:ahLst/>
            <a:cxnLst/>
            <a:rect l="l" t="t" r="r" b="b"/>
            <a:pathLst>
              <a:path w="2528570" h="574675">
                <a:moveTo>
                  <a:pt x="13716" y="560832"/>
                </a:moveTo>
                <a:lnTo>
                  <a:pt x="13716" y="0"/>
                </a:lnTo>
                <a:lnTo>
                  <a:pt x="0" y="0"/>
                </a:lnTo>
                <a:lnTo>
                  <a:pt x="0" y="571500"/>
                </a:lnTo>
                <a:lnTo>
                  <a:pt x="3048" y="574548"/>
                </a:lnTo>
                <a:lnTo>
                  <a:pt x="6096" y="574548"/>
                </a:lnTo>
                <a:lnTo>
                  <a:pt x="6096" y="560832"/>
                </a:lnTo>
                <a:lnTo>
                  <a:pt x="13716" y="560832"/>
                </a:lnTo>
                <a:close/>
              </a:path>
              <a:path w="2528570" h="574675">
                <a:moveTo>
                  <a:pt x="2520696" y="560832"/>
                </a:moveTo>
                <a:lnTo>
                  <a:pt x="6096" y="560832"/>
                </a:lnTo>
                <a:lnTo>
                  <a:pt x="13716" y="566928"/>
                </a:lnTo>
                <a:lnTo>
                  <a:pt x="13716" y="574548"/>
                </a:lnTo>
                <a:lnTo>
                  <a:pt x="2514600" y="574548"/>
                </a:lnTo>
                <a:lnTo>
                  <a:pt x="2514600" y="566928"/>
                </a:lnTo>
                <a:lnTo>
                  <a:pt x="2520696" y="560832"/>
                </a:lnTo>
                <a:close/>
              </a:path>
              <a:path w="2528570" h="574675">
                <a:moveTo>
                  <a:pt x="13716" y="574548"/>
                </a:moveTo>
                <a:lnTo>
                  <a:pt x="13716" y="566928"/>
                </a:lnTo>
                <a:lnTo>
                  <a:pt x="6096" y="560832"/>
                </a:lnTo>
                <a:lnTo>
                  <a:pt x="6096" y="574548"/>
                </a:lnTo>
                <a:lnTo>
                  <a:pt x="13716" y="574548"/>
                </a:lnTo>
                <a:close/>
              </a:path>
              <a:path w="2528570" h="574675">
                <a:moveTo>
                  <a:pt x="2528316" y="571500"/>
                </a:moveTo>
                <a:lnTo>
                  <a:pt x="2528316" y="0"/>
                </a:lnTo>
                <a:lnTo>
                  <a:pt x="2514600" y="0"/>
                </a:lnTo>
                <a:lnTo>
                  <a:pt x="2514600" y="560832"/>
                </a:lnTo>
                <a:lnTo>
                  <a:pt x="2520696" y="560832"/>
                </a:lnTo>
                <a:lnTo>
                  <a:pt x="2520696" y="574548"/>
                </a:lnTo>
                <a:lnTo>
                  <a:pt x="2525268" y="574548"/>
                </a:lnTo>
                <a:lnTo>
                  <a:pt x="2528316" y="571500"/>
                </a:lnTo>
                <a:close/>
              </a:path>
              <a:path w="2528570" h="574675">
                <a:moveTo>
                  <a:pt x="2520696" y="574548"/>
                </a:moveTo>
                <a:lnTo>
                  <a:pt x="2520696" y="560832"/>
                </a:lnTo>
                <a:lnTo>
                  <a:pt x="2514600" y="566928"/>
                </a:lnTo>
                <a:lnTo>
                  <a:pt x="2514600" y="574548"/>
                </a:lnTo>
                <a:lnTo>
                  <a:pt x="2520696" y="57454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0388"/>
            <a:ext cx="5155565" cy="1452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990089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30">
                <a:solidFill>
                  <a:srgbClr val="000000"/>
                </a:solidFill>
              </a:rPr>
              <a:t> </a:t>
            </a:r>
            <a:r>
              <a:rPr dirty="0" sz="2600" spc="5">
                <a:solidFill>
                  <a:srgbClr val="000000"/>
                </a:solidFill>
              </a:rPr>
              <a:t>Loops</a:t>
            </a:r>
            <a:r>
              <a:rPr dirty="0" sz="2600" spc="-5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may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be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nested.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Foreg2{</a:t>
            </a:r>
            <a:endParaRPr sz="2600"/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2206852"/>
            <a:ext cx="3436620" cy="38296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j;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for(i=0; </a:t>
            </a:r>
            <a:r>
              <a:rPr dirty="0" sz="2600">
                <a:latin typeface="Times New Roman"/>
                <a:cs typeface="Times New Roman"/>
              </a:rPr>
              <a:t>i&lt;4; </a:t>
            </a:r>
            <a:r>
              <a:rPr dirty="0" sz="2600" spc="-5">
                <a:latin typeface="Times New Roman"/>
                <a:cs typeface="Times New Roman"/>
              </a:rPr>
              <a:t>i++)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for(j=0; </a:t>
            </a:r>
            <a:r>
              <a:rPr dirty="0" sz="2600">
                <a:latin typeface="Times New Roman"/>
                <a:cs typeface="Times New Roman"/>
              </a:rPr>
              <a:t>j&lt;3; </a:t>
            </a:r>
            <a:r>
              <a:rPr dirty="0" sz="2600" spc="-5">
                <a:latin typeface="Times New Roman"/>
                <a:cs typeface="Times New Roman"/>
              </a:rPr>
              <a:t>j++)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System.out.print(j+"\t\t");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System.out.println();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6104" y="2508504"/>
            <a:ext cx="2528570" cy="1377950"/>
          </a:xfrm>
          <a:custGeom>
            <a:avLst/>
            <a:gdLst/>
            <a:ahLst/>
            <a:cxnLst/>
            <a:rect l="l" t="t" r="r" b="b"/>
            <a:pathLst>
              <a:path w="2528570" h="1377950">
                <a:moveTo>
                  <a:pt x="2528316" y="1377695"/>
                </a:moveTo>
                <a:lnTo>
                  <a:pt x="2528316" y="3048"/>
                </a:lnTo>
                <a:lnTo>
                  <a:pt x="25252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1377695"/>
                </a:lnTo>
                <a:lnTo>
                  <a:pt x="6096" y="1377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514600" y="13716"/>
                </a:lnTo>
                <a:lnTo>
                  <a:pt x="2514600" y="6096"/>
                </a:lnTo>
                <a:lnTo>
                  <a:pt x="2520696" y="13716"/>
                </a:lnTo>
                <a:lnTo>
                  <a:pt x="2520696" y="1377695"/>
                </a:lnTo>
                <a:lnTo>
                  <a:pt x="2528316" y="1377695"/>
                </a:lnTo>
                <a:close/>
              </a:path>
              <a:path w="2528570" h="1377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528570" h="1377950">
                <a:moveTo>
                  <a:pt x="13716" y="1377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377695"/>
                </a:lnTo>
                <a:lnTo>
                  <a:pt x="13716" y="1377695"/>
                </a:lnTo>
                <a:close/>
              </a:path>
              <a:path w="2528570" h="1377950">
                <a:moveTo>
                  <a:pt x="2520696" y="13716"/>
                </a:moveTo>
                <a:lnTo>
                  <a:pt x="2514600" y="6096"/>
                </a:lnTo>
                <a:lnTo>
                  <a:pt x="2514600" y="13716"/>
                </a:lnTo>
                <a:lnTo>
                  <a:pt x="2520696" y="13716"/>
                </a:lnTo>
                <a:close/>
              </a:path>
              <a:path w="2528570" h="1377950">
                <a:moveTo>
                  <a:pt x="2520696" y="1377695"/>
                </a:moveTo>
                <a:lnTo>
                  <a:pt x="2520696" y="13716"/>
                </a:lnTo>
                <a:lnTo>
                  <a:pt x="2514600" y="13716"/>
                </a:lnTo>
                <a:lnTo>
                  <a:pt x="2514600" y="1377695"/>
                </a:lnTo>
                <a:lnTo>
                  <a:pt x="2520696" y="13776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50937" y="2539999"/>
            <a:ext cx="1072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spc="-5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P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b="1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31887" y="2915353"/>
          <a:ext cx="2033905" cy="116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/>
                <a:gridCol w="914400"/>
                <a:gridCol w="559435"/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95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5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66104" y="3886199"/>
            <a:ext cx="2528570" cy="266700"/>
          </a:xfrm>
          <a:custGeom>
            <a:avLst/>
            <a:gdLst/>
            <a:ahLst/>
            <a:cxnLst/>
            <a:rect l="l" t="t" r="r" b="b"/>
            <a:pathLst>
              <a:path w="2528570" h="266700">
                <a:moveTo>
                  <a:pt x="13716" y="254508"/>
                </a:moveTo>
                <a:lnTo>
                  <a:pt x="13716" y="0"/>
                </a:lnTo>
                <a:lnTo>
                  <a:pt x="0" y="0"/>
                </a:lnTo>
                <a:lnTo>
                  <a:pt x="0" y="265176"/>
                </a:lnTo>
                <a:lnTo>
                  <a:pt x="3048" y="266700"/>
                </a:lnTo>
                <a:lnTo>
                  <a:pt x="6096" y="266700"/>
                </a:lnTo>
                <a:lnTo>
                  <a:pt x="6096" y="254508"/>
                </a:lnTo>
                <a:lnTo>
                  <a:pt x="13716" y="254508"/>
                </a:lnTo>
                <a:close/>
              </a:path>
              <a:path w="2528570" h="266700">
                <a:moveTo>
                  <a:pt x="2520696" y="254508"/>
                </a:moveTo>
                <a:lnTo>
                  <a:pt x="6096" y="254508"/>
                </a:lnTo>
                <a:lnTo>
                  <a:pt x="13716" y="260604"/>
                </a:lnTo>
                <a:lnTo>
                  <a:pt x="13716" y="266700"/>
                </a:lnTo>
                <a:lnTo>
                  <a:pt x="2514600" y="266700"/>
                </a:lnTo>
                <a:lnTo>
                  <a:pt x="2514600" y="260604"/>
                </a:lnTo>
                <a:lnTo>
                  <a:pt x="2520696" y="254508"/>
                </a:lnTo>
                <a:close/>
              </a:path>
              <a:path w="2528570" h="266700">
                <a:moveTo>
                  <a:pt x="13716" y="266700"/>
                </a:moveTo>
                <a:lnTo>
                  <a:pt x="13716" y="260604"/>
                </a:lnTo>
                <a:lnTo>
                  <a:pt x="6096" y="254508"/>
                </a:lnTo>
                <a:lnTo>
                  <a:pt x="6096" y="266700"/>
                </a:lnTo>
                <a:lnTo>
                  <a:pt x="13716" y="266700"/>
                </a:lnTo>
                <a:close/>
              </a:path>
              <a:path w="2528570" h="266700">
                <a:moveTo>
                  <a:pt x="2528316" y="265176"/>
                </a:moveTo>
                <a:lnTo>
                  <a:pt x="2528316" y="0"/>
                </a:lnTo>
                <a:lnTo>
                  <a:pt x="2514600" y="0"/>
                </a:lnTo>
                <a:lnTo>
                  <a:pt x="2514600" y="254508"/>
                </a:lnTo>
                <a:lnTo>
                  <a:pt x="2520696" y="254508"/>
                </a:lnTo>
                <a:lnTo>
                  <a:pt x="2520696" y="266700"/>
                </a:lnTo>
                <a:lnTo>
                  <a:pt x="2525268" y="266700"/>
                </a:lnTo>
                <a:lnTo>
                  <a:pt x="2528316" y="265176"/>
                </a:lnTo>
                <a:close/>
              </a:path>
              <a:path w="2528570" h="266700">
                <a:moveTo>
                  <a:pt x="2520696" y="266700"/>
                </a:moveTo>
                <a:lnTo>
                  <a:pt x="2520696" y="254508"/>
                </a:lnTo>
                <a:lnTo>
                  <a:pt x="2514600" y="260604"/>
                </a:lnTo>
                <a:lnTo>
                  <a:pt x="2514600" y="266700"/>
                </a:lnTo>
                <a:lnTo>
                  <a:pt x="2520696" y="2667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50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6882" y="935227"/>
            <a:ext cx="30213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39" y="1847188"/>
            <a:ext cx="5155565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90089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Loops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nested.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Nested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660904"/>
            <a:ext cx="2071370" cy="1225550"/>
          </a:xfrm>
          <a:custGeom>
            <a:avLst/>
            <a:gdLst/>
            <a:ahLst/>
            <a:cxnLst/>
            <a:rect l="l" t="t" r="r" b="b"/>
            <a:pathLst>
              <a:path w="2071370" h="1225550">
                <a:moveTo>
                  <a:pt x="2071116" y="1225295"/>
                </a:moveTo>
                <a:lnTo>
                  <a:pt x="2071116" y="0"/>
                </a:lnTo>
                <a:lnTo>
                  <a:pt x="0" y="0"/>
                </a:lnTo>
                <a:lnTo>
                  <a:pt x="0" y="1225295"/>
                </a:lnTo>
                <a:lnTo>
                  <a:pt x="6096" y="1225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057400" y="13716"/>
                </a:lnTo>
                <a:lnTo>
                  <a:pt x="2057400" y="6096"/>
                </a:lnTo>
                <a:lnTo>
                  <a:pt x="2063496" y="13716"/>
                </a:lnTo>
                <a:lnTo>
                  <a:pt x="2063496" y="1225295"/>
                </a:lnTo>
                <a:lnTo>
                  <a:pt x="2071116" y="1225295"/>
                </a:lnTo>
                <a:close/>
              </a:path>
              <a:path w="2071370" h="1225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071370" h="1225550">
                <a:moveTo>
                  <a:pt x="13716" y="1225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25295"/>
                </a:lnTo>
                <a:lnTo>
                  <a:pt x="13716" y="1225295"/>
                </a:lnTo>
                <a:close/>
              </a:path>
              <a:path w="2071370" h="1225550">
                <a:moveTo>
                  <a:pt x="2063496" y="13716"/>
                </a:moveTo>
                <a:lnTo>
                  <a:pt x="2057400" y="6096"/>
                </a:lnTo>
                <a:lnTo>
                  <a:pt x="2057400" y="13716"/>
                </a:lnTo>
                <a:lnTo>
                  <a:pt x="2063496" y="13716"/>
                </a:lnTo>
                <a:close/>
              </a:path>
              <a:path w="2071370" h="1225550">
                <a:moveTo>
                  <a:pt x="2063496" y="1225295"/>
                </a:moveTo>
                <a:lnTo>
                  <a:pt x="2063496" y="13716"/>
                </a:lnTo>
                <a:lnTo>
                  <a:pt x="2057400" y="13716"/>
                </a:lnTo>
                <a:lnTo>
                  <a:pt x="2057400" y="1225295"/>
                </a:lnTo>
                <a:lnTo>
                  <a:pt x="2063496" y="1225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690874"/>
            <a:ext cx="30226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**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**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**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7939" y="3749140"/>
            <a:ext cx="297053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for(i=0; </a:t>
            </a:r>
            <a:r>
              <a:rPr dirty="0" sz="2600">
                <a:latin typeface="Times New Roman"/>
                <a:cs typeface="Times New Roman"/>
              </a:rPr>
              <a:t>i&lt;4; </a:t>
            </a:r>
            <a:r>
              <a:rPr dirty="0" sz="2600" spc="-5">
                <a:latin typeface="Times New Roman"/>
                <a:cs typeface="Times New Roman"/>
              </a:rPr>
              <a:t>i++)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for(j=0; </a:t>
            </a:r>
            <a:r>
              <a:rPr dirty="0" sz="2600">
                <a:latin typeface="Times New Roman"/>
                <a:cs typeface="Times New Roman"/>
              </a:rPr>
              <a:t>j&lt;2; </a:t>
            </a:r>
            <a:r>
              <a:rPr dirty="0" sz="2600" spc="-5">
                <a:latin typeface="Times New Roman"/>
                <a:cs typeface="Times New Roman"/>
              </a:rPr>
              <a:t>j++)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r>
              <a:rPr dirty="0" sz="2600" spc="5">
                <a:latin typeface="Times New Roman"/>
                <a:cs typeface="Times New Roman"/>
              </a:rPr>
              <a:t>ou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>
                <a:latin typeface="Times New Roman"/>
                <a:cs typeface="Times New Roman"/>
              </a:rPr>
              <a:t>“</a:t>
            </a:r>
            <a:r>
              <a:rPr dirty="0" sz="2600" spc="5">
                <a:latin typeface="Times New Roman"/>
                <a:cs typeface="Times New Roman"/>
              </a:rPr>
              <a:t>*</a:t>
            </a:r>
            <a:r>
              <a:rPr dirty="0" sz="2600" spc="5">
                <a:latin typeface="Times New Roman"/>
                <a:cs typeface="Times New Roman"/>
              </a:rPr>
              <a:t>"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;  </a:t>
            </a:r>
            <a:r>
              <a:rPr dirty="0" sz="2600" spc="-5">
                <a:latin typeface="Times New Roman"/>
                <a:cs typeface="Times New Roman"/>
              </a:rPr>
              <a:t>System.out.println();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9104" y="3886199"/>
            <a:ext cx="2071370" cy="1466215"/>
          </a:xfrm>
          <a:custGeom>
            <a:avLst/>
            <a:gdLst/>
            <a:ahLst/>
            <a:cxnLst/>
            <a:rect l="l" t="t" r="r" b="b"/>
            <a:pathLst>
              <a:path w="2071370" h="1466214">
                <a:moveTo>
                  <a:pt x="13716" y="1453896"/>
                </a:moveTo>
                <a:lnTo>
                  <a:pt x="13716" y="0"/>
                </a:lnTo>
                <a:lnTo>
                  <a:pt x="0" y="0"/>
                </a:lnTo>
                <a:lnTo>
                  <a:pt x="0" y="1466088"/>
                </a:lnTo>
                <a:lnTo>
                  <a:pt x="6096" y="1466088"/>
                </a:lnTo>
                <a:lnTo>
                  <a:pt x="6096" y="1453896"/>
                </a:lnTo>
                <a:lnTo>
                  <a:pt x="13716" y="1453896"/>
                </a:lnTo>
                <a:close/>
              </a:path>
              <a:path w="2071370" h="1466214">
                <a:moveTo>
                  <a:pt x="2063496" y="1453896"/>
                </a:moveTo>
                <a:lnTo>
                  <a:pt x="6096" y="1453896"/>
                </a:lnTo>
                <a:lnTo>
                  <a:pt x="13716" y="1459992"/>
                </a:lnTo>
                <a:lnTo>
                  <a:pt x="13716" y="1466088"/>
                </a:lnTo>
                <a:lnTo>
                  <a:pt x="2057400" y="1466088"/>
                </a:lnTo>
                <a:lnTo>
                  <a:pt x="2057400" y="1459992"/>
                </a:lnTo>
                <a:lnTo>
                  <a:pt x="2063496" y="1453896"/>
                </a:lnTo>
                <a:close/>
              </a:path>
              <a:path w="2071370" h="1466214">
                <a:moveTo>
                  <a:pt x="13716" y="1466088"/>
                </a:moveTo>
                <a:lnTo>
                  <a:pt x="13716" y="1459992"/>
                </a:lnTo>
                <a:lnTo>
                  <a:pt x="6096" y="1453896"/>
                </a:lnTo>
                <a:lnTo>
                  <a:pt x="6096" y="1466088"/>
                </a:lnTo>
                <a:lnTo>
                  <a:pt x="13716" y="1466088"/>
                </a:lnTo>
                <a:close/>
              </a:path>
              <a:path w="2071370" h="1466214">
                <a:moveTo>
                  <a:pt x="2071116" y="1466088"/>
                </a:moveTo>
                <a:lnTo>
                  <a:pt x="2071116" y="0"/>
                </a:lnTo>
                <a:lnTo>
                  <a:pt x="2057400" y="0"/>
                </a:lnTo>
                <a:lnTo>
                  <a:pt x="2057400" y="1453896"/>
                </a:lnTo>
                <a:lnTo>
                  <a:pt x="2063496" y="1453896"/>
                </a:lnTo>
                <a:lnTo>
                  <a:pt x="2063496" y="1466088"/>
                </a:lnTo>
                <a:lnTo>
                  <a:pt x="2071116" y="1466088"/>
                </a:lnTo>
                <a:close/>
              </a:path>
              <a:path w="2071370" h="1466214">
                <a:moveTo>
                  <a:pt x="2063496" y="1466088"/>
                </a:moveTo>
                <a:lnTo>
                  <a:pt x="2063496" y="1453896"/>
                </a:lnTo>
                <a:lnTo>
                  <a:pt x="2057400" y="1459992"/>
                </a:lnTo>
                <a:lnTo>
                  <a:pt x="2057400" y="1466088"/>
                </a:lnTo>
                <a:lnTo>
                  <a:pt x="2063496" y="146608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93937" y="3971034"/>
            <a:ext cx="302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**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7939" y="5809303"/>
            <a:ext cx="184150" cy="831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5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7939" y="6760279"/>
            <a:ext cx="184150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5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93937" y="4824474"/>
            <a:ext cx="124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6882" y="935227"/>
            <a:ext cx="30213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1847188"/>
            <a:ext cx="5155565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90089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Loops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nested.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Nested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660904"/>
            <a:ext cx="2147570" cy="1225550"/>
          </a:xfrm>
          <a:custGeom>
            <a:avLst/>
            <a:gdLst/>
            <a:ahLst/>
            <a:cxnLst/>
            <a:rect l="l" t="t" r="r" b="b"/>
            <a:pathLst>
              <a:path w="2147570" h="1225550">
                <a:moveTo>
                  <a:pt x="2147316" y="1225295"/>
                </a:moveTo>
                <a:lnTo>
                  <a:pt x="2147316" y="0"/>
                </a:lnTo>
                <a:lnTo>
                  <a:pt x="0" y="0"/>
                </a:lnTo>
                <a:lnTo>
                  <a:pt x="0" y="1225295"/>
                </a:lnTo>
                <a:lnTo>
                  <a:pt x="6096" y="1225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133600" y="13716"/>
                </a:lnTo>
                <a:lnTo>
                  <a:pt x="2133600" y="6096"/>
                </a:lnTo>
                <a:lnTo>
                  <a:pt x="2139696" y="13716"/>
                </a:lnTo>
                <a:lnTo>
                  <a:pt x="2139696" y="1225295"/>
                </a:lnTo>
                <a:lnTo>
                  <a:pt x="2147316" y="1225295"/>
                </a:lnTo>
                <a:close/>
              </a:path>
              <a:path w="2147570" h="1225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147570" h="1225550">
                <a:moveTo>
                  <a:pt x="13716" y="1225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25295"/>
                </a:lnTo>
                <a:lnTo>
                  <a:pt x="13716" y="1225295"/>
                </a:lnTo>
                <a:close/>
              </a:path>
              <a:path w="2147570" h="1225550">
                <a:moveTo>
                  <a:pt x="2139696" y="13716"/>
                </a:moveTo>
                <a:lnTo>
                  <a:pt x="2133600" y="6096"/>
                </a:lnTo>
                <a:lnTo>
                  <a:pt x="2133600" y="13716"/>
                </a:lnTo>
                <a:lnTo>
                  <a:pt x="2139696" y="13716"/>
                </a:lnTo>
                <a:close/>
              </a:path>
              <a:path w="2147570" h="1225550">
                <a:moveTo>
                  <a:pt x="2139696" y="1225295"/>
                </a:moveTo>
                <a:lnTo>
                  <a:pt x="2139696" y="13716"/>
                </a:lnTo>
                <a:lnTo>
                  <a:pt x="2133600" y="13716"/>
                </a:lnTo>
                <a:lnTo>
                  <a:pt x="2133600" y="1225295"/>
                </a:lnTo>
                <a:lnTo>
                  <a:pt x="2139696" y="1225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690874"/>
            <a:ext cx="57975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****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***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**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50339" y="3749140"/>
            <a:ext cx="297053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for(i=0; </a:t>
            </a:r>
            <a:r>
              <a:rPr dirty="0" sz="2600">
                <a:latin typeface="Times New Roman"/>
                <a:cs typeface="Times New Roman"/>
              </a:rPr>
              <a:t>i&lt;4; </a:t>
            </a:r>
            <a:r>
              <a:rPr dirty="0" sz="2600" spc="-5">
                <a:latin typeface="Times New Roman"/>
                <a:cs typeface="Times New Roman"/>
              </a:rPr>
              <a:t>i++)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for(j=i; </a:t>
            </a:r>
            <a:r>
              <a:rPr dirty="0" sz="2600">
                <a:latin typeface="Times New Roman"/>
                <a:cs typeface="Times New Roman"/>
              </a:rPr>
              <a:t>j&lt;4; </a:t>
            </a:r>
            <a:r>
              <a:rPr dirty="0" sz="2600" spc="-5">
                <a:latin typeface="Times New Roman"/>
                <a:cs typeface="Times New Roman"/>
              </a:rPr>
              <a:t>j++)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r>
              <a:rPr dirty="0" sz="2600" spc="5">
                <a:latin typeface="Times New Roman"/>
                <a:cs typeface="Times New Roman"/>
              </a:rPr>
              <a:t>ou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>
                <a:latin typeface="Times New Roman"/>
                <a:cs typeface="Times New Roman"/>
              </a:rPr>
              <a:t>“</a:t>
            </a:r>
            <a:r>
              <a:rPr dirty="0" sz="2600" spc="5">
                <a:latin typeface="Times New Roman"/>
                <a:cs typeface="Times New Roman"/>
              </a:rPr>
              <a:t>*</a:t>
            </a:r>
            <a:r>
              <a:rPr dirty="0" sz="2600" spc="5">
                <a:latin typeface="Times New Roman"/>
                <a:cs typeface="Times New Roman"/>
              </a:rPr>
              <a:t>"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;  </a:t>
            </a:r>
            <a:r>
              <a:rPr dirty="0" sz="2600" spc="-5">
                <a:latin typeface="Times New Roman"/>
                <a:cs typeface="Times New Roman"/>
              </a:rPr>
              <a:t>System.out.println();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9104" y="3886199"/>
            <a:ext cx="2147570" cy="1466215"/>
          </a:xfrm>
          <a:custGeom>
            <a:avLst/>
            <a:gdLst/>
            <a:ahLst/>
            <a:cxnLst/>
            <a:rect l="l" t="t" r="r" b="b"/>
            <a:pathLst>
              <a:path w="2147570" h="1466214">
                <a:moveTo>
                  <a:pt x="13716" y="1453896"/>
                </a:moveTo>
                <a:lnTo>
                  <a:pt x="13716" y="0"/>
                </a:lnTo>
                <a:lnTo>
                  <a:pt x="0" y="0"/>
                </a:lnTo>
                <a:lnTo>
                  <a:pt x="0" y="1466088"/>
                </a:lnTo>
                <a:lnTo>
                  <a:pt x="6096" y="1466088"/>
                </a:lnTo>
                <a:lnTo>
                  <a:pt x="6096" y="1453896"/>
                </a:lnTo>
                <a:lnTo>
                  <a:pt x="13716" y="1453896"/>
                </a:lnTo>
                <a:close/>
              </a:path>
              <a:path w="2147570" h="1466214">
                <a:moveTo>
                  <a:pt x="2139696" y="1453896"/>
                </a:moveTo>
                <a:lnTo>
                  <a:pt x="6096" y="1453896"/>
                </a:lnTo>
                <a:lnTo>
                  <a:pt x="13716" y="1459992"/>
                </a:lnTo>
                <a:lnTo>
                  <a:pt x="13716" y="1466088"/>
                </a:lnTo>
                <a:lnTo>
                  <a:pt x="2133600" y="1466088"/>
                </a:lnTo>
                <a:lnTo>
                  <a:pt x="2133600" y="1459992"/>
                </a:lnTo>
                <a:lnTo>
                  <a:pt x="2139696" y="1453896"/>
                </a:lnTo>
                <a:close/>
              </a:path>
              <a:path w="2147570" h="1466214">
                <a:moveTo>
                  <a:pt x="13716" y="1466088"/>
                </a:moveTo>
                <a:lnTo>
                  <a:pt x="13716" y="1459992"/>
                </a:lnTo>
                <a:lnTo>
                  <a:pt x="6096" y="1453896"/>
                </a:lnTo>
                <a:lnTo>
                  <a:pt x="6096" y="1466088"/>
                </a:lnTo>
                <a:lnTo>
                  <a:pt x="13716" y="1466088"/>
                </a:lnTo>
                <a:close/>
              </a:path>
              <a:path w="2147570" h="1466214">
                <a:moveTo>
                  <a:pt x="2147316" y="1466088"/>
                </a:moveTo>
                <a:lnTo>
                  <a:pt x="2147316" y="0"/>
                </a:lnTo>
                <a:lnTo>
                  <a:pt x="2133600" y="0"/>
                </a:lnTo>
                <a:lnTo>
                  <a:pt x="2133600" y="1453896"/>
                </a:lnTo>
                <a:lnTo>
                  <a:pt x="2139696" y="1453896"/>
                </a:lnTo>
                <a:lnTo>
                  <a:pt x="2139696" y="1466088"/>
                </a:lnTo>
                <a:lnTo>
                  <a:pt x="2147316" y="1466088"/>
                </a:lnTo>
                <a:close/>
              </a:path>
              <a:path w="2147570" h="1466214">
                <a:moveTo>
                  <a:pt x="2139696" y="1466088"/>
                </a:moveTo>
                <a:lnTo>
                  <a:pt x="2139696" y="1453896"/>
                </a:lnTo>
                <a:lnTo>
                  <a:pt x="2133600" y="1459992"/>
                </a:lnTo>
                <a:lnTo>
                  <a:pt x="2133600" y="1466088"/>
                </a:lnTo>
                <a:lnTo>
                  <a:pt x="2139696" y="146608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93937" y="3971034"/>
            <a:ext cx="163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*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7939" y="5809303"/>
            <a:ext cx="184150" cy="831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5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7939" y="6760279"/>
            <a:ext cx="184150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5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93937" y="4824474"/>
            <a:ext cx="124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2334" y="935227"/>
            <a:ext cx="41719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Jump</a:t>
            </a:r>
            <a:r>
              <a:rPr dirty="0" sz="44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5224780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supports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three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jump statements: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continue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return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330" y="935227"/>
            <a:ext cx="27127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E.g.</a:t>
            </a:r>
            <a:r>
              <a:rPr dirty="0" sz="44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1549399"/>
            <a:ext cx="5755640" cy="471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7167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circle.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ea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35223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r,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10.8;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3.1416;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System.out.println("Area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a);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dirty="0" sz="2000" b="1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00" spc="-5">
                <a:latin typeface="Times New Roman"/>
                <a:cs typeface="Times New Roman"/>
              </a:rPr>
              <a:t>Area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366.436224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114" y="935227"/>
            <a:ext cx="388175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break</a:t>
            </a:r>
            <a:r>
              <a:rPr dirty="0" sz="4400" spc="-1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1484" cy="23241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Three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uses.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  <a:tab pos="1299845" algn="l"/>
                <a:tab pos="1652270" algn="l"/>
                <a:tab pos="3325495" algn="l"/>
                <a:tab pos="3641090" algn="l"/>
                <a:tab pos="5074920" algn="l"/>
                <a:tab pos="6452870" algn="l"/>
                <a:tab pos="6879590" algn="l"/>
                <a:tab pos="7195184" algn="l"/>
              </a:tabLst>
            </a:pP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qu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Second,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exit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Third,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“civilized”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goto.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6" y="726439"/>
            <a:ext cx="1921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break</a:t>
            </a:r>
            <a:r>
              <a:rPr dirty="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E.g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161389"/>
            <a:ext cx="5155565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6525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break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exit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loop.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BreakLoop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for(int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i=0;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i&lt;6; </a:t>
            </a:r>
            <a:r>
              <a:rPr dirty="0" sz="2600" spc="-5">
                <a:latin typeface="Times New Roman"/>
                <a:cs typeface="Times New Roman"/>
              </a:rPr>
              <a:t>i++)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if(i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==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660904"/>
            <a:ext cx="2147570" cy="1225550"/>
          </a:xfrm>
          <a:custGeom>
            <a:avLst/>
            <a:gdLst/>
            <a:ahLst/>
            <a:cxnLst/>
            <a:rect l="l" t="t" r="r" b="b"/>
            <a:pathLst>
              <a:path w="2147570" h="1225550">
                <a:moveTo>
                  <a:pt x="2147316" y="1225295"/>
                </a:moveTo>
                <a:lnTo>
                  <a:pt x="2147316" y="0"/>
                </a:lnTo>
                <a:lnTo>
                  <a:pt x="0" y="0"/>
                </a:lnTo>
                <a:lnTo>
                  <a:pt x="0" y="1225295"/>
                </a:lnTo>
                <a:lnTo>
                  <a:pt x="6096" y="1225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133600" y="13716"/>
                </a:lnTo>
                <a:lnTo>
                  <a:pt x="2133600" y="6096"/>
                </a:lnTo>
                <a:lnTo>
                  <a:pt x="2139696" y="13716"/>
                </a:lnTo>
                <a:lnTo>
                  <a:pt x="2139696" y="1225295"/>
                </a:lnTo>
                <a:lnTo>
                  <a:pt x="2147316" y="1225295"/>
                </a:lnTo>
                <a:close/>
              </a:path>
              <a:path w="2147570" h="1225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147570" h="1225550">
                <a:moveTo>
                  <a:pt x="13716" y="1225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25295"/>
                </a:lnTo>
                <a:lnTo>
                  <a:pt x="13716" y="1225295"/>
                </a:lnTo>
                <a:close/>
              </a:path>
              <a:path w="2147570" h="1225550">
                <a:moveTo>
                  <a:pt x="2139696" y="13716"/>
                </a:moveTo>
                <a:lnTo>
                  <a:pt x="2133600" y="6096"/>
                </a:lnTo>
                <a:lnTo>
                  <a:pt x="2133600" y="13716"/>
                </a:lnTo>
                <a:lnTo>
                  <a:pt x="2139696" y="13716"/>
                </a:lnTo>
                <a:close/>
              </a:path>
              <a:path w="2147570" h="1225550">
                <a:moveTo>
                  <a:pt x="2139696" y="1225295"/>
                </a:moveTo>
                <a:lnTo>
                  <a:pt x="2139696" y="13716"/>
                </a:lnTo>
                <a:lnTo>
                  <a:pt x="2133600" y="13716"/>
                </a:lnTo>
                <a:lnTo>
                  <a:pt x="2133600" y="1225295"/>
                </a:lnTo>
                <a:lnTo>
                  <a:pt x="2139696" y="1225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692399"/>
            <a:ext cx="107251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spc="-5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P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b="1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4014315"/>
            <a:ext cx="5119370" cy="28784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break</a:t>
            </a:r>
            <a:r>
              <a:rPr dirty="0" sz="2600">
                <a:latin typeface="Times New Roman"/>
                <a:cs typeface="Times New Roman"/>
              </a:rPr>
              <a:t>;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//</a:t>
            </a:r>
            <a:r>
              <a:rPr dirty="0" sz="2600" i="1">
                <a:latin typeface="Times New Roman"/>
                <a:cs typeface="Times New Roman"/>
              </a:rPr>
              <a:t> terminate</a:t>
            </a:r>
            <a:r>
              <a:rPr dirty="0" sz="2600" spc="-2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loop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if </a:t>
            </a:r>
            <a:r>
              <a:rPr dirty="0" sz="2600" i="1">
                <a:latin typeface="Times New Roman"/>
                <a:cs typeface="Times New Roman"/>
              </a:rPr>
              <a:t>i </a:t>
            </a:r>
            <a:r>
              <a:rPr dirty="0" sz="2600" spc="-5" i="1">
                <a:latin typeface="Times New Roman"/>
                <a:cs typeface="Times New Roman"/>
              </a:rPr>
              <a:t>is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System.out.println("i: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"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System.out.println("Loop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complete.");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9104" y="3886199"/>
            <a:ext cx="2147570" cy="727075"/>
          </a:xfrm>
          <a:custGeom>
            <a:avLst/>
            <a:gdLst/>
            <a:ahLst/>
            <a:cxnLst/>
            <a:rect l="l" t="t" r="r" b="b"/>
            <a:pathLst>
              <a:path w="2147570" h="727075">
                <a:moveTo>
                  <a:pt x="13716" y="713232"/>
                </a:moveTo>
                <a:lnTo>
                  <a:pt x="13716" y="0"/>
                </a:lnTo>
                <a:lnTo>
                  <a:pt x="0" y="0"/>
                </a:lnTo>
                <a:lnTo>
                  <a:pt x="0" y="726948"/>
                </a:lnTo>
                <a:lnTo>
                  <a:pt x="6096" y="726948"/>
                </a:lnTo>
                <a:lnTo>
                  <a:pt x="6096" y="713232"/>
                </a:lnTo>
                <a:lnTo>
                  <a:pt x="13716" y="713232"/>
                </a:lnTo>
                <a:close/>
              </a:path>
              <a:path w="2147570" h="727075">
                <a:moveTo>
                  <a:pt x="2139696" y="713232"/>
                </a:moveTo>
                <a:lnTo>
                  <a:pt x="6096" y="713232"/>
                </a:lnTo>
                <a:lnTo>
                  <a:pt x="13716" y="719328"/>
                </a:lnTo>
                <a:lnTo>
                  <a:pt x="13716" y="726948"/>
                </a:lnTo>
                <a:lnTo>
                  <a:pt x="2133600" y="726948"/>
                </a:lnTo>
                <a:lnTo>
                  <a:pt x="2133600" y="719328"/>
                </a:lnTo>
                <a:lnTo>
                  <a:pt x="2139696" y="713232"/>
                </a:lnTo>
                <a:close/>
              </a:path>
              <a:path w="2147570" h="727075">
                <a:moveTo>
                  <a:pt x="13716" y="726948"/>
                </a:moveTo>
                <a:lnTo>
                  <a:pt x="13716" y="719328"/>
                </a:lnTo>
                <a:lnTo>
                  <a:pt x="6096" y="713232"/>
                </a:lnTo>
                <a:lnTo>
                  <a:pt x="6096" y="726948"/>
                </a:lnTo>
                <a:lnTo>
                  <a:pt x="13716" y="726948"/>
                </a:lnTo>
                <a:close/>
              </a:path>
              <a:path w="2147570" h="727075">
                <a:moveTo>
                  <a:pt x="2147316" y="726948"/>
                </a:moveTo>
                <a:lnTo>
                  <a:pt x="2147316" y="0"/>
                </a:lnTo>
                <a:lnTo>
                  <a:pt x="2133600" y="0"/>
                </a:lnTo>
                <a:lnTo>
                  <a:pt x="2133600" y="713232"/>
                </a:lnTo>
                <a:lnTo>
                  <a:pt x="2139696" y="713232"/>
                </a:lnTo>
                <a:lnTo>
                  <a:pt x="2139696" y="726948"/>
                </a:lnTo>
                <a:lnTo>
                  <a:pt x="2147316" y="726948"/>
                </a:lnTo>
                <a:close/>
              </a:path>
              <a:path w="2147570" h="727075">
                <a:moveTo>
                  <a:pt x="2139696" y="726948"/>
                </a:moveTo>
                <a:lnTo>
                  <a:pt x="2139696" y="713232"/>
                </a:lnTo>
                <a:lnTo>
                  <a:pt x="2133600" y="719328"/>
                </a:lnTo>
                <a:lnTo>
                  <a:pt x="2133600" y="726948"/>
                </a:lnTo>
                <a:lnTo>
                  <a:pt x="2139696" y="72694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93937" y="3911598"/>
            <a:ext cx="1764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Loop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complete.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000759"/>
            <a:ext cx="6035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break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 as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Form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 Goto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69580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13130" algn="l"/>
                <a:tab pos="1800225" algn="l"/>
                <a:tab pos="2447925" algn="l"/>
                <a:tab pos="2755265" algn="l"/>
                <a:tab pos="3260090" algn="l"/>
                <a:tab pos="3706495" algn="l"/>
                <a:tab pos="4779645" algn="l"/>
                <a:tab pos="5466715" algn="l"/>
                <a:tab pos="6216650" algn="l"/>
                <a:tab pos="6800215" algn="l"/>
              </a:tabLst>
            </a:pP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10" b="1">
                <a:latin typeface="Times New Roman"/>
                <a:cs typeface="Times New Roman"/>
              </a:rPr>
              <a:t>k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yo</a:t>
            </a:r>
            <a:r>
              <a:rPr dirty="0" sz="2600" b="1">
                <a:latin typeface="Times New Roman"/>
                <a:cs typeface="Times New Roman"/>
              </a:rPr>
              <a:t>u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20" b="1">
                <a:latin typeface="Times New Roman"/>
                <a:cs typeface="Times New Roman"/>
              </a:rPr>
              <a:t>f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5" b="1">
                <a:latin typeface="Times New Roman"/>
                <a:cs typeface="Times New Roman"/>
              </a:rPr>
              <a:t>x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b="1">
                <a:latin typeface="Times New Roman"/>
                <a:cs typeface="Times New Roman"/>
              </a:rPr>
              <a:t>p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,  </a:t>
            </a:r>
            <a:r>
              <a:rPr dirty="0" sz="2600" spc="-10" b="1">
                <a:latin typeface="Times New Roman"/>
                <a:cs typeface="Times New Roman"/>
              </a:rPr>
              <a:t>break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out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		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more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blocks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code.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general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labeled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break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10" b="1">
                <a:latin typeface="Times New Roman"/>
                <a:cs typeface="Times New Roman"/>
              </a:rPr>
              <a:t>break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label;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860551"/>
            <a:ext cx="532447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//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dirty="0" sz="2400" spc="-15" b="1">
                <a:solidFill>
                  <a:srgbClr val="000000"/>
                </a:solidFill>
                <a:latin typeface="Times New Roman"/>
                <a:cs typeface="Times New Roman"/>
              </a:rPr>
              <a:t>break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as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civilized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form of goto</a:t>
            </a:r>
            <a:r>
              <a:rPr dirty="0" sz="2400">
                <a:solidFill>
                  <a:srgbClr val="000000"/>
                </a:solidFill>
              </a:rPr>
              <a:t>.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3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Breakeg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73405">
              <a:lnSpc>
                <a:spcPct val="100000"/>
              </a:lnSpc>
            </a:pPr>
            <a:r>
              <a:rPr dirty="0" sz="2400">
                <a:solidFill>
                  <a:srgbClr val="000000"/>
                </a:solidFill>
              </a:rPr>
              <a:t>public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static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void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main(String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args[])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boolean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=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true;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3139" y="2323591"/>
            <a:ext cx="8014334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first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second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400" spc="-5" b="1">
                <a:solidFill>
                  <a:srgbClr val="323200"/>
                </a:solidFill>
                <a:latin typeface="Times New Roman"/>
                <a:cs typeface="Times New Roman"/>
              </a:rPr>
              <a:t>third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755265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System.out.println("Before </a:t>
            </a:r>
            <a:r>
              <a:rPr dirty="0" sz="2400">
                <a:latin typeface="Times New Roman"/>
                <a:cs typeface="Times New Roman"/>
              </a:rPr>
              <a:t>the break.");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if(t) </a:t>
            </a:r>
            <a:r>
              <a:rPr dirty="0" sz="2400" spc="-15" b="1">
                <a:latin typeface="Times New Roman"/>
                <a:cs typeface="Times New Roman"/>
              </a:rPr>
              <a:t>break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second</a:t>
            </a:r>
            <a:r>
              <a:rPr dirty="0" sz="2400" spc="-5">
                <a:latin typeface="Times New Roman"/>
                <a:cs typeface="Times New Roman"/>
              </a:rPr>
              <a:t>; </a:t>
            </a:r>
            <a:r>
              <a:rPr dirty="0" sz="2400" spc="-15" i="1">
                <a:latin typeface="Times New Roman"/>
                <a:cs typeface="Times New Roman"/>
              </a:rPr>
              <a:t>//break </a:t>
            </a:r>
            <a:r>
              <a:rPr dirty="0" sz="2400" i="1">
                <a:latin typeface="Times New Roman"/>
                <a:cs typeface="Times New Roman"/>
              </a:rPr>
              <a:t>of second block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System.out.println("This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won't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execute");</a:t>
            </a:r>
            <a:endParaRPr sz="24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System.out.println("This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won't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execute");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39" y="5615429"/>
            <a:ext cx="52171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System.out.println(“After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block.");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6346949"/>
            <a:ext cx="172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8104" y="5708904"/>
            <a:ext cx="2673350" cy="1336675"/>
          </a:xfrm>
          <a:custGeom>
            <a:avLst/>
            <a:gdLst/>
            <a:ahLst/>
            <a:cxnLst/>
            <a:rect l="l" t="t" r="r" b="b"/>
            <a:pathLst>
              <a:path w="2673350" h="1336675">
                <a:moveTo>
                  <a:pt x="2673095" y="13715"/>
                </a:moveTo>
                <a:lnTo>
                  <a:pt x="2673095" y="0"/>
                </a:lnTo>
                <a:lnTo>
                  <a:pt x="0" y="0"/>
                </a:lnTo>
                <a:lnTo>
                  <a:pt x="0" y="1336548"/>
                </a:lnTo>
                <a:lnTo>
                  <a:pt x="6096" y="133654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667000" y="13716"/>
                </a:lnTo>
                <a:lnTo>
                  <a:pt x="2667000" y="6096"/>
                </a:lnTo>
                <a:lnTo>
                  <a:pt x="2673095" y="13715"/>
                </a:lnTo>
                <a:close/>
              </a:path>
              <a:path w="2673350" h="133667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673350" h="1336675">
                <a:moveTo>
                  <a:pt x="13716" y="13243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324356"/>
                </a:lnTo>
                <a:lnTo>
                  <a:pt x="13716" y="1324356"/>
                </a:lnTo>
                <a:close/>
              </a:path>
              <a:path w="2673350" h="1336675">
                <a:moveTo>
                  <a:pt x="2673095" y="1324356"/>
                </a:moveTo>
                <a:lnTo>
                  <a:pt x="6096" y="1324356"/>
                </a:lnTo>
                <a:lnTo>
                  <a:pt x="13716" y="1330452"/>
                </a:lnTo>
                <a:lnTo>
                  <a:pt x="13716" y="1336548"/>
                </a:lnTo>
                <a:lnTo>
                  <a:pt x="2667000" y="1336548"/>
                </a:lnTo>
                <a:lnTo>
                  <a:pt x="2667000" y="1330452"/>
                </a:lnTo>
                <a:lnTo>
                  <a:pt x="2673095" y="1324356"/>
                </a:lnTo>
                <a:close/>
              </a:path>
              <a:path w="2673350" h="1336675">
                <a:moveTo>
                  <a:pt x="13716" y="1336548"/>
                </a:moveTo>
                <a:lnTo>
                  <a:pt x="13716" y="1330452"/>
                </a:lnTo>
                <a:lnTo>
                  <a:pt x="6096" y="1324356"/>
                </a:lnTo>
                <a:lnTo>
                  <a:pt x="6096" y="1336548"/>
                </a:lnTo>
                <a:lnTo>
                  <a:pt x="13716" y="1336548"/>
                </a:lnTo>
                <a:close/>
              </a:path>
              <a:path w="2673350" h="1336675">
                <a:moveTo>
                  <a:pt x="2673095" y="13716"/>
                </a:moveTo>
                <a:lnTo>
                  <a:pt x="2667000" y="6096"/>
                </a:lnTo>
                <a:lnTo>
                  <a:pt x="2667000" y="13716"/>
                </a:lnTo>
                <a:lnTo>
                  <a:pt x="2673095" y="13716"/>
                </a:lnTo>
                <a:close/>
              </a:path>
              <a:path w="2673350" h="1336675">
                <a:moveTo>
                  <a:pt x="2673095" y="1324356"/>
                </a:moveTo>
                <a:lnTo>
                  <a:pt x="2673095" y="13716"/>
                </a:lnTo>
                <a:lnTo>
                  <a:pt x="2667000" y="13716"/>
                </a:lnTo>
                <a:lnTo>
                  <a:pt x="2667000" y="1324356"/>
                </a:lnTo>
                <a:lnTo>
                  <a:pt x="2673095" y="1324356"/>
                </a:lnTo>
                <a:close/>
              </a:path>
              <a:path w="2673350" h="1336675">
                <a:moveTo>
                  <a:pt x="2673095" y="1336548"/>
                </a:moveTo>
                <a:lnTo>
                  <a:pt x="2673095" y="1324356"/>
                </a:lnTo>
                <a:lnTo>
                  <a:pt x="2667000" y="1330452"/>
                </a:lnTo>
                <a:lnTo>
                  <a:pt x="2667000" y="1336548"/>
                </a:lnTo>
                <a:lnTo>
                  <a:pt x="2673095" y="133654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12937" y="5740397"/>
            <a:ext cx="225425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Before the </a:t>
            </a:r>
            <a:r>
              <a:rPr dirty="0" sz="2000">
                <a:latin typeface="Arial MT"/>
                <a:cs typeface="Arial MT"/>
              </a:rPr>
              <a:t>break.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After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second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block..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406" y="935227"/>
            <a:ext cx="4543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continue</a:t>
            </a:r>
            <a:r>
              <a:rPr dirty="0" sz="44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9105" cy="461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1206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heavy" sz="2600" spc="-5" b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do-while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loops,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 b="1">
                <a:solidFill>
                  <a:srgbClr val="323200"/>
                </a:solidFill>
                <a:latin typeface="Times New Roman"/>
                <a:cs typeface="Times New Roman"/>
              </a:rPr>
              <a:t>continue </a:t>
            </a:r>
            <a:r>
              <a:rPr dirty="0" sz="2600" spc="-5">
                <a:latin typeface="Times New Roman"/>
                <a:cs typeface="Times New Roman"/>
              </a:rPr>
              <a:t>statement causes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control</a:t>
            </a:r>
            <a:r>
              <a:rPr dirty="0" sz="2600" spc="-5" b="1">
                <a:latin typeface="Times New Roman"/>
                <a:cs typeface="Times New Roman"/>
              </a:rPr>
              <a:t> to</a:t>
            </a:r>
            <a:r>
              <a:rPr dirty="0" sz="2600" b="1">
                <a:latin typeface="Times New Roman"/>
                <a:cs typeface="Times New Roman"/>
              </a:rPr>
              <a:t> be </a:t>
            </a:r>
            <a:r>
              <a:rPr dirty="0" sz="2600" spc="-10" b="1">
                <a:latin typeface="Times New Roman"/>
                <a:cs typeface="Times New Roman"/>
              </a:rPr>
              <a:t>transferred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directly</a:t>
            </a:r>
            <a:r>
              <a:rPr dirty="0" sz="2600" spc="-5" b="1">
                <a:latin typeface="Times New Roman"/>
                <a:cs typeface="Times New Roman"/>
              </a:rPr>
              <a:t> to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the 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onditional </a:t>
            </a:r>
            <a:r>
              <a:rPr dirty="0" sz="2600" spc="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C00000"/>
                </a:solidFill>
                <a:latin typeface="Times New Roman"/>
                <a:cs typeface="Times New Roman"/>
              </a:rPr>
              <a:t>expression</a:t>
            </a:r>
            <a:r>
              <a:rPr dirty="0" sz="26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controls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loop.</a:t>
            </a:r>
            <a:endParaRPr sz="2600">
              <a:latin typeface="Times New Roman"/>
              <a:cs typeface="Times New Roman"/>
            </a:endParaRPr>
          </a:p>
          <a:p>
            <a:pPr algn="just" marL="354965" marR="12065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loop, </a:t>
            </a:r>
            <a:r>
              <a:rPr dirty="0" sz="2600" spc="-10" b="1">
                <a:latin typeface="Times New Roman"/>
                <a:cs typeface="Times New Roman"/>
              </a:rPr>
              <a:t>control </a:t>
            </a:r>
            <a:r>
              <a:rPr dirty="0" sz="2600" b="1">
                <a:latin typeface="Times New Roman"/>
                <a:cs typeface="Times New Roman"/>
              </a:rPr>
              <a:t>goes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first to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iteration portion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for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statement</a:t>
            </a:r>
            <a:r>
              <a:rPr dirty="0" sz="2600" b="1">
                <a:latin typeface="Times New Roman"/>
                <a:cs typeface="Times New Roman"/>
              </a:rPr>
              <a:t> and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then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 the</a:t>
            </a:r>
            <a:r>
              <a:rPr dirty="0" sz="2600" spc="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conditional </a:t>
            </a:r>
            <a:r>
              <a:rPr dirty="0" sz="2600" spc="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expression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three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loops,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intermediate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code</a:t>
            </a:r>
            <a:r>
              <a:rPr dirty="0" u="heavy" sz="2600" spc="6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continue</a:t>
            </a:r>
            <a:r>
              <a:rPr dirty="0" u="heavy" sz="2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bypassed(skipped).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898" y="726439"/>
            <a:ext cx="2462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continue</a:t>
            </a:r>
            <a:r>
              <a:rPr dirty="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E.g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161389"/>
            <a:ext cx="5155565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6525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break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exit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loop.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continueeg{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for(int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i=0;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i&lt;6; </a:t>
            </a:r>
            <a:r>
              <a:rPr dirty="0" sz="2600" spc="-5">
                <a:latin typeface="Times New Roman"/>
                <a:cs typeface="Times New Roman"/>
              </a:rPr>
              <a:t>i++)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if(i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==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3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9104" y="2660904"/>
            <a:ext cx="2147570" cy="1225550"/>
          </a:xfrm>
          <a:custGeom>
            <a:avLst/>
            <a:gdLst/>
            <a:ahLst/>
            <a:cxnLst/>
            <a:rect l="l" t="t" r="r" b="b"/>
            <a:pathLst>
              <a:path w="2147570" h="1225550">
                <a:moveTo>
                  <a:pt x="2147316" y="1225295"/>
                </a:moveTo>
                <a:lnTo>
                  <a:pt x="2147316" y="0"/>
                </a:lnTo>
                <a:lnTo>
                  <a:pt x="0" y="0"/>
                </a:lnTo>
                <a:lnTo>
                  <a:pt x="0" y="1225295"/>
                </a:lnTo>
                <a:lnTo>
                  <a:pt x="6096" y="1225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133600" y="13716"/>
                </a:lnTo>
                <a:lnTo>
                  <a:pt x="2133600" y="6096"/>
                </a:lnTo>
                <a:lnTo>
                  <a:pt x="2139696" y="13716"/>
                </a:lnTo>
                <a:lnTo>
                  <a:pt x="2139696" y="1225295"/>
                </a:lnTo>
                <a:lnTo>
                  <a:pt x="2147316" y="1225295"/>
                </a:lnTo>
                <a:close/>
              </a:path>
              <a:path w="2147570" h="1225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147570" h="1225550">
                <a:moveTo>
                  <a:pt x="13716" y="1225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25295"/>
                </a:lnTo>
                <a:lnTo>
                  <a:pt x="13716" y="1225295"/>
                </a:lnTo>
                <a:close/>
              </a:path>
              <a:path w="2147570" h="1225550">
                <a:moveTo>
                  <a:pt x="2139696" y="13716"/>
                </a:moveTo>
                <a:lnTo>
                  <a:pt x="2133600" y="6096"/>
                </a:lnTo>
                <a:lnTo>
                  <a:pt x="2133600" y="13716"/>
                </a:lnTo>
                <a:lnTo>
                  <a:pt x="2139696" y="13716"/>
                </a:lnTo>
                <a:close/>
              </a:path>
              <a:path w="2147570" h="1225550">
                <a:moveTo>
                  <a:pt x="2139696" y="1225295"/>
                </a:moveTo>
                <a:lnTo>
                  <a:pt x="2139696" y="13716"/>
                </a:lnTo>
                <a:lnTo>
                  <a:pt x="2133600" y="13716"/>
                </a:lnTo>
                <a:lnTo>
                  <a:pt x="2133600" y="1225295"/>
                </a:lnTo>
                <a:lnTo>
                  <a:pt x="2139696" y="1225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37" y="2692399"/>
            <a:ext cx="107251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spc="-5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P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b="1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6811" y="4092954"/>
            <a:ext cx="53174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continue</a:t>
            </a:r>
            <a:r>
              <a:rPr dirty="0" sz="2600">
                <a:latin typeface="Times New Roman"/>
                <a:cs typeface="Times New Roman"/>
              </a:rPr>
              <a:t>;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//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skip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remaining</a:t>
            </a:r>
            <a:r>
              <a:rPr dirty="0" sz="2600" spc="-4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stmts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if</a:t>
            </a:r>
            <a:r>
              <a:rPr dirty="0" sz="2600" i="1">
                <a:latin typeface="Times New Roman"/>
                <a:cs typeface="Times New Roman"/>
              </a:rPr>
              <a:t> i </a:t>
            </a:r>
            <a:r>
              <a:rPr dirty="0" sz="2600" spc="-5" i="1">
                <a:latin typeface="Times New Roman"/>
                <a:cs typeface="Times New Roman"/>
              </a:rPr>
              <a:t>is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6945881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9104" y="3886199"/>
            <a:ext cx="2147570" cy="1343025"/>
          </a:xfrm>
          <a:custGeom>
            <a:avLst/>
            <a:gdLst/>
            <a:ahLst/>
            <a:cxnLst/>
            <a:rect l="l" t="t" r="r" b="b"/>
            <a:pathLst>
              <a:path w="2147570" h="1343025">
                <a:moveTo>
                  <a:pt x="13716" y="1328928"/>
                </a:moveTo>
                <a:lnTo>
                  <a:pt x="13716" y="0"/>
                </a:lnTo>
                <a:lnTo>
                  <a:pt x="0" y="0"/>
                </a:lnTo>
                <a:lnTo>
                  <a:pt x="0" y="1342644"/>
                </a:lnTo>
                <a:lnTo>
                  <a:pt x="6096" y="1342644"/>
                </a:lnTo>
                <a:lnTo>
                  <a:pt x="6096" y="1328928"/>
                </a:lnTo>
                <a:lnTo>
                  <a:pt x="13716" y="1328928"/>
                </a:lnTo>
                <a:close/>
              </a:path>
              <a:path w="2147570" h="1343025">
                <a:moveTo>
                  <a:pt x="2139696" y="1328928"/>
                </a:moveTo>
                <a:lnTo>
                  <a:pt x="6096" y="1328928"/>
                </a:lnTo>
                <a:lnTo>
                  <a:pt x="13716" y="1336548"/>
                </a:lnTo>
                <a:lnTo>
                  <a:pt x="13716" y="1342644"/>
                </a:lnTo>
                <a:lnTo>
                  <a:pt x="2133600" y="1342644"/>
                </a:lnTo>
                <a:lnTo>
                  <a:pt x="2133600" y="1336548"/>
                </a:lnTo>
                <a:lnTo>
                  <a:pt x="2139696" y="1328928"/>
                </a:lnTo>
                <a:close/>
              </a:path>
              <a:path w="2147570" h="1343025">
                <a:moveTo>
                  <a:pt x="13716" y="1342644"/>
                </a:moveTo>
                <a:lnTo>
                  <a:pt x="13716" y="1336548"/>
                </a:lnTo>
                <a:lnTo>
                  <a:pt x="6096" y="1328928"/>
                </a:lnTo>
                <a:lnTo>
                  <a:pt x="6096" y="1342644"/>
                </a:lnTo>
                <a:lnTo>
                  <a:pt x="13716" y="1342644"/>
                </a:lnTo>
                <a:close/>
              </a:path>
              <a:path w="2147570" h="1343025">
                <a:moveTo>
                  <a:pt x="2147316" y="1342644"/>
                </a:moveTo>
                <a:lnTo>
                  <a:pt x="2147316" y="0"/>
                </a:lnTo>
                <a:lnTo>
                  <a:pt x="2133600" y="0"/>
                </a:lnTo>
                <a:lnTo>
                  <a:pt x="2133600" y="1328928"/>
                </a:lnTo>
                <a:lnTo>
                  <a:pt x="2139696" y="1328928"/>
                </a:lnTo>
                <a:lnTo>
                  <a:pt x="2139696" y="1342644"/>
                </a:lnTo>
                <a:lnTo>
                  <a:pt x="2147316" y="1342644"/>
                </a:lnTo>
                <a:close/>
              </a:path>
              <a:path w="2147570" h="1343025">
                <a:moveTo>
                  <a:pt x="2139696" y="1342644"/>
                </a:moveTo>
                <a:lnTo>
                  <a:pt x="2139696" y="1328928"/>
                </a:lnTo>
                <a:lnTo>
                  <a:pt x="2133600" y="1336548"/>
                </a:lnTo>
                <a:lnTo>
                  <a:pt x="2133600" y="1342644"/>
                </a:lnTo>
                <a:lnTo>
                  <a:pt x="2139696" y="134264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93937" y="3911598"/>
            <a:ext cx="3625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i: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739" y="4489803"/>
            <a:ext cx="8215630" cy="2402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951865">
              <a:lnSpc>
                <a:spcPct val="100000"/>
              </a:lnSpc>
              <a:spcBef>
                <a:spcPts val="720"/>
              </a:spcBef>
              <a:tabLst>
                <a:tab pos="6438265" algn="l"/>
              </a:tabLst>
            </a:pPr>
            <a:r>
              <a:rPr dirty="0" sz="2600" spc="-5" i="1">
                <a:latin typeface="Times New Roman"/>
                <a:cs typeface="Times New Roman"/>
              </a:rPr>
              <a:t>//</a:t>
            </a:r>
            <a:r>
              <a:rPr dirty="0" sz="2600" spc="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continue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loop.control </a:t>
            </a:r>
            <a:r>
              <a:rPr dirty="0" sz="2600" i="1">
                <a:latin typeface="Times New Roman"/>
                <a:cs typeface="Times New Roman"/>
              </a:rPr>
              <a:t>goes </a:t>
            </a:r>
            <a:r>
              <a:rPr dirty="0" sz="2600" spc="-5" i="1">
                <a:latin typeface="Times New Roman"/>
                <a:cs typeface="Times New Roman"/>
              </a:rPr>
              <a:t>to</a:t>
            </a:r>
            <a:r>
              <a:rPr dirty="0" sz="2600" spc="2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iteration	</a:t>
            </a:r>
            <a:r>
              <a:rPr dirty="0" baseline="26388" sz="3000">
                <a:latin typeface="Arial MT"/>
                <a:cs typeface="Arial MT"/>
              </a:rPr>
              <a:t>Loop</a:t>
            </a:r>
            <a:r>
              <a:rPr dirty="0" baseline="26388" sz="3000" spc="-127">
                <a:latin typeface="Arial MT"/>
                <a:cs typeface="Arial MT"/>
              </a:rPr>
              <a:t> </a:t>
            </a:r>
            <a:r>
              <a:rPr dirty="0" baseline="26388" sz="3000">
                <a:latin typeface="Arial MT"/>
                <a:cs typeface="Arial MT"/>
              </a:rPr>
              <a:t>complete.</a:t>
            </a:r>
            <a:endParaRPr baseline="26388" sz="3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System.out.println("i: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"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i);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System.out.println("Loop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complete.");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5155565" cy="19278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878964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2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Demonstrate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continue.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Continueeg</a:t>
            </a:r>
            <a:r>
              <a:rPr dirty="0" sz="2600" spc="-4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 marR="5080">
              <a:lnSpc>
                <a:spcPct val="120000"/>
              </a:lnSpc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for(int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i=0;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i&lt;10;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i++)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7309104" y="2660904"/>
            <a:ext cx="2147570" cy="1225550"/>
          </a:xfrm>
          <a:custGeom>
            <a:avLst/>
            <a:gdLst/>
            <a:ahLst/>
            <a:cxnLst/>
            <a:rect l="l" t="t" r="r" b="b"/>
            <a:pathLst>
              <a:path w="2147570" h="1225550">
                <a:moveTo>
                  <a:pt x="2147316" y="1225295"/>
                </a:moveTo>
                <a:lnTo>
                  <a:pt x="2147316" y="0"/>
                </a:lnTo>
                <a:lnTo>
                  <a:pt x="0" y="0"/>
                </a:lnTo>
                <a:lnTo>
                  <a:pt x="0" y="1225295"/>
                </a:lnTo>
                <a:lnTo>
                  <a:pt x="6096" y="1225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133600" y="13716"/>
                </a:lnTo>
                <a:lnTo>
                  <a:pt x="2133600" y="6096"/>
                </a:lnTo>
                <a:lnTo>
                  <a:pt x="2139696" y="13716"/>
                </a:lnTo>
                <a:lnTo>
                  <a:pt x="2139696" y="1225295"/>
                </a:lnTo>
                <a:lnTo>
                  <a:pt x="2147316" y="1225295"/>
                </a:lnTo>
                <a:close/>
              </a:path>
              <a:path w="2147570" h="1225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147570" h="1225550">
                <a:moveTo>
                  <a:pt x="13716" y="1225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25295"/>
                </a:lnTo>
                <a:lnTo>
                  <a:pt x="13716" y="1225295"/>
                </a:lnTo>
                <a:close/>
              </a:path>
              <a:path w="2147570" h="1225550">
                <a:moveTo>
                  <a:pt x="2139696" y="13716"/>
                </a:moveTo>
                <a:lnTo>
                  <a:pt x="2133600" y="6096"/>
                </a:lnTo>
                <a:lnTo>
                  <a:pt x="2133600" y="13716"/>
                </a:lnTo>
                <a:lnTo>
                  <a:pt x="2139696" y="13716"/>
                </a:lnTo>
                <a:close/>
              </a:path>
              <a:path w="2147570" h="1225550">
                <a:moveTo>
                  <a:pt x="2139696" y="1225295"/>
                </a:moveTo>
                <a:lnTo>
                  <a:pt x="2139696" y="13716"/>
                </a:lnTo>
                <a:lnTo>
                  <a:pt x="2133600" y="13716"/>
                </a:lnTo>
                <a:lnTo>
                  <a:pt x="2133600" y="1225295"/>
                </a:lnTo>
                <a:lnTo>
                  <a:pt x="2139696" y="1225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93937" y="2692399"/>
            <a:ext cx="107251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spc="-5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P</a:t>
            </a:r>
            <a:r>
              <a:rPr dirty="0" sz="2000" spc="5" b="1">
                <a:latin typeface="Arial"/>
                <a:cs typeface="Arial"/>
              </a:rPr>
              <a:t>U</a:t>
            </a:r>
            <a:r>
              <a:rPr dirty="0" sz="2000" b="1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2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4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3901539"/>
            <a:ext cx="3316604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System.out.print(i </a:t>
            </a:r>
            <a:r>
              <a:rPr dirty="0" sz="2600">
                <a:latin typeface="Times New Roman"/>
                <a:cs typeface="Times New Roman"/>
              </a:rPr>
              <a:t>+ " 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 (i%2 == </a:t>
            </a:r>
            <a:r>
              <a:rPr dirty="0" sz="2600">
                <a:latin typeface="Times New Roman"/>
                <a:cs typeface="Times New Roman"/>
              </a:rPr>
              <a:t>0) continue;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System.out.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println</a:t>
            </a:r>
            <a:r>
              <a:rPr dirty="0" sz="2600">
                <a:latin typeface="Times New Roman"/>
                <a:cs typeface="Times New Roman"/>
              </a:rPr>
              <a:t>("");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9104" y="3886199"/>
            <a:ext cx="2147570" cy="727075"/>
          </a:xfrm>
          <a:custGeom>
            <a:avLst/>
            <a:gdLst/>
            <a:ahLst/>
            <a:cxnLst/>
            <a:rect l="l" t="t" r="r" b="b"/>
            <a:pathLst>
              <a:path w="2147570" h="727075">
                <a:moveTo>
                  <a:pt x="13716" y="713232"/>
                </a:moveTo>
                <a:lnTo>
                  <a:pt x="13716" y="0"/>
                </a:lnTo>
                <a:lnTo>
                  <a:pt x="0" y="0"/>
                </a:lnTo>
                <a:lnTo>
                  <a:pt x="0" y="726948"/>
                </a:lnTo>
                <a:lnTo>
                  <a:pt x="6096" y="726948"/>
                </a:lnTo>
                <a:lnTo>
                  <a:pt x="6096" y="713232"/>
                </a:lnTo>
                <a:lnTo>
                  <a:pt x="13716" y="713232"/>
                </a:lnTo>
                <a:close/>
              </a:path>
              <a:path w="2147570" h="727075">
                <a:moveTo>
                  <a:pt x="2139696" y="713232"/>
                </a:moveTo>
                <a:lnTo>
                  <a:pt x="6096" y="713232"/>
                </a:lnTo>
                <a:lnTo>
                  <a:pt x="13716" y="719328"/>
                </a:lnTo>
                <a:lnTo>
                  <a:pt x="13716" y="726948"/>
                </a:lnTo>
                <a:lnTo>
                  <a:pt x="2133600" y="726948"/>
                </a:lnTo>
                <a:lnTo>
                  <a:pt x="2133600" y="719328"/>
                </a:lnTo>
                <a:lnTo>
                  <a:pt x="2139696" y="713232"/>
                </a:lnTo>
                <a:close/>
              </a:path>
              <a:path w="2147570" h="727075">
                <a:moveTo>
                  <a:pt x="13716" y="726948"/>
                </a:moveTo>
                <a:lnTo>
                  <a:pt x="13716" y="719328"/>
                </a:lnTo>
                <a:lnTo>
                  <a:pt x="6096" y="713232"/>
                </a:lnTo>
                <a:lnTo>
                  <a:pt x="6096" y="726948"/>
                </a:lnTo>
                <a:lnTo>
                  <a:pt x="13716" y="726948"/>
                </a:lnTo>
                <a:close/>
              </a:path>
              <a:path w="2147570" h="727075">
                <a:moveTo>
                  <a:pt x="2147316" y="726948"/>
                </a:moveTo>
                <a:lnTo>
                  <a:pt x="2147316" y="0"/>
                </a:lnTo>
                <a:lnTo>
                  <a:pt x="2133600" y="0"/>
                </a:lnTo>
                <a:lnTo>
                  <a:pt x="2133600" y="713232"/>
                </a:lnTo>
                <a:lnTo>
                  <a:pt x="2139696" y="713232"/>
                </a:lnTo>
                <a:lnTo>
                  <a:pt x="2139696" y="726948"/>
                </a:lnTo>
                <a:lnTo>
                  <a:pt x="2147316" y="726948"/>
                </a:lnTo>
                <a:close/>
              </a:path>
              <a:path w="2147570" h="727075">
                <a:moveTo>
                  <a:pt x="2139696" y="726948"/>
                </a:moveTo>
                <a:lnTo>
                  <a:pt x="2139696" y="713232"/>
                </a:lnTo>
                <a:lnTo>
                  <a:pt x="2133600" y="719328"/>
                </a:lnTo>
                <a:lnTo>
                  <a:pt x="2133600" y="726948"/>
                </a:lnTo>
                <a:lnTo>
                  <a:pt x="2139696" y="72694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93937" y="3911598"/>
            <a:ext cx="3778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6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8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9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0914" y="356107"/>
            <a:ext cx="4035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return</a:t>
            </a:r>
            <a:r>
              <a:rPr dirty="0" sz="44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1392427"/>
            <a:ext cx="8072120" cy="515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9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return</a:t>
            </a:r>
            <a:r>
              <a:rPr dirty="0" sz="2600" spc="31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 spc="3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3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3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explicitly</a:t>
            </a:r>
            <a:r>
              <a:rPr dirty="0" sz="2600" spc="3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return</a:t>
            </a:r>
            <a:r>
              <a:rPr dirty="0" sz="2600" spc="3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from</a:t>
            </a:r>
            <a:r>
              <a:rPr dirty="0" sz="2600" spc="3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return</a:t>
            </a:r>
            <a:r>
              <a:rPr dirty="0" sz="2400" spc="2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causes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control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transfer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back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469390" algn="l"/>
                <a:tab pos="2703830" algn="l"/>
                <a:tab pos="4293235" algn="l"/>
                <a:tab pos="4840605" algn="l"/>
                <a:tab pos="6336665" algn="l"/>
                <a:tab pos="7065645" algn="l"/>
              </a:tabLst>
            </a:pPr>
            <a:r>
              <a:rPr dirty="0" sz="2600" spc="-15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2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u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ho</a:t>
            </a:r>
            <a:r>
              <a:rPr dirty="0" sz="2600">
                <a:latin typeface="Times New Roman"/>
                <a:cs typeface="Times New Roman"/>
              </a:rPr>
              <a:t>d  </a:t>
            </a:r>
            <a:r>
              <a:rPr dirty="0" sz="2600" spc="-5">
                <a:latin typeface="Times New Roman"/>
                <a:cs typeface="Times New Roman"/>
              </a:rPr>
              <a:t>terminates.</a:t>
            </a:r>
            <a:endParaRPr sz="26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16635" algn="l"/>
                <a:tab pos="2042160" algn="l"/>
                <a:tab pos="3051175" algn="l"/>
                <a:tab pos="4480560" algn="l"/>
                <a:tab pos="4884420" algn="l"/>
                <a:tab pos="5820410" algn="l"/>
                <a:tab pos="6225540" algn="l"/>
                <a:tab pos="6776084" algn="l"/>
                <a:tab pos="750887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10" b="1">
                <a:latin typeface="Times New Roman"/>
                <a:cs typeface="Times New Roman"/>
              </a:rPr>
              <a:t>u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u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-  </a:t>
            </a:r>
            <a:r>
              <a:rPr dirty="0" sz="2600" spc="-5">
                <a:latin typeface="Times New Roman"/>
                <a:cs typeface="Times New Roman"/>
              </a:rPr>
              <a:t>time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Methods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that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have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</a:t>
            </a:r>
            <a:r>
              <a:rPr dirty="0" u="heavy" sz="2600" spc="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dirty="0" u="heavy" sz="26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dirty="0" u="heavy" sz="2600" spc="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than</a:t>
            </a:r>
            <a:r>
              <a:rPr dirty="0" u="heavy" sz="2600" spc="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dirty="0" sz="2600" spc="165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return</a:t>
            </a:r>
            <a:r>
              <a:rPr dirty="0" sz="2600" spc="1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value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calling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method(function)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10" b="1">
                <a:latin typeface="Times New Roman"/>
                <a:cs typeface="Times New Roman"/>
              </a:rPr>
              <a:t>return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value;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Here,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value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value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is </a:t>
            </a:r>
            <a:r>
              <a:rPr dirty="0" sz="2400" spc="-15" i="1">
                <a:latin typeface="Times New Roman"/>
                <a:cs typeface="Times New Roman"/>
              </a:rPr>
              <a:t>returned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calling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9588"/>
            <a:ext cx="5155565" cy="19278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229485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Demonstrate</a:t>
            </a:r>
            <a:r>
              <a:rPr dirty="0" sz="2600" spc="-4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return.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Return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  <a:p>
            <a:pPr marL="12700" marR="5080">
              <a:lnSpc>
                <a:spcPct val="120000"/>
              </a:lnSpc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boolean</a:t>
            </a:r>
            <a:r>
              <a:rPr dirty="0" sz="2600" spc="-4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t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=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true;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7309104" y="2660904"/>
            <a:ext cx="2147570" cy="721360"/>
          </a:xfrm>
          <a:custGeom>
            <a:avLst/>
            <a:gdLst/>
            <a:ahLst/>
            <a:cxnLst/>
            <a:rect l="l" t="t" r="r" b="b"/>
            <a:pathLst>
              <a:path w="2147570" h="721360">
                <a:moveTo>
                  <a:pt x="2147316" y="720852"/>
                </a:moveTo>
                <a:lnTo>
                  <a:pt x="2147316" y="0"/>
                </a:lnTo>
                <a:lnTo>
                  <a:pt x="0" y="0"/>
                </a:lnTo>
                <a:lnTo>
                  <a:pt x="0" y="720852"/>
                </a:lnTo>
                <a:lnTo>
                  <a:pt x="6096" y="72085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133600" y="13716"/>
                </a:lnTo>
                <a:lnTo>
                  <a:pt x="2133600" y="6096"/>
                </a:lnTo>
                <a:lnTo>
                  <a:pt x="2139696" y="13716"/>
                </a:lnTo>
                <a:lnTo>
                  <a:pt x="2139696" y="720852"/>
                </a:lnTo>
                <a:lnTo>
                  <a:pt x="2147316" y="720852"/>
                </a:lnTo>
                <a:close/>
              </a:path>
              <a:path w="2147570" h="7213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147570" h="721360">
                <a:moveTo>
                  <a:pt x="13716" y="70866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08660"/>
                </a:lnTo>
                <a:lnTo>
                  <a:pt x="13716" y="708660"/>
                </a:lnTo>
                <a:close/>
              </a:path>
              <a:path w="2147570" h="721360">
                <a:moveTo>
                  <a:pt x="2139696" y="708660"/>
                </a:moveTo>
                <a:lnTo>
                  <a:pt x="6096" y="708660"/>
                </a:lnTo>
                <a:lnTo>
                  <a:pt x="13716" y="714756"/>
                </a:lnTo>
                <a:lnTo>
                  <a:pt x="13716" y="720852"/>
                </a:lnTo>
                <a:lnTo>
                  <a:pt x="2133600" y="720852"/>
                </a:lnTo>
                <a:lnTo>
                  <a:pt x="2133600" y="714756"/>
                </a:lnTo>
                <a:lnTo>
                  <a:pt x="2139696" y="708660"/>
                </a:lnTo>
                <a:close/>
              </a:path>
              <a:path w="2147570" h="721360">
                <a:moveTo>
                  <a:pt x="13716" y="720852"/>
                </a:moveTo>
                <a:lnTo>
                  <a:pt x="13716" y="714756"/>
                </a:lnTo>
                <a:lnTo>
                  <a:pt x="6096" y="708660"/>
                </a:lnTo>
                <a:lnTo>
                  <a:pt x="6096" y="720852"/>
                </a:lnTo>
                <a:lnTo>
                  <a:pt x="13716" y="720852"/>
                </a:lnTo>
                <a:close/>
              </a:path>
              <a:path w="2147570" h="721360">
                <a:moveTo>
                  <a:pt x="2139696" y="13716"/>
                </a:moveTo>
                <a:lnTo>
                  <a:pt x="2133600" y="6096"/>
                </a:lnTo>
                <a:lnTo>
                  <a:pt x="2133600" y="13716"/>
                </a:lnTo>
                <a:lnTo>
                  <a:pt x="2139696" y="13716"/>
                </a:lnTo>
                <a:close/>
              </a:path>
              <a:path w="2147570" h="721360">
                <a:moveTo>
                  <a:pt x="2139696" y="708660"/>
                </a:moveTo>
                <a:lnTo>
                  <a:pt x="2139696" y="13716"/>
                </a:lnTo>
                <a:lnTo>
                  <a:pt x="2133600" y="13716"/>
                </a:lnTo>
                <a:lnTo>
                  <a:pt x="2133600" y="708660"/>
                </a:lnTo>
                <a:lnTo>
                  <a:pt x="2139696" y="708660"/>
                </a:lnTo>
                <a:close/>
              </a:path>
              <a:path w="2147570" h="721360">
                <a:moveTo>
                  <a:pt x="2139696" y="720852"/>
                </a:moveTo>
                <a:lnTo>
                  <a:pt x="2139696" y="708660"/>
                </a:lnTo>
                <a:lnTo>
                  <a:pt x="2133600" y="714756"/>
                </a:lnTo>
                <a:lnTo>
                  <a:pt x="2133600" y="720852"/>
                </a:lnTo>
                <a:lnTo>
                  <a:pt x="2139696" y="72085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93937" y="2692399"/>
            <a:ext cx="19304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Before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return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3901539"/>
            <a:ext cx="5610225" cy="240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0504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System.out.println("Before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return.");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if(t)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return</a:t>
            </a:r>
            <a:r>
              <a:rPr dirty="0" sz="2600" spc="-1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System.out.println("This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won't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execute.");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62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730" y="935227"/>
            <a:ext cx="240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9950" y="660907"/>
            <a:ext cx="26968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94788"/>
            <a:ext cx="8072755" cy="50609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Java,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data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5">
                <a:latin typeface="Times New Roman"/>
                <a:cs typeface="Times New Roman"/>
              </a:rPr>
              <a:t> to 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characters</a:t>
            </a:r>
            <a:r>
              <a:rPr dirty="0" sz="26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0" b="1">
                <a:latin typeface="Times New Roman"/>
                <a:cs typeface="Times New Roman"/>
              </a:rPr>
              <a:t>char.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char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Java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not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same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C 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C++.</a:t>
            </a:r>
            <a:endParaRPr sz="26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4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C/C++,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wide.</a:t>
            </a:r>
            <a:endParaRPr sz="24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Unicode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represent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characters.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Unicode defines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b="1">
                <a:latin typeface="Times New Roman"/>
                <a:cs typeface="Times New Roman"/>
              </a:rPr>
              <a:t>fully </a:t>
            </a:r>
            <a:r>
              <a:rPr dirty="0" sz="2600" spc="-5" b="1">
                <a:latin typeface="Times New Roman"/>
                <a:cs typeface="Times New Roman"/>
              </a:rPr>
              <a:t>international characte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set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represent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>
                <a:latin typeface="Times New Roman"/>
                <a:cs typeface="Times New Roman"/>
              </a:rPr>
              <a:t> of the </a:t>
            </a:r>
            <a:r>
              <a:rPr dirty="0" sz="2600" spc="-5">
                <a:latin typeface="Times New Roman"/>
                <a:cs typeface="Times New Roman"/>
              </a:rPr>
              <a:t>characters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found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>
                <a:latin typeface="Times New Roman"/>
                <a:cs typeface="Times New Roman"/>
              </a:rPr>
              <a:t> human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languages.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requires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16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bits.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range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0 </a:t>
            </a:r>
            <a:r>
              <a:rPr dirty="0" sz="2600" spc="-5" b="1">
                <a:latin typeface="Times New Roman"/>
                <a:cs typeface="Times New Roman"/>
              </a:rPr>
              <a:t>to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65,536.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There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no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negative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chars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char</a:t>
            </a:r>
            <a:r>
              <a:rPr dirty="0" sz="2600" spc="-7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ch1=‘a’;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89020" marR="70485" indent="-31337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CS205</a:t>
            </a:r>
            <a:r>
              <a:rPr dirty="0" spc="-10"/>
              <a:t> </a:t>
            </a:r>
            <a:r>
              <a:rPr dirty="0" spc="-5"/>
              <a:t>Object</a:t>
            </a:r>
            <a:r>
              <a:rPr dirty="0"/>
              <a:t> </a:t>
            </a:r>
            <a:r>
              <a:rPr dirty="0" spc="-5"/>
              <a:t>Oriented</a:t>
            </a:r>
            <a:r>
              <a:rPr dirty="0" spc="5"/>
              <a:t> </a:t>
            </a:r>
            <a:r>
              <a:rPr dirty="0" spc="-5"/>
              <a:t>Programming </a:t>
            </a:r>
            <a:r>
              <a:rPr dirty="0" spc="-98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Java</a:t>
            </a:r>
          </a:p>
          <a:p>
            <a:pPr marL="3462020" marR="5080" indent="-3070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Module </a:t>
            </a:r>
            <a:r>
              <a:rPr dirty="0" spc="-5">
                <a:solidFill>
                  <a:srgbClr val="000000"/>
                </a:solidFill>
              </a:rPr>
              <a:t>2 -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Core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Java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 </a:t>
            </a:r>
            <a:r>
              <a:rPr dirty="0" spc="-9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(Part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5)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402" y="935227"/>
            <a:ext cx="1560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6000750" cy="36010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Object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Oriented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Programming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Java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1635"/>
              </a:spcBef>
              <a:buClr>
                <a:srgbClr val="000000"/>
              </a:buClr>
              <a:buFont typeface="Arial MT"/>
              <a:buChar char="–"/>
              <a:tabLst>
                <a:tab pos="756920" algn="l"/>
              </a:tabLst>
            </a:pP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2600" spc="-5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Fundamentals</a:t>
            </a:r>
            <a:endParaRPr sz="2600">
              <a:latin typeface="Times New Roman"/>
              <a:cs typeface="Times New Roman"/>
            </a:endParaRPr>
          </a:p>
          <a:p>
            <a:pPr lvl="1" marL="836930" indent="-36830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Declaring</a:t>
            </a:r>
            <a:r>
              <a:rPr dirty="0" u="heavy" sz="2600" spc="-3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  <a:p>
            <a:pPr lvl="1" marL="836930" indent="-36830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u="heavy" sz="2600" spc="-4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Reference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Arial MT"/>
              <a:buChar char="–"/>
              <a:tabLst>
                <a:tab pos="756920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Introduction</a:t>
            </a:r>
            <a:r>
              <a:rPr dirty="0" u="heavy" sz="2600" spc="-6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sz="2600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9434" y="356107"/>
            <a:ext cx="48564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dirty="0" sz="44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803743"/>
            <a:ext cx="8072755" cy="5641340"/>
          </a:xfrm>
          <a:prstGeom prst="rect">
            <a:avLst/>
          </a:prstGeom>
        </p:spPr>
        <p:txBody>
          <a:bodyPr wrap="square" lIns="0" tIns="2209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4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6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forms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basis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object-oriented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"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"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ob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2185"/>
              </a:spcBef>
              <a:buFont typeface="Wingdings"/>
              <a:buChar char=""/>
              <a:tabLst>
                <a:tab pos="418465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6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template</a:t>
            </a:r>
            <a:r>
              <a:rPr dirty="0" sz="2600" spc="-1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for</a:t>
            </a:r>
            <a:r>
              <a:rPr dirty="0" sz="2600" spc="-3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an</a:t>
            </a:r>
            <a:r>
              <a:rPr dirty="0" sz="2600" spc="-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An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instance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26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6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  <a:tab pos="766445" algn="l"/>
                <a:tab pos="1597025" algn="l"/>
                <a:tab pos="2701925" algn="l"/>
                <a:tab pos="3039110" algn="l"/>
                <a:tab pos="4148454" algn="l"/>
                <a:tab pos="5826125" algn="l"/>
                <a:tab pos="6510655" algn="l"/>
                <a:tab pos="7654925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l</a:t>
            </a:r>
            <a:r>
              <a:rPr dirty="0" sz="2600" spc="5" b="1" i="1">
                <a:latin typeface="Times New Roman"/>
                <a:cs typeface="Times New Roman"/>
              </a:rPr>
              <a:t>og</a:t>
            </a:r>
            <a:r>
              <a:rPr dirty="0" sz="2600" spc="-5" b="1" i="1">
                <a:latin typeface="Times New Roman"/>
                <a:cs typeface="Times New Roman"/>
              </a:rPr>
              <a:t>i</a:t>
            </a:r>
            <a:r>
              <a:rPr dirty="0" sz="2600" spc="-5" b="1" i="1">
                <a:latin typeface="Times New Roman"/>
                <a:cs typeface="Times New Roman"/>
              </a:rPr>
              <a:t>c</a:t>
            </a:r>
            <a:r>
              <a:rPr dirty="0" sz="2600" spc="5" b="1" i="1">
                <a:latin typeface="Times New Roman"/>
                <a:cs typeface="Times New Roman"/>
              </a:rPr>
              <a:t>a</a:t>
            </a:r>
            <a:r>
              <a:rPr dirty="0" sz="2600" b="1" i="1">
                <a:latin typeface="Times New Roman"/>
                <a:cs typeface="Times New Roman"/>
              </a:rPr>
              <a:t>l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f</a:t>
            </a:r>
            <a:r>
              <a:rPr dirty="0" sz="2600" spc="-5" b="1" i="1">
                <a:latin typeface="Times New Roman"/>
                <a:cs typeface="Times New Roman"/>
              </a:rPr>
              <a:t>r</a:t>
            </a:r>
            <a:r>
              <a:rPr dirty="0" sz="2600" spc="5" b="1" i="1">
                <a:latin typeface="Times New Roman"/>
                <a:cs typeface="Times New Roman"/>
              </a:rPr>
              <a:t>a</a:t>
            </a:r>
            <a:r>
              <a:rPr dirty="0" sz="2600" spc="-10" b="1" i="1">
                <a:latin typeface="Times New Roman"/>
                <a:cs typeface="Times New Roman"/>
              </a:rPr>
              <a:t>m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w</a:t>
            </a:r>
            <a:r>
              <a:rPr dirty="0" sz="2600" spc="5" b="1" i="1">
                <a:latin typeface="Times New Roman"/>
                <a:cs typeface="Times New Roman"/>
              </a:rPr>
              <a:t>o</a:t>
            </a:r>
            <a:r>
              <a:rPr dirty="0" sz="2600" spc="-5" b="1" i="1">
                <a:latin typeface="Times New Roman"/>
                <a:cs typeface="Times New Roman"/>
              </a:rPr>
              <a:t>r</a:t>
            </a:r>
            <a:r>
              <a:rPr dirty="0" sz="2600" b="1" i="1">
                <a:latin typeface="Times New Roman"/>
                <a:cs typeface="Times New Roman"/>
              </a:rPr>
              <a:t>k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 spc="-5">
                <a:latin typeface="Times New Roman"/>
                <a:cs typeface="Times New Roman"/>
              </a:rPr>
              <a:t>relationship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between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members.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0" y="571500"/>
            <a:ext cx="7620000" cy="3314700"/>
            <a:chOff x="1981200" y="571500"/>
            <a:chExt cx="7620000" cy="331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091183"/>
              <a:ext cx="5977128" cy="2795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2567" y="1524000"/>
              <a:ext cx="2008631" cy="15346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6878" y="529843"/>
            <a:ext cx="15627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xa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201208"/>
            <a:ext cx="6249141" cy="23044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43000" y="2133600"/>
            <a:ext cx="7325995" cy="4724400"/>
            <a:chOff x="1143000" y="2133600"/>
            <a:chExt cx="7325995" cy="4724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55" y="2133600"/>
              <a:ext cx="6877811" cy="25054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419600"/>
              <a:ext cx="3186683" cy="2438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962" y="421639"/>
            <a:ext cx="34182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Class(continued.)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A</a:t>
            </a:r>
            <a:r>
              <a:rPr dirty="0" sz="2600" spc="-170"/>
              <a:t> </a:t>
            </a:r>
            <a:r>
              <a:rPr dirty="0" sz="2600" spc="-5"/>
              <a:t>class</a:t>
            </a:r>
            <a:r>
              <a:rPr dirty="0" sz="2600" spc="5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 spc="-5"/>
              <a:t>declared</a:t>
            </a:r>
            <a:r>
              <a:rPr dirty="0" sz="2600" spc="-10"/>
              <a:t> </a:t>
            </a:r>
            <a:r>
              <a:rPr dirty="0" sz="2600"/>
              <a:t>using</a:t>
            </a:r>
            <a:r>
              <a:rPr dirty="0" sz="2600" spc="-5"/>
              <a:t> </a:t>
            </a:r>
            <a:r>
              <a:rPr dirty="0" sz="2600"/>
              <a:t>the</a:t>
            </a:r>
            <a:r>
              <a:rPr dirty="0" sz="2600" spc="-10"/>
              <a:t> </a:t>
            </a:r>
            <a:r>
              <a:rPr dirty="0" sz="2600"/>
              <a:t>keyword</a:t>
            </a:r>
            <a:r>
              <a:rPr dirty="0" sz="2600" spc="-45"/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  <a:tab pos="1010285" algn="l"/>
                <a:tab pos="1702435" algn="l"/>
                <a:tab pos="2118360" algn="l"/>
                <a:tab pos="3534410" algn="l"/>
                <a:tab pos="4666615" algn="l"/>
                <a:tab pos="5652770" algn="l"/>
                <a:tab pos="5940425" algn="l"/>
                <a:tab pos="6724015" algn="l"/>
                <a:tab pos="7268209" algn="l"/>
              </a:tabLst>
            </a:pPr>
            <a:r>
              <a:rPr dirty="0" sz="2600"/>
              <a:t>The	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data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or	variables</a:t>
            </a:r>
            <a:r>
              <a:rPr dirty="0" sz="2600" spc="-5"/>
              <a:t>,	defined	within	</a:t>
            </a:r>
            <a:r>
              <a:rPr dirty="0" sz="2600"/>
              <a:t>a	</a:t>
            </a:r>
            <a:r>
              <a:rPr dirty="0" sz="2600" spc="-5"/>
              <a:t>class	are	called</a:t>
            </a:r>
            <a:endParaRPr sz="2600"/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 spc="-5" b="1">
                <a:latin typeface="Times New Roman"/>
                <a:cs typeface="Times New Roman"/>
              </a:rPr>
              <a:t>instance</a:t>
            </a:r>
            <a:r>
              <a:rPr dirty="0" sz="2600" spc="-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variables</a:t>
            </a:r>
            <a:r>
              <a:rPr dirty="0" sz="2600"/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because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(that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is,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own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copy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separate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unique.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>
                <a:uFill>
                  <a:solidFill>
                    <a:srgbClr val="000000"/>
                  </a:solidFill>
                </a:uFill>
              </a:rPr>
              <a:t>Functions</a:t>
            </a:r>
            <a:r>
              <a:rPr dirty="0" sz="2600" spc="-50"/>
              <a:t> </a:t>
            </a:r>
            <a:r>
              <a:rPr dirty="0" sz="2600"/>
              <a:t>inside</a:t>
            </a:r>
            <a:r>
              <a:rPr dirty="0" sz="2600" spc="-15"/>
              <a:t> </a:t>
            </a:r>
            <a:r>
              <a:rPr dirty="0" sz="2600" spc="-5"/>
              <a:t>class</a:t>
            </a:r>
            <a:r>
              <a:rPr dirty="0" sz="2600"/>
              <a:t> </a:t>
            </a:r>
            <a:r>
              <a:rPr dirty="0" sz="2600" spc="-5"/>
              <a:t>are</a:t>
            </a:r>
            <a:r>
              <a:rPr dirty="0" sz="2600" spc="-15"/>
              <a:t> </a:t>
            </a:r>
            <a:r>
              <a:rPr dirty="0" sz="2600" spc="-5"/>
              <a:t>called </a:t>
            </a:r>
            <a:r>
              <a:rPr dirty="0" sz="2600" b="1">
                <a:latin typeface="Times New Roman"/>
                <a:cs typeface="Times New Roman"/>
              </a:rPr>
              <a:t>methods</a:t>
            </a:r>
            <a:r>
              <a:rPr dirty="0" sz="2600"/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40765" algn="l"/>
                <a:tab pos="2331720" algn="l"/>
                <a:tab pos="2981325" algn="l"/>
                <a:tab pos="4343400" algn="l"/>
                <a:tab pos="5506085" algn="l"/>
                <a:tab pos="6522720" algn="l"/>
                <a:tab pos="6841490" algn="l"/>
                <a:tab pos="7653655" algn="l"/>
              </a:tabLst>
            </a:pPr>
            <a:r>
              <a:rPr dirty="0" sz="2600" spc="5"/>
              <a:t>T</a:t>
            </a:r>
            <a:r>
              <a:rPr dirty="0" sz="2600" spc="-10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</a:rPr>
              <a:t>m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h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v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b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l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2600" spc="5"/>
              <a:t>d</a:t>
            </a:r>
            <a:r>
              <a:rPr dirty="0" sz="2600" spc="-5"/>
              <a:t>e</a:t>
            </a:r>
            <a:r>
              <a:rPr dirty="0" sz="2600" spc="-5"/>
              <a:t>f</a:t>
            </a:r>
            <a:r>
              <a:rPr dirty="0" sz="2600" spc="-5"/>
              <a:t>i</a:t>
            </a:r>
            <a:r>
              <a:rPr dirty="0" sz="2600" spc="5"/>
              <a:t>n</a:t>
            </a:r>
            <a:r>
              <a:rPr dirty="0" sz="2600" spc="-20"/>
              <a:t>e</a:t>
            </a:r>
            <a:r>
              <a:rPr dirty="0" sz="2600"/>
              <a:t>d</a:t>
            </a:r>
            <a:r>
              <a:rPr dirty="0" sz="2600"/>
              <a:t>	</a:t>
            </a:r>
            <a:r>
              <a:rPr dirty="0" sz="2600"/>
              <a:t>w</a:t>
            </a:r>
            <a:r>
              <a:rPr dirty="0" sz="2600" spc="-5"/>
              <a:t>it</a:t>
            </a:r>
            <a:r>
              <a:rPr dirty="0" sz="2600" spc="5"/>
              <a:t>h</a:t>
            </a:r>
            <a:r>
              <a:rPr dirty="0" sz="2600" spc="-5"/>
              <a:t>i</a:t>
            </a:r>
            <a:r>
              <a:rPr dirty="0" sz="2600"/>
              <a:t>n</a:t>
            </a:r>
            <a:r>
              <a:rPr dirty="0" sz="2600"/>
              <a:t>	</a:t>
            </a:r>
            <a:r>
              <a:rPr dirty="0" sz="2600"/>
              <a:t>a</a:t>
            </a:r>
            <a:r>
              <a:rPr dirty="0" sz="2600"/>
              <a:t>	</a:t>
            </a:r>
            <a:r>
              <a:rPr dirty="0" sz="2600" spc="-5"/>
              <a:t>c</a:t>
            </a:r>
            <a:r>
              <a:rPr dirty="0" sz="2600" spc="-5"/>
              <a:t>l</a:t>
            </a:r>
            <a:r>
              <a:rPr dirty="0" sz="2600" spc="-5"/>
              <a:t>a</a:t>
            </a:r>
            <a:r>
              <a:rPr dirty="0" sz="2600" spc="-5"/>
              <a:t>s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/>
              <a:t>a</a:t>
            </a:r>
            <a:r>
              <a:rPr dirty="0" sz="2600" spc="-5"/>
              <a:t>r</a:t>
            </a:r>
            <a:r>
              <a:rPr dirty="0" sz="2600"/>
              <a:t>e  </a:t>
            </a:r>
            <a:r>
              <a:rPr dirty="0" sz="2600" spc="-5"/>
              <a:t>called</a:t>
            </a:r>
            <a:r>
              <a:rPr dirty="0" sz="2600" spc="-15"/>
              <a:t> </a:t>
            </a:r>
            <a:r>
              <a:rPr dirty="0" sz="2600" b="1">
                <a:latin typeface="Times New Roman"/>
                <a:cs typeface="Times New Roman"/>
              </a:rPr>
              <a:t>members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859" y="465835"/>
            <a:ext cx="6302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0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General Form</a:t>
            </a: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0937" y="2846322"/>
            <a:ext cx="10864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Properties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(instance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v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-10" b="1">
                <a:latin typeface="Arial"/>
                <a:cs typeface="Arial"/>
              </a:rPr>
              <a:t>es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8800" y="2657856"/>
            <a:ext cx="467995" cy="1087120"/>
          </a:xfrm>
          <a:custGeom>
            <a:avLst/>
            <a:gdLst/>
            <a:ahLst/>
            <a:cxnLst/>
            <a:rect l="l" t="t" r="r" b="b"/>
            <a:pathLst>
              <a:path w="467995" h="1087120">
                <a:moveTo>
                  <a:pt x="239268" y="526999"/>
                </a:moveTo>
                <a:lnTo>
                  <a:pt x="239268" y="505968"/>
                </a:lnTo>
                <a:lnTo>
                  <a:pt x="237744" y="502920"/>
                </a:lnTo>
                <a:lnTo>
                  <a:pt x="237744" y="42672"/>
                </a:lnTo>
                <a:lnTo>
                  <a:pt x="236220" y="39624"/>
                </a:lnTo>
                <a:lnTo>
                  <a:pt x="236220" y="38100"/>
                </a:lnTo>
                <a:lnTo>
                  <a:pt x="234696" y="38100"/>
                </a:lnTo>
                <a:lnTo>
                  <a:pt x="231648" y="33528"/>
                </a:lnTo>
                <a:lnTo>
                  <a:pt x="230124" y="33528"/>
                </a:lnTo>
                <a:lnTo>
                  <a:pt x="230124" y="32004"/>
                </a:lnTo>
                <a:lnTo>
                  <a:pt x="224028" y="28956"/>
                </a:lnTo>
                <a:lnTo>
                  <a:pt x="224028" y="27432"/>
                </a:lnTo>
                <a:lnTo>
                  <a:pt x="222504" y="27432"/>
                </a:lnTo>
                <a:lnTo>
                  <a:pt x="214884" y="24384"/>
                </a:lnTo>
                <a:lnTo>
                  <a:pt x="204216" y="21336"/>
                </a:lnTo>
                <a:lnTo>
                  <a:pt x="192024" y="16764"/>
                </a:lnTo>
                <a:lnTo>
                  <a:pt x="178308" y="13716"/>
                </a:lnTo>
                <a:lnTo>
                  <a:pt x="163068" y="12192"/>
                </a:lnTo>
                <a:lnTo>
                  <a:pt x="147828" y="9144"/>
                </a:lnTo>
                <a:lnTo>
                  <a:pt x="129540" y="7620"/>
                </a:lnTo>
                <a:lnTo>
                  <a:pt x="109728" y="4572"/>
                </a:lnTo>
                <a:lnTo>
                  <a:pt x="89916" y="3048"/>
                </a:lnTo>
                <a:lnTo>
                  <a:pt x="68580" y="1524"/>
                </a:lnTo>
                <a:lnTo>
                  <a:pt x="45720" y="1422"/>
                </a:lnTo>
                <a:lnTo>
                  <a:pt x="24384" y="0"/>
                </a:lnTo>
                <a:lnTo>
                  <a:pt x="1524" y="0"/>
                </a:lnTo>
                <a:lnTo>
                  <a:pt x="0" y="19812"/>
                </a:lnTo>
                <a:lnTo>
                  <a:pt x="47244" y="19812"/>
                </a:lnTo>
                <a:lnTo>
                  <a:pt x="68580" y="21336"/>
                </a:lnTo>
                <a:lnTo>
                  <a:pt x="128016" y="25908"/>
                </a:lnTo>
                <a:lnTo>
                  <a:pt x="175260" y="33528"/>
                </a:lnTo>
                <a:lnTo>
                  <a:pt x="213360" y="44958"/>
                </a:lnTo>
                <a:lnTo>
                  <a:pt x="213360" y="44196"/>
                </a:lnTo>
                <a:lnTo>
                  <a:pt x="217932" y="47625"/>
                </a:lnTo>
                <a:lnTo>
                  <a:pt x="217932" y="47244"/>
                </a:lnTo>
                <a:lnTo>
                  <a:pt x="219456" y="48768"/>
                </a:lnTo>
                <a:lnTo>
                  <a:pt x="219456" y="47244"/>
                </a:lnTo>
                <a:lnTo>
                  <a:pt x="220980" y="50292"/>
                </a:lnTo>
                <a:lnTo>
                  <a:pt x="220980" y="510540"/>
                </a:lnTo>
                <a:lnTo>
                  <a:pt x="222504" y="513588"/>
                </a:lnTo>
                <a:lnTo>
                  <a:pt x="222504" y="515112"/>
                </a:lnTo>
                <a:lnTo>
                  <a:pt x="224028" y="515112"/>
                </a:lnTo>
                <a:lnTo>
                  <a:pt x="227076" y="519684"/>
                </a:lnTo>
                <a:lnTo>
                  <a:pt x="228600" y="521208"/>
                </a:lnTo>
                <a:lnTo>
                  <a:pt x="234696" y="524256"/>
                </a:lnTo>
                <a:lnTo>
                  <a:pt x="236220" y="525780"/>
                </a:lnTo>
                <a:lnTo>
                  <a:pt x="239268" y="526999"/>
                </a:lnTo>
                <a:close/>
              </a:path>
              <a:path w="467995" h="1087120">
                <a:moveTo>
                  <a:pt x="214884" y="1040892"/>
                </a:moveTo>
                <a:lnTo>
                  <a:pt x="207264" y="1045464"/>
                </a:lnTo>
                <a:lnTo>
                  <a:pt x="198120" y="1048512"/>
                </a:lnTo>
                <a:lnTo>
                  <a:pt x="187452" y="1050036"/>
                </a:lnTo>
                <a:lnTo>
                  <a:pt x="175260" y="1053084"/>
                </a:lnTo>
                <a:lnTo>
                  <a:pt x="128016" y="1060704"/>
                </a:lnTo>
                <a:lnTo>
                  <a:pt x="68580" y="1065276"/>
                </a:lnTo>
                <a:lnTo>
                  <a:pt x="0" y="1066800"/>
                </a:lnTo>
                <a:lnTo>
                  <a:pt x="1524" y="1086612"/>
                </a:lnTo>
                <a:lnTo>
                  <a:pt x="24384" y="1086612"/>
                </a:lnTo>
                <a:lnTo>
                  <a:pt x="45720" y="1085189"/>
                </a:lnTo>
                <a:lnTo>
                  <a:pt x="68580" y="1085088"/>
                </a:lnTo>
                <a:lnTo>
                  <a:pt x="111252" y="1082040"/>
                </a:lnTo>
                <a:lnTo>
                  <a:pt x="129540" y="1078992"/>
                </a:lnTo>
                <a:lnTo>
                  <a:pt x="147828" y="1077468"/>
                </a:lnTo>
                <a:lnTo>
                  <a:pt x="164592" y="1074420"/>
                </a:lnTo>
                <a:lnTo>
                  <a:pt x="179832" y="1071372"/>
                </a:lnTo>
                <a:lnTo>
                  <a:pt x="193548" y="1068324"/>
                </a:lnTo>
                <a:lnTo>
                  <a:pt x="213360" y="1062663"/>
                </a:lnTo>
                <a:lnTo>
                  <a:pt x="213360" y="1042416"/>
                </a:lnTo>
                <a:lnTo>
                  <a:pt x="214884" y="1040892"/>
                </a:lnTo>
                <a:close/>
              </a:path>
              <a:path w="467995" h="1087120">
                <a:moveTo>
                  <a:pt x="214884" y="45720"/>
                </a:moveTo>
                <a:lnTo>
                  <a:pt x="213360" y="44196"/>
                </a:lnTo>
                <a:lnTo>
                  <a:pt x="213360" y="44958"/>
                </a:lnTo>
                <a:lnTo>
                  <a:pt x="214884" y="45720"/>
                </a:lnTo>
                <a:close/>
              </a:path>
              <a:path w="467995" h="1087120">
                <a:moveTo>
                  <a:pt x="219456" y="1037844"/>
                </a:moveTo>
                <a:lnTo>
                  <a:pt x="213360" y="1042416"/>
                </a:lnTo>
                <a:lnTo>
                  <a:pt x="213360" y="1062663"/>
                </a:lnTo>
                <a:lnTo>
                  <a:pt x="214884" y="1062228"/>
                </a:lnTo>
                <a:lnTo>
                  <a:pt x="217932" y="1061008"/>
                </a:lnTo>
                <a:lnTo>
                  <a:pt x="217932" y="1039368"/>
                </a:lnTo>
                <a:lnTo>
                  <a:pt x="219456" y="1037844"/>
                </a:lnTo>
                <a:close/>
              </a:path>
              <a:path w="467995" h="1087120">
                <a:moveTo>
                  <a:pt x="219456" y="48768"/>
                </a:moveTo>
                <a:lnTo>
                  <a:pt x="217932" y="47244"/>
                </a:lnTo>
                <a:lnTo>
                  <a:pt x="217932" y="47625"/>
                </a:lnTo>
                <a:lnTo>
                  <a:pt x="219456" y="48768"/>
                </a:lnTo>
                <a:close/>
              </a:path>
              <a:path w="467995" h="1087120">
                <a:moveTo>
                  <a:pt x="220980" y="1036320"/>
                </a:moveTo>
                <a:lnTo>
                  <a:pt x="217932" y="1039368"/>
                </a:lnTo>
                <a:lnTo>
                  <a:pt x="217932" y="1061008"/>
                </a:lnTo>
                <a:lnTo>
                  <a:pt x="219456" y="1060399"/>
                </a:lnTo>
                <a:lnTo>
                  <a:pt x="219456" y="1039368"/>
                </a:lnTo>
                <a:lnTo>
                  <a:pt x="220980" y="1036320"/>
                </a:lnTo>
                <a:close/>
              </a:path>
              <a:path w="467995" h="1087120">
                <a:moveTo>
                  <a:pt x="220980" y="50292"/>
                </a:moveTo>
                <a:lnTo>
                  <a:pt x="219456" y="47244"/>
                </a:lnTo>
                <a:lnTo>
                  <a:pt x="219456" y="48768"/>
                </a:lnTo>
                <a:lnTo>
                  <a:pt x="220980" y="50292"/>
                </a:lnTo>
                <a:close/>
              </a:path>
              <a:path w="467995" h="1087120">
                <a:moveTo>
                  <a:pt x="220980" y="509016"/>
                </a:moveTo>
                <a:lnTo>
                  <a:pt x="220980" y="50292"/>
                </a:lnTo>
                <a:lnTo>
                  <a:pt x="219456" y="48768"/>
                </a:lnTo>
                <a:lnTo>
                  <a:pt x="219456" y="509016"/>
                </a:lnTo>
                <a:lnTo>
                  <a:pt x="220980" y="509016"/>
                </a:lnTo>
                <a:close/>
              </a:path>
              <a:path w="467995" h="1087120">
                <a:moveTo>
                  <a:pt x="220980" y="1036320"/>
                </a:moveTo>
                <a:lnTo>
                  <a:pt x="220980" y="577596"/>
                </a:lnTo>
                <a:lnTo>
                  <a:pt x="219456" y="577596"/>
                </a:lnTo>
                <a:lnTo>
                  <a:pt x="219456" y="1037844"/>
                </a:lnTo>
                <a:lnTo>
                  <a:pt x="220980" y="1036320"/>
                </a:lnTo>
                <a:close/>
              </a:path>
              <a:path w="467995" h="1087120">
                <a:moveTo>
                  <a:pt x="434340" y="553212"/>
                </a:moveTo>
                <a:lnTo>
                  <a:pt x="411480" y="551688"/>
                </a:lnTo>
                <a:lnTo>
                  <a:pt x="388620" y="551688"/>
                </a:lnTo>
                <a:lnTo>
                  <a:pt x="368808" y="550164"/>
                </a:lnTo>
                <a:lnTo>
                  <a:pt x="347472" y="548640"/>
                </a:lnTo>
                <a:lnTo>
                  <a:pt x="329184" y="545592"/>
                </a:lnTo>
                <a:lnTo>
                  <a:pt x="310896" y="544068"/>
                </a:lnTo>
                <a:lnTo>
                  <a:pt x="306705" y="543306"/>
                </a:lnTo>
                <a:lnTo>
                  <a:pt x="294132" y="545592"/>
                </a:lnTo>
                <a:lnTo>
                  <a:pt x="280416" y="547116"/>
                </a:lnTo>
                <a:lnTo>
                  <a:pt x="266700" y="550164"/>
                </a:lnTo>
                <a:lnTo>
                  <a:pt x="254508" y="554736"/>
                </a:lnTo>
                <a:lnTo>
                  <a:pt x="243840" y="557784"/>
                </a:lnTo>
                <a:lnTo>
                  <a:pt x="236220" y="560832"/>
                </a:lnTo>
                <a:lnTo>
                  <a:pt x="234696" y="560832"/>
                </a:lnTo>
                <a:lnTo>
                  <a:pt x="234696" y="562356"/>
                </a:lnTo>
                <a:lnTo>
                  <a:pt x="228600" y="565404"/>
                </a:lnTo>
                <a:lnTo>
                  <a:pt x="228600" y="566928"/>
                </a:lnTo>
                <a:lnTo>
                  <a:pt x="227076" y="566928"/>
                </a:lnTo>
                <a:lnTo>
                  <a:pt x="224028" y="571500"/>
                </a:lnTo>
                <a:lnTo>
                  <a:pt x="222504" y="571500"/>
                </a:lnTo>
                <a:lnTo>
                  <a:pt x="222504" y="573024"/>
                </a:lnTo>
                <a:lnTo>
                  <a:pt x="220980" y="576072"/>
                </a:lnTo>
                <a:lnTo>
                  <a:pt x="220980" y="1036320"/>
                </a:lnTo>
                <a:lnTo>
                  <a:pt x="219456" y="1039368"/>
                </a:lnTo>
                <a:lnTo>
                  <a:pt x="219456" y="1060399"/>
                </a:lnTo>
                <a:lnTo>
                  <a:pt x="222504" y="1059180"/>
                </a:lnTo>
                <a:lnTo>
                  <a:pt x="224028" y="1057656"/>
                </a:lnTo>
                <a:lnTo>
                  <a:pt x="230124" y="1054608"/>
                </a:lnTo>
                <a:lnTo>
                  <a:pt x="231648" y="1053084"/>
                </a:lnTo>
                <a:lnTo>
                  <a:pt x="234696" y="1048512"/>
                </a:lnTo>
                <a:lnTo>
                  <a:pt x="236220" y="1048512"/>
                </a:lnTo>
                <a:lnTo>
                  <a:pt x="236220" y="1046988"/>
                </a:lnTo>
                <a:lnTo>
                  <a:pt x="237744" y="1043940"/>
                </a:lnTo>
                <a:lnTo>
                  <a:pt x="237744" y="583692"/>
                </a:lnTo>
                <a:lnTo>
                  <a:pt x="239268" y="580644"/>
                </a:lnTo>
                <a:lnTo>
                  <a:pt x="239268" y="582168"/>
                </a:lnTo>
                <a:lnTo>
                  <a:pt x="240792" y="580644"/>
                </a:lnTo>
                <a:lnTo>
                  <a:pt x="240792" y="581025"/>
                </a:lnTo>
                <a:lnTo>
                  <a:pt x="245364" y="577596"/>
                </a:lnTo>
                <a:lnTo>
                  <a:pt x="245364" y="578358"/>
                </a:lnTo>
                <a:lnTo>
                  <a:pt x="297180" y="563880"/>
                </a:lnTo>
                <a:lnTo>
                  <a:pt x="348996" y="557784"/>
                </a:lnTo>
                <a:lnTo>
                  <a:pt x="411480" y="553212"/>
                </a:lnTo>
                <a:lnTo>
                  <a:pt x="434340" y="553212"/>
                </a:lnTo>
                <a:close/>
              </a:path>
              <a:path w="467995" h="1087120">
                <a:moveTo>
                  <a:pt x="239268" y="504444"/>
                </a:moveTo>
                <a:lnTo>
                  <a:pt x="239268" y="47244"/>
                </a:lnTo>
                <a:lnTo>
                  <a:pt x="237744" y="44196"/>
                </a:lnTo>
                <a:lnTo>
                  <a:pt x="237744" y="502920"/>
                </a:lnTo>
                <a:lnTo>
                  <a:pt x="239268" y="504444"/>
                </a:lnTo>
                <a:close/>
              </a:path>
              <a:path w="467995" h="1087120">
                <a:moveTo>
                  <a:pt x="240792" y="527608"/>
                </a:moveTo>
                <a:lnTo>
                  <a:pt x="240792" y="505968"/>
                </a:lnTo>
                <a:lnTo>
                  <a:pt x="237744" y="502920"/>
                </a:lnTo>
                <a:lnTo>
                  <a:pt x="239268" y="505968"/>
                </a:lnTo>
                <a:lnTo>
                  <a:pt x="239268" y="526999"/>
                </a:lnTo>
                <a:lnTo>
                  <a:pt x="240792" y="527608"/>
                </a:lnTo>
                <a:close/>
              </a:path>
              <a:path w="467995" h="1087120">
                <a:moveTo>
                  <a:pt x="239268" y="582168"/>
                </a:moveTo>
                <a:lnTo>
                  <a:pt x="239268" y="580644"/>
                </a:lnTo>
                <a:lnTo>
                  <a:pt x="237744" y="583692"/>
                </a:lnTo>
                <a:lnTo>
                  <a:pt x="239268" y="582168"/>
                </a:lnTo>
                <a:close/>
              </a:path>
              <a:path w="467995" h="1087120">
                <a:moveTo>
                  <a:pt x="239268" y="1039368"/>
                </a:moveTo>
                <a:lnTo>
                  <a:pt x="239268" y="582168"/>
                </a:lnTo>
                <a:lnTo>
                  <a:pt x="237744" y="583692"/>
                </a:lnTo>
                <a:lnTo>
                  <a:pt x="237744" y="1042416"/>
                </a:lnTo>
                <a:lnTo>
                  <a:pt x="239268" y="1039368"/>
                </a:lnTo>
                <a:close/>
              </a:path>
              <a:path w="467995" h="1087120">
                <a:moveTo>
                  <a:pt x="245364" y="529263"/>
                </a:moveTo>
                <a:lnTo>
                  <a:pt x="245364" y="509016"/>
                </a:lnTo>
                <a:lnTo>
                  <a:pt x="239268" y="504444"/>
                </a:lnTo>
                <a:lnTo>
                  <a:pt x="240792" y="505968"/>
                </a:lnTo>
                <a:lnTo>
                  <a:pt x="240792" y="527608"/>
                </a:lnTo>
                <a:lnTo>
                  <a:pt x="243840" y="528828"/>
                </a:lnTo>
                <a:lnTo>
                  <a:pt x="245364" y="529263"/>
                </a:lnTo>
                <a:close/>
              </a:path>
              <a:path w="467995" h="1087120">
                <a:moveTo>
                  <a:pt x="240792" y="581025"/>
                </a:moveTo>
                <a:lnTo>
                  <a:pt x="240792" y="580644"/>
                </a:lnTo>
                <a:lnTo>
                  <a:pt x="239268" y="582168"/>
                </a:lnTo>
                <a:lnTo>
                  <a:pt x="240792" y="581025"/>
                </a:lnTo>
                <a:close/>
              </a:path>
              <a:path w="467995" h="1087120">
                <a:moveTo>
                  <a:pt x="434340" y="533400"/>
                </a:moveTo>
                <a:lnTo>
                  <a:pt x="411480" y="533400"/>
                </a:lnTo>
                <a:lnTo>
                  <a:pt x="388620" y="531758"/>
                </a:lnTo>
                <a:lnTo>
                  <a:pt x="330708" y="527304"/>
                </a:lnTo>
                <a:lnTo>
                  <a:pt x="313944" y="525780"/>
                </a:lnTo>
                <a:lnTo>
                  <a:pt x="283464" y="519684"/>
                </a:lnTo>
                <a:lnTo>
                  <a:pt x="271272" y="516636"/>
                </a:lnTo>
                <a:lnTo>
                  <a:pt x="260604" y="515112"/>
                </a:lnTo>
                <a:lnTo>
                  <a:pt x="251460" y="512064"/>
                </a:lnTo>
                <a:lnTo>
                  <a:pt x="243840" y="507492"/>
                </a:lnTo>
                <a:lnTo>
                  <a:pt x="245364" y="509016"/>
                </a:lnTo>
                <a:lnTo>
                  <a:pt x="245364" y="529263"/>
                </a:lnTo>
                <a:lnTo>
                  <a:pt x="265176" y="534924"/>
                </a:lnTo>
                <a:lnTo>
                  <a:pt x="278892" y="537972"/>
                </a:lnTo>
                <a:lnTo>
                  <a:pt x="294132" y="541020"/>
                </a:lnTo>
                <a:lnTo>
                  <a:pt x="306705" y="543306"/>
                </a:lnTo>
                <a:lnTo>
                  <a:pt x="310896" y="542544"/>
                </a:lnTo>
                <a:lnTo>
                  <a:pt x="329184" y="541020"/>
                </a:lnTo>
                <a:lnTo>
                  <a:pt x="347472" y="537972"/>
                </a:lnTo>
                <a:lnTo>
                  <a:pt x="388620" y="535032"/>
                </a:lnTo>
                <a:lnTo>
                  <a:pt x="411480" y="534924"/>
                </a:lnTo>
                <a:lnTo>
                  <a:pt x="434340" y="533400"/>
                </a:lnTo>
                <a:close/>
              </a:path>
              <a:path w="467995" h="1087120">
                <a:moveTo>
                  <a:pt x="245364" y="578358"/>
                </a:moveTo>
                <a:lnTo>
                  <a:pt x="245364" y="577596"/>
                </a:lnTo>
                <a:lnTo>
                  <a:pt x="243840" y="579120"/>
                </a:lnTo>
                <a:lnTo>
                  <a:pt x="245364" y="578358"/>
                </a:lnTo>
                <a:close/>
              </a:path>
              <a:path w="467995" h="1087120">
                <a:moveTo>
                  <a:pt x="467868" y="548640"/>
                </a:moveTo>
                <a:lnTo>
                  <a:pt x="467868" y="537972"/>
                </a:lnTo>
                <a:lnTo>
                  <a:pt x="463296" y="533400"/>
                </a:lnTo>
                <a:lnTo>
                  <a:pt x="434340" y="533400"/>
                </a:lnTo>
                <a:lnTo>
                  <a:pt x="411480" y="534924"/>
                </a:lnTo>
                <a:lnTo>
                  <a:pt x="388620" y="535032"/>
                </a:lnTo>
                <a:lnTo>
                  <a:pt x="347472" y="537972"/>
                </a:lnTo>
                <a:lnTo>
                  <a:pt x="329184" y="541020"/>
                </a:lnTo>
                <a:lnTo>
                  <a:pt x="310896" y="542544"/>
                </a:lnTo>
                <a:lnTo>
                  <a:pt x="306705" y="543306"/>
                </a:lnTo>
                <a:lnTo>
                  <a:pt x="310896" y="544068"/>
                </a:lnTo>
                <a:lnTo>
                  <a:pt x="329184" y="545592"/>
                </a:lnTo>
                <a:lnTo>
                  <a:pt x="347472" y="548640"/>
                </a:lnTo>
                <a:lnTo>
                  <a:pt x="368808" y="550164"/>
                </a:lnTo>
                <a:lnTo>
                  <a:pt x="388620" y="551688"/>
                </a:lnTo>
                <a:lnTo>
                  <a:pt x="411480" y="551688"/>
                </a:lnTo>
                <a:lnTo>
                  <a:pt x="434340" y="553212"/>
                </a:lnTo>
                <a:lnTo>
                  <a:pt x="463296" y="553212"/>
                </a:lnTo>
                <a:lnTo>
                  <a:pt x="46786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2139" y="1482753"/>
            <a:ext cx="5436235" cy="53320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-170" b="1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4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classname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1885314">
              <a:lnSpc>
                <a:spcPct val="120000"/>
              </a:lnSpc>
            </a:pPr>
            <a:r>
              <a:rPr dirty="0" sz="2400" i="1">
                <a:latin typeface="Times New Roman"/>
                <a:cs typeface="Times New Roman"/>
              </a:rPr>
              <a:t>type </a:t>
            </a:r>
            <a:r>
              <a:rPr dirty="0" sz="2400" spc="-5" b="1" i="1">
                <a:latin typeface="Times New Roman"/>
                <a:cs typeface="Times New Roman"/>
              </a:rPr>
              <a:t>instance-variable</a:t>
            </a:r>
            <a:r>
              <a:rPr dirty="0" sz="2400" spc="-5" i="1">
                <a:latin typeface="Times New Roman"/>
                <a:cs typeface="Times New Roman"/>
              </a:rPr>
              <a:t>1;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instance-variableN</a:t>
            </a:r>
            <a:r>
              <a:rPr dirty="0" sz="2400" spc="-5" i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methodname1</a:t>
            </a:r>
            <a:r>
              <a:rPr dirty="0" sz="2400" spc="-5" i="1">
                <a:latin typeface="Times New Roman"/>
                <a:cs typeface="Times New Roman"/>
              </a:rPr>
              <a:t>(parameter-list)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methodnameN</a:t>
            </a:r>
            <a:r>
              <a:rPr dirty="0" sz="2400" spc="-5" i="1">
                <a:latin typeface="Times New Roman"/>
                <a:cs typeface="Times New Roman"/>
              </a:rPr>
              <a:t>(parameter-list)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latin typeface="Times New Roman"/>
                <a:cs typeface="Times New Roman"/>
              </a:rPr>
              <a:t>{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5596" y="3282708"/>
            <a:ext cx="1106805" cy="2743200"/>
          </a:xfrm>
          <a:custGeom>
            <a:avLst/>
            <a:gdLst/>
            <a:ahLst/>
            <a:cxnLst/>
            <a:rect l="l" t="t" r="r" b="b"/>
            <a:pathLst>
              <a:path w="1106804" h="2743200">
                <a:moveTo>
                  <a:pt x="1106424" y="929640"/>
                </a:moveTo>
                <a:lnTo>
                  <a:pt x="1099566" y="928116"/>
                </a:lnTo>
                <a:lnTo>
                  <a:pt x="1103376" y="923544"/>
                </a:lnTo>
                <a:lnTo>
                  <a:pt x="724509" y="603491"/>
                </a:lnTo>
                <a:lnTo>
                  <a:pt x="31242" y="17856"/>
                </a:lnTo>
                <a:lnTo>
                  <a:pt x="94488" y="28956"/>
                </a:lnTo>
                <a:lnTo>
                  <a:pt x="97536" y="28956"/>
                </a:lnTo>
                <a:lnTo>
                  <a:pt x="102108" y="27432"/>
                </a:lnTo>
                <a:lnTo>
                  <a:pt x="102108" y="19812"/>
                </a:lnTo>
                <a:lnTo>
                  <a:pt x="100584" y="16764"/>
                </a:lnTo>
                <a:lnTo>
                  <a:pt x="97536" y="16764"/>
                </a:lnTo>
                <a:lnTo>
                  <a:pt x="0" y="0"/>
                </a:lnTo>
                <a:lnTo>
                  <a:pt x="4572" y="13271"/>
                </a:lnTo>
                <a:lnTo>
                  <a:pt x="32004" y="92964"/>
                </a:lnTo>
                <a:lnTo>
                  <a:pt x="33528" y="96012"/>
                </a:lnTo>
                <a:lnTo>
                  <a:pt x="38100" y="97536"/>
                </a:lnTo>
                <a:lnTo>
                  <a:pt x="41148" y="96012"/>
                </a:lnTo>
                <a:lnTo>
                  <a:pt x="44196" y="96012"/>
                </a:lnTo>
                <a:lnTo>
                  <a:pt x="45720" y="91440"/>
                </a:lnTo>
                <a:lnTo>
                  <a:pt x="44196" y="88392"/>
                </a:lnTo>
                <a:lnTo>
                  <a:pt x="22783" y="27559"/>
                </a:lnTo>
                <a:lnTo>
                  <a:pt x="4572" y="12192"/>
                </a:lnTo>
                <a:lnTo>
                  <a:pt x="7620" y="14757"/>
                </a:lnTo>
                <a:lnTo>
                  <a:pt x="22783" y="27559"/>
                </a:lnTo>
                <a:lnTo>
                  <a:pt x="705523" y="603491"/>
                </a:lnTo>
                <a:lnTo>
                  <a:pt x="1087577" y="925804"/>
                </a:lnTo>
                <a:lnTo>
                  <a:pt x="579475" y="1123861"/>
                </a:lnTo>
                <a:lnTo>
                  <a:pt x="620268" y="1072896"/>
                </a:lnTo>
                <a:lnTo>
                  <a:pt x="621792" y="1069848"/>
                </a:lnTo>
                <a:lnTo>
                  <a:pt x="621792" y="1065276"/>
                </a:lnTo>
                <a:lnTo>
                  <a:pt x="618744" y="1063752"/>
                </a:lnTo>
                <a:lnTo>
                  <a:pt x="617220" y="1062228"/>
                </a:lnTo>
                <a:lnTo>
                  <a:pt x="612648" y="1062228"/>
                </a:lnTo>
                <a:lnTo>
                  <a:pt x="609600" y="1065276"/>
                </a:lnTo>
                <a:lnTo>
                  <a:pt x="548640" y="1143000"/>
                </a:lnTo>
                <a:lnTo>
                  <a:pt x="557784" y="1144422"/>
                </a:lnTo>
                <a:lnTo>
                  <a:pt x="646176" y="1158240"/>
                </a:lnTo>
                <a:lnTo>
                  <a:pt x="649224" y="1158240"/>
                </a:lnTo>
                <a:lnTo>
                  <a:pt x="653796" y="1156716"/>
                </a:lnTo>
                <a:lnTo>
                  <a:pt x="653796" y="1149096"/>
                </a:lnTo>
                <a:lnTo>
                  <a:pt x="652272" y="1146048"/>
                </a:lnTo>
                <a:lnTo>
                  <a:pt x="649224" y="1146048"/>
                </a:lnTo>
                <a:lnTo>
                  <a:pt x="583679" y="1134745"/>
                </a:lnTo>
                <a:lnTo>
                  <a:pt x="1090028" y="938784"/>
                </a:lnTo>
                <a:lnTo>
                  <a:pt x="703072" y="2706243"/>
                </a:lnTo>
                <a:lnTo>
                  <a:pt x="682752" y="2644140"/>
                </a:lnTo>
                <a:lnTo>
                  <a:pt x="681228" y="2641092"/>
                </a:lnTo>
                <a:lnTo>
                  <a:pt x="678180" y="2639568"/>
                </a:lnTo>
                <a:lnTo>
                  <a:pt x="675132" y="2639568"/>
                </a:lnTo>
                <a:lnTo>
                  <a:pt x="672084" y="2641092"/>
                </a:lnTo>
                <a:lnTo>
                  <a:pt x="669036" y="2645664"/>
                </a:lnTo>
                <a:lnTo>
                  <a:pt x="670560" y="2648712"/>
                </a:lnTo>
                <a:lnTo>
                  <a:pt x="697992" y="2733751"/>
                </a:lnTo>
                <a:lnTo>
                  <a:pt x="701040" y="2743200"/>
                </a:lnTo>
                <a:lnTo>
                  <a:pt x="768096" y="2670048"/>
                </a:lnTo>
                <a:lnTo>
                  <a:pt x="771144" y="2667000"/>
                </a:lnTo>
                <a:lnTo>
                  <a:pt x="771144" y="2662428"/>
                </a:lnTo>
                <a:lnTo>
                  <a:pt x="768096" y="2660904"/>
                </a:lnTo>
                <a:lnTo>
                  <a:pt x="765048" y="2657856"/>
                </a:lnTo>
                <a:lnTo>
                  <a:pt x="760476" y="2657856"/>
                </a:lnTo>
                <a:lnTo>
                  <a:pt x="758952" y="2660904"/>
                </a:lnTo>
                <a:lnTo>
                  <a:pt x="714921" y="2709443"/>
                </a:lnTo>
                <a:lnTo>
                  <a:pt x="1106424" y="9296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2139" y="6862060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6400" y="4061460"/>
            <a:ext cx="914400" cy="111760"/>
          </a:xfrm>
          <a:custGeom>
            <a:avLst/>
            <a:gdLst/>
            <a:ahLst/>
            <a:cxnLst/>
            <a:rect l="l" t="t" r="r" b="b"/>
            <a:pathLst>
              <a:path w="914400" h="111760">
                <a:moveTo>
                  <a:pt x="877088" y="55626"/>
                </a:moveTo>
                <a:lnTo>
                  <a:pt x="859902" y="45658"/>
                </a:lnTo>
                <a:lnTo>
                  <a:pt x="0" y="44196"/>
                </a:lnTo>
                <a:lnTo>
                  <a:pt x="0" y="64008"/>
                </a:lnTo>
                <a:lnTo>
                  <a:pt x="860114" y="65470"/>
                </a:lnTo>
                <a:lnTo>
                  <a:pt x="877088" y="55626"/>
                </a:lnTo>
                <a:close/>
              </a:path>
              <a:path w="914400" h="111760">
                <a:moveTo>
                  <a:pt x="914400" y="56388"/>
                </a:moveTo>
                <a:lnTo>
                  <a:pt x="824484" y="3048"/>
                </a:lnTo>
                <a:lnTo>
                  <a:pt x="819912" y="0"/>
                </a:lnTo>
                <a:lnTo>
                  <a:pt x="813816" y="1524"/>
                </a:lnTo>
                <a:lnTo>
                  <a:pt x="812292" y="6096"/>
                </a:lnTo>
                <a:lnTo>
                  <a:pt x="809244" y="10668"/>
                </a:lnTo>
                <a:lnTo>
                  <a:pt x="810768" y="16764"/>
                </a:lnTo>
                <a:lnTo>
                  <a:pt x="815340" y="19812"/>
                </a:lnTo>
                <a:lnTo>
                  <a:pt x="859902" y="45658"/>
                </a:lnTo>
                <a:lnTo>
                  <a:pt x="896112" y="45720"/>
                </a:lnTo>
                <a:lnTo>
                  <a:pt x="896112" y="66926"/>
                </a:lnTo>
                <a:lnTo>
                  <a:pt x="914400" y="56388"/>
                </a:lnTo>
                <a:close/>
              </a:path>
              <a:path w="914400" h="111760">
                <a:moveTo>
                  <a:pt x="896112" y="66926"/>
                </a:moveTo>
                <a:lnTo>
                  <a:pt x="896112" y="65532"/>
                </a:lnTo>
                <a:lnTo>
                  <a:pt x="859902" y="65593"/>
                </a:lnTo>
                <a:lnTo>
                  <a:pt x="815340" y="91440"/>
                </a:lnTo>
                <a:lnTo>
                  <a:pt x="810768" y="94488"/>
                </a:lnTo>
                <a:lnTo>
                  <a:pt x="809244" y="100584"/>
                </a:lnTo>
                <a:lnTo>
                  <a:pt x="812292" y="105156"/>
                </a:lnTo>
                <a:lnTo>
                  <a:pt x="813816" y="109728"/>
                </a:lnTo>
                <a:lnTo>
                  <a:pt x="819912" y="111252"/>
                </a:lnTo>
                <a:lnTo>
                  <a:pt x="824484" y="108204"/>
                </a:lnTo>
                <a:lnTo>
                  <a:pt x="896112" y="66926"/>
                </a:lnTo>
                <a:close/>
              </a:path>
              <a:path w="914400" h="111760">
                <a:moveTo>
                  <a:pt x="896112" y="65532"/>
                </a:moveTo>
                <a:lnTo>
                  <a:pt x="896112" y="45720"/>
                </a:lnTo>
                <a:lnTo>
                  <a:pt x="859902" y="45658"/>
                </a:lnTo>
                <a:lnTo>
                  <a:pt x="877088" y="55626"/>
                </a:lnTo>
                <a:lnTo>
                  <a:pt x="891540" y="47244"/>
                </a:lnTo>
                <a:lnTo>
                  <a:pt x="891540" y="65524"/>
                </a:lnTo>
                <a:lnTo>
                  <a:pt x="896112" y="65532"/>
                </a:lnTo>
                <a:close/>
              </a:path>
              <a:path w="914400" h="111760">
                <a:moveTo>
                  <a:pt x="891540" y="65524"/>
                </a:moveTo>
                <a:lnTo>
                  <a:pt x="891540" y="64008"/>
                </a:lnTo>
                <a:lnTo>
                  <a:pt x="877088" y="55626"/>
                </a:lnTo>
                <a:lnTo>
                  <a:pt x="860114" y="65470"/>
                </a:lnTo>
                <a:lnTo>
                  <a:pt x="891540" y="65524"/>
                </a:lnTo>
                <a:close/>
              </a:path>
              <a:path w="914400" h="111760">
                <a:moveTo>
                  <a:pt x="891540" y="64008"/>
                </a:moveTo>
                <a:lnTo>
                  <a:pt x="891540" y="47244"/>
                </a:lnTo>
                <a:lnTo>
                  <a:pt x="877088" y="55626"/>
                </a:lnTo>
                <a:lnTo>
                  <a:pt x="89154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79537" y="3989322"/>
            <a:ext cx="13462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Behaviour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Method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or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2600" y="5737860"/>
            <a:ext cx="914400" cy="111760"/>
          </a:xfrm>
          <a:custGeom>
            <a:avLst/>
            <a:gdLst/>
            <a:ahLst/>
            <a:cxnLst/>
            <a:rect l="l" t="t" r="r" b="b"/>
            <a:pathLst>
              <a:path w="914400" h="111760">
                <a:moveTo>
                  <a:pt x="877088" y="55626"/>
                </a:moveTo>
                <a:lnTo>
                  <a:pt x="859902" y="45658"/>
                </a:lnTo>
                <a:lnTo>
                  <a:pt x="0" y="44196"/>
                </a:lnTo>
                <a:lnTo>
                  <a:pt x="0" y="64008"/>
                </a:lnTo>
                <a:lnTo>
                  <a:pt x="860114" y="65470"/>
                </a:lnTo>
                <a:lnTo>
                  <a:pt x="877088" y="55626"/>
                </a:lnTo>
                <a:close/>
              </a:path>
              <a:path w="914400" h="111760">
                <a:moveTo>
                  <a:pt x="914400" y="56388"/>
                </a:moveTo>
                <a:lnTo>
                  <a:pt x="824484" y="3048"/>
                </a:lnTo>
                <a:lnTo>
                  <a:pt x="819912" y="0"/>
                </a:lnTo>
                <a:lnTo>
                  <a:pt x="813816" y="1524"/>
                </a:lnTo>
                <a:lnTo>
                  <a:pt x="812292" y="6096"/>
                </a:lnTo>
                <a:lnTo>
                  <a:pt x="809244" y="10668"/>
                </a:lnTo>
                <a:lnTo>
                  <a:pt x="810768" y="16764"/>
                </a:lnTo>
                <a:lnTo>
                  <a:pt x="815340" y="19812"/>
                </a:lnTo>
                <a:lnTo>
                  <a:pt x="859902" y="45658"/>
                </a:lnTo>
                <a:lnTo>
                  <a:pt x="896112" y="45720"/>
                </a:lnTo>
                <a:lnTo>
                  <a:pt x="896112" y="66926"/>
                </a:lnTo>
                <a:lnTo>
                  <a:pt x="914400" y="56388"/>
                </a:lnTo>
                <a:close/>
              </a:path>
              <a:path w="914400" h="111760">
                <a:moveTo>
                  <a:pt x="896112" y="66926"/>
                </a:moveTo>
                <a:lnTo>
                  <a:pt x="896112" y="65532"/>
                </a:lnTo>
                <a:lnTo>
                  <a:pt x="859902" y="65593"/>
                </a:lnTo>
                <a:lnTo>
                  <a:pt x="815340" y="91440"/>
                </a:lnTo>
                <a:lnTo>
                  <a:pt x="810768" y="94488"/>
                </a:lnTo>
                <a:lnTo>
                  <a:pt x="809244" y="100584"/>
                </a:lnTo>
                <a:lnTo>
                  <a:pt x="812292" y="105156"/>
                </a:lnTo>
                <a:lnTo>
                  <a:pt x="813816" y="109728"/>
                </a:lnTo>
                <a:lnTo>
                  <a:pt x="819912" y="111252"/>
                </a:lnTo>
                <a:lnTo>
                  <a:pt x="824484" y="108204"/>
                </a:lnTo>
                <a:lnTo>
                  <a:pt x="896112" y="66926"/>
                </a:lnTo>
                <a:close/>
              </a:path>
              <a:path w="914400" h="111760">
                <a:moveTo>
                  <a:pt x="896112" y="65532"/>
                </a:moveTo>
                <a:lnTo>
                  <a:pt x="896112" y="45720"/>
                </a:lnTo>
                <a:lnTo>
                  <a:pt x="859902" y="45658"/>
                </a:lnTo>
                <a:lnTo>
                  <a:pt x="877088" y="55626"/>
                </a:lnTo>
                <a:lnTo>
                  <a:pt x="891540" y="47244"/>
                </a:lnTo>
                <a:lnTo>
                  <a:pt x="891540" y="65524"/>
                </a:lnTo>
                <a:lnTo>
                  <a:pt x="896112" y="65532"/>
                </a:lnTo>
                <a:close/>
              </a:path>
              <a:path w="914400" h="111760">
                <a:moveTo>
                  <a:pt x="891540" y="65524"/>
                </a:moveTo>
                <a:lnTo>
                  <a:pt x="891540" y="64008"/>
                </a:lnTo>
                <a:lnTo>
                  <a:pt x="877088" y="55626"/>
                </a:lnTo>
                <a:lnTo>
                  <a:pt x="860114" y="65470"/>
                </a:lnTo>
                <a:lnTo>
                  <a:pt x="891540" y="65524"/>
                </a:lnTo>
                <a:close/>
              </a:path>
              <a:path w="914400" h="111760">
                <a:moveTo>
                  <a:pt x="891540" y="64008"/>
                </a:moveTo>
                <a:lnTo>
                  <a:pt x="891540" y="47244"/>
                </a:lnTo>
                <a:lnTo>
                  <a:pt x="877088" y="55626"/>
                </a:lnTo>
                <a:lnTo>
                  <a:pt x="89154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31937" y="5589521"/>
            <a:ext cx="13195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Behaviour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Method </a:t>
            </a:r>
            <a:r>
              <a:rPr dirty="0" sz="1800" spc="-5">
                <a:latin typeface="Arial MT"/>
                <a:cs typeface="Arial MT"/>
              </a:rPr>
              <a:t>or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3136" y="3913122"/>
            <a:ext cx="1027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10" b="1">
                <a:latin typeface="Arial"/>
                <a:cs typeface="Arial"/>
              </a:rPr>
              <a:t>em</a:t>
            </a:r>
            <a:r>
              <a:rPr dirty="0" sz="1800" b="1">
                <a:latin typeface="Arial"/>
                <a:cs typeface="Arial"/>
              </a:rPr>
              <a:t>b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spc="-10" b="1">
                <a:latin typeface="Arial"/>
                <a:cs typeface="Arial"/>
              </a:rPr>
              <a:t>r</a:t>
            </a:r>
            <a:r>
              <a:rPr dirty="0" sz="1800" spc="-5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646" y="889507"/>
            <a:ext cx="35979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2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075788"/>
            <a:ext cx="130048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Box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026764"/>
            <a:ext cx="192532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double width;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height;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2886456"/>
            <a:ext cx="696595" cy="1000125"/>
          </a:xfrm>
          <a:custGeom>
            <a:avLst/>
            <a:gdLst/>
            <a:ahLst/>
            <a:cxnLst/>
            <a:rect l="l" t="t" r="r" b="b"/>
            <a:pathLst>
              <a:path w="696595" h="1000125">
                <a:moveTo>
                  <a:pt x="652272" y="914400"/>
                </a:moveTo>
                <a:lnTo>
                  <a:pt x="617220" y="912876"/>
                </a:lnTo>
                <a:lnTo>
                  <a:pt x="585216" y="912876"/>
                </a:lnTo>
                <a:lnTo>
                  <a:pt x="553212" y="909828"/>
                </a:lnTo>
                <a:lnTo>
                  <a:pt x="524256" y="908304"/>
                </a:lnTo>
                <a:lnTo>
                  <a:pt x="495300" y="905256"/>
                </a:lnTo>
                <a:lnTo>
                  <a:pt x="469392" y="902208"/>
                </a:lnTo>
                <a:lnTo>
                  <a:pt x="445008" y="897636"/>
                </a:lnTo>
                <a:lnTo>
                  <a:pt x="423672" y="894588"/>
                </a:lnTo>
                <a:lnTo>
                  <a:pt x="414528" y="891540"/>
                </a:lnTo>
                <a:lnTo>
                  <a:pt x="405384" y="890016"/>
                </a:lnTo>
                <a:lnTo>
                  <a:pt x="396240" y="886968"/>
                </a:lnTo>
                <a:lnTo>
                  <a:pt x="388620" y="885444"/>
                </a:lnTo>
                <a:lnTo>
                  <a:pt x="381000" y="882396"/>
                </a:lnTo>
                <a:lnTo>
                  <a:pt x="374904" y="880872"/>
                </a:lnTo>
                <a:lnTo>
                  <a:pt x="368808" y="877824"/>
                </a:lnTo>
                <a:lnTo>
                  <a:pt x="364236" y="876300"/>
                </a:lnTo>
                <a:lnTo>
                  <a:pt x="359664" y="873252"/>
                </a:lnTo>
                <a:lnTo>
                  <a:pt x="356616" y="871728"/>
                </a:lnTo>
                <a:lnTo>
                  <a:pt x="353568" y="868680"/>
                </a:lnTo>
                <a:lnTo>
                  <a:pt x="352044" y="865632"/>
                </a:lnTo>
                <a:lnTo>
                  <a:pt x="352044" y="59436"/>
                </a:lnTo>
                <a:lnTo>
                  <a:pt x="350520" y="57912"/>
                </a:lnTo>
                <a:lnTo>
                  <a:pt x="350520" y="56388"/>
                </a:lnTo>
                <a:lnTo>
                  <a:pt x="347472" y="53340"/>
                </a:lnTo>
                <a:lnTo>
                  <a:pt x="347472" y="51816"/>
                </a:lnTo>
                <a:lnTo>
                  <a:pt x="345948" y="51816"/>
                </a:lnTo>
                <a:lnTo>
                  <a:pt x="342900" y="47244"/>
                </a:lnTo>
                <a:lnTo>
                  <a:pt x="338328" y="44196"/>
                </a:lnTo>
                <a:lnTo>
                  <a:pt x="326136" y="38100"/>
                </a:lnTo>
                <a:lnTo>
                  <a:pt x="320040" y="36576"/>
                </a:lnTo>
                <a:lnTo>
                  <a:pt x="304800" y="30480"/>
                </a:lnTo>
                <a:lnTo>
                  <a:pt x="295656" y="27432"/>
                </a:lnTo>
                <a:lnTo>
                  <a:pt x="286512" y="25908"/>
                </a:lnTo>
                <a:lnTo>
                  <a:pt x="277368" y="22860"/>
                </a:lnTo>
                <a:lnTo>
                  <a:pt x="256032" y="19812"/>
                </a:lnTo>
                <a:lnTo>
                  <a:pt x="245364" y="16764"/>
                </a:lnTo>
                <a:lnTo>
                  <a:pt x="193548" y="10668"/>
                </a:lnTo>
                <a:lnTo>
                  <a:pt x="164592" y="7620"/>
                </a:lnTo>
                <a:lnTo>
                  <a:pt x="134112" y="4572"/>
                </a:lnTo>
                <a:lnTo>
                  <a:pt x="102108" y="2978"/>
                </a:lnTo>
                <a:lnTo>
                  <a:pt x="36576" y="0"/>
                </a:lnTo>
                <a:lnTo>
                  <a:pt x="1524" y="0"/>
                </a:lnTo>
                <a:lnTo>
                  <a:pt x="0" y="19812"/>
                </a:lnTo>
                <a:lnTo>
                  <a:pt x="70104" y="19812"/>
                </a:lnTo>
                <a:lnTo>
                  <a:pt x="102108" y="21336"/>
                </a:lnTo>
                <a:lnTo>
                  <a:pt x="134112" y="24384"/>
                </a:lnTo>
                <a:lnTo>
                  <a:pt x="163068" y="25908"/>
                </a:lnTo>
                <a:lnTo>
                  <a:pt x="192024" y="28956"/>
                </a:lnTo>
                <a:lnTo>
                  <a:pt x="217932" y="32004"/>
                </a:lnTo>
                <a:lnTo>
                  <a:pt x="242316" y="36576"/>
                </a:lnTo>
                <a:lnTo>
                  <a:pt x="263652" y="39624"/>
                </a:lnTo>
                <a:lnTo>
                  <a:pt x="272796" y="42672"/>
                </a:lnTo>
                <a:lnTo>
                  <a:pt x="283464" y="44196"/>
                </a:lnTo>
                <a:lnTo>
                  <a:pt x="291084" y="47244"/>
                </a:lnTo>
                <a:lnTo>
                  <a:pt x="300228" y="48768"/>
                </a:lnTo>
                <a:lnTo>
                  <a:pt x="306324" y="51816"/>
                </a:lnTo>
                <a:lnTo>
                  <a:pt x="313944" y="53340"/>
                </a:lnTo>
                <a:lnTo>
                  <a:pt x="318516" y="56388"/>
                </a:lnTo>
                <a:lnTo>
                  <a:pt x="324612" y="57912"/>
                </a:lnTo>
                <a:lnTo>
                  <a:pt x="327660" y="60960"/>
                </a:lnTo>
                <a:lnTo>
                  <a:pt x="330708" y="62484"/>
                </a:lnTo>
                <a:lnTo>
                  <a:pt x="333756" y="65532"/>
                </a:lnTo>
                <a:lnTo>
                  <a:pt x="333756" y="868680"/>
                </a:lnTo>
                <a:lnTo>
                  <a:pt x="335280" y="871728"/>
                </a:lnTo>
                <a:lnTo>
                  <a:pt x="335280" y="874776"/>
                </a:lnTo>
                <a:lnTo>
                  <a:pt x="336804" y="876300"/>
                </a:lnTo>
                <a:lnTo>
                  <a:pt x="336804" y="877824"/>
                </a:lnTo>
                <a:lnTo>
                  <a:pt x="338328" y="877824"/>
                </a:lnTo>
                <a:lnTo>
                  <a:pt x="339852" y="880872"/>
                </a:lnTo>
                <a:lnTo>
                  <a:pt x="339852" y="882396"/>
                </a:lnTo>
                <a:lnTo>
                  <a:pt x="341376" y="882396"/>
                </a:lnTo>
                <a:lnTo>
                  <a:pt x="344424" y="885444"/>
                </a:lnTo>
                <a:lnTo>
                  <a:pt x="348996" y="888492"/>
                </a:lnTo>
                <a:lnTo>
                  <a:pt x="353568" y="893064"/>
                </a:lnTo>
                <a:lnTo>
                  <a:pt x="359664" y="894588"/>
                </a:lnTo>
                <a:lnTo>
                  <a:pt x="382524" y="903732"/>
                </a:lnTo>
                <a:lnTo>
                  <a:pt x="390144" y="905256"/>
                </a:lnTo>
                <a:lnTo>
                  <a:pt x="399288" y="908304"/>
                </a:lnTo>
                <a:lnTo>
                  <a:pt x="409956" y="909828"/>
                </a:lnTo>
                <a:lnTo>
                  <a:pt x="420624" y="912876"/>
                </a:lnTo>
                <a:lnTo>
                  <a:pt x="431292" y="914400"/>
                </a:lnTo>
                <a:lnTo>
                  <a:pt x="441960" y="917448"/>
                </a:lnTo>
                <a:lnTo>
                  <a:pt x="466344" y="920496"/>
                </a:lnTo>
                <a:lnTo>
                  <a:pt x="493776" y="923544"/>
                </a:lnTo>
                <a:lnTo>
                  <a:pt x="501015" y="924306"/>
                </a:lnTo>
                <a:lnTo>
                  <a:pt x="522732" y="922020"/>
                </a:lnTo>
                <a:lnTo>
                  <a:pt x="553212" y="918972"/>
                </a:lnTo>
                <a:lnTo>
                  <a:pt x="585216" y="917378"/>
                </a:lnTo>
                <a:lnTo>
                  <a:pt x="650748" y="914400"/>
                </a:lnTo>
                <a:lnTo>
                  <a:pt x="652272" y="914400"/>
                </a:lnTo>
                <a:close/>
              </a:path>
              <a:path w="696595" h="1000125">
                <a:moveTo>
                  <a:pt x="333756" y="67056"/>
                </a:moveTo>
                <a:lnTo>
                  <a:pt x="333756" y="65532"/>
                </a:lnTo>
                <a:lnTo>
                  <a:pt x="332232" y="64008"/>
                </a:lnTo>
                <a:lnTo>
                  <a:pt x="333756" y="67056"/>
                </a:lnTo>
                <a:close/>
              </a:path>
              <a:path w="696595" h="1000125">
                <a:moveTo>
                  <a:pt x="650748" y="934212"/>
                </a:moveTo>
                <a:lnTo>
                  <a:pt x="583692" y="931164"/>
                </a:lnTo>
                <a:lnTo>
                  <a:pt x="551688" y="929640"/>
                </a:lnTo>
                <a:lnTo>
                  <a:pt x="501015" y="924306"/>
                </a:lnTo>
                <a:lnTo>
                  <a:pt x="493776" y="925068"/>
                </a:lnTo>
                <a:lnTo>
                  <a:pt x="441960" y="931164"/>
                </a:lnTo>
                <a:lnTo>
                  <a:pt x="431292" y="934212"/>
                </a:lnTo>
                <a:lnTo>
                  <a:pt x="409956" y="937260"/>
                </a:lnTo>
                <a:lnTo>
                  <a:pt x="399288" y="940308"/>
                </a:lnTo>
                <a:lnTo>
                  <a:pt x="390144" y="941832"/>
                </a:lnTo>
                <a:lnTo>
                  <a:pt x="367284" y="950976"/>
                </a:lnTo>
                <a:lnTo>
                  <a:pt x="361188" y="952500"/>
                </a:lnTo>
                <a:lnTo>
                  <a:pt x="348996" y="958596"/>
                </a:lnTo>
                <a:lnTo>
                  <a:pt x="344424" y="961644"/>
                </a:lnTo>
                <a:lnTo>
                  <a:pt x="341376" y="966216"/>
                </a:lnTo>
                <a:lnTo>
                  <a:pt x="339852" y="966216"/>
                </a:lnTo>
                <a:lnTo>
                  <a:pt x="339852" y="967740"/>
                </a:lnTo>
                <a:lnTo>
                  <a:pt x="336804" y="970788"/>
                </a:lnTo>
                <a:lnTo>
                  <a:pt x="336804" y="972312"/>
                </a:lnTo>
                <a:lnTo>
                  <a:pt x="335280" y="973836"/>
                </a:lnTo>
                <a:lnTo>
                  <a:pt x="335280" y="976884"/>
                </a:lnTo>
                <a:lnTo>
                  <a:pt x="333756" y="979932"/>
                </a:lnTo>
                <a:lnTo>
                  <a:pt x="333756" y="999743"/>
                </a:lnTo>
                <a:lnTo>
                  <a:pt x="352044" y="999743"/>
                </a:lnTo>
                <a:lnTo>
                  <a:pt x="352044" y="982980"/>
                </a:lnTo>
                <a:lnTo>
                  <a:pt x="353568" y="979932"/>
                </a:lnTo>
                <a:lnTo>
                  <a:pt x="356616" y="976884"/>
                </a:lnTo>
                <a:lnTo>
                  <a:pt x="359664" y="975360"/>
                </a:lnTo>
                <a:lnTo>
                  <a:pt x="362712" y="972312"/>
                </a:lnTo>
                <a:lnTo>
                  <a:pt x="367284" y="970788"/>
                </a:lnTo>
                <a:lnTo>
                  <a:pt x="373380" y="967740"/>
                </a:lnTo>
                <a:lnTo>
                  <a:pt x="381000" y="966216"/>
                </a:lnTo>
                <a:lnTo>
                  <a:pt x="387096" y="963168"/>
                </a:lnTo>
                <a:lnTo>
                  <a:pt x="396240" y="961644"/>
                </a:lnTo>
                <a:lnTo>
                  <a:pt x="403860" y="958596"/>
                </a:lnTo>
                <a:lnTo>
                  <a:pt x="413004" y="957072"/>
                </a:lnTo>
                <a:lnTo>
                  <a:pt x="423672" y="954024"/>
                </a:lnTo>
                <a:lnTo>
                  <a:pt x="445008" y="950976"/>
                </a:lnTo>
                <a:lnTo>
                  <a:pt x="469392" y="946404"/>
                </a:lnTo>
                <a:lnTo>
                  <a:pt x="495300" y="943356"/>
                </a:lnTo>
                <a:lnTo>
                  <a:pt x="524256" y="940308"/>
                </a:lnTo>
                <a:lnTo>
                  <a:pt x="553212" y="938784"/>
                </a:lnTo>
                <a:lnTo>
                  <a:pt x="585216" y="935736"/>
                </a:lnTo>
                <a:lnTo>
                  <a:pt x="617220" y="934212"/>
                </a:lnTo>
                <a:lnTo>
                  <a:pt x="650748" y="934212"/>
                </a:lnTo>
                <a:close/>
              </a:path>
              <a:path w="696595" h="1000125">
                <a:moveTo>
                  <a:pt x="355092" y="870204"/>
                </a:moveTo>
                <a:lnTo>
                  <a:pt x="353568" y="867156"/>
                </a:lnTo>
                <a:lnTo>
                  <a:pt x="353568" y="65532"/>
                </a:lnTo>
                <a:lnTo>
                  <a:pt x="352044" y="62484"/>
                </a:lnTo>
                <a:lnTo>
                  <a:pt x="352044" y="865632"/>
                </a:lnTo>
                <a:lnTo>
                  <a:pt x="353568" y="868680"/>
                </a:lnTo>
                <a:lnTo>
                  <a:pt x="355092" y="870204"/>
                </a:lnTo>
                <a:close/>
              </a:path>
              <a:path w="696595" h="1000125">
                <a:moveTo>
                  <a:pt x="355092" y="978408"/>
                </a:moveTo>
                <a:lnTo>
                  <a:pt x="353568" y="979932"/>
                </a:lnTo>
                <a:lnTo>
                  <a:pt x="352044" y="982980"/>
                </a:lnTo>
                <a:lnTo>
                  <a:pt x="352044" y="999743"/>
                </a:lnTo>
                <a:lnTo>
                  <a:pt x="353568" y="999743"/>
                </a:lnTo>
                <a:lnTo>
                  <a:pt x="353568" y="981456"/>
                </a:lnTo>
                <a:lnTo>
                  <a:pt x="355092" y="978408"/>
                </a:lnTo>
                <a:close/>
              </a:path>
              <a:path w="696595" h="1000125">
                <a:moveTo>
                  <a:pt x="696468" y="929640"/>
                </a:moveTo>
                <a:lnTo>
                  <a:pt x="696468" y="918972"/>
                </a:lnTo>
                <a:lnTo>
                  <a:pt x="691896" y="914400"/>
                </a:lnTo>
                <a:lnTo>
                  <a:pt x="650748" y="914400"/>
                </a:lnTo>
                <a:lnTo>
                  <a:pt x="583692" y="917448"/>
                </a:lnTo>
                <a:lnTo>
                  <a:pt x="553212" y="918972"/>
                </a:lnTo>
                <a:lnTo>
                  <a:pt x="522732" y="922020"/>
                </a:lnTo>
                <a:lnTo>
                  <a:pt x="501015" y="924306"/>
                </a:lnTo>
                <a:lnTo>
                  <a:pt x="551688" y="929640"/>
                </a:lnTo>
                <a:lnTo>
                  <a:pt x="585216" y="931233"/>
                </a:lnTo>
                <a:lnTo>
                  <a:pt x="650748" y="934212"/>
                </a:lnTo>
                <a:lnTo>
                  <a:pt x="691896" y="934212"/>
                </a:lnTo>
                <a:lnTo>
                  <a:pt x="696468" y="929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9672" y="3379722"/>
            <a:ext cx="1154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Member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000" y="3608832"/>
            <a:ext cx="1012190" cy="102235"/>
          </a:xfrm>
          <a:custGeom>
            <a:avLst/>
            <a:gdLst/>
            <a:ahLst/>
            <a:cxnLst/>
            <a:rect l="l" t="t" r="r" b="b"/>
            <a:pathLst>
              <a:path w="1012190" h="102235">
                <a:moveTo>
                  <a:pt x="97536" y="6096"/>
                </a:moveTo>
                <a:lnTo>
                  <a:pt x="94488" y="0"/>
                </a:lnTo>
                <a:lnTo>
                  <a:pt x="89916" y="0"/>
                </a:lnTo>
                <a:lnTo>
                  <a:pt x="86868" y="1524"/>
                </a:lnTo>
                <a:lnTo>
                  <a:pt x="0" y="48768"/>
                </a:lnTo>
                <a:lnTo>
                  <a:pt x="13716" y="57095"/>
                </a:lnTo>
                <a:lnTo>
                  <a:pt x="13716" y="42672"/>
                </a:lnTo>
                <a:lnTo>
                  <a:pt x="37685" y="43147"/>
                </a:lnTo>
                <a:lnTo>
                  <a:pt x="92964" y="12192"/>
                </a:lnTo>
                <a:lnTo>
                  <a:pt x="96012" y="10668"/>
                </a:lnTo>
                <a:lnTo>
                  <a:pt x="97536" y="6096"/>
                </a:lnTo>
                <a:close/>
              </a:path>
              <a:path w="1012190" h="102235">
                <a:moveTo>
                  <a:pt x="37685" y="43147"/>
                </a:moveTo>
                <a:lnTo>
                  <a:pt x="13716" y="42672"/>
                </a:lnTo>
                <a:lnTo>
                  <a:pt x="13716" y="56388"/>
                </a:lnTo>
                <a:lnTo>
                  <a:pt x="16764" y="56443"/>
                </a:lnTo>
                <a:lnTo>
                  <a:pt x="16764" y="44196"/>
                </a:lnTo>
                <a:lnTo>
                  <a:pt x="25864" y="49767"/>
                </a:lnTo>
                <a:lnTo>
                  <a:pt x="37685" y="43147"/>
                </a:lnTo>
                <a:close/>
              </a:path>
              <a:path w="1012190" h="102235">
                <a:moveTo>
                  <a:pt x="96012" y="96012"/>
                </a:moveTo>
                <a:lnTo>
                  <a:pt x="94488" y="91440"/>
                </a:lnTo>
                <a:lnTo>
                  <a:pt x="91440" y="89916"/>
                </a:lnTo>
                <a:lnTo>
                  <a:pt x="37385" y="56821"/>
                </a:lnTo>
                <a:lnTo>
                  <a:pt x="13716" y="56388"/>
                </a:lnTo>
                <a:lnTo>
                  <a:pt x="13716" y="57095"/>
                </a:lnTo>
                <a:lnTo>
                  <a:pt x="85344" y="100584"/>
                </a:lnTo>
                <a:lnTo>
                  <a:pt x="88392" y="102108"/>
                </a:lnTo>
                <a:lnTo>
                  <a:pt x="92964" y="102108"/>
                </a:lnTo>
                <a:lnTo>
                  <a:pt x="96012" y="96012"/>
                </a:lnTo>
                <a:close/>
              </a:path>
              <a:path w="1012190" h="102235">
                <a:moveTo>
                  <a:pt x="25864" y="49767"/>
                </a:moveTo>
                <a:lnTo>
                  <a:pt x="16764" y="44196"/>
                </a:lnTo>
                <a:lnTo>
                  <a:pt x="16764" y="54864"/>
                </a:lnTo>
                <a:lnTo>
                  <a:pt x="25864" y="49767"/>
                </a:lnTo>
                <a:close/>
              </a:path>
              <a:path w="1012190" h="102235">
                <a:moveTo>
                  <a:pt x="37385" y="56821"/>
                </a:moveTo>
                <a:lnTo>
                  <a:pt x="25864" y="49767"/>
                </a:lnTo>
                <a:lnTo>
                  <a:pt x="16764" y="54864"/>
                </a:lnTo>
                <a:lnTo>
                  <a:pt x="16764" y="56443"/>
                </a:lnTo>
                <a:lnTo>
                  <a:pt x="37385" y="56821"/>
                </a:lnTo>
                <a:close/>
              </a:path>
              <a:path w="1012190" h="102235">
                <a:moveTo>
                  <a:pt x="1011936" y="74676"/>
                </a:moveTo>
                <a:lnTo>
                  <a:pt x="1011936" y="62484"/>
                </a:lnTo>
                <a:lnTo>
                  <a:pt x="37685" y="43147"/>
                </a:lnTo>
                <a:lnTo>
                  <a:pt x="25864" y="49767"/>
                </a:lnTo>
                <a:lnTo>
                  <a:pt x="37385" y="56821"/>
                </a:lnTo>
                <a:lnTo>
                  <a:pt x="1011936" y="7467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6939" y="3977739"/>
            <a:ext cx="183388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depth;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1737" y="3455922"/>
            <a:ext cx="2151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Properties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(instance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variables)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4200" y="3886199"/>
            <a:ext cx="353695" cy="848994"/>
          </a:xfrm>
          <a:custGeom>
            <a:avLst/>
            <a:gdLst/>
            <a:ahLst/>
            <a:cxnLst/>
            <a:rect l="l" t="t" r="r" b="b"/>
            <a:pathLst>
              <a:path w="353695" h="848995">
                <a:moveTo>
                  <a:pt x="353568" y="783336"/>
                </a:moveTo>
                <a:lnTo>
                  <a:pt x="353568" y="0"/>
                </a:lnTo>
                <a:lnTo>
                  <a:pt x="333756" y="0"/>
                </a:lnTo>
                <a:lnTo>
                  <a:pt x="333756" y="783336"/>
                </a:lnTo>
                <a:lnTo>
                  <a:pt x="330708" y="786384"/>
                </a:lnTo>
                <a:lnTo>
                  <a:pt x="327660" y="787908"/>
                </a:lnTo>
                <a:lnTo>
                  <a:pt x="323088" y="790956"/>
                </a:lnTo>
                <a:lnTo>
                  <a:pt x="318516" y="792480"/>
                </a:lnTo>
                <a:lnTo>
                  <a:pt x="312420" y="795528"/>
                </a:lnTo>
                <a:lnTo>
                  <a:pt x="306324" y="797052"/>
                </a:lnTo>
                <a:lnTo>
                  <a:pt x="298704" y="800100"/>
                </a:lnTo>
                <a:lnTo>
                  <a:pt x="291084" y="801624"/>
                </a:lnTo>
                <a:lnTo>
                  <a:pt x="281940" y="804672"/>
                </a:lnTo>
                <a:lnTo>
                  <a:pt x="272796" y="806196"/>
                </a:lnTo>
                <a:lnTo>
                  <a:pt x="263652" y="809244"/>
                </a:lnTo>
                <a:lnTo>
                  <a:pt x="242316" y="812292"/>
                </a:lnTo>
                <a:lnTo>
                  <a:pt x="217932" y="816864"/>
                </a:lnTo>
                <a:lnTo>
                  <a:pt x="163068" y="822960"/>
                </a:lnTo>
                <a:lnTo>
                  <a:pt x="134112" y="824484"/>
                </a:lnTo>
                <a:lnTo>
                  <a:pt x="102108" y="827532"/>
                </a:lnTo>
                <a:lnTo>
                  <a:pt x="70104" y="827532"/>
                </a:lnTo>
                <a:lnTo>
                  <a:pt x="36576" y="828990"/>
                </a:lnTo>
                <a:lnTo>
                  <a:pt x="0" y="829056"/>
                </a:lnTo>
                <a:lnTo>
                  <a:pt x="1524" y="848868"/>
                </a:lnTo>
                <a:lnTo>
                  <a:pt x="36576" y="848868"/>
                </a:lnTo>
                <a:lnTo>
                  <a:pt x="103632" y="845820"/>
                </a:lnTo>
                <a:lnTo>
                  <a:pt x="193548" y="838200"/>
                </a:lnTo>
                <a:lnTo>
                  <a:pt x="245364" y="832104"/>
                </a:lnTo>
                <a:lnTo>
                  <a:pt x="256032" y="829056"/>
                </a:lnTo>
                <a:lnTo>
                  <a:pt x="266700" y="827532"/>
                </a:lnTo>
                <a:lnTo>
                  <a:pt x="277368" y="824484"/>
                </a:lnTo>
                <a:lnTo>
                  <a:pt x="288036" y="822960"/>
                </a:lnTo>
                <a:lnTo>
                  <a:pt x="297180" y="819912"/>
                </a:lnTo>
                <a:lnTo>
                  <a:pt x="304800" y="818388"/>
                </a:lnTo>
                <a:lnTo>
                  <a:pt x="327660" y="809244"/>
                </a:lnTo>
                <a:lnTo>
                  <a:pt x="333756" y="807720"/>
                </a:lnTo>
                <a:lnTo>
                  <a:pt x="338328" y="803148"/>
                </a:lnTo>
                <a:lnTo>
                  <a:pt x="342900" y="800100"/>
                </a:lnTo>
                <a:lnTo>
                  <a:pt x="345948" y="797052"/>
                </a:lnTo>
                <a:lnTo>
                  <a:pt x="347472" y="797052"/>
                </a:lnTo>
                <a:lnTo>
                  <a:pt x="347472" y="795528"/>
                </a:lnTo>
                <a:lnTo>
                  <a:pt x="348996" y="792480"/>
                </a:lnTo>
                <a:lnTo>
                  <a:pt x="350520" y="792480"/>
                </a:lnTo>
                <a:lnTo>
                  <a:pt x="350520" y="790956"/>
                </a:lnTo>
                <a:lnTo>
                  <a:pt x="352044" y="789432"/>
                </a:lnTo>
                <a:lnTo>
                  <a:pt x="352044" y="786384"/>
                </a:lnTo>
                <a:lnTo>
                  <a:pt x="353568" y="783336"/>
                </a:lnTo>
                <a:close/>
              </a:path>
              <a:path w="353695" h="848995">
                <a:moveTo>
                  <a:pt x="333756" y="783336"/>
                </a:moveTo>
                <a:lnTo>
                  <a:pt x="333756" y="781812"/>
                </a:lnTo>
                <a:lnTo>
                  <a:pt x="332232" y="784860"/>
                </a:lnTo>
                <a:lnTo>
                  <a:pt x="333756" y="78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646" y="889507"/>
            <a:ext cx="35979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2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18588"/>
            <a:ext cx="1925320" cy="2402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Box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double width;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height; </a:t>
            </a:r>
            <a:r>
              <a:rPr dirty="0" sz="2600" spc="-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depth;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2581656"/>
            <a:ext cx="9144000" cy="4733925"/>
            <a:chOff x="457200" y="2581656"/>
            <a:chExt cx="9144000" cy="4733925"/>
          </a:xfrm>
        </p:grpSpPr>
        <p:sp>
          <p:nvSpPr>
            <p:cNvPr id="6" name="object 6"/>
            <p:cNvSpPr/>
            <p:nvPr/>
          </p:nvSpPr>
          <p:spPr>
            <a:xfrm>
              <a:off x="3124200" y="2581656"/>
              <a:ext cx="696595" cy="1304925"/>
            </a:xfrm>
            <a:custGeom>
              <a:avLst/>
              <a:gdLst/>
              <a:ahLst/>
              <a:cxnLst/>
              <a:rect l="l" t="t" r="r" b="b"/>
              <a:pathLst>
                <a:path w="696595" h="1304925">
                  <a:moveTo>
                    <a:pt x="652272" y="914400"/>
                  </a:moveTo>
                  <a:lnTo>
                    <a:pt x="617220" y="912876"/>
                  </a:lnTo>
                  <a:lnTo>
                    <a:pt x="585216" y="912876"/>
                  </a:lnTo>
                  <a:lnTo>
                    <a:pt x="553212" y="909828"/>
                  </a:lnTo>
                  <a:lnTo>
                    <a:pt x="524256" y="908304"/>
                  </a:lnTo>
                  <a:lnTo>
                    <a:pt x="495300" y="905256"/>
                  </a:lnTo>
                  <a:lnTo>
                    <a:pt x="469392" y="902208"/>
                  </a:lnTo>
                  <a:lnTo>
                    <a:pt x="445008" y="897636"/>
                  </a:lnTo>
                  <a:lnTo>
                    <a:pt x="423672" y="894588"/>
                  </a:lnTo>
                  <a:lnTo>
                    <a:pt x="414528" y="891540"/>
                  </a:lnTo>
                  <a:lnTo>
                    <a:pt x="405384" y="890016"/>
                  </a:lnTo>
                  <a:lnTo>
                    <a:pt x="396240" y="886968"/>
                  </a:lnTo>
                  <a:lnTo>
                    <a:pt x="388620" y="885444"/>
                  </a:lnTo>
                  <a:lnTo>
                    <a:pt x="381000" y="882396"/>
                  </a:lnTo>
                  <a:lnTo>
                    <a:pt x="374904" y="880872"/>
                  </a:lnTo>
                  <a:lnTo>
                    <a:pt x="368808" y="877824"/>
                  </a:lnTo>
                  <a:lnTo>
                    <a:pt x="364236" y="876300"/>
                  </a:lnTo>
                  <a:lnTo>
                    <a:pt x="359664" y="873252"/>
                  </a:lnTo>
                  <a:lnTo>
                    <a:pt x="356616" y="871728"/>
                  </a:lnTo>
                  <a:lnTo>
                    <a:pt x="353568" y="868680"/>
                  </a:lnTo>
                  <a:lnTo>
                    <a:pt x="352044" y="865632"/>
                  </a:lnTo>
                  <a:lnTo>
                    <a:pt x="352044" y="59436"/>
                  </a:lnTo>
                  <a:lnTo>
                    <a:pt x="350520" y="57912"/>
                  </a:lnTo>
                  <a:lnTo>
                    <a:pt x="350520" y="56388"/>
                  </a:lnTo>
                  <a:lnTo>
                    <a:pt x="347472" y="53340"/>
                  </a:lnTo>
                  <a:lnTo>
                    <a:pt x="347472" y="51816"/>
                  </a:lnTo>
                  <a:lnTo>
                    <a:pt x="345948" y="51816"/>
                  </a:lnTo>
                  <a:lnTo>
                    <a:pt x="342900" y="47244"/>
                  </a:lnTo>
                  <a:lnTo>
                    <a:pt x="338328" y="44196"/>
                  </a:lnTo>
                  <a:lnTo>
                    <a:pt x="326136" y="38100"/>
                  </a:lnTo>
                  <a:lnTo>
                    <a:pt x="320040" y="36576"/>
                  </a:lnTo>
                  <a:lnTo>
                    <a:pt x="304800" y="30480"/>
                  </a:lnTo>
                  <a:lnTo>
                    <a:pt x="295656" y="27432"/>
                  </a:lnTo>
                  <a:lnTo>
                    <a:pt x="286512" y="25908"/>
                  </a:lnTo>
                  <a:lnTo>
                    <a:pt x="277368" y="22860"/>
                  </a:lnTo>
                  <a:lnTo>
                    <a:pt x="256032" y="19812"/>
                  </a:lnTo>
                  <a:lnTo>
                    <a:pt x="245364" y="16764"/>
                  </a:lnTo>
                  <a:lnTo>
                    <a:pt x="193548" y="10668"/>
                  </a:lnTo>
                  <a:lnTo>
                    <a:pt x="164592" y="7620"/>
                  </a:lnTo>
                  <a:lnTo>
                    <a:pt x="134112" y="4572"/>
                  </a:lnTo>
                  <a:lnTo>
                    <a:pt x="102108" y="2978"/>
                  </a:lnTo>
                  <a:lnTo>
                    <a:pt x="36576" y="0"/>
                  </a:lnTo>
                  <a:lnTo>
                    <a:pt x="1524" y="0"/>
                  </a:lnTo>
                  <a:lnTo>
                    <a:pt x="0" y="19812"/>
                  </a:lnTo>
                  <a:lnTo>
                    <a:pt x="70104" y="19812"/>
                  </a:lnTo>
                  <a:lnTo>
                    <a:pt x="102108" y="21336"/>
                  </a:lnTo>
                  <a:lnTo>
                    <a:pt x="134112" y="24384"/>
                  </a:lnTo>
                  <a:lnTo>
                    <a:pt x="163068" y="25908"/>
                  </a:lnTo>
                  <a:lnTo>
                    <a:pt x="192024" y="28956"/>
                  </a:lnTo>
                  <a:lnTo>
                    <a:pt x="217932" y="32004"/>
                  </a:lnTo>
                  <a:lnTo>
                    <a:pt x="242316" y="36576"/>
                  </a:lnTo>
                  <a:lnTo>
                    <a:pt x="263652" y="39624"/>
                  </a:lnTo>
                  <a:lnTo>
                    <a:pt x="272796" y="42672"/>
                  </a:lnTo>
                  <a:lnTo>
                    <a:pt x="283464" y="44196"/>
                  </a:lnTo>
                  <a:lnTo>
                    <a:pt x="291084" y="47244"/>
                  </a:lnTo>
                  <a:lnTo>
                    <a:pt x="300228" y="48768"/>
                  </a:lnTo>
                  <a:lnTo>
                    <a:pt x="306324" y="51816"/>
                  </a:lnTo>
                  <a:lnTo>
                    <a:pt x="313944" y="53340"/>
                  </a:lnTo>
                  <a:lnTo>
                    <a:pt x="318516" y="56388"/>
                  </a:lnTo>
                  <a:lnTo>
                    <a:pt x="324612" y="57912"/>
                  </a:lnTo>
                  <a:lnTo>
                    <a:pt x="327660" y="60960"/>
                  </a:lnTo>
                  <a:lnTo>
                    <a:pt x="330708" y="62484"/>
                  </a:lnTo>
                  <a:lnTo>
                    <a:pt x="333756" y="65532"/>
                  </a:lnTo>
                  <a:lnTo>
                    <a:pt x="333756" y="868680"/>
                  </a:lnTo>
                  <a:lnTo>
                    <a:pt x="335280" y="871728"/>
                  </a:lnTo>
                  <a:lnTo>
                    <a:pt x="335280" y="874776"/>
                  </a:lnTo>
                  <a:lnTo>
                    <a:pt x="336804" y="876300"/>
                  </a:lnTo>
                  <a:lnTo>
                    <a:pt x="336804" y="877824"/>
                  </a:lnTo>
                  <a:lnTo>
                    <a:pt x="338328" y="877824"/>
                  </a:lnTo>
                  <a:lnTo>
                    <a:pt x="339852" y="880872"/>
                  </a:lnTo>
                  <a:lnTo>
                    <a:pt x="339852" y="882396"/>
                  </a:lnTo>
                  <a:lnTo>
                    <a:pt x="341376" y="882396"/>
                  </a:lnTo>
                  <a:lnTo>
                    <a:pt x="344424" y="885444"/>
                  </a:lnTo>
                  <a:lnTo>
                    <a:pt x="348996" y="888492"/>
                  </a:lnTo>
                  <a:lnTo>
                    <a:pt x="353568" y="893064"/>
                  </a:lnTo>
                  <a:lnTo>
                    <a:pt x="359664" y="894588"/>
                  </a:lnTo>
                  <a:lnTo>
                    <a:pt x="382524" y="903732"/>
                  </a:lnTo>
                  <a:lnTo>
                    <a:pt x="390144" y="905256"/>
                  </a:lnTo>
                  <a:lnTo>
                    <a:pt x="399288" y="908304"/>
                  </a:lnTo>
                  <a:lnTo>
                    <a:pt x="409956" y="909828"/>
                  </a:lnTo>
                  <a:lnTo>
                    <a:pt x="420624" y="912876"/>
                  </a:lnTo>
                  <a:lnTo>
                    <a:pt x="431292" y="914400"/>
                  </a:lnTo>
                  <a:lnTo>
                    <a:pt x="441960" y="917448"/>
                  </a:lnTo>
                  <a:lnTo>
                    <a:pt x="466344" y="920496"/>
                  </a:lnTo>
                  <a:lnTo>
                    <a:pt x="493776" y="923544"/>
                  </a:lnTo>
                  <a:lnTo>
                    <a:pt x="501015" y="924306"/>
                  </a:lnTo>
                  <a:lnTo>
                    <a:pt x="522732" y="922020"/>
                  </a:lnTo>
                  <a:lnTo>
                    <a:pt x="553212" y="918972"/>
                  </a:lnTo>
                  <a:lnTo>
                    <a:pt x="585216" y="917378"/>
                  </a:lnTo>
                  <a:lnTo>
                    <a:pt x="650748" y="914400"/>
                  </a:lnTo>
                  <a:lnTo>
                    <a:pt x="652272" y="914400"/>
                  </a:lnTo>
                  <a:close/>
                </a:path>
                <a:path w="696595" h="1304925">
                  <a:moveTo>
                    <a:pt x="333756" y="67056"/>
                  </a:moveTo>
                  <a:lnTo>
                    <a:pt x="333756" y="65532"/>
                  </a:lnTo>
                  <a:lnTo>
                    <a:pt x="332232" y="64008"/>
                  </a:lnTo>
                  <a:lnTo>
                    <a:pt x="333756" y="67056"/>
                  </a:lnTo>
                  <a:close/>
                </a:path>
                <a:path w="696595" h="1304925">
                  <a:moveTo>
                    <a:pt x="650748" y="934212"/>
                  </a:moveTo>
                  <a:lnTo>
                    <a:pt x="583692" y="931164"/>
                  </a:lnTo>
                  <a:lnTo>
                    <a:pt x="551688" y="929640"/>
                  </a:lnTo>
                  <a:lnTo>
                    <a:pt x="501015" y="924306"/>
                  </a:lnTo>
                  <a:lnTo>
                    <a:pt x="493776" y="925068"/>
                  </a:lnTo>
                  <a:lnTo>
                    <a:pt x="441960" y="931164"/>
                  </a:lnTo>
                  <a:lnTo>
                    <a:pt x="431292" y="934212"/>
                  </a:lnTo>
                  <a:lnTo>
                    <a:pt x="409956" y="937260"/>
                  </a:lnTo>
                  <a:lnTo>
                    <a:pt x="399288" y="940308"/>
                  </a:lnTo>
                  <a:lnTo>
                    <a:pt x="390144" y="941832"/>
                  </a:lnTo>
                  <a:lnTo>
                    <a:pt x="367284" y="950976"/>
                  </a:lnTo>
                  <a:lnTo>
                    <a:pt x="361188" y="952500"/>
                  </a:lnTo>
                  <a:lnTo>
                    <a:pt x="348996" y="958596"/>
                  </a:lnTo>
                  <a:lnTo>
                    <a:pt x="344424" y="961644"/>
                  </a:lnTo>
                  <a:lnTo>
                    <a:pt x="341376" y="966216"/>
                  </a:lnTo>
                  <a:lnTo>
                    <a:pt x="339852" y="966216"/>
                  </a:lnTo>
                  <a:lnTo>
                    <a:pt x="339852" y="967740"/>
                  </a:lnTo>
                  <a:lnTo>
                    <a:pt x="336804" y="970788"/>
                  </a:lnTo>
                  <a:lnTo>
                    <a:pt x="336804" y="972312"/>
                  </a:lnTo>
                  <a:lnTo>
                    <a:pt x="335280" y="973836"/>
                  </a:lnTo>
                  <a:lnTo>
                    <a:pt x="335280" y="976884"/>
                  </a:lnTo>
                  <a:lnTo>
                    <a:pt x="333756" y="979932"/>
                  </a:lnTo>
                  <a:lnTo>
                    <a:pt x="333756" y="1304543"/>
                  </a:lnTo>
                  <a:lnTo>
                    <a:pt x="352044" y="1304543"/>
                  </a:lnTo>
                  <a:lnTo>
                    <a:pt x="352044" y="982980"/>
                  </a:lnTo>
                  <a:lnTo>
                    <a:pt x="353568" y="979932"/>
                  </a:lnTo>
                  <a:lnTo>
                    <a:pt x="356616" y="976884"/>
                  </a:lnTo>
                  <a:lnTo>
                    <a:pt x="359664" y="975360"/>
                  </a:lnTo>
                  <a:lnTo>
                    <a:pt x="362712" y="972312"/>
                  </a:lnTo>
                  <a:lnTo>
                    <a:pt x="367284" y="970788"/>
                  </a:lnTo>
                  <a:lnTo>
                    <a:pt x="373380" y="967740"/>
                  </a:lnTo>
                  <a:lnTo>
                    <a:pt x="381000" y="966216"/>
                  </a:lnTo>
                  <a:lnTo>
                    <a:pt x="387096" y="963168"/>
                  </a:lnTo>
                  <a:lnTo>
                    <a:pt x="396240" y="961644"/>
                  </a:lnTo>
                  <a:lnTo>
                    <a:pt x="403860" y="958596"/>
                  </a:lnTo>
                  <a:lnTo>
                    <a:pt x="413004" y="957072"/>
                  </a:lnTo>
                  <a:lnTo>
                    <a:pt x="423672" y="954024"/>
                  </a:lnTo>
                  <a:lnTo>
                    <a:pt x="445008" y="950976"/>
                  </a:lnTo>
                  <a:lnTo>
                    <a:pt x="469392" y="946404"/>
                  </a:lnTo>
                  <a:lnTo>
                    <a:pt x="495300" y="943356"/>
                  </a:lnTo>
                  <a:lnTo>
                    <a:pt x="524256" y="940308"/>
                  </a:lnTo>
                  <a:lnTo>
                    <a:pt x="553212" y="938784"/>
                  </a:lnTo>
                  <a:lnTo>
                    <a:pt x="585216" y="935736"/>
                  </a:lnTo>
                  <a:lnTo>
                    <a:pt x="617220" y="934212"/>
                  </a:lnTo>
                  <a:lnTo>
                    <a:pt x="650748" y="934212"/>
                  </a:lnTo>
                  <a:close/>
                </a:path>
                <a:path w="696595" h="1304925">
                  <a:moveTo>
                    <a:pt x="355092" y="870204"/>
                  </a:moveTo>
                  <a:lnTo>
                    <a:pt x="353568" y="867156"/>
                  </a:lnTo>
                  <a:lnTo>
                    <a:pt x="353568" y="65532"/>
                  </a:lnTo>
                  <a:lnTo>
                    <a:pt x="352044" y="62484"/>
                  </a:lnTo>
                  <a:lnTo>
                    <a:pt x="352044" y="865632"/>
                  </a:lnTo>
                  <a:lnTo>
                    <a:pt x="353568" y="868680"/>
                  </a:lnTo>
                  <a:lnTo>
                    <a:pt x="355092" y="870204"/>
                  </a:lnTo>
                  <a:close/>
                </a:path>
                <a:path w="696595" h="1304925">
                  <a:moveTo>
                    <a:pt x="355092" y="978408"/>
                  </a:moveTo>
                  <a:lnTo>
                    <a:pt x="353568" y="979932"/>
                  </a:lnTo>
                  <a:lnTo>
                    <a:pt x="352044" y="982980"/>
                  </a:lnTo>
                  <a:lnTo>
                    <a:pt x="352044" y="1304543"/>
                  </a:lnTo>
                  <a:lnTo>
                    <a:pt x="353568" y="1304543"/>
                  </a:lnTo>
                  <a:lnTo>
                    <a:pt x="353568" y="981456"/>
                  </a:lnTo>
                  <a:lnTo>
                    <a:pt x="355092" y="978408"/>
                  </a:lnTo>
                  <a:close/>
                </a:path>
                <a:path w="696595" h="1304925">
                  <a:moveTo>
                    <a:pt x="696468" y="929640"/>
                  </a:moveTo>
                  <a:lnTo>
                    <a:pt x="696468" y="918972"/>
                  </a:lnTo>
                  <a:lnTo>
                    <a:pt x="691896" y="914400"/>
                  </a:lnTo>
                  <a:lnTo>
                    <a:pt x="650748" y="914400"/>
                  </a:lnTo>
                  <a:lnTo>
                    <a:pt x="583692" y="917448"/>
                  </a:lnTo>
                  <a:lnTo>
                    <a:pt x="553212" y="918972"/>
                  </a:lnTo>
                  <a:lnTo>
                    <a:pt x="522732" y="922020"/>
                  </a:lnTo>
                  <a:lnTo>
                    <a:pt x="501015" y="924306"/>
                  </a:lnTo>
                  <a:lnTo>
                    <a:pt x="551688" y="929640"/>
                  </a:lnTo>
                  <a:lnTo>
                    <a:pt x="585216" y="931233"/>
                  </a:lnTo>
                  <a:lnTo>
                    <a:pt x="650748" y="934212"/>
                  </a:lnTo>
                  <a:lnTo>
                    <a:pt x="691896" y="934212"/>
                  </a:lnTo>
                  <a:lnTo>
                    <a:pt x="696468" y="929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53200" y="3560064"/>
              <a:ext cx="981075" cy="326390"/>
            </a:xfrm>
            <a:custGeom>
              <a:avLst/>
              <a:gdLst/>
              <a:ahLst/>
              <a:cxnLst/>
              <a:rect l="l" t="t" r="r" b="b"/>
              <a:pathLst>
                <a:path w="981075" h="326389">
                  <a:moveTo>
                    <a:pt x="105156" y="9144"/>
                  </a:moveTo>
                  <a:lnTo>
                    <a:pt x="105156" y="4572"/>
                  </a:lnTo>
                  <a:lnTo>
                    <a:pt x="103632" y="1524"/>
                  </a:lnTo>
                  <a:lnTo>
                    <a:pt x="100584" y="0"/>
                  </a:lnTo>
                  <a:lnTo>
                    <a:pt x="97536" y="0"/>
                  </a:lnTo>
                  <a:lnTo>
                    <a:pt x="0" y="21336"/>
                  </a:lnTo>
                  <a:lnTo>
                    <a:pt x="10668" y="33216"/>
                  </a:lnTo>
                  <a:lnTo>
                    <a:pt x="10668" y="32004"/>
                  </a:lnTo>
                  <a:lnTo>
                    <a:pt x="15240" y="19812"/>
                  </a:lnTo>
                  <a:lnTo>
                    <a:pt x="36956" y="26703"/>
                  </a:lnTo>
                  <a:lnTo>
                    <a:pt x="100584" y="12192"/>
                  </a:lnTo>
                  <a:lnTo>
                    <a:pt x="103632" y="12192"/>
                  </a:lnTo>
                  <a:lnTo>
                    <a:pt x="105156" y="9144"/>
                  </a:lnTo>
                  <a:close/>
                </a:path>
                <a:path w="981075" h="326389">
                  <a:moveTo>
                    <a:pt x="36956" y="26703"/>
                  </a:moveTo>
                  <a:lnTo>
                    <a:pt x="15240" y="19812"/>
                  </a:lnTo>
                  <a:lnTo>
                    <a:pt x="10668" y="32004"/>
                  </a:lnTo>
                  <a:lnTo>
                    <a:pt x="13716" y="32971"/>
                  </a:lnTo>
                  <a:lnTo>
                    <a:pt x="13716" y="32004"/>
                  </a:lnTo>
                  <a:lnTo>
                    <a:pt x="16764" y="21336"/>
                  </a:lnTo>
                  <a:lnTo>
                    <a:pt x="24258" y="29599"/>
                  </a:lnTo>
                  <a:lnTo>
                    <a:pt x="36956" y="26703"/>
                  </a:lnTo>
                  <a:close/>
                </a:path>
                <a:path w="981075" h="326389">
                  <a:moveTo>
                    <a:pt x="79248" y="92964"/>
                  </a:moveTo>
                  <a:lnTo>
                    <a:pt x="79248" y="89916"/>
                  </a:lnTo>
                  <a:lnTo>
                    <a:pt x="76200" y="86868"/>
                  </a:lnTo>
                  <a:lnTo>
                    <a:pt x="32813" y="39031"/>
                  </a:lnTo>
                  <a:lnTo>
                    <a:pt x="10668" y="32004"/>
                  </a:lnTo>
                  <a:lnTo>
                    <a:pt x="10668" y="33216"/>
                  </a:lnTo>
                  <a:lnTo>
                    <a:pt x="67056" y="96012"/>
                  </a:lnTo>
                  <a:lnTo>
                    <a:pt x="73152" y="99060"/>
                  </a:lnTo>
                  <a:lnTo>
                    <a:pt x="79248" y="92964"/>
                  </a:lnTo>
                  <a:close/>
                </a:path>
                <a:path w="981075" h="326389">
                  <a:moveTo>
                    <a:pt x="24258" y="29599"/>
                  </a:moveTo>
                  <a:lnTo>
                    <a:pt x="16764" y="21336"/>
                  </a:lnTo>
                  <a:lnTo>
                    <a:pt x="13716" y="32004"/>
                  </a:lnTo>
                  <a:lnTo>
                    <a:pt x="24258" y="29599"/>
                  </a:lnTo>
                  <a:close/>
                </a:path>
                <a:path w="981075" h="326389">
                  <a:moveTo>
                    <a:pt x="32813" y="39031"/>
                  </a:moveTo>
                  <a:lnTo>
                    <a:pt x="24258" y="29599"/>
                  </a:lnTo>
                  <a:lnTo>
                    <a:pt x="13716" y="32004"/>
                  </a:lnTo>
                  <a:lnTo>
                    <a:pt x="13716" y="32971"/>
                  </a:lnTo>
                  <a:lnTo>
                    <a:pt x="32813" y="39031"/>
                  </a:lnTo>
                  <a:close/>
                </a:path>
                <a:path w="981075" h="326389">
                  <a:moveTo>
                    <a:pt x="980533" y="326135"/>
                  </a:moveTo>
                  <a:lnTo>
                    <a:pt x="36956" y="26703"/>
                  </a:lnTo>
                  <a:lnTo>
                    <a:pt x="24258" y="29599"/>
                  </a:lnTo>
                  <a:lnTo>
                    <a:pt x="32813" y="39031"/>
                  </a:lnTo>
                  <a:lnTo>
                    <a:pt x="937541" y="326135"/>
                  </a:lnTo>
                  <a:lnTo>
                    <a:pt x="980533" y="326135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16939" y="4471515"/>
            <a:ext cx="1988820" cy="1927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63905" algn="l"/>
              </a:tabLst>
            </a:pPr>
            <a:r>
              <a:rPr dirty="0" sz="2600" spc="5">
                <a:latin typeface="Times New Roman"/>
                <a:cs typeface="Times New Roman"/>
              </a:rPr>
              <a:t>vo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vo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//statements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6927593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1737" y="3455922"/>
            <a:ext cx="2151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Properties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(instance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variables)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24200" y="3886199"/>
            <a:ext cx="5413375" cy="1300480"/>
            <a:chOff x="3124200" y="3886199"/>
            <a:chExt cx="5413375" cy="1300480"/>
          </a:xfrm>
        </p:grpSpPr>
        <p:sp>
          <p:nvSpPr>
            <p:cNvPr id="15" name="object 15"/>
            <p:cNvSpPr/>
            <p:nvPr/>
          </p:nvSpPr>
          <p:spPr>
            <a:xfrm>
              <a:off x="3124200" y="3886199"/>
              <a:ext cx="1600200" cy="1049020"/>
            </a:xfrm>
            <a:custGeom>
              <a:avLst/>
              <a:gdLst/>
              <a:ahLst/>
              <a:cxnLst/>
              <a:rect l="l" t="t" r="r" b="b"/>
              <a:pathLst>
                <a:path w="1600200" h="1049020">
                  <a:moveTo>
                    <a:pt x="353568" y="0"/>
                  </a:moveTo>
                  <a:lnTo>
                    <a:pt x="333756" y="0"/>
                  </a:lnTo>
                  <a:lnTo>
                    <a:pt x="333756" y="477024"/>
                  </a:lnTo>
                  <a:lnTo>
                    <a:pt x="332232" y="480072"/>
                  </a:lnTo>
                  <a:lnTo>
                    <a:pt x="330708" y="481596"/>
                  </a:lnTo>
                  <a:lnTo>
                    <a:pt x="327660" y="483120"/>
                  </a:lnTo>
                  <a:lnTo>
                    <a:pt x="323088" y="486168"/>
                  </a:lnTo>
                  <a:lnTo>
                    <a:pt x="318516" y="487692"/>
                  </a:lnTo>
                  <a:lnTo>
                    <a:pt x="312420" y="490740"/>
                  </a:lnTo>
                  <a:lnTo>
                    <a:pt x="306324" y="492264"/>
                  </a:lnTo>
                  <a:lnTo>
                    <a:pt x="298704" y="495312"/>
                  </a:lnTo>
                  <a:lnTo>
                    <a:pt x="291084" y="496836"/>
                  </a:lnTo>
                  <a:lnTo>
                    <a:pt x="281940" y="499884"/>
                  </a:lnTo>
                  <a:lnTo>
                    <a:pt x="272796" y="501408"/>
                  </a:lnTo>
                  <a:lnTo>
                    <a:pt x="263652" y="504456"/>
                  </a:lnTo>
                  <a:lnTo>
                    <a:pt x="242316" y="507504"/>
                  </a:lnTo>
                  <a:lnTo>
                    <a:pt x="217932" y="512076"/>
                  </a:lnTo>
                  <a:lnTo>
                    <a:pt x="163068" y="518172"/>
                  </a:lnTo>
                  <a:lnTo>
                    <a:pt x="134112" y="519696"/>
                  </a:lnTo>
                  <a:lnTo>
                    <a:pt x="102108" y="522744"/>
                  </a:lnTo>
                  <a:lnTo>
                    <a:pt x="70104" y="522744"/>
                  </a:lnTo>
                  <a:lnTo>
                    <a:pt x="36576" y="524192"/>
                  </a:lnTo>
                  <a:lnTo>
                    <a:pt x="0" y="524268"/>
                  </a:lnTo>
                  <a:lnTo>
                    <a:pt x="1524" y="544080"/>
                  </a:lnTo>
                  <a:lnTo>
                    <a:pt x="36576" y="544080"/>
                  </a:lnTo>
                  <a:lnTo>
                    <a:pt x="103632" y="541032"/>
                  </a:lnTo>
                  <a:lnTo>
                    <a:pt x="193548" y="533412"/>
                  </a:lnTo>
                  <a:lnTo>
                    <a:pt x="245364" y="527316"/>
                  </a:lnTo>
                  <a:lnTo>
                    <a:pt x="256032" y="524268"/>
                  </a:lnTo>
                  <a:lnTo>
                    <a:pt x="266700" y="522744"/>
                  </a:lnTo>
                  <a:lnTo>
                    <a:pt x="277368" y="519696"/>
                  </a:lnTo>
                  <a:lnTo>
                    <a:pt x="288036" y="518172"/>
                  </a:lnTo>
                  <a:lnTo>
                    <a:pt x="297180" y="515124"/>
                  </a:lnTo>
                  <a:lnTo>
                    <a:pt x="304800" y="513600"/>
                  </a:lnTo>
                  <a:lnTo>
                    <a:pt x="327660" y="504456"/>
                  </a:lnTo>
                  <a:lnTo>
                    <a:pt x="333756" y="502932"/>
                  </a:lnTo>
                  <a:lnTo>
                    <a:pt x="338328" y="498360"/>
                  </a:lnTo>
                  <a:lnTo>
                    <a:pt x="342900" y="495312"/>
                  </a:lnTo>
                  <a:lnTo>
                    <a:pt x="345948" y="492264"/>
                  </a:lnTo>
                  <a:lnTo>
                    <a:pt x="347472" y="492264"/>
                  </a:lnTo>
                  <a:lnTo>
                    <a:pt x="347472" y="490740"/>
                  </a:lnTo>
                  <a:lnTo>
                    <a:pt x="348996" y="487692"/>
                  </a:lnTo>
                  <a:lnTo>
                    <a:pt x="350520" y="487692"/>
                  </a:lnTo>
                  <a:lnTo>
                    <a:pt x="350520" y="486168"/>
                  </a:lnTo>
                  <a:lnTo>
                    <a:pt x="352044" y="484644"/>
                  </a:lnTo>
                  <a:lnTo>
                    <a:pt x="352044" y="481596"/>
                  </a:lnTo>
                  <a:lnTo>
                    <a:pt x="353568" y="478548"/>
                  </a:lnTo>
                  <a:lnTo>
                    <a:pt x="353568" y="0"/>
                  </a:lnTo>
                  <a:close/>
                </a:path>
                <a:path w="1600200" h="1049020">
                  <a:moveTo>
                    <a:pt x="1600200" y="993660"/>
                  </a:moveTo>
                  <a:lnTo>
                    <a:pt x="1510284" y="940320"/>
                  </a:lnTo>
                  <a:lnTo>
                    <a:pt x="1505712" y="937272"/>
                  </a:lnTo>
                  <a:lnTo>
                    <a:pt x="1499616" y="938796"/>
                  </a:lnTo>
                  <a:lnTo>
                    <a:pt x="1498092" y="943368"/>
                  </a:lnTo>
                  <a:lnTo>
                    <a:pt x="1495044" y="947940"/>
                  </a:lnTo>
                  <a:lnTo>
                    <a:pt x="1496568" y="954036"/>
                  </a:lnTo>
                  <a:lnTo>
                    <a:pt x="1501140" y="957084"/>
                  </a:lnTo>
                  <a:lnTo>
                    <a:pt x="1545691" y="982929"/>
                  </a:lnTo>
                  <a:lnTo>
                    <a:pt x="685800" y="981468"/>
                  </a:lnTo>
                  <a:lnTo>
                    <a:pt x="685800" y="1001280"/>
                  </a:lnTo>
                  <a:lnTo>
                    <a:pt x="1545907" y="1002741"/>
                  </a:lnTo>
                  <a:lnTo>
                    <a:pt x="1577340" y="1002792"/>
                  </a:lnTo>
                  <a:lnTo>
                    <a:pt x="1581912" y="1002804"/>
                  </a:lnTo>
                  <a:lnTo>
                    <a:pt x="1545691" y="1002855"/>
                  </a:lnTo>
                  <a:lnTo>
                    <a:pt x="1501140" y="1028712"/>
                  </a:lnTo>
                  <a:lnTo>
                    <a:pt x="1496568" y="1031760"/>
                  </a:lnTo>
                  <a:lnTo>
                    <a:pt x="1495044" y="1037856"/>
                  </a:lnTo>
                  <a:lnTo>
                    <a:pt x="1498092" y="1042428"/>
                  </a:lnTo>
                  <a:lnTo>
                    <a:pt x="1499616" y="1047000"/>
                  </a:lnTo>
                  <a:lnTo>
                    <a:pt x="1505712" y="1048524"/>
                  </a:lnTo>
                  <a:lnTo>
                    <a:pt x="1510284" y="1045476"/>
                  </a:lnTo>
                  <a:lnTo>
                    <a:pt x="1581912" y="1004189"/>
                  </a:lnTo>
                  <a:lnTo>
                    <a:pt x="1600200" y="99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05600" y="3886199"/>
              <a:ext cx="1831975" cy="1300480"/>
            </a:xfrm>
            <a:custGeom>
              <a:avLst/>
              <a:gdLst/>
              <a:ahLst/>
              <a:cxnLst/>
              <a:rect l="l" t="t" r="r" b="b"/>
              <a:pathLst>
                <a:path w="1831975" h="1300479">
                  <a:moveTo>
                    <a:pt x="1831848" y="318528"/>
                  </a:moveTo>
                  <a:lnTo>
                    <a:pt x="828128" y="0"/>
                  </a:lnTo>
                  <a:lnTo>
                    <a:pt x="785139" y="0"/>
                  </a:lnTo>
                  <a:lnTo>
                    <a:pt x="1812899" y="326174"/>
                  </a:lnTo>
                  <a:lnTo>
                    <a:pt x="29337" y="1274000"/>
                  </a:lnTo>
                  <a:lnTo>
                    <a:pt x="64008" y="1219212"/>
                  </a:lnTo>
                  <a:lnTo>
                    <a:pt x="65532" y="1216164"/>
                  </a:lnTo>
                  <a:lnTo>
                    <a:pt x="64008" y="1211592"/>
                  </a:lnTo>
                  <a:lnTo>
                    <a:pt x="57912" y="1208544"/>
                  </a:lnTo>
                  <a:lnTo>
                    <a:pt x="54864" y="1208544"/>
                  </a:lnTo>
                  <a:lnTo>
                    <a:pt x="53340" y="1211592"/>
                  </a:lnTo>
                  <a:lnTo>
                    <a:pt x="0" y="1295412"/>
                  </a:lnTo>
                  <a:lnTo>
                    <a:pt x="9144" y="1295831"/>
                  </a:lnTo>
                  <a:lnTo>
                    <a:pt x="99060" y="1299984"/>
                  </a:lnTo>
                  <a:lnTo>
                    <a:pt x="103632" y="1299984"/>
                  </a:lnTo>
                  <a:lnTo>
                    <a:pt x="106680" y="1296936"/>
                  </a:lnTo>
                  <a:lnTo>
                    <a:pt x="106680" y="1290840"/>
                  </a:lnTo>
                  <a:lnTo>
                    <a:pt x="103632" y="1287792"/>
                  </a:lnTo>
                  <a:lnTo>
                    <a:pt x="99060" y="1287703"/>
                  </a:lnTo>
                  <a:lnTo>
                    <a:pt x="35890" y="1284439"/>
                  </a:lnTo>
                  <a:lnTo>
                    <a:pt x="1831848" y="330720"/>
                  </a:lnTo>
                  <a:lnTo>
                    <a:pt x="1829562" y="324624"/>
                  </a:lnTo>
                  <a:lnTo>
                    <a:pt x="1831848" y="318528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031737" y="4751322"/>
            <a:ext cx="13195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Behaviour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Method </a:t>
            </a:r>
            <a:r>
              <a:rPr dirty="0" sz="1800" spc="-5">
                <a:latin typeface="Arial MT"/>
                <a:cs typeface="Arial MT"/>
              </a:rPr>
              <a:t>or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3136" y="3913122"/>
            <a:ext cx="1027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10" b="1">
                <a:latin typeface="Arial"/>
                <a:cs typeface="Arial"/>
              </a:rPr>
              <a:t>em</a:t>
            </a:r>
            <a:r>
              <a:rPr dirty="0" sz="1800" b="1">
                <a:latin typeface="Arial"/>
                <a:cs typeface="Arial"/>
              </a:rPr>
              <a:t>b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spc="-10" b="1">
                <a:latin typeface="Arial"/>
                <a:cs typeface="Arial"/>
              </a:rPr>
              <a:t>r</a:t>
            </a:r>
            <a:r>
              <a:rPr dirty="0" sz="1800" spc="-5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3136" y="4187442"/>
            <a:ext cx="798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6134" y="935227"/>
            <a:ext cx="43230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Declaring</a:t>
            </a:r>
            <a:r>
              <a:rPr dirty="0" sz="44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09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When</a:t>
            </a:r>
            <a:r>
              <a:rPr dirty="0" sz="2600" spc="-35"/>
              <a:t> </a:t>
            </a:r>
            <a:r>
              <a:rPr dirty="0" sz="2600"/>
              <a:t>we</a:t>
            </a:r>
            <a:r>
              <a:rPr dirty="0" sz="2600" spc="-20"/>
              <a:t> </a:t>
            </a:r>
            <a:r>
              <a:rPr dirty="0" sz="2600" spc="-5"/>
              <a:t>create</a:t>
            </a:r>
            <a:r>
              <a:rPr dirty="0" sz="2600" spc="-10"/>
              <a:t> </a:t>
            </a:r>
            <a:r>
              <a:rPr dirty="0" sz="2600"/>
              <a:t>a</a:t>
            </a:r>
            <a:r>
              <a:rPr dirty="0" sz="2600" spc="-10"/>
              <a:t> </a:t>
            </a:r>
            <a:r>
              <a:rPr dirty="0" sz="2600" spc="-5"/>
              <a:t>class,</a:t>
            </a:r>
            <a:r>
              <a:rPr dirty="0" sz="2600" spc="10"/>
              <a:t> </a:t>
            </a:r>
            <a:r>
              <a:rPr dirty="0" sz="2600"/>
              <a:t>we</a:t>
            </a:r>
            <a:r>
              <a:rPr dirty="0" sz="2600" spc="-20"/>
              <a:t> </a:t>
            </a:r>
            <a:r>
              <a:rPr dirty="0" sz="2600" spc="-5"/>
              <a:t>are</a:t>
            </a:r>
            <a:r>
              <a:rPr dirty="0" sz="2600" spc="-10"/>
              <a:t> </a:t>
            </a:r>
            <a:r>
              <a:rPr dirty="0" sz="2600" spc="-5"/>
              <a:t>creating</a:t>
            </a:r>
            <a:r>
              <a:rPr dirty="0" sz="2600" spc="-10"/>
              <a:t> </a:t>
            </a:r>
            <a:r>
              <a:rPr dirty="0" sz="2600"/>
              <a:t>a</a:t>
            </a:r>
            <a:r>
              <a:rPr dirty="0" sz="2600" spc="-10"/>
              <a:t> </a:t>
            </a:r>
            <a:r>
              <a:rPr dirty="0" sz="2600"/>
              <a:t>new</a:t>
            </a:r>
            <a:r>
              <a:rPr dirty="0" sz="2600" spc="-10"/>
              <a:t> </a:t>
            </a:r>
            <a:r>
              <a:rPr dirty="0" sz="2600"/>
              <a:t>data</a:t>
            </a:r>
            <a:r>
              <a:rPr dirty="0" sz="2600" spc="-20"/>
              <a:t> </a:t>
            </a:r>
            <a:r>
              <a:rPr dirty="0" sz="2600"/>
              <a:t>type.</a:t>
            </a:r>
            <a:endParaRPr sz="2600"/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Obtaining</a:t>
            </a:r>
            <a:r>
              <a:rPr dirty="0" sz="2600" spc="-35"/>
              <a:t> </a:t>
            </a:r>
            <a:r>
              <a:rPr dirty="0" sz="2600"/>
              <a:t>objects</a:t>
            </a:r>
            <a:r>
              <a:rPr dirty="0" sz="2600" spc="-10"/>
              <a:t> </a:t>
            </a:r>
            <a:r>
              <a:rPr dirty="0" sz="2600"/>
              <a:t>of</a:t>
            </a:r>
            <a:r>
              <a:rPr dirty="0" sz="2600" spc="-15"/>
              <a:t> </a:t>
            </a:r>
            <a:r>
              <a:rPr dirty="0" sz="2600"/>
              <a:t>a</a:t>
            </a:r>
            <a:r>
              <a:rPr dirty="0" sz="2600" spc="-10"/>
              <a:t> </a:t>
            </a:r>
            <a:r>
              <a:rPr dirty="0" sz="2600" spc="-5"/>
              <a:t>class</a:t>
            </a:r>
            <a:r>
              <a:rPr dirty="0" sz="2600" spc="10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/>
              <a:t>a</a:t>
            </a:r>
            <a:r>
              <a:rPr dirty="0" sz="2600" spc="-5"/>
              <a:t> two-step</a:t>
            </a:r>
            <a:r>
              <a:rPr dirty="0" sz="2600" spc="-10"/>
              <a:t> </a:t>
            </a:r>
            <a:r>
              <a:rPr dirty="0" sz="2600" spc="-5"/>
              <a:t>process.</a:t>
            </a:r>
            <a:endParaRPr sz="2600"/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First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declare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variable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simply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Times New Roman"/>
                <a:cs typeface="Times New Roman"/>
              </a:rPr>
              <a:t>refer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Second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acquire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1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actual,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physical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copy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object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assign</a:t>
            </a:r>
            <a:r>
              <a:rPr dirty="0" sz="2400" b="1">
                <a:latin typeface="Times New Roman"/>
                <a:cs typeface="Times New Roman"/>
              </a:rPr>
              <a:t> it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that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(using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new</a:t>
            </a:r>
            <a:r>
              <a:rPr dirty="0" sz="2400" spc="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402" y="935227"/>
            <a:ext cx="1560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999588"/>
            <a:ext cx="4156710" cy="30238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600" b="1">
                <a:latin typeface="Times New Roman"/>
                <a:cs typeface="Times New Roman"/>
              </a:rPr>
              <a:t>Primitive</a:t>
            </a:r>
            <a:r>
              <a:rPr dirty="0" sz="2600" spc="-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Data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types</a:t>
            </a:r>
            <a:endParaRPr sz="2600">
              <a:latin typeface="Times New Roman"/>
              <a:cs typeface="Times New Roman"/>
            </a:endParaRPr>
          </a:p>
          <a:p>
            <a:pPr lvl="1" marL="1001394" indent="-588645">
              <a:lnSpc>
                <a:spcPct val="100000"/>
              </a:lnSpc>
              <a:spcBef>
                <a:spcPts val="665"/>
              </a:spcBef>
              <a:buSzPct val="85714"/>
              <a:buFont typeface="Wingdings"/>
              <a:buChar char=""/>
              <a:tabLst>
                <a:tab pos="1001394" algn="l"/>
                <a:tab pos="100203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Integers</a:t>
            </a:r>
            <a:endParaRPr sz="2800">
              <a:latin typeface="Times New Roman"/>
              <a:cs typeface="Times New Roman"/>
            </a:endParaRPr>
          </a:p>
          <a:p>
            <a:pPr lvl="1" marL="1013460" indent="-60071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1013460" algn="l"/>
                <a:tab pos="1014094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Floating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Point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Characters</a:t>
            </a:r>
            <a:endParaRPr sz="28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Boolean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777999"/>
            <a:ext cx="498856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087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CharDemo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char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ch1,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ch2;</a:t>
            </a:r>
            <a:endParaRPr sz="2400">
              <a:latin typeface="Times New Roman"/>
              <a:cs typeface="Times New Roman"/>
            </a:endParaRPr>
          </a:p>
          <a:p>
            <a:pPr marL="469265" marR="678815">
              <a:lnSpc>
                <a:spcPct val="100000"/>
              </a:lnSpc>
              <a:tabLst>
                <a:tab pos="2755265" algn="l"/>
              </a:tabLst>
            </a:pPr>
            <a:r>
              <a:rPr dirty="0" sz="2400">
                <a:latin typeface="Times New Roman"/>
                <a:cs typeface="Times New Roman"/>
              </a:rPr>
              <a:t>ch1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88;	//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X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'Y';</a:t>
            </a:r>
            <a:endParaRPr sz="2400">
              <a:latin typeface="Times New Roman"/>
              <a:cs typeface="Times New Roman"/>
            </a:endParaRPr>
          </a:p>
          <a:p>
            <a:pPr marL="469265" marR="12192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System.out.print("ch1 </a:t>
            </a:r>
            <a:r>
              <a:rPr dirty="0" sz="2400">
                <a:latin typeface="Times New Roman"/>
                <a:cs typeface="Times New Roman"/>
              </a:rPr>
              <a:t>and ch2: ");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System.out.println(ch1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ch2);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376809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PU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ch1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ch2:X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899" y="1000759"/>
            <a:ext cx="5053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Declaring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Objects(contd.)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999588"/>
            <a:ext cx="8036559" cy="2402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246245" algn="l"/>
              </a:tabLst>
            </a:pP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Classname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objectname</a:t>
            </a:r>
            <a:r>
              <a:rPr dirty="0" sz="26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;	</a:t>
            </a:r>
            <a:r>
              <a:rPr dirty="0" sz="2600" spc="-5" i="1">
                <a:solidFill>
                  <a:srgbClr val="205867"/>
                </a:solidFill>
                <a:latin typeface="Times New Roman"/>
                <a:cs typeface="Times New Roman"/>
              </a:rPr>
              <a:t>//</a:t>
            </a:r>
            <a:r>
              <a:rPr dirty="0" sz="2600" spc="-10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spc="-15" i="1">
                <a:solidFill>
                  <a:srgbClr val="205867"/>
                </a:solidFill>
                <a:latin typeface="Times New Roman"/>
                <a:cs typeface="Times New Roman"/>
              </a:rPr>
              <a:t>declare</a:t>
            </a:r>
            <a:r>
              <a:rPr dirty="0" sz="2600" spc="-35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spc="-25" i="1">
                <a:solidFill>
                  <a:srgbClr val="205867"/>
                </a:solidFill>
                <a:latin typeface="Times New Roman"/>
                <a:cs typeface="Times New Roman"/>
              </a:rPr>
              <a:t>reference</a:t>
            </a:r>
            <a:r>
              <a:rPr dirty="0" sz="2600" spc="-20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205867"/>
                </a:solidFill>
                <a:latin typeface="Times New Roman"/>
                <a:cs typeface="Times New Roman"/>
              </a:rPr>
              <a:t>to</a:t>
            </a:r>
            <a:r>
              <a:rPr dirty="0" sz="2600" spc="-15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205867"/>
                </a:solidFill>
                <a:latin typeface="Times New Roman"/>
                <a:cs typeface="Times New Roman"/>
              </a:rPr>
              <a:t>object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objectname</a:t>
            </a:r>
            <a:r>
              <a:rPr dirty="0" sz="26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Classname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();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205867"/>
                </a:solidFill>
                <a:latin typeface="Times New Roman"/>
                <a:cs typeface="Times New Roman"/>
              </a:rPr>
              <a:t>//</a:t>
            </a:r>
            <a:r>
              <a:rPr dirty="0" sz="2600" spc="5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205867"/>
                </a:solidFill>
                <a:latin typeface="Times New Roman"/>
                <a:cs typeface="Times New Roman"/>
              </a:rPr>
              <a:t>allocate</a:t>
            </a:r>
            <a:r>
              <a:rPr dirty="0" sz="2600" spc="-25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205867"/>
                </a:solidFill>
                <a:latin typeface="Times New Roman"/>
                <a:cs typeface="Times New Roman"/>
              </a:rPr>
              <a:t>an</a:t>
            </a:r>
            <a:r>
              <a:rPr dirty="0" sz="2600" spc="-10" i="1">
                <a:solidFill>
                  <a:srgbClr val="205867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205867"/>
                </a:solidFill>
                <a:latin typeface="Times New Roman"/>
                <a:cs typeface="Times New Roman"/>
              </a:rPr>
              <a:t>object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2240280">
              <a:lnSpc>
                <a:spcPct val="12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3150235" algn="l"/>
                <a:tab pos="3461385" algn="l"/>
              </a:tabLst>
            </a:pPr>
            <a:r>
              <a:rPr dirty="0" sz="2600" spc="-100">
                <a:latin typeface="Times New Roman"/>
                <a:cs typeface="Times New Roman"/>
              </a:rPr>
              <a:t>We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 write</a:t>
            </a:r>
            <a:r>
              <a:rPr dirty="0" sz="2600">
                <a:latin typeface="Times New Roman"/>
                <a:cs typeface="Times New Roman"/>
              </a:rPr>
              <a:t> this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	</a:t>
            </a:r>
            <a:r>
              <a:rPr dirty="0" sz="2600">
                <a:latin typeface="Times New Roman"/>
                <a:cs typeface="Times New Roman"/>
              </a:rPr>
              <a:t>a	single </a:t>
            </a:r>
            <a:r>
              <a:rPr dirty="0" sz="2600" spc="-5">
                <a:latin typeface="Times New Roman"/>
                <a:cs typeface="Times New Roman"/>
              </a:rPr>
              <a:t>statement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Classname</a:t>
            </a:r>
            <a:r>
              <a:rPr dirty="0" sz="2600" spc="-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objectname</a:t>
            </a:r>
            <a:r>
              <a:rPr dirty="0" sz="2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Classname</a:t>
            </a:r>
            <a:r>
              <a:rPr dirty="0" sz="2600" spc="-5">
                <a:latin typeface="Times New Roman"/>
                <a:cs typeface="Times New Roman"/>
              </a:rPr>
              <a:t>();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4351"/>
            <a:ext cx="1217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150111"/>
            <a:ext cx="8072120" cy="554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174105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{doubl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2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dth;  </a:t>
            </a:r>
            <a:r>
              <a:rPr dirty="0" sz="2400">
                <a:latin typeface="Times New Roman"/>
                <a:cs typeface="Times New Roman"/>
              </a:rPr>
              <a:t>double </a:t>
            </a:r>
            <a:r>
              <a:rPr dirty="0" sz="2400" spc="-5">
                <a:latin typeface="Times New Roman"/>
                <a:cs typeface="Times New Roman"/>
              </a:rPr>
              <a:t>Height;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Depth;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Box</a:t>
            </a:r>
            <a:r>
              <a:rPr dirty="0" sz="2600" spc="-5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mybox</a:t>
            </a:r>
            <a:r>
              <a:rPr dirty="0" sz="2600" b="1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declares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mybox</a:t>
            </a:r>
            <a:r>
              <a:rPr dirty="0" u="heavy" sz="2400" spc="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</a:t>
            </a:r>
            <a:r>
              <a:rPr dirty="0" u="heavy" sz="2400" spc="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</a:t>
            </a:r>
            <a:r>
              <a:rPr dirty="0" u="heavy" sz="2400" spc="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400" spc="2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heavy" sz="2400" spc="2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u="heavy" sz="2400" spc="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spc="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Box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076325" algn="l"/>
                <a:tab pos="2084705" algn="l"/>
                <a:tab pos="3227705" algn="l"/>
                <a:tab pos="3728085" algn="l"/>
                <a:tab pos="4515485" algn="l"/>
                <a:tab pos="5227320" algn="l"/>
              </a:tabLst>
            </a:pPr>
            <a:r>
              <a:rPr dirty="0" sz="2400" spc="-5">
                <a:latin typeface="Times New Roman"/>
                <a:cs typeface="Times New Roman"/>
              </a:rPr>
              <a:t>Here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mybox	</a:t>
            </a:r>
            <a:r>
              <a:rPr dirty="0" sz="2400" spc="-5">
                <a:latin typeface="Times New Roman"/>
                <a:cs typeface="Times New Roman"/>
              </a:rPr>
              <a:t>contains	the	value	</a:t>
            </a:r>
            <a:r>
              <a:rPr dirty="0" sz="2400" spc="-5" b="1">
                <a:latin typeface="Times New Roman"/>
                <a:cs typeface="Times New Roman"/>
              </a:rPr>
              <a:t>null</a:t>
            </a:r>
            <a:r>
              <a:rPr dirty="0" sz="2400" spc="-5">
                <a:latin typeface="Times New Roman"/>
                <a:cs typeface="Times New Roman"/>
              </a:rPr>
              <a:t>,	which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indicates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actual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mybox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Box</a:t>
            </a:r>
            <a:r>
              <a:rPr dirty="0" sz="2400" spc="-5">
                <a:latin typeface="Times New Roman"/>
                <a:cs typeface="Times New Roman"/>
              </a:rPr>
              <a:t>();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line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allocates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actual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assigns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reference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mybox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mybox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memory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actual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2591" y="935227"/>
            <a:ext cx="61722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Declaring</a:t>
            </a: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Objects(contd.)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8269" y="1746504"/>
            <a:ext cx="6684009" cy="2139950"/>
            <a:chOff x="668269" y="1746504"/>
            <a:chExt cx="6684009" cy="2139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269" y="3243580"/>
              <a:ext cx="6683854" cy="6426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4504" y="1746504"/>
              <a:ext cx="1766570" cy="1490980"/>
            </a:xfrm>
            <a:custGeom>
              <a:avLst/>
              <a:gdLst/>
              <a:ahLst/>
              <a:cxnLst/>
              <a:rect l="l" t="t" r="r" b="b"/>
              <a:pathLst>
                <a:path w="1766570" h="1490980">
                  <a:moveTo>
                    <a:pt x="1766316" y="1488948"/>
                  </a:moveTo>
                  <a:lnTo>
                    <a:pt x="1766316" y="3048"/>
                  </a:lnTo>
                  <a:lnTo>
                    <a:pt x="17632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488948"/>
                  </a:lnTo>
                  <a:lnTo>
                    <a:pt x="3048" y="1490472"/>
                  </a:lnTo>
                  <a:lnTo>
                    <a:pt x="6096" y="1490472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752600" y="13716"/>
                  </a:lnTo>
                  <a:lnTo>
                    <a:pt x="1752600" y="6096"/>
                  </a:lnTo>
                  <a:lnTo>
                    <a:pt x="1758696" y="13716"/>
                  </a:lnTo>
                  <a:lnTo>
                    <a:pt x="1758696" y="1490472"/>
                  </a:lnTo>
                  <a:lnTo>
                    <a:pt x="1763268" y="1490472"/>
                  </a:lnTo>
                  <a:lnTo>
                    <a:pt x="1766316" y="1488948"/>
                  </a:lnTo>
                  <a:close/>
                </a:path>
                <a:path w="1766570" h="149098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766570" h="1490980">
                  <a:moveTo>
                    <a:pt x="13716" y="147828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478280"/>
                  </a:lnTo>
                  <a:lnTo>
                    <a:pt x="13716" y="1478280"/>
                  </a:lnTo>
                  <a:close/>
                </a:path>
                <a:path w="1766570" h="1490980">
                  <a:moveTo>
                    <a:pt x="1758696" y="1478280"/>
                  </a:moveTo>
                  <a:lnTo>
                    <a:pt x="6096" y="1478280"/>
                  </a:lnTo>
                  <a:lnTo>
                    <a:pt x="13716" y="1484376"/>
                  </a:lnTo>
                  <a:lnTo>
                    <a:pt x="13716" y="1490472"/>
                  </a:lnTo>
                  <a:lnTo>
                    <a:pt x="1752600" y="1490472"/>
                  </a:lnTo>
                  <a:lnTo>
                    <a:pt x="1752600" y="1484376"/>
                  </a:lnTo>
                  <a:lnTo>
                    <a:pt x="1758696" y="1478280"/>
                  </a:lnTo>
                  <a:close/>
                </a:path>
                <a:path w="1766570" h="1490980">
                  <a:moveTo>
                    <a:pt x="13716" y="1490472"/>
                  </a:moveTo>
                  <a:lnTo>
                    <a:pt x="13716" y="1484376"/>
                  </a:lnTo>
                  <a:lnTo>
                    <a:pt x="6096" y="1478280"/>
                  </a:lnTo>
                  <a:lnTo>
                    <a:pt x="6096" y="1490472"/>
                  </a:lnTo>
                  <a:lnTo>
                    <a:pt x="13716" y="1490472"/>
                  </a:lnTo>
                  <a:close/>
                </a:path>
                <a:path w="1766570" h="1490980">
                  <a:moveTo>
                    <a:pt x="1758696" y="13716"/>
                  </a:moveTo>
                  <a:lnTo>
                    <a:pt x="1752600" y="6096"/>
                  </a:lnTo>
                  <a:lnTo>
                    <a:pt x="1752600" y="13716"/>
                  </a:lnTo>
                  <a:lnTo>
                    <a:pt x="1758696" y="13716"/>
                  </a:lnTo>
                  <a:close/>
                </a:path>
                <a:path w="1766570" h="1490980">
                  <a:moveTo>
                    <a:pt x="1758696" y="1478280"/>
                  </a:moveTo>
                  <a:lnTo>
                    <a:pt x="1758696" y="13716"/>
                  </a:lnTo>
                  <a:lnTo>
                    <a:pt x="1752600" y="13716"/>
                  </a:lnTo>
                  <a:lnTo>
                    <a:pt x="1752600" y="1478280"/>
                  </a:lnTo>
                  <a:lnTo>
                    <a:pt x="1758696" y="1478280"/>
                  </a:lnTo>
                  <a:close/>
                </a:path>
                <a:path w="1766570" h="1490980">
                  <a:moveTo>
                    <a:pt x="1758696" y="1490472"/>
                  </a:moveTo>
                  <a:lnTo>
                    <a:pt x="1758696" y="1478280"/>
                  </a:lnTo>
                  <a:lnTo>
                    <a:pt x="1752600" y="1484376"/>
                  </a:lnTo>
                  <a:lnTo>
                    <a:pt x="1752600" y="1490472"/>
                  </a:lnTo>
                  <a:lnTo>
                    <a:pt x="1758696" y="1490472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69339" y="1779523"/>
            <a:ext cx="14973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CC"/>
                </a:solidFill>
                <a:latin typeface="Arial"/>
                <a:cs typeface="Arial"/>
              </a:rPr>
              <a:t>class</a:t>
            </a:r>
            <a:r>
              <a:rPr dirty="0" sz="1800" spc="-4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{double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Width;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double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Height;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double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Depth;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2394" y="3886200"/>
            <a:ext cx="6697925" cy="267998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2591" y="935227"/>
            <a:ext cx="61722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Declaring</a:t>
            </a: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Objects(contd.)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264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45844" algn="l"/>
                <a:tab pos="1862455" algn="l"/>
                <a:tab pos="2753995" algn="l"/>
                <a:tab pos="4104004" algn="l"/>
                <a:tab pos="4610100" algn="l"/>
                <a:tab pos="6326505" algn="l"/>
                <a:tab pos="765492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ll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i="1">
                <a:latin typeface="Times New Roman"/>
                <a:cs typeface="Times New Roman"/>
              </a:rPr>
              <a:t>constructor</a:t>
            </a:r>
            <a:r>
              <a:rPr dirty="0" sz="2600" spc="-50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Box</a:t>
            </a:r>
            <a:r>
              <a:rPr dirty="0" sz="26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mybox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new</a:t>
            </a:r>
            <a:r>
              <a:rPr dirty="0" sz="2600" spc="-6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Box();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Box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Box()is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constructor.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2346960" algn="l"/>
                <a:tab pos="3442970" algn="l"/>
                <a:tab pos="4227830" algn="l"/>
                <a:tab pos="5230495" algn="l"/>
                <a:tab pos="6090285" algn="l"/>
                <a:tab pos="6542405" algn="l"/>
                <a:tab pos="7493634" algn="l"/>
                <a:tab pos="7911465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ob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 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65589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Assigning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Reference</a:t>
            </a:r>
            <a:r>
              <a:rPr dirty="0" sz="32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0935" y="2362200"/>
            <a:ext cx="5160263" cy="1828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Object</a:t>
            </a:r>
            <a:r>
              <a:rPr dirty="0" spc="200"/>
              <a:t> </a:t>
            </a:r>
            <a:r>
              <a:rPr dirty="0" spc="-5"/>
              <a:t>reference</a:t>
            </a:r>
            <a:r>
              <a:rPr dirty="0" spc="190"/>
              <a:t> </a:t>
            </a:r>
            <a:r>
              <a:rPr dirty="0" spc="-5"/>
              <a:t>variables</a:t>
            </a:r>
            <a:r>
              <a:rPr dirty="0" spc="204"/>
              <a:t> </a:t>
            </a:r>
            <a:r>
              <a:rPr dirty="0" spc="-5"/>
              <a:t>act</a:t>
            </a:r>
            <a:r>
              <a:rPr dirty="0" spc="195"/>
              <a:t> </a:t>
            </a:r>
            <a:r>
              <a:rPr dirty="0" spc="-10"/>
              <a:t>differently</a:t>
            </a:r>
            <a:r>
              <a:rPr dirty="0" spc="200"/>
              <a:t> </a:t>
            </a:r>
            <a:r>
              <a:rPr dirty="0" spc="-5"/>
              <a:t>when</a:t>
            </a:r>
            <a:r>
              <a:rPr dirty="0" spc="175"/>
              <a:t> </a:t>
            </a:r>
            <a:r>
              <a:rPr dirty="0"/>
              <a:t>an</a:t>
            </a:r>
            <a:r>
              <a:rPr dirty="0" spc="200"/>
              <a:t> </a:t>
            </a:r>
            <a:r>
              <a:rPr dirty="0" spc="-5"/>
              <a:t>assignment </a:t>
            </a:r>
            <a:r>
              <a:rPr dirty="0" spc="-585"/>
              <a:t> </a:t>
            </a:r>
            <a:r>
              <a:rPr dirty="0"/>
              <a:t>takes</a:t>
            </a:r>
            <a:r>
              <a:rPr dirty="0" spc="-40"/>
              <a:t> </a:t>
            </a:r>
            <a:r>
              <a:rPr dirty="0"/>
              <a:t>place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E.g.</a:t>
            </a:r>
          </a:p>
          <a:p>
            <a:pPr marL="12700" marR="5459730">
              <a:lnSpc>
                <a:spcPct val="170000"/>
              </a:lnSpc>
            </a:pPr>
            <a:r>
              <a:rPr dirty="0" spc="-5"/>
              <a:t>Box</a:t>
            </a:r>
            <a:r>
              <a:rPr dirty="0" spc="-35"/>
              <a:t> </a:t>
            </a:r>
            <a:r>
              <a:rPr dirty="0"/>
              <a:t>b1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5"/>
              <a:t> </a:t>
            </a:r>
            <a:r>
              <a:rPr dirty="0"/>
              <a:t>new</a:t>
            </a:r>
            <a:r>
              <a:rPr dirty="0" spc="-20"/>
              <a:t> </a:t>
            </a:r>
            <a:r>
              <a:rPr dirty="0" spc="-5"/>
              <a:t>Box(); </a:t>
            </a:r>
            <a:r>
              <a:rPr dirty="0" spc="-585"/>
              <a:t> </a:t>
            </a:r>
            <a:r>
              <a:rPr dirty="0" spc="-5"/>
              <a:t>Box</a:t>
            </a:r>
            <a:r>
              <a:rPr dirty="0" spc="-25"/>
              <a:t> </a:t>
            </a:r>
            <a:r>
              <a:rPr dirty="0"/>
              <a:t>b2</a:t>
            </a:r>
            <a:r>
              <a:rPr dirty="0" spc="-5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/>
              <a:t>b1;</a:t>
            </a:r>
          </a:p>
          <a:p>
            <a:pPr algn="just"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5"/>
              <a:t>Here</a:t>
            </a:r>
            <a:r>
              <a:rPr dirty="0" spc="-15"/>
              <a:t> </a:t>
            </a:r>
            <a:r>
              <a:rPr dirty="0"/>
              <a:t>b1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b2</a:t>
            </a:r>
            <a:r>
              <a:rPr dirty="0" spc="-5"/>
              <a:t> will</a:t>
            </a:r>
            <a:r>
              <a:rPr dirty="0" spc="-15"/>
              <a:t> </a:t>
            </a:r>
            <a:r>
              <a:rPr dirty="0"/>
              <a:t>both</a:t>
            </a:r>
            <a:r>
              <a:rPr dirty="0" spc="-20"/>
              <a:t> </a:t>
            </a:r>
            <a:r>
              <a:rPr dirty="0" spc="-5"/>
              <a:t>refer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b="1" i="1">
                <a:latin typeface="Times New Roman"/>
                <a:cs typeface="Times New Roman"/>
              </a:rPr>
              <a:t>same</a:t>
            </a:r>
            <a:r>
              <a:rPr dirty="0" spc="-15" b="1" i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object.</a:t>
            </a:r>
          </a:p>
          <a:p>
            <a:pPr algn="just"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5"/>
              <a:t>Any changes made </a:t>
            </a:r>
            <a:r>
              <a:rPr dirty="0"/>
              <a:t>to </a:t>
            </a:r>
            <a:r>
              <a:rPr dirty="0" spc="-5"/>
              <a:t>the object</a:t>
            </a:r>
            <a:r>
              <a:rPr dirty="0"/>
              <a:t> </a:t>
            </a:r>
            <a:r>
              <a:rPr dirty="0" spc="-5"/>
              <a:t>through </a:t>
            </a:r>
            <a:r>
              <a:rPr dirty="0"/>
              <a:t>b2</a:t>
            </a:r>
            <a:r>
              <a:rPr dirty="0" spc="5"/>
              <a:t> </a:t>
            </a:r>
            <a:r>
              <a:rPr dirty="0" spc="-5"/>
              <a:t>will </a:t>
            </a:r>
            <a:r>
              <a:rPr dirty="0" spc="-15"/>
              <a:t>affect </a:t>
            </a:r>
            <a:r>
              <a:rPr dirty="0" spc="-5"/>
              <a:t>the </a:t>
            </a:r>
            <a:r>
              <a:rPr dirty="0"/>
              <a:t> </a:t>
            </a:r>
            <a:r>
              <a:rPr dirty="0" spc="-5"/>
              <a:t>object</a:t>
            </a:r>
            <a:r>
              <a:rPr dirty="0" spc="585"/>
              <a:t> </a:t>
            </a:r>
            <a:r>
              <a:rPr dirty="0" spc="-5"/>
              <a:t>which</a:t>
            </a:r>
            <a:r>
              <a:rPr dirty="0" spc="580"/>
              <a:t> </a:t>
            </a:r>
            <a:r>
              <a:rPr dirty="0"/>
              <a:t>is</a:t>
            </a:r>
            <a:r>
              <a:rPr dirty="0" spc="585"/>
              <a:t> </a:t>
            </a:r>
            <a:r>
              <a:rPr dirty="0" spc="-5"/>
              <a:t>referred</a:t>
            </a:r>
            <a:r>
              <a:rPr dirty="0" spc="580"/>
              <a:t> </a:t>
            </a:r>
            <a:r>
              <a:rPr dirty="0"/>
              <a:t>by</a:t>
            </a:r>
            <a:r>
              <a:rPr dirty="0" spc="585"/>
              <a:t> </a:t>
            </a:r>
            <a:r>
              <a:rPr dirty="0"/>
              <a:t>b1,</a:t>
            </a:r>
            <a:r>
              <a:rPr dirty="0" spc="580"/>
              <a:t> </a:t>
            </a:r>
            <a:r>
              <a:rPr dirty="0" spc="-5"/>
              <a:t>because</a:t>
            </a:r>
            <a:r>
              <a:rPr dirty="0" spc="570"/>
              <a:t> </a:t>
            </a:r>
            <a:r>
              <a:rPr dirty="0"/>
              <a:t>they</a:t>
            </a:r>
            <a:r>
              <a:rPr dirty="0" spc="575"/>
              <a:t> </a:t>
            </a:r>
            <a:r>
              <a:rPr dirty="0"/>
              <a:t>are</a:t>
            </a:r>
            <a:r>
              <a:rPr dirty="0" spc="570"/>
              <a:t> </a:t>
            </a:r>
            <a:r>
              <a:rPr dirty="0" spc="-5"/>
              <a:t>the</a:t>
            </a:r>
            <a:r>
              <a:rPr dirty="0" spc="585"/>
              <a:t> </a:t>
            </a:r>
            <a:r>
              <a:rPr dirty="0" spc="-10"/>
              <a:t>same </a:t>
            </a:r>
            <a:r>
              <a:rPr dirty="0" spc="-590"/>
              <a:t> </a:t>
            </a:r>
            <a:r>
              <a:rPr dirty="0"/>
              <a:t>object.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999588"/>
            <a:ext cx="283464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Box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b1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Box();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Box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b2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b1;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50564"/>
            <a:ext cx="1312545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b1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null;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758443"/>
            <a:ext cx="6558915" cy="10604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2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Assigning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Reference</a:t>
            </a:r>
            <a:r>
              <a:rPr dirty="0" sz="32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Variables </a:t>
            </a:r>
            <a:r>
              <a:rPr dirty="0" sz="3200" spc="-7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(contd.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3803904"/>
            <a:ext cx="9144000" cy="3511550"/>
            <a:chOff x="457200" y="3803904"/>
            <a:chExt cx="9144000" cy="3511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9155" y="3810000"/>
              <a:ext cx="4162043" cy="76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0" y="3803904"/>
              <a:ext cx="400685" cy="82550"/>
            </a:xfrm>
            <a:custGeom>
              <a:avLst/>
              <a:gdLst/>
              <a:ahLst/>
              <a:cxnLst/>
              <a:rect l="l" t="t" r="r" b="b"/>
              <a:pathLst>
                <a:path w="400685" h="82550">
                  <a:moveTo>
                    <a:pt x="400504" y="82295"/>
                  </a:moveTo>
                  <a:lnTo>
                    <a:pt x="1524" y="0"/>
                  </a:lnTo>
                  <a:lnTo>
                    <a:pt x="0" y="13716"/>
                  </a:lnTo>
                  <a:lnTo>
                    <a:pt x="333438" y="82295"/>
                  </a:lnTo>
                  <a:lnTo>
                    <a:pt x="400504" y="82295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398008" y="1628775"/>
            <a:ext cx="3746500" cy="1661795"/>
            <a:chOff x="5398008" y="1628775"/>
            <a:chExt cx="3746500" cy="16617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399" y="1628775"/>
              <a:ext cx="3657600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2952" y="2363724"/>
              <a:ext cx="993775" cy="690880"/>
            </a:xfrm>
            <a:custGeom>
              <a:avLst/>
              <a:gdLst/>
              <a:ahLst/>
              <a:cxnLst/>
              <a:rect l="l" t="t" r="r" b="b"/>
              <a:pathLst>
                <a:path w="993775" h="690880">
                  <a:moveTo>
                    <a:pt x="973653" y="14651"/>
                  </a:moveTo>
                  <a:lnTo>
                    <a:pt x="961626" y="15688"/>
                  </a:lnTo>
                  <a:lnTo>
                    <a:pt x="0" y="679704"/>
                  </a:lnTo>
                  <a:lnTo>
                    <a:pt x="7620" y="690372"/>
                  </a:lnTo>
                  <a:lnTo>
                    <a:pt x="967594" y="27497"/>
                  </a:lnTo>
                  <a:lnTo>
                    <a:pt x="973653" y="14651"/>
                  </a:lnTo>
                  <a:close/>
                </a:path>
                <a:path w="993775" h="690880">
                  <a:moveTo>
                    <a:pt x="993648" y="0"/>
                  </a:moveTo>
                  <a:lnTo>
                    <a:pt x="896112" y="7620"/>
                  </a:lnTo>
                  <a:lnTo>
                    <a:pt x="891540" y="9144"/>
                  </a:lnTo>
                  <a:lnTo>
                    <a:pt x="890016" y="12192"/>
                  </a:lnTo>
                  <a:lnTo>
                    <a:pt x="890016" y="18288"/>
                  </a:lnTo>
                  <a:lnTo>
                    <a:pt x="893064" y="21336"/>
                  </a:lnTo>
                  <a:lnTo>
                    <a:pt x="896112" y="21336"/>
                  </a:lnTo>
                  <a:lnTo>
                    <a:pt x="961626" y="15688"/>
                  </a:lnTo>
                  <a:lnTo>
                    <a:pt x="979932" y="3048"/>
                  </a:lnTo>
                  <a:lnTo>
                    <a:pt x="987441" y="13561"/>
                  </a:lnTo>
                  <a:lnTo>
                    <a:pt x="993648" y="0"/>
                  </a:lnTo>
                  <a:close/>
                </a:path>
                <a:path w="993775" h="690880">
                  <a:moveTo>
                    <a:pt x="987287" y="13898"/>
                  </a:moveTo>
                  <a:lnTo>
                    <a:pt x="967594" y="27497"/>
                  </a:lnTo>
                  <a:lnTo>
                    <a:pt x="940308" y="85344"/>
                  </a:lnTo>
                  <a:lnTo>
                    <a:pt x="938784" y="88392"/>
                  </a:lnTo>
                  <a:lnTo>
                    <a:pt x="940308" y="91440"/>
                  </a:lnTo>
                  <a:lnTo>
                    <a:pt x="946404" y="94488"/>
                  </a:lnTo>
                  <a:lnTo>
                    <a:pt x="950976" y="92964"/>
                  </a:lnTo>
                  <a:lnTo>
                    <a:pt x="952500" y="89916"/>
                  </a:lnTo>
                  <a:lnTo>
                    <a:pt x="987287" y="13898"/>
                  </a:lnTo>
                  <a:close/>
                </a:path>
                <a:path w="993775" h="690880">
                  <a:moveTo>
                    <a:pt x="987441" y="13561"/>
                  </a:moveTo>
                  <a:lnTo>
                    <a:pt x="979932" y="3048"/>
                  </a:lnTo>
                  <a:lnTo>
                    <a:pt x="961626" y="15688"/>
                  </a:lnTo>
                  <a:lnTo>
                    <a:pt x="973653" y="14651"/>
                  </a:lnTo>
                  <a:lnTo>
                    <a:pt x="978408" y="4572"/>
                  </a:lnTo>
                  <a:lnTo>
                    <a:pt x="984504" y="13716"/>
                  </a:lnTo>
                  <a:lnTo>
                    <a:pt x="984504" y="15820"/>
                  </a:lnTo>
                  <a:lnTo>
                    <a:pt x="987287" y="13898"/>
                  </a:lnTo>
                  <a:lnTo>
                    <a:pt x="987441" y="13561"/>
                  </a:lnTo>
                  <a:close/>
                </a:path>
                <a:path w="993775" h="690880">
                  <a:moveTo>
                    <a:pt x="984504" y="15820"/>
                  </a:moveTo>
                  <a:lnTo>
                    <a:pt x="984504" y="13716"/>
                  </a:lnTo>
                  <a:lnTo>
                    <a:pt x="973653" y="14651"/>
                  </a:lnTo>
                  <a:lnTo>
                    <a:pt x="967594" y="27497"/>
                  </a:lnTo>
                  <a:lnTo>
                    <a:pt x="984504" y="15820"/>
                  </a:lnTo>
                  <a:close/>
                </a:path>
                <a:path w="993775" h="690880">
                  <a:moveTo>
                    <a:pt x="984504" y="13716"/>
                  </a:moveTo>
                  <a:lnTo>
                    <a:pt x="978408" y="4572"/>
                  </a:lnTo>
                  <a:lnTo>
                    <a:pt x="973653" y="14651"/>
                  </a:lnTo>
                  <a:lnTo>
                    <a:pt x="984504" y="13716"/>
                  </a:lnTo>
                  <a:close/>
                </a:path>
                <a:path w="993775" h="690880">
                  <a:moveTo>
                    <a:pt x="987552" y="13716"/>
                  </a:moveTo>
                  <a:lnTo>
                    <a:pt x="987441" y="13561"/>
                  </a:lnTo>
                  <a:lnTo>
                    <a:pt x="987287" y="13898"/>
                  </a:lnTo>
                  <a:lnTo>
                    <a:pt x="987552" y="1371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8008" y="2883408"/>
              <a:ext cx="711835" cy="407034"/>
            </a:xfrm>
            <a:custGeom>
              <a:avLst/>
              <a:gdLst/>
              <a:ahLst/>
              <a:cxnLst/>
              <a:rect l="l" t="t" r="r" b="b"/>
              <a:pathLst>
                <a:path w="711835" h="407035">
                  <a:moveTo>
                    <a:pt x="711708" y="400812"/>
                  </a:moveTo>
                  <a:lnTo>
                    <a:pt x="711708" y="6096"/>
                  </a:lnTo>
                  <a:lnTo>
                    <a:pt x="7056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00812"/>
                  </a:lnTo>
                  <a:lnTo>
                    <a:pt x="6096" y="406908"/>
                  </a:lnTo>
                  <a:lnTo>
                    <a:pt x="12192" y="4069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685800" y="25908"/>
                  </a:lnTo>
                  <a:lnTo>
                    <a:pt x="685800" y="12192"/>
                  </a:lnTo>
                  <a:lnTo>
                    <a:pt x="697992" y="25908"/>
                  </a:lnTo>
                  <a:lnTo>
                    <a:pt x="697992" y="406908"/>
                  </a:lnTo>
                  <a:lnTo>
                    <a:pt x="705612" y="406908"/>
                  </a:lnTo>
                  <a:lnTo>
                    <a:pt x="711708" y="400812"/>
                  </a:lnTo>
                  <a:close/>
                </a:path>
                <a:path w="711835" h="4070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711835" h="407035">
                  <a:moveTo>
                    <a:pt x="25908" y="3810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381000"/>
                  </a:lnTo>
                  <a:lnTo>
                    <a:pt x="25908" y="381000"/>
                  </a:lnTo>
                  <a:close/>
                </a:path>
                <a:path w="711835" h="407035">
                  <a:moveTo>
                    <a:pt x="697992" y="381000"/>
                  </a:moveTo>
                  <a:lnTo>
                    <a:pt x="12192" y="381000"/>
                  </a:lnTo>
                  <a:lnTo>
                    <a:pt x="25908" y="393192"/>
                  </a:lnTo>
                  <a:lnTo>
                    <a:pt x="25908" y="406908"/>
                  </a:lnTo>
                  <a:lnTo>
                    <a:pt x="685800" y="406908"/>
                  </a:lnTo>
                  <a:lnTo>
                    <a:pt x="685800" y="393192"/>
                  </a:lnTo>
                  <a:lnTo>
                    <a:pt x="697992" y="381000"/>
                  </a:lnTo>
                  <a:close/>
                </a:path>
                <a:path w="711835" h="407035">
                  <a:moveTo>
                    <a:pt x="25908" y="406908"/>
                  </a:moveTo>
                  <a:lnTo>
                    <a:pt x="25908" y="393192"/>
                  </a:lnTo>
                  <a:lnTo>
                    <a:pt x="12192" y="381000"/>
                  </a:lnTo>
                  <a:lnTo>
                    <a:pt x="12192" y="406908"/>
                  </a:lnTo>
                  <a:lnTo>
                    <a:pt x="25908" y="406908"/>
                  </a:lnTo>
                  <a:close/>
                </a:path>
                <a:path w="711835" h="407035">
                  <a:moveTo>
                    <a:pt x="697992" y="25908"/>
                  </a:moveTo>
                  <a:lnTo>
                    <a:pt x="685800" y="12192"/>
                  </a:lnTo>
                  <a:lnTo>
                    <a:pt x="685800" y="25908"/>
                  </a:lnTo>
                  <a:lnTo>
                    <a:pt x="697992" y="25908"/>
                  </a:lnTo>
                  <a:close/>
                </a:path>
                <a:path w="711835" h="407035">
                  <a:moveTo>
                    <a:pt x="697992" y="381000"/>
                  </a:moveTo>
                  <a:lnTo>
                    <a:pt x="697992" y="25908"/>
                  </a:lnTo>
                  <a:lnTo>
                    <a:pt x="685800" y="25908"/>
                  </a:lnTo>
                  <a:lnTo>
                    <a:pt x="685800" y="381000"/>
                  </a:lnTo>
                  <a:lnTo>
                    <a:pt x="697992" y="381000"/>
                  </a:lnTo>
                  <a:close/>
                </a:path>
                <a:path w="711835" h="407035">
                  <a:moveTo>
                    <a:pt x="697992" y="406908"/>
                  </a:moveTo>
                  <a:lnTo>
                    <a:pt x="697992" y="381000"/>
                  </a:lnTo>
                  <a:lnTo>
                    <a:pt x="685800" y="393192"/>
                  </a:lnTo>
                  <a:lnTo>
                    <a:pt x="685800" y="406908"/>
                  </a:lnTo>
                  <a:lnTo>
                    <a:pt x="697992" y="40690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4038600" y="2240280"/>
            <a:ext cx="1143000" cy="129539"/>
          </a:xfrm>
          <a:custGeom>
            <a:avLst/>
            <a:gdLst/>
            <a:ahLst/>
            <a:cxnLst/>
            <a:rect l="l" t="t" r="r" b="b"/>
            <a:pathLst>
              <a:path w="1143000" h="129539">
                <a:moveTo>
                  <a:pt x="1118692" y="48717"/>
                </a:moveTo>
                <a:lnTo>
                  <a:pt x="1106937" y="42724"/>
                </a:lnTo>
                <a:lnTo>
                  <a:pt x="0" y="115824"/>
                </a:lnTo>
                <a:lnTo>
                  <a:pt x="1524" y="129540"/>
                </a:lnTo>
                <a:lnTo>
                  <a:pt x="1109444" y="54882"/>
                </a:lnTo>
                <a:lnTo>
                  <a:pt x="1118692" y="48717"/>
                </a:lnTo>
                <a:close/>
              </a:path>
              <a:path w="1143000" h="129539">
                <a:moveTo>
                  <a:pt x="1143000" y="45720"/>
                </a:moveTo>
                <a:lnTo>
                  <a:pt x="1054608" y="3048"/>
                </a:lnTo>
                <a:lnTo>
                  <a:pt x="1051560" y="0"/>
                </a:lnTo>
                <a:lnTo>
                  <a:pt x="1048512" y="1524"/>
                </a:lnTo>
                <a:lnTo>
                  <a:pt x="1045464" y="7620"/>
                </a:lnTo>
                <a:lnTo>
                  <a:pt x="1045464" y="12192"/>
                </a:lnTo>
                <a:lnTo>
                  <a:pt x="1050036" y="13716"/>
                </a:lnTo>
                <a:lnTo>
                  <a:pt x="1106937" y="42724"/>
                </a:lnTo>
                <a:lnTo>
                  <a:pt x="1130808" y="41148"/>
                </a:lnTo>
                <a:lnTo>
                  <a:pt x="1132312" y="53181"/>
                </a:lnTo>
                <a:lnTo>
                  <a:pt x="1143000" y="45720"/>
                </a:lnTo>
                <a:close/>
              </a:path>
              <a:path w="1143000" h="129539">
                <a:moveTo>
                  <a:pt x="1132058" y="53358"/>
                </a:moveTo>
                <a:lnTo>
                  <a:pt x="1109444" y="54882"/>
                </a:lnTo>
                <a:lnTo>
                  <a:pt x="1054608" y="91440"/>
                </a:lnTo>
                <a:lnTo>
                  <a:pt x="1051560" y="92964"/>
                </a:lnTo>
                <a:lnTo>
                  <a:pt x="1051560" y="97536"/>
                </a:lnTo>
                <a:lnTo>
                  <a:pt x="1054608" y="103632"/>
                </a:lnTo>
                <a:lnTo>
                  <a:pt x="1059180" y="103632"/>
                </a:lnTo>
                <a:lnTo>
                  <a:pt x="1062228" y="102108"/>
                </a:lnTo>
                <a:lnTo>
                  <a:pt x="1132058" y="53358"/>
                </a:lnTo>
                <a:close/>
              </a:path>
              <a:path w="1143000" h="129539">
                <a:moveTo>
                  <a:pt x="1132312" y="53181"/>
                </a:moveTo>
                <a:lnTo>
                  <a:pt x="1130808" y="41148"/>
                </a:lnTo>
                <a:lnTo>
                  <a:pt x="1106937" y="42724"/>
                </a:lnTo>
                <a:lnTo>
                  <a:pt x="1118692" y="48717"/>
                </a:lnTo>
                <a:lnTo>
                  <a:pt x="1127760" y="42672"/>
                </a:lnTo>
                <a:lnTo>
                  <a:pt x="1127760" y="53648"/>
                </a:lnTo>
                <a:lnTo>
                  <a:pt x="1132058" y="53358"/>
                </a:lnTo>
                <a:lnTo>
                  <a:pt x="1132312" y="53181"/>
                </a:lnTo>
                <a:close/>
              </a:path>
              <a:path w="1143000" h="129539">
                <a:moveTo>
                  <a:pt x="1127760" y="53648"/>
                </a:moveTo>
                <a:lnTo>
                  <a:pt x="1127760" y="53340"/>
                </a:lnTo>
                <a:lnTo>
                  <a:pt x="1118692" y="48717"/>
                </a:lnTo>
                <a:lnTo>
                  <a:pt x="1109444" y="54882"/>
                </a:lnTo>
                <a:lnTo>
                  <a:pt x="1127760" y="53648"/>
                </a:lnTo>
                <a:close/>
              </a:path>
              <a:path w="1143000" h="129539">
                <a:moveTo>
                  <a:pt x="1127760" y="53340"/>
                </a:moveTo>
                <a:lnTo>
                  <a:pt x="1127760" y="42672"/>
                </a:lnTo>
                <a:lnTo>
                  <a:pt x="1118692" y="48717"/>
                </a:lnTo>
                <a:lnTo>
                  <a:pt x="1127760" y="53340"/>
                </a:lnTo>
                <a:close/>
              </a:path>
              <a:path w="1143000" h="129539">
                <a:moveTo>
                  <a:pt x="1132332" y="53340"/>
                </a:moveTo>
                <a:lnTo>
                  <a:pt x="1132312" y="53181"/>
                </a:lnTo>
                <a:lnTo>
                  <a:pt x="1132058" y="53358"/>
                </a:lnTo>
                <a:lnTo>
                  <a:pt x="1132332" y="533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65137" y="3303522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5406641"/>
            <a:ext cx="8071484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at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end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b1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been</a:t>
            </a:r>
            <a:r>
              <a:rPr dirty="0" sz="2600" spc="1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1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null,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but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b2</a:t>
            </a:r>
            <a:r>
              <a:rPr dirty="0" sz="2600" spc="1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still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points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original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00439" y="3886199"/>
            <a:ext cx="6600825" cy="1362710"/>
            <a:chOff x="3000439" y="3886199"/>
            <a:chExt cx="6600825" cy="136271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9155" y="3886199"/>
              <a:ext cx="4162043" cy="13624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00439" y="3886199"/>
              <a:ext cx="2257425" cy="490855"/>
            </a:xfrm>
            <a:custGeom>
              <a:avLst/>
              <a:gdLst/>
              <a:ahLst/>
              <a:cxnLst/>
              <a:rect l="l" t="t" r="r" b="b"/>
              <a:pathLst>
                <a:path w="2257425" h="490854">
                  <a:moveTo>
                    <a:pt x="2233881" y="452775"/>
                  </a:moveTo>
                  <a:lnTo>
                    <a:pt x="2225550" y="445219"/>
                  </a:lnTo>
                  <a:lnTo>
                    <a:pt x="67065" y="0"/>
                  </a:lnTo>
                  <a:lnTo>
                    <a:pt x="0" y="0"/>
                  </a:lnTo>
                  <a:lnTo>
                    <a:pt x="2221356" y="456874"/>
                  </a:lnTo>
                  <a:lnTo>
                    <a:pt x="2233881" y="452775"/>
                  </a:lnTo>
                  <a:close/>
                </a:path>
                <a:path w="2257425" h="490854">
                  <a:moveTo>
                    <a:pt x="2244487" y="461632"/>
                  </a:moveTo>
                  <a:lnTo>
                    <a:pt x="2221356" y="456874"/>
                  </a:lnTo>
                  <a:lnTo>
                    <a:pt x="2159825" y="477012"/>
                  </a:lnTo>
                  <a:lnTo>
                    <a:pt x="2156777" y="478536"/>
                  </a:lnTo>
                  <a:lnTo>
                    <a:pt x="2155253" y="481584"/>
                  </a:lnTo>
                  <a:lnTo>
                    <a:pt x="2156777" y="486156"/>
                  </a:lnTo>
                  <a:lnTo>
                    <a:pt x="2156777" y="489204"/>
                  </a:lnTo>
                  <a:lnTo>
                    <a:pt x="2161349" y="490728"/>
                  </a:lnTo>
                  <a:lnTo>
                    <a:pt x="2164397" y="489204"/>
                  </a:lnTo>
                  <a:lnTo>
                    <a:pt x="2244487" y="461632"/>
                  </a:lnTo>
                  <a:close/>
                </a:path>
                <a:path w="2257425" h="490854">
                  <a:moveTo>
                    <a:pt x="2257361" y="457200"/>
                  </a:moveTo>
                  <a:lnTo>
                    <a:pt x="2184209" y="391668"/>
                  </a:lnTo>
                  <a:lnTo>
                    <a:pt x="2181161" y="390144"/>
                  </a:lnTo>
                  <a:lnTo>
                    <a:pt x="2178113" y="390144"/>
                  </a:lnTo>
                  <a:lnTo>
                    <a:pt x="2175065" y="391668"/>
                  </a:lnTo>
                  <a:lnTo>
                    <a:pt x="2173541" y="394716"/>
                  </a:lnTo>
                  <a:lnTo>
                    <a:pt x="2173541" y="399288"/>
                  </a:lnTo>
                  <a:lnTo>
                    <a:pt x="2176589" y="400812"/>
                  </a:lnTo>
                  <a:lnTo>
                    <a:pt x="2225550" y="445219"/>
                  </a:lnTo>
                  <a:lnTo>
                    <a:pt x="2246693" y="449580"/>
                  </a:lnTo>
                  <a:lnTo>
                    <a:pt x="2246693" y="460872"/>
                  </a:lnTo>
                  <a:lnTo>
                    <a:pt x="2257361" y="457200"/>
                  </a:lnTo>
                  <a:close/>
                </a:path>
                <a:path w="2257425" h="490854">
                  <a:moveTo>
                    <a:pt x="2243645" y="461458"/>
                  </a:moveTo>
                  <a:lnTo>
                    <a:pt x="2243645" y="449580"/>
                  </a:lnTo>
                  <a:lnTo>
                    <a:pt x="2242121" y="460248"/>
                  </a:lnTo>
                  <a:lnTo>
                    <a:pt x="2233881" y="452775"/>
                  </a:lnTo>
                  <a:lnTo>
                    <a:pt x="2221356" y="456874"/>
                  </a:lnTo>
                  <a:lnTo>
                    <a:pt x="2243645" y="461458"/>
                  </a:lnTo>
                  <a:close/>
                </a:path>
                <a:path w="2257425" h="490854">
                  <a:moveTo>
                    <a:pt x="2246693" y="449580"/>
                  </a:moveTo>
                  <a:lnTo>
                    <a:pt x="2225550" y="445219"/>
                  </a:lnTo>
                  <a:lnTo>
                    <a:pt x="2233881" y="452775"/>
                  </a:lnTo>
                  <a:lnTo>
                    <a:pt x="2243645" y="449580"/>
                  </a:lnTo>
                  <a:lnTo>
                    <a:pt x="2243645" y="461458"/>
                  </a:lnTo>
                  <a:lnTo>
                    <a:pt x="2244487" y="461632"/>
                  </a:lnTo>
                  <a:lnTo>
                    <a:pt x="2245218" y="461380"/>
                  </a:lnTo>
                  <a:lnTo>
                    <a:pt x="2246693" y="449580"/>
                  </a:lnTo>
                  <a:close/>
                </a:path>
                <a:path w="2257425" h="490854">
                  <a:moveTo>
                    <a:pt x="2243645" y="449580"/>
                  </a:moveTo>
                  <a:lnTo>
                    <a:pt x="2233881" y="452775"/>
                  </a:lnTo>
                  <a:lnTo>
                    <a:pt x="2242121" y="460248"/>
                  </a:lnTo>
                  <a:lnTo>
                    <a:pt x="2243645" y="449580"/>
                  </a:lnTo>
                  <a:close/>
                </a:path>
                <a:path w="2257425" h="490854">
                  <a:moveTo>
                    <a:pt x="2245218" y="461380"/>
                  </a:moveTo>
                  <a:lnTo>
                    <a:pt x="2244487" y="461632"/>
                  </a:lnTo>
                  <a:lnTo>
                    <a:pt x="2245169" y="461772"/>
                  </a:lnTo>
                  <a:lnTo>
                    <a:pt x="2245218" y="461380"/>
                  </a:lnTo>
                  <a:close/>
                </a:path>
                <a:path w="2257425" h="490854">
                  <a:moveTo>
                    <a:pt x="2246693" y="460872"/>
                  </a:moveTo>
                  <a:lnTo>
                    <a:pt x="2246693" y="449580"/>
                  </a:lnTo>
                  <a:lnTo>
                    <a:pt x="2245218" y="461380"/>
                  </a:lnTo>
                  <a:lnTo>
                    <a:pt x="2246693" y="460872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0" y="552703"/>
            <a:ext cx="330707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4400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44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1089" y="1491487"/>
            <a:ext cx="859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00047"/>
            <a:ext cx="3903979" cy="423164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819"/>
              </a:spcBef>
            </a:pPr>
            <a:r>
              <a:rPr dirty="0" sz="2400" spc="-5" b="1">
                <a:solidFill>
                  <a:srgbClr val="0000CC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354965" marR="87884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35" b="1">
                <a:latin typeface="Calibri"/>
                <a:cs typeface="Calibri"/>
              </a:rPr>
              <a:t>Template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creating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Logical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Declared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400" spc="-20">
                <a:latin typeface="Calibri"/>
                <a:cs typeface="Calibri"/>
              </a:rPr>
              <a:t>keyword</a:t>
            </a:r>
            <a:endParaRPr sz="2400">
              <a:latin typeface="Calibri"/>
              <a:cs typeface="Calibri"/>
            </a:endParaRPr>
          </a:p>
          <a:p>
            <a:pPr marL="354965" marR="1346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Class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does</a:t>
            </a:r>
            <a:r>
              <a:rPr dirty="0" sz="2400" b="1">
                <a:latin typeface="Calibri"/>
                <a:cs typeface="Calibri"/>
              </a:rPr>
              <a:t> not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get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any 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memory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declared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only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1089" y="1948687"/>
            <a:ext cx="4164965" cy="419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Instance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Physical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Created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new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gets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memory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created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2108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Many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objects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created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4887" y="660907"/>
            <a:ext cx="50927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Introducing</a:t>
            </a:r>
            <a:r>
              <a:rPr dirty="0" sz="440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881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 b="1">
                <a:latin typeface="Times New Roman"/>
                <a:cs typeface="Times New Roman"/>
              </a:rPr>
              <a:t>Classes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/>
              <a:t>usually</a:t>
            </a:r>
            <a:r>
              <a:rPr dirty="0" spc="-35"/>
              <a:t> </a:t>
            </a:r>
            <a:r>
              <a:rPr dirty="0"/>
              <a:t>consist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two</a:t>
            </a:r>
            <a:r>
              <a:rPr dirty="0" spc="-10"/>
              <a:t> </a:t>
            </a:r>
            <a:r>
              <a:rPr dirty="0"/>
              <a:t>things:</a:t>
            </a: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The</a:t>
            </a:r>
            <a:r>
              <a:rPr dirty="0" spc="-35"/>
              <a:t> </a:t>
            </a:r>
            <a:r>
              <a:rPr dirty="0"/>
              <a:t>general</a:t>
            </a:r>
            <a:r>
              <a:rPr dirty="0" spc="-30"/>
              <a:t> </a:t>
            </a:r>
            <a:r>
              <a:rPr dirty="0" spc="-5"/>
              <a:t>form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method: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i="1">
                <a:latin typeface="Times New Roman"/>
                <a:cs typeface="Times New Roman"/>
              </a:rPr>
              <a:t>type</a:t>
            </a:r>
            <a:r>
              <a:rPr dirty="0" spc="-65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name(parameter-list)</a:t>
            </a: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dirty="0" i="1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//</a:t>
            </a:r>
            <a:r>
              <a:rPr dirty="0" spc="-55"/>
              <a:t> </a:t>
            </a:r>
            <a:r>
              <a:rPr dirty="0"/>
              <a:t>body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5"/>
              <a:t>method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}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The</a:t>
            </a:r>
            <a:r>
              <a:rPr dirty="0" spc="-30"/>
              <a:t> </a:t>
            </a:r>
            <a:r>
              <a:rPr dirty="0" i="1">
                <a:latin typeface="Times New Roman"/>
                <a:cs typeface="Times New Roman"/>
              </a:rPr>
              <a:t>type</a:t>
            </a:r>
            <a:r>
              <a:rPr dirty="0" spc="-15" i="1">
                <a:latin typeface="Times New Roman"/>
                <a:cs typeface="Times New Roman"/>
              </a:rPr>
              <a:t> </a:t>
            </a:r>
            <a:r>
              <a:rPr dirty="0" spc="-5"/>
              <a:t>specifies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type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returned</a:t>
            </a:r>
            <a:r>
              <a:rPr dirty="0" spc="-30"/>
              <a:t> </a:t>
            </a:r>
            <a:r>
              <a:rPr dirty="0"/>
              <a:t>by the</a:t>
            </a:r>
            <a:r>
              <a:rPr dirty="0" spc="-15"/>
              <a:t> </a:t>
            </a:r>
            <a:r>
              <a:rPr dirty="0" spc="-5"/>
              <a:t>method.</a:t>
            </a: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valid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The</a:t>
            </a:r>
            <a:r>
              <a:rPr dirty="0" spc="190"/>
              <a:t> </a:t>
            </a:r>
            <a:r>
              <a:rPr dirty="0" spc="-10" i="1">
                <a:latin typeface="Times New Roman"/>
                <a:cs typeface="Times New Roman"/>
              </a:rPr>
              <a:t>parameter-list</a:t>
            </a:r>
            <a:r>
              <a:rPr dirty="0" spc="200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or</a:t>
            </a:r>
            <a:r>
              <a:rPr dirty="0" spc="190" i="1">
                <a:latin typeface="Times New Roman"/>
                <a:cs typeface="Times New Roman"/>
              </a:rPr>
              <a:t> </a:t>
            </a:r>
            <a:r>
              <a:rPr dirty="0" spc="-15" i="1">
                <a:latin typeface="Times New Roman"/>
                <a:cs typeface="Times New Roman"/>
              </a:rPr>
              <a:t>argument</a:t>
            </a:r>
            <a:r>
              <a:rPr dirty="0" spc="200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list</a:t>
            </a:r>
            <a:r>
              <a:rPr dirty="0" spc="180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is</a:t>
            </a:r>
            <a:r>
              <a:rPr dirty="0" spc="19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a</a:t>
            </a:r>
            <a:r>
              <a:rPr dirty="0" spc="195" i="1">
                <a:latin typeface="Times New Roman"/>
                <a:cs typeface="Times New Roman"/>
              </a:rPr>
              <a:t> </a:t>
            </a:r>
            <a:r>
              <a:rPr dirty="0" spc="-5"/>
              <a:t>sequence</a:t>
            </a:r>
            <a:r>
              <a:rPr dirty="0" spc="190"/>
              <a:t> </a:t>
            </a:r>
            <a:r>
              <a:rPr dirty="0"/>
              <a:t>of</a:t>
            </a:r>
            <a:r>
              <a:rPr dirty="0" spc="185"/>
              <a:t> </a:t>
            </a:r>
            <a:r>
              <a:rPr dirty="0"/>
              <a:t>type</a:t>
            </a:r>
            <a:r>
              <a:rPr dirty="0" spc="180"/>
              <a:t> </a:t>
            </a:r>
            <a:r>
              <a:rPr dirty="0" spc="-5"/>
              <a:t>and </a:t>
            </a:r>
            <a:r>
              <a:rPr dirty="0" spc="-585"/>
              <a:t> </a:t>
            </a:r>
            <a:r>
              <a:rPr dirty="0" spc="-5"/>
              <a:t>identifier</a:t>
            </a:r>
            <a:r>
              <a:rPr dirty="0" spc="-65"/>
              <a:t> </a:t>
            </a:r>
            <a:r>
              <a:rPr dirty="0"/>
              <a:t>pairs</a:t>
            </a:r>
            <a:r>
              <a:rPr dirty="0" spc="-10"/>
              <a:t> </a:t>
            </a:r>
            <a:r>
              <a:rPr dirty="0"/>
              <a:t>separated</a:t>
            </a:r>
            <a:r>
              <a:rPr dirty="0" spc="-40"/>
              <a:t> </a:t>
            </a:r>
            <a:r>
              <a:rPr dirty="0"/>
              <a:t>by </a:t>
            </a:r>
            <a:r>
              <a:rPr dirty="0" spc="-10"/>
              <a:t>commas.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35227"/>
            <a:ext cx="69418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Introducing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Methods(contd.)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2755" cy="442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Methods </a:t>
            </a:r>
            <a:r>
              <a:rPr dirty="0" sz="2600" spc="-5">
                <a:latin typeface="Times New Roman"/>
                <a:cs typeface="Times New Roman"/>
              </a:rPr>
              <a:t>that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have a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 type </a:t>
            </a:r>
            <a:r>
              <a:rPr dirty="0" sz="2600">
                <a:latin typeface="Times New Roman"/>
                <a:cs typeface="Times New Roman"/>
              </a:rPr>
              <a:t>other </a:t>
            </a:r>
            <a:r>
              <a:rPr dirty="0" sz="2600" spc="-5">
                <a:latin typeface="Times New Roman"/>
                <a:cs typeface="Times New Roman"/>
              </a:rPr>
              <a:t>than void return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calling</a:t>
            </a:r>
            <a:r>
              <a:rPr dirty="0" sz="2600">
                <a:latin typeface="Times New Roman"/>
                <a:cs typeface="Times New Roman"/>
              </a:rPr>
              <a:t> routine </a:t>
            </a:r>
            <a:r>
              <a:rPr dirty="0" sz="2600" spc="-5">
                <a:latin typeface="Times New Roman"/>
                <a:cs typeface="Times New Roman"/>
              </a:rPr>
              <a:t>using</a:t>
            </a:r>
            <a:r>
              <a:rPr dirty="0" sz="2600">
                <a:latin typeface="Times New Roman"/>
                <a:cs typeface="Times New Roman"/>
              </a:rPr>
              <a:t> the </a:t>
            </a:r>
            <a:r>
              <a:rPr dirty="0" sz="2600" spc="-5">
                <a:latin typeface="Times New Roman"/>
                <a:cs typeface="Times New Roman"/>
              </a:rPr>
              <a:t>following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 of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return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statement:</a:t>
            </a:r>
            <a:endParaRPr sz="2600">
              <a:latin typeface="Times New Roman"/>
              <a:cs typeface="Times New Roman"/>
            </a:endParaRPr>
          </a:p>
          <a:p>
            <a:pPr algn="just" marL="926465">
              <a:lnSpc>
                <a:spcPct val="100000"/>
              </a:lnSpc>
              <a:spcBef>
                <a:spcPts val="2180"/>
              </a:spcBef>
            </a:pPr>
            <a:r>
              <a:rPr dirty="0" sz="2600" spc="-5">
                <a:latin typeface="Times New Roman"/>
                <a:cs typeface="Times New Roman"/>
              </a:rPr>
              <a:t>return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value;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Method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one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invoked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functions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other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classes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through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former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 spc="-5" b="1">
                <a:latin typeface="Times New Roman"/>
                <a:cs typeface="Times New Roman"/>
              </a:rPr>
              <a:t>Objectname.method(parameters);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539" y="427736"/>
            <a:ext cx="1797685" cy="16713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Box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algn="just" marL="4692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double </a:t>
            </a:r>
            <a:r>
              <a:rPr dirty="0" sz="1800" spc="-5">
                <a:solidFill>
                  <a:srgbClr val="0000CC"/>
                </a:solidFill>
                <a:latin typeface="Times New Roman"/>
                <a:cs typeface="Times New Roman"/>
              </a:rPr>
              <a:t>width</a:t>
            </a:r>
            <a:r>
              <a:rPr dirty="0" sz="1800" spc="-5">
                <a:latin typeface="Times New Roman"/>
                <a:cs typeface="Times New Roman"/>
              </a:rPr>
              <a:t>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length</a:t>
            </a:r>
            <a:r>
              <a:rPr dirty="0" sz="1800">
                <a:latin typeface="Times New Roman"/>
                <a:cs typeface="Times New Roman"/>
              </a:rPr>
              <a:t>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depth</a:t>
            </a:r>
            <a:r>
              <a:rPr dirty="0" sz="180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0121" y="1320799"/>
            <a:ext cx="1922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5" b="1">
                <a:latin typeface="Times New Roman"/>
                <a:cs typeface="Times New Roman"/>
              </a:rPr>
              <a:t>instance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variables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8408" y="749808"/>
            <a:ext cx="5422900" cy="3136900"/>
            <a:chOff x="978408" y="749808"/>
            <a:chExt cx="5422900" cy="3136900"/>
          </a:xfrm>
        </p:grpSpPr>
        <p:sp>
          <p:nvSpPr>
            <p:cNvPr id="6" name="object 6"/>
            <p:cNvSpPr/>
            <p:nvPr/>
          </p:nvSpPr>
          <p:spPr>
            <a:xfrm>
              <a:off x="5486400" y="1133868"/>
              <a:ext cx="914400" cy="1591310"/>
            </a:xfrm>
            <a:custGeom>
              <a:avLst/>
              <a:gdLst/>
              <a:ahLst/>
              <a:cxnLst/>
              <a:rect l="l" t="t" r="r" b="b"/>
              <a:pathLst>
                <a:path w="914400" h="1591310">
                  <a:moveTo>
                    <a:pt x="467868" y="537972"/>
                  </a:moveTo>
                  <a:lnTo>
                    <a:pt x="463296" y="533400"/>
                  </a:lnTo>
                  <a:lnTo>
                    <a:pt x="434340" y="533400"/>
                  </a:lnTo>
                  <a:lnTo>
                    <a:pt x="411480" y="533400"/>
                  </a:lnTo>
                  <a:lnTo>
                    <a:pt x="330708" y="527304"/>
                  </a:lnTo>
                  <a:lnTo>
                    <a:pt x="283464" y="519684"/>
                  </a:lnTo>
                  <a:lnTo>
                    <a:pt x="271272" y="516636"/>
                  </a:lnTo>
                  <a:lnTo>
                    <a:pt x="260604" y="515112"/>
                  </a:lnTo>
                  <a:lnTo>
                    <a:pt x="251460" y="512064"/>
                  </a:lnTo>
                  <a:lnTo>
                    <a:pt x="243840" y="507492"/>
                  </a:lnTo>
                  <a:lnTo>
                    <a:pt x="245364" y="509016"/>
                  </a:lnTo>
                  <a:lnTo>
                    <a:pt x="239268" y="504444"/>
                  </a:lnTo>
                  <a:lnTo>
                    <a:pt x="239268" y="47244"/>
                  </a:lnTo>
                  <a:lnTo>
                    <a:pt x="237744" y="44196"/>
                  </a:lnTo>
                  <a:lnTo>
                    <a:pt x="237744" y="42672"/>
                  </a:lnTo>
                  <a:lnTo>
                    <a:pt x="236220" y="39624"/>
                  </a:lnTo>
                  <a:lnTo>
                    <a:pt x="236220" y="38100"/>
                  </a:lnTo>
                  <a:lnTo>
                    <a:pt x="234696" y="38100"/>
                  </a:lnTo>
                  <a:lnTo>
                    <a:pt x="231648" y="33528"/>
                  </a:lnTo>
                  <a:lnTo>
                    <a:pt x="230124" y="33528"/>
                  </a:lnTo>
                  <a:lnTo>
                    <a:pt x="230124" y="32004"/>
                  </a:lnTo>
                  <a:lnTo>
                    <a:pt x="224028" y="28956"/>
                  </a:lnTo>
                  <a:lnTo>
                    <a:pt x="224028" y="27432"/>
                  </a:lnTo>
                  <a:lnTo>
                    <a:pt x="222504" y="27432"/>
                  </a:lnTo>
                  <a:lnTo>
                    <a:pt x="214884" y="24384"/>
                  </a:lnTo>
                  <a:lnTo>
                    <a:pt x="204216" y="21336"/>
                  </a:lnTo>
                  <a:lnTo>
                    <a:pt x="192024" y="16764"/>
                  </a:lnTo>
                  <a:lnTo>
                    <a:pt x="178308" y="13716"/>
                  </a:lnTo>
                  <a:lnTo>
                    <a:pt x="163068" y="12192"/>
                  </a:lnTo>
                  <a:lnTo>
                    <a:pt x="147828" y="9144"/>
                  </a:lnTo>
                  <a:lnTo>
                    <a:pt x="129540" y="7620"/>
                  </a:lnTo>
                  <a:lnTo>
                    <a:pt x="109728" y="4572"/>
                  </a:lnTo>
                  <a:lnTo>
                    <a:pt x="89916" y="3048"/>
                  </a:lnTo>
                  <a:lnTo>
                    <a:pt x="68580" y="1524"/>
                  </a:lnTo>
                  <a:lnTo>
                    <a:pt x="45720" y="1422"/>
                  </a:lnTo>
                  <a:lnTo>
                    <a:pt x="24384" y="0"/>
                  </a:lnTo>
                  <a:lnTo>
                    <a:pt x="1524" y="0"/>
                  </a:lnTo>
                  <a:lnTo>
                    <a:pt x="0" y="19812"/>
                  </a:lnTo>
                  <a:lnTo>
                    <a:pt x="47244" y="19812"/>
                  </a:lnTo>
                  <a:lnTo>
                    <a:pt x="68580" y="21336"/>
                  </a:lnTo>
                  <a:lnTo>
                    <a:pt x="128016" y="25908"/>
                  </a:lnTo>
                  <a:lnTo>
                    <a:pt x="175260" y="33528"/>
                  </a:lnTo>
                  <a:lnTo>
                    <a:pt x="213360" y="44958"/>
                  </a:lnTo>
                  <a:lnTo>
                    <a:pt x="214884" y="45720"/>
                  </a:lnTo>
                  <a:lnTo>
                    <a:pt x="213360" y="44196"/>
                  </a:lnTo>
                  <a:lnTo>
                    <a:pt x="217932" y="47625"/>
                  </a:lnTo>
                  <a:lnTo>
                    <a:pt x="219456" y="48768"/>
                  </a:lnTo>
                  <a:lnTo>
                    <a:pt x="219456" y="509016"/>
                  </a:lnTo>
                  <a:lnTo>
                    <a:pt x="220980" y="509016"/>
                  </a:lnTo>
                  <a:lnTo>
                    <a:pt x="220980" y="510540"/>
                  </a:lnTo>
                  <a:lnTo>
                    <a:pt x="222504" y="513588"/>
                  </a:lnTo>
                  <a:lnTo>
                    <a:pt x="222504" y="515112"/>
                  </a:lnTo>
                  <a:lnTo>
                    <a:pt x="224028" y="515112"/>
                  </a:lnTo>
                  <a:lnTo>
                    <a:pt x="227076" y="519684"/>
                  </a:lnTo>
                  <a:lnTo>
                    <a:pt x="228600" y="521208"/>
                  </a:lnTo>
                  <a:lnTo>
                    <a:pt x="234696" y="524256"/>
                  </a:lnTo>
                  <a:lnTo>
                    <a:pt x="236220" y="525780"/>
                  </a:lnTo>
                  <a:lnTo>
                    <a:pt x="239268" y="526999"/>
                  </a:lnTo>
                  <a:lnTo>
                    <a:pt x="240792" y="527608"/>
                  </a:lnTo>
                  <a:lnTo>
                    <a:pt x="243840" y="528828"/>
                  </a:lnTo>
                  <a:lnTo>
                    <a:pt x="245364" y="529259"/>
                  </a:lnTo>
                  <a:lnTo>
                    <a:pt x="265176" y="534924"/>
                  </a:lnTo>
                  <a:lnTo>
                    <a:pt x="278892" y="537972"/>
                  </a:lnTo>
                  <a:lnTo>
                    <a:pt x="294132" y="541020"/>
                  </a:lnTo>
                  <a:lnTo>
                    <a:pt x="306705" y="543306"/>
                  </a:lnTo>
                  <a:lnTo>
                    <a:pt x="294132" y="545592"/>
                  </a:lnTo>
                  <a:lnTo>
                    <a:pt x="280416" y="547116"/>
                  </a:lnTo>
                  <a:lnTo>
                    <a:pt x="266700" y="550164"/>
                  </a:lnTo>
                  <a:lnTo>
                    <a:pt x="254508" y="554736"/>
                  </a:lnTo>
                  <a:lnTo>
                    <a:pt x="243840" y="557784"/>
                  </a:lnTo>
                  <a:lnTo>
                    <a:pt x="236220" y="560832"/>
                  </a:lnTo>
                  <a:lnTo>
                    <a:pt x="234696" y="560832"/>
                  </a:lnTo>
                  <a:lnTo>
                    <a:pt x="234696" y="562356"/>
                  </a:lnTo>
                  <a:lnTo>
                    <a:pt x="228600" y="565404"/>
                  </a:lnTo>
                  <a:lnTo>
                    <a:pt x="228600" y="566928"/>
                  </a:lnTo>
                  <a:lnTo>
                    <a:pt x="227076" y="566928"/>
                  </a:lnTo>
                  <a:lnTo>
                    <a:pt x="224028" y="571500"/>
                  </a:lnTo>
                  <a:lnTo>
                    <a:pt x="222504" y="571500"/>
                  </a:lnTo>
                  <a:lnTo>
                    <a:pt x="222504" y="573024"/>
                  </a:lnTo>
                  <a:lnTo>
                    <a:pt x="220980" y="576072"/>
                  </a:lnTo>
                  <a:lnTo>
                    <a:pt x="220980" y="577596"/>
                  </a:lnTo>
                  <a:lnTo>
                    <a:pt x="219456" y="577596"/>
                  </a:lnTo>
                  <a:lnTo>
                    <a:pt x="219456" y="1037844"/>
                  </a:lnTo>
                  <a:lnTo>
                    <a:pt x="213360" y="1042416"/>
                  </a:lnTo>
                  <a:lnTo>
                    <a:pt x="214884" y="1040892"/>
                  </a:lnTo>
                  <a:lnTo>
                    <a:pt x="207264" y="1045464"/>
                  </a:lnTo>
                  <a:lnTo>
                    <a:pt x="198120" y="1048512"/>
                  </a:lnTo>
                  <a:lnTo>
                    <a:pt x="187452" y="1050036"/>
                  </a:lnTo>
                  <a:lnTo>
                    <a:pt x="175260" y="1053084"/>
                  </a:lnTo>
                  <a:lnTo>
                    <a:pt x="128016" y="1060704"/>
                  </a:lnTo>
                  <a:lnTo>
                    <a:pt x="68580" y="1065276"/>
                  </a:lnTo>
                  <a:lnTo>
                    <a:pt x="0" y="1066800"/>
                  </a:lnTo>
                  <a:lnTo>
                    <a:pt x="1524" y="1086612"/>
                  </a:lnTo>
                  <a:lnTo>
                    <a:pt x="24384" y="1086612"/>
                  </a:lnTo>
                  <a:lnTo>
                    <a:pt x="45720" y="1085189"/>
                  </a:lnTo>
                  <a:lnTo>
                    <a:pt x="68580" y="1085088"/>
                  </a:lnTo>
                  <a:lnTo>
                    <a:pt x="111252" y="1082040"/>
                  </a:lnTo>
                  <a:lnTo>
                    <a:pt x="129540" y="1078992"/>
                  </a:lnTo>
                  <a:lnTo>
                    <a:pt x="147828" y="1077468"/>
                  </a:lnTo>
                  <a:lnTo>
                    <a:pt x="164592" y="1074420"/>
                  </a:lnTo>
                  <a:lnTo>
                    <a:pt x="179832" y="1071372"/>
                  </a:lnTo>
                  <a:lnTo>
                    <a:pt x="193548" y="1068324"/>
                  </a:lnTo>
                  <a:lnTo>
                    <a:pt x="213360" y="1062659"/>
                  </a:lnTo>
                  <a:lnTo>
                    <a:pt x="214884" y="1062228"/>
                  </a:lnTo>
                  <a:lnTo>
                    <a:pt x="217932" y="1061008"/>
                  </a:lnTo>
                  <a:lnTo>
                    <a:pt x="219456" y="1060399"/>
                  </a:lnTo>
                  <a:lnTo>
                    <a:pt x="222504" y="1059180"/>
                  </a:lnTo>
                  <a:lnTo>
                    <a:pt x="224028" y="1057656"/>
                  </a:lnTo>
                  <a:lnTo>
                    <a:pt x="230124" y="1054608"/>
                  </a:lnTo>
                  <a:lnTo>
                    <a:pt x="231648" y="1053084"/>
                  </a:lnTo>
                  <a:lnTo>
                    <a:pt x="234696" y="1048512"/>
                  </a:lnTo>
                  <a:lnTo>
                    <a:pt x="236220" y="1048512"/>
                  </a:lnTo>
                  <a:lnTo>
                    <a:pt x="236220" y="1046988"/>
                  </a:lnTo>
                  <a:lnTo>
                    <a:pt x="237744" y="1043940"/>
                  </a:lnTo>
                  <a:lnTo>
                    <a:pt x="237744" y="1042416"/>
                  </a:lnTo>
                  <a:lnTo>
                    <a:pt x="239268" y="1039368"/>
                  </a:lnTo>
                  <a:lnTo>
                    <a:pt x="239268" y="582168"/>
                  </a:lnTo>
                  <a:lnTo>
                    <a:pt x="240792" y="581025"/>
                  </a:lnTo>
                  <a:lnTo>
                    <a:pt x="245364" y="577596"/>
                  </a:lnTo>
                  <a:lnTo>
                    <a:pt x="243840" y="579120"/>
                  </a:lnTo>
                  <a:lnTo>
                    <a:pt x="245364" y="578358"/>
                  </a:lnTo>
                  <a:lnTo>
                    <a:pt x="297180" y="563880"/>
                  </a:lnTo>
                  <a:lnTo>
                    <a:pt x="348996" y="557784"/>
                  </a:lnTo>
                  <a:lnTo>
                    <a:pt x="411480" y="553212"/>
                  </a:lnTo>
                  <a:lnTo>
                    <a:pt x="434340" y="553212"/>
                  </a:lnTo>
                  <a:lnTo>
                    <a:pt x="463296" y="553212"/>
                  </a:lnTo>
                  <a:lnTo>
                    <a:pt x="467868" y="548640"/>
                  </a:lnTo>
                  <a:lnTo>
                    <a:pt x="467868" y="537972"/>
                  </a:lnTo>
                  <a:close/>
                </a:path>
                <a:path w="914400" h="1591310">
                  <a:moveTo>
                    <a:pt x="914400" y="1536192"/>
                  </a:moveTo>
                  <a:lnTo>
                    <a:pt x="824484" y="1482852"/>
                  </a:lnTo>
                  <a:lnTo>
                    <a:pt x="819912" y="1479804"/>
                  </a:lnTo>
                  <a:lnTo>
                    <a:pt x="813816" y="1481328"/>
                  </a:lnTo>
                  <a:lnTo>
                    <a:pt x="812292" y="1485900"/>
                  </a:lnTo>
                  <a:lnTo>
                    <a:pt x="809244" y="1490472"/>
                  </a:lnTo>
                  <a:lnTo>
                    <a:pt x="810768" y="1496568"/>
                  </a:lnTo>
                  <a:lnTo>
                    <a:pt x="815340" y="1499616"/>
                  </a:lnTo>
                  <a:lnTo>
                    <a:pt x="859891" y="1525460"/>
                  </a:lnTo>
                  <a:lnTo>
                    <a:pt x="0" y="1524000"/>
                  </a:lnTo>
                  <a:lnTo>
                    <a:pt x="0" y="1543812"/>
                  </a:lnTo>
                  <a:lnTo>
                    <a:pt x="860107" y="1545272"/>
                  </a:lnTo>
                  <a:lnTo>
                    <a:pt x="891540" y="1545323"/>
                  </a:lnTo>
                  <a:lnTo>
                    <a:pt x="896112" y="1545336"/>
                  </a:lnTo>
                  <a:lnTo>
                    <a:pt x="859891" y="1545386"/>
                  </a:lnTo>
                  <a:lnTo>
                    <a:pt x="815340" y="1571244"/>
                  </a:lnTo>
                  <a:lnTo>
                    <a:pt x="810768" y="1574292"/>
                  </a:lnTo>
                  <a:lnTo>
                    <a:pt x="809244" y="1580388"/>
                  </a:lnTo>
                  <a:lnTo>
                    <a:pt x="812292" y="1584960"/>
                  </a:lnTo>
                  <a:lnTo>
                    <a:pt x="813816" y="1589532"/>
                  </a:lnTo>
                  <a:lnTo>
                    <a:pt x="819912" y="1591056"/>
                  </a:lnTo>
                  <a:lnTo>
                    <a:pt x="824484" y="1588008"/>
                  </a:lnTo>
                  <a:lnTo>
                    <a:pt x="896112" y="1546720"/>
                  </a:lnTo>
                  <a:lnTo>
                    <a:pt x="914400" y="1536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8408" y="749808"/>
              <a:ext cx="4674235" cy="3136900"/>
            </a:xfrm>
            <a:custGeom>
              <a:avLst/>
              <a:gdLst/>
              <a:ahLst/>
              <a:cxnLst/>
              <a:rect l="l" t="t" r="r" b="b"/>
              <a:pathLst>
                <a:path w="4674235" h="3136900">
                  <a:moveTo>
                    <a:pt x="4674108" y="3136391"/>
                  </a:moveTo>
                  <a:lnTo>
                    <a:pt x="4674108" y="6096"/>
                  </a:lnTo>
                  <a:lnTo>
                    <a:pt x="4668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3136391"/>
                  </a:lnTo>
                  <a:lnTo>
                    <a:pt x="12192" y="3136391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648200" y="25908"/>
                  </a:lnTo>
                  <a:lnTo>
                    <a:pt x="4648200" y="12192"/>
                  </a:lnTo>
                  <a:lnTo>
                    <a:pt x="4660392" y="25908"/>
                  </a:lnTo>
                  <a:lnTo>
                    <a:pt x="4660392" y="3136391"/>
                  </a:lnTo>
                  <a:lnTo>
                    <a:pt x="4674108" y="3136391"/>
                  </a:lnTo>
                  <a:close/>
                </a:path>
                <a:path w="4674235" h="313690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674235" h="3136900">
                  <a:moveTo>
                    <a:pt x="25908" y="3136391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3136391"/>
                  </a:lnTo>
                  <a:lnTo>
                    <a:pt x="25908" y="3136391"/>
                  </a:lnTo>
                  <a:close/>
                </a:path>
                <a:path w="4674235" h="3136900">
                  <a:moveTo>
                    <a:pt x="4660392" y="25908"/>
                  </a:moveTo>
                  <a:lnTo>
                    <a:pt x="4648200" y="12192"/>
                  </a:lnTo>
                  <a:lnTo>
                    <a:pt x="4648200" y="25908"/>
                  </a:lnTo>
                  <a:lnTo>
                    <a:pt x="4660392" y="25908"/>
                  </a:lnTo>
                  <a:close/>
                </a:path>
                <a:path w="4674235" h="3136900">
                  <a:moveTo>
                    <a:pt x="4660392" y="3136391"/>
                  </a:moveTo>
                  <a:lnTo>
                    <a:pt x="4660392" y="25908"/>
                  </a:lnTo>
                  <a:lnTo>
                    <a:pt x="4648200" y="25908"/>
                  </a:lnTo>
                  <a:lnTo>
                    <a:pt x="4648200" y="3136391"/>
                  </a:lnTo>
                  <a:lnTo>
                    <a:pt x="4660392" y="3136391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02739" y="2402839"/>
            <a:ext cx="3987800" cy="16713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volume()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 spc="-10">
                <a:latin typeface="Times New Roman"/>
                <a:cs typeface="Times New Roman"/>
              </a:rPr>
              <a:t>System.out.print("Volume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");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System.out.println(width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height *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depth);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0537" y="2541523"/>
            <a:ext cx="10928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Behaviour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4048758"/>
            <a:ext cx="3616325" cy="29883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BoxDemo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public </a:t>
            </a:r>
            <a:r>
              <a:rPr dirty="0" sz="1800" spc="-5">
                <a:latin typeface="Times New Roman"/>
                <a:cs typeface="Times New Roman"/>
              </a:rPr>
              <a:t>static </a:t>
            </a:r>
            <a:r>
              <a:rPr dirty="0" sz="1800">
                <a:latin typeface="Times New Roman"/>
                <a:cs typeface="Times New Roman"/>
              </a:rPr>
              <a:t>void </a:t>
            </a:r>
            <a:r>
              <a:rPr dirty="0" sz="1800" spc="-5" b="1">
                <a:solidFill>
                  <a:srgbClr val="0000CC"/>
                </a:solidFill>
                <a:latin typeface="Times New Roman"/>
                <a:cs typeface="Times New Roman"/>
              </a:rPr>
              <a:t>main(</a:t>
            </a:r>
            <a:r>
              <a:rPr dirty="0" sz="1800" spc="-5">
                <a:latin typeface="Times New Roman"/>
                <a:cs typeface="Times New Roman"/>
              </a:rPr>
              <a:t>String </a:t>
            </a:r>
            <a:r>
              <a:rPr dirty="0" sz="1800" spc="-10">
                <a:latin typeface="Times New Roman"/>
                <a:cs typeface="Times New Roman"/>
              </a:rPr>
              <a:t>args[])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Box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mybox1 </a:t>
            </a:r>
            <a:r>
              <a:rPr dirty="0" sz="1800">
                <a:latin typeface="Times New Roman"/>
                <a:cs typeface="Times New Roman"/>
              </a:rPr>
              <a:t>= new </a:t>
            </a:r>
            <a:r>
              <a:rPr dirty="0" sz="1800" spc="-5" b="1">
                <a:latin typeface="Times New Roman"/>
                <a:cs typeface="Times New Roman"/>
              </a:rPr>
              <a:t>Box</a:t>
            </a:r>
            <a:r>
              <a:rPr dirty="0" sz="1800" spc="-5">
                <a:latin typeface="Times New Roman"/>
                <a:cs typeface="Times New Roman"/>
              </a:rPr>
              <a:t>();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mybox1</a:t>
            </a:r>
            <a:r>
              <a:rPr dirty="0" sz="1800">
                <a:solidFill>
                  <a:srgbClr val="4E6127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width</a:t>
            </a:r>
            <a:r>
              <a:rPr dirty="0" sz="18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10;</a:t>
            </a:r>
            <a:endParaRPr sz="1800">
              <a:latin typeface="Times New Roman"/>
              <a:cs typeface="Times New Roman"/>
            </a:endParaRPr>
          </a:p>
          <a:p>
            <a:pPr marL="12700" marR="1600835">
              <a:lnSpc>
                <a:spcPct val="120000"/>
              </a:lnSpc>
            </a:pP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mybox1</a:t>
            </a:r>
            <a:r>
              <a:rPr dirty="0" sz="1800">
                <a:solidFill>
                  <a:srgbClr val="4E6127"/>
                </a:solidFill>
                <a:latin typeface="Times New Roman"/>
                <a:cs typeface="Times New Roman"/>
              </a:rPr>
              <a:t>.</a:t>
            </a:r>
            <a:r>
              <a:rPr dirty="0" sz="1800" spc="-55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length</a:t>
            </a:r>
            <a:r>
              <a:rPr dirty="0" sz="18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30;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mybox1.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depth </a:t>
            </a:r>
            <a:r>
              <a:rPr dirty="0" sz="1800">
                <a:latin typeface="Times New Roman"/>
                <a:cs typeface="Times New Roman"/>
              </a:rPr>
              <a:t>= 15;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mybox1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volume();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337" y="4827522"/>
            <a:ext cx="231076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marR="76517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Behaviour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Method</a:t>
            </a:r>
            <a:r>
              <a:rPr dirty="0" sz="1600">
                <a:latin typeface="Times New Roman"/>
                <a:cs typeface="Times New Roman"/>
              </a:rPr>
              <a:t> or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latin typeface="Arial"/>
                <a:cs typeface="Arial"/>
              </a:rPr>
              <a:t>MAIN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dirty="0" sz="18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of class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9504" y="3956304"/>
            <a:ext cx="1275715" cy="382905"/>
          </a:xfrm>
          <a:custGeom>
            <a:avLst/>
            <a:gdLst/>
            <a:ahLst/>
            <a:cxnLst/>
            <a:rect l="l" t="t" r="r" b="b"/>
            <a:pathLst>
              <a:path w="1275715" h="382904">
                <a:moveTo>
                  <a:pt x="1275588" y="379476"/>
                </a:moveTo>
                <a:lnTo>
                  <a:pt x="1275588" y="3048"/>
                </a:lnTo>
                <a:lnTo>
                  <a:pt x="1272540" y="0"/>
                </a:lnTo>
                <a:lnTo>
                  <a:pt x="3048" y="0"/>
                </a:lnTo>
                <a:lnTo>
                  <a:pt x="0" y="3048"/>
                </a:lnTo>
                <a:lnTo>
                  <a:pt x="0" y="379476"/>
                </a:lnTo>
                <a:lnTo>
                  <a:pt x="3048" y="382524"/>
                </a:lnTo>
                <a:lnTo>
                  <a:pt x="6096" y="38252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261872" y="13716"/>
                </a:lnTo>
                <a:lnTo>
                  <a:pt x="1261872" y="6096"/>
                </a:lnTo>
                <a:lnTo>
                  <a:pt x="1269492" y="13716"/>
                </a:lnTo>
                <a:lnTo>
                  <a:pt x="1269492" y="382524"/>
                </a:lnTo>
                <a:lnTo>
                  <a:pt x="1272540" y="382524"/>
                </a:lnTo>
                <a:lnTo>
                  <a:pt x="1275588" y="379476"/>
                </a:lnTo>
                <a:close/>
              </a:path>
              <a:path w="1275715" h="38290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275715" h="382904">
                <a:moveTo>
                  <a:pt x="13716" y="37033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70332"/>
                </a:lnTo>
                <a:lnTo>
                  <a:pt x="13716" y="370332"/>
                </a:lnTo>
                <a:close/>
              </a:path>
              <a:path w="1275715" h="382904">
                <a:moveTo>
                  <a:pt x="1269492" y="370332"/>
                </a:moveTo>
                <a:lnTo>
                  <a:pt x="6096" y="370332"/>
                </a:lnTo>
                <a:lnTo>
                  <a:pt x="13716" y="376428"/>
                </a:lnTo>
                <a:lnTo>
                  <a:pt x="13716" y="382524"/>
                </a:lnTo>
                <a:lnTo>
                  <a:pt x="1261872" y="382524"/>
                </a:lnTo>
                <a:lnTo>
                  <a:pt x="1261872" y="376428"/>
                </a:lnTo>
                <a:lnTo>
                  <a:pt x="1269492" y="370332"/>
                </a:lnTo>
                <a:close/>
              </a:path>
              <a:path w="1275715" h="382904">
                <a:moveTo>
                  <a:pt x="13716" y="382524"/>
                </a:moveTo>
                <a:lnTo>
                  <a:pt x="13716" y="376428"/>
                </a:lnTo>
                <a:lnTo>
                  <a:pt x="6096" y="370332"/>
                </a:lnTo>
                <a:lnTo>
                  <a:pt x="6096" y="382524"/>
                </a:lnTo>
                <a:lnTo>
                  <a:pt x="13716" y="382524"/>
                </a:lnTo>
                <a:close/>
              </a:path>
              <a:path w="1275715" h="382904">
                <a:moveTo>
                  <a:pt x="1269492" y="13716"/>
                </a:moveTo>
                <a:lnTo>
                  <a:pt x="1261872" y="6096"/>
                </a:lnTo>
                <a:lnTo>
                  <a:pt x="1261872" y="13716"/>
                </a:lnTo>
                <a:lnTo>
                  <a:pt x="1269492" y="13716"/>
                </a:lnTo>
                <a:close/>
              </a:path>
              <a:path w="1275715" h="382904">
                <a:moveTo>
                  <a:pt x="1269492" y="370332"/>
                </a:moveTo>
                <a:lnTo>
                  <a:pt x="1269492" y="13716"/>
                </a:lnTo>
                <a:lnTo>
                  <a:pt x="1261872" y="13716"/>
                </a:lnTo>
                <a:lnTo>
                  <a:pt x="1261872" y="370332"/>
                </a:lnTo>
                <a:lnTo>
                  <a:pt x="1269492" y="370332"/>
                </a:lnTo>
                <a:close/>
              </a:path>
              <a:path w="1275715" h="382904">
                <a:moveTo>
                  <a:pt x="1269492" y="382524"/>
                </a:moveTo>
                <a:lnTo>
                  <a:pt x="1269492" y="370332"/>
                </a:lnTo>
                <a:lnTo>
                  <a:pt x="1261872" y="376428"/>
                </a:lnTo>
                <a:lnTo>
                  <a:pt x="1261872" y="382524"/>
                </a:lnTo>
                <a:lnTo>
                  <a:pt x="1269492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84337" y="3989322"/>
            <a:ext cx="1090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Box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8408" y="3886199"/>
            <a:ext cx="4674235" cy="547370"/>
          </a:xfrm>
          <a:custGeom>
            <a:avLst/>
            <a:gdLst/>
            <a:ahLst/>
            <a:cxnLst/>
            <a:rect l="l" t="t" r="r" b="b"/>
            <a:pathLst>
              <a:path w="4674235" h="547370">
                <a:moveTo>
                  <a:pt x="25908" y="521208"/>
                </a:moveTo>
                <a:lnTo>
                  <a:pt x="25908" y="0"/>
                </a:lnTo>
                <a:lnTo>
                  <a:pt x="0" y="0"/>
                </a:lnTo>
                <a:lnTo>
                  <a:pt x="0" y="541020"/>
                </a:lnTo>
                <a:lnTo>
                  <a:pt x="6096" y="547116"/>
                </a:lnTo>
                <a:lnTo>
                  <a:pt x="12192" y="547116"/>
                </a:lnTo>
                <a:lnTo>
                  <a:pt x="12192" y="521208"/>
                </a:lnTo>
                <a:lnTo>
                  <a:pt x="25908" y="521208"/>
                </a:lnTo>
                <a:close/>
              </a:path>
              <a:path w="4674235" h="547370">
                <a:moveTo>
                  <a:pt x="4660392" y="521208"/>
                </a:moveTo>
                <a:lnTo>
                  <a:pt x="12192" y="521208"/>
                </a:lnTo>
                <a:lnTo>
                  <a:pt x="25908" y="533400"/>
                </a:lnTo>
                <a:lnTo>
                  <a:pt x="25908" y="547116"/>
                </a:lnTo>
                <a:lnTo>
                  <a:pt x="4648200" y="547116"/>
                </a:lnTo>
                <a:lnTo>
                  <a:pt x="4648200" y="533400"/>
                </a:lnTo>
                <a:lnTo>
                  <a:pt x="4660392" y="521208"/>
                </a:lnTo>
                <a:close/>
              </a:path>
              <a:path w="4674235" h="547370">
                <a:moveTo>
                  <a:pt x="25908" y="547116"/>
                </a:moveTo>
                <a:lnTo>
                  <a:pt x="25908" y="533400"/>
                </a:lnTo>
                <a:lnTo>
                  <a:pt x="12192" y="521208"/>
                </a:lnTo>
                <a:lnTo>
                  <a:pt x="12192" y="547116"/>
                </a:lnTo>
                <a:lnTo>
                  <a:pt x="25908" y="547116"/>
                </a:lnTo>
                <a:close/>
              </a:path>
              <a:path w="4674235" h="547370">
                <a:moveTo>
                  <a:pt x="4674108" y="541020"/>
                </a:moveTo>
                <a:lnTo>
                  <a:pt x="4674108" y="0"/>
                </a:lnTo>
                <a:lnTo>
                  <a:pt x="4648200" y="0"/>
                </a:lnTo>
                <a:lnTo>
                  <a:pt x="4648200" y="521208"/>
                </a:lnTo>
                <a:lnTo>
                  <a:pt x="4660392" y="521208"/>
                </a:lnTo>
                <a:lnTo>
                  <a:pt x="4660392" y="547116"/>
                </a:lnTo>
                <a:lnTo>
                  <a:pt x="4668012" y="547116"/>
                </a:lnTo>
                <a:lnTo>
                  <a:pt x="4674108" y="541020"/>
                </a:lnTo>
                <a:close/>
              </a:path>
              <a:path w="4674235" h="547370">
                <a:moveTo>
                  <a:pt x="4660392" y="547116"/>
                </a:moveTo>
                <a:lnTo>
                  <a:pt x="4660392" y="521208"/>
                </a:lnTo>
                <a:lnTo>
                  <a:pt x="4648200" y="533400"/>
                </a:lnTo>
                <a:lnTo>
                  <a:pt x="4648200" y="547116"/>
                </a:lnTo>
                <a:lnTo>
                  <a:pt x="4660392" y="54711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902208" y="4483608"/>
            <a:ext cx="5499100" cy="2616835"/>
            <a:chOff x="902208" y="4483608"/>
            <a:chExt cx="5499100" cy="2616835"/>
          </a:xfrm>
        </p:grpSpPr>
        <p:sp>
          <p:nvSpPr>
            <p:cNvPr id="18" name="object 18"/>
            <p:cNvSpPr/>
            <p:nvPr/>
          </p:nvSpPr>
          <p:spPr>
            <a:xfrm>
              <a:off x="5486400" y="4975860"/>
              <a:ext cx="914400" cy="111760"/>
            </a:xfrm>
            <a:custGeom>
              <a:avLst/>
              <a:gdLst/>
              <a:ahLst/>
              <a:cxnLst/>
              <a:rect l="l" t="t" r="r" b="b"/>
              <a:pathLst>
                <a:path w="914400" h="111760">
                  <a:moveTo>
                    <a:pt x="877088" y="55626"/>
                  </a:moveTo>
                  <a:lnTo>
                    <a:pt x="859902" y="45658"/>
                  </a:lnTo>
                  <a:lnTo>
                    <a:pt x="0" y="44196"/>
                  </a:lnTo>
                  <a:lnTo>
                    <a:pt x="0" y="64008"/>
                  </a:lnTo>
                  <a:lnTo>
                    <a:pt x="860114" y="65470"/>
                  </a:lnTo>
                  <a:lnTo>
                    <a:pt x="877088" y="55626"/>
                  </a:lnTo>
                  <a:close/>
                </a:path>
                <a:path w="914400" h="111760">
                  <a:moveTo>
                    <a:pt x="914400" y="56388"/>
                  </a:moveTo>
                  <a:lnTo>
                    <a:pt x="824484" y="3048"/>
                  </a:lnTo>
                  <a:lnTo>
                    <a:pt x="819912" y="0"/>
                  </a:lnTo>
                  <a:lnTo>
                    <a:pt x="813816" y="1524"/>
                  </a:lnTo>
                  <a:lnTo>
                    <a:pt x="812292" y="6096"/>
                  </a:lnTo>
                  <a:lnTo>
                    <a:pt x="809244" y="10668"/>
                  </a:lnTo>
                  <a:lnTo>
                    <a:pt x="810768" y="16764"/>
                  </a:lnTo>
                  <a:lnTo>
                    <a:pt x="815340" y="19812"/>
                  </a:lnTo>
                  <a:lnTo>
                    <a:pt x="859902" y="45658"/>
                  </a:lnTo>
                  <a:lnTo>
                    <a:pt x="896112" y="45720"/>
                  </a:lnTo>
                  <a:lnTo>
                    <a:pt x="896112" y="66926"/>
                  </a:lnTo>
                  <a:lnTo>
                    <a:pt x="914400" y="56388"/>
                  </a:lnTo>
                  <a:close/>
                </a:path>
                <a:path w="914400" h="111760">
                  <a:moveTo>
                    <a:pt x="896112" y="66926"/>
                  </a:moveTo>
                  <a:lnTo>
                    <a:pt x="896112" y="65532"/>
                  </a:lnTo>
                  <a:lnTo>
                    <a:pt x="859902" y="65593"/>
                  </a:lnTo>
                  <a:lnTo>
                    <a:pt x="815340" y="91440"/>
                  </a:lnTo>
                  <a:lnTo>
                    <a:pt x="810768" y="94488"/>
                  </a:lnTo>
                  <a:lnTo>
                    <a:pt x="809244" y="100584"/>
                  </a:lnTo>
                  <a:lnTo>
                    <a:pt x="812292" y="105156"/>
                  </a:lnTo>
                  <a:lnTo>
                    <a:pt x="813816" y="109728"/>
                  </a:lnTo>
                  <a:lnTo>
                    <a:pt x="819912" y="111252"/>
                  </a:lnTo>
                  <a:lnTo>
                    <a:pt x="824484" y="108204"/>
                  </a:lnTo>
                  <a:lnTo>
                    <a:pt x="896112" y="66926"/>
                  </a:lnTo>
                  <a:close/>
                </a:path>
                <a:path w="914400" h="111760">
                  <a:moveTo>
                    <a:pt x="896112" y="65532"/>
                  </a:moveTo>
                  <a:lnTo>
                    <a:pt x="896112" y="45720"/>
                  </a:lnTo>
                  <a:lnTo>
                    <a:pt x="859902" y="45658"/>
                  </a:lnTo>
                  <a:lnTo>
                    <a:pt x="877088" y="55626"/>
                  </a:lnTo>
                  <a:lnTo>
                    <a:pt x="891540" y="47244"/>
                  </a:lnTo>
                  <a:lnTo>
                    <a:pt x="891540" y="65524"/>
                  </a:lnTo>
                  <a:lnTo>
                    <a:pt x="896112" y="65532"/>
                  </a:lnTo>
                  <a:close/>
                </a:path>
                <a:path w="914400" h="111760">
                  <a:moveTo>
                    <a:pt x="891540" y="65524"/>
                  </a:moveTo>
                  <a:lnTo>
                    <a:pt x="891540" y="64008"/>
                  </a:lnTo>
                  <a:lnTo>
                    <a:pt x="877088" y="55626"/>
                  </a:lnTo>
                  <a:lnTo>
                    <a:pt x="860114" y="65470"/>
                  </a:lnTo>
                  <a:lnTo>
                    <a:pt x="891540" y="65524"/>
                  </a:lnTo>
                  <a:close/>
                </a:path>
                <a:path w="914400" h="111760">
                  <a:moveTo>
                    <a:pt x="891540" y="64008"/>
                  </a:moveTo>
                  <a:lnTo>
                    <a:pt x="891540" y="47244"/>
                  </a:lnTo>
                  <a:lnTo>
                    <a:pt x="877088" y="55626"/>
                  </a:lnTo>
                  <a:lnTo>
                    <a:pt x="891540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02208" y="4483608"/>
              <a:ext cx="4750435" cy="2616835"/>
            </a:xfrm>
            <a:custGeom>
              <a:avLst/>
              <a:gdLst/>
              <a:ahLst/>
              <a:cxnLst/>
              <a:rect l="l" t="t" r="r" b="b"/>
              <a:pathLst>
                <a:path w="4750435" h="2616834">
                  <a:moveTo>
                    <a:pt x="4750308" y="2610612"/>
                  </a:moveTo>
                  <a:lnTo>
                    <a:pt x="4750308" y="6096"/>
                  </a:lnTo>
                  <a:lnTo>
                    <a:pt x="47442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610612"/>
                  </a:lnTo>
                  <a:lnTo>
                    <a:pt x="6096" y="2616708"/>
                  </a:lnTo>
                  <a:lnTo>
                    <a:pt x="12192" y="26167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724400" y="25908"/>
                  </a:lnTo>
                  <a:lnTo>
                    <a:pt x="4724400" y="12192"/>
                  </a:lnTo>
                  <a:lnTo>
                    <a:pt x="4736592" y="25908"/>
                  </a:lnTo>
                  <a:lnTo>
                    <a:pt x="4736592" y="2616708"/>
                  </a:lnTo>
                  <a:lnTo>
                    <a:pt x="4744212" y="2616708"/>
                  </a:lnTo>
                  <a:lnTo>
                    <a:pt x="4750308" y="2610612"/>
                  </a:lnTo>
                  <a:close/>
                </a:path>
                <a:path w="4750435" h="2616834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750435" h="2616834">
                  <a:moveTo>
                    <a:pt x="25908" y="25908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590800"/>
                  </a:lnTo>
                  <a:lnTo>
                    <a:pt x="25908" y="2590800"/>
                  </a:lnTo>
                  <a:close/>
                </a:path>
                <a:path w="4750435" h="2616834">
                  <a:moveTo>
                    <a:pt x="4736592" y="2590800"/>
                  </a:moveTo>
                  <a:lnTo>
                    <a:pt x="12192" y="2590800"/>
                  </a:lnTo>
                  <a:lnTo>
                    <a:pt x="25908" y="2602992"/>
                  </a:lnTo>
                  <a:lnTo>
                    <a:pt x="25908" y="2616708"/>
                  </a:lnTo>
                  <a:lnTo>
                    <a:pt x="4724400" y="2616708"/>
                  </a:lnTo>
                  <a:lnTo>
                    <a:pt x="4724400" y="2602992"/>
                  </a:lnTo>
                  <a:lnTo>
                    <a:pt x="4736592" y="2590800"/>
                  </a:lnTo>
                  <a:close/>
                </a:path>
                <a:path w="4750435" h="2616834">
                  <a:moveTo>
                    <a:pt x="25908" y="2616708"/>
                  </a:moveTo>
                  <a:lnTo>
                    <a:pt x="25908" y="2602992"/>
                  </a:lnTo>
                  <a:lnTo>
                    <a:pt x="12192" y="2590800"/>
                  </a:lnTo>
                  <a:lnTo>
                    <a:pt x="12192" y="2616708"/>
                  </a:lnTo>
                  <a:lnTo>
                    <a:pt x="25908" y="2616708"/>
                  </a:lnTo>
                  <a:close/>
                </a:path>
                <a:path w="4750435" h="2616834">
                  <a:moveTo>
                    <a:pt x="4736592" y="25908"/>
                  </a:moveTo>
                  <a:lnTo>
                    <a:pt x="4724400" y="12192"/>
                  </a:lnTo>
                  <a:lnTo>
                    <a:pt x="4724400" y="25908"/>
                  </a:lnTo>
                  <a:lnTo>
                    <a:pt x="4736592" y="25908"/>
                  </a:lnTo>
                  <a:close/>
                </a:path>
                <a:path w="4750435" h="2616834">
                  <a:moveTo>
                    <a:pt x="4736592" y="2590800"/>
                  </a:moveTo>
                  <a:lnTo>
                    <a:pt x="4736592" y="25908"/>
                  </a:lnTo>
                  <a:lnTo>
                    <a:pt x="4724400" y="25908"/>
                  </a:lnTo>
                  <a:lnTo>
                    <a:pt x="4724400" y="2590800"/>
                  </a:lnTo>
                  <a:lnTo>
                    <a:pt x="4736592" y="2590800"/>
                  </a:lnTo>
                  <a:close/>
                </a:path>
                <a:path w="4750435" h="2616834">
                  <a:moveTo>
                    <a:pt x="4736592" y="2616708"/>
                  </a:moveTo>
                  <a:lnTo>
                    <a:pt x="4736592" y="2590800"/>
                  </a:lnTo>
                  <a:lnTo>
                    <a:pt x="4724400" y="2602992"/>
                  </a:lnTo>
                  <a:lnTo>
                    <a:pt x="4724400" y="2616708"/>
                  </a:lnTo>
                  <a:lnTo>
                    <a:pt x="4736592" y="261670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84476" y="5323332"/>
              <a:ext cx="3889375" cy="736600"/>
            </a:xfrm>
            <a:custGeom>
              <a:avLst/>
              <a:gdLst/>
              <a:ahLst/>
              <a:cxnLst/>
              <a:rect l="l" t="t" r="r" b="b"/>
              <a:pathLst>
                <a:path w="3889375" h="736600">
                  <a:moveTo>
                    <a:pt x="3844810" y="689490"/>
                  </a:moveTo>
                  <a:lnTo>
                    <a:pt x="3828205" y="675468"/>
                  </a:lnTo>
                  <a:lnTo>
                    <a:pt x="4572" y="0"/>
                  </a:lnTo>
                  <a:lnTo>
                    <a:pt x="0" y="22860"/>
                  </a:lnTo>
                  <a:lnTo>
                    <a:pt x="3824319" y="696941"/>
                  </a:lnTo>
                  <a:lnTo>
                    <a:pt x="3844810" y="689490"/>
                  </a:lnTo>
                  <a:close/>
                </a:path>
                <a:path w="3889375" h="736600">
                  <a:moveTo>
                    <a:pt x="3869436" y="703860"/>
                  </a:moveTo>
                  <a:lnTo>
                    <a:pt x="3869436" y="682752"/>
                  </a:lnTo>
                  <a:lnTo>
                    <a:pt x="3864864" y="704088"/>
                  </a:lnTo>
                  <a:lnTo>
                    <a:pt x="3824319" y="696941"/>
                  </a:lnTo>
                  <a:lnTo>
                    <a:pt x="3779520" y="713232"/>
                  </a:lnTo>
                  <a:lnTo>
                    <a:pt x="3774948" y="716280"/>
                  </a:lnTo>
                  <a:lnTo>
                    <a:pt x="3771900" y="722376"/>
                  </a:lnTo>
                  <a:lnTo>
                    <a:pt x="3773424" y="728472"/>
                  </a:lnTo>
                  <a:lnTo>
                    <a:pt x="3774948" y="733044"/>
                  </a:lnTo>
                  <a:lnTo>
                    <a:pt x="3782568" y="736092"/>
                  </a:lnTo>
                  <a:lnTo>
                    <a:pt x="3787140" y="734568"/>
                  </a:lnTo>
                  <a:lnTo>
                    <a:pt x="3869436" y="703860"/>
                  </a:lnTo>
                  <a:close/>
                </a:path>
                <a:path w="3889375" h="736600">
                  <a:moveTo>
                    <a:pt x="3889248" y="696468"/>
                  </a:moveTo>
                  <a:lnTo>
                    <a:pt x="3806952" y="627888"/>
                  </a:lnTo>
                  <a:lnTo>
                    <a:pt x="3802380" y="623316"/>
                  </a:lnTo>
                  <a:lnTo>
                    <a:pt x="3794760" y="624840"/>
                  </a:lnTo>
                  <a:lnTo>
                    <a:pt x="3791712" y="629412"/>
                  </a:lnTo>
                  <a:lnTo>
                    <a:pt x="3787140" y="633984"/>
                  </a:lnTo>
                  <a:lnTo>
                    <a:pt x="3787140" y="641604"/>
                  </a:lnTo>
                  <a:lnTo>
                    <a:pt x="3791712" y="644652"/>
                  </a:lnTo>
                  <a:lnTo>
                    <a:pt x="3828205" y="675468"/>
                  </a:lnTo>
                  <a:lnTo>
                    <a:pt x="3869436" y="682752"/>
                  </a:lnTo>
                  <a:lnTo>
                    <a:pt x="3869436" y="703860"/>
                  </a:lnTo>
                  <a:lnTo>
                    <a:pt x="3889248" y="696468"/>
                  </a:lnTo>
                  <a:close/>
                </a:path>
                <a:path w="3889375" h="736600">
                  <a:moveTo>
                    <a:pt x="3863340" y="703819"/>
                  </a:moveTo>
                  <a:lnTo>
                    <a:pt x="3863340" y="682752"/>
                  </a:lnTo>
                  <a:lnTo>
                    <a:pt x="3860292" y="702564"/>
                  </a:lnTo>
                  <a:lnTo>
                    <a:pt x="3844810" y="689490"/>
                  </a:lnTo>
                  <a:lnTo>
                    <a:pt x="3824319" y="696941"/>
                  </a:lnTo>
                  <a:lnTo>
                    <a:pt x="3863340" y="703819"/>
                  </a:lnTo>
                  <a:close/>
                </a:path>
                <a:path w="3889375" h="736600">
                  <a:moveTo>
                    <a:pt x="3869436" y="682752"/>
                  </a:moveTo>
                  <a:lnTo>
                    <a:pt x="3828205" y="675468"/>
                  </a:lnTo>
                  <a:lnTo>
                    <a:pt x="3844810" y="689490"/>
                  </a:lnTo>
                  <a:lnTo>
                    <a:pt x="3863340" y="682752"/>
                  </a:lnTo>
                  <a:lnTo>
                    <a:pt x="3863340" y="703819"/>
                  </a:lnTo>
                  <a:lnTo>
                    <a:pt x="3864864" y="704088"/>
                  </a:lnTo>
                  <a:lnTo>
                    <a:pt x="3869436" y="682752"/>
                  </a:lnTo>
                  <a:close/>
                </a:path>
                <a:path w="3889375" h="736600">
                  <a:moveTo>
                    <a:pt x="3863340" y="682752"/>
                  </a:moveTo>
                  <a:lnTo>
                    <a:pt x="3844810" y="689490"/>
                  </a:lnTo>
                  <a:lnTo>
                    <a:pt x="3860292" y="702564"/>
                  </a:lnTo>
                  <a:lnTo>
                    <a:pt x="3863340" y="682752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6547104" y="6547104"/>
            <a:ext cx="1917700" cy="382905"/>
          </a:xfrm>
          <a:custGeom>
            <a:avLst/>
            <a:gdLst/>
            <a:ahLst/>
            <a:cxnLst/>
            <a:rect l="l" t="t" r="r" b="b"/>
            <a:pathLst>
              <a:path w="1917700" h="382904">
                <a:moveTo>
                  <a:pt x="1917192" y="379476"/>
                </a:moveTo>
                <a:lnTo>
                  <a:pt x="1917192" y="3048"/>
                </a:lnTo>
                <a:lnTo>
                  <a:pt x="19141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379476"/>
                </a:lnTo>
                <a:lnTo>
                  <a:pt x="3048" y="382524"/>
                </a:lnTo>
                <a:lnTo>
                  <a:pt x="6096" y="38252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903476" y="13716"/>
                </a:lnTo>
                <a:lnTo>
                  <a:pt x="1903476" y="6096"/>
                </a:lnTo>
                <a:lnTo>
                  <a:pt x="1909572" y="13716"/>
                </a:lnTo>
                <a:lnTo>
                  <a:pt x="1909572" y="382524"/>
                </a:lnTo>
                <a:lnTo>
                  <a:pt x="1914144" y="382524"/>
                </a:lnTo>
                <a:lnTo>
                  <a:pt x="1917192" y="379476"/>
                </a:lnTo>
                <a:close/>
              </a:path>
              <a:path w="1917700" h="38290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917700" h="382904">
                <a:moveTo>
                  <a:pt x="13716" y="37033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70332"/>
                </a:lnTo>
                <a:lnTo>
                  <a:pt x="13716" y="370332"/>
                </a:lnTo>
                <a:close/>
              </a:path>
              <a:path w="1917700" h="382904">
                <a:moveTo>
                  <a:pt x="1909572" y="370332"/>
                </a:moveTo>
                <a:lnTo>
                  <a:pt x="6096" y="370332"/>
                </a:lnTo>
                <a:lnTo>
                  <a:pt x="13716" y="376428"/>
                </a:lnTo>
                <a:lnTo>
                  <a:pt x="13716" y="382524"/>
                </a:lnTo>
                <a:lnTo>
                  <a:pt x="1903476" y="382524"/>
                </a:lnTo>
                <a:lnTo>
                  <a:pt x="1903476" y="376428"/>
                </a:lnTo>
                <a:lnTo>
                  <a:pt x="1909572" y="370332"/>
                </a:lnTo>
                <a:close/>
              </a:path>
              <a:path w="1917700" h="382904">
                <a:moveTo>
                  <a:pt x="13716" y="382524"/>
                </a:moveTo>
                <a:lnTo>
                  <a:pt x="13716" y="376428"/>
                </a:lnTo>
                <a:lnTo>
                  <a:pt x="6096" y="370332"/>
                </a:lnTo>
                <a:lnTo>
                  <a:pt x="6096" y="382524"/>
                </a:lnTo>
                <a:lnTo>
                  <a:pt x="13716" y="382524"/>
                </a:lnTo>
                <a:close/>
              </a:path>
              <a:path w="1917700" h="382904">
                <a:moveTo>
                  <a:pt x="1909572" y="13716"/>
                </a:moveTo>
                <a:lnTo>
                  <a:pt x="1903476" y="6096"/>
                </a:lnTo>
                <a:lnTo>
                  <a:pt x="1903476" y="13716"/>
                </a:lnTo>
                <a:lnTo>
                  <a:pt x="1909572" y="13716"/>
                </a:lnTo>
                <a:close/>
              </a:path>
              <a:path w="1917700" h="382904">
                <a:moveTo>
                  <a:pt x="1909572" y="370332"/>
                </a:moveTo>
                <a:lnTo>
                  <a:pt x="1909572" y="13716"/>
                </a:lnTo>
                <a:lnTo>
                  <a:pt x="1903476" y="13716"/>
                </a:lnTo>
                <a:lnTo>
                  <a:pt x="1903476" y="370332"/>
                </a:lnTo>
                <a:lnTo>
                  <a:pt x="1909572" y="370332"/>
                </a:lnTo>
                <a:close/>
              </a:path>
              <a:path w="1917700" h="382904">
                <a:moveTo>
                  <a:pt x="1909572" y="382524"/>
                </a:moveTo>
                <a:lnTo>
                  <a:pt x="1909572" y="370332"/>
                </a:lnTo>
                <a:lnTo>
                  <a:pt x="1903476" y="376428"/>
                </a:lnTo>
                <a:lnTo>
                  <a:pt x="1903476" y="382524"/>
                </a:lnTo>
                <a:lnTo>
                  <a:pt x="1909572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31937" y="6580121"/>
            <a:ext cx="1725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BoxDemo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537463"/>
            <a:ext cx="40532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char</a:t>
            </a:r>
            <a:r>
              <a:rPr dirty="0" sz="3200" spc="-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act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integer</a:t>
            </a:r>
            <a:r>
              <a:rPr dirty="0" sz="32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093723" y="1025143"/>
            <a:ext cx="40017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5190" algn="l"/>
              </a:tabLst>
            </a:pPr>
            <a:r>
              <a:rPr dirty="0" sz="3200" b="1">
                <a:latin typeface="Times New Roman"/>
                <a:cs typeface="Times New Roman"/>
              </a:rPr>
              <a:t>-</a:t>
            </a:r>
            <a:r>
              <a:rPr dirty="0" sz="3200" spc="5" b="1">
                <a:latin typeface="Times New Roman"/>
                <a:cs typeface="Times New Roman"/>
              </a:rPr>
              <a:t>a</a:t>
            </a:r>
            <a:r>
              <a:rPr dirty="0" sz="3200" spc="5" b="1">
                <a:latin typeface="Times New Roman"/>
                <a:cs typeface="Times New Roman"/>
              </a:rPr>
              <a:t>r</a:t>
            </a:r>
            <a:r>
              <a:rPr dirty="0" sz="3200" spc="-5" b="1">
                <a:latin typeface="Times New Roman"/>
                <a:cs typeface="Times New Roman"/>
              </a:rPr>
              <a:t>i</a:t>
            </a:r>
            <a:r>
              <a:rPr dirty="0" sz="3200" b="1">
                <a:latin typeface="Times New Roman"/>
                <a:cs typeface="Times New Roman"/>
              </a:rPr>
              <a:t>t</a:t>
            </a:r>
            <a:r>
              <a:rPr dirty="0" sz="3200" spc="-10" b="1">
                <a:latin typeface="Times New Roman"/>
                <a:cs typeface="Times New Roman"/>
              </a:rPr>
              <a:t>h</a:t>
            </a:r>
            <a:r>
              <a:rPr dirty="0" sz="3200" spc="-5" b="1">
                <a:latin typeface="Times New Roman"/>
                <a:cs typeface="Times New Roman"/>
              </a:rPr>
              <a:t>m</a:t>
            </a:r>
            <a:r>
              <a:rPr dirty="0" sz="3200" spc="5" b="1">
                <a:latin typeface="Times New Roman"/>
                <a:cs typeface="Times New Roman"/>
              </a:rPr>
              <a:t>e</a:t>
            </a:r>
            <a:r>
              <a:rPr dirty="0" sz="3200" b="1">
                <a:latin typeface="Times New Roman"/>
                <a:cs typeface="Times New Roman"/>
              </a:rPr>
              <a:t>t</a:t>
            </a:r>
            <a:r>
              <a:rPr dirty="0" sz="3200" spc="-5" b="1">
                <a:latin typeface="Times New Roman"/>
                <a:cs typeface="Times New Roman"/>
              </a:rPr>
              <a:t>i</a:t>
            </a:r>
            <a:r>
              <a:rPr dirty="0" sz="3200" b="1">
                <a:latin typeface="Times New Roman"/>
                <a:cs typeface="Times New Roman"/>
              </a:rPr>
              <a:t>c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5" b="1">
                <a:latin typeface="Times New Roman"/>
                <a:cs typeface="Times New Roman"/>
              </a:rPr>
              <a:t>o</a:t>
            </a:r>
            <a:r>
              <a:rPr dirty="0" sz="3200" spc="-10" b="1">
                <a:latin typeface="Times New Roman"/>
                <a:cs typeface="Times New Roman"/>
              </a:rPr>
              <a:t>p</a:t>
            </a:r>
            <a:r>
              <a:rPr dirty="0" sz="3200" spc="5" b="1">
                <a:latin typeface="Times New Roman"/>
                <a:cs typeface="Times New Roman"/>
              </a:rPr>
              <a:t>er</a:t>
            </a:r>
            <a:r>
              <a:rPr dirty="0" sz="3200" spc="5" b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Times New Roman"/>
                <a:cs typeface="Times New Roman"/>
              </a:rPr>
              <a:t>t</a:t>
            </a:r>
            <a:r>
              <a:rPr dirty="0" sz="3200" spc="-5" b="1">
                <a:latin typeface="Times New Roman"/>
                <a:cs typeface="Times New Roman"/>
              </a:rPr>
              <a:t>i</a:t>
            </a:r>
            <a:r>
              <a:rPr dirty="0" sz="3200" spc="5" b="1">
                <a:latin typeface="Times New Roman"/>
                <a:cs typeface="Times New Roman"/>
              </a:rPr>
              <a:t>o</a:t>
            </a:r>
            <a:r>
              <a:rPr dirty="0" sz="3200" spc="-10" b="1">
                <a:latin typeface="Times New Roman"/>
                <a:cs typeface="Times New Roman"/>
              </a:rPr>
              <a:t>n</a:t>
            </a:r>
            <a:r>
              <a:rPr dirty="0" sz="3200" b="1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538" y="1328419"/>
            <a:ext cx="41814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//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variables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behave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-5">
                <a:latin typeface="Times New Roman"/>
                <a:cs typeface="Times New Roman"/>
              </a:rPr>
              <a:t> integers.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662175"/>
            <a:ext cx="5638165" cy="499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CharDemo2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39871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char ch1;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ch1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'X';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tabLst>
                <a:tab pos="2830195" algn="l"/>
              </a:tabLst>
            </a:pPr>
            <a:r>
              <a:rPr dirty="0" sz="2400" spc="-5">
                <a:latin typeface="Times New Roman"/>
                <a:cs typeface="Times New Roman"/>
              </a:rPr>
              <a:t>System.out.println("ch1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ch1);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ch1++;	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//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increment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ch1 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System.out.println("ch1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ch1);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dirty="0" sz="1800" spc="-5" b="1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12700" marR="3943350">
              <a:lnSpc>
                <a:spcPts val="2640"/>
              </a:lnSpc>
              <a:spcBef>
                <a:spcPts val="80"/>
              </a:spcBef>
            </a:pPr>
            <a:r>
              <a:rPr dirty="0" sz="2200" spc="-5">
                <a:latin typeface="Times New Roman"/>
                <a:cs typeface="Times New Roman"/>
              </a:rPr>
              <a:t>ch1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contains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X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ch1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now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7318" y="935227"/>
            <a:ext cx="21412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xa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3275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Create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10">
                <a:latin typeface="Times New Roman"/>
                <a:cs typeface="Times New Roman"/>
              </a:rPr>
              <a:t>class </a:t>
            </a:r>
            <a:r>
              <a:rPr dirty="0" sz="2600">
                <a:latin typeface="Times New Roman"/>
                <a:cs typeface="Times New Roman"/>
              </a:rPr>
              <a:t>Box </a:t>
            </a:r>
            <a:r>
              <a:rPr dirty="0" sz="2600" spc="-5">
                <a:latin typeface="Times New Roman"/>
                <a:cs typeface="Times New Roman"/>
              </a:rPr>
              <a:t>with </a:t>
            </a:r>
            <a:r>
              <a:rPr dirty="0" sz="2600">
                <a:latin typeface="Times New Roman"/>
                <a:cs typeface="Times New Roman"/>
              </a:rPr>
              <a:t>instance </a:t>
            </a:r>
            <a:r>
              <a:rPr dirty="0" sz="2600" spc="-5">
                <a:latin typeface="Times New Roman"/>
                <a:cs typeface="Times New Roman"/>
              </a:rPr>
              <a:t>variables length, </a:t>
            </a:r>
            <a:r>
              <a:rPr dirty="0" sz="2600">
                <a:latin typeface="Times New Roman"/>
                <a:cs typeface="Times New Roman"/>
              </a:rPr>
              <a:t>width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height.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Include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volume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compute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volume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box,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Create another class BoxDemo with main function </a:t>
            </a:r>
            <a:r>
              <a:rPr dirty="0" sz="2600" spc="-10">
                <a:latin typeface="Times New Roman"/>
                <a:cs typeface="Times New Roman"/>
              </a:rPr>
              <a:t>that </a:t>
            </a:r>
            <a:r>
              <a:rPr dirty="0" sz="2600" spc="-5">
                <a:latin typeface="Times New Roman"/>
                <a:cs typeface="Times New Roman"/>
              </a:rPr>
              <a:t> creates an </a:t>
            </a:r>
            <a:r>
              <a:rPr dirty="0" sz="2600">
                <a:latin typeface="Times New Roman"/>
                <a:cs typeface="Times New Roman"/>
              </a:rPr>
              <a:t>object of </a:t>
            </a:r>
            <a:r>
              <a:rPr dirty="0" sz="2600" spc="-10">
                <a:latin typeface="Times New Roman"/>
                <a:cs typeface="Times New Roman"/>
              </a:rPr>
              <a:t>class </a:t>
            </a:r>
            <a:r>
              <a:rPr dirty="0" sz="2600">
                <a:latin typeface="Times New Roman"/>
                <a:cs typeface="Times New Roman"/>
              </a:rPr>
              <a:t>Box </a:t>
            </a:r>
            <a:r>
              <a:rPr dirty="0" sz="2600" spc="-5">
                <a:latin typeface="Times New Roman"/>
                <a:cs typeface="Times New Roman"/>
              </a:rPr>
              <a:t>named </a:t>
            </a:r>
            <a:r>
              <a:rPr dirty="0" sz="2600">
                <a:latin typeface="Times New Roman"/>
                <a:cs typeface="Times New Roman"/>
              </a:rPr>
              <a:t>mybox1 </a:t>
            </a:r>
            <a:r>
              <a:rPr dirty="0" sz="2600" spc="-10">
                <a:latin typeface="Times New Roman"/>
                <a:cs typeface="Times New Roman"/>
              </a:rPr>
              <a:t>and </a:t>
            </a:r>
            <a:r>
              <a:rPr dirty="0" sz="2600" spc="-5">
                <a:latin typeface="Times New Roman"/>
                <a:cs typeface="Times New Roman"/>
              </a:rPr>
              <a:t>set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 </a:t>
            </a:r>
            <a:r>
              <a:rPr dirty="0" sz="2600" spc="-5">
                <a:latin typeface="Times New Roman"/>
                <a:cs typeface="Times New Roman"/>
              </a:rPr>
              <a:t>for </a:t>
            </a:r>
            <a:r>
              <a:rPr dirty="0" sz="2600">
                <a:latin typeface="Times New Roman"/>
                <a:cs typeface="Times New Roman"/>
              </a:rPr>
              <a:t>instance </a:t>
            </a:r>
            <a:r>
              <a:rPr dirty="0" sz="2600" spc="-5">
                <a:latin typeface="Times New Roman"/>
                <a:cs typeface="Times New Roman"/>
              </a:rPr>
              <a:t>variables(length, width and height).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Invoke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function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volume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Box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compute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volume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mybox1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539" y="427736"/>
            <a:ext cx="1797685" cy="13423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algn="just" marL="4692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double </a:t>
            </a:r>
            <a:r>
              <a:rPr dirty="0" sz="1800" spc="-5">
                <a:latin typeface="Times New Roman"/>
                <a:cs typeface="Times New Roman"/>
              </a:rPr>
              <a:t>width;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length;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depth;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2073654"/>
            <a:ext cx="3987800" cy="16713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volume()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 spc="-10">
                <a:latin typeface="Times New Roman"/>
                <a:cs typeface="Times New Roman"/>
              </a:rPr>
              <a:t>System.out.print("Volume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");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System.out.println(width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length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depth);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737" y="2846322"/>
            <a:ext cx="17760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Arial MT"/>
                <a:cs typeface="Arial MT"/>
              </a:rPr>
              <a:t>Volume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3000.0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19574"/>
            <a:ext cx="3616325" cy="29883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BoxDemo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public </a:t>
            </a:r>
            <a:r>
              <a:rPr dirty="0" sz="1800" spc="-5">
                <a:latin typeface="Times New Roman"/>
                <a:cs typeface="Times New Roman"/>
              </a:rPr>
              <a:t>static </a:t>
            </a:r>
            <a:r>
              <a:rPr dirty="0" sz="1800">
                <a:latin typeface="Times New Roman"/>
                <a:cs typeface="Times New Roman"/>
              </a:rPr>
              <a:t>void </a:t>
            </a:r>
            <a:r>
              <a:rPr dirty="0" sz="1800" spc="-5" b="1">
                <a:solidFill>
                  <a:srgbClr val="0000CC"/>
                </a:solidFill>
                <a:latin typeface="Times New Roman"/>
                <a:cs typeface="Times New Roman"/>
              </a:rPr>
              <a:t>main(</a:t>
            </a:r>
            <a:r>
              <a:rPr dirty="0" sz="1800" spc="-5">
                <a:latin typeface="Times New Roman"/>
                <a:cs typeface="Times New Roman"/>
              </a:rPr>
              <a:t>String </a:t>
            </a:r>
            <a:r>
              <a:rPr dirty="0" sz="1800" spc="-10">
                <a:latin typeface="Times New Roman"/>
                <a:cs typeface="Times New Roman"/>
              </a:rPr>
              <a:t>args[])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 </a:t>
            </a:r>
            <a:r>
              <a:rPr dirty="0" sz="1800">
                <a:latin typeface="Times New Roman"/>
                <a:cs typeface="Times New Roman"/>
              </a:rPr>
              <a:t>mybox1 = new </a:t>
            </a:r>
            <a:r>
              <a:rPr dirty="0" sz="1800" spc="-5">
                <a:latin typeface="Times New Roman"/>
                <a:cs typeface="Times New Roman"/>
              </a:rPr>
              <a:t>Box(); </a:t>
            </a:r>
            <a:r>
              <a:rPr dirty="0" sz="1800">
                <a:latin typeface="Times New Roman"/>
                <a:cs typeface="Times New Roman"/>
              </a:rPr>
              <a:t> mybox1.width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10;</a:t>
            </a:r>
            <a:endParaRPr sz="1800">
              <a:latin typeface="Times New Roman"/>
              <a:cs typeface="Times New Roman"/>
            </a:endParaRPr>
          </a:p>
          <a:p>
            <a:pPr marL="12700" marR="162687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mybox1.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length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30;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mybox1.depth = 15;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mybox1.volume();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6737093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539" y="427736"/>
            <a:ext cx="315849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// program </a:t>
            </a:r>
            <a:r>
              <a:rPr dirty="0" sz="1800" spc="-5">
                <a:latin typeface="Times New Roman"/>
                <a:cs typeface="Times New Roman"/>
              </a:rPr>
              <a:t>using </a:t>
            </a:r>
            <a:r>
              <a:rPr dirty="0" sz="1800" spc="-10" b="1">
                <a:latin typeface="Times New Roman"/>
                <a:cs typeface="Times New Roman"/>
              </a:rPr>
              <a:t>return </a:t>
            </a:r>
            <a:r>
              <a:rPr dirty="0" sz="1800" spc="-5">
                <a:latin typeface="Times New Roman"/>
                <a:cs typeface="Times New Roman"/>
              </a:rPr>
              <a:t>statement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algn="just" marL="469265" marR="1365885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double </a:t>
            </a:r>
            <a:r>
              <a:rPr dirty="0" sz="1800" spc="-5">
                <a:latin typeface="Times New Roman"/>
                <a:cs typeface="Times New Roman"/>
              </a:rPr>
              <a:t>width;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height;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depth;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2402839"/>
            <a:ext cx="3251200" cy="13792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volume()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5" b="1">
                <a:latin typeface="Times New Roman"/>
                <a:cs typeface="Times New Roman"/>
              </a:rPr>
              <a:t>return(</a:t>
            </a:r>
            <a:r>
              <a:rPr dirty="0" sz="2000" spc="-5">
                <a:latin typeface="Times New Roman"/>
                <a:cs typeface="Times New Roman"/>
              </a:rPr>
              <a:t>width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length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depth);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737" y="2846322"/>
            <a:ext cx="17760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Arial MT"/>
                <a:cs typeface="Arial MT"/>
              </a:rPr>
              <a:t>Volume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3000.0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56150"/>
            <a:ext cx="3616325" cy="30251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BoxDemo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public </a:t>
            </a:r>
            <a:r>
              <a:rPr dirty="0" sz="1800" spc="-5">
                <a:latin typeface="Times New Roman"/>
                <a:cs typeface="Times New Roman"/>
              </a:rPr>
              <a:t>static </a:t>
            </a:r>
            <a:r>
              <a:rPr dirty="0" sz="1800">
                <a:latin typeface="Times New Roman"/>
                <a:cs typeface="Times New Roman"/>
              </a:rPr>
              <a:t>void </a:t>
            </a:r>
            <a:r>
              <a:rPr dirty="0" sz="1800" spc="-5" b="1">
                <a:solidFill>
                  <a:srgbClr val="0000CC"/>
                </a:solidFill>
                <a:latin typeface="Times New Roman"/>
                <a:cs typeface="Times New Roman"/>
              </a:rPr>
              <a:t>main(</a:t>
            </a:r>
            <a:r>
              <a:rPr dirty="0" sz="1800" spc="-5">
                <a:latin typeface="Times New Roman"/>
                <a:cs typeface="Times New Roman"/>
              </a:rPr>
              <a:t>String </a:t>
            </a:r>
            <a:r>
              <a:rPr dirty="0" sz="1800" spc="-10">
                <a:latin typeface="Times New Roman"/>
                <a:cs typeface="Times New Roman"/>
              </a:rPr>
              <a:t>args[])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 </a:t>
            </a:r>
            <a:r>
              <a:rPr dirty="0" sz="1800">
                <a:latin typeface="Times New Roman"/>
                <a:cs typeface="Times New Roman"/>
              </a:rPr>
              <a:t>mybox1 = new </a:t>
            </a:r>
            <a:r>
              <a:rPr dirty="0" sz="1800" spc="-5">
                <a:latin typeface="Times New Roman"/>
                <a:cs typeface="Times New Roman"/>
              </a:rPr>
              <a:t>Box(); </a:t>
            </a:r>
            <a:r>
              <a:rPr dirty="0" sz="1800">
                <a:latin typeface="Times New Roman"/>
                <a:cs typeface="Times New Roman"/>
              </a:rPr>
              <a:t> mybox1.width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mybox1.height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mybox1.depth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15;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5" b="1">
                <a:latin typeface="Times New Roman"/>
                <a:cs typeface="Times New Roman"/>
              </a:rPr>
              <a:t>int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v=mybox1.volume();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800" spc="-10">
                <a:latin typeface="Times New Roman"/>
                <a:cs typeface="Times New Roman"/>
              </a:rPr>
              <a:t>System.out.println(”Volume=“+v);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6810245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730" y="935227"/>
            <a:ext cx="240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84" y="6921496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89020" marR="70485" indent="-31337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CS205</a:t>
            </a:r>
            <a:r>
              <a:rPr dirty="0" spc="-10"/>
              <a:t> </a:t>
            </a:r>
            <a:r>
              <a:rPr dirty="0" spc="-5"/>
              <a:t>Object</a:t>
            </a:r>
            <a:r>
              <a:rPr dirty="0"/>
              <a:t> </a:t>
            </a:r>
            <a:r>
              <a:rPr dirty="0" spc="-5"/>
              <a:t>Oriented</a:t>
            </a:r>
            <a:r>
              <a:rPr dirty="0" spc="5"/>
              <a:t> </a:t>
            </a:r>
            <a:r>
              <a:rPr dirty="0" spc="-5"/>
              <a:t>Programming </a:t>
            </a:r>
            <a:r>
              <a:rPr dirty="0" spc="-98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Java</a:t>
            </a:r>
          </a:p>
          <a:p>
            <a:pPr marL="3462020" marR="5080" indent="-3070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Module </a:t>
            </a:r>
            <a:r>
              <a:rPr dirty="0" spc="-5">
                <a:solidFill>
                  <a:srgbClr val="000000"/>
                </a:solidFill>
              </a:rPr>
              <a:t>2 -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Core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Java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 </a:t>
            </a:r>
            <a:r>
              <a:rPr dirty="0" spc="-9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(Part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6)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402" y="935227"/>
            <a:ext cx="1560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871573"/>
            <a:ext cx="4604385" cy="325374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630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Constructors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600" spc="-4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Keyword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heavy" sz="2600" spc="-7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Overloading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heavy" sz="2600" spc="-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Objects</a:t>
            </a:r>
            <a:r>
              <a:rPr dirty="0" u="heavy" sz="26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as</a:t>
            </a:r>
            <a:r>
              <a:rPr dirty="0" u="heavy" sz="26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Parameters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4982" y="935227"/>
            <a:ext cx="29470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780132"/>
            <a:ext cx="8072755" cy="5018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constructor </a:t>
            </a:r>
            <a:r>
              <a:rPr dirty="0" sz="2600" spc="-5" b="1">
                <a:latin typeface="Times New Roman"/>
                <a:cs typeface="Times New Roman"/>
              </a:rPr>
              <a:t>help to initialize </a:t>
            </a:r>
            <a:r>
              <a:rPr dirty="0" sz="2600" b="1">
                <a:latin typeface="Times New Roman"/>
                <a:cs typeface="Times New Roman"/>
              </a:rPr>
              <a:t>an </a:t>
            </a:r>
            <a:r>
              <a:rPr dirty="0" sz="2600" spc="-5" b="1">
                <a:latin typeface="Times New Roman"/>
                <a:cs typeface="Times New Roman"/>
              </a:rPr>
              <a:t>object</a:t>
            </a:r>
            <a:r>
              <a:rPr dirty="0" sz="2600" spc="-5">
                <a:latin typeface="Times New Roman"/>
                <a:cs typeface="Times New Roman"/>
              </a:rPr>
              <a:t>(give values)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immediately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upon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creation.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Constructor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762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Constructor has the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</a:t>
            </a:r>
            <a:r>
              <a:rPr dirty="0" sz="2600" spc="-5">
                <a:latin typeface="Times New Roman"/>
                <a:cs typeface="Times New Roman"/>
              </a:rPr>
              <a:t>in which </a:t>
            </a:r>
            <a:r>
              <a:rPr dirty="0" sz="2600" spc="-10">
                <a:latin typeface="Times New Roman"/>
                <a:cs typeface="Times New Roman"/>
              </a:rPr>
              <a:t>it </a:t>
            </a:r>
            <a:r>
              <a:rPr dirty="0" sz="2600" spc="-5">
                <a:latin typeface="Times New Roman"/>
                <a:cs typeface="Times New Roman"/>
              </a:rPr>
              <a:t> resides.</a:t>
            </a:r>
            <a:endParaRPr sz="2600">
              <a:latin typeface="Times New Roman"/>
              <a:cs typeface="Times New Roman"/>
            </a:endParaRPr>
          </a:p>
          <a:p>
            <a:pPr algn="just" marL="354965" marR="5715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Once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defined,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constructor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automatically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called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immediately after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object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created</a:t>
            </a:r>
            <a:r>
              <a:rPr dirty="0" sz="2600" spc="-5">
                <a:latin typeface="Times New Roman"/>
                <a:cs typeface="Times New Roman"/>
              </a:rPr>
              <a:t>, before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new </a:t>
            </a:r>
            <a:r>
              <a:rPr dirty="0" sz="2600">
                <a:latin typeface="Times New Roman"/>
                <a:cs typeface="Times New Roman"/>
              </a:rPr>
              <a:t> operator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8" y="935227"/>
            <a:ext cx="47929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06243"/>
            <a:ext cx="8097520" cy="361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206625" algn="l"/>
              </a:tabLst>
            </a:pPr>
            <a:r>
              <a:rPr dirty="0" sz="2600">
                <a:latin typeface="Times New Roman"/>
                <a:cs typeface="Times New Roman"/>
              </a:rPr>
              <a:t>Constructors	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have</a:t>
            </a:r>
            <a:r>
              <a:rPr dirty="0" u="heavy" sz="26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type,</a:t>
            </a:r>
            <a:r>
              <a:rPr dirty="0" u="heavy" sz="26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  <a:tab pos="1511935" algn="l"/>
                <a:tab pos="1899285" algn="l"/>
                <a:tab pos="3113405" algn="l"/>
                <a:tab pos="3684904" algn="l"/>
                <a:tab pos="4881245" algn="l"/>
                <a:tab pos="5840095" algn="l"/>
                <a:tab pos="6576059" algn="l"/>
                <a:tab pos="7018020" algn="l"/>
                <a:tab pos="733234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li</a:t>
            </a:r>
            <a:r>
              <a:rPr dirty="0" sz="2600" spc="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y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’  </a:t>
            </a:r>
            <a:r>
              <a:rPr dirty="0" sz="2600">
                <a:latin typeface="Times New Roman"/>
                <a:cs typeface="Times New Roman"/>
              </a:rPr>
              <a:t>constructor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itself.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60">
                <a:latin typeface="Times New Roman"/>
                <a:cs typeface="Times New Roman"/>
              </a:rPr>
              <a:t>Two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constructors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Default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arguments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Parameterized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–has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arguments(parameters)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894" y="465835"/>
            <a:ext cx="4355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Constructor(contd.)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092199"/>
            <a:ext cx="6932295" cy="14135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Default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constructor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arguments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parameters.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5" b="1">
                <a:latin typeface="Times New Roman"/>
                <a:cs typeface="Times New Roman"/>
              </a:rPr>
              <a:t>ss</a:t>
            </a:r>
            <a:r>
              <a:rPr dirty="0" sz="2800" spc="-18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565906"/>
            <a:ext cx="165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2927604"/>
            <a:ext cx="2590800" cy="281940"/>
          </a:xfrm>
          <a:custGeom>
            <a:avLst/>
            <a:gdLst/>
            <a:ahLst/>
            <a:cxnLst/>
            <a:rect l="l" t="t" r="r" b="b"/>
            <a:pathLst>
              <a:path w="2590800" h="281939">
                <a:moveTo>
                  <a:pt x="2560206" y="47423"/>
                </a:moveTo>
                <a:lnTo>
                  <a:pt x="2546197" y="40688"/>
                </a:lnTo>
                <a:lnTo>
                  <a:pt x="0" y="265176"/>
                </a:lnTo>
                <a:lnTo>
                  <a:pt x="1524" y="281940"/>
                </a:lnTo>
                <a:lnTo>
                  <a:pt x="2546151" y="57591"/>
                </a:lnTo>
                <a:lnTo>
                  <a:pt x="2560206" y="47423"/>
                </a:lnTo>
                <a:close/>
              </a:path>
              <a:path w="2590800" h="281939">
                <a:moveTo>
                  <a:pt x="2590800" y="44196"/>
                </a:moveTo>
                <a:lnTo>
                  <a:pt x="2499360" y="1524"/>
                </a:lnTo>
                <a:lnTo>
                  <a:pt x="2494788" y="0"/>
                </a:lnTo>
                <a:lnTo>
                  <a:pt x="2490216" y="1524"/>
                </a:lnTo>
                <a:lnTo>
                  <a:pt x="2488692" y="4572"/>
                </a:lnTo>
                <a:lnTo>
                  <a:pt x="2487168" y="9144"/>
                </a:lnTo>
                <a:lnTo>
                  <a:pt x="2488692" y="13716"/>
                </a:lnTo>
                <a:lnTo>
                  <a:pt x="2493264" y="15240"/>
                </a:lnTo>
                <a:lnTo>
                  <a:pt x="2546197" y="40688"/>
                </a:lnTo>
                <a:lnTo>
                  <a:pt x="2575560" y="38100"/>
                </a:lnTo>
                <a:lnTo>
                  <a:pt x="2577019" y="54148"/>
                </a:lnTo>
                <a:lnTo>
                  <a:pt x="2590800" y="44196"/>
                </a:lnTo>
                <a:close/>
              </a:path>
              <a:path w="2590800" h="281939">
                <a:moveTo>
                  <a:pt x="2575882" y="54969"/>
                </a:moveTo>
                <a:lnTo>
                  <a:pt x="2546151" y="57591"/>
                </a:lnTo>
                <a:lnTo>
                  <a:pt x="2499360" y="91440"/>
                </a:lnTo>
                <a:lnTo>
                  <a:pt x="2496312" y="92964"/>
                </a:lnTo>
                <a:lnTo>
                  <a:pt x="2494788" y="97536"/>
                </a:lnTo>
                <a:lnTo>
                  <a:pt x="2497836" y="102108"/>
                </a:lnTo>
                <a:lnTo>
                  <a:pt x="2499360" y="105156"/>
                </a:lnTo>
                <a:lnTo>
                  <a:pt x="2505456" y="106680"/>
                </a:lnTo>
                <a:lnTo>
                  <a:pt x="2508504" y="103632"/>
                </a:lnTo>
                <a:lnTo>
                  <a:pt x="2575882" y="54969"/>
                </a:lnTo>
                <a:close/>
              </a:path>
              <a:path w="2590800" h="281939">
                <a:moveTo>
                  <a:pt x="2572512" y="55267"/>
                </a:moveTo>
                <a:lnTo>
                  <a:pt x="2572512" y="53340"/>
                </a:lnTo>
                <a:lnTo>
                  <a:pt x="2560206" y="47423"/>
                </a:lnTo>
                <a:lnTo>
                  <a:pt x="2546151" y="57591"/>
                </a:lnTo>
                <a:lnTo>
                  <a:pt x="2572512" y="55267"/>
                </a:lnTo>
                <a:close/>
              </a:path>
              <a:path w="2590800" h="281939">
                <a:moveTo>
                  <a:pt x="2577019" y="54148"/>
                </a:moveTo>
                <a:lnTo>
                  <a:pt x="2575560" y="38100"/>
                </a:lnTo>
                <a:lnTo>
                  <a:pt x="2546197" y="40688"/>
                </a:lnTo>
                <a:lnTo>
                  <a:pt x="2560206" y="47423"/>
                </a:lnTo>
                <a:lnTo>
                  <a:pt x="2570988" y="39624"/>
                </a:lnTo>
                <a:lnTo>
                  <a:pt x="2572512" y="53340"/>
                </a:lnTo>
                <a:lnTo>
                  <a:pt x="2572512" y="55267"/>
                </a:lnTo>
                <a:lnTo>
                  <a:pt x="2575882" y="54969"/>
                </a:lnTo>
                <a:lnTo>
                  <a:pt x="2577019" y="54148"/>
                </a:lnTo>
                <a:close/>
              </a:path>
              <a:path w="2590800" h="281939">
                <a:moveTo>
                  <a:pt x="2572512" y="53340"/>
                </a:moveTo>
                <a:lnTo>
                  <a:pt x="2570988" y="39624"/>
                </a:lnTo>
                <a:lnTo>
                  <a:pt x="2560206" y="47423"/>
                </a:lnTo>
                <a:lnTo>
                  <a:pt x="2572512" y="53340"/>
                </a:lnTo>
                <a:close/>
              </a:path>
              <a:path w="2590800" h="281939">
                <a:moveTo>
                  <a:pt x="2577084" y="54864"/>
                </a:moveTo>
                <a:lnTo>
                  <a:pt x="2577019" y="54148"/>
                </a:lnTo>
                <a:lnTo>
                  <a:pt x="2575882" y="54969"/>
                </a:lnTo>
                <a:lnTo>
                  <a:pt x="2577084" y="548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65904" y="2737104"/>
            <a:ext cx="3225165" cy="382905"/>
          </a:xfrm>
          <a:custGeom>
            <a:avLst/>
            <a:gdLst/>
            <a:ahLst/>
            <a:cxnLst/>
            <a:rect l="l" t="t" r="r" b="b"/>
            <a:pathLst>
              <a:path w="3225165" h="382905">
                <a:moveTo>
                  <a:pt x="3224784" y="382524"/>
                </a:moveTo>
                <a:lnTo>
                  <a:pt x="3224784" y="0"/>
                </a:lnTo>
                <a:lnTo>
                  <a:pt x="0" y="0"/>
                </a:lnTo>
                <a:lnTo>
                  <a:pt x="0" y="382524"/>
                </a:lnTo>
                <a:lnTo>
                  <a:pt x="6096" y="38252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212592" y="13716"/>
                </a:lnTo>
                <a:lnTo>
                  <a:pt x="3212592" y="6096"/>
                </a:lnTo>
                <a:lnTo>
                  <a:pt x="3218688" y="13716"/>
                </a:lnTo>
                <a:lnTo>
                  <a:pt x="3218688" y="382524"/>
                </a:lnTo>
                <a:lnTo>
                  <a:pt x="3224784" y="382524"/>
                </a:lnTo>
                <a:close/>
              </a:path>
              <a:path w="3225165" h="38290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225165" h="382905">
                <a:moveTo>
                  <a:pt x="13716" y="37033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70332"/>
                </a:lnTo>
                <a:lnTo>
                  <a:pt x="13716" y="370332"/>
                </a:lnTo>
                <a:close/>
              </a:path>
              <a:path w="3225165" h="382905">
                <a:moveTo>
                  <a:pt x="3218688" y="370332"/>
                </a:moveTo>
                <a:lnTo>
                  <a:pt x="6096" y="370332"/>
                </a:lnTo>
                <a:lnTo>
                  <a:pt x="13716" y="376428"/>
                </a:lnTo>
                <a:lnTo>
                  <a:pt x="13716" y="382524"/>
                </a:lnTo>
                <a:lnTo>
                  <a:pt x="3212592" y="382524"/>
                </a:lnTo>
                <a:lnTo>
                  <a:pt x="3212592" y="376428"/>
                </a:lnTo>
                <a:lnTo>
                  <a:pt x="3218688" y="370332"/>
                </a:lnTo>
                <a:close/>
              </a:path>
              <a:path w="3225165" h="382905">
                <a:moveTo>
                  <a:pt x="13716" y="382524"/>
                </a:moveTo>
                <a:lnTo>
                  <a:pt x="13716" y="376428"/>
                </a:lnTo>
                <a:lnTo>
                  <a:pt x="6096" y="370332"/>
                </a:lnTo>
                <a:lnTo>
                  <a:pt x="6096" y="382524"/>
                </a:lnTo>
                <a:lnTo>
                  <a:pt x="13716" y="382524"/>
                </a:lnTo>
                <a:close/>
              </a:path>
              <a:path w="3225165" h="382905">
                <a:moveTo>
                  <a:pt x="3218688" y="13716"/>
                </a:moveTo>
                <a:lnTo>
                  <a:pt x="3212592" y="6096"/>
                </a:lnTo>
                <a:lnTo>
                  <a:pt x="3212592" y="13716"/>
                </a:lnTo>
                <a:lnTo>
                  <a:pt x="3218688" y="13716"/>
                </a:lnTo>
                <a:close/>
              </a:path>
              <a:path w="3225165" h="382905">
                <a:moveTo>
                  <a:pt x="3218688" y="370332"/>
                </a:moveTo>
                <a:lnTo>
                  <a:pt x="3218688" y="13716"/>
                </a:lnTo>
                <a:lnTo>
                  <a:pt x="3212592" y="13716"/>
                </a:lnTo>
                <a:lnTo>
                  <a:pt x="3212592" y="370332"/>
                </a:lnTo>
                <a:lnTo>
                  <a:pt x="3218688" y="370332"/>
                </a:lnTo>
                <a:close/>
              </a:path>
              <a:path w="3225165" h="382905">
                <a:moveTo>
                  <a:pt x="3218688" y="382524"/>
                </a:moveTo>
                <a:lnTo>
                  <a:pt x="3218688" y="370332"/>
                </a:lnTo>
                <a:lnTo>
                  <a:pt x="3212592" y="376428"/>
                </a:lnTo>
                <a:lnTo>
                  <a:pt x="3212592" y="382524"/>
                </a:lnTo>
                <a:lnTo>
                  <a:pt x="3218688" y="38252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50738" y="2770122"/>
            <a:ext cx="3034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Default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class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3139" y="2992017"/>
            <a:ext cx="2244090" cy="25857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770"/>
              </a:spcBef>
            </a:pPr>
            <a:r>
              <a:rPr dirty="0" sz="2800" spc="-5" b="1">
                <a:latin typeface="Times New Roman"/>
                <a:cs typeface="Times New Roman"/>
              </a:rPr>
              <a:t>A(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2800" spc="-5" b="1">
                <a:latin typeface="Times New Roman"/>
                <a:cs typeface="Times New Roman"/>
              </a:rPr>
              <a:t>//statements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5699" y="345439"/>
            <a:ext cx="53581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Default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787399"/>
            <a:ext cx="6761480" cy="57315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,length,height;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Box()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12700" marR="54152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width=10;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ngth=10;  he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ght=10;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object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mybox1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400" spc="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Box(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Box(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2078" y="935227"/>
            <a:ext cx="21729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Booleans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2045338"/>
            <a:ext cx="1508125" cy="117792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354965" algn="l"/>
                <a:tab pos="355600" algn="l"/>
                <a:tab pos="1089660" algn="l"/>
              </a:tabLst>
            </a:pPr>
            <a:r>
              <a:rPr dirty="0" sz="2400" spc="-5">
                <a:latin typeface="Times New Roman"/>
                <a:cs typeface="Times New Roman"/>
              </a:rPr>
              <a:t>J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600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6490" y="2206243"/>
            <a:ext cx="32981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1642745" algn="l"/>
                <a:tab pos="249936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p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yp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 spc="-5">
                <a:latin typeface="Times New Roman"/>
                <a:cs typeface="Times New Roman"/>
              </a:rPr>
              <a:t>ll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257" y="2206243"/>
            <a:ext cx="29184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905" algn="l"/>
                <a:tab pos="1988820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b</a:t>
            </a:r>
            <a:r>
              <a:rPr dirty="0" sz="2600" spc="5" b="1">
                <a:latin typeface="Times New Roman"/>
                <a:cs typeface="Times New Roman"/>
              </a:rPr>
              <a:t>oo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og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474210"/>
            <a:ext cx="8072755" cy="295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have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possible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values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true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false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returned</a:t>
            </a:r>
            <a:r>
              <a:rPr dirty="0" u="heavy" sz="2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 all</a:t>
            </a:r>
            <a:r>
              <a:rPr dirty="0" u="heavy" sz="2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relational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operators</a:t>
            </a:r>
            <a:r>
              <a:rPr dirty="0" sz="260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625"/>
              </a:spcBef>
            </a:pPr>
            <a:r>
              <a:rPr dirty="0" sz="2600">
                <a:latin typeface="Arial MT"/>
                <a:cs typeface="Arial MT"/>
              </a:rPr>
              <a:t>– </a:t>
            </a:r>
            <a:r>
              <a:rPr dirty="0" sz="2600" spc="-5">
                <a:latin typeface="Times New Roman"/>
                <a:cs typeface="Times New Roman"/>
              </a:rPr>
              <a:t>boolean is also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type required </a:t>
            </a:r>
            <a:r>
              <a:rPr dirty="0" sz="2600">
                <a:latin typeface="Times New Roman"/>
                <a:cs typeface="Times New Roman"/>
              </a:rPr>
              <a:t>by the </a:t>
            </a:r>
            <a:r>
              <a:rPr dirty="0" sz="2600" spc="-5">
                <a:latin typeface="Times New Roman"/>
                <a:cs typeface="Times New Roman"/>
              </a:rPr>
              <a:t>conditional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expressions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spc="-5">
                <a:latin typeface="Times New Roman"/>
                <a:cs typeface="Times New Roman"/>
              </a:rPr>
              <a:t>govern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control statements </a:t>
            </a:r>
            <a:r>
              <a:rPr dirty="0" sz="2600">
                <a:latin typeface="Times New Roman"/>
                <a:cs typeface="Times New Roman"/>
              </a:rPr>
              <a:t>such </a:t>
            </a:r>
            <a:r>
              <a:rPr dirty="0" sz="2600" spc="-5">
                <a:latin typeface="Times New Roman"/>
                <a:cs typeface="Times New Roman"/>
              </a:rPr>
              <a:t>as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40">
                <a:latin typeface="Times New Roman"/>
                <a:cs typeface="Times New Roman"/>
              </a:rPr>
              <a:t>for.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5699" y="345439"/>
            <a:ext cx="53581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Default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787399"/>
            <a:ext cx="6761480" cy="57315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,length,height;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Box()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12700" marR="54152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width=10;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ngth=10;  he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ght=10;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object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mybox1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400" spc="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Box(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Box(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39" y="935227"/>
            <a:ext cx="65455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Default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01417"/>
            <a:ext cx="8077834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When we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 not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explicitly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 a constructor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class, then </a:t>
            </a:r>
            <a:r>
              <a:rPr dirty="0" sz="2800" b="1">
                <a:latin typeface="Times New Roman"/>
                <a:cs typeface="Times New Roman"/>
              </a:rPr>
              <a:t>Java </a:t>
            </a:r>
            <a:r>
              <a:rPr dirty="0" sz="2800" spc="-15" b="1">
                <a:latin typeface="Times New Roman"/>
                <a:cs typeface="Times New Roman"/>
              </a:rPr>
              <a:t>creates</a:t>
            </a:r>
            <a:r>
              <a:rPr dirty="0" sz="2800" spc="67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 default constructor </a:t>
            </a:r>
            <a:r>
              <a:rPr dirty="0" sz="2800" b="1">
                <a:latin typeface="Times New Roman"/>
                <a:cs typeface="Times New Roman"/>
              </a:rPr>
              <a:t>for 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the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4351"/>
            <a:ext cx="1423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r>
              <a:rPr dirty="0" sz="2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1151025"/>
            <a:ext cx="4561205" cy="284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398520">
              <a:lnSpc>
                <a:spcPct val="12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int </a:t>
            </a:r>
            <a:r>
              <a:rPr dirty="0" sz="2200" spc="-5">
                <a:latin typeface="Times New Roman"/>
                <a:cs typeface="Times New Roman"/>
              </a:rPr>
              <a:t>width;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length;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height;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Box()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System.out.println("Constructing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Box");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width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6855965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9"/>
            <a:ext cx="4427220" cy="3429000"/>
          </a:xfrm>
          <a:custGeom>
            <a:avLst/>
            <a:gdLst/>
            <a:ahLst/>
            <a:cxnLst/>
            <a:rect l="l" t="t" r="r" b="b"/>
            <a:pathLst>
              <a:path w="4427220" h="3429000">
                <a:moveTo>
                  <a:pt x="4419600" y="7620"/>
                </a:moveTo>
                <a:lnTo>
                  <a:pt x="4413504" y="0"/>
                </a:lnTo>
                <a:lnTo>
                  <a:pt x="0" y="0"/>
                </a:lnTo>
                <a:lnTo>
                  <a:pt x="0" y="3428999"/>
                </a:lnTo>
                <a:lnTo>
                  <a:pt x="0" y="7620"/>
                </a:lnTo>
                <a:lnTo>
                  <a:pt x="7620" y="0"/>
                </a:lnTo>
                <a:lnTo>
                  <a:pt x="7620" y="7620"/>
                </a:lnTo>
                <a:lnTo>
                  <a:pt x="4419600" y="7620"/>
                </a:lnTo>
                <a:close/>
              </a:path>
              <a:path w="4427220" h="3429000">
                <a:moveTo>
                  <a:pt x="7620" y="7620"/>
                </a:moveTo>
                <a:lnTo>
                  <a:pt x="7620" y="0"/>
                </a:lnTo>
                <a:lnTo>
                  <a:pt x="0" y="7620"/>
                </a:lnTo>
                <a:lnTo>
                  <a:pt x="7620" y="7620"/>
                </a:lnTo>
                <a:close/>
              </a:path>
              <a:path w="4427220" h="3429000">
                <a:moveTo>
                  <a:pt x="7620" y="3428999"/>
                </a:moveTo>
                <a:lnTo>
                  <a:pt x="7620" y="7620"/>
                </a:lnTo>
                <a:lnTo>
                  <a:pt x="0" y="7620"/>
                </a:lnTo>
                <a:lnTo>
                  <a:pt x="0" y="3428999"/>
                </a:lnTo>
                <a:lnTo>
                  <a:pt x="7620" y="3428999"/>
                </a:lnTo>
                <a:close/>
              </a:path>
              <a:path w="4427220" h="3429000">
                <a:moveTo>
                  <a:pt x="4427220" y="3428999"/>
                </a:moveTo>
                <a:lnTo>
                  <a:pt x="4427220" y="0"/>
                </a:lnTo>
                <a:lnTo>
                  <a:pt x="4413504" y="0"/>
                </a:lnTo>
                <a:lnTo>
                  <a:pt x="4419600" y="7620"/>
                </a:lnTo>
                <a:lnTo>
                  <a:pt x="4419600" y="3428999"/>
                </a:lnTo>
                <a:lnTo>
                  <a:pt x="4427220" y="3428999"/>
                </a:lnTo>
                <a:close/>
              </a:path>
              <a:path w="4427220" h="3429000">
                <a:moveTo>
                  <a:pt x="4419600" y="3428999"/>
                </a:moveTo>
                <a:lnTo>
                  <a:pt x="4419600" y="7620"/>
                </a:lnTo>
                <a:lnTo>
                  <a:pt x="4413504" y="7620"/>
                </a:lnTo>
                <a:lnTo>
                  <a:pt x="4413504" y="3428999"/>
                </a:lnTo>
                <a:lnTo>
                  <a:pt x="4419600" y="34289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39" y="420439"/>
            <a:ext cx="4011929" cy="35725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469265" marR="2392045">
              <a:lnSpc>
                <a:spcPts val="3170"/>
              </a:lnSpc>
              <a:spcBef>
                <a:spcPts val="185"/>
              </a:spcBef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length;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height;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 </a:t>
            </a:r>
            <a:r>
              <a:rPr dirty="0" sz="2200" spc="-5">
                <a:latin typeface="Times New Roman"/>
                <a:cs typeface="Times New Roman"/>
              </a:rPr>
              <a:t>width;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Box()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System.out.println(“Constructor");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sz="2200" spc="-5">
                <a:latin typeface="Times New Roman"/>
                <a:cs typeface="Times New Roman"/>
              </a:rPr>
              <a:t>width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10;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length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31737" y="479551"/>
            <a:ext cx="2185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BoxDemo</a:t>
            </a:r>
            <a:r>
              <a:rPr dirty="0" sz="24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37" y="847794"/>
            <a:ext cx="4160520" cy="298831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12700" marR="854075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Box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mybox1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Box();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mybox2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Box();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vol;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vol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mybox1.volume();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15">
                <a:latin typeface="Times New Roman"/>
                <a:cs typeface="Times New Roman"/>
              </a:rPr>
              <a:t>System.out.println("Volume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vol);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3886199"/>
              <a:ext cx="4427220" cy="2827020"/>
            </a:xfrm>
            <a:custGeom>
              <a:avLst/>
              <a:gdLst/>
              <a:ahLst/>
              <a:cxnLst/>
              <a:rect l="l" t="t" r="r" b="b"/>
              <a:pathLst>
                <a:path w="4427220" h="2827019">
                  <a:moveTo>
                    <a:pt x="7620" y="2813304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2827020"/>
                  </a:lnTo>
                  <a:lnTo>
                    <a:pt x="0" y="2813304"/>
                  </a:lnTo>
                  <a:lnTo>
                    <a:pt x="7620" y="2813304"/>
                  </a:lnTo>
                  <a:close/>
                </a:path>
                <a:path w="4427220" h="2827019">
                  <a:moveTo>
                    <a:pt x="4419600" y="2813304"/>
                  </a:moveTo>
                  <a:lnTo>
                    <a:pt x="0" y="2813304"/>
                  </a:lnTo>
                  <a:lnTo>
                    <a:pt x="7620" y="2819400"/>
                  </a:lnTo>
                  <a:lnTo>
                    <a:pt x="7620" y="2827020"/>
                  </a:lnTo>
                  <a:lnTo>
                    <a:pt x="4413504" y="2827020"/>
                  </a:lnTo>
                  <a:lnTo>
                    <a:pt x="4413504" y="2819400"/>
                  </a:lnTo>
                  <a:lnTo>
                    <a:pt x="4419600" y="2813304"/>
                  </a:lnTo>
                  <a:close/>
                </a:path>
                <a:path w="4427220" h="2827019">
                  <a:moveTo>
                    <a:pt x="7620" y="2827020"/>
                  </a:moveTo>
                  <a:lnTo>
                    <a:pt x="7620" y="2819400"/>
                  </a:lnTo>
                  <a:lnTo>
                    <a:pt x="0" y="2813304"/>
                  </a:lnTo>
                  <a:lnTo>
                    <a:pt x="0" y="2827020"/>
                  </a:lnTo>
                  <a:lnTo>
                    <a:pt x="7620" y="2827020"/>
                  </a:lnTo>
                  <a:close/>
                </a:path>
                <a:path w="4427220" h="2827019">
                  <a:moveTo>
                    <a:pt x="4427220" y="2827020"/>
                  </a:moveTo>
                  <a:lnTo>
                    <a:pt x="4427220" y="0"/>
                  </a:lnTo>
                  <a:lnTo>
                    <a:pt x="4413504" y="0"/>
                  </a:lnTo>
                  <a:lnTo>
                    <a:pt x="4413504" y="2813304"/>
                  </a:lnTo>
                  <a:lnTo>
                    <a:pt x="4419600" y="2813304"/>
                  </a:lnTo>
                  <a:lnTo>
                    <a:pt x="4419600" y="2827020"/>
                  </a:lnTo>
                  <a:lnTo>
                    <a:pt x="4427220" y="2827020"/>
                  </a:lnTo>
                  <a:close/>
                </a:path>
                <a:path w="4427220" h="2827019">
                  <a:moveTo>
                    <a:pt x="4419600" y="2827020"/>
                  </a:moveTo>
                  <a:lnTo>
                    <a:pt x="4419600" y="2813304"/>
                  </a:lnTo>
                  <a:lnTo>
                    <a:pt x="4413504" y="2819400"/>
                  </a:lnTo>
                  <a:lnTo>
                    <a:pt x="4413504" y="2827020"/>
                  </a:lnTo>
                  <a:lnTo>
                    <a:pt x="4419600" y="28270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3139" y="3967376"/>
            <a:ext cx="3433445" cy="23685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height=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int</a:t>
            </a:r>
            <a:r>
              <a:rPr dirty="0" sz="22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volume</a:t>
            </a:r>
            <a:r>
              <a:rPr dirty="0" sz="2200" spc="-5" b="1">
                <a:latin typeface="Times New Roman"/>
                <a:cs typeface="Times New Roman"/>
              </a:rPr>
              <a:t>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return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width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*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length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*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9" y="6360665"/>
            <a:ext cx="1231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37" y="5563613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3704" y="5404104"/>
            <a:ext cx="3061970" cy="1490980"/>
          </a:xfrm>
          <a:custGeom>
            <a:avLst/>
            <a:gdLst/>
            <a:ahLst/>
            <a:cxnLst/>
            <a:rect l="l" t="t" r="r" b="b"/>
            <a:pathLst>
              <a:path w="3061970" h="1490979">
                <a:moveTo>
                  <a:pt x="3061716" y="1490472"/>
                </a:moveTo>
                <a:lnTo>
                  <a:pt x="3061716" y="0"/>
                </a:lnTo>
                <a:lnTo>
                  <a:pt x="0" y="0"/>
                </a:lnTo>
                <a:lnTo>
                  <a:pt x="0" y="1490472"/>
                </a:lnTo>
                <a:lnTo>
                  <a:pt x="6096" y="14904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048000" y="13716"/>
                </a:lnTo>
                <a:lnTo>
                  <a:pt x="3048000" y="6096"/>
                </a:lnTo>
                <a:lnTo>
                  <a:pt x="3054096" y="13716"/>
                </a:lnTo>
                <a:lnTo>
                  <a:pt x="3054096" y="1490472"/>
                </a:lnTo>
                <a:lnTo>
                  <a:pt x="3061716" y="1490472"/>
                </a:lnTo>
                <a:close/>
              </a:path>
              <a:path w="3061970" h="149097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061970" h="1490979">
                <a:moveTo>
                  <a:pt x="13716" y="14782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78280"/>
                </a:lnTo>
                <a:lnTo>
                  <a:pt x="13716" y="1478280"/>
                </a:lnTo>
                <a:close/>
              </a:path>
              <a:path w="3061970" h="1490979">
                <a:moveTo>
                  <a:pt x="3054096" y="1478280"/>
                </a:moveTo>
                <a:lnTo>
                  <a:pt x="6096" y="1478280"/>
                </a:lnTo>
                <a:lnTo>
                  <a:pt x="13716" y="1484376"/>
                </a:lnTo>
                <a:lnTo>
                  <a:pt x="13716" y="1490472"/>
                </a:lnTo>
                <a:lnTo>
                  <a:pt x="3048000" y="1490472"/>
                </a:lnTo>
                <a:lnTo>
                  <a:pt x="3048000" y="1484376"/>
                </a:lnTo>
                <a:lnTo>
                  <a:pt x="3054096" y="1478280"/>
                </a:lnTo>
                <a:close/>
              </a:path>
              <a:path w="3061970" h="1490979">
                <a:moveTo>
                  <a:pt x="13716" y="1490472"/>
                </a:moveTo>
                <a:lnTo>
                  <a:pt x="13716" y="1484376"/>
                </a:lnTo>
                <a:lnTo>
                  <a:pt x="6096" y="1478280"/>
                </a:lnTo>
                <a:lnTo>
                  <a:pt x="6096" y="1490472"/>
                </a:lnTo>
                <a:lnTo>
                  <a:pt x="13716" y="1490472"/>
                </a:lnTo>
                <a:close/>
              </a:path>
              <a:path w="3061970" h="1490979">
                <a:moveTo>
                  <a:pt x="3054096" y="13716"/>
                </a:moveTo>
                <a:lnTo>
                  <a:pt x="3048000" y="6096"/>
                </a:lnTo>
                <a:lnTo>
                  <a:pt x="3048000" y="13716"/>
                </a:lnTo>
                <a:lnTo>
                  <a:pt x="3054096" y="13716"/>
                </a:lnTo>
                <a:close/>
              </a:path>
              <a:path w="3061970" h="1490979">
                <a:moveTo>
                  <a:pt x="3054096" y="1478280"/>
                </a:moveTo>
                <a:lnTo>
                  <a:pt x="3054096" y="13716"/>
                </a:lnTo>
                <a:lnTo>
                  <a:pt x="3048000" y="13716"/>
                </a:lnTo>
                <a:lnTo>
                  <a:pt x="3048000" y="1478280"/>
                </a:lnTo>
                <a:lnTo>
                  <a:pt x="3054096" y="1478280"/>
                </a:lnTo>
                <a:close/>
              </a:path>
              <a:path w="3061970" h="1490979">
                <a:moveTo>
                  <a:pt x="3054096" y="1490472"/>
                </a:moveTo>
                <a:lnTo>
                  <a:pt x="3054096" y="1478280"/>
                </a:lnTo>
                <a:lnTo>
                  <a:pt x="3048000" y="1484376"/>
                </a:lnTo>
                <a:lnTo>
                  <a:pt x="3048000" y="1490472"/>
                </a:lnTo>
                <a:lnTo>
                  <a:pt x="3054096" y="14904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31737" y="4245199"/>
            <a:ext cx="4019550" cy="14922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>
                <a:latin typeface="Times New Roman"/>
                <a:cs typeface="Times New Roman"/>
              </a:rPr>
              <a:t>vol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mybox2.volume();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15">
                <a:latin typeface="Times New Roman"/>
                <a:cs typeface="Times New Roman"/>
              </a:rPr>
              <a:t>System.out.println("Volume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67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078865">
              <a:lnSpc>
                <a:spcPts val="1950"/>
              </a:lnSpc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8537" y="5709917"/>
            <a:ext cx="14554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Constructor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Constructor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Volume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latin typeface="Times New Roman"/>
                <a:cs typeface="Times New Roman"/>
              </a:rPr>
              <a:t>Volume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68755"/>
            <a:ext cx="61880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Parameterized</a:t>
            </a:r>
            <a:r>
              <a:rPr dirty="0" sz="40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600202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242185" algn="l"/>
                <a:tab pos="3029585" algn="l"/>
                <a:tab pos="4599305" algn="l"/>
                <a:tab pos="5201285" algn="l"/>
              </a:tabLst>
            </a:pP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gu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 spc="-5">
                <a:latin typeface="Times New Roman"/>
                <a:cs typeface="Times New Roman"/>
              </a:rPr>
              <a:t>ll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  </a:t>
            </a:r>
            <a:r>
              <a:rPr dirty="0" sz="2600">
                <a:latin typeface="Times New Roman"/>
                <a:cs typeface="Times New Roman"/>
              </a:rPr>
              <a:t>constructors.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9909" y="2078227"/>
            <a:ext cx="189357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parameterized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4351"/>
            <a:ext cx="1217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152245"/>
            <a:ext cx="1486535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double width;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height;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250574"/>
            <a:ext cx="4193540" cy="45580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length;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5" b="1">
                <a:latin typeface="Times New Roman"/>
                <a:cs typeface="Times New Roman"/>
              </a:rPr>
              <a:t>Box(</a:t>
            </a:r>
            <a:r>
              <a:rPr dirty="0" sz="2400" spc="-5">
                <a:latin typeface="Times New Roman"/>
                <a:cs typeface="Times New Roman"/>
              </a:rPr>
              <a:t>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w,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12700" marR="2851785">
              <a:lnSpc>
                <a:spcPts val="3460"/>
              </a:lnSpc>
              <a:spcBef>
                <a:spcPts val="190"/>
              </a:spcBef>
            </a:pP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length=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volume()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2476" y="2432304"/>
            <a:ext cx="3971925" cy="2045335"/>
            <a:chOff x="5332476" y="2432304"/>
            <a:chExt cx="3971925" cy="2045335"/>
          </a:xfrm>
        </p:grpSpPr>
        <p:sp>
          <p:nvSpPr>
            <p:cNvPr id="7" name="object 7"/>
            <p:cNvSpPr/>
            <p:nvPr/>
          </p:nvSpPr>
          <p:spPr>
            <a:xfrm>
              <a:off x="5332476" y="2887980"/>
              <a:ext cx="2135505" cy="596265"/>
            </a:xfrm>
            <a:custGeom>
              <a:avLst/>
              <a:gdLst/>
              <a:ahLst/>
              <a:cxnLst/>
              <a:rect l="l" t="t" r="r" b="b"/>
              <a:pathLst>
                <a:path w="2135504" h="596264">
                  <a:moveTo>
                    <a:pt x="2106339" y="559479"/>
                  </a:moveTo>
                  <a:lnTo>
                    <a:pt x="2094026" y="547166"/>
                  </a:lnTo>
                  <a:lnTo>
                    <a:pt x="4572" y="0"/>
                  </a:lnTo>
                  <a:lnTo>
                    <a:pt x="0" y="16764"/>
                  </a:lnTo>
                  <a:lnTo>
                    <a:pt x="2089590" y="563966"/>
                  </a:lnTo>
                  <a:lnTo>
                    <a:pt x="2106339" y="559479"/>
                  </a:lnTo>
                  <a:close/>
                </a:path>
                <a:path w="2135504" h="596264">
                  <a:moveTo>
                    <a:pt x="2135124" y="566928"/>
                  </a:moveTo>
                  <a:lnTo>
                    <a:pt x="2122932" y="554736"/>
                  </a:lnTo>
                  <a:lnTo>
                    <a:pt x="2118360" y="571500"/>
                  </a:lnTo>
                  <a:lnTo>
                    <a:pt x="2089590" y="563966"/>
                  </a:lnTo>
                  <a:lnTo>
                    <a:pt x="2033016" y="579120"/>
                  </a:lnTo>
                  <a:lnTo>
                    <a:pt x="2029968" y="580644"/>
                  </a:lnTo>
                  <a:lnTo>
                    <a:pt x="2026920" y="585216"/>
                  </a:lnTo>
                  <a:lnTo>
                    <a:pt x="2028444" y="588264"/>
                  </a:lnTo>
                  <a:lnTo>
                    <a:pt x="2028444" y="592836"/>
                  </a:lnTo>
                  <a:lnTo>
                    <a:pt x="2033016" y="595884"/>
                  </a:lnTo>
                  <a:lnTo>
                    <a:pt x="2037588" y="594360"/>
                  </a:lnTo>
                  <a:lnTo>
                    <a:pt x="2135124" y="566928"/>
                  </a:lnTo>
                  <a:close/>
                </a:path>
                <a:path w="2135504" h="596264">
                  <a:moveTo>
                    <a:pt x="2122932" y="554736"/>
                  </a:moveTo>
                  <a:lnTo>
                    <a:pt x="2060448" y="492252"/>
                  </a:lnTo>
                  <a:lnTo>
                    <a:pt x="2055876" y="492252"/>
                  </a:lnTo>
                  <a:lnTo>
                    <a:pt x="2049780" y="498348"/>
                  </a:lnTo>
                  <a:lnTo>
                    <a:pt x="2049780" y="502920"/>
                  </a:lnTo>
                  <a:lnTo>
                    <a:pt x="2094026" y="547166"/>
                  </a:lnTo>
                  <a:lnTo>
                    <a:pt x="2122932" y="554736"/>
                  </a:lnTo>
                  <a:close/>
                </a:path>
                <a:path w="2135504" h="596264">
                  <a:moveTo>
                    <a:pt x="2118360" y="571500"/>
                  </a:moveTo>
                  <a:lnTo>
                    <a:pt x="2118360" y="556260"/>
                  </a:lnTo>
                  <a:lnTo>
                    <a:pt x="2115312" y="568452"/>
                  </a:lnTo>
                  <a:lnTo>
                    <a:pt x="2106339" y="559479"/>
                  </a:lnTo>
                  <a:lnTo>
                    <a:pt x="2089590" y="563966"/>
                  </a:lnTo>
                  <a:lnTo>
                    <a:pt x="2118360" y="571500"/>
                  </a:lnTo>
                  <a:close/>
                </a:path>
                <a:path w="2135504" h="596264">
                  <a:moveTo>
                    <a:pt x="2122932" y="554736"/>
                  </a:moveTo>
                  <a:lnTo>
                    <a:pt x="2094026" y="547166"/>
                  </a:lnTo>
                  <a:lnTo>
                    <a:pt x="2106339" y="559479"/>
                  </a:lnTo>
                  <a:lnTo>
                    <a:pt x="2118360" y="556260"/>
                  </a:lnTo>
                  <a:lnTo>
                    <a:pt x="2118360" y="571500"/>
                  </a:lnTo>
                  <a:lnTo>
                    <a:pt x="2122932" y="554736"/>
                  </a:lnTo>
                  <a:close/>
                </a:path>
                <a:path w="2135504" h="596264">
                  <a:moveTo>
                    <a:pt x="2118360" y="556260"/>
                  </a:moveTo>
                  <a:lnTo>
                    <a:pt x="2106339" y="559479"/>
                  </a:lnTo>
                  <a:lnTo>
                    <a:pt x="2115312" y="568452"/>
                  </a:lnTo>
                  <a:lnTo>
                    <a:pt x="2118360" y="55626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61504" y="2432316"/>
              <a:ext cx="1842770" cy="2045335"/>
            </a:xfrm>
            <a:custGeom>
              <a:avLst/>
              <a:gdLst/>
              <a:ahLst/>
              <a:cxnLst/>
              <a:rect l="l" t="t" r="r" b="b"/>
              <a:pathLst>
                <a:path w="1842770" h="2045335">
                  <a:moveTo>
                    <a:pt x="1842516" y="0"/>
                  </a:moveTo>
                  <a:lnTo>
                    <a:pt x="1828800" y="0"/>
                  </a:lnTo>
                  <a:lnTo>
                    <a:pt x="1828800" y="13716"/>
                  </a:lnTo>
                  <a:lnTo>
                    <a:pt x="1828800" y="1453883"/>
                  </a:lnTo>
                  <a:lnTo>
                    <a:pt x="1828800" y="2033016"/>
                  </a:lnTo>
                  <a:lnTo>
                    <a:pt x="13716" y="2033016"/>
                  </a:lnTo>
                  <a:lnTo>
                    <a:pt x="13716" y="1453883"/>
                  </a:lnTo>
                  <a:lnTo>
                    <a:pt x="13716" y="13716"/>
                  </a:lnTo>
                  <a:lnTo>
                    <a:pt x="1828800" y="13716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453883"/>
                  </a:lnTo>
                  <a:lnTo>
                    <a:pt x="0" y="2045208"/>
                  </a:lnTo>
                  <a:lnTo>
                    <a:pt x="1842516" y="2045208"/>
                  </a:lnTo>
                  <a:lnTo>
                    <a:pt x="1842516" y="1453883"/>
                  </a:lnTo>
                  <a:lnTo>
                    <a:pt x="1842516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546337" y="2465322"/>
            <a:ext cx="158496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z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d  </a:t>
            </a:r>
            <a:r>
              <a:rPr dirty="0" sz="1800" spc="-5">
                <a:latin typeface="Arial MT"/>
                <a:cs typeface="Arial MT"/>
              </a:rPr>
              <a:t>Constructor of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Box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(Box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arguments-&gt;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parameters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6845296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6904" y="457199"/>
            <a:ext cx="4654550" cy="3429000"/>
          </a:xfrm>
          <a:custGeom>
            <a:avLst/>
            <a:gdLst/>
            <a:ahLst/>
            <a:cxnLst/>
            <a:rect l="l" t="t" r="r" b="b"/>
            <a:pathLst>
              <a:path w="4654550" h="3429000">
                <a:moveTo>
                  <a:pt x="4654295" y="7620"/>
                </a:moveTo>
                <a:lnTo>
                  <a:pt x="4654295" y="0"/>
                </a:lnTo>
                <a:lnTo>
                  <a:pt x="0" y="0"/>
                </a:lnTo>
                <a:lnTo>
                  <a:pt x="0" y="3428999"/>
                </a:lnTo>
                <a:lnTo>
                  <a:pt x="6096" y="3428999"/>
                </a:lnTo>
                <a:lnTo>
                  <a:pt x="6096" y="7620"/>
                </a:lnTo>
                <a:lnTo>
                  <a:pt x="13716" y="0"/>
                </a:lnTo>
                <a:lnTo>
                  <a:pt x="13716" y="7620"/>
                </a:lnTo>
                <a:lnTo>
                  <a:pt x="4654295" y="7620"/>
                </a:lnTo>
                <a:close/>
              </a:path>
              <a:path w="4654550" h="3429000">
                <a:moveTo>
                  <a:pt x="13716" y="7620"/>
                </a:moveTo>
                <a:lnTo>
                  <a:pt x="13716" y="0"/>
                </a:lnTo>
                <a:lnTo>
                  <a:pt x="6096" y="7620"/>
                </a:lnTo>
                <a:lnTo>
                  <a:pt x="13716" y="7620"/>
                </a:lnTo>
                <a:close/>
              </a:path>
              <a:path w="4654550" h="3429000">
                <a:moveTo>
                  <a:pt x="13716" y="3428999"/>
                </a:moveTo>
                <a:lnTo>
                  <a:pt x="13716" y="7620"/>
                </a:lnTo>
                <a:lnTo>
                  <a:pt x="6096" y="7620"/>
                </a:lnTo>
                <a:lnTo>
                  <a:pt x="6096" y="3428999"/>
                </a:lnTo>
                <a:lnTo>
                  <a:pt x="13716" y="342899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39" y="479551"/>
            <a:ext cx="1217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9" y="847158"/>
            <a:ext cx="4034790" cy="61321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12700" marR="2407920">
              <a:lnSpc>
                <a:spcPts val="3170"/>
              </a:lnSpc>
              <a:spcBef>
                <a:spcPts val="185"/>
              </a:spcBef>
            </a:pPr>
            <a:r>
              <a:rPr dirty="0" sz="2200">
                <a:latin typeface="Times New Roman"/>
                <a:cs typeface="Times New Roman"/>
              </a:rPr>
              <a:t>double </a:t>
            </a:r>
            <a:r>
              <a:rPr dirty="0" sz="2200" spc="-5">
                <a:latin typeface="Times New Roman"/>
                <a:cs typeface="Times New Roman"/>
              </a:rPr>
              <a:t>width;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length;</a:t>
            </a: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70"/>
              </a:spcBef>
            </a:pPr>
            <a:r>
              <a:rPr dirty="0" sz="2400" b="1">
                <a:latin typeface="Times New Roman"/>
                <a:cs typeface="Times New Roman"/>
              </a:rPr>
              <a:t>Box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300">
                <a:latin typeface="Times New Roman"/>
                <a:cs typeface="Times New Roman"/>
              </a:rPr>
              <a:t>double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70">
                <a:latin typeface="Times New Roman"/>
                <a:cs typeface="Times New Roman"/>
              </a:rPr>
              <a:t>w,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double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h,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double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12700" marR="2693035">
              <a:lnSpc>
                <a:spcPts val="3460"/>
              </a:lnSpc>
              <a:spcBef>
                <a:spcPts val="190"/>
              </a:spcBef>
            </a:pP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volume()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37" y="413410"/>
            <a:ext cx="4417695" cy="8305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20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BoxDemo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main(</a:t>
            </a:r>
            <a:r>
              <a:rPr dirty="0" sz="2200" spc="-5">
                <a:latin typeface="Times New Roman"/>
                <a:cs typeface="Times New Roman"/>
              </a:rPr>
              <a:t>String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9" y="7015984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6904" y="3886199"/>
            <a:ext cx="4654550" cy="2293620"/>
          </a:xfrm>
          <a:custGeom>
            <a:avLst/>
            <a:gdLst/>
            <a:ahLst/>
            <a:cxnLst/>
            <a:rect l="l" t="t" r="r" b="b"/>
            <a:pathLst>
              <a:path w="4654550" h="2293620">
                <a:moveTo>
                  <a:pt x="13716" y="2279904"/>
                </a:moveTo>
                <a:lnTo>
                  <a:pt x="13716" y="0"/>
                </a:lnTo>
                <a:lnTo>
                  <a:pt x="0" y="0"/>
                </a:lnTo>
                <a:lnTo>
                  <a:pt x="0" y="2293620"/>
                </a:lnTo>
                <a:lnTo>
                  <a:pt x="6096" y="2293620"/>
                </a:lnTo>
                <a:lnTo>
                  <a:pt x="6096" y="2279904"/>
                </a:lnTo>
                <a:lnTo>
                  <a:pt x="13716" y="2279904"/>
                </a:lnTo>
                <a:close/>
              </a:path>
              <a:path w="4654550" h="2293620">
                <a:moveTo>
                  <a:pt x="4654295" y="2293620"/>
                </a:moveTo>
                <a:lnTo>
                  <a:pt x="4654295" y="2279904"/>
                </a:lnTo>
                <a:lnTo>
                  <a:pt x="6096" y="2279904"/>
                </a:lnTo>
                <a:lnTo>
                  <a:pt x="13716" y="2286000"/>
                </a:lnTo>
                <a:lnTo>
                  <a:pt x="13716" y="2293620"/>
                </a:lnTo>
                <a:lnTo>
                  <a:pt x="4654295" y="2293620"/>
                </a:lnTo>
                <a:close/>
              </a:path>
              <a:path w="4654550" h="2293620">
                <a:moveTo>
                  <a:pt x="13716" y="2293620"/>
                </a:moveTo>
                <a:lnTo>
                  <a:pt x="13716" y="2286000"/>
                </a:lnTo>
                <a:lnTo>
                  <a:pt x="6096" y="2279904"/>
                </a:lnTo>
                <a:lnTo>
                  <a:pt x="6096" y="2293620"/>
                </a:lnTo>
                <a:lnTo>
                  <a:pt x="13716" y="22936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76225">
              <a:lnSpc>
                <a:spcPct val="12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Box</a:t>
            </a:r>
            <a:r>
              <a:rPr dirty="0" spc="-30" b="1">
                <a:latin typeface="Times New Roman"/>
                <a:cs typeface="Times New Roman"/>
              </a:rPr>
              <a:t> </a:t>
            </a:r>
            <a:r>
              <a:rPr dirty="0" spc="-5"/>
              <a:t>mybox1</a:t>
            </a:r>
            <a:r>
              <a:rPr dirty="0" spc="-10"/>
              <a:t> </a:t>
            </a:r>
            <a:r>
              <a:rPr dirty="0" spc="-5"/>
              <a:t>=</a:t>
            </a:r>
            <a:r>
              <a:rPr dirty="0" spc="-15"/>
              <a:t> </a:t>
            </a:r>
            <a:r>
              <a:rPr dirty="0" spc="-5"/>
              <a:t>new </a:t>
            </a:r>
            <a:r>
              <a:rPr dirty="0"/>
              <a:t>Box(10,</a:t>
            </a:r>
            <a:r>
              <a:rPr dirty="0" spc="-15"/>
              <a:t> </a:t>
            </a:r>
            <a:r>
              <a:rPr dirty="0"/>
              <a:t>20,</a:t>
            </a:r>
            <a:r>
              <a:rPr dirty="0" spc="-20"/>
              <a:t> </a:t>
            </a:r>
            <a:r>
              <a:rPr dirty="0"/>
              <a:t>15); </a:t>
            </a:r>
            <a:r>
              <a:rPr dirty="0" spc="-535"/>
              <a:t> </a:t>
            </a:r>
            <a:r>
              <a:rPr dirty="0" spc="-5" b="1">
                <a:latin typeface="Times New Roman"/>
                <a:cs typeface="Times New Roman"/>
              </a:rPr>
              <a:t>Box </a:t>
            </a:r>
            <a:r>
              <a:rPr dirty="0" spc="-5"/>
              <a:t>mybox2 = new Box(3, </a:t>
            </a:r>
            <a:r>
              <a:rPr dirty="0"/>
              <a:t>6, 2); </a:t>
            </a:r>
            <a:r>
              <a:rPr dirty="0" spc="5"/>
              <a:t> </a:t>
            </a:r>
            <a:r>
              <a:rPr dirty="0"/>
              <a:t>double</a:t>
            </a:r>
            <a:r>
              <a:rPr dirty="0" spc="-30"/>
              <a:t> </a:t>
            </a:r>
            <a:r>
              <a:rPr dirty="0"/>
              <a:t>vol;</a:t>
            </a:r>
          </a:p>
          <a:p>
            <a:pPr marL="12700" marR="5080">
              <a:lnSpc>
                <a:spcPct val="120000"/>
              </a:lnSpc>
            </a:pPr>
            <a:r>
              <a:rPr dirty="0"/>
              <a:t>vol </a:t>
            </a:r>
            <a:r>
              <a:rPr dirty="0" spc="-5"/>
              <a:t>= mybox1.volume(); </a:t>
            </a:r>
            <a:r>
              <a:rPr dirty="0"/>
              <a:t> </a:t>
            </a:r>
            <a:r>
              <a:rPr dirty="0" spc="-15"/>
              <a:t>System.out.println("Volume</a:t>
            </a:r>
            <a:r>
              <a:rPr dirty="0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" +</a:t>
            </a:r>
            <a:r>
              <a:rPr dirty="0" spc="-10"/>
              <a:t> </a:t>
            </a:r>
            <a:r>
              <a:rPr dirty="0"/>
              <a:t>vol);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/>
          </a:p>
          <a:p>
            <a:pPr marL="12700" marR="5080">
              <a:lnSpc>
                <a:spcPct val="120000"/>
              </a:lnSpc>
            </a:pPr>
            <a:r>
              <a:rPr dirty="0"/>
              <a:t>vol </a:t>
            </a:r>
            <a:r>
              <a:rPr dirty="0" spc="-5"/>
              <a:t>= mybox2.volume(); </a:t>
            </a:r>
            <a:r>
              <a:rPr dirty="0"/>
              <a:t> </a:t>
            </a:r>
            <a:r>
              <a:rPr dirty="0" spc="-15"/>
              <a:t>System.out.println("Volume</a:t>
            </a:r>
            <a:r>
              <a:rPr dirty="0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" +</a:t>
            </a:r>
            <a:r>
              <a:rPr dirty="0" spc="-10"/>
              <a:t> </a:t>
            </a:r>
            <a:r>
              <a:rPr dirty="0"/>
              <a:t>vol);</a:t>
            </a:r>
          </a:p>
          <a:p>
            <a:pPr marL="80645">
              <a:lnSpc>
                <a:spcPct val="100000"/>
              </a:lnSpc>
              <a:spcBef>
                <a:spcPts val="530"/>
              </a:spcBef>
            </a:pPr>
            <a:r>
              <a:rPr dirty="0" spc="-5"/>
              <a:t>}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pc="-5"/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0304" y="6318504"/>
            <a:ext cx="1842770" cy="996950"/>
          </a:xfrm>
          <a:custGeom>
            <a:avLst/>
            <a:gdLst/>
            <a:ahLst/>
            <a:cxnLst/>
            <a:rect l="l" t="t" r="r" b="b"/>
            <a:pathLst>
              <a:path w="1842770" h="996950">
                <a:moveTo>
                  <a:pt x="1842516" y="996695"/>
                </a:moveTo>
                <a:lnTo>
                  <a:pt x="1842516" y="0"/>
                </a:lnTo>
                <a:lnTo>
                  <a:pt x="0" y="0"/>
                </a:lnTo>
                <a:lnTo>
                  <a:pt x="0" y="996695"/>
                </a:lnTo>
                <a:lnTo>
                  <a:pt x="6096" y="996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828800" y="13716"/>
                </a:lnTo>
                <a:lnTo>
                  <a:pt x="1828800" y="6096"/>
                </a:lnTo>
                <a:lnTo>
                  <a:pt x="1834896" y="13716"/>
                </a:lnTo>
                <a:lnTo>
                  <a:pt x="1834896" y="996695"/>
                </a:lnTo>
                <a:lnTo>
                  <a:pt x="1842516" y="996695"/>
                </a:lnTo>
                <a:close/>
              </a:path>
              <a:path w="1842770" h="996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842770" h="996950">
                <a:moveTo>
                  <a:pt x="13716" y="996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96695"/>
                </a:lnTo>
                <a:lnTo>
                  <a:pt x="13716" y="996695"/>
                </a:lnTo>
                <a:close/>
              </a:path>
              <a:path w="1842770" h="996950">
                <a:moveTo>
                  <a:pt x="1834896" y="13716"/>
                </a:moveTo>
                <a:lnTo>
                  <a:pt x="1828800" y="6096"/>
                </a:lnTo>
                <a:lnTo>
                  <a:pt x="1828800" y="13716"/>
                </a:lnTo>
                <a:lnTo>
                  <a:pt x="1834896" y="13716"/>
                </a:lnTo>
                <a:close/>
              </a:path>
              <a:path w="1842770" h="996950">
                <a:moveTo>
                  <a:pt x="1834896" y="996695"/>
                </a:moveTo>
                <a:lnTo>
                  <a:pt x="1834896" y="13716"/>
                </a:lnTo>
                <a:lnTo>
                  <a:pt x="1828800" y="13716"/>
                </a:lnTo>
                <a:lnTo>
                  <a:pt x="1828800" y="996695"/>
                </a:lnTo>
                <a:lnTo>
                  <a:pt x="1834896" y="9966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65137" y="6351521"/>
            <a:ext cx="1455420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55"/>
              </a:lnSpc>
            </a:pPr>
            <a:r>
              <a:rPr dirty="0" sz="1800" spc="-45">
                <a:latin typeface="Times New Roman"/>
                <a:cs typeface="Times New Roman"/>
              </a:rPr>
              <a:t>Volume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3000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latin typeface="Times New Roman"/>
                <a:cs typeface="Times New Roman"/>
              </a:rPr>
              <a:t>Volume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58443"/>
            <a:ext cx="60344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Parameterized</a:t>
            </a:r>
            <a:r>
              <a:rPr dirty="0" sz="32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constructor(contd.)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313788"/>
            <a:ext cx="8071484" cy="51339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b="1">
                <a:latin typeface="Times New Roman"/>
                <a:cs typeface="Times New Roman"/>
              </a:rPr>
              <a:t>Box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mybox1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Box(</a:t>
            </a:r>
            <a:r>
              <a:rPr dirty="0" sz="2600">
                <a:latin typeface="Times New Roman"/>
                <a:cs typeface="Times New Roman"/>
              </a:rPr>
              <a:t>10,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20,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15);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values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10,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20,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3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15</a:t>
            </a:r>
            <a:r>
              <a:rPr dirty="0" sz="2600" spc="3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passed</a:t>
            </a:r>
            <a:r>
              <a:rPr dirty="0" sz="2600" spc="3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Box(</a:t>
            </a:r>
            <a:r>
              <a:rPr dirty="0" sz="2600" spc="30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constructor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when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mybox1.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parameterized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constructor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200" b="1">
                <a:latin typeface="Times New Roman"/>
                <a:cs typeface="Times New Roman"/>
              </a:rPr>
              <a:t>Box(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w,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algn="just" marL="12700" marR="6839584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width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w;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length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Thus,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value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mybox1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object’s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width,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height,</a:t>
            </a:r>
            <a:r>
              <a:rPr dirty="0" sz="2600" spc="2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2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depth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20,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15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respectively.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698" y="497839"/>
            <a:ext cx="35293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Keyword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468627"/>
            <a:ext cx="8072755" cy="490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3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this</a:t>
            </a:r>
            <a:r>
              <a:rPr dirty="0" sz="2600" spc="14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keyword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1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inside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method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1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36319" algn="l"/>
                <a:tab pos="1423670" algn="l"/>
                <a:tab pos="2510155" algn="l"/>
                <a:tab pos="2823845" algn="l"/>
                <a:tab pos="4215765" algn="l"/>
                <a:tab pos="4639310" algn="l"/>
                <a:tab pos="5208905" algn="l"/>
                <a:tab pos="6182995" algn="l"/>
                <a:tab pos="6679565" algn="l"/>
                <a:tab pos="7654925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15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invoked.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this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 </a:t>
            </a:r>
            <a:r>
              <a:rPr dirty="0" sz="2600">
                <a:latin typeface="Times New Roman"/>
                <a:cs typeface="Times New Roman"/>
              </a:rPr>
              <a:t>current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instance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130935" algn="l"/>
                <a:tab pos="1850389" algn="l"/>
                <a:tab pos="2423160" algn="l"/>
                <a:tab pos="3291840" algn="l"/>
                <a:tab pos="3810000" algn="l"/>
                <a:tab pos="4970145" algn="l"/>
                <a:tab pos="6164580" algn="l"/>
                <a:tab pos="7066915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nv</a:t>
            </a:r>
            <a:r>
              <a:rPr dirty="0" sz="2600" spc="5">
                <a:latin typeface="Times New Roman"/>
                <a:cs typeface="Times New Roman"/>
              </a:rPr>
              <a:t>ok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ho</a:t>
            </a:r>
            <a:r>
              <a:rPr dirty="0" sz="2600">
                <a:latin typeface="Times New Roman"/>
                <a:cs typeface="Times New Roman"/>
              </a:rPr>
              <a:t>d  </a:t>
            </a:r>
            <a:r>
              <a:rPr dirty="0" sz="2600" spc="-5">
                <a:latin typeface="Times New Roman"/>
                <a:cs typeface="Times New Roman"/>
              </a:rPr>
              <a:t>(implicitly)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this</a:t>
            </a:r>
            <a:r>
              <a:rPr dirty="0" sz="2600" spc="-5">
                <a:latin typeface="Times New Roman"/>
                <a:cs typeface="Times New Roman"/>
              </a:rPr>
              <a:t>()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5">
                <a:latin typeface="Times New Roman"/>
                <a:cs typeface="Times New Roman"/>
              </a:rPr>
              <a:t> to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invoke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current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constructor.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this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passed 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 </a:t>
            </a:r>
            <a:r>
              <a:rPr dirty="0" sz="2600" spc="-10">
                <a:latin typeface="Times New Roman"/>
                <a:cs typeface="Times New Roman"/>
              </a:rPr>
              <a:t>argument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-5">
                <a:latin typeface="Times New Roman"/>
                <a:cs typeface="Times New Roman"/>
              </a:rPr>
              <a:t> call.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this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passed 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argument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constructor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methods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0014" y="935227"/>
            <a:ext cx="31972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xa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18588"/>
            <a:ext cx="8071484" cy="42259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Box(double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w,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l)</a:t>
            </a:r>
            <a:endParaRPr sz="26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algn="just" marL="12700" marR="605663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this.width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this.height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h; </a:t>
            </a:r>
            <a:r>
              <a:rPr dirty="0" sz="2600" spc="-6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this.length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tabLst>
                <a:tab pos="853440" algn="l"/>
                <a:tab pos="1565275" algn="l"/>
                <a:tab pos="2278380" algn="l"/>
                <a:tab pos="3394075" algn="l"/>
                <a:tab pos="4215765" algn="l"/>
                <a:tab pos="4671060" algn="l"/>
                <a:tab pos="5274945" algn="l"/>
                <a:tab pos="6278880" algn="l"/>
                <a:tab pos="7653655" algn="l"/>
              </a:tabLst>
            </a:pP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il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nv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k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479551"/>
            <a:ext cx="3797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//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Demonstrate</a:t>
            </a:r>
            <a:r>
              <a:rPr dirty="0" sz="2400" spc="-3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boolean</a:t>
            </a:r>
            <a:r>
              <a:rPr dirty="0" sz="2400" spc="-3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values.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775704" y="3270504"/>
            <a:ext cx="2223770" cy="615950"/>
          </a:xfrm>
          <a:custGeom>
            <a:avLst/>
            <a:gdLst/>
            <a:ahLst/>
            <a:cxnLst/>
            <a:rect l="l" t="t" r="r" b="b"/>
            <a:pathLst>
              <a:path w="2223770" h="615950">
                <a:moveTo>
                  <a:pt x="2223516" y="615695"/>
                </a:moveTo>
                <a:lnTo>
                  <a:pt x="2223516" y="0"/>
                </a:lnTo>
                <a:lnTo>
                  <a:pt x="0" y="0"/>
                </a:lnTo>
                <a:lnTo>
                  <a:pt x="0" y="615695"/>
                </a:lnTo>
                <a:lnTo>
                  <a:pt x="6096" y="615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615695"/>
                </a:lnTo>
                <a:lnTo>
                  <a:pt x="2223516" y="615695"/>
                </a:lnTo>
                <a:close/>
              </a:path>
              <a:path w="2223770" h="615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615950">
                <a:moveTo>
                  <a:pt x="13716" y="615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15695"/>
                </a:lnTo>
                <a:lnTo>
                  <a:pt x="13716" y="615695"/>
                </a:lnTo>
                <a:close/>
              </a:path>
              <a:path w="2223770" h="61595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615950">
                <a:moveTo>
                  <a:pt x="2215896" y="615695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615695"/>
                </a:lnTo>
                <a:lnTo>
                  <a:pt x="2215896" y="6156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60537" y="3294378"/>
            <a:ext cx="1015365" cy="70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libri"/>
                <a:cs typeface="Calibri"/>
              </a:rPr>
              <a:t>OUTPUT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false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846226"/>
            <a:ext cx="4826000" cy="32442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class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BoolTest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boolean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b;</a:t>
            </a:r>
            <a:endParaRPr sz="2200">
              <a:latin typeface="Times New Roman"/>
              <a:cs typeface="Times New Roman"/>
            </a:endParaRPr>
          </a:p>
          <a:p>
            <a:pPr marL="469265" marR="888365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false;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System.out.println("b is " + </a:t>
            </a:r>
            <a:r>
              <a:rPr dirty="0" sz="2200">
                <a:latin typeface="Times New Roman"/>
                <a:cs typeface="Times New Roman"/>
              </a:rPr>
              <a:t>b);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b</a:t>
            </a:r>
            <a:r>
              <a:rPr dirty="0" sz="2200" spc="5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</a:t>
            </a:r>
            <a:r>
              <a:rPr dirty="0" sz="2200" spc="6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true; 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System.out.println("b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"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 </a:t>
            </a:r>
            <a:r>
              <a:rPr dirty="0" sz="2200">
                <a:latin typeface="Times New Roman"/>
                <a:cs typeface="Times New Roman"/>
              </a:rPr>
              <a:t>b);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4064912"/>
            <a:ext cx="5179695" cy="28422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if(b)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System.out.println("This is executed.");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Times New Roman"/>
                <a:cs typeface="Times New Roman"/>
              </a:rPr>
              <a:t>b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false;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if(b)</a:t>
            </a:r>
            <a:endParaRPr sz="2200">
              <a:latin typeface="Times New Roman"/>
              <a:cs typeface="Times New Roman"/>
            </a:endParaRPr>
          </a:p>
          <a:p>
            <a:pPr marL="12700" marR="5080" indent="286385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System.out.println("This is</a:t>
            </a:r>
            <a:r>
              <a:rPr dirty="0" sz="2200">
                <a:latin typeface="Times New Roman"/>
                <a:cs typeface="Times New Roman"/>
              </a:rPr>
              <a:t> not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executed.");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System.out.println("10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&gt;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9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"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(10 &gt;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9));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5704" y="3886199"/>
            <a:ext cx="2223770" cy="1181100"/>
          </a:xfrm>
          <a:custGeom>
            <a:avLst/>
            <a:gdLst/>
            <a:ahLst/>
            <a:cxnLst/>
            <a:rect l="l" t="t" r="r" b="b"/>
            <a:pathLst>
              <a:path w="2223770" h="1181100">
                <a:moveTo>
                  <a:pt x="13716" y="1168908"/>
                </a:moveTo>
                <a:lnTo>
                  <a:pt x="13716" y="0"/>
                </a:lnTo>
                <a:lnTo>
                  <a:pt x="0" y="0"/>
                </a:lnTo>
                <a:lnTo>
                  <a:pt x="0" y="1181100"/>
                </a:lnTo>
                <a:lnTo>
                  <a:pt x="6096" y="1181100"/>
                </a:lnTo>
                <a:lnTo>
                  <a:pt x="6096" y="1168908"/>
                </a:lnTo>
                <a:lnTo>
                  <a:pt x="13716" y="1168908"/>
                </a:lnTo>
                <a:close/>
              </a:path>
              <a:path w="2223770" h="1181100">
                <a:moveTo>
                  <a:pt x="2215896" y="1168908"/>
                </a:moveTo>
                <a:lnTo>
                  <a:pt x="6096" y="1168908"/>
                </a:lnTo>
                <a:lnTo>
                  <a:pt x="13716" y="1175004"/>
                </a:lnTo>
                <a:lnTo>
                  <a:pt x="13716" y="1181100"/>
                </a:lnTo>
                <a:lnTo>
                  <a:pt x="2209800" y="1181100"/>
                </a:lnTo>
                <a:lnTo>
                  <a:pt x="2209800" y="1175004"/>
                </a:lnTo>
                <a:lnTo>
                  <a:pt x="2215896" y="1168908"/>
                </a:lnTo>
                <a:close/>
              </a:path>
              <a:path w="2223770" h="1181100">
                <a:moveTo>
                  <a:pt x="13716" y="1181100"/>
                </a:moveTo>
                <a:lnTo>
                  <a:pt x="13716" y="1175004"/>
                </a:lnTo>
                <a:lnTo>
                  <a:pt x="6096" y="1168908"/>
                </a:lnTo>
                <a:lnTo>
                  <a:pt x="6096" y="1181100"/>
                </a:lnTo>
                <a:lnTo>
                  <a:pt x="13716" y="1181100"/>
                </a:lnTo>
                <a:close/>
              </a:path>
              <a:path w="2223770" h="1181100">
                <a:moveTo>
                  <a:pt x="2223516" y="1181100"/>
                </a:moveTo>
                <a:lnTo>
                  <a:pt x="2223516" y="0"/>
                </a:lnTo>
                <a:lnTo>
                  <a:pt x="2209800" y="0"/>
                </a:lnTo>
                <a:lnTo>
                  <a:pt x="2209800" y="1168908"/>
                </a:lnTo>
                <a:lnTo>
                  <a:pt x="2215896" y="1168908"/>
                </a:lnTo>
                <a:lnTo>
                  <a:pt x="2215896" y="1181100"/>
                </a:lnTo>
                <a:lnTo>
                  <a:pt x="2223516" y="1181100"/>
                </a:lnTo>
                <a:close/>
              </a:path>
              <a:path w="2223770" h="1181100">
                <a:moveTo>
                  <a:pt x="2215896" y="1181100"/>
                </a:moveTo>
                <a:lnTo>
                  <a:pt x="2215896" y="1168908"/>
                </a:lnTo>
                <a:lnTo>
                  <a:pt x="2209800" y="1175004"/>
                </a:lnTo>
                <a:lnTo>
                  <a:pt x="2209800" y="1181100"/>
                </a:lnTo>
                <a:lnTo>
                  <a:pt x="2215896" y="11811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60537" y="3971034"/>
            <a:ext cx="190881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This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executed.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&gt;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9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4504" y="457199"/>
            <a:ext cx="4797425" cy="3429000"/>
            <a:chOff x="4794504" y="457199"/>
            <a:chExt cx="4797425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6155" y="457199"/>
              <a:ext cx="1485521" cy="7718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94504" y="457199"/>
              <a:ext cx="4357370" cy="3429000"/>
            </a:xfrm>
            <a:custGeom>
              <a:avLst/>
              <a:gdLst/>
              <a:ahLst/>
              <a:cxnLst/>
              <a:rect l="l" t="t" r="r" b="b"/>
              <a:pathLst>
                <a:path w="4357370" h="3429000">
                  <a:moveTo>
                    <a:pt x="4349496" y="7620"/>
                  </a:moveTo>
                  <a:lnTo>
                    <a:pt x="4343400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6096" y="3428999"/>
                  </a:lnTo>
                  <a:lnTo>
                    <a:pt x="6096" y="7620"/>
                  </a:lnTo>
                  <a:lnTo>
                    <a:pt x="13716" y="0"/>
                  </a:lnTo>
                  <a:lnTo>
                    <a:pt x="13716" y="7620"/>
                  </a:lnTo>
                  <a:lnTo>
                    <a:pt x="4349496" y="7620"/>
                  </a:lnTo>
                  <a:close/>
                </a:path>
                <a:path w="4357370" h="3429000">
                  <a:moveTo>
                    <a:pt x="13716" y="7620"/>
                  </a:moveTo>
                  <a:lnTo>
                    <a:pt x="13716" y="0"/>
                  </a:lnTo>
                  <a:lnTo>
                    <a:pt x="6096" y="7620"/>
                  </a:lnTo>
                  <a:lnTo>
                    <a:pt x="13716" y="7620"/>
                  </a:lnTo>
                  <a:close/>
                </a:path>
                <a:path w="4357370" h="3429000">
                  <a:moveTo>
                    <a:pt x="13716" y="3428999"/>
                  </a:moveTo>
                  <a:lnTo>
                    <a:pt x="13716" y="7620"/>
                  </a:lnTo>
                  <a:lnTo>
                    <a:pt x="6096" y="7620"/>
                  </a:lnTo>
                  <a:lnTo>
                    <a:pt x="6096" y="3428999"/>
                  </a:lnTo>
                  <a:lnTo>
                    <a:pt x="13716" y="3428999"/>
                  </a:lnTo>
                  <a:close/>
                </a:path>
                <a:path w="4357370" h="3429000">
                  <a:moveTo>
                    <a:pt x="4357116" y="3428999"/>
                  </a:moveTo>
                  <a:lnTo>
                    <a:pt x="4357116" y="0"/>
                  </a:lnTo>
                  <a:lnTo>
                    <a:pt x="4343400" y="0"/>
                  </a:lnTo>
                  <a:lnTo>
                    <a:pt x="4349496" y="7620"/>
                  </a:lnTo>
                  <a:lnTo>
                    <a:pt x="4349496" y="3428999"/>
                  </a:lnTo>
                  <a:lnTo>
                    <a:pt x="4357116" y="3428999"/>
                  </a:lnTo>
                  <a:close/>
                </a:path>
                <a:path w="4357370" h="3429000">
                  <a:moveTo>
                    <a:pt x="4349496" y="3428999"/>
                  </a:moveTo>
                  <a:lnTo>
                    <a:pt x="4349496" y="7620"/>
                  </a:lnTo>
                  <a:lnTo>
                    <a:pt x="4343400" y="7620"/>
                  </a:lnTo>
                  <a:lnTo>
                    <a:pt x="4343400" y="3428999"/>
                  </a:lnTo>
                  <a:lnTo>
                    <a:pt x="4349496" y="3428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39" y="479551"/>
            <a:ext cx="1217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848495"/>
            <a:ext cx="4191635" cy="38265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12700" marR="2418715">
              <a:lnSpc>
                <a:spcPts val="3460"/>
              </a:lnSpc>
              <a:spcBef>
                <a:spcPts val="190"/>
              </a:spcBef>
            </a:pPr>
            <a:r>
              <a:rPr dirty="0" sz="2400">
                <a:latin typeface="Times New Roman"/>
                <a:cs typeface="Times New Roman"/>
              </a:rPr>
              <a:t>double </a:t>
            </a:r>
            <a:r>
              <a:rPr dirty="0" sz="2400" spc="-5">
                <a:latin typeface="Times New Roman"/>
                <a:cs typeface="Times New Roman"/>
              </a:rPr>
              <a:t>width;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400" spc="-5">
                <a:latin typeface="Times New Roman"/>
                <a:cs typeface="Times New Roman"/>
              </a:rPr>
              <a:t>Box(double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w,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12700" marR="2299970">
              <a:lnSpc>
                <a:spcPts val="3460"/>
              </a:lnSpc>
              <a:spcBef>
                <a:spcPts val="70"/>
              </a:spcBef>
            </a:pP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5">
                <a:latin typeface="Times New Roman"/>
                <a:cs typeface="Times New Roman"/>
              </a:rPr>
              <a:t>length </a:t>
            </a:r>
            <a:r>
              <a:rPr dirty="0" sz="2400">
                <a:latin typeface="Times New Roman"/>
                <a:cs typeface="Times New Roman"/>
              </a:rPr>
              <a:t>= l;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5">
                <a:latin typeface="Times New Roman"/>
                <a:cs typeface="Times New Roman"/>
              </a:rPr>
              <a:t>height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38" y="786485"/>
            <a:ext cx="400367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BoxDemo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main(</a:t>
            </a:r>
            <a:r>
              <a:rPr dirty="0" sz="2000" spc="-5">
                <a:latin typeface="Times New Roman"/>
                <a:cs typeface="Times New Roman"/>
              </a:rPr>
              <a:t>String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38" y="1883764"/>
            <a:ext cx="3811904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00000"/>
                </a:solidFill>
                <a:latin typeface="Times New Roman"/>
                <a:cs typeface="Times New Roman"/>
              </a:rPr>
              <a:t>mybox1</a:t>
            </a:r>
            <a:r>
              <a:rPr dirty="0" sz="2000" spc="-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Box(10,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15);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mybox2</a:t>
            </a:r>
            <a:r>
              <a:rPr dirty="0" sz="2000" spc="-4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Box(3,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4651347"/>
            <a:ext cx="14795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4504" y="3886199"/>
            <a:ext cx="4357370" cy="312420"/>
          </a:xfrm>
          <a:custGeom>
            <a:avLst/>
            <a:gdLst/>
            <a:ahLst/>
            <a:cxnLst/>
            <a:rect l="l" t="t" r="r" b="b"/>
            <a:pathLst>
              <a:path w="4357370" h="312420">
                <a:moveTo>
                  <a:pt x="13716" y="298704"/>
                </a:moveTo>
                <a:lnTo>
                  <a:pt x="13716" y="0"/>
                </a:lnTo>
                <a:lnTo>
                  <a:pt x="0" y="0"/>
                </a:lnTo>
                <a:lnTo>
                  <a:pt x="0" y="312420"/>
                </a:lnTo>
                <a:lnTo>
                  <a:pt x="6096" y="312420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4357370" h="312420">
                <a:moveTo>
                  <a:pt x="4349496" y="298704"/>
                </a:moveTo>
                <a:lnTo>
                  <a:pt x="6096" y="298704"/>
                </a:lnTo>
                <a:lnTo>
                  <a:pt x="13716" y="304800"/>
                </a:lnTo>
                <a:lnTo>
                  <a:pt x="13716" y="312420"/>
                </a:lnTo>
                <a:lnTo>
                  <a:pt x="4343400" y="312420"/>
                </a:lnTo>
                <a:lnTo>
                  <a:pt x="4343400" y="304800"/>
                </a:lnTo>
                <a:lnTo>
                  <a:pt x="4349496" y="298704"/>
                </a:lnTo>
                <a:close/>
              </a:path>
              <a:path w="4357370" h="312420">
                <a:moveTo>
                  <a:pt x="13716" y="312420"/>
                </a:moveTo>
                <a:lnTo>
                  <a:pt x="13716" y="304800"/>
                </a:lnTo>
                <a:lnTo>
                  <a:pt x="6096" y="298704"/>
                </a:lnTo>
                <a:lnTo>
                  <a:pt x="6096" y="312420"/>
                </a:lnTo>
                <a:lnTo>
                  <a:pt x="13716" y="312420"/>
                </a:lnTo>
                <a:close/>
              </a:path>
              <a:path w="4357370" h="312420">
                <a:moveTo>
                  <a:pt x="4357116" y="312420"/>
                </a:moveTo>
                <a:lnTo>
                  <a:pt x="4357116" y="0"/>
                </a:lnTo>
                <a:lnTo>
                  <a:pt x="4343400" y="0"/>
                </a:lnTo>
                <a:lnTo>
                  <a:pt x="4343400" y="298704"/>
                </a:lnTo>
                <a:lnTo>
                  <a:pt x="4349496" y="298704"/>
                </a:lnTo>
                <a:lnTo>
                  <a:pt x="4349496" y="312420"/>
                </a:lnTo>
                <a:lnTo>
                  <a:pt x="4357116" y="312420"/>
                </a:lnTo>
                <a:close/>
              </a:path>
              <a:path w="4357370" h="312420">
                <a:moveTo>
                  <a:pt x="4349496" y="312420"/>
                </a:moveTo>
                <a:lnTo>
                  <a:pt x="4349496" y="298704"/>
                </a:lnTo>
                <a:lnTo>
                  <a:pt x="4343400" y="304800"/>
                </a:lnTo>
                <a:lnTo>
                  <a:pt x="4343400" y="312420"/>
                </a:lnTo>
                <a:lnTo>
                  <a:pt x="4349496" y="31242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3304" y="4794504"/>
            <a:ext cx="6788150" cy="2045335"/>
          </a:xfrm>
          <a:custGeom>
            <a:avLst/>
            <a:gdLst/>
            <a:ahLst/>
            <a:cxnLst/>
            <a:rect l="l" t="t" r="r" b="b"/>
            <a:pathLst>
              <a:path w="6788150" h="2045334">
                <a:moveTo>
                  <a:pt x="6787895" y="13716"/>
                </a:moveTo>
                <a:lnTo>
                  <a:pt x="6787895" y="0"/>
                </a:lnTo>
                <a:lnTo>
                  <a:pt x="0" y="0"/>
                </a:lnTo>
                <a:lnTo>
                  <a:pt x="0" y="2045208"/>
                </a:lnTo>
                <a:lnTo>
                  <a:pt x="6096" y="204520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787895" y="13716"/>
                </a:lnTo>
                <a:close/>
              </a:path>
              <a:path w="6788150" h="204533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788150" h="2045334">
                <a:moveTo>
                  <a:pt x="13716" y="203301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033016"/>
                </a:lnTo>
                <a:lnTo>
                  <a:pt x="13716" y="2033016"/>
                </a:lnTo>
                <a:close/>
              </a:path>
              <a:path w="6788150" h="2045334">
                <a:moveTo>
                  <a:pt x="6787895" y="2045208"/>
                </a:moveTo>
                <a:lnTo>
                  <a:pt x="6787895" y="2033016"/>
                </a:lnTo>
                <a:lnTo>
                  <a:pt x="6096" y="2033016"/>
                </a:lnTo>
                <a:lnTo>
                  <a:pt x="13716" y="2039112"/>
                </a:lnTo>
                <a:lnTo>
                  <a:pt x="13716" y="2045208"/>
                </a:lnTo>
                <a:lnTo>
                  <a:pt x="6787895" y="2045208"/>
                </a:lnTo>
                <a:close/>
              </a:path>
              <a:path w="6788150" h="2045334">
                <a:moveTo>
                  <a:pt x="13716" y="2045208"/>
                </a:moveTo>
                <a:lnTo>
                  <a:pt x="13716" y="2039112"/>
                </a:lnTo>
                <a:lnTo>
                  <a:pt x="6096" y="2033016"/>
                </a:lnTo>
                <a:lnTo>
                  <a:pt x="6096" y="2045208"/>
                </a:lnTo>
                <a:lnTo>
                  <a:pt x="13716" y="204520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98138" y="4825998"/>
            <a:ext cx="575373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Here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Box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mybox1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5" b="1">
                <a:latin typeface="Times New Roman"/>
                <a:cs typeface="Times New Roman"/>
              </a:rPr>
              <a:t> new Box(10,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20,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15);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C00000"/>
                </a:solidFill>
                <a:latin typeface="Times New Roman"/>
                <a:cs typeface="Times New Roman"/>
              </a:rPr>
              <a:t>mybox1</a:t>
            </a:r>
            <a:r>
              <a:rPr dirty="0" sz="1800" spc="-25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created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parameterized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constructor.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Box(double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w,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double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l,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double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Here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this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inside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constructor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refers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mybox1.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8138" y="6471917"/>
            <a:ext cx="6160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Next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when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6FC0"/>
                </a:solidFill>
                <a:latin typeface="Times New Roman"/>
                <a:cs typeface="Times New Roman"/>
              </a:rPr>
              <a:t>mybox2</a:t>
            </a:r>
            <a:r>
              <a:rPr dirty="0" sz="18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created,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this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refers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mybox2.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567943"/>
            <a:ext cx="6017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Instance</a:t>
            </a:r>
            <a:r>
              <a:rPr dirty="0" sz="32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hiding-using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1404619"/>
            <a:ext cx="8072120" cy="341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 </a:t>
            </a:r>
            <a:r>
              <a:rPr dirty="0" sz="2400">
                <a:latin typeface="Times New Roman"/>
                <a:cs typeface="Times New Roman"/>
              </a:rPr>
              <a:t>can have </a:t>
            </a:r>
            <a:r>
              <a:rPr dirty="0" sz="2400" spc="-5" b="1">
                <a:latin typeface="Times New Roman"/>
                <a:cs typeface="Times New Roman"/>
              </a:rPr>
              <a:t>local variables</a:t>
            </a:r>
            <a:r>
              <a:rPr dirty="0" sz="2400" spc="-5">
                <a:latin typeface="Times New Roman"/>
                <a:cs typeface="Times New Roman"/>
              </a:rPr>
              <a:t>, including formal parameters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methods,</a:t>
            </a:r>
            <a:r>
              <a:rPr dirty="0" sz="2400">
                <a:latin typeface="Times New Roman"/>
                <a:cs typeface="Times New Roman"/>
              </a:rPr>
              <a:t> which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class’ </a:t>
            </a:r>
            <a:r>
              <a:rPr dirty="0" sz="2400" spc="-5" b="1">
                <a:latin typeface="Times New Roman"/>
                <a:cs typeface="Times New Roman"/>
              </a:rPr>
              <a:t>instance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variables(attributes</a:t>
            </a:r>
            <a:r>
              <a:rPr dirty="0" sz="2400" spc="-5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But when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local variable </a:t>
            </a:r>
            <a:r>
              <a:rPr dirty="0" sz="2400">
                <a:latin typeface="Times New Roman"/>
                <a:cs typeface="Times New Roman"/>
              </a:rPr>
              <a:t>has the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name </a:t>
            </a:r>
            <a:r>
              <a:rPr dirty="0" sz="2400">
                <a:latin typeface="Times New Roman"/>
                <a:cs typeface="Times New Roman"/>
              </a:rPr>
              <a:t>as an </a:t>
            </a:r>
            <a:r>
              <a:rPr dirty="0" sz="2400" spc="-5">
                <a:latin typeface="Times New Roman"/>
                <a:cs typeface="Times New Roman"/>
              </a:rPr>
              <a:t>instance </a:t>
            </a:r>
            <a:r>
              <a:rPr dirty="0" sz="2400">
                <a:latin typeface="Times New Roman"/>
                <a:cs typeface="Times New Roman"/>
              </a:rPr>
              <a:t> variable,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local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hides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the </a:t>
            </a:r>
            <a:r>
              <a:rPr dirty="0" sz="2400" spc="-5" b="1">
                <a:latin typeface="Times New Roman"/>
                <a:cs typeface="Times New Roman"/>
              </a:rPr>
              <a:t>instance variable.</a:t>
            </a:r>
            <a:endParaRPr sz="24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latin typeface="Arial MT"/>
                <a:cs typeface="Arial MT"/>
              </a:rPr>
              <a:t>–</a:t>
            </a:r>
            <a:r>
              <a:rPr dirty="0" sz="2200" spc="430">
                <a:latin typeface="Arial MT"/>
                <a:cs typeface="Arial MT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this </a:t>
            </a:r>
            <a:r>
              <a:rPr dirty="0" sz="2200" spc="-5">
                <a:latin typeface="Times New Roman"/>
                <a:cs typeface="Times New Roman"/>
              </a:rPr>
              <a:t>helps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solve this.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Use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this.</a:t>
            </a:r>
            <a:r>
              <a:rPr dirty="0" sz="2200" spc="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along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instance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variables.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8923"/>
            <a:ext cx="60178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Instance</a:t>
            </a:r>
            <a:r>
              <a:rPr dirty="0" sz="32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hiding-using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C00000"/>
                </a:solidFill>
                <a:latin typeface="Times New Roman"/>
                <a:cs typeface="Times New Roman"/>
              </a:rPr>
              <a:t>this </a:t>
            </a:r>
            <a:r>
              <a:rPr dirty="0" sz="3200" spc="-7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C00000"/>
                </a:solidFill>
                <a:latin typeface="Times New Roman"/>
                <a:cs typeface="Times New Roman"/>
              </a:rPr>
              <a:t>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3704" y="3194304"/>
            <a:ext cx="1995170" cy="660400"/>
          </a:xfrm>
          <a:custGeom>
            <a:avLst/>
            <a:gdLst/>
            <a:ahLst/>
            <a:cxnLst/>
            <a:rect l="l" t="t" r="r" b="b"/>
            <a:pathLst>
              <a:path w="1995170" h="660400">
                <a:moveTo>
                  <a:pt x="1994916" y="659892"/>
                </a:moveTo>
                <a:lnTo>
                  <a:pt x="1994916" y="0"/>
                </a:lnTo>
                <a:lnTo>
                  <a:pt x="0" y="0"/>
                </a:lnTo>
                <a:lnTo>
                  <a:pt x="0" y="659892"/>
                </a:lnTo>
                <a:lnTo>
                  <a:pt x="6096" y="65989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981200" y="13716"/>
                </a:lnTo>
                <a:lnTo>
                  <a:pt x="1981200" y="6096"/>
                </a:lnTo>
                <a:lnTo>
                  <a:pt x="1987296" y="13716"/>
                </a:lnTo>
                <a:lnTo>
                  <a:pt x="1987296" y="659892"/>
                </a:lnTo>
                <a:lnTo>
                  <a:pt x="1994916" y="659892"/>
                </a:lnTo>
                <a:close/>
              </a:path>
              <a:path w="1995170" h="6604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995170" h="660400">
                <a:moveTo>
                  <a:pt x="13716" y="64617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46176"/>
                </a:lnTo>
                <a:lnTo>
                  <a:pt x="13716" y="646176"/>
                </a:lnTo>
                <a:close/>
              </a:path>
              <a:path w="1995170" h="660400">
                <a:moveTo>
                  <a:pt x="1987296" y="646176"/>
                </a:moveTo>
                <a:lnTo>
                  <a:pt x="6096" y="646176"/>
                </a:lnTo>
                <a:lnTo>
                  <a:pt x="13716" y="652272"/>
                </a:lnTo>
                <a:lnTo>
                  <a:pt x="13716" y="659892"/>
                </a:lnTo>
                <a:lnTo>
                  <a:pt x="1981200" y="659892"/>
                </a:lnTo>
                <a:lnTo>
                  <a:pt x="1981200" y="652272"/>
                </a:lnTo>
                <a:lnTo>
                  <a:pt x="1987296" y="646176"/>
                </a:lnTo>
                <a:close/>
              </a:path>
              <a:path w="1995170" h="660400">
                <a:moveTo>
                  <a:pt x="13716" y="659892"/>
                </a:moveTo>
                <a:lnTo>
                  <a:pt x="13716" y="652272"/>
                </a:lnTo>
                <a:lnTo>
                  <a:pt x="6096" y="646176"/>
                </a:lnTo>
                <a:lnTo>
                  <a:pt x="6096" y="659892"/>
                </a:lnTo>
                <a:lnTo>
                  <a:pt x="13716" y="659892"/>
                </a:lnTo>
                <a:close/>
              </a:path>
              <a:path w="1995170" h="660400">
                <a:moveTo>
                  <a:pt x="1987296" y="13716"/>
                </a:moveTo>
                <a:lnTo>
                  <a:pt x="1981200" y="6096"/>
                </a:lnTo>
                <a:lnTo>
                  <a:pt x="1981200" y="13716"/>
                </a:lnTo>
                <a:lnTo>
                  <a:pt x="1987296" y="13716"/>
                </a:lnTo>
                <a:close/>
              </a:path>
              <a:path w="1995170" h="660400">
                <a:moveTo>
                  <a:pt x="1987296" y="646176"/>
                </a:moveTo>
                <a:lnTo>
                  <a:pt x="1987296" y="13716"/>
                </a:lnTo>
                <a:lnTo>
                  <a:pt x="1981200" y="13716"/>
                </a:lnTo>
                <a:lnTo>
                  <a:pt x="1981200" y="646176"/>
                </a:lnTo>
                <a:lnTo>
                  <a:pt x="1987296" y="646176"/>
                </a:lnTo>
                <a:close/>
              </a:path>
              <a:path w="1995170" h="660400">
                <a:moveTo>
                  <a:pt x="1987296" y="659892"/>
                </a:moveTo>
                <a:lnTo>
                  <a:pt x="1987296" y="646176"/>
                </a:lnTo>
                <a:lnTo>
                  <a:pt x="1981200" y="652272"/>
                </a:lnTo>
                <a:lnTo>
                  <a:pt x="1981200" y="659892"/>
                </a:lnTo>
                <a:lnTo>
                  <a:pt x="1987296" y="6598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25599"/>
            <a:ext cx="6271260" cy="19018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resolve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name-space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collisions.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width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1839"/>
              </a:lnSpc>
            </a:pPr>
            <a:r>
              <a:rPr dirty="0" sz="1800" spc="-20">
                <a:latin typeface="Arial MT"/>
                <a:cs typeface="Arial MT"/>
              </a:rPr>
              <a:t>INSTANCE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8537" y="3501642"/>
            <a:ext cx="1125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latin typeface="Arial MT"/>
                <a:cs typeface="Arial MT"/>
              </a:rPr>
              <a:t>V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AB</a:t>
            </a:r>
            <a:r>
              <a:rPr dirty="0" sz="1800" spc="-10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600" y="2965704"/>
            <a:ext cx="769620" cy="920750"/>
          </a:xfrm>
          <a:custGeom>
            <a:avLst/>
            <a:gdLst/>
            <a:ahLst/>
            <a:cxnLst/>
            <a:rect l="l" t="t" r="r" b="b"/>
            <a:pathLst>
              <a:path w="769620" h="920750">
                <a:moveTo>
                  <a:pt x="723900" y="495300"/>
                </a:moveTo>
                <a:lnTo>
                  <a:pt x="685800" y="493776"/>
                </a:lnTo>
                <a:lnTo>
                  <a:pt x="614172" y="490728"/>
                </a:lnTo>
                <a:lnTo>
                  <a:pt x="550164" y="484632"/>
                </a:lnTo>
                <a:lnTo>
                  <a:pt x="507492" y="480060"/>
                </a:lnTo>
                <a:lnTo>
                  <a:pt x="493776" y="477012"/>
                </a:lnTo>
                <a:lnTo>
                  <a:pt x="481584" y="475488"/>
                </a:lnTo>
                <a:lnTo>
                  <a:pt x="469392" y="472440"/>
                </a:lnTo>
                <a:lnTo>
                  <a:pt x="458724" y="470916"/>
                </a:lnTo>
                <a:lnTo>
                  <a:pt x="448056" y="467868"/>
                </a:lnTo>
                <a:lnTo>
                  <a:pt x="438912" y="464820"/>
                </a:lnTo>
                <a:lnTo>
                  <a:pt x="429768" y="463296"/>
                </a:lnTo>
                <a:lnTo>
                  <a:pt x="406908" y="454152"/>
                </a:lnTo>
                <a:lnTo>
                  <a:pt x="402336" y="452628"/>
                </a:lnTo>
                <a:lnTo>
                  <a:pt x="393192" y="446532"/>
                </a:lnTo>
                <a:lnTo>
                  <a:pt x="388620" y="441960"/>
                </a:lnTo>
                <a:lnTo>
                  <a:pt x="388620" y="70104"/>
                </a:lnTo>
                <a:lnTo>
                  <a:pt x="387096" y="65532"/>
                </a:lnTo>
                <a:lnTo>
                  <a:pt x="387096" y="64008"/>
                </a:lnTo>
                <a:lnTo>
                  <a:pt x="385572" y="60960"/>
                </a:lnTo>
                <a:lnTo>
                  <a:pt x="384048" y="59436"/>
                </a:lnTo>
                <a:lnTo>
                  <a:pt x="382524" y="56388"/>
                </a:lnTo>
                <a:lnTo>
                  <a:pt x="381000" y="56388"/>
                </a:lnTo>
                <a:lnTo>
                  <a:pt x="377952" y="51816"/>
                </a:lnTo>
                <a:lnTo>
                  <a:pt x="373380" y="48768"/>
                </a:lnTo>
                <a:lnTo>
                  <a:pt x="361188" y="42672"/>
                </a:lnTo>
                <a:lnTo>
                  <a:pt x="345948" y="36576"/>
                </a:lnTo>
                <a:lnTo>
                  <a:pt x="327660" y="30480"/>
                </a:lnTo>
                <a:lnTo>
                  <a:pt x="318516" y="28956"/>
                </a:lnTo>
                <a:lnTo>
                  <a:pt x="307848" y="25908"/>
                </a:lnTo>
                <a:lnTo>
                  <a:pt x="295656" y="24384"/>
                </a:lnTo>
                <a:lnTo>
                  <a:pt x="283464" y="21336"/>
                </a:lnTo>
                <a:lnTo>
                  <a:pt x="271272" y="19812"/>
                </a:lnTo>
                <a:lnTo>
                  <a:pt x="257556" y="16764"/>
                </a:lnTo>
                <a:lnTo>
                  <a:pt x="243840" y="15240"/>
                </a:lnTo>
                <a:lnTo>
                  <a:pt x="214884" y="10668"/>
                </a:lnTo>
                <a:lnTo>
                  <a:pt x="182880" y="7620"/>
                </a:lnTo>
                <a:lnTo>
                  <a:pt x="149352" y="6096"/>
                </a:lnTo>
                <a:lnTo>
                  <a:pt x="114300" y="3048"/>
                </a:lnTo>
                <a:lnTo>
                  <a:pt x="77724" y="1524"/>
                </a:lnTo>
                <a:lnTo>
                  <a:pt x="39624" y="0"/>
                </a:lnTo>
                <a:lnTo>
                  <a:pt x="0" y="0"/>
                </a:lnTo>
                <a:lnTo>
                  <a:pt x="0" y="13716"/>
                </a:lnTo>
                <a:lnTo>
                  <a:pt x="39624" y="13716"/>
                </a:lnTo>
                <a:lnTo>
                  <a:pt x="77724" y="15240"/>
                </a:lnTo>
                <a:lnTo>
                  <a:pt x="149352" y="18288"/>
                </a:lnTo>
                <a:lnTo>
                  <a:pt x="213360" y="24384"/>
                </a:lnTo>
                <a:lnTo>
                  <a:pt x="256032" y="28956"/>
                </a:lnTo>
                <a:lnTo>
                  <a:pt x="269748" y="32004"/>
                </a:lnTo>
                <a:lnTo>
                  <a:pt x="281940" y="33528"/>
                </a:lnTo>
                <a:lnTo>
                  <a:pt x="294132" y="36576"/>
                </a:lnTo>
                <a:lnTo>
                  <a:pt x="304800" y="38100"/>
                </a:lnTo>
                <a:lnTo>
                  <a:pt x="315468" y="41148"/>
                </a:lnTo>
                <a:lnTo>
                  <a:pt x="324612" y="44196"/>
                </a:lnTo>
                <a:lnTo>
                  <a:pt x="333756" y="45720"/>
                </a:lnTo>
                <a:lnTo>
                  <a:pt x="342900" y="48768"/>
                </a:lnTo>
                <a:lnTo>
                  <a:pt x="348996" y="51816"/>
                </a:lnTo>
                <a:lnTo>
                  <a:pt x="356616" y="54864"/>
                </a:lnTo>
                <a:lnTo>
                  <a:pt x="361188" y="57912"/>
                </a:lnTo>
                <a:lnTo>
                  <a:pt x="367284" y="59436"/>
                </a:lnTo>
                <a:lnTo>
                  <a:pt x="374904" y="67056"/>
                </a:lnTo>
                <a:lnTo>
                  <a:pt x="374904" y="438912"/>
                </a:lnTo>
                <a:lnTo>
                  <a:pt x="376428" y="443484"/>
                </a:lnTo>
                <a:lnTo>
                  <a:pt x="376428" y="445008"/>
                </a:lnTo>
                <a:lnTo>
                  <a:pt x="377952" y="448056"/>
                </a:lnTo>
                <a:lnTo>
                  <a:pt x="377952" y="449580"/>
                </a:lnTo>
                <a:lnTo>
                  <a:pt x="381000" y="452628"/>
                </a:lnTo>
                <a:lnTo>
                  <a:pt x="385572" y="455676"/>
                </a:lnTo>
                <a:lnTo>
                  <a:pt x="390144" y="460248"/>
                </a:lnTo>
                <a:lnTo>
                  <a:pt x="408432" y="469392"/>
                </a:lnTo>
                <a:lnTo>
                  <a:pt x="417576" y="472440"/>
                </a:lnTo>
                <a:lnTo>
                  <a:pt x="425196" y="475488"/>
                </a:lnTo>
                <a:lnTo>
                  <a:pt x="435864" y="477012"/>
                </a:lnTo>
                <a:lnTo>
                  <a:pt x="445008" y="480060"/>
                </a:lnTo>
                <a:lnTo>
                  <a:pt x="455676" y="483108"/>
                </a:lnTo>
                <a:lnTo>
                  <a:pt x="467868" y="484632"/>
                </a:lnTo>
                <a:lnTo>
                  <a:pt x="480060" y="487680"/>
                </a:lnTo>
                <a:lnTo>
                  <a:pt x="492252" y="489204"/>
                </a:lnTo>
                <a:lnTo>
                  <a:pt x="505968" y="492252"/>
                </a:lnTo>
                <a:lnTo>
                  <a:pt x="519684" y="493776"/>
                </a:lnTo>
                <a:lnTo>
                  <a:pt x="548640" y="496824"/>
                </a:lnTo>
                <a:lnTo>
                  <a:pt x="580644" y="501396"/>
                </a:lnTo>
                <a:lnTo>
                  <a:pt x="597408" y="502158"/>
                </a:lnTo>
                <a:lnTo>
                  <a:pt x="614172" y="501396"/>
                </a:lnTo>
                <a:lnTo>
                  <a:pt x="649224" y="498348"/>
                </a:lnTo>
                <a:lnTo>
                  <a:pt x="685800" y="496824"/>
                </a:lnTo>
                <a:lnTo>
                  <a:pt x="723900" y="495300"/>
                </a:lnTo>
                <a:close/>
              </a:path>
              <a:path w="769620" h="920750">
                <a:moveTo>
                  <a:pt x="374904" y="70104"/>
                </a:moveTo>
                <a:lnTo>
                  <a:pt x="374904" y="67056"/>
                </a:lnTo>
                <a:lnTo>
                  <a:pt x="373380" y="67056"/>
                </a:lnTo>
                <a:lnTo>
                  <a:pt x="374904" y="70104"/>
                </a:lnTo>
                <a:close/>
              </a:path>
              <a:path w="769620" h="920750">
                <a:moveTo>
                  <a:pt x="762000" y="509016"/>
                </a:moveTo>
                <a:lnTo>
                  <a:pt x="723900" y="507492"/>
                </a:lnTo>
                <a:lnTo>
                  <a:pt x="685800" y="507492"/>
                </a:lnTo>
                <a:lnTo>
                  <a:pt x="649224" y="505968"/>
                </a:lnTo>
                <a:lnTo>
                  <a:pt x="614172" y="502920"/>
                </a:lnTo>
                <a:lnTo>
                  <a:pt x="597408" y="502158"/>
                </a:lnTo>
                <a:lnTo>
                  <a:pt x="580644" y="502920"/>
                </a:lnTo>
                <a:lnTo>
                  <a:pt x="548640" y="505968"/>
                </a:lnTo>
                <a:lnTo>
                  <a:pt x="519684" y="510540"/>
                </a:lnTo>
                <a:lnTo>
                  <a:pt x="505968" y="512064"/>
                </a:lnTo>
                <a:lnTo>
                  <a:pt x="492252" y="515112"/>
                </a:lnTo>
                <a:lnTo>
                  <a:pt x="480060" y="516636"/>
                </a:lnTo>
                <a:lnTo>
                  <a:pt x="467868" y="519684"/>
                </a:lnTo>
                <a:lnTo>
                  <a:pt x="455676" y="521208"/>
                </a:lnTo>
                <a:lnTo>
                  <a:pt x="445008" y="524256"/>
                </a:lnTo>
                <a:lnTo>
                  <a:pt x="435864" y="525780"/>
                </a:lnTo>
                <a:lnTo>
                  <a:pt x="390144" y="544068"/>
                </a:lnTo>
                <a:lnTo>
                  <a:pt x="377952" y="554736"/>
                </a:lnTo>
                <a:lnTo>
                  <a:pt x="377952" y="556260"/>
                </a:lnTo>
                <a:lnTo>
                  <a:pt x="376428" y="559308"/>
                </a:lnTo>
                <a:lnTo>
                  <a:pt x="376428" y="560832"/>
                </a:lnTo>
                <a:lnTo>
                  <a:pt x="374904" y="565404"/>
                </a:lnTo>
                <a:lnTo>
                  <a:pt x="374904" y="920495"/>
                </a:lnTo>
                <a:lnTo>
                  <a:pt x="388620" y="920495"/>
                </a:lnTo>
                <a:lnTo>
                  <a:pt x="388620" y="562356"/>
                </a:lnTo>
                <a:lnTo>
                  <a:pt x="396240" y="554736"/>
                </a:lnTo>
                <a:lnTo>
                  <a:pt x="402336" y="553212"/>
                </a:lnTo>
                <a:lnTo>
                  <a:pt x="406908" y="550164"/>
                </a:lnTo>
                <a:lnTo>
                  <a:pt x="414528" y="547116"/>
                </a:lnTo>
                <a:lnTo>
                  <a:pt x="420624" y="544068"/>
                </a:lnTo>
                <a:lnTo>
                  <a:pt x="429768" y="541020"/>
                </a:lnTo>
                <a:lnTo>
                  <a:pt x="438912" y="539496"/>
                </a:lnTo>
                <a:lnTo>
                  <a:pt x="448056" y="536448"/>
                </a:lnTo>
                <a:lnTo>
                  <a:pt x="458724" y="533400"/>
                </a:lnTo>
                <a:lnTo>
                  <a:pt x="469392" y="531876"/>
                </a:lnTo>
                <a:lnTo>
                  <a:pt x="481584" y="528828"/>
                </a:lnTo>
                <a:lnTo>
                  <a:pt x="493776" y="527304"/>
                </a:lnTo>
                <a:lnTo>
                  <a:pt x="507492" y="524256"/>
                </a:lnTo>
                <a:lnTo>
                  <a:pt x="521208" y="522732"/>
                </a:lnTo>
                <a:lnTo>
                  <a:pt x="614172" y="513588"/>
                </a:lnTo>
                <a:lnTo>
                  <a:pt x="685800" y="510540"/>
                </a:lnTo>
                <a:lnTo>
                  <a:pt x="723900" y="509016"/>
                </a:lnTo>
                <a:lnTo>
                  <a:pt x="762000" y="509016"/>
                </a:lnTo>
                <a:close/>
              </a:path>
              <a:path w="769620" h="920750">
                <a:moveTo>
                  <a:pt x="390144" y="441960"/>
                </a:moveTo>
                <a:lnTo>
                  <a:pt x="388620" y="438912"/>
                </a:lnTo>
                <a:lnTo>
                  <a:pt x="388620" y="441960"/>
                </a:lnTo>
                <a:lnTo>
                  <a:pt x="390144" y="441960"/>
                </a:lnTo>
                <a:close/>
              </a:path>
              <a:path w="769620" h="920750">
                <a:moveTo>
                  <a:pt x="390144" y="562356"/>
                </a:moveTo>
                <a:lnTo>
                  <a:pt x="388620" y="562356"/>
                </a:lnTo>
                <a:lnTo>
                  <a:pt x="388620" y="565404"/>
                </a:lnTo>
                <a:lnTo>
                  <a:pt x="390144" y="562356"/>
                </a:lnTo>
                <a:close/>
              </a:path>
              <a:path w="769620" h="920750">
                <a:moveTo>
                  <a:pt x="769620" y="505968"/>
                </a:moveTo>
                <a:lnTo>
                  <a:pt x="769620" y="498348"/>
                </a:lnTo>
                <a:lnTo>
                  <a:pt x="766572" y="495300"/>
                </a:lnTo>
                <a:lnTo>
                  <a:pt x="723900" y="495300"/>
                </a:lnTo>
                <a:lnTo>
                  <a:pt x="685800" y="496824"/>
                </a:lnTo>
                <a:lnTo>
                  <a:pt x="649224" y="498348"/>
                </a:lnTo>
                <a:lnTo>
                  <a:pt x="614172" y="501396"/>
                </a:lnTo>
                <a:lnTo>
                  <a:pt x="597408" y="502158"/>
                </a:lnTo>
                <a:lnTo>
                  <a:pt x="614172" y="502920"/>
                </a:lnTo>
                <a:lnTo>
                  <a:pt x="649224" y="505968"/>
                </a:lnTo>
                <a:lnTo>
                  <a:pt x="685800" y="507492"/>
                </a:lnTo>
                <a:lnTo>
                  <a:pt x="723900" y="507492"/>
                </a:lnTo>
                <a:lnTo>
                  <a:pt x="762000" y="509016"/>
                </a:lnTo>
                <a:lnTo>
                  <a:pt x="766572" y="509016"/>
                </a:lnTo>
                <a:lnTo>
                  <a:pt x="769620" y="50596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3308094"/>
            <a:ext cx="6127115" cy="353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54195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length</a:t>
            </a:r>
            <a:r>
              <a:rPr dirty="0" sz="2400">
                <a:latin typeface="Times New Roman"/>
                <a:cs typeface="Times New Roman"/>
              </a:rPr>
              <a:t>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height;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Box(double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width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height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length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3413760">
              <a:lnSpc>
                <a:spcPct val="120000"/>
              </a:lnSpc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width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10" b="1">
                <a:latin typeface="Times New Roman"/>
                <a:cs typeface="Times New Roman"/>
              </a:rPr>
              <a:t>width</a:t>
            </a:r>
            <a:r>
              <a:rPr dirty="0" sz="2400" spc="-10">
                <a:latin typeface="Times New Roman"/>
                <a:cs typeface="Times New Roman"/>
              </a:rPr>
              <a:t>;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length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b="1">
                <a:latin typeface="Times New Roman"/>
                <a:cs typeface="Times New Roman"/>
              </a:rPr>
              <a:t>length</a:t>
            </a:r>
            <a:r>
              <a:rPr dirty="0" sz="2400" spc="-5">
                <a:latin typeface="Times New Roman"/>
                <a:cs typeface="Times New Roman"/>
              </a:rPr>
              <a:t>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length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9104" y="4261104"/>
            <a:ext cx="1995170" cy="382905"/>
          </a:xfrm>
          <a:custGeom>
            <a:avLst/>
            <a:gdLst/>
            <a:ahLst/>
            <a:cxnLst/>
            <a:rect l="l" t="t" r="r" b="b"/>
            <a:pathLst>
              <a:path w="1995170" h="382904">
                <a:moveTo>
                  <a:pt x="1994916" y="382524"/>
                </a:moveTo>
                <a:lnTo>
                  <a:pt x="1994916" y="0"/>
                </a:lnTo>
                <a:lnTo>
                  <a:pt x="0" y="0"/>
                </a:lnTo>
                <a:lnTo>
                  <a:pt x="0" y="382524"/>
                </a:lnTo>
                <a:lnTo>
                  <a:pt x="6096" y="38252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981200" y="13716"/>
                </a:lnTo>
                <a:lnTo>
                  <a:pt x="1981200" y="6096"/>
                </a:lnTo>
                <a:lnTo>
                  <a:pt x="1987296" y="13716"/>
                </a:lnTo>
                <a:lnTo>
                  <a:pt x="1987296" y="382524"/>
                </a:lnTo>
                <a:lnTo>
                  <a:pt x="1994916" y="382524"/>
                </a:lnTo>
                <a:close/>
              </a:path>
              <a:path w="1995170" h="38290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995170" h="382904">
                <a:moveTo>
                  <a:pt x="13716" y="37033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70332"/>
                </a:lnTo>
                <a:lnTo>
                  <a:pt x="13716" y="370332"/>
                </a:lnTo>
                <a:close/>
              </a:path>
              <a:path w="1995170" h="382904">
                <a:moveTo>
                  <a:pt x="1987296" y="370332"/>
                </a:moveTo>
                <a:lnTo>
                  <a:pt x="6096" y="370332"/>
                </a:lnTo>
                <a:lnTo>
                  <a:pt x="13716" y="376428"/>
                </a:lnTo>
                <a:lnTo>
                  <a:pt x="13716" y="382524"/>
                </a:lnTo>
                <a:lnTo>
                  <a:pt x="1981200" y="382524"/>
                </a:lnTo>
                <a:lnTo>
                  <a:pt x="1981200" y="376428"/>
                </a:lnTo>
                <a:lnTo>
                  <a:pt x="1987296" y="370332"/>
                </a:lnTo>
                <a:close/>
              </a:path>
              <a:path w="1995170" h="382904">
                <a:moveTo>
                  <a:pt x="13716" y="382524"/>
                </a:moveTo>
                <a:lnTo>
                  <a:pt x="13716" y="376428"/>
                </a:lnTo>
                <a:lnTo>
                  <a:pt x="6096" y="370332"/>
                </a:lnTo>
                <a:lnTo>
                  <a:pt x="6096" y="382524"/>
                </a:lnTo>
                <a:lnTo>
                  <a:pt x="13716" y="382524"/>
                </a:lnTo>
                <a:close/>
              </a:path>
              <a:path w="1995170" h="382904">
                <a:moveTo>
                  <a:pt x="1987296" y="13716"/>
                </a:moveTo>
                <a:lnTo>
                  <a:pt x="1981200" y="6096"/>
                </a:lnTo>
                <a:lnTo>
                  <a:pt x="1981200" y="13716"/>
                </a:lnTo>
                <a:lnTo>
                  <a:pt x="1987296" y="13716"/>
                </a:lnTo>
                <a:close/>
              </a:path>
              <a:path w="1995170" h="382904">
                <a:moveTo>
                  <a:pt x="1987296" y="370332"/>
                </a:moveTo>
                <a:lnTo>
                  <a:pt x="1987296" y="13716"/>
                </a:lnTo>
                <a:lnTo>
                  <a:pt x="1981200" y="13716"/>
                </a:lnTo>
                <a:lnTo>
                  <a:pt x="1981200" y="370332"/>
                </a:lnTo>
                <a:lnTo>
                  <a:pt x="1987296" y="370332"/>
                </a:lnTo>
                <a:close/>
              </a:path>
              <a:path w="1995170" h="382904">
                <a:moveTo>
                  <a:pt x="1987296" y="382524"/>
                </a:moveTo>
                <a:lnTo>
                  <a:pt x="1987296" y="370332"/>
                </a:lnTo>
                <a:lnTo>
                  <a:pt x="1981200" y="376428"/>
                </a:lnTo>
                <a:lnTo>
                  <a:pt x="1981200" y="382524"/>
                </a:lnTo>
                <a:lnTo>
                  <a:pt x="1987296" y="38252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93937" y="4294122"/>
            <a:ext cx="180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CONSTRUCTOR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1600" y="3886199"/>
            <a:ext cx="388620" cy="83820"/>
          </a:xfrm>
          <a:custGeom>
            <a:avLst/>
            <a:gdLst/>
            <a:ahLst/>
            <a:cxnLst/>
            <a:rect l="l" t="t" r="r" b="b"/>
            <a:pathLst>
              <a:path w="388620" h="83820">
                <a:moveTo>
                  <a:pt x="388620" y="13716"/>
                </a:moveTo>
                <a:lnTo>
                  <a:pt x="388620" y="0"/>
                </a:lnTo>
                <a:lnTo>
                  <a:pt x="374904" y="0"/>
                </a:lnTo>
                <a:lnTo>
                  <a:pt x="374904" y="16764"/>
                </a:lnTo>
                <a:lnTo>
                  <a:pt x="370332" y="21336"/>
                </a:lnTo>
                <a:lnTo>
                  <a:pt x="361188" y="27432"/>
                </a:lnTo>
                <a:lnTo>
                  <a:pt x="355092" y="28956"/>
                </a:lnTo>
                <a:lnTo>
                  <a:pt x="348996" y="32004"/>
                </a:lnTo>
                <a:lnTo>
                  <a:pt x="333756" y="38100"/>
                </a:lnTo>
                <a:lnTo>
                  <a:pt x="324612" y="39624"/>
                </a:lnTo>
                <a:lnTo>
                  <a:pt x="315468" y="42672"/>
                </a:lnTo>
                <a:lnTo>
                  <a:pt x="304800" y="45720"/>
                </a:lnTo>
                <a:lnTo>
                  <a:pt x="294132" y="47244"/>
                </a:lnTo>
                <a:lnTo>
                  <a:pt x="281940" y="50292"/>
                </a:lnTo>
                <a:lnTo>
                  <a:pt x="269748" y="51816"/>
                </a:lnTo>
                <a:lnTo>
                  <a:pt x="256032" y="54864"/>
                </a:lnTo>
                <a:lnTo>
                  <a:pt x="242316" y="56388"/>
                </a:lnTo>
                <a:lnTo>
                  <a:pt x="181356" y="62484"/>
                </a:lnTo>
                <a:lnTo>
                  <a:pt x="114300" y="67056"/>
                </a:lnTo>
                <a:lnTo>
                  <a:pt x="39624" y="70104"/>
                </a:lnTo>
                <a:lnTo>
                  <a:pt x="0" y="70104"/>
                </a:lnTo>
                <a:lnTo>
                  <a:pt x="0" y="83820"/>
                </a:lnTo>
                <a:lnTo>
                  <a:pt x="39624" y="82296"/>
                </a:lnTo>
                <a:lnTo>
                  <a:pt x="77724" y="82296"/>
                </a:lnTo>
                <a:lnTo>
                  <a:pt x="114300" y="80772"/>
                </a:lnTo>
                <a:lnTo>
                  <a:pt x="149352" y="77724"/>
                </a:lnTo>
                <a:lnTo>
                  <a:pt x="182880" y="76200"/>
                </a:lnTo>
                <a:lnTo>
                  <a:pt x="214884" y="71628"/>
                </a:lnTo>
                <a:lnTo>
                  <a:pt x="243840" y="68580"/>
                </a:lnTo>
                <a:lnTo>
                  <a:pt x="257556" y="67056"/>
                </a:lnTo>
                <a:lnTo>
                  <a:pt x="271272" y="64008"/>
                </a:lnTo>
                <a:lnTo>
                  <a:pt x="283464" y="62484"/>
                </a:lnTo>
                <a:lnTo>
                  <a:pt x="295656" y="59436"/>
                </a:lnTo>
                <a:lnTo>
                  <a:pt x="307848" y="57912"/>
                </a:lnTo>
                <a:lnTo>
                  <a:pt x="318516" y="54864"/>
                </a:lnTo>
                <a:lnTo>
                  <a:pt x="327660" y="51816"/>
                </a:lnTo>
                <a:lnTo>
                  <a:pt x="338328" y="50292"/>
                </a:lnTo>
                <a:lnTo>
                  <a:pt x="361188" y="41148"/>
                </a:lnTo>
                <a:lnTo>
                  <a:pt x="373380" y="35052"/>
                </a:lnTo>
                <a:lnTo>
                  <a:pt x="381000" y="27432"/>
                </a:lnTo>
                <a:lnTo>
                  <a:pt x="382524" y="27432"/>
                </a:lnTo>
                <a:lnTo>
                  <a:pt x="384048" y="24384"/>
                </a:lnTo>
                <a:lnTo>
                  <a:pt x="385572" y="22860"/>
                </a:lnTo>
                <a:lnTo>
                  <a:pt x="387096" y="19812"/>
                </a:lnTo>
                <a:lnTo>
                  <a:pt x="387096" y="18288"/>
                </a:lnTo>
                <a:lnTo>
                  <a:pt x="388620" y="13716"/>
                </a:lnTo>
                <a:close/>
              </a:path>
              <a:path w="388620" h="83820">
                <a:moveTo>
                  <a:pt x="374904" y="16764"/>
                </a:moveTo>
                <a:lnTo>
                  <a:pt x="374904" y="13716"/>
                </a:lnTo>
                <a:lnTo>
                  <a:pt x="373380" y="16764"/>
                </a:lnTo>
                <a:lnTo>
                  <a:pt x="374904" y="167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8923"/>
            <a:ext cx="60178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Instance</a:t>
            </a:r>
            <a:r>
              <a:rPr dirty="0" sz="32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hiding-using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C00000"/>
                </a:solidFill>
                <a:latin typeface="Times New Roman"/>
                <a:cs typeface="Times New Roman"/>
              </a:rPr>
              <a:t>this </a:t>
            </a:r>
            <a:r>
              <a:rPr dirty="0" sz="3200" spc="-7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C00000"/>
                </a:solidFill>
                <a:latin typeface="Times New Roman"/>
                <a:cs typeface="Times New Roman"/>
              </a:rPr>
              <a:t>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25599"/>
            <a:ext cx="5742305" cy="12712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resolve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name-space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collisions.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7349" y="3118104"/>
            <a:ext cx="4396740" cy="768350"/>
            <a:chOff x="4907349" y="3118104"/>
            <a:chExt cx="4396740" cy="768350"/>
          </a:xfrm>
        </p:grpSpPr>
        <p:sp>
          <p:nvSpPr>
            <p:cNvPr id="6" name="object 6"/>
            <p:cNvSpPr/>
            <p:nvPr/>
          </p:nvSpPr>
          <p:spPr>
            <a:xfrm>
              <a:off x="4907343" y="3302520"/>
              <a:ext cx="2414270" cy="584200"/>
            </a:xfrm>
            <a:custGeom>
              <a:avLst/>
              <a:gdLst/>
              <a:ahLst/>
              <a:cxnLst/>
              <a:rect l="l" t="t" r="r" b="b"/>
              <a:pathLst>
                <a:path w="2414270" h="584200">
                  <a:moveTo>
                    <a:pt x="2413952" y="10668"/>
                  </a:moveTo>
                  <a:lnTo>
                    <a:pt x="2408999" y="7137"/>
                  </a:lnTo>
                  <a:lnTo>
                    <a:pt x="2406332" y="0"/>
                  </a:lnTo>
                  <a:lnTo>
                    <a:pt x="0" y="583679"/>
                  </a:lnTo>
                  <a:lnTo>
                    <a:pt x="55943" y="583679"/>
                  </a:lnTo>
                  <a:lnTo>
                    <a:pt x="2324100" y="32905"/>
                  </a:lnTo>
                  <a:lnTo>
                    <a:pt x="947534" y="583679"/>
                  </a:lnTo>
                  <a:lnTo>
                    <a:pt x="980452" y="583679"/>
                  </a:lnTo>
                  <a:lnTo>
                    <a:pt x="2389060" y="20929"/>
                  </a:lnTo>
                  <a:lnTo>
                    <a:pt x="1941195" y="583679"/>
                  </a:lnTo>
                  <a:lnTo>
                    <a:pt x="1958657" y="583679"/>
                  </a:lnTo>
                  <a:lnTo>
                    <a:pt x="2413952" y="10668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09104" y="3118104"/>
              <a:ext cx="1995170" cy="382905"/>
            </a:xfrm>
            <a:custGeom>
              <a:avLst/>
              <a:gdLst/>
              <a:ahLst/>
              <a:cxnLst/>
              <a:rect l="l" t="t" r="r" b="b"/>
              <a:pathLst>
                <a:path w="1995170" h="382904">
                  <a:moveTo>
                    <a:pt x="1994916" y="382524"/>
                  </a:moveTo>
                  <a:lnTo>
                    <a:pt x="1994916" y="0"/>
                  </a:lnTo>
                  <a:lnTo>
                    <a:pt x="0" y="0"/>
                  </a:lnTo>
                  <a:lnTo>
                    <a:pt x="0" y="382524"/>
                  </a:lnTo>
                  <a:lnTo>
                    <a:pt x="6096" y="382524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981200" y="13716"/>
                  </a:lnTo>
                  <a:lnTo>
                    <a:pt x="1981200" y="6096"/>
                  </a:lnTo>
                  <a:lnTo>
                    <a:pt x="1987296" y="13716"/>
                  </a:lnTo>
                  <a:lnTo>
                    <a:pt x="1987296" y="382524"/>
                  </a:lnTo>
                  <a:lnTo>
                    <a:pt x="1994916" y="382524"/>
                  </a:lnTo>
                  <a:close/>
                </a:path>
                <a:path w="1995170" h="382904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995170" h="382904">
                  <a:moveTo>
                    <a:pt x="13716" y="370332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370332"/>
                  </a:lnTo>
                  <a:lnTo>
                    <a:pt x="13716" y="370332"/>
                  </a:lnTo>
                  <a:close/>
                </a:path>
                <a:path w="1995170" h="382904">
                  <a:moveTo>
                    <a:pt x="1987296" y="370332"/>
                  </a:moveTo>
                  <a:lnTo>
                    <a:pt x="6096" y="370332"/>
                  </a:lnTo>
                  <a:lnTo>
                    <a:pt x="13716" y="376428"/>
                  </a:lnTo>
                  <a:lnTo>
                    <a:pt x="13716" y="382524"/>
                  </a:lnTo>
                  <a:lnTo>
                    <a:pt x="1981200" y="382524"/>
                  </a:lnTo>
                  <a:lnTo>
                    <a:pt x="1981200" y="376428"/>
                  </a:lnTo>
                  <a:lnTo>
                    <a:pt x="1987296" y="370332"/>
                  </a:lnTo>
                  <a:close/>
                </a:path>
                <a:path w="1995170" h="382904">
                  <a:moveTo>
                    <a:pt x="13716" y="382524"/>
                  </a:moveTo>
                  <a:lnTo>
                    <a:pt x="13716" y="376428"/>
                  </a:lnTo>
                  <a:lnTo>
                    <a:pt x="6096" y="370332"/>
                  </a:lnTo>
                  <a:lnTo>
                    <a:pt x="6096" y="382524"/>
                  </a:lnTo>
                  <a:lnTo>
                    <a:pt x="13716" y="382524"/>
                  </a:lnTo>
                  <a:close/>
                </a:path>
                <a:path w="1995170" h="382904">
                  <a:moveTo>
                    <a:pt x="1987296" y="13716"/>
                  </a:moveTo>
                  <a:lnTo>
                    <a:pt x="1981200" y="6096"/>
                  </a:lnTo>
                  <a:lnTo>
                    <a:pt x="1981200" y="13716"/>
                  </a:lnTo>
                  <a:lnTo>
                    <a:pt x="1987296" y="13716"/>
                  </a:lnTo>
                  <a:close/>
                </a:path>
                <a:path w="1995170" h="382904">
                  <a:moveTo>
                    <a:pt x="1987296" y="370332"/>
                  </a:moveTo>
                  <a:lnTo>
                    <a:pt x="1987296" y="13716"/>
                  </a:lnTo>
                  <a:lnTo>
                    <a:pt x="1981200" y="13716"/>
                  </a:lnTo>
                  <a:lnTo>
                    <a:pt x="1981200" y="370332"/>
                  </a:lnTo>
                  <a:lnTo>
                    <a:pt x="1987296" y="370332"/>
                  </a:lnTo>
                  <a:close/>
                </a:path>
                <a:path w="1995170" h="382904">
                  <a:moveTo>
                    <a:pt x="1987296" y="382524"/>
                  </a:moveTo>
                  <a:lnTo>
                    <a:pt x="1987296" y="370332"/>
                  </a:lnTo>
                  <a:lnTo>
                    <a:pt x="1981200" y="376428"/>
                  </a:lnTo>
                  <a:lnTo>
                    <a:pt x="1981200" y="382524"/>
                  </a:lnTo>
                  <a:lnTo>
                    <a:pt x="1987296" y="3825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393937" y="3151122"/>
            <a:ext cx="1431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Local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variable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502653"/>
            <a:ext cx="263398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length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b="1">
                <a:latin typeface="Times New Roman"/>
                <a:cs typeface="Times New Roman"/>
              </a:rPr>
              <a:t>length</a:t>
            </a:r>
            <a:r>
              <a:rPr dirty="0" sz="2400" spc="-5">
                <a:latin typeface="Times New Roman"/>
                <a:cs typeface="Times New Roman"/>
              </a:rPr>
              <a:t>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height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length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3886200"/>
            <a:ext cx="3818254" cy="488315"/>
          </a:xfrm>
          <a:custGeom>
            <a:avLst/>
            <a:gdLst/>
            <a:ahLst/>
            <a:cxnLst/>
            <a:rect l="l" t="t" r="r" b="b"/>
            <a:pathLst>
              <a:path w="3818254" h="488314">
                <a:moveTo>
                  <a:pt x="1915287" y="0"/>
                </a:moveTo>
                <a:lnTo>
                  <a:pt x="1859343" y="0"/>
                </a:lnTo>
                <a:lnTo>
                  <a:pt x="34886" y="442556"/>
                </a:lnTo>
                <a:lnTo>
                  <a:pt x="80772" y="397776"/>
                </a:lnTo>
                <a:lnTo>
                  <a:pt x="83820" y="396252"/>
                </a:lnTo>
                <a:lnTo>
                  <a:pt x="83820" y="391680"/>
                </a:lnTo>
                <a:lnTo>
                  <a:pt x="80772" y="390156"/>
                </a:lnTo>
                <a:lnTo>
                  <a:pt x="79248" y="387108"/>
                </a:lnTo>
                <a:lnTo>
                  <a:pt x="74676" y="387108"/>
                </a:lnTo>
                <a:lnTo>
                  <a:pt x="71628" y="388632"/>
                </a:lnTo>
                <a:lnTo>
                  <a:pt x="0" y="457212"/>
                </a:lnTo>
                <a:lnTo>
                  <a:pt x="12192" y="460883"/>
                </a:lnTo>
                <a:lnTo>
                  <a:pt x="13665" y="461327"/>
                </a:lnTo>
                <a:lnTo>
                  <a:pt x="13716" y="461784"/>
                </a:lnTo>
                <a:lnTo>
                  <a:pt x="14503" y="461581"/>
                </a:lnTo>
                <a:lnTo>
                  <a:pt x="96012" y="486168"/>
                </a:lnTo>
                <a:lnTo>
                  <a:pt x="99060" y="487692"/>
                </a:lnTo>
                <a:lnTo>
                  <a:pt x="102108" y="484644"/>
                </a:lnTo>
                <a:lnTo>
                  <a:pt x="105156" y="478548"/>
                </a:lnTo>
                <a:lnTo>
                  <a:pt x="102108" y="475500"/>
                </a:lnTo>
                <a:lnTo>
                  <a:pt x="99060" y="473976"/>
                </a:lnTo>
                <a:lnTo>
                  <a:pt x="37388" y="456031"/>
                </a:lnTo>
                <a:lnTo>
                  <a:pt x="1915287" y="0"/>
                </a:lnTo>
                <a:close/>
              </a:path>
              <a:path w="3818254" h="488314">
                <a:moveTo>
                  <a:pt x="2839796" y="0"/>
                </a:moveTo>
                <a:lnTo>
                  <a:pt x="2806877" y="0"/>
                </a:lnTo>
                <a:lnTo>
                  <a:pt x="1706359" y="440347"/>
                </a:lnTo>
                <a:lnTo>
                  <a:pt x="1748028" y="387108"/>
                </a:lnTo>
                <a:lnTo>
                  <a:pt x="1749552" y="385584"/>
                </a:lnTo>
                <a:lnTo>
                  <a:pt x="1749552" y="381012"/>
                </a:lnTo>
                <a:lnTo>
                  <a:pt x="1746504" y="377964"/>
                </a:lnTo>
                <a:lnTo>
                  <a:pt x="1743456" y="376440"/>
                </a:lnTo>
                <a:lnTo>
                  <a:pt x="1740408" y="376440"/>
                </a:lnTo>
                <a:lnTo>
                  <a:pt x="1737360" y="379488"/>
                </a:lnTo>
                <a:lnTo>
                  <a:pt x="1690192" y="439635"/>
                </a:lnTo>
                <a:lnTo>
                  <a:pt x="1690192" y="446811"/>
                </a:lnTo>
                <a:lnTo>
                  <a:pt x="1687068" y="448068"/>
                </a:lnTo>
                <a:lnTo>
                  <a:pt x="1690116" y="446836"/>
                </a:lnTo>
                <a:lnTo>
                  <a:pt x="1690192" y="439635"/>
                </a:lnTo>
                <a:lnTo>
                  <a:pt x="1676400" y="457212"/>
                </a:lnTo>
                <a:lnTo>
                  <a:pt x="1687068" y="458851"/>
                </a:lnTo>
                <a:lnTo>
                  <a:pt x="1775460" y="472452"/>
                </a:lnTo>
                <a:lnTo>
                  <a:pt x="1778508" y="472452"/>
                </a:lnTo>
                <a:lnTo>
                  <a:pt x="1781556" y="470928"/>
                </a:lnTo>
                <a:lnTo>
                  <a:pt x="1783080" y="467880"/>
                </a:lnTo>
                <a:lnTo>
                  <a:pt x="1783080" y="463308"/>
                </a:lnTo>
                <a:lnTo>
                  <a:pt x="1780032" y="460260"/>
                </a:lnTo>
                <a:lnTo>
                  <a:pt x="1776984" y="460260"/>
                </a:lnTo>
                <a:lnTo>
                  <a:pt x="1713077" y="450164"/>
                </a:lnTo>
                <a:lnTo>
                  <a:pt x="2839796" y="0"/>
                </a:lnTo>
                <a:close/>
              </a:path>
              <a:path w="3818254" h="488314">
                <a:moveTo>
                  <a:pt x="3818001" y="0"/>
                </a:moveTo>
                <a:lnTo>
                  <a:pt x="3800538" y="0"/>
                </a:lnTo>
                <a:lnTo>
                  <a:pt x="3524008" y="347484"/>
                </a:lnTo>
                <a:lnTo>
                  <a:pt x="3532632" y="285000"/>
                </a:lnTo>
                <a:lnTo>
                  <a:pt x="3532632" y="281952"/>
                </a:lnTo>
                <a:lnTo>
                  <a:pt x="3531108" y="278904"/>
                </a:lnTo>
                <a:lnTo>
                  <a:pt x="3526536" y="278904"/>
                </a:lnTo>
                <a:lnTo>
                  <a:pt x="3523488" y="277380"/>
                </a:lnTo>
                <a:lnTo>
                  <a:pt x="3520440" y="280428"/>
                </a:lnTo>
                <a:lnTo>
                  <a:pt x="3520440" y="283476"/>
                </a:lnTo>
                <a:lnTo>
                  <a:pt x="3505200" y="381012"/>
                </a:lnTo>
                <a:lnTo>
                  <a:pt x="3508248" y="379857"/>
                </a:lnTo>
                <a:lnTo>
                  <a:pt x="3518420" y="376021"/>
                </a:lnTo>
                <a:lnTo>
                  <a:pt x="3508248" y="367296"/>
                </a:lnTo>
                <a:lnTo>
                  <a:pt x="3511296" y="369900"/>
                </a:lnTo>
                <a:lnTo>
                  <a:pt x="3518420" y="376021"/>
                </a:lnTo>
                <a:lnTo>
                  <a:pt x="3518916" y="376440"/>
                </a:lnTo>
                <a:lnTo>
                  <a:pt x="3519589" y="375577"/>
                </a:lnTo>
                <a:lnTo>
                  <a:pt x="3598164" y="345960"/>
                </a:lnTo>
                <a:lnTo>
                  <a:pt x="3601212" y="344436"/>
                </a:lnTo>
                <a:lnTo>
                  <a:pt x="3602736" y="341388"/>
                </a:lnTo>
                <a:lnTo>
                  <a:pt x="3601212" y="336816"/>
                </a:lnTo>
                <a:lnTo>
                  <a:pt x="3601212" y="333768"/>
                </a:lnTo>
                <a:lnTo>
                  <a:pt x="3596640" y="332244"/>
                </a:lnTo>
                <a:lnTo>
                  <a:pt x="3593592" y="333768"/>
                </a:lnTo>
                <a:lnTo>
                  <a:pt x="3534587" y="356704"/>
                </a:lnTo>
                <a:lnTo>
                  <a:pt x="3818001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676400" y="5404104"/>
            <a:ext cx="7018020" cy="1036319"/>
            <a:chOff x="1676400" y="5404104"/>
            <a:chExt cx="7018020" cy="1036319"/>
          </a:xfrm>
        </p:grpSpPr>
        <p:sp>
          <p:nvSpPr>
            <p:cNvPr id="12" name="object 12"/>
            <p:cNvSpPr/>
            <p:nvPr/>
          </p:nvSpPr>
          <p:spPr>
            <a:xfrm>
              <a:off x="1676400" y="5439168"/>
              <a:ext cx="5031105" cy="1001394"/>
            </a:xfrm>
            <a:custGeom>
              <a:avLst/>
              <a:gdLst/>
              <a:ahLst/>
              <a:cxnLst/>
              <a:rect l="l" t="t" r="r" b="b"/>
              <a:pathLst>
                <a:path w="5031105" h="1001395">
                  <a:moveTo>
                    <a:pt x="5030724" y="289560"/>
                  </a:moveTo>
                  <a:lnTo>
                    <a:pt x="37566" y="43840"/>
                  </a:lnTo>
                  <a:lnTo>
                    <a:pt x="94488" y="13716"/>
                  </a:lnTo>
                  <a:lnTo>
                    <a:pt x="97536" y="12192"/>
                  </a:lnTo>
                  <a:lnTo>
                    <a:pt x="99060" y="7620"/>
                  </a:lnTo>
                  <a:lnTo>
                    <a:pt x="96012" y="1524"/>
                  </a:lnTo>
                  <a:lnTo>
                    <a:pt x="91440" y="0"/>
                  </a:lnTo>
                  <a:lnTo>
                    <a:pt x="88392" y="3048"/>
                  </a:lnTo>
                  <a:lnTo>
                    <a:pt x="17005" y="38747"/>
                  </a:lnTo>
                  <a:lnTo>
                    <a:pt x="17005" y="42824"/>
                  </a:lnTo>
                  <a:lnTo>
                    <a:pt x="13716" y="42672"/>
                  </a:lnTo>
                  <a:lnTo>
                    <a:pt x="16764" y="42811"/>
                  </a:lnTo>
                  <a:lnTo>
                    <a:pt x="17005" y="42824"/>
                  </a:lnTo>
                  <a:lnTo>
                    <a:pt x="17005" y="38747"/>
                  </a:lnTo>
                  <a:lnTo>
                    <a:pt x="0" y="47244"/>
                  </a:lnTo>
                  <a:lnTo>
                    <a:pt x="12192" y="55219"/>
                  </a:lnTo>
                  <a:lnTo>
                    <a:pt x="83820" y="102108"/>
                  </a:lnTo>
                  <a:lnTo>
                    <a:pt x="86868" y="103632"/>
                  </a:lnTo>
                  <a:lnTo>
                    <a:pt x="89916" y="103632"/>
                  </a:lnTo>
                  <a:lnTo>
                    <a:pt x="92964" y="100584"/>
                  </a:lnTo>
                  <a:lnTo>
                    <a:pt x="94488" y="97536"/>
                  </a:lnTo>
                  <a:lnTo>
                    <a:pt x="92964" y="92964"/>
                  </a:lnTo>
                  <a:lnTo>
                    <a:pt x="89916" y="91440"/>
                  </a:lnTo>
                  <a:lnTo>
                    <a:pt x="36868" y="56070"/>
                  </a:lnTo>
                  <a:lnTo>
                    <a:pt x="12192" y="54864"/>
                  </a:lnTo>
                  <a:lnTo>
                    <a:pt x="16764" y="55079"/>
                  </a:lnTo>
                  <a:lnTo>
                    <a:pt x="36868" y="56070"/>
                  </a:lnTo>
                  <a:lnTo>
                    <a:pt x="4899850" y="295389"/>
                  </a:lnTo>
                  <a:lnTo>
                    <a:pt x="418033" y="497293"/>
                  </a:lnTo>
                  <a:lnTo>
                    <a:pt x="472440" y="461772"/>
                  </a:lnTo>
                  <a:lnTo>
                    <a:pt x="475488" y="460248"/>
                  </a:lnTo>
                  <a:lnTo>
                    <a:pt x="475488" y="455676"/>
                  </a:lnTo>
                  <a:lnTo>
                    <a:pt x="473964" y="452628"/>
                  </a:lnTo>
                  <a:lnTo>
                    <a:pt x="472440" y="451104"/>
                  </a:lnTo>
                  <a:lnTo>
                    <a:pt x="467868" y="449580"/>
                  </a:lnTo>
                  <a:lnTo>
                    <a:pt x="464820" y="451104"/>
                  </a:lnTo>
                  <a:lnTo>
                    <a:pt x="381000" y="504444"/>
                  </a:lnTo>
                  <a:lnTo>
                    <a:pt x="394716" y="511771"/>
                  </a:lnTo>
                  <a:lnTo>
                    <a:pt x="397764" y="513397"/>
                  </a:lnTo>
                  <a:lnTo>
                    <a:pt x="397764" y="510540"/>
                  </a:lnTo>
                  <a:lnTo>
                    <a:pt x="397764" y="510400"/>
                  </a:lnTo>
                  <a:lnTo>
                    <a:pt x="397979" y="510387"/>
                  </a:lnTo>
                  <a:lnTo>
                    <a:pt x="397979" y="513524"/>
                  </a:lnTo>
                  <a:lnTo>
                    <a:pt x="469392" y="551688"/>
                  </a:lnTo>
                  <a:lnTo>
                    <a:pt x="472440" y="553212"/>
                  </a:lnTo>
                  <a:lnTo>
                    <a:pt x="477012" y="551688"/>
                  </a:lnTo>
                  <a:lnTo>
                    <a:pt x="480060" y="545592"/>
                  </a:lnTo>
                  <a:lnTo>
                    <a:pt x="478536" y="541020"/>
                  </a:lnTo>
                  <a:lnTo>
                    <a:pt x="475488" y="539496"/>
                  </a:lnTo>
                  <a:lnTo>
                    <a:pt x="418744" y="509447"/>
                  </a:lnTo>
                  <a:lnTo>
                    <a:pt x="4907419" y="307314"/>
                  </a:lnTo>
                  <a:lnTo>
                    <a:pt x="492963" y="950582"/>
                  </a:lnTo>
                  <a:lnTo>
                    <a:pt x="542544" y="909828"/>
                  </a:lnTo>
                  <a:lnTo>
                    <a:pt x="545592" y="908304"/>
                  </a:lnTo>
                  <a:lnTo>
                    <a:pt x="547116" y="903732"/>
                  </a:lnTo>
                  <a:lnTo>
                    <a:pt x="544068" y="902208"/>
                  </a:lnTo>
                  <a:lnTo>
                    <a:pt x="542544" y="899160"/>
                  </a:lnTo>
                  <a:lnTo>
                    <a:pt x="537972" y="899160"/>
                  </a:lnTo>
                  <a:lnTo>
                    <a:pt x="534924" y="900684"/>
                  </a:lnTo>
                  <a:lnTo>
                    <a:pt x="457200" y="961644"/>
                  </a:lnTo>
                  <a:lnTo>
                    <a:pt x="469392" y="966635"/>
                  </a:lnTo>
                  <a:lnTo>
                    <a:pt x="550164" y="999744"/>
                  </a:lnTo>
                  <a:lnTo>
                    <a:pt x="553212" y="1001268"/>
                  </a:lnTo>
                  <a:lnTo>
                    <a:pt x="556260" y="999744"/>
                  </a:lnTo>
                  <a:lnTo>
                    <a:pt x="557784" y="995172"/>
                  </a:lnTo>
                  <a:lnTo>
                    <a:pt x="559308" y="992124"/>
                  </a:lnTo>
                  <a:lnTo>
                    <a:pt x="557784" y="989076"/>
                  </a:lnTo>
                  <a:lnTo>
                    <a:pt x="554736" y="987552"/>
                  </a:lnTo>
                  <a:lnTo>
                    <a:pt x="494068" y="962837"/>
                  </a:lnTo>
                  <a:lnTo>
                    <a:pt x="5030724" y="301752"/>
                  </a:lnTo>
                  <a:lnTo>
                    <a:pt x="5029962" y="295656"/>
                  </a:lnTo>
                  <a:lnTo>
                    <a:pt x="5030724" y="28956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99504" y="5404104"/>
              <a:ext cx="1995170" cy="660400"/>
            </a:xfrm>
            <a:custGeom>
              <a:avLst/>
              <a:gdLst/>
              <a:ahLst/>
              <a:cxnLst/>
              <a:rect l="l" t="t" r="r" b="b"/>
              <a:pathLst>
                <a:path w="1995170" h="660400">
                  <a:moveTo>
                    <a:pt x="1994916" y="659892"/>
                  </a:moveTo>
                  <a:lnTo>
                    <a:pt x="1994916" y="0"/>
                  </a:lnTo>
                  <a:lnTo>
                    <a:pt x="0" y="0"/>
                  </a:lnTo>
                  <a:lnTo>
                    <a:pt x="0" y="659892"/>
                  </a:lnTo>
                  <a:lnTo>
                    <a:pt x="6096" y="659892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981200" y="13716"/>
                  </a:lnTo>
                  <a:lnTo>
                    <a:pt x="1981200" y="6096"/>
                  </a:lnTo>
                  <a:lnTo>
                    <a:pt x="1987296" y="13716"/>
                  </a:lnTo>
                  <a:lnTo>
                    <a:pt x="1987296" y="659892"/>
                  </a:lnTo>
                  <a:lnTo>
                    <a:pt x="1994916" y="659892"/>
                  </a:lnTo>
                  <a:close/>
                </a:path>
                <a:path w="1995170" h="66040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995170" h="660400">
                  <a:moveTo>
                    <a:pt x="13716" y="64617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46176"/>
                  </a:lnTo>
                  <a:lnTo>
                    <a:pt x="13716" y="646176"/>
                  </a:lnTo>
                  <a:close/>
                </a:path>
                <a:path w="1995170" h="660400">
                  <a:moveTo>
                    <a:pt x="1987296" y="646176"/>
                  </a:moveTo>
                  <a:lnTo>
                    <a:pt x="6096" y="646176"/>
                  </a:lnTo>
                  <a:lnTo>
                    <a:pt x="13716" y="652272"/>
                  </a:lnTo>
                  <a:lnTo>
                    <a:pt x="13716" y="659892"/>
                  </a:lnTo>
                  <a:lnTo>
                    <a:pt x="1981200" y="659892"/>
                  </a:lnTo>
                  <a:lnTo>
                    <a:pt x="1981200" y="652272"/>
                  </a:lnTo>
                  <a:lnTo>
                    <a:pt x="1987296" y="646176"/>
                  </a:lnTo>
                  <a:close/>
                </a:path>
                <a:path w="1995170" h="660400">
                  <a:moveTo>
                    <a:pt x="13716" y="659892"/>
                  </a:moveTo>
                  <a:lnTo>
                    <a:pt x="13716" y="652272"/>
                  </a:lnTo>
                  <a:lnTo>
                    <a:pt x="6096" y="646176"/>
                  </a:lnTo>
                  <a:lnTo>
                    <a:pt x="6096" y="659892"/>
                  </a:lnTo>
                  <a:lnTo>
                    <a:pt x="13716" y="659892"/>
                  </a:lnTo>
                  <a:close/>
                </a:path>
                <a:path w="1995170" h="660400">
                  <a:moveTo>
                    <a:pt x="1987296" y="13716"/>
                  </a:moveTo>
                  <a:lnTo>
                    <a:pt x="1981200" y="6096"/>
                  </a:lnTo>
                  <a:lnTo>
                    <a:pt x="1981200" y="13716"/>
                  </a:lnTo>
                  <a:lnTo>
                    <a:pt x="1987296" y="13716"/>
                  </a:lnTo>
                  <a:close/>
                </a:path>
                <a:path w="1995170" h="660400">
                  <a:moveTo>
                    <a:pt x="1987296" y="646176"/>
                  </a:moveTo>
                  <a:lnTo>
                    <a:pt x="1987296" y="13716"/>
                  </a:lnTo>
                  <a:lnTo>
                    <a:pt x="1981200" y="13716"/>
                  </a:lnTo>
                  <a:lnTo>
                    <a:pt x="1981200" y="646176"/>
                  </a:lnTo>
                  <a:lnTo>
                    <a:pt x="1987296" y="646176"/>
                  </a:lnTo>
                  <a:close/>
                </a:path>
                <a:path w="1995170" h="660400">
                  <a:moveTo>
                    <a:pt x="1987296" y="659892"/>
                  </a:moveTo>
                  <a:lnTo>
                    <a:pt x="1987296" y="646176"/>
                  </a:lnTo>
                  <a:lnTo>
                    <a:pt x="1981200" y="652272"/>
                  </a:lnTo>
                  <a:lnTo>
                    <a:pt x="1981200" y="659892"/>
                  </a:lnTo>
                  <a:lnTo>
                    <a:pt x="1987296" y="65989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93139" y="2869182"/>
            <a:ext cx="6957059" cy="286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8414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double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width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length</a:t>
            </a:r>
            <a:r>
              <a:rPr dirty="0" sz="2400">
                <a:latin typeface="Times New Roman"/>
                <a:cs typeface="Times New Roman"/>
              </a:rPr>
              <a:t>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height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Box(double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width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height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length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20"/>
              </a:lnSpc>
              <a:spcBef>
                <a:spcPts val="575"/>
              </a:spcBef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width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width</a:t>
            </a:r>
            <a:r>
              <a:rPr dirty="0" sz="2400" spc="-1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1900"/>
              </a:lnSpc>
            </a:pPr>
            <a:r>
              <a:rPr dirty="0" sz="1800" spc="-20">
                <a:latin typeface="Arial MT"/>
                <a:cs typeface="Arial MT"/>
              </a:rPr>
              <a:t>INSTANCE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84337" y="5711441"/>
            <a:ext cx="1125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latin typeface="Arial MT"/>
                <a:cs typeface="Arial MT"/>
              </a:rPr>
              <a:t>V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AB</a:t>
            </a:r>
            <a:r>
              <a:rPr dirty="0" sz="1800" spc="-10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6614" y="606043"/>
            <a:ext cx="36518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z="32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Overloading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252219"/>
            <a:ext cx="8075295" cy="495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762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It is </a:t>
            </a:r>
            <a:r>
              <a:rPr dirty="0" sz="2400" spc="-5">
                <a:latin typeface="Times New Roman"/>
                <a:cs typeface="Times New Roman"/>
              </a:rPr>
              <a:t>possible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define </a:t>
            </a:r>
            <a:r>
              <a:rPr dirty="0" sz="2400" spc="-10" b="1">
                <a:latin typeface="Times New Roman"/>
                <a:cs typeface="Times New Roman"/>
              </a:rPr>
              <a:t>two </a:t>
            </a:r>
            <a:r>
              <a:rPr dirty="0" sz="2400" b="1">
                <a:latin typeface="Times New Roman"/>
                <a:cs typeface="Times New Roman"/>
              </a:rPr>
              <a:t>or </a:t>
            </a:r>
            <a:r>
              <a:rPr dirty="0" sz="2400" spc="-15" b="1">
                <a:latin typeface="Times New Roman"/>
                <a:cs typeface="Times New Roman"/>
              </a:rPr>
              <a:t>more </a:t>
            </a:r>
            <a:r>
              <a:rPr dirty="0" sz="2400" spc="-5" b="1">
                <a:latin typeface="Times New Roman"/>
                <a:cs typeface="Times New Roman"/>
              </a:rPr>
              <a:t>methods </a:t>
            </a:r>
            <a:r>
              <a:rPr dirty="0" sz="2400" spc="-5">
                <a:latin typeface="Times New Roman"/>
                <a:cs typeface="Times New Roman"/>
              </a:rPr>
              <a:t>with </a:t>
            </a:r>
            <a:r>
              <a:rPr dirty="0" sz="2400" b="1">
                <a:latin typeface="Times New Roman"/>
                <a:cs typeface="Times New Roman"/>
              </a:rPr>
              <a:t>same </a:t>
            </a:r>
            <a:r>
              <a:rPr dirty="0" sz="2400" spc="-5" b="1">
                <a:latin typeface="Times New Roman"/>
                <a:cs typeface="Times New Roman"/>
              </a:rPr>
              <a:t>name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within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, but their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parameter declarations should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 be</a:t>
            </a:r>
            <a:r>
              <a:rPr dirty="0" sz="24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Times New Roman"/>
                <a:cs typeface="Times New Roman"/>
              </a:rPr>
              <a:t>different.</a:t>
            </a:r>
            <a:endParaRPr sz="24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called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method</a:t>
            </a:r>
            <a:r>
              <a:rPr dirty="0" sz="24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overloading.</a:t>
            </a:r>
            <a:endParaRPr sz="24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polymorphism</a:t>
            </a:r>
            <a:r>
              <a:rPr dirty="0" sz="24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(many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forms)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Overloaded methods must </a:t>
            </a:r>
            <a:r>
              <a:rPr dirty="0" sz="2400" spc="-5" b="1">
                <a:latin typeface="Times New Roman"/>
                <a:cs typeface="Times New Roman"/>
              </a:rPr>
              <a:t>differ </a:t>
            </a:r>
            <a:r>
              <a:rPr dirty="0" sz="2400" b="1">
                <a:latin typeface="Times New Roman"/>
                <a:cs typeface="Times New Roman"/>
              </a:rPr>
              <a:t>in </a:t>
            </a:r>
            <a:r>
              <a:rPr dirty="0" sz="2400" spc="-5" b="1">
                <a:latin typeface="Times New Roman"/>
                <a:cs typeface="Times New Roman"/>
              </a:rPr>
              <a:t>the type and/or number 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their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parameters.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significant.)</a:t>
            </a:r>
            <a:endParaRPr sz="2400">
              <a:latin typeface="Times New Roman"/>
              <a:cs typeface="Times New Roman"/>
            </a:endParaRPr>
          </a:p>
          <a:p>
            <a:pPr algn="just" marL="354965" marR="762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When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overloaded method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invoked, </a:t>
            </a:r>
            <a:r>
              <a:rPr dirty="0" sz="2400">
                <a:latin typeface="Times New Roman"/>
                <a:cs typeface="Times New Roman"/>
              </a:rPr>
              <a:t>Java </a:t>
            </a:r>
            <a:r>
              <a:rPr dirty="0" sz="2400" spc="-5">
                <a:latin typeface="Times New Roman"/>
                <a:cs typeface="Times New Roman"/>
              </a:rPr>
              <a:t>uses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type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and/or number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arguments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determine which </a:t>
            </a:r>
            <a:r>
              <a:rPr dirty="0" sz="2400">
                <a:latin typeface="Times New Roman"/>
                <a:cs typeface="Times New Roman"/>
              </a:rPr>
              <a:t>version 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overloaded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to actually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709675"/>
            <a:ext cx="26447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200" spc="-5" b="1" i="1">
                <a:solidFill>
                  <a:srgbClr val="000000"/>
                </a:solidFill>
                <a:latin typeface="Times New Roman"/>
                <a:cs typeface="Times New Roman"/>
              </a:rPr>
              <a:t>//</a:t>
            </a:r>
            <a:r>
              <a:rPr dirty="0" sz="2200" spc="-4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 i="1">
                <a:solidFill>
                  <a:srgbClr val="000000"/>
                </a:solidFill>
                <a:latin typeface="Times New Roman"/>
                <a:cs typeface="Times New Roman"/>
              </a:rPr>
              <a:t>Demonstrate</a:t>
            </a:r>
            <a:r>
              <a:rPr dirty="0" sz="2200" spc="-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 i="1">
                <a:solidFill>
                  <a:srgbClr val="000000"/>
                </a:solidFill>
                <a:latin typeface="Times New Roman"/>
                <a:cs typeface="Times New Roman"/>
              </a:rPr>
              <a:t>method </a:t>
            </a:r>
            <a:r>
              <a:rPr dirty="0" sz="2200" spc="-5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 i="1">
                <a:solidFill>
                  <a:srgbClr val="000000"/>
                </a:solidFill>
                <a:latin typeface="Times New Roman"/>
                <a:cs typeface="Times New Roman"/>
              </a:rPr>
              <a:t>overloading.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39" y="1379625"/>
            <a:ext cx="3681729" cy="52558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 b="1">
                <a:latin typeface="Times New Roman"/>
                <a:cs typeface="Times New Roman"/>
              </a:rPr>
              <a:t>class</a:t>
            </a:r>
            <a:r>
              <a:rPr dirty="0" sz="2200" spc="-1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test</a:t>
            </a:r>
            <a:r>
              <a:rPr dirty="0" sz="2200" spc="-5">
                <a:latin typeface="Times New Roman"/>
                <a:cs typeface="Times New Roman"/>
              </a:rPr>
              <a:t>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System.out.println(“Empty");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54965" marR="68580" indent="-342900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test(int</a:t>
            </a:r>
            <a:r>
              <a:rPr dirty="0" sz="22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a)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System.out.println("a: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54965" marR="146685" indent="-342900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test(int</a:t>
            </a:r>
            <a:r>
              <a:rPr dirty="0" sz="2200" spc="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CC"/>
                </a:solidFill>
                <a:latin typeface="Times New Roman"/>
                <a:cs typeface="Times New Roman"/>
              </a:rPr>
              <a:t>a,</a:t>
            </a:r>
            <a:r>
              <a:rPr dirty="0" sz="22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int</a:t>
            </a:r>
            <a:r>
              <a:rPr dirty="0" sz="22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b)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System.out.println(“a=”+a);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System.out.println(“b=”+b);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1737" y="709457"/>
            <a:ext cx="3982720" cy="172847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00">
                <a:latin typeface="Times New Roman"/>
                <a:cs typeface="Times New Roman"/>
              </a:rPr>
              <a:t>public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static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void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main(String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args[])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Over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5">
                <a:latin typeface="Times New Roman"/>
                <a:cs typeface="Times New Roman"/>
              </a:rPr>
              <a:t> Over();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37" y="2850894"/>
            <a:ext cx="1625600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latin typeface="Times New Roman"/>
                <a:cs typeface="Times New Roman"/>
              </a:rPr>
              <a:t>test()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test(10);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test(2,</a:t>
            </a:r>
            <a:r>
              <a:rPr dirty="0" sz="2400" spc="-1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5);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9" y="6677657"/>
            <a:ext cx="1593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37" y="4606542"/>
            <a:ext cx="17208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104" y="5480304"/>
            <a:ext cx="1146175" cy="1490980"/>
          </a:xfrm>
          <a:custGeom>
            <a:avLst/>
            <a:gdLst/>
            <a:ahLst/>
            <a:cxnLst/>
            <a:rect l="l" t="t" r="r" b="b"/>
            <a:pathLst>
              <a:path w="1146175" h="1490979">
                <a:moveTo>
                  <a:pt x="1146048" y="1490472"/>
                </a:moveTo>
                <a:lnTo>
                  <a:pt x="1146048" y="0"/>
                </a:lnTo>
                <a:lnTo>
                  <a:pt x="0" y="0"/>
                </a:lnTo>
                <a:lnTo>
                  <a:pt x="0" y="1490472"/>
                </a:lnTo>
                <a:lnTo>
                  <a:pt x="6096" y="14904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1490472"/>
                </a:lnTo>
                <a:lnTo>
                  <a:pt x="1146048" y="1490472"/>
                </a:lnTo>
                <a:close/>
              </a:path>
              <a:path w="1146175" h="149097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1490979">
                <a:moveTo>
                  <a:pt x="13716" y="14782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78280"/>
                </a:lnTo>
                <a:lnTo>
                  <a:pt x="13716" y="1478280"/>
                </a:lnTo>
                <a:close/>
              </a:path>
              <a:path w="1146175" h="1490979">
                <a:moveTo>
                  <a:pt x="1139952" y="1478280"/>
                </a:moveTo>
                <a:lnTo>
                  <a:pt x="6096" y="1478280"/>
                </a:lnTo>
                <a:lnTo>
                  <a:pt x="13716" y="1484376"/>
                </a:lnTo>
                <a:lnTo>
                  <a:pt x="13716" y="1490472"/>
                </a:lnTo>
                <a:lnTo>
                  <a:pt x="1133856" y="1490472"/>
                </a:lnTo>
                <a:lnTo>
                  <a:pt x="1133856" y="1484376"/>
                </a:lnTo>
                <a:lnTo>
                  <a:pt x="1139952" y="1478280"/>
                </a:lnTo>
                <a:close/>
              </a:path>
              <a:path w="1146175" h="1490979">
                <a:moveTo>
                  <a:pt x="13716" y="1490472"/>
                </a:moveTo>
                <a:lnTo>
                  <a:pt x="13716" y="1484376"/>
                </a:lnTo>
                <a:lnTo>
                  <a:pt x="6096" y="1478280"/>
                </a:lnTo>
                <a:lnTo>
                  <a:pt x="6096" y="1490472"/>
                </a:lnTo>
                <a:lnTo>
                  <a:pt x="13716" y="1490472"/>
                </a:lnTo>
                <a:close/>
              </a:path>
              <a:path w="1146175" h="1490979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1490979">
                <a:moveTo>
                  <a:pt x="1139952" y="1478280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1478280"/>
                </a:lnTo>
                <a:lnTo>
                  <a:pt x="1139952" y="1478280"/>
                </a:lnTo>
                <a:close/>
              </a:path>
              <a:path w="1146175" h="1490979">
                <a:moveTo>
                  <a:pt x="1139952" y="1490472"/>
                </a:moveTo>
                <a:lnTo>
                  <a:pt x="1139952" y="1478280"/>
                </a:lnTo>
                <a:lnTo>
                  <a:pt x="1133856" y="1484376"/>
                </a:lnTo>
                <a:lnTo>
                  <a:pt x="1133856" y="1490472"/>
                </a:lnTo>
                <a:lnTo>
                  <a:pt x="1139952" y="14904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31937" y="5513321"/>
            <a:ext cx="9652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y  </a:t>
            </a:r>
            <a:r>
              <a:rPr dirty="0" sz="1800" spc="-5">
                <a:latin typeface="Arial MT"/>
                <a:cs typeface="Arial MT"/>
              </a:rPr>
              <a:t>a=10</a:t>
            </a:r>
            <a:endParaRPr sz="1800">
              <a:latin typeface="Arial MT"/>
              <a:cs typeface="Arial MT"/>
            </a:endParaRPr>
          </a:p>
          <a:p>
            <a:pPr marL="12700" marR="55689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2  </a:t>
            </a:r>
            <a:r>
              <a:rPr dirty="0" sz="1800" spc="-1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2206243"/>
            <a:ext cx="7351395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459990" algn="l"/>
              </a:tabLst>
            </a:pPr>
            <a:r>
              <a:rPr dirty="0" sz="2600" spc="-5" i="1">
                <a:latin typeface="Times New Roman"/>
                <a:cs typeface="Times New Roman"/>
              </a:rPr>
              <a:t>In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example	</a:t>
            </a:r>
            <a:r>
              <a:rPr dirty="0" sz="2600" spc="-5" i="1">
                <a:latin typeface="Times New Roman"/>
                <a:cs typeface="Times New Roman"/>
              </a:rPr>
              <a:t>,</a:t>
            </a:r>
            <a:r>
              <a:rPr dirty="0" sz="2600" spc="-5">
                <a:latin typeface="Times New Roman"/>
                <a:cs typeface="Times New Roman"/>
              </a:rPr>
              <a:t>test(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overloaded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three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times.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version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test()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5">
                <a:latin typeface="Times New Roman"/>
                <a:cs typeface="Times New Roman"/>
              </a:rPr>
              <a:t> parameters,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test(int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a)</a:t>
            </a:r>
            <a:r>
              <a:rPr dirty="0" sz="2400">
                <a:latin typeface="Times New Roman"/>
                <a:cs typeface="Times New Roman"/>
              </a:rPr>
              <a:t>takes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test(int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a,int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b)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integer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8167" y="935227"/>
            <a:ext cx="68599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z="44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Overloading(contd.)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29589" rIns="0" bIns="0" rtlCol="0" vert="horz">
            <a:spAutoFit/>
          </a:bodyPr>
          <a:lstStyle/>
          <a:p>
            <a:pPr algn="just" marL="354965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/>
              <a:t>When an overloaded </a:t>
            </a:r>
            <a:r>
              <a:rPr dirty="0" sz="2600"/>
              <a:t>method </a:t>
            </a:r>
            <a:r>
              <a:rPr dirty="0" sz="2600" spc="-5"/>
              <a:t>is called</a:t>
            </a:r>
            <a:r>
              <a:rPr dirty="0" sz="2600" spc="-5" b="1">
                <a:latin typeface="Times New Roman"/>
                <a:cs typeface="Times New Roman"/>
              </a:rPr>
              <a:t>, Java looks </a:t>
            </a:r>
            <a:r>
              <a:rPr dirty="0" sz="2600" b="1">
                <a:latin typeface="Times New Roman"/>
                <a:cs typeface="Times New Roman"/>
              </a:rPr>
              <a:t>for a 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match between </a:t>
            </a:r>
            <a:r>
              <a:rPr dirty="0" sz="2600" b="1">
                <a:latin typeface="Times New Roman"/>
                <a:cs typeface="Times New Roman"/>
              </a:rPr>
              <a:t>the </a:t>
            </a:r>
            <a:r>
              <a:rPr dirty="0" sz="2600" spc="-5" b="1">
                <a:latin typeface="Times New Roman"/>
                <a:cs typeface="Times New Roman"/>
              </a:rPr>
              <a:t>arguments </a:t>
            </a:r>
            <a:r>
              <a:rPr dirty="0" sz="2600"/>
              <a:t>used </a:t>
            </a:r>
            <a:r>
              <a:rPr dirty="0" sz="2600" spc="-5"/>
              <a:t>to call </a:t>
            </a:r>
            <a:r>
              <a:rPr dirty="0" sz="2600"/>
              <a:t>the method </a:t>
            </a:r>
            <a:r>
              <a:rPr dirty="0" sz="2600" spc="5"/>
              <a:t> </a:t>
            </a:r>
            <a:r>
              <a:rPr dirty="0" sz="2600"/>
              <a:t>and</a:t>
            </a:r>
            <a:r>
              <a:rPr dirty="0" sz="2600" spc="-25"/>
              <a:t> </a:t>
            </a:r>
            <a:r>
              <a:rPr dirty="0" sz="2600"/>
              <a:t>the</a:t>
            </a:r>
            <a:r>
              <a:rPr dirty="0" sz="2600" spc="-20"/>
              <a:t> method’s</a:t>
            </a:r>
            <a:r>
              <a:rPr dirty="0" sz="2600" spc="-10"/>
              <a:t> </a:t>
            </a:r>
            <a:r>
              <a:rPr dirty="0" sz="2600" spc="-5"/>
              <a:t>parameters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/>
              <a:t>This</a:t>
            </a:r>
            <a:r>
              <a:rPr dirty="0" sz="2600" spc="-25"/>
              <a:t> </a:t>
            </a:r>
            <a:r>
              <a:rPr dirty="0" sz="2600" b="1">
                <a:latin typeface="Times New Roman"/>
                <a:cs typeface="Times New Roman"/>
              </a:rPr>
              <a:t>match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need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not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always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be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exact</a:t>
            </a:r>
            <a:r>
              <a:rPr dirty="0" sz="2600"/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620"/>
              </a:spcBef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 spc="655">
                <a:latin typeface="Arial MT"/>
                <a:cs typeface="Arial MT"/>
              </a:rPr>
              <a:t> </a:t>
            </a:r>
            <a:r>
              <a:rPr dirty="0"/>
              <a:t>In </a:t>
            </a:r>
            <a:r>
              <a:rPr dirty="0" spc="-5"/>
              <a:t>some </a:t>
            </a:r>
            <a:r>
              <a:rPr dirty="0"/>
              <a:t>cases, </a:t>
            </a:r>
            <a:r>
              <a:rPr dirty="0" spc="-25"/>
              <a:t>Java’s</a:t>
            </a:r>
            <a:r>
              <a:rPr dirty="0" spc="550"/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automatic type conversions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can </a:t>
            </a:r>
            <a:r>
              <a:rPr dirty="0" u="heavy" spc="-10">
                <a:uFill>
                  <a:solidFill>
                    <a:srgbClr val="000000"/>
                  </a:solidFill>
                </a:uFill>
              </a:rPr>
              <a:t>play </a:t>
            </a:r>
            <a:r>
              <a:rPr dirty="0" spc="-5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pc="-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role</a:t>
            </a:r>
            <a:r>
              <a:rPr dirty="0" u="heavy" spc="-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in</a:t>
            </a:r>
            <a:r>
              <a:rPr dirty="0" u="heavy" spc="-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overload</a:t>
            </a:r>
            <a:r>
              <a:rPr dirty="0" u="heavy" spc="-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resolution.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195" y="502411"/>
            <a:ext cx="625856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6460" marR="5080" indent="-2144395">
              <a:lnSpc>
                <a:spcPct val="100000"/>
              </a:lnSpc>
              <a:spcBef>
                <a:spcPts val="100"/>
              </a:spcBef>
              <a:tabLst>
                <a:tab pos="2205355" algn="l"/>
              </a:tabLst>
            </a:pPr>
            <a:r>
              <a:rPr dirty="0" sz="3200" spc="-5">
                <a:solidFill>
                  <a:srgbClr val="000000"/>
                </a:solidFill>
                <a:latin typeface="Calibri"/>
                <a:cs typeface="Calibri"/>
              </a:rPr>
              <a:t>Overloading</a:t>
            </a:r>
            <a:r>
              <a:rPr dirty="0" sz="3200" spc="-5">
                <a:solidFill>
                  <a:srgbClr val="000000"/>
                </a:solidFill>
              </a:rPr>
              <a:t>		</a:t>
            </a:r>
            <a:r>
              <a:rPr dirty="0" sz="3200" spc="-10">
                <a:solidFill>
                  <a:srgbClr val="000000"/>
                </a:solidFill>
                <a:latin typeface="Calibri"/>
                <a:cs typeface="Calibri"/>
              </a:rPr>
              <a:t>-through</a:t>
            </a:r>
            <a:r>
              <a:rPr dirty="0" sz="3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00"/>
                </a:solidFill>
                <a:latin typeface="Calibri"/>
                <a:cs typeface="Calibri"/>
              </a:rPr>
              <a:t>automatic</a:t>
            </a:r>
            <a:r>
              <a:rPr dirty="0" sz="320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Calibri"/>
                <a:cs typeface="Calibri"/>
              </a:rPr>
              <a:t>type </a:t>
            </a:r>
            <a:r>
              <a:rPr dirty="0" sz="3200" spc="-7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Calibri"/>
                <a:cs typeface="Calibri"/>
              </a:rPr>
              <a:t>conversions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166620">
              <a:lnSpc>
                <a:spcPct val="12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dirty="0"/>
              <a:t> </a:t>
            </a:r>
            <a:r>
              <a:rPr dirty="0" spc="-10"/>
              <a:t>Over{ </a:t>
            </a:r>
            <a:r>
              <a:rPr dirty="0" spc="-5"/>
              <a:t> </a:t>
            </a:r>
            <a:r>
              <a:rPr dirty="0" spc="-10"/>
              <a:t>void</a:t>
            </a:r>
            <a:r>
              <a:rPr dirty="0" spc="-45"/>
              <a:t> </a:t>
            </a:r>
            <a:r>
              <a:rPr dirty="0" spc="-15" b="1">
                <a:latin typeface="Calibri"/>
                <a:cs typeface="Calibri"/>
              </a:rPr>
              <a:t>test()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10"/>
              <a:t>System.out.println(“Empty");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/>
          </a:p>
          <a:p>
            <a:pPr marL="12700">
              <a:lnSpc>
                <a:spcPct val="100000"/>
              </a:lnSpc>
            </a:pPr>
            <a:r>
              <a:rPr dirty="0" spc="-10"/>
              <a:t>void</a:t>
            </a:r>
            <a:r>
              <a:rPr dirty="0" spc="-30"/>
              <a:t> </a:t>
            </a:r>
            <a:r>
              <a:rPr dirty="0" spc="-10" b="1">
                <a:solidFill>
                  <a:srgbClr val="0000CC"/>
                </a:solidFill>
                <a:latin typeface="Calibri"/>
                <a:cs typeface="Calibri"/>
              </a:rPr>
              <a:t>test</a:t>
            </a:r>
            <a:r>
              <a:rPr dirty="0" spc="-10" b="1">
                <a:latin typeface="Calibri"/>
                <a:cs typeface="Calibri"/>
              </a:rPr>
              <a:t>(</a:t>
            </a:r>
            <a:r>
              <a:rPr dirty="0" spc="-10" b="1">
                <a:solidFill>
                  <a:srgbClr val="C00000"/>
                </a:solidFill>
                <a:latin typeface="Calibri"/>
                <a:cs typeface="Calibri"/>
              </a:rPr>
              <a:t>double</a:t>
            </a:r>
            <a:r>
              <a:rPr dirty="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a)</a:t>
            </a:r>
          </a:p>
          <a:p>
            <a:pPr marL="79375">
              <a:lnSpc>
                <a:spcPct val="100000"/>
              </a:lnSpc>
              <a:spcBef>
                <a:spcPts val="575"/>
              </a:spcBef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15"/>
              <a:t>System.out.println(“a:</a:t>
            </a:r>
            <a:r>
              <a:rPr dirty="0" spc="-60"/>
              <a:t> </a:t>
            </a:r>
            <a:r>
              <a:rPr dirty="0"/>
              <a:t>"</a:t>
            </a:r>
            <a:r>
              <a:rPr dirty="0" spc="-10"/>
              <a:t> </a:t>
            </a:r>
            <a:r>
              <a:rPr dirty="0"/>
              <a:t>+</a:t>
            </a:r>
            <a:r>
              <a:rPr dirty="0" spc="-5"/>
              <a:t> </a:t>
            </a:r>
            <a:r>
              <a:rPr dirty="0"/>
              <a:t>a);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6537" y="1625599"/>
            <a:ext cx="3652520" cy="34639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Over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5">
                <a:latin typeface="Times New Roman"/>
                <a:cs typeface="Times New Roman"/>
              </a:rPr>
              <a:t> Over();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latin typeface="Times New Roman"/>
                <a:cs typeface="Times New Roman"/>
              </a:rPr>
              <a:t>test()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test(10);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6537" y="5136893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t(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2.5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537" y="5949185"/>
            <a:ext cx="172085" cy="88836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7304" y="5327904"/>
            <a:ext cx="1172210" cy="1213485"/>
          </a:xfrm>
          <a:custGeom>
            <a:avLst/>
            <a:gdLst/>
            <a:ahLst/>
            <a:cxnLst/>
            <a:rect l="l" t="t" r="r" b="b"/>
            <a:pathLst>
              <a:path w="1172209" h="1213484">
                <a:moveTo>
                  <a:pt x="1171956" y="1213104"/>
                </a:moveTo>
                <a:lnTo>
                  <a:pt x="1171956" y="0"/>
                </a:lnTo>
                <a:lnTo>
                  <a:pt x="0" y="0"/>
                </a:lnTo>
                <a:lnTo>
                  <a:pt x="0" y="1213104"/>
                </a:lnTo>
                <a:lnTo>
                  <a:pt x="6096" y="12131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59764" y="13716"/>
                </a:lnTo>
                <a:lnTo>
                  <a:pt x="1159764" y="6096"/>
                </a:lnTo>
                <a:lnTo>
                  <a:pt x="1165860" y="13716"/>
                </a:lnTo>
                <a:lnTo>
                  <a:pt x="1165860" y="1213104"/>
                </a:lnTo>
                <a:lnTo>
                  <a:pt x="1171956" y="1213104"/>
                </a:lnTo>
                <a:close/>
              </a:path>
              <a:path w="1172209" h="121348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72209" h="1213484">
                <a:moveTo>
                  <a:pt x="13716" y="12009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00912"/>
                </a:lnTo>
                <a:lnTo>
                  <a:pt x="13716" y="1200912"/>
                </a:lnTo>
                <a:close/>
              </a:path>
              <a:path w="1172209" h="1213484">
                <a:moveTo>
                  <a:pt x="1165860" y="1200912"/>
                </a:moveTo>
                <a:lnTo>
                  <a:pt x="6096" y="1200912"/>
                </a:lnTo>
                <a:lnTo>
                  <a:pt x="13716" y="1207008"/>
                </a:lnTo>
                <a:lnTo>
                  <a:pt x="13716" y="1213104"/>
                </a:lnTo>
                <a:lnTo>
                  <a:pt x="1159764" y="1213104"/>
                </a:lnTo>
                <a:lnTo>
                  <a:pt x="1159764" y="1207008"/>
                </a:lnTo>
                <a:lnTo>
                  <a:pt x="1165860" y="1200912"/>
                </a:lnTo>
                <a:close/>
              </a:path>
              <a:path w="1172209" h="1213484">
                <a:moveTo>
                  <a:pt x="13716" y="1213104"/>
                </a:moveTo>
                <a:lnTo>
                  <a:pt x="13716" y="1207008"/>
                </a:lnTo>
                <a:lnTo>
                  <a:pt x="6096" y="1200912"/>
                </a:lnTo>
                <a:lnTo>
                  <a:pt x="6096" y="1213104"/>
                </a:lnTo>
                <a:lnTo>
                  <a:pt x="13716" y="1213104"/>
                </a:lnTo>
                <a:close/>
              </a:path>
              <a:path w="1172209" h="1213484">
                <a:moveTo>
                  <a:pt x="1165860" y="13716"/>
                </a:moveTo>
                <a:lnTo>
                  <a:pt x="1159764" y="6096"/>
                </a:lnTo>
                <a:lnTo>
                  <a:pt x="1159764" y="13716"/>
                </a:lnTo>
                <a:lnTo>
                  <a:pt x="1165860" y="13716"/>
                </a:lnTo>
                <a:close/>
              </a:path>
              <a:path w="1172209" h="1213484">
                <a:moveTo>
                  <a:pt x="1165860" y="1200912"/>
                </a:moveTo>
                <a:lnTo>
                  <a:pt x="1165860" y="13716"/>
                </a:lnTo>
                <a:lnTo>
                  <a:pt x="1159764" y="13716"/>
                </a:lnTo>
                <a:lnTo>
                  <a:pt x="1159764" y="1200912"/>
                </a:lnTo>
                <a:lnTo>
                  <a:pt x="1165860" y="1200912"/>
                </a:lnTo>
                <a:close/>
              </a:path>
              <a:path w="1172209" h="1213484">
                <a:moveTo>
                  <a:pt x="1165860" y="1213104"/>
                </a:moveTo>
                <a:lnTo>
                  <a:pt x="1165860" y="1200912"/>
                </a:lnTo>
                <a:lnTo>
                  <a:pt x="1159764" y="1207008"/>
                </a:lnTo>
                <a:lnTo>
                  <a:pt x="1159764" y="1213104"/>
                </a:lnTo>
                <a:lnTo>
                  <a:pt x="1165860" y="121310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32137" y="5360922"/>
            <a:ext cx="965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y  </a:t>
            </a:r>
            <a:r>
              <a:rPr dirty="0" sz="1800" spc="-5">
                <a:latin typeface="Arial MT"/>
                <a:cs typeface="Arial MT"/>
              </a:rPr>
              <a:t>a=10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a=2.5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8923"/>
            <a:ext cx="660717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81885" algn="l"/>
              </a:tabLst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Overloading	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-through</a:t>
            </a:r>
            <a:r>
              <a:rPr dirty="0" sz="320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automatic</a:t>
            </a:r>
            <a:r>
              <a:rPr dirty="0" sz="32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type </a:t>
            </a:r>
            <a:r>
              <a:rPr dirty="0" sz="3200" spc="-7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conversions(contd.)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7834" cy="369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 </a:t>
            </a:r>
            <a:r>
              <a:rPr dirty="0" sz="2600">
                <a:latin typeface="Times New Roman"/>
                <a:cs typeface="Times New Roman"/>
              </a:rPr>
              <a:t>this </a:t>
            </a:r>
            <a:r>
              <a:rPr dirty="0" sz="2600" spc="-5">
                <a:latin typeface="Times New Roman"/>
                <a:cs typeface="Times New Roman"/>
              </a:rPr>
              <a:t>example when </a:t>
            </a:r>
            <a:r>
              <a:rPr dirty="0" sz="2600" spc="-5" b="1">
                <a:latin typeface="Times New Roman"/>
                <a:cs typeface="Times New Roman"/>
              </a:rPr>
              <a:t>test( </a:t>
            </a:r>
            <a:r>
              <a:rPr dirty="0" sz="2600" b="1">
                <a:latin typeface="Times New Roman"/>
                <a:cs typeface="Times New Roman"/>
              </a:rPr>
              <a:t>) </a:t>
            </a:r>
            <a:r>
              <a:rPr dirty="0" sz="2600" spc="-5" b="1">
                <a:latin typeface="Times New Roman"/>
                <a:cs typeface="Times New Roman"/>
              </a:rPr>
              <a:t>is called with </a:t>
            </a:r>
            <a:r>
              <a:rPr dirty="0" sz="2600" b="1">
                <a:latin typeface="Times New Roman"/>
                <a:cs typeface="Times New Roman"/>
              </a:rPr>
              <a:t>an </a:t>
            </a:r>
            <a:r>
              <a:rPr dirty="0" sz="2600" spc="-5" b="1">
                <a:latin typeface="Times New Roman"/>
                <a:cs typeface="Times New Roman"/>
              </a:rPr>
              <a:t>integer </a:t>
            </a:r>
            <a:r>
              <a:rPr dirty="0" sz="2600" b="1">
                <a:latin typeface="Times New Roman"/>
                <a:cs typeface="Times New Roman"/>
              </a:rPr>
              <a:t> argument</a:t>
            </a:r>
            <a:r>
              <a:rPr dirty="0" sz="2600" spc="-6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lvl="1" marL="756285" marR="1016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Overload,</a:t>
            </a:r>
            <a:r>
              <a:rPr dirty="0" sz="2400">
                <a:latin typeface="Times New Roman"/>
                <a:cs typeface="Times New Roman"/>
              </a:rPr>
              <a:t> no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matching</a:t>
            </a:r>
            <a:r>
              <a:rPr dirty="0" sz="2400" spc="-5">
                <a:latin typeface="Times New Roman"/>
                <a:cs typeface="Times New Roman"/>
              </a:rPr>
              <a:t> method</a:t>
            </a:r>
            <a:r>
              <a:rPr dirty="0" sz="2400">
                <a:latin typeface="Times New Roman"/>
                <a:cs typeface="Times New Roman"/>
              </a:rPr>
              <a:t>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found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</a:t>
            </a:r>
            <a:r>
              <a:rPr dirty="0" sz="2400">
                <a:latin typeface="Times New Roman"/>
                <a:cs typeface="Times New Roman"/>
              </a:rPr>
              <a:t> as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argument</a:t>
            </a:r>
            <a:r>
              <a:rPr dirty="0" sz="2400" spc="-1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354965" marR="9525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20">
                <a:latin typeface="Times New Roman"/>
                <a:cs typeface="Times New Roman"/>
              </a:rPr>
              <a:t>However, </a:t>
            </a:r>
            <a:r>
              <a:rPr dirty="0" sz="2600">
                <a:latin typeface="Times New Roman"/>
                <a:cs typeface="Times New Roman"/>
              </a:rPr>
              <a:t>Java </a:t>
            </a:r>
            <a:r>
              <a:rPr dirty="0" sz="2600" spc="-10">
                <a:latin typeface="Times New Roman"/>
                <a:cs typeface="Times New Roman"/>
              </a:rPr>
              <a:t>can </a:t>
            </a:r>
            <a:r>
              <a:rPr dirty="0" sz="2600" spc="-5">
                <a:latin typeface="Times New Roman"/>
                <a:cs typeface="Times New Roman"/>
              </a:rPr>
              <a:t>automatically </a:t>
            </a:r>
            <a:r>
              <a:rPr dirty="0" sz="2600" spc="-5" b="1">
                <a:latin typeface="Times New Roman"/>
                <a:cs typeface="Times New Roman"/>
              </a:rPr>
              <a:t>convert </a:t>
            </a:r>
            <a:r>
              <a:rPr dirty="0" sz="2600" b="1">
                <a:latin typeface="Times New Roman"/>
                <a:cs typeface="Times New Roman"/>
              </a:rPr>
              <a:t>an </a:t>
            </a:r>
            <a:r>
              <a:rPr dirty="0" sz="2600" spc="-5" b="1">
                <a:latin typeface="Times New Roman"/>
                <a:cs typeface="Times New Roman"/>
              </a:rPr>
              <a:t>integer into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-5" b="1">
                <a:latin typeface="Times New Roman"/>
                <a:cs typeface="Times New Roman"/>
              </a:rPr>
              <a:t>double, </a:t>
            </a:r>
            <a:r>
              <a:rPr dirty="0" sz="2600" spc="-5">
                <a:latin typeface="Times New Roman"/>
                <a:cs typeface="Times New Roman"/>
              </a:rPr>
              <a:t>and </a:t>
            </a:r>
            <a:r>
              <a:rPr dirty="0" sz="2600">
                <a:latin typeface="Times New Roman"/>
                <a:cs typeface="Times New Roman"/>
              </a:rPr>
              <a:t>this </a:t>
            </a:r>
            <a:r>
              <a:rPr dirty="0" sz="2600" spc="-5">
                <a:latin typeface="Times New Roman"/>
                <a:cs typeface="Times New Roman"/>
              </a:rPr>
              <a:t>conversion </a:t>
            </a:r>
            <a:r>
              <a:rPr dirty="0" sz="2600" spc="-15">
                <a:latin typeface="Times New Roman"/>
                <a:cs typeface="Times New Roman"/>
              </a:rPr>
              <a:t>can </a:t>
            </a:r>
            <a:r>
              <a:rPr dirty="0" sz="2600" spc="-5">
                <a:latin typeface="Times New Roman"/>
                <a:cs typeface="Times New Roman"/>
              </a:rPr>
              <a:t>be used to resolve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call.</a:t>
            </a:r>
            <a:endParaRPr sz="2600">
              <a:latin typeface="Times New Roman"/>
              <a:cs typeface="Times New Roman"/>
            </a:endParaRPr>
          </a:p>
          <a:p>
            <a:pPr algn="just" lvl="1" marL="756285" marR="1016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Therefore, when </a:t>
            </a:r>
            <a:r>
              <a:rPr dirty="0" sz="2400" spc="-5" b="1">
                <a:latin typeface="Times New Roman"/>
                <a:cs typeface="Times New Roman"/>
              </a:rPr>
              <a:t>test(int) </a:t>
            </a:r>
            <a:r>
              <a:rPr dirty="0" sz="2400" b="1">
                <a:latin typeface="Times New Roman"/>
                <a:cs typeface="Times New Roman"/>
              </a:rPr>
              <a:t>is </a:t>
            </a:r>
            <a:r>
              <a:rPr dirty="0" sz="2400" spc="-5" b="1">
                <a:latin typeface="Times New Roman"/>
                <a:cs typeface="Times New Roman"/>
              </a:rPr>
              <a:t>not </a:t>
            </a:r>
            <a:r>
              <a:rPr dirty="0" sz="2400" spc="-10" b="1">
                <a:latin typeface="Times New Roman"/>
                <a:cs typeface="Times New Roman"/>
              </a:rPr>
              <a:t>found, </a:t>
            </a:r>
            <a:r>
              <a:rPr dirty="0" sz="2400">
                <a:latin typeface="Times New Roman"/>
                <a:cs typeface="Times New Roman"/>
              </a:rPr>
              <a:t>Java </a:t>
            </a:r>
            <a:r>
              <a:rPr dirty="0" sz="2400" spc="-5">
                <a:latin typeface="Times New Roman"/>
                <a:cs typeface="Times New Roman"/>
              </a:rPr>
              <a:t>elevates int to 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test(double).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730" y="935227"/>
            <a:ext cx="240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6203" y="935227"/>
            <a:ext cx="62845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Overloading</a:t>
            </a:r>
            <a:r>
              <a:rPr dirty="0" sz="44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4585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Constructors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overloaded.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Because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class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have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number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constructors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default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parameterized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495935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A() { </a:t>
            </a:r>
            <a:r>
              <a:rPr dirty="0" sz="2600" spc="-5">
                <a:latin typeface="Times New Roman"/>
                <a:cs typeface="Times New Roman"/>
              </a:rPr>
              <a:t>//statements} </a:t>
            </a:r>
            <a:r>
              <a:rPr dirty="0" sz="2600">
                <a:latin typeface="Times New Roman"/>
                <a:cs typeface="Times New Roman"/>
              </a:rPr>
              <a:t> A(int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//statements}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A(int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a,float</a:t>
            </a:r>
            <a:r>
              <a:rPr dirty="0" sz="2600">
                <a:latin typeface="Times New Roman"/>
                <a:cs typeface="Times New Roman"/>
              </a:rPr>
              <a:t> b)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//statements}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5904" y="457199"/>
            <a:ext cx="5035550" cy="4732655"/>
          </a:xfrm>
          <a:custGeom>
            <a:avLst/>
            <a:gdLst/>
            <a:ahLst/>
            <a:cxnLst/>
            <a:rect l="l" t="t" r="r" b="b"/>
            <a:pathLst>
              <a:path w="5035550" h="4732655">
                <a:moveTo>
                  <a:pt x="5035283" y="7632"/>
                </a:moveTo>
                <a:lnTo>
                  <a:pt x="5029200" y="12"/>
                </a:lnTo>
                <a:lnTo>
                  <a:pt x="5029200" y="7632"/>
                </a:lnTo>
                <a:lnTo>
                  <a:pt x="5029200" y="3429000"/>
                </a:lnTo>
                <a:lnTo>
                  <a:pt x="5029200" y="4718316"/>
                </a:lnTo>
                <a:lnTo>
                  <a:pt x="13716" y="4718316"/>
                </a:lnTo>
                <a:lnTo>
                  <a:pt x="13716" y="3429000"/>
                </a:lnTo>
                <a:lnTo>
                  <a:pt x="13716" y="7632"/>
                </a:lnTo>
                <a:lnTo>
                  <a:pt x="5029200" y="7632"/>
                </a:lnTo>
                <a:lnTo>
                  <a:pt x="5029200" y="12"/>
                </a:lnTo>
                <a:lnTo>
                  <a:pt x="13716" y="12"/>
                </a:lnTo>
                <a:lnTo>
                  <a:pt x="0" y="0"/>
                </a:lnTo>
                <a:lnTo>
                  <a:pt x="0" y="3429000"/>
                </a:lnTo>
                <a:lnTo>
                  <a:pt x="0" y="4732032"/>
                </a:lnTo>
                <a:lnTo>
                  <a:pt x="6096" y="4732032"/>
                </a:lnTo>
                <a:lnTo>
                  <a:pt x="13716" y="4732032"/>
                </a:lnTo>
                <a:lnTo>
                  <a:pt x="5029200" y="4732032"/>
                </a:lnTo>
                <a:lnTo>
                  <a:pt x="5035283" y="4732032"/>
                </a:lnTo>
                <a:lnTo>
                  <a:pt x="5035283" y="4718316"/>
                </a:lnTo>
                <a:lnTo>
                  <a:pt x="5035283" y="3429000"/>
                </a:lnTo>
                <a:lnTo>
                  <a:pt x="5035283" y="7632"/>
                </a:lnTo>
                <a:close/>
              </a:path>
              <a:path w="5035550" h="4732655">
                <a:moveTo>
                  <a:pt x="5035283" y="0"/>
                </a:moveTo>
                <a:lnTo>
                  <a:pt x="5029200" y="0"/>
                </a:lnTo>
                <a:lnTo>
                  <a:pt x="5035283" y="7620"/>
                </a:lnTo>
                <a:lnTo>
                  <a:pt x="5035283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9" y="481075"/>
            <a:ext cx="111633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class</a:t>
            </a:r>
            <a:r>
              <a:rPr dirty="0" sz="2200" spc="-95" b="1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815745"/>
            <a:ext cx="3848100" cy="44513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algn="just" marL="12700" marR="2220595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double </a:t>
            </a:r>
            <a:r>
              <a:rPr dirty="0" sz="2200" spc="-5">
                <a:latin typeface="Times New Roman"/>
                <a:cs typeface="Times New Roman"/>
              </a:rPr>
              <a:t>width;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length;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b="1">
                <a:latin typeface="Times New Roman"/>
                <a:cs typeface="Times New Roman"/>
              </a:rPr>
              <a:t>Box</a:t>
            </a:r>
            <a:r>
              <a:rPr dirty="0" sz="2200">
                <a:latin typeface="Times New Roman"/>
                <a:cs typeface="Times New Roman"/>
              </a:rPr>
              <a:t>(double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w,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l, </a:t>
            </a: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algn="just" marL="12700" marR="2615565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width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length = l;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height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Times New Roman"/>
                <a:cs typeface="Times New Roman"/>
              </a:rPr>
              <a:t>Box()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738" y="786485"/>
            <a:ext cx="4664075" cy="4292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BoxDemo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main(</a:t>
            </a:r>
            <a:r>
              <a:rPr dirty="0" sz="2000" spc="-5">
                <a:latin typeface="Times New Roman"/>
                <a:cs typeface="Times New Roman"/>
              </a:rPr>
              <a:t>String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mybox1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Box();</a:t>
            </a:r>
            <a:endParaRPr sz="2000">
              <a:latin typeface="Times New Roman"/>
              <a:cs typeface="Times New Roman"/>
            </a:endParaRPr>
          </a:p>
          <a:p>
            <a:pPr marL="12700" marR="602615">
              <a:lnSpc>
                <a:spcPct val="120000"/>
              </a:lnSpc>
            </a:pPr>
            <a:r>
              <a:rPr dirty="0" sz="2000" b="1">
                <a:latin typeface="Times New Roman"/>
                <a:cs typeface="Times New Roman"/>
              </a:rPr>
              <a:t>Box 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mybox2 </a:t>
            </a:r>
            <a:r>
              <a:rPr dirty="0" sz="2000">
                <a:latin typeface="Times New Roman"/>
                <a:cs typeface="Times New Roman"/>
              </a:rPr>
              <a:t>= new Box(3, 6, 2);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System.out.println("mybox1");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System.out.println(mybox1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+mybox1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.length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"+  mybox1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.height);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459105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System.out.println("mybox2");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System.out.println(mybox2.width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mybox2.length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 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mybox2 </a:t>
            </a:r>
            <a:r>
              <a:rPr dirty="0" sz="2000">
                <a:latin typeface="Times New Roman"/>
                <a:cs typeface="Times New Roman"/>
              </a:rPr>
              <a:t>.height);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5241440"/>
            <a:ext cx="1174750" cy="16351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width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length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Times New Roman"/>
                <a:cs typeface="Times New Roman"/>
              </a:rPr>
              <a:t>height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=0;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0904" y="5251704"/>
            <a:ext cx="4662170" cy="1490980"/>
          </a:xfrm>
          <a:custGeom>
            <a:avLst/>
            <a:gdLst/>
            <a:ahLst/>
            <a:cxnLst/>
            <a:rect l="l" t="t" r="r" b="b"/>
            <a:pathLst>
              <a:path w="4662170" h="1490979">
                <a:moveTo>
                  <a:pt x="4661916" y="1490472"/>
                </a:moveTo>
                <a:lnTo>
                  <a:pt x="4661916" y="0"/>
                </a:lnTo>
                <a:lnTo>
                  <a:pt x="0" y="0"/>
                </a:lnTo>
                <a:lnTo>
                  <a:pt x="0" y="1490472"/>
                </a:lnTo>
                <a:lnTo>
                  <a:pt x="6096" y="14904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648200" y="13716"/>
                </a:lnTo>
                <a:lnTo>
                  <a:pt x="4648200" y="6096"/>
                </a:lnTo>
                <a:lnTo>
                  <a:pt x="4654296" y="13716"/>
                </a:lnTo>
                <a:lnTo>
                  <a:pt x="4654296" y="1490472"/>
                </a:lnTo>
                <a:lnTo>
                  <a:pt x="4661916" y="1490472"/>
                </a:lnTo>
                <a:close/>
              </a:path>
              <a:path w="4662170" h="149097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662170" h="1490979">
                <a:moveTo>
                  <a:pt x="13716" y="14782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78280"/>
                </a:lnTo>
                <a:lnTo>
                  <a:pt x="13716" y="1478280"/>
                </a:lnTo>
                <a:close/>
              </a:path>
              <a:path w="4662170" h="1490979">
                <a:moveTo>
                  <a:pt x="4654296" y="1478280"/>
                </a:moveTo>
                <a:lnTo>
                  <a:pt x="6096" y="1478280"/>
                </a:lnTo>
                <a:lnTo>
                  <a:pt x="13716" y="1484376"/>
                </a:lnTo>
                <a:lnTo>
                  <a:pt x="13716" y="1490472"/>
                </a:lnTo>
                <a:lnTo>
                  <a:pt x="4648200" y="1490472"/>
                </a:lnTo>
                <a:lnTo>
                  <a:pt x="4648200" y="1484376"/>
                </a:lnTo>
                <a:lnTo>
                  <a:pt x="4654296" y="1478280"/>
                </a:lnTo>
                <a:close/>
              </a:path>
              <a:path w="4662170" h="1490979">
                <a:moveTo>
                  <a:pt x="13716" y="1490472"/>
                </a:moveTo>
                <a:lnTo>
                  <a:pt x="13716" y="1484376"/>
                </a:lnTo>
                <a:lnTo>
                  <a:pt x="6096" y="1478280"/>
                </a:lnTo>
                <a:lnTo>
                  <a:pt x="6096" y="1490472"/>
                </a:lnTo>
                <a:lnTo>
                  <a:pt x="13716" y="1490472"/>
                </a:lnTo>
                <a:close/>
              </a:path>
              <a:path w="4662170" h="1490979">
                <a:moveTo>
                  <a:pt x="4654296" y="13716"/>
                </a:moveTo>
                <a:lnTo>
                  <a:pt x="4648200" y="6096"/>
                </a:lnTo>
                <a:lnTo>
                  <a:pt x="4648200" y="13716"/>
                </a:lnTo>
                <a:lnTo>
                  <a:pt x="4654296" y="13716"/>
                </a:lnTo>
                <a:close/>
              </a:path>
              <a:path w="4662170" h="1490979">
                <a:moveTo>
                  <a:pt x="4654296" y="1478280"/>
                </a:moveTo>
                <a:lnTo>
                  <a:pt x="4654296" y="13716"/>
                </a:lnTo>
                <a:lnTo>
                  <a:pt x="4648200" y="13716"/>
                </a:lnTo>
                <a:lnTo>
                  <a:pt x="4648200" y="1478280"/>
                </a:lnTo>
                <a:lnTo>
                  <a:pt x="4654296" y="1478280"/>
                </a:lnTo>
                <a:close/>
              </a:path>
              <a:path w="4662170" h="1490979">
                <a:moveTo>
                  <a:pt x="4654296" y="1490472"/>
                </a:moveTo>
                <a:lnTo>
                  <a:pt x="4654296" y="1478280"/>
                </a:lnTo>
                <a:lnTo>
                  <a:pt x="4648200" y="1484376"/>
                </a:lnTo>
                <a:lnTo>
                  <a:pt x="4648200" y="1490472"/>
                </a:lnTo>
                <a:lnTo>
                  <a:pt x="4654296" y="14904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5738" y="5283198"/>
            <a:ext cx="978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mybox1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4" y="6921496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39" y="6985555"/>
            <a:ext cx="36068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5738" y="5831837"/>
            <a:ext cx="1224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925194" algn="l"/>
              </a:tabLst>
            </a:pP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	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	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5738" y="6106157"/>
            <a:ext cx="777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box2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5738" y="6380477"/>
            <a:ext cx="1224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925194" algn="l"/>
              </a:tabLst>
            </a:pP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	6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	2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4504" y="457199"/>
            <a:ext cx="4797425" cy="3429000"/>
            <a:chOff x="4794504" y="457199"/>
            <a:chExt cx="4797425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6155" y="457199"/>
              <a:ext cx="1485521" cy="7718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94504" y="457199"/>
              <a:ext cx="4357370" cy="3429000"/>
            </a:xfrm>
            <a:custGeom>
              <a:avLst/>
              <a:gdLst/>
              <a:ahLst/>
              <a:cxnLst/>
              <a:rect l="l" t="t" r="r" b="b"/>
              <a:pathLst>
                <a:path w="4357370" h="3429000">
                  <a:moveTo>
                    <a:pt x="4349496" y="7620"/>
                  </a:moveTo>
                  <a:lnTo>
                    <a:pt x="4343400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6096" y="3428999"/>
                  </a:lnTo>
                  <a:lnTo>
                    <a:pt x="6096" y="7620"/>
                  </a:lnTo>
                  <a:lnTo>
                    <a:pt x="13716" y="0"/>
                  </a:lnTo>
                  <a:lnTo>
                    <a:pt x="13716" y="7620"/>
                  </a:lnTo>
                  <a:lnTo>
                    <a:pt x="4349496" y="7620"/>
                  </a:lnTo>
                  <a:close/>
                </a:path>
                <a:path w="4357370" h="3429000">
                  <a:moveTo>
                    <a:pt x="13716" y="7620"/>
                  </a:moveTo>
                  <a:lnTo>
                    <a:pt x="13716" y="0"/>
                  </a:lnTo>
                  <a:lnTo>
                    <a:pt x="6096" y="7620"/>
                  </a:lnTo>
                  <a:lnTo>
                    <a:pt x="13716" y="7620"/>
                  </a:lnTo>
                  <a:close/>
                </a:path>
                <a:path w="4357370" h="3429000">
                  <a:moveTo>
                    <a:pt x="13716" y="3428999"/>
                  </a:moveTo>
                  <a:lnTo>
                    <a:pt x="13716" y="7620"/>
                  </a:lnTo>
                  <a:lnTo>
                    <a:pt x="6096" y="7620"/>
                  </a:lnTo>
                  <a:lnTo>
                    <a:pt x="6096" y="3428999"/>
                  </a:lnTo>
                  <a:lnTo>
                    <a:pt x="13716" y="3428999"/>
                  </a:lnTo>
                  <a:close/>
                </a:path>
                <a:path w="4357370" h="3429000">
                  <a:moveTo>
                    <a:pt x="4357116" y="3428999"/>
                  </a:moveTo>
                  <a:lnTo>
                    <a:pt x="4357116" y="0"/>
                  </a:lnTo>
                  <a:lnTo>
                    <a:pt x="4343400" y="0"/>
                  </a:lnTo>
                  <a:lnTo>
                    <a:pt x="4349496" y="7620"/>
                  </a:lnTo>
                  <a:lnTo>
                    <a:pt x="4349496" y="3428999"/>
                  </a:lnTo>
                  <a:lnTo>
                    <a:pt x="4357116" y="3428999"/>
                  </a:lnTo>
                  <a:close/>
                </a:path>
                <a:path w="4357370" h="3429000">
                  <a:moveTo>
                    <a:pt x="4349496" y="3428999"/>
                  </a:moveTo>
                  <a:lnTo>
                    <a:pt x="4349496" y="7620"/>
                  </a:lnTo>
                  <a:lnTo>
                    <a:pt x="4343400" y="7620"/>
                  </a:lnTo>
                  <a:lnTo>
                    <a:pt x="4343400" y="3428999"/>
                  </a:lnTo>
                  <a:lnTo>
                    <a:pt x="4349496" y="3428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39" y="479551"/>
            <a:ext cx="1217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848495"/>
            <a:ext cx="4191635" cy="38265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2418715">
              <a:lnSpc>
                <a:spcPts val="3460"/>
              </a:lnSpc>
              <a:spcBef>
                <a:spcPts val="190"/>
              </a:spcBef>
            </a:pPr>
            <a:r>
              <a:rPr dirty="0" sz="2400">
                <a:latin typeface="Times New Roman"/>
                <a:cs typeface="Times New Roman"/>
              </a:rPr>
              <a:t>double </a:t>
            </a:r>
            <a:r>
              <a:rPr dirty="0" sz="2400" spc="-5">
                <a:latin typeface="Times New Roman"/>
                <a:cs typeface="Times New Roman"/>
              </a:rPr>
              <a:t>width 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400" spc="-5" b="1">
                <a:latin typeface="Times New Roman"/>
                <a:cs typeface="Times New Roman"/>
              </a:rPr>
              <a:t>Box</a:t>
            </a:r>
            <a:r>
              <a:rPr dirty="0" sz="2400" spc="-5">
                <a:latin typeface="Times New Roman"/>
                <a:cs typeface="Times New Roman"/>
              </a:rPr>
              <a:t>(double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w,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12700" marR="2299970">
              <a:lnSpc>
                <a:spcPts val="3460"/>
              </a:lnSpc>
              <a:spcBef>
                <a:spcPts val="70"/>
              </a:spcBef>
            </a:pP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w;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5">
                <a:latin typeface="Times New Roman"/>
                <a:cs typeface="Times New Roman"/>
              </a:rPr>
              <a:t>length </a:t>
            </a:r>
            <a:r>
              <a:rPr dirty="0" sz="2400">
                <a:latin typeface="Times New Roman"/>
                <a:cs typeface="Times New Roman"/>
              </a:rPr>
              <a:t>= l;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this.</a:t>
            </a:r>
            <a:r>
              <a:rPr dirty="0" sz="2400" spc="-5">
                <a:latin typeface="Times New Roman"/>
                <a:cs typeface="Times New Roman"/>
              </a:rPr>
              <a:t>height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38" y="786485"/>
            <a:ext cx="400367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BoxDemo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main(</a:t>
            </a:r>
            <a:r>
              <a:rPr dirty="0" sz="2000" spc="-5">
                <a:latin typeface="Times New Roman"/>
                <a:cs typeface="Times New Roman"/>
              </a:rPr>
              <a:t>String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38" y="1883764"/>
            <a:ext cx="391414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mybox1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Box();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00000"/>
                </a:solidFill>
                <a:latin typeface="Times New Roman"/>
                <a:cs typeface="Times New Roman"/>
              </a:rPr>
              <a:t>//ERROR </a:t>
            </a:r>
            <a:r>
              <a:rPr dirty="0" sz="2000" spc="-484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mybox2</a:t>
            </a:r>
            <a:r>
              <a:rPr dirty="0" sz="20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Box(3,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4651347"/>
            <a:ext cx="14795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4504" y="3886199"/>
            <a:ext cx="4357370" cy="312420"/>
          </a:xfrm>
          <a:custGeom>
            <a:avLst/>
            <a:gdLst/>
            <a:ahLst/>
            <a:cxnLst/>
            <a:rect l="l" t="t" r="r" b="b"/>
            <a:pathLst>
              <a:path w="4357370" h="312420">
                <a:moveTo>
                  <a:pt x="13716" y="298704"/>
                </a:moveTo>
                <a:lnTo>
                  <a:pt x="13716" y="0"/>
                </a:lnTo>
                <a:lnTo>
                  <a:pt x="0" y="0"/>
                </a:lnTo>
                <a:lnTo>
                  <a:pt x="0" y="312420"/>
                </a:lnTo>
                <a:lnTo>
                  <a:pt x="6096" y="312420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4357370" h="312420">
                <a:moveTo>
                  <a:pt x="4349496" y="298704"/>
                </a:moveTo>
                <a:lnTo>
                  <a:pt x="6096" y="298704"/>
                </a:lnTo>
                <a:lnTo>
                  <a:pt x="13716" y="304800"/>
                </a:lnTo>
                <a:lnTo>
                  <a:pt x="13716" y="312420"/>
                </a:lnTo>
                <a:lnTo>
                  <a:pt x="4343400" y="312420"/>
                </a:lnTo>
                <a:lnTo>
                  <a:pt x="4343400" y="304800"/>
                </a:lnTo>
                <a:lnTo>
                  <a:pt x="4349496" y="298704"/>
                </a:lnTo>
                <a:close/>
              </a:path>
              <a:path w="4357370" h="312420">
                <a:moveTo>
                  <a:pt x="13716" y="312420"/>
                </a:moveTo>
                <a:lnTo>
                  <a:pt x="13716" y="304800"/>
                </a:lnTo>
                <a:lnTo>
                  <a:pt x="6096" y="298704"/>
                </a:lnTo>
                <a:lnTo>
                  <a:pt x="6096" y="312420"/>
                </a:lnTo>
                <a:lnTo>
                  <a:pt x="13716" y="312420"/>
                </a:lnTo>
                <a:close/>
              </a:path>
              <a:path w="4357370" h="312420">
                <a:moveTo>
                  <a:pt x="4357116" y="312420"/>
                </a:moveTo>
                <a:lnTo>
                  <a:pt x="4357116" y="0"/>
                </a:lnTo>
                <a:lnTo>
                  <a:pt x="4343400" y="0"/>
                </a:lnTo>
                <a:lnTo>
                  <a:pt x="4343400" y="298704"/>
                </a:lnTo>
                <a:lnTo>
                  <a:pt x="4349496" y="298704"/>
                </a:lnTo>
                <a:lnTo>
                  <a:pt x="4349496" y="312420"/>
                </a:lnTo>
                <a:lnTo>
                  <a:pt x="4357116" y="312420"/>
                </a:lnTo>
                <a:close/>
              </a:path>
              <a:path w="4357370" h="312420">
                <a:moveTo>
                  <a:pt x="4349496" y="312420"/>
                </a:moveTo>
                <a:lnTo>
                  <a:pt x="4349496" y="298704"/>
                </a:lnTo>
                <a:lnTo>
                  <a:pt x="4343400" y="304800"/>
                </a:lnTo>
                <a:lnTo>
                  <a:pt x="4343400" y="312420"/>
                </a:lnTo>
                <a:lnTo>
                  <a:pt x="4349496" y="31242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3304" y="4794504"/>
            <a:ext cx="6788150" cy="2045335"/>
          </a:xfrm>
          <a:custGeom>
            <a:avLst/>
            <a:gdLst/>
            <a:ahLst/>
            <a:cxnLst/>
            <a:rect l="l" t="t" r="r" b="b"/>
            <a:pathLst>
              <a:path w="6788150" h="2045334">
                <a:moveTo>
                  <a:pt x="6787895" y="13715"/>
                </a:moveTo>
                <a:lnTo>
                  <a:pt x="6787895" y="0"/>
                </a:lnTo>
                <a:lnTo>
                  <a:pt x="0" y="0"/>
                </a:lnTo>
                <a:lnTo>
                  <a:pt x="0" y="2045208"/>
                </a:lnTo>
                <a:lnTo>
                  <a:pt x="6096" y="204520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781800" y="13716"/>
                </a:lnTo>
                <a:lnTo>
                  <a:pt x="6781800" y="6096"/>
                </a:lnTo>
                <a:lnTo>
                  <a:pt x="6787895" y="13715"/>
                </a:lnTo>
                <a:close/>
              </a:path>
              <a:path w="6788150" h="204533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788150" h="2045334">
                <a:moveTo>
                  <a:pt x="13716" y="203301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033016"/>
                </a:lnTo>
                <a:lnTo>
                  <a:pt x="13716" y="2033016"/>
                </a:lnTo>
                <a:close/>
              </a:path>
              <a:path w="6788150" h="2045334">
                <a:moveTo>
                  <a:pt x="6787895" y="2033016"/>
                </a:moveTo>
                <a:lnTo>
                  <a:pt x="6096" y="2033016"/>
                </a:lnTo>
                <a:lnTo>
                  <a:pt x="13716" y="2039112"/>
                </a:lnTo>
                <a:lnTo>
                  <a:pt x="13716" y="2045208"/>
                </a:lnTo>
                <a:lnTo>
                  <a:pt x="6781800" y="2045208"/>
                </a:lnTo>
                <a:lnTo>
                  <a:pt x="6781800" y="2039112"/>
                </a:lnTo>
                <a:lnTo>
                  <a:pt x="6787895" y="2033016"/>
                </a:lnTo>
                <a:close/>
              </a:path>
              <a:path w="6788150" h="2045334">
                <a:moveTo>
                  <a:pt x="13716" y="2045208"/>
                </a:moveTo>
                <a:lnTo>
                  <a:pt x="13716" y="2039112"/>
                </a:lnTo>
                <a:lnTo>
                  <a:pt x="6096" y="2033016"/>
                </a:lnTo>
                <a:lnTo>
                  <a:pt x="6096" y="2045208"/>
                </a:lnTo>
                <a:lnTo>
                  <a:pt x="13716" y="2045208"/>
                </a:lnTo>
                <a:close/>
              </a:path>
              <a:path w="6788150" h="2045334">
                <a:moveTo>
                  <a:pt x="6787895" y="13716"/>
                </a:moveTo>
                <a:lnTo>
                  <a:pt x="6781800" y="6096"/>
                </a:lnTo>
                <a:lnTo>
                  <a:pt x="6781800" y="13716"/>
                </a:lnTo>
                <a:lnTo>
                  <a:pt x="6787895" y="13716"/>
                </a:lnTo>
                <a:close/>
              </a:path>
              <a:path w="6788150" h="2045334">
                <a:moveTo>
                  <a:pt x="6787895" y="2033016"/>
                </a:moveTo>
                <a:lnTo>
                  <a:pt x="6787895" y="13716"/>
                </a:lnTo>
                <a:lnTo>
                  <a:pt x="6781800" y="13716"/>
                </a:lnTo>
                <a:lnTo>
                  <a:pt x="6781800" y="2033016"/>
                </a:lnTo>
                <a:lnTo>
                  <a:pt x="6787895" y="2033016"/>
                </a:lnTo>
                <a:close/>
              </a:path>
              <a:path w="6788150" h="2045334">
                <a:moveTo>
                  <a:pt x="6787895" y="2045208"/>
                </a:moveTo>
                <a:lnTo>
                  <a:pt x="6787895" y="2033016"/>
                </a:lnTo>
                <a:lnTo>
                  <a:pt x="6781800" y="2039112"/>
                </a:lnTo>
                <a:lnTo>
                  <a:pt x="6781800" y="2045208"/>
                </a:lnTo>
                <a:lnTo>
                  <a:pt x="6787895" y="204520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98138" y="4825998"/>
            <a:ext cx="64757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Here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following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tries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mybox1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Box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mybox1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should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default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constructor </a:t>
            </a:r>
            <a:r>
              <a:rPr dirty="0" sz="1800" spc="-5" b="1">
                <a:latin typeface="Times New Roman"/>
                <a:cs typeface="Times New Roman"/>
              </a:rPr>
              <a:t>Box()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But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constructor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 no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default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constructor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there.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8138" y="6471917"/>
            <a:ext cx="17392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ERROR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occurs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4504" y="457199"/>
            <a:ext cx="4797425" cy="3429000"/>
            <a:chOff x="4794504" y="457199"/>
            <a:chExt cx="4797425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6155" y="457199"/>
              <a:ext cx="1485521" cy="7718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94504" y="457199"/>
              <a:ext cx="4357370" cy="3429000"/>
            </a:xfrm>
            <a:custGeom>
              <a:avLst/>
              <a:gdLst/>
              <a:ahLst/>
              <a:cxnLst/>
              <a:rect l="l" t="t" r="r" b="b"/>
              <a:pathLst>
                <a:path w="4357370" h="3429000">
                  <a:moveTo>
                    <a:pt x="4349496" y="7620"/>
                  </a:moveTo>
                  <a:lnTo>
                    <a:pt x="4343400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6096" y="3428999"/>
                  </a:lnTo>
                  <a:lnTo>
                    <a:pt x="6096" y="7620"/>
                  </a:lnTo>
                  <a:lnTo>
                    <a:pt x="13716" y="0"/>
                  </a:lnTo>
                  <a:lnTo>
                    <a:pt x="13716" y="7620"/>
                  </a:lnTo>
                  <a:lnTo>
                    <a:pt x="4349496" y="7620"/>
                  </a:lnTo>
                  <a:close/>
                </a:path>
                <a:path w="4357370" h="3429000">
                  <a:moveTo>
                    <a:pt x="13716" y="7620"/>
                  </a:moveTo>
                  <a:lnTo>
                    <a:pt x="13716" y="0"/>
                  </a:lnTo>
                  <a:lnTo>
                    <a:pt x="6096" y="7620"/>
                  </a:lnTo>
                  <a:lnTo>
                    <a:pt x="13716" y="7620"/>
                  </a:lnTo>
                  <a:close/>
                </a:path>
                <a:path w="4357370" h="3429000">
                  <a:moveTo>
                    <a:pt x="13716" y="3428999"/>
                  </a:moveTo>
                  <a:lnTo>
                    <a:pt x="13716" y="7620"/>
                  </a:lnTo>
                  <a:lnTo>
                    <a:pt x="6096" y="7620"/>
                  </a:lnTo>
                  <a:lnTo>
                    <a:pt x="6096" y="3428999"/>
                  </a:lnTo>
                  <a:lnTo>
                    <a:pt x="13716" y="3428999"/>
                  </a:lnTo>
                  <a:close/>
                </a:path>
                <a:path w="4357370" h="3429000">
                  <a:moveTo>
                    <a:pt x="4357116" y="3428999"/>
                  </a:moveTo>
                  <a:lnTo>
                    <a:pt x="4357116" y="0"/>
                  </a:lnTo>
                  <a:lnTo>
                    <a:pt x="4343400" y="0"/>
                  </a:lnTo>
                  <a:lnTo>
                    <a:pt x="4349496" y="7620"/>
                  </a:lnTo>
                  <a:lnTo>
                    <a:pt x="4349496" y="3428999"/>
                  </a:lnTo>
                  <a:lnTo>
                    <a:pt x="4357116" y="3428999"/>
                  </a:lnTo>
                  <a:close/>
                </a:path>
                <a:path w="4357370" h="3429000">
                  <a:moveTo>
                    <a:pt x="4349496" y="3428999"/>
                  </a:moveTo>
                  <a:lnTo>
                    <a:pt x="4349496" y="7620"/>
                  </a:lnTo>
                  <a:lnTo>
                    <a:pt x="4343400" y="7620"/>
                  </a:lnTo>
                  <a:lnTo>
                    <a:pt x="4343400" y="3428999"/>
                  </a:lnTo>
                  <a:lnTo>
                    <a:pt x="4349496" y="3428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39" y="479551"/>
            <a:ext cx="1217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848495"/>
            <a:ext cx="1778000" cy="2072639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190"/>
              </a:spcBef>
            </a:pPr>
            <a:r>
              <a:rPr dirty="0" sz="2400">
                <a:latin typeface="Times New Roman"/>
                <a:cs typeface="Times New Roman"/>
              </a:rPr>
              <a:t>double </a:t>
            </a:r>
            <a:r>
              <a:rPr dirty="0" sz="2400" spc="-5">
                <a:latin typeface="Times New Roman"/>
                <a:cs typeface="Times New Roman"/>
              </a:rPr>
              <a:t>width 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height;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38" y="786485"/>
            <a:ext cx="400367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BoxDemo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main(</a:t>
            </a:r>
            <a:r>
              <a:rPr dirty="0" sz="2000" spc="-5">
                <a:latin typeface="Times New Roman"/>
                <a:cs typeface="Times New Roman"/>
              </a:rPr>
              <a:t>String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38" y="1883764"/>
            <a:ext cx="2795270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Times New Roman"/>
                <a:cs typeface="Times New Roman"/>
              </a:rPr>
              <a:t>Box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mybox1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94504" y="3886199"/>
            <a:ext cx="4357370" cy="312420"/>
          </a:xfrm>
          <a:custGeom>
            <a:avLst/>
            <a:gdLst/>
            <a:ahLst/>
            <a:cxnLst/>
            <a:rect l="l" t="t" r="r" b="b"/>
            <a:pathLst>
              <a:path w="4357370" h="312420">
                <a:moveTo>
                  <a:pt x="13716" y="298704"/>
                </a:moveTo>
                <a:lnTo>
                  <a:pt x="13716" y="0"/>
                </a:lnTo>
                <a:lnTo>
                  <a:pt x="0" y="0"/>
                </a:lnTo>
                <a:lnTo>
                  <a:pt x="0" y="312420"/>
                </a:lnTo>
                <a:lnTo>
                  <a:pt x="6096" y="312420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4357370" h="312420">
                <a:moveTo>
                  <a:pt x="4349496" y="298704"/>
                </a:moveTo>
                <a:lnTo>
                  <a:pt x="6096" y="298704"/>
                </a:lnTo>
                <a:lnTo>
                  <a:pt x="13716" y="304800"/>
                </a:lnTo>
                <a:lnTo>
                  <a:pt x="13716" y="312420"/>
                </a:lnTo>
                <a:lnTo>
                  <a:pt x="4343400" y="312420"/>
                </a:lnTo>
                <a:lnTo>
                  <a:pt x="4343400" y="304800"/>
                </a:lnTo>
                <a:lnTo>
                  <a:pt x="4349496" y="298704"/>
                </a:lnTo>
                <a:close/>
              </a:path>
              <a:path w="4357370" h="312420">
                <a:moveTo>
                  <a:pt x="13716" y="312420"/>
                </a:moveTo>
                <a:lnTo>
                  <a:pt x="13716" y="304800"/>
                </a:lnTo>
                <a:lnTo>
                  <a:pt x="6096" y="298704"/>
                </a:lnTo>
                <a:lnTo>
                  <a:pt x="6096" y="312420"/>
                </a:lnTo>
                <a:lnTo>
                  <a:pt x="13716" y="312420"/>
                </a:lnTo>
                <a:close/>
              </a:path>
              <a:path w="4357370" h="312420">
                <a:moveTo>
                  <a:pt x="4357116" y="312420"/>
                </a:moveTo>
                <a:lnTo>
                  <a:pt x="4357116" y="0"/>
                </a:lnTo>
                <a:lnTo>
                  <a:pt x="4343400" y="0"/>
                </a:lnTo>
                <a:lnTo>
                  <a:pt x="4343400" y="298704"/>
                </a:lnTo>
                <a:lnTo>
                  <a:pt x="4349496" y="298704"/>
                </a:lnTo>
                <a:lnTo>
                  <a:pt x="4349496" y="312420"/>
                </a:lnTo>
                <a:lnTo>
                  <a:pt x="4357116" y="312420"/>
                </a:lnTo>
                <a:close/>
              </a:path>
              <a:path w="4357370" h="312420">
                <a:moveTo>
                  <a:pt x="4349496" y="312420"/>
                </a:moveTo>
                <a:lnTo>
                  <a:pt x="4349496" y="298704"/>
                </a:lnTo>
                <a:lnTo>
                  <a:pt x="4343400" y="304800"/>
                </a:lnTo>
                <a:lnTo>
                  <a:pt x="4343400" y="312420"/>
                </a:lnTo>
                <a:lnTo>
                  <a:pt x="4349496" y="31242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3304" y="4794504"/>
            <a:ext cx="6788150" cy="1490980"/>
          </a:xfrm>
          <a:custGeom>
            <a:avLst/>
            <a:gdLst/>
            <a:ahLst/>
            <a:cxnLst/>
            <a:rect l="l" t="t" r="r" b="b"/>
            <a:pathLst>
              <a:path w="6788150" h="1490979">
                <a:moveTo>
                  <a:pt x="6787895" y="13716"/>
                </a:moveTo>
                <a:lnTo>
                  <a:pt x="6787895" y="0"/>
                </a:lnTo>
                <a:lnTo>
                  <a:pt x="0" y="0"/>
                </a:lnTo>
                <a:lnTo>
                  <a:pt x="0" y="1490472"/>
                </a:lnTo>
                <a:lnTo>
                  <a:pt x="6096" y="14904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787895" y="13716"/>
                </a:lnTo>
                <a:close/>
              </a:path>
              <a:path w="6788150" h="149097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788150" h="1490979">
                <a:moveTo>
                  <a:pt x="13716" y="14782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78280"/>
                </a:lnTo>
                <a:lnTo>
                  <a:pt x="13716" y="1478280"/>
                </a:lnTo>
                <a:close/>
              </a:path>
              <a:path w="6788150" h="1490979">
                <a:moveTo>
                  <a:pt x="6787895" y="1490472"/>
                </a:moveTo>
                <a:lnTo>
                  <a:pt x="6787895" y="1478280"/>
                </a:lnTo>
                <a:lnTo>
                  <a:pt x="6096" y="1478280"/>
                </a:lnTo>
                <a:lnTo>
                  <a:pt x="13716" y="1484376"/>
                </a:lnTo>
                <a:lnTo>
                  <a:pt x="13716" y="1490472"/>
                </a:lnTo>
                <a:lnTo>
                  <a:pt x="6787895" y="1490472"/>
                </a:lnTo>
                <a:close/>
              </a:path>
              <a:path w="6788150" h="1490979">
                <a:moveTo>
                  <a:pt x="13716" y="1490472"/>
                </a:moveTo>
                <a:lnTo>
                  <a:pt x="13716" y="1484376"/>
                </a:lnTo>
                <a:lnTo>
                  <a:pt x="6096" y="1478280"/>
                </a:lnTo>
                <a:lnTo>
                  <a:pt x="6096" y="1490472"/>
                </a:lnTo>
                <a:lnTo>
                  <a:pt x="13716" y="14904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98138" y="4825998"/>
            <a:ext cx="55638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ERROR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following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Box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mybox1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Box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mybox1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Box();</a:t>
            </a:r>
            <a:endParaRPr sz="1800">
              <a:latin typeface="Times New Roman"/>
              <a:cs typeface="Times New Roman"/>
            </a:endParaRPr>
          </a:p>
          <a:p>
            <a:pPr marL="12700" marR="21329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Since </a:t>
            </a:r>
            <a:r>
              <a:rPr dirty="0" sz="1800">
                <a:latin typeface="Times New Roman"/>
                <a:cs typeface="Times New Roman"/>
              </a:rPr>
              <a:t>no </a:t>
            </a:r>
            <a:r>
              <a:rPr dirty="0" sz="1800" spc="-5">
                <a:latin typeface="Times New Roman"/>
                <a:cs typeface="Times New Roman"/>
              </a:rPr>
              <a:t>constructors </a:t>
            </a:r>
            <a:r>
              <a:rPr dirty="0" sz="1800">
                <a:latin typeface="Times New Roman"/>
                <a:cs typeface="Times New Roman"/>
              </a:rPr>
              <a:t>are not there,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default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constructor.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3966" y="758443"/>
            <a:ext cx="5031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r>
              <a:rPr dirty="0" sz="32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as Parameters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2542132"/>
            <a:ext cx="8071484" cy="188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99185" algn="l"/>
                <a:tab pos="1868805" algn="l"/>
                <a:tab pos="2621280" algn="l"/>
                <a:tab pos="3867785" algn="l"/>
                <a:tab pos="4454525" algn="l"/>
                <a:tab pos="7801609" algn="l"/>
              </a:tabLst>
            </a:pPr>
            <a:r>
              <a:rPr dirty="0" sz="2600" spc="-204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gu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  </a:t>
            </a:r>
            <a:r>
              <a:rPr dirty="0" sz="2600">
                <a:latin typeface="Times New Roman"/>
                <a:cs typeface="Times New Roman"/>
              </a:rPr>
              <a:t>function(method).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Objects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passed by</a:t>
            </a:r>
            <a:r>
              <a:rPr dirty="0" sz="2600" spc="-10" b="1">
                <a:latin typeface="Times New Roman"/>
                <a:cs typeface="Times New Roman"/>
              </a:rPr>
              <a:t> reference(call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by </a:t>
            </a:r>
            <a:r>
              <a:rPr dirty="0" sz="2600" spc="-10" b="1">
                <a:latin typeface="Times New Roman"/>
                <a:cs typeface="Times New Roman"/>
              </a:rPr>
              <a:t>refernce).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6278" y="479552"/>
            <a:ext cx="35439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dirty="0" sz="32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32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39" y="778256"/>
            <a:ext cx="1903095" cy="280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marR="508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Test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35">
                <a:latin typeface="Calibri"/>
                <a:cs typeface="Calibri"/>
              </a:rPr>
              <a:t>Test(int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j)</a:t>
            </a:r>
            <a:endParaRPr sz="240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6364" marR="1265555">
              <a:lnSpc>
                <a:spcPct val="120000"/>
              </a:lnSpc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=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i;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j;</a:t>
            </a:r>
            <a:endParaRPr sz="200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631182"/>
            <a:ext cx="2839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boolean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equals</a:t>
            </a:r>
            <a:r>
              <a:rPr dirty="0" sz="2400" spc="-25">
                <a:latin typeface="Calibri"/>
                <a:cs typeface="Calibri"/>
              </a:rPr>
              <a:t>(Test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9738" y="809606"/>
            <a:ext cx="3982720" cy="271335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PassOb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100">
                <a:latin typeface="Times New Roman"/>
                <a:cs typeface="Times New Roman"/>
              </a:rPr>
              <a:t>public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static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void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main(String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args[])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12700" marR="320040">
              <a:lnSpc>
                <a:spcPct val="120000"/>
              </a:lnSpc>
            </a:pP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ob1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Test(100,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22);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Test(100,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22);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ob3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Test(-1,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-1);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9738" y="3570222"/>
            <a:ext cx="4609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System.out.println(ob1.</a:t>
            </a:r>
            <a:r>
              <a:rPr dirty="0" sz="2400" spc="-5" b="1">
                <a:latin typeface="Times New Roman"/>
                <a:cs typeface="Times New Roman"/>
              </a:rPr>
              <a:t>equals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ob2</a:t>
            </a:r>
            <a:r>
              <a:rPr dirty="0" sz="2400" spc="-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9" y="3996942"/>
            <a:ext cx="2899410" cy="26606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9375" marR="5080" indent="-67310">
              <a:lnSpc>
                <a:spcPct val="120000"/>
              </a:lnSpc>
            </a:pPr>
            <a:r>
              <a:rPr dirty="0" sz="2400" spc="-5">
                <a:latin typeface="Calibri"/>
                <a:cs typeface="Calibri"/>
              </a:rPr>
              <a:t>if(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.a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&amp;&amp;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.b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b)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true;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else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false;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9738" y="3935982"/>
            <a:ext cx="460946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System.out.println(ob1.</a:t>
            </a:r>
            <a:r>
              <a:rPr dirty="0" sz="2400" spc="-5" b="1">
                <a:latin typeface="Times New Roman"/>
                <a:cs typeface="Times New Roman"/>
              </a:rPr>
              <a:t>equals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ob3</a:t>
            </a:r>
            <a:r>
              <a:rPr dirty="0" sz="2400" spc="-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84904" y="5251704"/>
            <a:ext cx="4357370" cy="1028700"/>
          </a:xfrm>
          <a:custGeom>
            <a:avLst/>
            <a:gdLst/>
            <a:ahLst/>
            <a:cxnLst/>
            <a:rect l="l" t="t" r="r" b="b"/>
            <a:pathLst>
              <a:path w="4357370" h="1028700">
                <a:moveTo>
                  <a:pt x="4357116" y="1028700"/>
                </a:moveTo>
                <a:lnTo>
                  <a:pt x="4357116" y="0"/>
                </a:lnTo>
                <a:lnTo>
                  <a:pt x="0" y="0"/>
                </a:lnTo>
                <a:lnTo>
                  <a:pt x="0" y="1028700"/>
                </a:lnTo>
                <a:lnTo>
                  <a:pt x="6096" y="102870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343400" y="13716"/>
                </a:lnTo>
                <a:lnTo>
                  <a:pt x="4343400" y="6096"/>
                </a:lnTo>
                <a:lnTo>
                  <a:pt x="4349496" y="13716"/>
                </a:lnTo>
                <a:lnTo>
                  <a:pt x="4349496" y="1028700"/>
                </a:lnTo>
                <a:lnTo>
                  <a:pt x="4357116" y="1028700"/>
                </a:lnTo>
                <a:close/>
              </a:path>
              <a:path w="4357370" h="10287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357370" h="1028700">
                <a:moveTo>
                  <a:pt x="13716" y="101650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016508"/>
                </a:lnTo>
                <a:lnTo>
                  <a:pt x="13716" y="1016508"/>
                </a:lnTo>
                <a:close/>
              </a:path>
              <a:path w="4357370" h="1028700">
                <a:moveTo>
                  <a:pt x="4349496" y="1016508"/>
                </a:moveTo>
                <a:lnTo>
                  <a:pt x="6096" y="1016508"/>
                </a:lnTo>
                <a:lnTo>
                  <a:pt x="13716" y="1022604"/>
                </a:lnTo>
                <a:lnTo>
                  <a:pt x="13716" y="1028700"/>
                </a:lnTo>
                <a:lnTo>
                  <a:pt x="4343400" y="1028700"/>
                </a:lnTo>
                <a:lnTo>
                  <a:pt x="4343400" y="1022604"/>
                </a:lnTo>
                <a:lnTo>
                  <a:pt x="4349496" y="1016508"/>
                </a:lnTo>
                <a:close/>
              </a:path>
              <a:path w="4357370" h="1028700">
                <a:moveTo>
                  <a:pt x="13716" y="1028700"/>
                </a:moveTo>
                <a:lnTo>
                  <a:pt x="13716" y="1022604"/>
                </a:lnTo>
                <a:lnTo>
                  <a:pt x="6096" y="1016508"/>
                </a:lnTo>
                <a:lnTo>
                  <a:pt x="6096" y="1028700"/>
                </a:lnTo>
                <a:lnTo>
                  <a:pt x="13716" y="1028700"/>
                </a:lnTo>
                <a:close/>
              </a:path>
              <a:path w="4357370" h="1028700">
                <a:moveTo>
                  <a:pt x="4349496" y="13716"/>
                </a:moveTo>
                <a:lnTo>
                  <a:pt x="4343400" y="6096"/>
                </a:lnTo>
                <a:lnTo>
                  <a:pt x="4343400" y="13716"/>
                </a:lnTo>
                <a:lnTo>
                  <a:pt x="4349496" y="13716"/>
                </a:lnTo>
                <a:close/>
              </a:path>
              <a:path w="4357370" h="1028700">
                <a:moveTo>
                  <a:pt x="4349496" y="1016508"/>
                </a:moveTo>
                <a:lnTo>
                  <a:pt x="4349496" y="13716"/>
                </a:lnTo>
                <a:lnTo>
                  <a:pt x="4343400" y="13716"/>
                </a:lnTo>
                <a:lnTo>
                  <a:pt x="4343400" y="1016508"/>
                </a:lnTo>
                <a:lnTo>
                  <a:pt x="4349496" y="1016508"/>
                </a:lnTo>
                <a:close/>
              </a:path>
              <a:path w="4357370" h="1028700">
                <a:moveTo>
                  <a:pt x="4349496" y="1028700"/>
                </a:moveTo>
                <a:lnTo>
                  <a:pt x="4349496" y="1016508"/>
                </a:lnTo>
                <a:lnTo>
                  <a:pt x="4343400" y="1022604"/>
                </a:lnTo>
                <a:lnTo>
                  <a:pt x="4343400" y="1028700"/>
                </a:lnTo>
                <a:lnTo>
                  <a:pt x="4349496" y="10287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69738" y="5281674"/>
            <a:ext cx="108712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5854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true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278" y="479552"/>
            <a:ext cx="35439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dirty="0" sz="32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32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778256"/>
            <a:ext cx="1782445" cy="309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593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Test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35">
                <a:latin typeface="Calibri"/>
                <a:cs typeface="Calibri"/>
              </a:rPr>
              <a:t>Test(int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1158875">
              <a:lnSpc>
                <a:spcPct val="120000"/>
              </a:lnSpc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 =</a:t>
            </a:r>
            <a:r>
              <a:rPr dirty="0" sz="2400">
                <a:latin typeface="Calibri"/>
                <a:cs typeface="Calibri"/>
              </a:rPr>
              <a:t> i;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9738" y="809606"/>
            <a:ext cx="4609465" cy="315214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PassOb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100">
                <a:latin typeface="Times New Roman"/>
                <a:cs typeface="Times New Roman"/>
              </a:rPr>
              <a:t>public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static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void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main(String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args[])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12700" marR="946785">
              <a:lnSpc>
                <a:spcPct val="120000"/>
              </a:lnSpc>
            </a:pP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ob1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Test(100,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22);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Test(100,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22);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ob3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Test(-1,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-1);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ob1.</a:t>
            </a:r>
            <a:r>
              <a:rPr dirty="0" sz="2400" spc="-5" b="1">
                <a:latin typeface="Times New Roman"/>
                <a:cs typeface="Times New Roman"/>
              </a:rPr>
              <a:t>equals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ob2</a:t>
            </a:r>
            <a:r>
              <a:rPr dirty="0" sz="2400" spc="-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39" y="3850638"/>
            <a:ext cx="283972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latin typeface="Calibri"/>
                <a:cs typeface="Calibri"/>
              </a:rPr>
              <a:t>boolean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equals</a:t>
            </a:r>
            <a:r>
              <a:rPr dirty="0" sz="2400" spc="-25">
                <a:latin typeface="Calibri"/>
                <a:cs typeface="Calibri"/>
              </a:rPr>
              <a:t>(Test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9" y="4801613"/>
            <a:ext cx="395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if(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.a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latin typeface="Calibri"/>
                <a:cs typeface="Calibri"/>
              </a:rPr>
              <a:t>.a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&amp;&amp;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.b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latin typeface="Calibri"/>
                <a:cs typeface="Calibri"/>
              </a:rPr>
              <a:t>.b)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39" y="5167374"/>
            <a:ext cx="2091689" cy="178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6675">
              <a:lnSpc>
                <a:spcPct val="12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return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true; </a:t>
            </a:r>
            <a:r>
              <a:rPr dirty="0" sz="2400">
                <a:latin typeface="Calibri"/>
                <a:cs typeface="Calibri"/>
              </a:rPr>
              <a:t> else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false;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9738" y="3935982"/>
            <a:ext cx="460946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ob1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5" b="1">
                <a:latin typeface="Times New Roman"/>
                <a:cs typeface="Times New Roman"/>
              </a:rPr>
              <a:t>equals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ob3</a:t>
            </a:r>
            <a:r>
              <a:rPr dirty="0" sz="2400" spc="-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84904" y="5251704"/>
            <a:ext cx="4357370" cy="1028700"/>
          </a:xfrm>
          <a:custGeom>
            <a:avLst/>
            <a:gdLst/>
            <a:ahLst/>
            <a:cxnLst/>
            <a:rect l="l" t="t" r="r" b="b"/>
            <a:pathLst>
              <a:path w="4357370" h="1028700">
                <a:moveTo>
                  <a:pt x="4357116" y="1028700"/>
                </a:moveTo>
                <a:lnTo>
                  <a:pt x="4357116" y="0"/>
                </a:lnTo>
                <a:lnTo>
                  <a:pt x="0" y="0"/>
                </a:lnTo>
                <a:lnTo>
                  <a:pt x="0" y="1028700"/>
                </a:lnTo>
                <a:lnTo>
                  <a:pt x="6096" y="102870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343400" y="13716"/>
                </a:lnTo>
                <a:lnTo>
                  <a:pt x="4343400" y="6096"/>
                </a:lnTo>
                <a:lnTo>
                  <a:pt x="4349496" y="13716"/>
                </a:lnTo>
                <a:lnTo>
                  <a:pt x="4349496" y="1028700"/>
                </a:lnTo>
                <a:lnTo>
                  <a:pt x="4357116" y="1028700"/>
                </a:lnTo>
                <a:close/>
              </a:path>
              <a:path w="4357370" h="10287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357370" h="1028700">
                <a:moveTo>
                  <a:pt x="13716" y="101650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016508"/>
                </a:lnTo>
                <a:lnTo>
                  <a:pt x="13716" y="1016508"/>
                </a:lnTo>
                <a:close/>
              </a:path>
              <a:path w="4357370" h="1028700">
                <a:moveTo>
                  <a:pt x="4349496" y="1016508"/>
                </a:moveTo>
                <a:lnTo>
                  <a:pt x="6096" y="1016508"/>
                </a:lnTo>
                <a:lnTo>
                  <a:pt x="13716" y="1022604"/>
                </a:lnTo>
                <a:lnTo>
                  <a:pt x="13716" y="1028700"/>
                </a:lnTo>
                <a:lnTo>
                  <a:pt x="4343400" y="1028700"/>
                </a:lnTo>
                <a:lnTo>
                  <a:pt x="4343400" y="1022604"/>
                </a:lnTo>
                <a:lnTo>
                  <a:pt x="4349496" y="1016508"/>
                </a:lnTo>
                <a:close/>
              </a:path>
              <a:path w="4357370" h="1028700">
                <a:moveTo>
                  <a:pt x="13716" y="1028700"/>
                </a:moveTo>
                <a:lnTo>
                  <a:pt x="13716" y="1022604"/>
                </a:lnTo>
                <a:lnTo>
                  <a:pt x="6096" y="1016508"/>
                </a:lnTo>
                <a:lnTo>
                  <a:pt x="6096" y="1028700"/>
                </a:lnTo>
                <a:lnTo>
                  <a:pt x="13716" y="1028700"/>
                </a:lnTo>
                <a:close/>
              </a:path>
              <a:path w="4357370" h="1028700">
                <a:moveTo>
                  <a:pt x="4349496" y="13716"/>
                </a:moveTo>
                <a:lnTo>
                  <a:pt x="4343400" y="6096"/>
                </a:lnTo>
                <a:lnTo>
                  <a:pt x="4343400" y="13716"/>
                </a:lnTo>
                <a:lnTo>
                  <a:pt x="4349496" y="13716"/>
                </a:lnTo>
                <a:close/>
              </a:path>
              <a:path w="4357370" h="1028700">
                <a:moveTo>
                  <a:pt x="4349496" y="1016508"/>
                </a:moveTo>
                <a:lnTo>
                  <a:pt x="4349496" y="13716"/>
                </a:lnTo>
                <a:lnTo>
                  <a:pt x="4343400" y="13716"/>
                </a:lnTo>
                <a:lnTo>
                  <a:pt x="4343400" y="1016508"/>
                </a:lnTo>
                <a:lnTo>
                  <a:pt x="4349496" y="1016508"/>
                </a:lnTo>
                <a:close/>
              </a:path>
              <a:path w="4357370" h="1028700">
                <a:moveTo>
                  <a:pt x="4349496" y="1028700"/>
                </a:moveTo>
                <a:lnTo>
                  <a:pt x="4349496" y="1016508"/>
                </a:lnTo>
                <a:lnTo>
                  <a:pt x="4343400" y="1022604"/>
                </a:lnTo>
                <a:lnTo>
                  <a:pt x="4343400" y="1028700"/>
                </a:lnTo>
                <a:lnTo>
                  <a:pt x="4349496" y="10287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69738" y="5281674"/>
            <a:ext cx="108712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5854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true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0414" y="432307"/>
            <a:ext cx="42640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dirty="0" sz="2400" spc="-15" b="1">
                <a:solidFill>
                  <a:srgbClr val="000000"/>
                </a:solidFill>
                <a:latin typeface="Calibri"/>
                <a:cs typeface="Calibri"/>
              </a:rPr>
              <a:t> to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Calibri"/>
                <a:cs typeface="Calibri"/>
              </a:rPr>
              <a:t>initialize</a:t>
            </a:r>
            <a:r>
              <a:rPr dirty="0" sz="2400" spc="-5" b="1">
                <a:solidFill>
                  <a:srgbClr val="000000"/>
                </a:solidFill>
                <a:latin typeface="Calibri"/>
                <a:cs typeface="Calibri"/>
              </a:rPr>
              <a:t> another</a:t>
            </a:r>
            <a:r>
              <a:rPr dirty="0" sz="24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2737" y="1166657"/>
            <a:ext cx="4025265" cy="304482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4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BoxDemo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00">
                <a:latin typeface="Times New Roman"/>
                <a:cs typeface="Times New Roman"/>
              </a:rPr>
              <a:t>public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static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void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 b="1">
                <a:solidFill>
                  <a:srgbClr val="FF0000"/>
                </a:solidFill>
                <a:latin typeface="Times New Roman"/>
                <a:cs typeface="Times New Roman"/>
              </a:rPr>
              <a:t>main(</a:t>
            </a:r>
            <a:r>
              <a:rPr dirty="0" sz="2100" spc="-5">
                <a:latin typeface="Times New Roman"/>
                <a:cs typeface="Times New Roman"/>
              </a:rPr>
              <a:t>String </a:t>
            </a:r>
            <a:r>
              <a:rPr dirty="0" sz="2100" spc="-10">
                <a:latin typeface="Times New Roman"/>
                <a:cs typeface="Times New Roman"/>
              </a:rPr>
              <a:t>args[])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Box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b1</a:t>
            </a:r>
            <a:r>
              <a:rPr dirty="0" sz="2400" spc="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 </a:t>
            </a:r>
            <a:r>
              <a:rPr dirty="0" sz="2400" spc="-5">
                <a:latin typeface="Times New Roman"/>
                <a:cs typeface="Times New Roman"/>
              </a:rPr>
              <a:t>Box(10,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Box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b2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5">
                <a:latin typeface="Times New Roman"/>
                <a:cs typeface="Times New Roman"/>
              </a:rPr>
              <a:t> Box(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b1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3904" y="4914436"/>
            <a:ext cx="5432425" cy="1427480"/>
            <a:chOff x="3803904" y="4914436"/>
            <a:chExt cx="5432425" cy="14274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1520" y="4914436"/>
              <a:ext cx="2504629" cy="13065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3904" y="5404104"/>
              <a:ext cx="3520440" cy="937260"/>
            </a:xfrm>
            <a:custGeom>
              <a:avLst/>
              <a:gdLst/>
              <a:ahLst/>
              <a:cxnLst/>
              <a:rect l="l" t="t" r="r" b="b"/>
              <a:pathLst>
                <a:path w="3520440" h="937260">
                  <a:moveTo>
                    <a:pt x="3520440" y="937260"/>
                  </a:moveTo>
                  <a:lnTo>
                    <a:pt x="3520440" y="0"/>
                  </a:lnTo>
                  <a:lnTo>
                    <a:pt x="0" y="0"/>
                  </a:lnTo>
                  <a:lnTo>
                    <a:pt x="0" y="937260"/>
                  </a:lnTo>
                  <a:lnTo>
                    <a:pt x="6096" y="937260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3506724" y="13716"/>
                  </a:lnTo>
                  <a:lnTo>
                    <a:pt x="3506724" y="6096"/>
                  </a:lnTo>
                  <a:lnTo>
                    <a:pt x="3514344" y="13716"/>
                  </a:lnTo>
                  <a:lnTo>
                    <a:pt x="3514344" y="937260"/>
                  </a:lnTo>
                  <a:lnTo>
                    <a:pt x="3520440" y="937260"/>
                  </a:lnTo>
                  <a:close/>
                </a:path>
                <a:path w="3520440" h="93726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3520440" h="937260">
                  <a:moveTo>
                    <a:pt x="13716" y="925068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25068"/>
                  </a:lnTo>
                  <a:lnTo>
                    <a:pt x="13716" y="925068"/>
                  </a:lnTo>
                  <a:close/>
                </a:path>
                <a:path w="3520440" h="937260">
                  <a:moveTo>
                    <a:pt x="3514344" y="925068"/>
                  </a:moveTo>
                  <a:lnTo>
                    <a:pt x="6096" y="925068"/>
                  </a:lnTo>
                  <a:lnTo>
                    <a:pt x="13716" y="931164"/>
                  </a:lnTo>
                  <a:lnTo>
                    <a:pt x="13716" y="937260"/>
                  </a:lnTo>
                  <a:lnTo>
                    <a:pt x="3506724" y="937260"/>
                  </a:lnTo>
                  <a:lnTo>
                    <a:pt x="3506724" y="931164"/>
                  </a:lnTo>
                  <a:lnTo>
                    <a:pt x="3514344" y="925068"/>
                  </a:lnTo>
                  <a:close/>
                </a:path>
                <a:path w="3520440" h="937260">
                  <a:moveTo>
                    <a:pt x="13716" y="937260"/>
                  </a:moveTo>
                  <a:lnTo>
                    <a:pt x="13716" y="931164"/>
                  </a:lnTo>
                  <a:lnTo>
                    <a:pt x="6096" y="925068"/>
                  </a:lnTo>
                  <a:lnTo>
                    <a:pt x="6096" y="937260"/>
                  </a:lnTo>
                  <a:lnTo>
                    <a:pt x="13716" y="937260"/>
                  </a:lnTo>
                  <a:close/>
                </a:path>
                <a:path w="3520440" h="937260">
                  <a:moveTo>
                    <a:pt x="3514344" y="13716"/>
                  </a:moveTo>
                  <a:lnTo>
                    <a:pt x="3506724" y="6096"/>
                  </a:lnTo>
                  <a:lnTo>
                    <a:pt x="3506724" y="13716"/>
                  </a:lnTo>
                  <a:lnTo>
                    <a:pt x="3514344" y="13716"/>
                  </a:lnTo>
                  <a:close/>
                </a:path>
                <a:path w="3520440" h="937260">
                  <a:moveTo>
                    <a:pt x="3514344" y="925068"/>
                  </a:moveTo>
                  <a:lnTo>
                    <a:pt x="3514344" y="13716"/>
                  </a:lnTo>
                  <a:lnTo>
                    <a:pt x="3506724" y="13716"/>
                  </a:lnTo>
                  <a:lnTo>
                    <a:pt x="3506724" y="925068"/>
                  </a:lnTo>
                  <a:lnTo>
                    <a:pt x="3514344" y="925068"/>
                  </a:lnTo>
                  <a:close/>
                </a:path>
                <a:path w="3520440" h="937260">
                  <a:moveTo>
                    <a:pt x="3514344" y="937260"/>
                  </a:moveTo>
                  <a:lnTo>
                    <a:pt x="3514344" y="925068"/>
                  </a:lnTo>
                  <a:lnTo>
                    <a:pt x="3506724" y="931164"/>
                  </a:lnTo>
                  <a:lnTo>
                    <a:pt x="3506724" y="937260"/>
                  </a:lnTo>
                  <a:lnTo>
                    <a:pt x="3514344" y="93726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4539" y="847519"/>
            <a:ext cx="4191635" cy="44164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800" spc="-6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Box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2127250">
              <a:lnSpc>
                <a:spcPts val="4029"/>
              </a:lnSpc>
              <a:spcBef>
                <a:spcPts val="235"/>
              </a:spcBef>
            </a:pPr>
            <a:r>
              <a:rPr dirty="0" sz="2800">
                <a:latin typeface="Times New Roman"/>
                <a:cs typeface="Times New Roman"/>
              </a:rPr>
              <a:t>double </a:t>
            </a:r>
            <a:r>
              <a:rPr dirty="0" sz="2800" spc="-5">
                <a:latin typeface="Times New Roman"/>
                <a:cs typeface="Times New Roman"/>
              </a:rPr>
              <a:t>width </a:t>
            </a:r>
            <a:r>
              <a:rPr dirty="0" sz="2800">
                <a:latin typeface="Times New Roman"/>
                <a:cs typeface="Times New Roman"/>
              </a:rPr>
              <a:t> double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length;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double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height;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400" spc="-5" b="1">
                <a:latin typeface="Times New Roman"/>
                <a:cs typeface="Times New Roman"/>
              </a:rPr>
              <a:t>Box</a:t>
            </a:r>
            <a:r>
              <a:rPr dirty="0" sz="2400" spc="-5">
                <a:latin typeface="Times New Roman"/>
                <a:cs typeface="Times New Roman"/>
              </a:rPr>
              <a:t>(double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w,</a:t>
            </a:r>
            <a:r>
              <a:rPr dirty="0" sz="2400">
                <a:latin typeface="Times New Roman"/>
                <a:cs typeface="Times New Roman"/>
              </a:rPr>
              <a:t> 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2630170">
              <a:lnSpc>
                <a:spcPts val="4029"/>
              </a:lnSpc>
              <a:spcBef>
                <a:spcPts val="85"/>
              </a:spcBef>
            </a:pPr>
            <a:r>
              <a:rPr dirty="0" sz="2800" spc="-5">
                <a:latin typeface="Times New Roman"/>
                <a:cs typeface="Times New Roman"/>
              </a:rPr>
              <a:t>width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w;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length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39" y="5236638"/>
            <a:ext cx="1551940" cy="14192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800" spc="-5">
                <a:latin typeface="Times New Roman"/>
                <a:cs typeface="Times New Roman"/>
              </a:rPr>
              <a:t>height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8738" y="5437122"/>
            <a:ext cx="32480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Here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b2</a:t>
            </a:r>
            <a:r>
              <a:rPr dirty="0" sz="1800" spc="5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 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clone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b1</a:t>
            </a:r>
            <a:r>
              <a:rPr dirty="0" sz="1800" spc="-5">
                <a:latin typeface="Arial MT"/>
                <a:cs typeface="Arial MT"/>
              </a:rPr>
              <a:t>. </a:t>
            </a:r>
            <a:r>
              <a:rPr dirty="0" sz="1800">
                <a:latin typeface="Arial MT"/>
                <a:cs typeface="Arial MT"/>
              </a:rPr>
              <a:t> The </a:t>
            </a:r>
            <a:r>
              <a:rPr dirty="0" sz="1800" spc="-5">
                <a:latin typeface="Arial MT"/>
                <a:cs typeface="Arial MT"/>
              </a:rPr>
              <a:t>object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b2 </a:t>
            </a:r>
            <a:r>
              <a:rPr dirty="0" sz="1800" spc="-5">
                <a:latin typeface="Arial MT"/>
                <a:cs typeface="Arial MT"/>
              </a:rPr>
              <a:t>is initialized using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initial values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b1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3505200"/>
            <a:ext cx="2513076" cy="135331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35227"/>
            <a:ext cx="72434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Passing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arguments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44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0215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758825" algn="l"/>
                <a:tab pos="2211705" algn="l"/>
                <a:tab pos="5204460" algn="l"/>
                <a:tab pos="6001385" algn="l"/>
                <a:tab pos="6624955" algn="l"/>
                <a:tab pos="7725409" algn="l"/>
              </a:tabLst>
            </a:pPr>
            <a:r>
              <a:rPr dirty="0" sz="2600" spc="-5">
                <a:latin typeface="Times New Roman"/>
                <a:cs typeface="Times New Roman"/>
              </a:rPr>
              <a:t>/</a:t>
            </a:r>
            <a:r>
              <a:rPr dirty="0" sz="2600">
                <a:latin typeface="Times New Roman"/>
                <a:cs typeface="Times New Roman"/>
              </a:rPr>
              <a:t>/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spc="-1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ti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yp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spc="-2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114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600" spc="-1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600" spc="-1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600" spc="-2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dirty="0" sz="2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passed by</a:t>
            </a:r>
            <a:r>
              <a:rPr dirty="0" sz="2600" spc="-15" b="1">
                <a:latin typeface="Times New Roman"/>
                <a:cs typeface="Times New Roman"/>
              </a:rPr>
              <a:t> reference.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79551"/>
            <a:ext cx="141224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114">
                <a:solidFill>
                  <a:srgbClr val="000000"/>
                </a:solidFill>
              </a:rPr>
              <a:t> </a:t>
            </a:r>
            <a:r>
              <a:rPr dirty="0" sz="2400" spc="-45">
                <a:solidFill>
                  <a:srgbClr val="000000"/>
                </a:solidFill>
              </a:rPr>
              <a:t>Test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int a; 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 spc="-25">
                <a:solidFill>
                  <a:srgbClr val="000000"/>
                </a:solidFill>
              </a:rPr>
              <a:t>Test(int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i)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00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16939" y="1942591"/>
            <a:ext cx="21285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0000CC"/>
                </a:solidFill>
                <a:latin typeface="Times New Roman"/>
                <a:cs typeface="Times New Roman"/>
              </a:rPr>
              <a:t>calc(Test</a:t>
            </a:r>
            <a:r>
              <a:rPr dirty="0" sz="2400" spc="-8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o)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o.a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7738" y="406399"/>
            <a:ext cx="5229860" cy="35369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Obcall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1840864" algn="l"/>
              </a:tabLst>
            </a:pPr>
            <a:r>
              <a:rPr dirty="0" sz="2400" spc="-45">
                <a:latin typeface="Times New Roman"/>
                <a:cs typeface="Times New Roman"/>
              </a:rPr>
              <a:t>Test </a:t>
            </a:r>
            <a:r>
              <a:rPr dirty="0" sz="2400">
                <a:latin typeface="Times New Roman"/>
                <a:cs typeface="Times New Roman"/>
              </a:rPr>
              <a:t>ob = new </a:t>
            </a:r>
            <a:r>
              <a:rPr dirty="0" sz="2400" spc="-20">
                <a:latin typeface="Times New Roman"/>
                <a:cs typeface="Times New Roman"/>
              </a:rPr>
              <a:t>Test(15); 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System.out.println("Object parameter");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System.out.println("Before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ob.a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ob.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calc(ob)</a:t>
            </a:r>
            <a:r>
              <a:rPr dirty="0" sz="2400" spc="-5" b="1">
                <a:latin typeface="Times New Roman"/>
                <a:cs typeface="Times New Roman"/>
              </a:rPr>
              <a:t>;	</a:t>
            </a:r>
            <a:r>
              <a:rPr dirty="0" sz="2400" b="1">
                <a:solidFill>
                  <a:srgbClr val="4E6127"/>
                </a:solidFill>
                <a:latin typeface="Times New Roman"/>
                <a:cs typeface="Times New Roman"/>
              </a:rPr>
              <a:t>// </a:t>
            </a:r>
            <a:r>
              <a:rPr dirty="0" sz="2400" spc="-5" b="1">
                <a:solidFill>
                  <a:srgbClr val="4E6127"/>
                </a:solidFill>
                <a:latin typeface="Times New Roman"/>
                <a:cs typeface="Times New Roman"/>
              </a:rPr>
              <a:t>//Call by </a:t>
            </a:r>
            <a:r>
              <a:rPr dirty="0" sz="2400" spc="-15" b="1">
                <a:solidFill>
                  <a:srgbClr val="4E6127"/>
                </a:solidFill>
                <a:latin typeface="Times New Roman"/>
                <a:cs typeface="Times New Roman"/>
              </a:rPr>
              <a:t>reference </a:t>
            </a:r>
            <a:r>
              <a:rPr dirty="0" sz="2400" spc="-1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System.out.println("After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ob.a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6939" y="3771390"/>
            <a:ext cx="195326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calc(int</a:t>
            </a:r>
            <a:r>
              <a:rPr dirty="0" sz="2400" spc="-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a*=2;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738" y="4356606"/>
            <a:ext cx="5106670" cy="2219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a=15;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1840864" algn="l"/>
                <a:tab pos="4724400" algn="l"/>
              </a:tabLst>
            </a:pPr>
            <a:r>
              <a:rPr dirty="0" sz="2400" spc="-5">
                <a:latin typeface="Times New Roman"/>
                <a:cs typeface="Times New Roman"/>
              </a:rPr>
              <a:t>System.out.println("Integer parameter");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System.out.println("Before </a:t>
            </a:r>
            <a:r>
              <a:rPr dirty="0" sz="2400">
                <a:latin typeface="Times New Roman"/>
                <a:cs typeface="Times New Roman"/>
              </a:rPr>
              <a:t>call: </a:t>
            </a:r>
            <a:r>
              <a:rPr dirty="0" sz="2400" spc="-5"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 a);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calc(a);	</a:t>
            </a:r>
            <a:r>
              <a:rPr dirty="0" sz="2400" spc="-5" b="1">
                <a:solidFill>
                  <a:srgbClr val="4E6127"/>
                </a:solidFill>
                <a:latin typeface="Times New Roman"/>
                <a:cs typeface="Times New Roman"/>
              </a:rPr>
              <a:t>//Call by value </a:t>
            </a:r>
            <a:r>
              <a:rPr dirty="0" sz="240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System.out.println("After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a);	}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9304" y="5277612"/>
            <a:ext cx="2071370" cy="2037714"/>
          </a:xfrm>
          <a:custGeom>
            <a:avLst/>
            <a:gdLst/>
            <a:ahLst/>
            <a:cxnLst/>
            <a:rect l="l" t="t" r="r" b="b"/>
            <a:pathLst>
              <a:path w="2071370" h="2037715">
                <a:moveTo>
                  <a:pt x="2071116" y="2037587"/>
                </a:moveTo>
                <a:lnTo>
                  <a:pt x="2071116" y="0"/>
                </a:lnTo>
                <a:lnTo>
                  <a:pt x="0" y="0"/>
                </a:lnTo>
                <a:lnTo>
                  <a:pt x="0" y="2037587"/>
                </a:lnTo>
                <a:lnTo>
                  <a:pt x="6096" y="2037587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057400" y="12192"/>
                </a:lnTo>
                <a:lnTo>
                  <a:pt x="2057400" y="6096"/>
                </a:lnTo>
                <a:lnTo>
                  <a:pt x="2063496" y="12192"/>
                </a:lnTo>
                <a:lnTo>
                  <a:pt x="2063496" y="2037587"/>
                </a:lnTo>
                <a:lnTo>
                  <a:pt x="2071116" y="2037587"/>
                </a:lnTo>
                <a:close/>
              </a:path>
              <a:path w="2071370" h="203771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071370" h="2037715">
                <a:moveTo>
                  <a:pt x="13716" y="20314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031492"/>
                </a:lnTo>
                <a:lnTo>
                  <a:pt x="13716" y="2031492"/>
                </a:lnTo>
                <a:close/>
              </a:path>
              <a:path w="2071370" h="2037715">
                <a:moveTo>
                  <a:pt x="2063496" y="2031492"/>
                </a:moveTo>
                <a:lnTo>
                  <a:pt x="6096" y="2031492"/>
                </a:lnTo>
                <a:lnTo>
                  <a:pt x="13716" y="2037587"/>
                </a:lnTo>
                <a:lnTo>
                  <a:pt x="2057400" y="2037587"/>
                </a:lnTo>
                <a:lnTo>
                  <a:pt x="2063496" y="2031492"/>
                </a:lnTo>
                <a:close/>
              </a:path>
              <a:path w="2071370" h="2037715">
                <a:moveTo>
                  <a:pt x="13716" y="2037587"/>
                </a:moveTo>
                <a:lnTo>
                  <a:pt x="6096" y="2031492"/>
                </a:lnTo>
                <a:lnTo>
                  <a:pt x="6096" y="2037587"/>
                </a:lnTo>
                <a:lnTo>
                  <a:pt x="13716" y="2037587"/>
                </a:lnTo>
                <a:close/>
              </a:path>
              <a:path w="2071370" h="2037715">
                <a:moveTo>
                  <a:pt x="2063496" y="12192"/>
                </a:moveTo>
                <a:lnTo>
                  <a:pt x="2057400" y="6096"/>
                </a:lnTo>
                <a:lnTo>
                  <a:pt x="2057400" y="12192"/>
                </a:lnTo>
                <a:lnTo>
                  <a:pt x="2063496" y="12192"/>
                </a:lnTo>
                <a:close/>
              </a:path>
              <a:path w="2071370" h="2037715">
                <a:moveTo>
                  <a:pt x="2063496" y="2031492"/>
                </a:moveTo>
                <a:lnTo>
                  <a:pt x="2063496" y="12192"/>
                </a:lnTo>
                <a:lnTo>
                  <a:pt x="2057400" y="12192"/>
                </a:lnTo>
                <a:lnTo>
                  <a:pt x="2057400" y="2031492"/>
                </a:lnTo>
                <a:lnTo>
                  <a:pt x="2063496" y="2031492"/>
                </a:lnTo>
                <a:close/>
              </a:path>
              <a:path w="2071370" h="2037715">
                <a:moveTo>
                  <a:pt x="2063496" y="2037587"/>
                </a:moveTo>
                <a:lnTo>
                  <a:pt x="2063496" y="2031492"/>
                </a:lnTo>
                <a:lnTo>
                  <a:pt x="2057400" y="2037587"/>
                </a:lnTo>
                <a:lnTo>
                  <a:pt x="2063496" y="20375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91539" y="5234429"/>
            <a:ext cx="2345690" cy="2021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520"/>
              </a:lnSpc>
              <a:spcBef>
                <a:spcPts val="100"/>
              </a:spcBef>
              <a:tabLst>
                <a:tab pos="494665" algn="l"/>
              </a:tabLst>
            </a:pPr>
            <a:r>
              <a:rPr dirty="0" sz="2400">
                <a:latin typeface="Times New Roman"/>
                <a:cs typeface="Times New Roman"/>
              </a:rPr>
              <a:t>}	</a:t>
            </a: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ts val="2460"/>
              </a:lnSpc>
              <a:tabLst>
                <a:tab pos="494665" algn="l"/>
              </a:tabLst>
            </a:pPr>
            <a:r>
              <a:rPr dirty="0" baseline="-16203" sz="3600">
                <a:latin typeface="Times New Roman"/>
                <a:cs typeface="Times New Roman"/>
              </a:rPr>
              <a:t>}	</a:t>
            </a:r>
            <a:r>
              <a:rPr dirty="0" sz="1800" spc="-5">
                <a:latin typeface="Arial MT"/>
                <a:cs typeface="Arial MT"/>
              </a:rPr>
              <a:t>Object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parameter</a:t>
            </a:r>
            <a:endParaRPr sz="1800">
              <a:latin typeface="Arial MT"/>
              <a:cs typeface="Arial MT"/>
            </a:endParaRPr>
          </a:p>
          <a:p>
            <a:pPr marL="494665">
              <a:lnSpc>
                <a:spcPts val="2100"/>
              </a:lnSpc>
            </a:pPr>
            <a:r>
              <a:rPr dirty="0" sz="1800" spc="-5">
                <a:latin typeface="Arial MT"/>
                <a:cs typeface="Arial MT"/>
              </a:rPr>
              <a:t>Before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call: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15</a:t>
            </a:r>
            <a:endParaRPr sz="1800">
              <a:latin typeface="Arial MT"/>
              <a:cs typeface="Arial MT"/>
            </a:endParaRPr>
          </a:p>
          <a:p>
            <a:pPr marL="494665" marR="304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After call: 30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Integer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parameter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Before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call: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15</a:t>
            </a:r>
            <a:endParaRPr sz="1800">
              <a:latin typeface="Arial MT"/>
              <a:cs typeface="Arial MT"/>
            </a:endParaRPr>
          </a:p>
          <a:p>
            <a:pPr marL="49466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After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call: 15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89020" marR="70485" indent="-31337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CS205</a:t>
            </a:r>
            <a:r>
              <a:rPr dirty="0" spc="-10"/>
              <a:t> </a:t>
            </a:r>
            <a:r>
              <a:rPr dirty="0" spc="-5"/>
              <a:t>Object</a:t>
            </a:r>
            <a:r>
              <a:rPr dirty="0"/>
              <a:t> </a:t>
            </a:r>
            <a:r>
              <a:rPr dirty="0" spc="-5"/>
              <a:t>Oriented</a:t>
            </a:r>
            <a:r>
              <a:rPr dirty="0" spc="5"/>
              <a:t> </a:t>
            </a:r>
            <a:r>
              <a:rPr dirty="0" spc="-5"/>
              <a:t>Programming </a:t>
            </a:r>
            <a:r>
              <a:rPr dirty="0" spc="-98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Java</a:t>
            </a:r>
          </a:p>
          <a:p>
            <a:pPr marL="3462020" marR="5080" indent="-3070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Module </a:t>
            </a:r>
            <a:r>
              <a:rPr dirty="0" spc="-5">
                <a:solidFill>
                  <a:srgbClr val="000000"/>
                </a:solidFill>
              </a:rPr>
              <a:t>2 -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Core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Java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 </a:t>
            </a:r>
            <a:r>
              <a:rPr dirty="0" spc="-9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(Part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730" y="935227"/>
            <a:ext cx="240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84" y="6921496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2279" rIns="0" bIns="0" rtlCol="0" vert="horz">
            <a:spAutoFit/>
          </a:bodyPr>
          <a:lstStyle/>
          <a:p>
            <a:pPr algn="ctr" marL="8572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CC"/>
                </a:solidFill>
              </a:rPr>
              <a:t>CS205</a:t>
            </a:r>
            <a:r>
              <a:rPr dirty="0" sz="3600" spc="-1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Object</a:t>
            </a:r>
            <a:r>
              <a:rPr dirty="0" sz="3600" spc="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Oriented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Programming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in </a:t>
            </a:r>
            <a:r>
              <a:rPr dirty="0" sz="3600" spc="-88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Java</a:t>
            </a:r>
            <a:endParaRPr sz="3600"/>
          </a:p>
          <a:p>
            <a:pPr algn="ctr" marL="260985" marR="180340">
              <a:lnSpc>
                <a:spcPct val="100000"/>
              </a:lnSpc>
            </a:pPr>
            <a:r>
              <a:rPr dirty="0" sz="3600" spc="-5"/>
              <a:t>Module </a:t>
            </a:r>
            <a:r>
              <a:rPr dirty="0" sz="3600"/>
              <a:t>2 - </a:t>
            </a:r>
            <a:r>
              <a:rPr dirty="0" sz="3600" spc="-20" b="1">
                <a:latin typeface="Times New Roman"/>
                <a:cs typeface="Times New Roman"/>
              </a:rPr>
              <a:t>Core </a:t>
            </a:r>
            <a:r>
              <a:rPr dirty="0" sz="3600" b="1">
                <a:latin typeface="Times New Roman"/>
                <a:cs typeface="Times New Roman"/>
              </a:rPr>
              <a:t>Java </a:t>
            </a:r>
            <a:r>
              <a:rPr dirty="0" sz="3600" spc="-5" b="1">
                <a:latin typeface="Times New Roman"/>
                <a:cs typeface="Times New Roman"/>
              </a:rPr>
              <a:t>Fundamentals </a:t>
            </a:r>
            <a:r>
              <a:rPr dirty="0" sz="3600" spc="-88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(Part </a:t>
            </a:r>
            <a:r>
              <a:rPr dirty="0" sz="3600" b="1">
                <a:latin typeface="Times New Roman"/>
                <a:cs typeface="Times New Roman"/>
              </a:rPr>
              <a:t>7)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7399" y="4298694"/>
            <a:ext cx="5997575" cy="170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85">
                <a:solidFill>
                  <a:srgbClr val="898989"/>
                </a:solidFill>
                <a:latin typeface="Palatino Linotype"/>
                <a:cs typeface="Palatino Linotype"/>
              </a:rPr>
              <a:t>Prepared</a:t>
            </a:r>
            <a:r>
              <a:rPr dirty="0" sz="2200" spc="350">
                <a:solidFill>
                  <a:srgbClr val="898989"/>
                </a:solidFill>
                <a:latin typeface="Palatino Linotype"/>
                <a:cs typeface="Palatino Linotype"/>
              </a:rPr>
              <a:t> </a:t>
            </a:r>
            <a:r>
              <a:rPr dirty="0" sz="2200" spc="190">
                <a:solidFill>
                  <a:srgbClr val="898989"/>
                </a:solidFill>
                <a:latin typeface="Palatino Linotype"/>
                <a:cs typeface="Palatino Linotype"/>
              </a:rPr>
              <a:t>by</a:t>
            </a:r>
            <a:endParaRPr sz="2200">
              <a:latin typeface="Palatino Linotype"/>
              <a:cs typeface="Palatino Linotype"/>
            </a:endParaRPr>
          </a:p>
          <a:p>
            <a:pPr algn="ctr" marL="2411095" marR="2160905">
              <a:lnSpc>
                <a:spcPct val="100000"/>
              </a:lnSpc>
              <a:spcBef>
                <a:spcPts val="10"/>
              </a:spcBef>
            </a:pP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Renetha</a:t>
            </a:r>
            <a:r>
              <a:rPr dirty="0" sz="2200" spc="-9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J.B. </a:t>
            </a:r>
            <a:r>
              <a:rPr dirty="0" sz="2200" spc="-53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898989"/>
                </a:solidFill>
                <a:latin typeface="Times New Roman"/>
                <a:cs typeface="Times New Roman"/>
              </a:rPr>
              <a:t>AP</a:t>
            </a:r>
            <a:endParaRPr sz="2200">
              <a:latin typeface="Times New Roman"/>
              <a:cs typeface="Times New Roman"/>
            </a:endParaRPr>
          </a:p>
          <a:p>
            <a:pPr algn="ctr" marL="242570">
              <a:lnSpc>
                <a:spcPct val="100000"/>
              </a:lnSpc>
            </a:pP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Dept.of</a:t>
            </a:r>
            <a:r>
              <a:rPr dirty="0" sz="2200" spc="-4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CSE,</a:t>
            </a:r>
            <a:endParaRPr sz="2200">
              <a:latin typeface="Times New Roman"/>
              <a:cs typeface="Times New Roman"/>
            </a:endParaRPr>
          </a:p>
          <a:p>
            <a:pPr algn="ctr" marL="240665">
              <a:lnSpc>
                <a:spcPct val="100000"/>
              </a:lnSpc>
            </a:pP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Lourdes</a:t>
            </a:r>
            <a:r>
              <a:rPr dirty="0" sz="2200" spc="-1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Matha</a:t>
            </a:r>
            <a:r>
              <a:rPr dirty="0" sz="2200" spc="-1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College</a:t>
            </a:r>
            <a:r>
              <a:rPr dirty="0" sz="2200">
                <a:solidFill>
                  <a:srgbClr val="898989"/>
                </a:solidFill>
                <a:latin typeface="Times New Roman"/>
                <a:cs typeface="Times New Roman"/>
              </a:rPr>
              <a:t> of</a:t>
            </a:r>
            <a:r>
              <a:rPr dirty="0" sz="2200" spc="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Science</a:t>
            </a:r>
            <a:r>
              <a:rPr dirty="0" sz="2200" spc="2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98989"/>
                </a:solidFill>
                <a:latin typeface="Times New Roman"/>
                <a:cs typeface="Times New Roman"/>
              </a:rPr>
              <a:t>and</a:t>
            </a:r>
            <a:r>
              <a:rPr dirty="0" sz="2200" spc="-3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898989"/>
                </a:solidFill>
                <a:latin typeface="Times New Roman"/>
                <a:cs typeface="Times New Roman"/>
              </a:rPr>
              <a:t>Technology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8610" y="574039"/>
            <a:ext cx="1278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490572"/>
            <a:ext cx="3724910" cy="325374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08330" indent="-596265">
              <a:lnSpc>
                <a:spcPct val="100000"/>
              </a:lnSpc>
              <a:spcBef>
                <a:spcPts val="1630"/>
              </a:spcBef>
              <a:buClr>
                <a:srgbClr val="000000"/>
              </a:buClr>
              <a:buFont typeface="Wingdings"/>
              <a:buChar char=""/>
              <a:tabLst>
                <a:tab pos="608330" algn="l"/>
                <a:tab pos="608965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Returning</a:t>
            </a:r>
            <a:r>
              <a:rPr dirty="0" u="heavy" sz="2600" spc="-3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Recursion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spc="-16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dirty="0" u="heavy" sz="2600" spc="-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Control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Static</a:t>
            </a:r>
            <a:r>
              <a:rPr dirty="0" u="heavy" sz="2600" spc="-8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Members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9994" y="574039"/>
            <a:ext cx="35166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Returning</a:t>
            </a:r>
            <a:r>
              <a:rPr dirty="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825243"/>
            <a:ext cx="6291580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ho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y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b="1">
                <a:latin typeface="Times New Roman"/>
                <a:cs typeface="Times New Roman"/>
              </a:rPr>
              <a:t>p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f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Primitive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 (int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,float,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char,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double </a:t>
            </a:r>
            <a:r>
              <a:rPr dirty="0" sz="2400" b="1">
                <a:latin typeface="Times New Roman"/>
                <a:cs typeface="Times New Roman"/>
              </a:rPr>
              <a:t>etc.)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types(objects)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04747"/>
            <a:ext cx="297815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Returning</a:t>
            </a:r>
            <a:r>
              <a:rPr dirty="0" sz="2600" spc="-4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an</a:t>
            </a:r>
            <a:r>
              <a:rPr dirty="0" sz="2600" spc="-3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object.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1302511"/>
            <a:ext cx="1567180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7145" indent="-34290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class </a:t>
            </a:r>
            <a:r>
              <a:rPr dirty="0" sz="2400" spc="-60" b="1">
                <a:solidFill>
                  <a:srgbClr val="0000CC"/>
                </a:solidFill>
                <a:latin typeface="Times New Roman"/>
                <a:cs typeface="Times New Roman"/>
              </a:rPr>
              <a:t>Test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 a;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Test(int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i)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138" y="822354"/>
            <a:ext cx="4171315" cy="297688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RetOb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100">
                <a:latin typeface="Times New Roman"/>
                <a:cs typeface="Times New Roman"/>
              </a:rPr>
              <a:t>public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static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void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main(String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args[])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1267460">
              <a:lnSpc>
                <a:spcPts val="3460"/>
              </a:lnSpc>
              <a:spcBef>
                <a:spcPts val="195"/>
              </a:spcBef>
            </a:pP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ob1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Test(2);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ob2;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600" spc="5">
                <a:latin typeface="Times New Roman"/>
                <a:cs typeface="Times New Roman"/>
              </a:rPr>
              <a:t>ob2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ob1.increase();</a:t>
            </a:r>
            <a:endParaRPr sz="2600">
              <a:latin typeface="Times New Roman"/>
              <a:cs typeface="Times New Roman"/>
            </a:endParaRPr>
          </a:p>
          <a:p>
            <a:pPr marL="12700" marR="312420">
              <a:lnSpc>
                <a:spcPct val="120000"/>
              </a:lnSpc>
              <a:spcBef>
                <a:spcPts val="25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System.out.println("ob1.a: </a:t>
            </a:r>
            <a:r>
              <a:rPr dirty="0" sz="2000">
                <a:latin typeface="Times New Roman"/>
                <a:cs typeface="Times New Roman"/>
              </a:rPr>
              <a:t>" + ob1.a);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System.out.println("ob2.a: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ob2.a);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3935982"/>
            <a:ext cx="3571240" cy="2219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60" b="1">
                <a:solidFill>
                  <a:srgbClr val="0000CC"/>
                </a:solidFill>
                <a:latin typeface="Times New Roman"/>
                <a:cs typeface="Times New Roman"/>
              </a:rPr>
              <a:t>Test</a:t>
            </a:r>
            <a:r>
              <a:rPr dirty="0" sz="24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increase</a:t>
            </a:r>
            <a:r>
              <a:rPr dirty="0" sz="2400" spc="-10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Test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temp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0000CC"/>
                </a:solidFill>
                <a:latin typeface="Times New Roman"/>
                <a:cs typeface="Times New Roman"/>
              </a:rPr>
              <a:t>Test</a:t>
            </a:r>
            <a:r>
              <a:rPr dirty="0" sz="2400" spc="-20">
                <a:latin typeface="Times New Roman"/>
                <a:cs typeface="Times New Roman"/>
              </a:rPr>
              <a:t>(a+10);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temp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839" y="6289733"/>
            <a:ext cx="1466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138" y="3773523"/>
            <a:ext cx="471424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Times New Roman"/>
                <a:cs typeface="Times New Roman"/>
              </a:rPr>
              <a:t>ob2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ob2.increase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System.out.println(“increase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ob2.a: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”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+ob2.a);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6206" y="4507221"/>
            <a:ext cx="237490" cy="861694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5800" y="5791200"/>
            <a:ext cx="7859395" cy="1524000"/>
            <a:chOff x="685800" y="5791200"/>
            <a:chExt cx="7859395" cy="15240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6096000"/>
              <a:ext cx="2471927" cy="838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5791200"/>
              <a:ext cx="685800" cy="5821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200" y="6629400"/>
              <a:ext cx="3515867" cy="6857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24400" y="6076188"/>
              <a:ext cx="2971800" cy="662940"/>
            </a:xfrm>
            <a:custGeom>
              <a:avLst/>
              <a:gdLst/>
              <a:ahLst/>
              <a:cxnLst/>
              <a:rect l="l" t="t" r="r" b="b"/>
              <a:pathLst>
                <a:path w="2971800" h="662940">
                  <a:moveTo>
                    <a:pt x="2948320" y="624987"/>
                  </a:moveTo>
                  <a:lnTo>
                    <a:pt x="2939873" y="617325"/>
                  </a:lnTo>
                  <a:lnTo>
                    <a:pt x="1524" y="0"/>
                  </a:lnTo>
                  <a:lnTo>
                    <a:pt x="0" y="12192"/>
                  </a:lnTo>
                  <a:lnTo>
                    <a:pt x="2935991" y="629022"/>
                  </a:lnTo>
                  <a:lnTo>
                    <a:pt x="2948320" y="624987"/>
                  </a:lnTo>
                  <a:close/>
                </a:path>
                <a:path w="2971800" h="662940">
                  <a:moveTo>
                    <a:pt x="2958932" y="633841"/>
                  </a:moveTo>
                  <a:lnTo>
                    <a:pt x="2935991" y="629022"/>
                  </a:lnTo>
                  <a:lnTo>
                    <a:pt x="2874264" y="649224"/>
                  </a:lnTo>
                  <a:lnTo>
                    <a:pt x="2871216" y="650748"/>
                  </a:lnTo>
                  <a:lnTo>
                    <a:pt x="2869692" y="653796"/>
                  </a:lnTo>
                  <a:lnTo>
                    <a:pt x="2871216" y="656844"/>
                  </a:lnTo>
                  <a:lnTo>
                    <a:pt x="2871216" y="661416"/>
                  </a:lnTo>
                  <a:lnTo>
                    <a:pt x="2875788" y="662940"/>
                  </a:lnTo>
                  <a:lnTo>
                    <a:pt x="2878836" y="661416"/>
                  </a:lnTo>
                  <a:lnTo>
                    <a:pt x="2958932" y="633841"/>
                  </a:lnTo>
                  <a:close/>
                </a:path>
                <a:path w="2971800" h="662940">
                  <a:moveTo>
                    <a:pt x="2971800" y="629412"/>
                  </a:moveTo>
                  <a:lnTo>
                    <a:pt x="2898648" y="563880"/>
                  </a:lnTo>
                  <a:lnTo>
                    <a:pt x="2897124" y="560832"/>
                  </a:lnTo>
                  <a:lnTo>
                    <a:pt x="2892552" y="560832"/>
                  </a:lnTo>
                  <a:lnTo>
                    <a:pt x="2889504" y="563880"/>
                  </a:lnTo>
                  <a:lnTo>
                    <a:pt x="2887980" y="566928"/>
                  </a:lnTo>
                  <a:lnTo>
                    <a:pt x="2887980" y="571500"/>
                  </a:lnTo>
                  <a:lnTo>
                    <a:pt x="2891028" y="573024"/>
                  </a:lnTo>
                  <a:lnTo>
                    <a:pt x="2939873" y="617325"/>
                  </a:lnTo>
                  <a:lnTo>
                    <a:pt x="2961132" y="621792"/>
                  </a:lnTo>
                  <a:lnTo>
                    <a:pt x="2961132" y="633084"/>
                  </a:lnTo>
                  <a:lnTo>
                    <a:pt x="2971800" y="629412"/>
                  </a:lnTo>
                  <a:close/>
                </a:path>
                <a:path w="2971800" h="662940">
                  <a:moveTo>
                    <a:pt x="2958084" y="633663"/>
                  </a:moveTo>
                  <a:lnTo>
                    <a:pt x="2958084" y="621792"/>
                  </a:lnTo>
                  <a:lnTo>
                    <a:pt x="2956560" y="632460"/>
                  </a:lnTo>
                  <a:lnTo>
                    <a:pt x="2948320" y="624987"/>
                  </a:lnTo>
                  <a:lnTo>
                    <a:pt x="2935991" y="629022"/>
                  </a:lnTo>
                  <a:lnTo>
                    <a:pt x="2958084" y="633663"/>
                  </a:lnTo>
                  <a:close/>
                </a:path>
                <a:path w="2971800" h="662940">
                  <a:moveTo>
                    <a:pt x="2961132" y="621792"/>
                  </a:moveTo>
                  <a:lnTo>
                    <a:pt x="2939873" y="617325"/>
                  </a:lnTo>
                  <a:lnTo>
                    <a:pt x="2948320" y="624987"/>
                  </a:lnTo>
                  <a:lnTo>
                    <a:pt x="2958084" y="621792"/>
                  </a:lnTo>
                  <a:lnTo>
                    <a:pt x="2958084" y="633663"/>
                  </a:lnTo>
                  <a:lnTo>
                    <a:pt x="2958932" y="633841"/>
                  </a:lnTo>
                  <a:lnTo>
                    <a:pt x="2959657" y="633592"/>
                  </a:lnTo>
                  <a:lnTo>
                    <a:pt x="2961132" y="621792"/>
                  </a:lnTo>
                  <a:close/>
                </a:path>
                <a:path w="2971800" h="662940">
                  <a:moveTo>
                    <a:pt x="2958084" y="621792"/>
                  </a:moveTo>
                  <a:lnTo>
                    <a:pt x="2948320" y="624987"/>
                  </a:lnTo>
                  <a:lnTo>
                    <a:pt x="2956560" y="632460"/>
                  </a:lnTo>
                  <a:lnTo>
                    <a:pt x="2958084" y="621792"/>
                  </a:lnTo>
                  <a:close/>
                </a:path>
                <a:path w="2971800" h="662940">
                  <a:moveTo>
                    <a:pt x="2959657" y="633592"/>
                  </a:moveTo>
                  <a:lnTo>
                    <a:pt x="2958932" y="633841"/>
                  </a:lnTo>
                  <a:lnTo>
                    <a:pt x="2959608" y="633984"/>
                  </a:lnTo>
                  <a:lnTo>
                    <a:pt x="2959657" y="633592"/>
                  </a:lnTo>
                  <a:close/>
                </a:path>
                <a:path w="2971800" h="662940">
                  <a:moveTo>
                    <a:pt x="2961132" y="633084"/>
                  </a:moveTo>
                  <a:lnTo>
                    <a:pt x="2961132" y="621792"/>
                  </a:lnTo>
                  <a:lnTo>
                    <a:pt x="2959657" y="633592"/>
                  </a:lnTo>
                  <a:lnTo>
                    <a:pt x="2961132" y="633084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660893" y="4751322"/>
            <a:ext cx="20046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ob1.a: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ob2.a: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increase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ob2.a: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4" y="574039"/>
            <a:ext cx="2006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Recursion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895347"/>
            <a:ext cx="8070215" cy="1390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955164" algn="l"/>
                <a:tab pos="2353310" algn="l"/>
                <a:tab pos="2947670" algn="l"/>
                <a:tab pos="4174490" algn="l"/>
                <a:tab pos="4631690" algn="l"/>
                <a:tab pos="6038215" algn="l"/>
                <a:tab pos="7760334" algn="l"/>
              </a:tabLst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r>
              <a:rPr dirty="0" sz="2800" spc="-15">
                <a:latin typeface="Times New Roman"/>
                <a:cs typeface="Times New Roman"/>
              </a:rPr>
              <a:t>ec</a:t>
            </a:r>
            <a:r>
              <a:rPr dirty="0" sz="2800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h</a:t>
            </a: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15">
                <a:latin typeface="Times New Roman"/>
                <a:cs typeface="Times New Roman"/>
              </a:rPr>
              <a:t>ce</a:t>
            </a:r>
            <a:r>
              <a:rPr dirty="0" sz="2800" spc="-5">
                <a:latin typeface="Times New Roman"/>
                <a:cs typeface="Times New Roman"/>
              </a:rPr>
              <a:t>ss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f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o</a:t>
            </a:r>
            <a:r>
              <a:rPr dirty="0" sz="2800" spc="-10" b="1">
                <a:latin typeface="Times New Roman"/>
                <a:cs typeface="Times New Roman"/>
              </a:rPr>
              <a:t>m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Times New Roman"/>
                <a:cs typeface="Times New Roman"/>
              </a:rPr>
              <a:t>h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-5" b="1">
                <a:latin typeface="Times New Roman"/>
                <a:cs typeface="Times New Roman"/>
              </a:rPr>
              <a:t>n  </a:t>
            </a:r>
            <a:r>
              <a:rPr dirty="0" sz="2800" spc="-10" b="1">
                <a:latin typeface="Times New Roman"/>
                <a:cs typeface="Times New Roman"/>
              </a:rPr>
              <a:t>terms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 </a:t>
            </a:r>
            <a:r>
              <a:rPr dirty="0" sz="2800" spc="-5" b="1">
                <a:latin typeface="Times New Roman"/>
                <a:cs typeface="Times New Roman"/>
              </a:rPr>
              <a:t>itself.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calls</a:t>
            </a:r>
            <a:r>
              <a:rPr dirty="0" sz="2800" spc="-5">
                <a:latin typeface="Times New Roman"/>
                <a:cs typeface="Times New Roman"/>
              </a:rPr>
              <a:t> itself is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recursive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function.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13410"/>
            <a:ext cx="3733165" cy="830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200" spc="-5">
                <a:solidFill>
                  <a:srgbClr val="000000"/>
                </a:solidFill>
              </a:rPr>
              <a:t>//</a:t>
            </a:r>
            <a:r>
              <a:rPr dirty="0" sz="2200" spc="-13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A</a:t>
            </a:r>
            <a:r>
              <a:rPr dirty="0" sz="2200" spc="-120">
                <a:solidFill>
                  <a:srgbClr val="000000"/>
                </a:solidFill>
              </a:rPr>
              <a:t> </a:t>
            </a:r>
            <a:r>
              <a:rPr dirty="0" sz="2200" spc="-10">
                <a:solidFill>
                  <a:srgbClr val="000000"/>
                </a:solidFill>
              </a:rPr>
              <a:t>s</a:t>
            </a:r>
            <a:r>
              <a:rPr dirty="0" sz="2200" spc="-5">
                <a:solidFill>
                  <a:srgbClr val="000000"/>
                </a:solidFill>
              </a:rPr>
              <a:t>i</a:t>
            </a:r>
            <a:r>
              <a:rPr dirty="0" sz="2200" spc="-25">
                <a:solidFill>
                  <a:srgbClr val="000000"/>
                </a:solidFill>
              </a:rPr>
              <a:t>m</a:t>
            </a:r>
            <a:r>
              <a:rPr dirty="0" sz="2200">
                <a:solidFill>
                  <a:srgbClr val="000000"/>
                </a:solidFill>
              </a:rPr>
              <a:t>p</a:t>
            </a:r>
            <a:r>
              <a:rPr dirty="0" sz="2200" spc="-5">
                <a:solidFill>
                  <a:srgbClr val="000000"/>
                </a:solidFill>
              </a:rPr>
              <a:t>l</a:t>
            </a:r>
            <a:r>
              <a:rPr dirty="0" sz="2200" spc="-5">
                <a:solidFill>
                  <a:srgbClr val="000000"/>
                </a:solidFill>
              </a:rPr>
              <a:t>e</a:t>
            </a:r>
            <a:r>
              <a:rPr dirty="0" sz="2200" spc="10">
                <a:solidFill>
                  <a:srgbClr val="000000"/>
                </a:solidFill>
              </a:rPr>
              <a:t> </a:t>
            </a:r>
            <a:r>
              <a:rPr dirty="0" sz="2200" spc="-10">
                <a:solidFill>
                  <a:srgbClr val="000000"/>
                </a:solidFill>
              </a:rPr>
              <a:t>e</a:t>
            </a:r>
            <a:r>
              <a:rPr dirty="0" sz="2200">
                <a:solidFill>
                  <a:srgbClr val="000000"/>
                </a:solidFill>
              </a:rPr>
              <a:t>x</a:t>
            </a:r>
            <a:r>
              <a:rPr dirty="0" sz="2200" spc="-10">
                <a:solidFill>
                  <a:srgbClr val="000000"/>
                </a:solidFill>
              </a:rPr>
              <a:t>a</a:t>
            </a:r>
            <a:r>
              <a:rPr dirty="0" sz="2200" spc="-25">
                <a:solidFill>
                  <a:srgbClr val="000000"/>
                </a:solidFill>
              </a:rPr>
              <a:t>m</a:t>
            </a:r>
            <a:r>
              <a:rPr dirty="0" sz="2200">
                <a:solidFill>
                  <a:srgbClr val="000000"/>
                </a:solidFill>
              </a:rPr>
              <a:t>p</a:t>
            </a:r>
            <a:r>
              <a:rPr dirty="0" sz="2200" spc="-5">
                <a:solidFill>
                  <a:srgbClr val="000000"/>
                </a:solidFill>
              </a:rPr>
              <a:t>l</a:t>
            </a:r>
            <a:r>
              <a:rPr dirty="0" sz="2200" spc="-5">
                <a:solidFill>
                  <a:srgbClr val="000000"/>
                </a:solidFill>
              </a:rPr>
              <a:t>e</a:t>
            </a:r>
            <a:r>
              <a:rPr dirty="0" sz="2200" spc="20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o</a:t>
            </a:r>
            <a:r>
              <a:rPr dirty="0" sz="2200" spc="-5">
                <a:solidFill>
                  <a:srgbClr val="000000"/>
                </a:solidFill>
              </a:rPr>
              <a:t>f</a:t>
            </a:r>
            <a:r>
              <a:rPr dirty="0" sz="220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r</a:t>
            </a:r>
            <a:r>
              <a:rPr dirty="0" sz="2200" spc="-10">
                <a:solidFill>
                  <a:srgbClr val="000000"/>
                </a:solidFill>
              </a:rPr>
              <a:t>ec</a:t>
            </a:r>
            <a:r>
              <a:rPr dirty="0" sz="2200">
                <a:solidFill>
                  <a:srgbClr val="000000"/>
                </a:solidFill>
              </a:rPr>
              <a:t>u</a:t>
            </a:r>
            <a:r>
              <a:rPr dirty="0" sz="2200" spc="-5">
                <a:solidFill>
                  <a:srgbClr val="000000"/>
                </a:solidFill>
              </a:rPr>
              <a:t>r</a:t>
            </a:r>
            <a:r>
              <a:rPr dirty="0" sz="2200" spc="-10">
                <a:solidFill>
                  <a:srgbClr val="000000"/>
                </a:solidFill>
              </a:rPr>
              <a:t>s</a:t>
            </a:r>
            <a:r>
              <a:rPr dirty="0" sz="2200" spc="-5">
                <a:solidFill>
                  <a:srgbClr val="000000"/>
                </a:solidFill>
              </a:rPr>
              <a:t>i</a:t>
            </a:r>
            <a:r>
              <a:rPr dirty="0" sz="2200">
                <a:solidFill>
                  <a:srgbClr val="000000"/>
                </a:solidFill>
              </a:rPr>
              <a:t>on</a:t>
            </a:r>
            <a:r>
              <a:rPr dirty="0" sz="2200" spc="-5">
                <a:solidFill>
                  <a:srgbClr val="000000"/>
                </a:solidFill>
              </a:rPr>
              <a:t>.  </a:t>
            </a:r>
            <a:r>
              <a:rPr dirty="0" sz="2200" spc="-5">
                <a:solidFill>
                  <a:srgbClr val="000000"/>
                </a:solidFill>
              </a:rPr>
              <a:t>class</a:t>
            </a:r>
            <a:r>
              <a:rPr dirty="0" sz="2200" spc="-2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Factorial</a:t>
            </a:r>
            <a:r>
              <a:rPr dirty="0" sz="2200" spc="1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{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916939" y="1285747"/>
            <a:ext cx="3364865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fact</a:t>
            </a:r>
            <a:r>
              <a:rPr dirty="0" sz="2200" spc="-5">
                <a:latin typeface="Times New Roman"/>
                <a:cs typeface="Times New Roman"/>
              </a:rPr>
              <a:t>(int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n)</a:t>
            </a:r>
            <a:endParaRPr sz="220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 marR="1367155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if(n==1)</a:t>
            </a:r>
            <a:endParaRPr sz="22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return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1;</a:t>
            </a:r>
            <a:endParaRPr sz="2200">
              <a:latin typeface="Times New Roman"/>
              <a:cs typeface="Times New Roman"/>
            </a:endParaRPr>
          </a:p>
          <a:p>
            <a:pPr marL="926465" marR="508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result = </a:t>
            </a:r>
            <a:r>
              <a:rPr dirty="0" sz="2200">
                <a:latin typeface="Times New Roman"/>
                <a:cs typeface="Times New Roman"/>
              </a:rPr>
              <a:t>n*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fact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(n-1) </a:t>
            </a:r>
            <a:r>
              <a:rPr dirty="0" sz="2200" spc="-5">
                <a:latin typeface="Times New Roman"/>
                <a:cs typeface="Times New Roman"/>
              </a:rPr>
              <a:t>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return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3900320"/>
            <a:ext cx="4820285" cy="32442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class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Recursion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455930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Factorial 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 new Factorial();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int </a:t>
            </a:r>
            <a:r>
              <a:rPr dirty="0" sz="2200" spc="-5">
                <a:latin typeface="Times New Roman"/>
                <a:cs typeface="Times New Roman"/>
              </a:rPr>
              <a:t>s= f.fact(3)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System.out.println("Factorial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3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 s);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4206" y="345439"/>
            <a:ext cx="16490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x</a:t>
            </a:r>
            <a:r>
              <a:rPr dirty="0" spc="-5">
                <a:solidFill>
                  <a:srgbClr val="000000"/>
                </a:solidFill>
              </a:rPr>
              <a:t>am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dirty="0" spc="-5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076119"/>
            <a:ext cx="2834640" cy="44919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434975">
              <a:lnSpc>
                <a:spcPct val="119200"/>
              </a:lnSpc>
              <a:spcBef>
                <a:spcPts val="140"/>
              </a:spcBef>
            </a:pP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latin typeface="Times New Roman"/>
                <a:cs typeface="Times New Roman"/>
              </a:rPr>
              <a:t>RecTest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 </a:t>
            </a:r>
            <a:r>
              <a:rPr dirty="0" sz="2400" spc="-5">
                <a:latin typeface="Times New Roman"/>
                <a:cs typeface="Times New Roman"/>
              </a:rPr>
              <a:t>values[];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RecTest(int </a:t>
            </a:r>
            <a:r>
              <a:rPr dirty="0" sz="2400">
                <a:latin typeface="Times New Roman"/>
                <a:cs typeface="Times New Roman"/>
              </a:rPr>
              <a:t>i) {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int[i];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printArray(int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if(i==0)</a:t>
            </a:r>
            <a:endParaRPr sz="2400">
              <a:latin typeface="Times New Roman"/>
              <a:cs typeface="Times New Roman"/>
            </a:endParaRPr>
          </a:p>
          <a:p>
            <a:pPr marL="12700" marR="1581150" indent="417195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ur</a:t>
            </a:r>
            <a:r>
              <a:rPr dirty="0" sz="2400">
                <a:latin typeface="Times New Roman"/>
                <a:cs typeface="Times New Roman"/>
              </a:rPr>
              <a:t>n;  </a:t>
            </a:r>
            <a:r>
              <a:rPr dirty="0" sz="240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printArray(i-1);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4137" y="921393"/>
            <a:ext cx="4160520" cy="45065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6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Recursion2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625"/>
              </a:lnSpc>
              <a:spcBef>
                <a:spcPts val="550"/>
              </a:spcBef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3825"/>
              </a:lnSpc>
            </a:pPr>
            <a:r>
              <a:rPr dirty="0" sz="320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2700" marR="456565">
              <a:lnSpc>
                <a:spcPct val="120000"/>
              </a:lnSpc>
              <a:spcBef>
                <a:spcPts val="20"/>
              </a:spcBef>
            </a:pPr>
            <a:r>
              <a:rPr dirty="0" sz="2400" spc="-30">
                <a:latin typeface="Times New Roman"/>
                <a:cs typeface="Times New Roman"/>
              </a:rPr>
              <a:t>RecTest </a:t>
            </a:r>
            <a:r>
              <a:rPr dirty="0" sz="2400">
                <a:latin typeface="Times New Roman"/>
                <a:cs typeface="Times New Roman"/>
              </a:rPr>
              <a:t>ob = new </a:t>
            </a:r>
            <a:r>
              <a:rPr dirty="0" sz="2400" spc="-20">
                <a:latin typeface="Times New Roman"/>
                <a:cs typeface="Times New Roman"/>
              </a:rPr>
              <a:t>RecTest(5);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354965" marR="1858645" indent="-34290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for(i=0; </a:t>
            </a:r>
            <a:r>
              <a:rPr dirty="0" sz="2400">
                <a:latin typeface="Times New Roman"/>
                <a:cs typeface="Times New Roman"/>
              </a:rPr>
              <a:t>i&lt;5; i++)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ob.values[i]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ob.printArray(5);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5542277"/>
            <a:ext cx="635571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 b="1">
                <a:latin typeface="Times New Roman"/>
                <a:cs typeface="Times New Roman"/>
              </a:rPr>
              <a:t>"["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(i-1)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"]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"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values[i-1]);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504312"/>
            <a:ext cx="9144000" cy="3096895"/>
            <a:chOff x="457200" y="504312"/>
            <a:chExt cx="9144000" cy="3096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504312"/>
              <a:ext cx="1571243" cy="8009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838200"/>
              <a:ext cx="9143999" cy="276301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023104" y="3880116"/>
            <a:ext cx="1461770" cy="2045335"/>
          </a:xfrm>
          <a:custGeom>
            <a:avLst/>
            <a:gdLst/>
            <a:ahLst/>
            <a:cxnLst/>
            <a:rect l="l" t="t" r="r" b="b"/>
            <a:pathLst>
              <a:path w="1461770" h="2045335">
                <a:moveTo>
                  <a:pt x="1461516" y="0"/>
                </a:moveTo>
                <a:lnTo>
                  <a:pt x="0" y="0"/>
                </a:lnTo>
                <a:lnTo>
                  <a:pt x="0" y="6083"/>
                </a:lnTo>
                <a:lnTo>
                  <a:pt x="1447800" y="6083"/>
                </a:lnTo>
                <a:lnTo>
                  <a:pt x="1447800" y="13716"/>
                </a:lnTo>
                <a:lnTo>
                  <a:pt x="1447800" y="2033016"/>
                </a:lnTo>
                <a:lnTo>
                  <a:pt x="13716" y="2033016"/>
                </a:lnTo>
                <a:lnTo>
                  <a:pt x="13716" y="13716"/>
                </a:lnTo>
                <a:lnTo>
                  <a:pt x="1447800" y="13716"/>
                </a:lnTo>
                <a:lnTo>
                  <a:pt x="1447800" y="6096"/>
                </a:lnTo>
                <a:lnTo>
                  <a:pt x="13716" y="6096"/>
                </a:lnTo>
                <a:lnTo>
                  <a:pt x="0" y="6083"/>
                </a:lnTo>
                <a:lnTo>
                  <a:pt x="0" y="2045208"/>
                </a:lnTo>
                <a:lnTo>
                  <a:pt x="1461516" y="2045208"/>
                </a:lnTo>
                <a:lnTo>
                  <a:pt x="1461516" y="6083"/>
                </a:lnTo>
                <a:lnTo>
                  <a:pt x="1461516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07937" y="3913122"/>
            <a:ext cx="96710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[0]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[1]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[2]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[3]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[4]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[5]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3458" y="574039"/>
            <a:ext cx="2950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r>
              <a:rPr dirty="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1484" cy="436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633855" algn="l"/>
                <a:tab pos="3669665" algn="l"/>
                <a:tab pos="4194175" algn="l"/>
                <a:tab pos="4791710" algn="l"/>
                <a:tab pos="5934710" algn="l"/>
                <a:tab pos="6715125" algn="l"/>
                <a:tab pos="7496809" algn="l"/>
                <a:tab pos="791146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ou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65" b="1">
                <a:latin typeface="Times New Roman"/>
                <a:cs typeface="Times New Roman"/>
              </a:rPr>
              <a:t>r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  </a:t>
            </a:r>
            <a:r>
              <a:rPr dirty="0" sz="2600">
                <a:latin typeface="Times New Roman"/>
                <a:cs typeface="Times New Roman"/>
              </a:rPr>
              <a:t>program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access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members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controlling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misuse.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161415" algn="l"/>
                <a:tab pos="1470660" algn="l"/>
                <a:tab pos="2714625" algn="l"/>
                <a:tab pos="3336290" algn="l"/>
                <a:tab pos="3811904" algn="l"/>
                <a:tab pos="5128260" algn="l"/>
                <a:tab pos="5511165" algn="l"/>
                <a:tab pos="7159625" algn="l"/>
                <a:tab pos="7653655" algn="l"/>
              </a:tabLst>
            </a:pP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acce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dirty="0" u="heavy" sz="26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specifier</a:t>
            </a:r>
            <a:r>
              <a:rPr dirty="0" u="heavy" sz="2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heavy" sz="26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modifies</a:t>
            </a:r>
            <a:r>
              <a:rPr dirty="0" u="heavy" sz="26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its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declaration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25">
                <a:latin typeface="Times New Roman"/>
                <a:cs typeface="Times New Roman"/>
              </a:rPr>
              <a:t>Java’s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access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specifiers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5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private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protected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default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402" y="935227"/>
            <a:ext cx="1560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999588"/>
            <a:ext cx="4278630" cy="28784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Literals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Variables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dirty="0" u="heavy" sz="26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Conversion</a:t>
            </a:r>
            <a:r>
              <a:rPr dirty="0" u="heavy" sz="26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26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Casting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Arrays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Strings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Vector</a:t>
            </a:r>
            <a:r>
              <a:rPr dirty="0" u="heavy" sz="26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7554" y="574039"/>
            <a:ext cx="44621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Control(contd.)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444852"/>
            <a:ext cx="8072755" cy="491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 b="1">
                <a:latin typeface="Times New Roman"/>
                <a:cs typeface="Times New Roman"/>
              </a:rPr>
              <a:t>member </a:t>
            </a:r>
            <a:r>
              <a:rPr dirty="0" sz="2600">
                <a:latin typeface="Times New Roman"/>
                <a:cs typeface="Times New Roman"/>
              </a:rPr>
              <a:t>of a </a:t>
            </a:r>
            <a:r>
              <a:rPr dirty="0" sz="2600" spc="-5">
                <a:latin typeface="Times New Roman"/>
                <a:cs typeface="Times New Roman"/>
              </a:rPr>
              <a:t>class is modified by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public 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specifier, </a:t>
            </a:r>
            <a:r>
              <a:rPr dirty="0" sz="2600" spc="-5">
                <a:latin typeface="Times New Roman"/>
                <a:cs typeface="Times New Roman"/>
              </a:rPr>
              <a:t>then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 can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accessed by any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CC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LL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dirty="0" sz="2400" spc="-6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algn="just" marL="354965" marR="5715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member </a:t>
            </a:r>
            <a:r>
              <a:rPr dirty="0" sz="2600">
                <a:latin typeface="Times New Roman"/>
                <a:cs typeface="Times New Roman"/>
              </a:rPr>
              <a:t>of a </a:t>
            </a:r>
            <a:r>
              <a:rPr dirty="0" sz="2600" spc="-5">
                <a:latin typeface="Times New Roman"/>
                <a:cs typeface="Times New Roman"/>
              </a:rPr>
              <a:t>class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specified as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private</a:t>
            </a:r>
            <a:r>
              <a:rPr dirty="0" sz="2600" spc="-5">
                <a:latin typeface="Times New Roman"/>
                <a:cs typeface="Times New Roman"/>
              </a:rPr>
              <a:t>, then </a:t>
            </a:r>
            <a:r>
              <a:rPr dirty="0" sz="2600">
                <a:latin typeface="Times New Roman"/>
                <a:cs typeface="Times New Roman"/>
              </a:rPr>
              <a:t> that member </a:t>
            </a:r>
            <a:r>
              <a:rPr dirty="0" sz="2600" spc="-5">
                <a:latin typeface="Times New Roman"/>
                <a:cs typeface="Times New Roman"/>
              </a:rPr>
              <a:t>can </a:t>
            </a:r>
            <a:r>
              <a:rPr dirty="0" sz="2600">
                <a:latin typeface="Times New Roman"/>
                <a:cs typeface="Times New Roman"/>
              </a:rPr>
              <a:t>only be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accessed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members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private</a:t>
            </a:r>
            <a:r>
              <a:rPr dirty="0" sz="2400" spc="-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7554" y="574039"/>
            <a:ext cx="44621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Control(contd.)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475333"/>
            <a:ext cx="8072755" cy="531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member </a:t>
            </a:r>
            <a:r>
              <a:rPr dirty="0" sz="2600">
                <a:latin typeface="Times New Roman"/>
                <a:cs typeface="Times New Roman"/>
              </a:rPr>
              <a:t>of a </a:t>
            </a:r>
            <a:r>
              <a:rPr dirty="0" sz="2600" spc="-10">
                <a:latin typeface="Times New Roman"/>
                <a:cs typeface="Times New Roman"/>
              </a:rPr>
              <a:t>class </a:t>
            </a:r>
            <a:r>
              <a:rPr dirty="0" sz="2600" spc="-5">
                <a:latin typeface="Times New Roman"/>
                <a:cs typeface="Times New Roman"/>
              </a:rPr>
              <a:t>is specified as </a:t>
            </a:r>
            <a:r>
              <a:rPr dirty="0" sz="2600" spc="-10" b="1">
                <a:solidFill>
                  <a:srgbClr val="C04F4C"/>
                </a:solidFill>
                <a:latin typeface="Times New Roman"/>
                <a:cs typeface="Times New Roman"/>
              </a:rPr>
              <a:t>protected 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-5">
                <a:latin typeface="Times New Roman"/>
                <a:cs typeface="Times New Roman"/>
              </a:rPr>
              <a:t>then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 member </a:t>
            </a:r>
            <a:r>
              <a:rPr dirty="0" sz="2600" spc="-5">
                <a:latin typeface="Times New Roman"/>
                <a:cs typeface="Times New Roman"/>
              </a:rPr>
              <a:t>can </a:t>
            </a:r>
            <a:r>
              <a:rPr dirty="0" sz="2600">
                <a:latin typeface="Times New Roman"/>
                <a:cs typeface="Times New Roman"/>
              </a:rPr>
              <a:t>be </a:t>
            </a:r>
            <a:r>
              <a:rPr dirty="0" sz="2600" spc="-5">
                <a:latin typeface="Times New Roman"/>
                <a:cs typeface="Times New Roman"/>
              </a:rPr>
              <a:t>accessed </a:t>
            </a:r>
            <a:r>
              <a:rPr dirty="0" sz="2600">
                <a:latin typeface="Times New Roman"/>
                <a:cs typeface="Times New Roman"/>
              </a:rPr>
              <a:t>within the </a:t>
            </a:r>
            <a:r>
              <a:rPr dirty="0" sz="2600" spc="-5">
                <a:latin typeface="Times New Roman"/>
                <a:cs typeface="Times New Roman"/>
              </a:rPr>
              <a:t>package and by </a:t>
            </a:r>
            <a:r>
              <a:rPr dirty="0" sz="2600">
                <a:latin typeface="Times New Roman"/>
                <a:cs typeface="Times New Roman"/>
              </a:rPr>
              <a:t> any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6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subclasses.</a:t>
            </a:r>
            <a:endParaRPr sz="2600">
              <a:latin typeface="Times New Roman"/>
              <a:cs typeface="Times New Roman"/>
            </a:endParaRPr>
          </a:p>
          <a:p>
            <a:pPr algn="just" marL="354965">
              <a:lnSpc>
                <a:spcPct val="100000"/>
              </a:lnSpc>
              <a:spcBef>
                <a:spcPts val="1560"/>
              </a:spcBef>
            </a:pPr>
            <a:r>
              <a:rPr dirty="0" sz="2600" spc="-10" b="1">
                <a:solidFill>
                  <a:srgbClr val="C04F4C"/>
                </a:solidFill>
                <a:latin typeface="Times New Roman"/>
                <a:cs typeface="Times New Roman"/>
              </a:rPr>
              <a:t>protected</a:t>
            </a:r>
            <a:r>
              <a:rPr dirty="0" sz="2600" spc="-55" b="1">
                <a:solidFill>
                  <a:srgbClr val="C04F4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4F4C"/>
                </a:solidFill>
                <a:latin typeface="Times New Roman"/>
                <a:cs typeface="Times New Roman"/>
              </a:rPr>
              <a:t>char</a:t>
            </a:r>
            <a:r>
              <a:rPr dirty="0" sz="2600" spc="-80" b="1">
                <a:solidFill>
                  <a:srgbClr val="C04F4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4F4C"/>
                </a:solidFill>
                <a:latin typeface="Times New Roman"/>
                <a:cs typeface="Times New Roman"/>
              </a:rPr>
              <a:t>c;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 specifier </a:t>
            </a:r>
            <a:r>
              <a:rPr dirty="0" sz="2600" spc="-5">
                <a:latin typeface="Times New Roman"/>
                <a:cs typeface="Times New Roman"/>
              </a:rPr>
              <a:t>is there, </a:t>
            </a:r>
            <a:r>
              <a:rPr dirty="0" sz="2600">
                <a:latin typeface="Times New Roman"/>
                <a:cs typeface="Times New Roman"/>
              </a:rPr>
              <a:t>then </a:t>
            </a:r>
            <a:r>
              <a:rPr dirty="0" sz="2600" spc="-5">
                <a:latin typeface="Times New Roman"/>
                <a:cs typeface="Times New Roman"/>
              </a:rPr>
              <a:t>its access specifier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4E6127"/>
                </a:solidFill>
                <a:latin typeface="Times New Roman"/>
                <a:cs typeface="Times New Roman"/>
              </a:rPr>
              <a:t>default</a:t>
            </a:r>
            <a:r>
              <a:rPr dirty="0" sz="2600" spc="-5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756285" marR="5715" indent="-287020">
              <a:lnSpc>
                <a:spcPct val="150000"/>
              </a:lnSpc>
              <a:spcBef>
                <a:spcPts val="40"/>
              </a:spcBef>
            </a:pPr>
            <a:r>
              <a:rPr dirty="0" sz="2400" spc="-5">
                <a:latin typeface="Arial MT"/>
                <a:cs typeface="Arial MT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accessed within </a:t>
            </a:r>
            <a:r>
              <a:rPr dirty="0" sz="2400">
                <a:latin typeface="Times New Roman"/>
                <a:cs typeface="Times New Roman"/>
              </a:rPr>
              <a:t>its </a:t>
            </a:r>
            <a:r>
              <a:rPr dirty="0" sz="2400" spc="-5">
                <a:latin typeface="Times New Roman"/>
                <a:cs typeface="Times New Roman"/>
              </a:rPr>
              <a:t>own package, </a:t>
            </a:r>
            <a:r>
              <a:rPr dirty="0" sz="2400">
                <a:latin typeface="Times New Roman"/>
                <a:cs typeface="Times New Roman"/>
              </a:rPr>
              <a:t>but </a:t>
            </a:r>
            <a:r>
              <a:rPr dirty="0" sz="2400" spc="-5" b="1">
                <a:latin typeface="Times New Roman"/>
                <a:cs typeface="Times New Roman"/>
              </a:rPr>
              <a:t>cannot be </a:t>
            </a:r>
            <a:r>
              <a:rPr dirty="0" sz="2400" b="1">
                <a:latin typeface="Times New Roman"/>
                <a:cs typeface="Times New Roman"/>
              </a:rPr>
              <a:t> accessed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outside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its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package</a:t>
            </a:r>
            <a:endParaRPr sz="24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2020"/>
              </a:spcBef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394" y="574039"/>
            <a:ext cx="3972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sprcifier-E.g.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084912"/>
            <a:ext cx="2809875" cy="166179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65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dirty="0" sz="2800" spc="-6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i;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750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r>
              <a:rPr dirty="0" sz="2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double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3020058"/>
            <a:ext cx="5421630" cy="3353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C04F4C"/>
                </a:solidFill>
                <a:latin typeface="Times New Roman"/>
                <a:cs typeface="Times New Roman"/>
              </a:rPr>
              <a:t>protected</a:t>
            </a:r>
            <a:r>
              <a:rPr dirty="0" sz="2800" spc="-25" b="1">
                <a:solidFill>
                  <a:srgbClr val="C04F4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char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  <a:tabLst>
                <a:tab pos="3212465" algn="l"/>
              </a:tabLst>
            </a:pPr>
            <a:r>
              <a:rPr dirty="0" sz="2800" spc="-5">
                <a:latin typeface="Times New Roman"/>
                <a:cs typeface="Times New Roman"/>
              </a:rPr>
              <a:t>float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f;	</a:t>
            </a:r>
            <a:r>
              <a:rPr dirty="0" sz="2800" spc="-5" i="1">
                <a:latin typeface="Times New Roman"/>
                <a:cs typeface="Times New Roman"/>
              </a:rPr>
              <a:t>//default</a:t>
            </a:r>
            <a:r>
              <a:rPr dirty="0" sz="2800" spc="-80" i="1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dirty="0" sz="28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myMethod(int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char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  <a:tabLst>
                <a:tab pos="448309" algn="l"/>
              </a:tabLst>
            </a:pPr>
            <a:r>
              <a:rPr dirty="0" sz="2800" spc="-5">
                <a:latin typeface="Times New Roman"/>
                <a:cs typeface="Times New Roman"/>
              </a:rPr>
              <a:t>{	//..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3937" y="4521198"/>
            <a:ext cx="194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//public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6631937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504312"/>
            <a:ext cx="8915400" cy="5515610"/>
            <a:chOff x="685800" y="504312"/>
            <a:chExt cx="8915400" cy="5515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504312"/>
              <a:ext cx="1571243" cy="8009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685800"/>
              <a:ext cx="8915399" cy="5333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6936" y="6351521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0000CC"/>
                </a:solidFill>
                <a:latin typeface="Arial MT"/>
                <a:cs typeface="Arial MT"/>
              </a:rPr>
              <a:t>L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7137" y="6738617"/>
            <a:ext cx="1818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C04F4C"/>
                </a:solidFill>
                <a:latin typeface="Arial"/>
                <a:cs typeface="Arial"/>
              </a:rPr>
              <a:t>ANY</a:t>
            </a:r>
            <a:r>
              <a:rPr dirty="0" sz="1800" spc="-45" b="1">
                <a:solidFill>
                  <a:srgbClr val="C04F4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04F4C"/>
                </a:solidFill>
                <a:latin typeface="Arial"/>
                <a:cs typeface="Arial"/>
              </a:rPr>
              <a:t>SUBCLASS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538" y="6055865"/>
            <a:ext cx="3900170" cy="7086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1800" spc="-20" b="1">
                <a:solidFill>
                  <a:srgbClr val="4E6127"/>
                </a:solidFill>
                <a:latin typeface="Arial"/>
                <a:cs typeface="Arial"/>
              </a:rPr>
              <a:t>SAME</a:t>
            </a:r>
            <a:r>
              <a:rPr dirty="0" sz="1800" spc="30" b="1">
                <a:solidFill>
                  <a:srgbClr val="4E6127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4E6127"/>
                </a:solidFill>
                <a:latin typeface="Arial"/>
                <a:cs typeface="Arial"/>
              </a:rPr>
              <a:t>PACKAGE,</a:t>
            </a:r>
            <a:r>
              <a:rPr dirty="0" sz="1800" spc="90" b="1">
                <a:solidFill>
                  <a:srgbClr val="4E6127"/>
                </a:solidFill>
                <a:latin typeface="Arial"/>
                <a:cs typeface="Arial"/>
              </a:rPr>
              <a:t> </a:t>
            </a:r>
            <a:r>
              <a:rPr dirty="0" baseline="-16975" sz="2700" spc="-30" b="1">
                <a:solidFill>
                  <a:srgbClr val="C04F4C"/>
                </a:solidFill>
                <a:latin typeface="Arial"/>
                <a:cs typeface="Arial"/>
              </a:rPr>
              <a:t>SAME</a:t>
            </a:r>
            <a:r>
              <a:rPr dirty="0" baseline="-16975" sz="2700" spc="44" b="1">
                <a:solidFill>
                  <a:srgbClr val="C04F4C"/>
                </a:solidFill>
                <a:latin typeface="Arial"/>
                <a:cs typeface="Arial"/>
              </a:rPr>
              <a:t> </a:t>
            </a:r>
            <a:r>
              <a:rPr dirty="0" baseline="-16975" sz="2700" spc="-44" b="1">
                <a:solidFill>
                  <a:srgbClr val="C04F4C"/>
                </a:solidFill>
                <a:latin typeface="Arial"/>
                <a:cs typeface="Arial"/>
              </a:rPr>
              <a:t>PACKAGE</a:t>
            </a:r>
            <a:endParaRPr baseline="-16975" sz="2700">
              <a:latin typeface="Arial"/>
              <a:cs typeface="Arial"/>
            </a:endParaRPr>
          </a:p>
          <a:p>
            <a:pPr algn="ctr" marL="20193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solidFill>
                  <a:srgbClr val="C04F4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7138" y="6122921"/>
            <a:ext cx="1483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dirty="0" sz="18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087472"/>
            <a:ext cx="1562735" cy="21488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60" b="1">
                <a:latin typeface="Times New Roman"/>
                <a:cs typeface="Times New Roman"/>
              </a:rPr>
              <a:t>Test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public int b;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private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1938" y="1893822"/>
            <a:ext cx="1969770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default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private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1737" y="936751"/>
            <a:ext cx="2286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 spc="-25" b="1">
                <a:solidFill>
                  <a:srgbClr val="000000"/>
                </a:solidFill>
                <a:latin typeface="Times New Roman"/>
                <a:cs typeface="Times New Roman"/>
              </a:rPr>
              <a:t>AccessTest</a:t>
            </a:r>
            <a:r>
              <a:rPr dirty="0" sz="2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1737" y="1305695"/>
            <a:ext cx="4247515" cy="281686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1587500">
              <a:lnSpc>
                <a:spcPts val="3460"/>
              </a:lnSpc>
              <a:spcBef>
                <a:spcPts val="190"/>
              </a:spcBef>
            </a:pPr>
            <a:r>
              <a:rPr dirty="0" sz="2400" spc="-60" b="1">
                <a:latin typeface="Times New Roman"/>
                <a:cs typeface="Times New Roman"/>
              </a:rPr>
              <a:t>Test </a:t>
            </a:r>
            <a:r>
              <a:rPr dirty="0" sz="2400">
                <a:latin typeface="Times New Roman"/>
                <a:cs typeface="Times New Roman"/>
              </a:rPr>
              <a:t>ob = new </a:t>
            </a:r>
            <a:r>
              <a:rPr dirty="0" sz="2400" spc="-35" b="1">
                <a:latin typeface="Times New Roman"/>
                <a:cs typeface="Times New Roman"/>
              </a:rPr>
              <a:t>Test</a:t>
            </a:r>
            <a:r>
              <a:rPr dirty="0" sz="2400" spc="-35">
                <a:latin typeface="Times New Roman"/>
                <a:cs typeface="Times New Roman"/>
              </a:rPr>
              <a:t>();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ob.a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>
                <a:latin typeface="Times New Roman"/>
                <a:cs typeface="Times New Roman"/>
              </a:rPr>
              <a:t>ob.b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ob.c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Error!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latin typeface="Times New Roman"/>
                <a:cs typeface="Times New Roman"/>
              </a:rPr>
              <a:t>//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//through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647791"/>
            <a:ext cx="1800860" cy="15659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setc(int</a:t>
            </a:r>
            <a:r>
              <a:rPr dirty="0" sz="2400" spc="-8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338" y="3772914"/>
            <a:ext cx="7156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//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tt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549742"/>
            <a:ext cx="1149985" cy="15659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E6127"/>
                </a:solidFill>
                <a:latin typeface="Times New Roman"/>
                <a:cs typeface="Times New Roman"/>
              </a:rPr>
              <a:t>getc()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23215" algn="l"/>
              </a:tabLst>
            </a:pPr>
            <a:r>
              <a:rPr dirty="0" sz="2000">
                <a:latin typeface="Times New Roman"/>
                <a:cs typeface="Times New Roman"/>
              </a:rPr>
              <a:t>}	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938" y="5674865"/>
            <a:ext cx="7442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//</a:t>
            </a:r>
            <a:r>
              <a:rPr dirty="0" sz="2000" spc="5">
                <a:latin typeface="Times New Roman"/>
                <a:cs typeface="Times New Roman"/>
              </a:rPr>
              <a:t>g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tt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37" y="4167630"/>
            <a:ext cx="16281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ob.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(100)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4689" y="4217922"/>
            <a:ext cx="5962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//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1737" y="4535523"/>
            <a:ext cx="392620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System.out.println("a=“+ </a:t>
            </a:r>
            <a:r>
              <a:rPr dirty="0" sz="2000">
                <a:latin typeface="Times New Roman"/>
                <a:cs typeface="Times New Roman"/>
              </a:rPr>
              <a:t>ob.a);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System.out.println("b="ob.b”);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System.out.println(“c=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ob.</a:t>
            </a:r>
            <a:r>
              <a:rPr dirty="0" sz="2000" b="1">
                <a:solidFill>
                  <a:srgbClr val="4E6127"/>
                </a:solidFill>
                <a:latin typeface="Times New Roman"/>
                <a:cs typeface="Times New Roman"/>
              </a:rPr>
              <a:t>getc()</a:t>
            </a:r>
            <a:r>
              <a:rPr dirty="0" sz="2000" spc="-6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2310" y="574039"/>
            <a:ext cx="3032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dirty="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Members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399133"/>
            <a:ext cx="8072120" cy="542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Usually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access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member</a:t>
            </a:r>
            <a:r>
              <a:rPr dirty="0" sz="2600">
                <a:latin typeface="Times New Roman"/>
                <a:cs typeface="Times New Roman"/>
              </a:rPr>
              <a:t> 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another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>
                <a:latin typeface="Times New Roman"/>
                <a:cs typeface="Times New Roman"/>
              </a:rPr>
              <a:t> using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object.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Syntax</a:t>
            </a:r>
            <a:r>
              <a:rPr dirty="0" sz="2600" spc="-5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is:</a:t>
            </a:r>
            <a:r>
              <a:rPr dirty="0" sz="2600" spc="365" i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objectname</a:t>
            </a:r>
            <a:r>
              <a:rPr dirty="0" sz="2600" spc="-5" b="1">
                <a:latin typeface="Times New Roman"/>
                <a:cs typeface="Times New Roman"/>
              </a:rPr>
              <a:t>.</a:t>
            </a:r>
            <a:r>
              <a:rPr dirty="0" sz="2600" spc="-5">
                <a:latin typeface="Times New Roman"/>
                <a:cs typeface="Times New Roman"/>
              </a:rPr>
              <a:t>member</a:t>
            </a:r>
            <a:r>
              <a:rPr dirty="0" sz="2600" spc="-5" b="1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algn="just" marL="354965" marR="6985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we </a:t>
            </a:r>
            <a:r>
              <a:rPr dirty="0" sz="2600" spc="-5">
                <a:latin typeface="Times New Roman"/>
                <a:cs typeface="Times New Roman"/>
              </a:rPr>
              <a:t>want to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another class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sz="2600" spc="-5">
                <a:latin typeface="Times New Roman"/>
                <a:cs typeface="Times New Roman"/>
              </a:rPr>
              <a:t>, </a:t>
            </a:r>
            <a:r>
              <a:rPr dirty="0" sz="2600">
                <a:latin typeface="Times New Roman"/>
                <a:cs typeface="Times New Roman"/>
              </a:rPr>
              <a:t>then </a:t>
            </a:r>
            <a:r>
              <a:rPr dirty="0" sz="2600" spc="-5">
                <a:latin typeface="Times New Roman"/>
                <a:cs typeface="Times New Roman"/>
              </a:rPr>
              <a:t>we have to make it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10" b="1">
                <a:latin typeface="Times New Roman"/>
                <a:cs typeface="Times New Roman"/>
              </a:rPr>
              <a:t>make </a:t>
            </a:r>
            <a:r>
              <a:rPr dirty="0" sz="2600" spc="-5" b="1">
                <a:latin typeface="Times New Roman"/>
                <a:cs typeface="Times New Roman"/>
              </a:rPr>
              <a:t>it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-5" b="1">
                <a:latin typeface="Times New Roman"/>
                <a:cs typeface="Times New Roman"/>
              </a:rPr>
              <a:t>static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35" b="1">
                <a:latin typeface="Times New Roman"/>
                <a:cs typeface="Times New Roman"/>
              </a:rPr>
              <a:t>member.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620"/>
              </a:spcBef>
            </a:pPr>
            <a:r>
              <a:rPr dirty="0" sz="2400" spc="-5">
                <a:latin typeface="Arial MT"/>
                <a:cs typeface="Arial MT"/>
              </a:rPr>
              <a:t>– </a:t>
            </a:r>
            <a:r>
              <a:rPr dirty="0" sz="2400" spc="-5">
                <a:latin typeface="Times New Roman"/>
                <a:cs typeface="Times New Roman"/>
              </a:rPr>
              <a:t>Static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member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 b="1">
                <a:latin typeface="Times New Roman"/>
                <a:cs typeface="Times New Roman"/>
              </a:rPr>
              <a:t>independent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any object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that </a:t>
            </a:r>
            <a:r>
              <a:rPr dirty="0" sz="2400" spc="-5">
                <a:latin typeface="Times New Roman"/>
                <a:cs typeface="Times New Roman"/>
              </a:rPr>
              <a:t> class.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make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member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preceding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declaration</a:t>
            </a:r>
            <a:r>
              <a:rPr dirty="0" u="heavy" sz="24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keyword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static.</a:t>
            </a:r>
            <a:endParaRPr sz="24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2020"/>
              </a:spcBef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datatype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member</a:t>
            </a:r>
            <a:r>
              <a:rPr dirty="0" sz="2400" spc="-1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627732"/>
            <a:ext cx="8071484" cy="315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member is declared </a:t>
            </a:r>
            <a:r>
              <a:rPr dirty="0" sz="2600" spc="-5" b="1">
                <a:latin typeface="Times New Roman"/>
                <a:cs typeface="Times New Roman"/>
              </a:rPr>
              <a:t>static, </a:t>
            </a:r>
            <a:r>
              <a:rPr dirty="0" sz="2600" spc="-5">
                <a:latin typeface="Times New Roman"/>
                <a:cs typeface="Times New Roman"/>
              </a:rPr>
              <a:t>it can </a:t>
            </a:r>
            <a:r>
              <a:rPr dirty="0" sz="2600">
                <a:latin typeface="Times New Roman"/>
                <a:cs typeface="Times New Roman"/>
              </a:rPr>
              <a:t>be </a:t>
            </a:r>
            <a:r>
              <a:rPr dirty="0" sz="2600" spc="-5">
                <a:latin typeface="Times New Roman"/>
                <a:cs typeface="Times New Roman"/>
              </a:rPr>
              <a:t>accessed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before </a:t>
            </a:r>
            <a:r>
              <a:rPr dirty="0" sz="2600" spc="-10">
                <a:latin typeface="Times New Roman"/>
                <a:cs typeface="Times New Roman"/>
              </a:rPr>
              <a:t>any </a:t>
            </a:r>
            <a:r>
              <a:rPr dirty="0" sz="2600" spc="-5">
                <a:latin typeface="Times New Roman"/>
                <a:cs typeface="Times New Roman"/>
              </a:rPr>
              <a:t>objects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its class are created, and </a:t>
            </a:r>
            <a:r>
              <a:rPr dirty="0" sz="2600">
                <a:latin typeface="Times New Roman"/>
                <a:cs typeface="Times New Roman"/>
              </a:rPr>
              <a:t>without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any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algn="just" marL="257810" marR="2825750" indent="-245745">
              <a:lnSpc>
                <a:spcPct val="17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	</a:t>
            </a:r>
            <a:r>
              <a:rPr dirty="0" sz="2600" spc="-5">
                <a:latin typeface="Times New Roman"/>
                <a:cs typeface="Times New Roman"/>
              </a:rPr>
              <a:t>Static member can </a:t>
            </a:r>
            <a:r>
              <a:rPr dirty="0" sz="2600">
                <a:latin typeface="Times New Roman"/>
                <a:cs typeface="Times New Roman"/>
              </a:rPr>
              <a:t>be </a:t>
            </a:r>
            <a:r>
              <a:rPr dirty="0" sz="2600" spc="-5">
                <a:latin typeface="Times New Roman"/>
                <a:cs typeface="Times New Roman"/>
              </a:rPr>
              <a:t>accessed </a:t>
            </a:r>
            <a:r>
              <a:rPr dirty="0" sz="2600">
                <a:latin typeface="Times New Roman"/>
                <a:cs typeface="Times New Roman"/>
              </a:rPr>
              <a:t>using </a:t>
            </a:r>
            <a:r>
              <a:rPr dirty="0" sz="2600" spc="-640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classname</a:t>
            </a:r>
            <a:r>
              <a:rPr dirty="0" sz="2600" spc="-5">
                <a:latin typeface="Times New Roman"/>
                <a:cs typeface="Times New Roman"/>
              </a:rPr>
              <a:t>.member;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6406" y="574039"/>
            <a:ext cx="4544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dirty="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Members(contd.)</a:t>
            </a:r>
          </a:p>
        </p:txBody>
      </p:sp>
      <p:sp>
        <p:nvSpPr>
          <p:cNvPr id="5" name="object 5"/>
          <p:cNvSpPr/>
          <p:nvPr/>
        </p:nvSpPr>
        <p:spPr>
          <a:xfrm>
            <a:off x="1054608" y="4178808"/>
            <a:ext cx="3455035" cy="1092835"/>
          </a:xfrm>
          <a:custGeom>
            <a:avLst/>
            <a:gdLst/>
            <a:ahLst/>
            <a:cxnLst/>
            <a:rect l="l" t="t" r="r" b="b"/>
            <a:pathLst>
              <a:path w="3455035" h="1092835">
                <a:moveTo>
                  <a:pt x="3454908" y="1086612"/>
                </a:moveTo>
                <a:lnTo>
                  <a:pt x="3454908" y="6096"/>
                </a:lnTo>
                <a:lnTo>
                  <a:pt x="3448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1086612"/>
                </a:lnTo>
                <a:lnTo>
                  <a:pt x="6096" y="1092708"/>
                </a:lnTo>
                <a:lnTo>
                  <a:pt x="12192" y="1092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429000" y="25908"/>
                </a:lnTo>
                <a:lnTo>
                  <a:pt x="3429000" y="12192"/>
                </a:lnTo>
                <a:lnTo>
                  <a:pt x="3441192" y="25908"/>
                </a:lnTo>
                <a:lnTo>
                  <a:pt x="3441192" y="1092708"/>
                </a:lnTo>
                <a:lnTo>
                  <a:pt x="3448812" y="1092708"/>
                </a:lnTo>
                <a:lnTo>
                  <a:pt x="3454908" y="1086612"/>
                </a:lnTo>
                <a:close/>
              </a:path>
              <a:path w="3455035" h="10928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455035" h="1092835">
                <a:moveTo>
                  <a:pt x="25908" y="1066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1066800"/>
                </a:lnTo>
                <a:lnTo>
                  <a:pt x="25908" y="1066800"/>
                </a:lnTo>
                <a:close/>
              </a:path>
              <a:path w="3455035" h="1092835">
                <a:moveTo>
                  <a:pt x="3441192" y="1066800"/>
                </a:moveTo>
                <a:lnTo>
                  <a:pt x="12192" y="1066800"/>
                </a:lnTo>
                <a:lnTo>
                  <a:pt x="25908" y="1078992"/>
                </a:lnTo>
                <a:lnTo>
                  <a:pt x="25908" y="1092708"/>
                </a:lnTo>
                <a:lnTo>
                  <a:pt x="3429000" y="1092708"/>
                </a:lnTo>
                <a:lnTo>
                  <a:pt x="3429000" y="1078992"/>
                </a:lnTo>
                <a:lnTo>
                  <a:pt x="3441192" y="1066800"/>
                </a:lnTo>
                <a:close/>
              </a:path>
              <a:path w="3455035" h="1092835">
                <a:moveTo>
                  <a:pt x="25908" y="1092708"/>
                </a:moveTo>
                <a:lnTo>
                  <a:pt x="25908" y="1078992"/>
                </a:lnTo>
                <a:lnTo>
                  <a:pt x="12192" y="1066800"/>
                </a:lnTo>
                <a:lnTo>
                  <a:pt x="12192" y="1092708"/>
                </a:lnTo>
                <a:lnTo>
                  <a:pt x="25908" y="1092708"/>
                </a:lnTo>
                <a:close/>
              </a:path>
              <a:path w="3455035" h="1092835">
                <a:moveTo>
                  <a:pt x="3441192" y="25908"/>
                </a:moveTo>
                <a:lnTo>
                  <a:pt x="3429000" y="12192"/>
                </a:lnTo>
                <a:lnTo>
                  <a:pt x="3429000" y="25908"/>
                </a:lnTo>
                <a:lnTo>
                  <a:pt x="3441192" y="25908"/>
                </a:lnTo>
                <a:close/>
              </a:path>
              <a:path w="3455035" h="1092835">
                <a:moveTo>
                  <a:pt x="3441192" y="1066800"/>
                </a:moveTo>
                <a:lnTo>
                  <a:pt x="3441192" y="25908"/>
                </a:lnTo>
                <a:lnTo>
                  <a:pt x="3429000" y="25908"/>
                </a:lnTo>
                <a:lnTo>
                  <a:pt x="3429000" y="1066800"/>
                </a:lnTo>
                <a:lnTo>
                  <a:pt x="3441192" y="1066800"/>
                </a:lnTo>
                <a:close/>
              </a:path>
              <a:path w="3455035" h="1092835">
                <a:moveTo>
                  <a:pt x="3441192" y="1092708"/>
                </a:moveTo>
                <a:lnTo>
                  <a:pt x="3441192" y="1066800"/>
                </a:lnTo>
                <a:lnTo>
                  <a:pt x="3429000" y="1078992"/>
                </a:lnTo>
                <a:lnTo>
                  <a:pt x="3429000" y="1092708"/>
                </a:lnTo>
                <a:lnTo>
                  <a:pt x="3441192" y="10927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406" y="574039"/>
            <a:ext cx="4544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dirty="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Members(contd.)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316227"/>
            <a:ext cx="8072755" cy="497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most</a:t>
            </a:r>
            <a:r>
              <a:rPr dirty="0" sz="2600" spc="2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common</a:t>
            </a:r>
            <a:r>
              <a:rPr dirty="0" sz="2600" spc="2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example</a:t>
            </a:r>
            <a:r>
              <a:rPr dirty="0" sz="2600" spc="2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static</a:t>
            </a:r>
            <a:r>
              <a:rPr dirty="0" sz="2600" spc="27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member</a:t>
            </a:r>
            <a:r>
              <a:rPr dirty="0" sz="2600" spc="2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is</a:t>
            </a:r>
            <a:r>
              <a:rPr dirty="0" sz="2600" spc="26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main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756285" marR="5715" indent="-287020">
              <a:lnSpc>
                <a:spcPct val="150000"/>
              </a:lnSpc>
              <a:spcBef>
                <a:spcPts val="70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4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declared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static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because it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before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created.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Instance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 declared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static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global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objects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its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declared,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separate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copy</a:t>
            </a:r>
            <a:r>
              <a:rPr dirty="0" sz="2600" spc="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made.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All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instances(objects)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share</a:t>
            </a:r>
            <a:r>
              <a:rPr dirty="0" sz="2600" spc="254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2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same</a:t>
            </a:r>
            <a:r>
              <a:rPr dirty="0" sz="2600" spc="260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static </a:t>
            </a:r>
            <a:r>
              <a:rPr dirty="0" sz="2600" spc="-6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406" y="574039"/>
            <a:ext cx="4544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dirty="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Members(contd.)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69580" cy="308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Methods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static(static</a:t>
            </a:r>
            <a:r>
              <a:rPr dirty="0" sz="2600" spc="25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methods)</a:t>
            </a:r>
            <a:r>
              <a:rPr dirty="0" sz="2600" spc="24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have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several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restrictions</a:t>
            </a:r>
            <a:r>
              <a:rPr dirty="0" sz="2600" spc="-5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methods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methods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40" b="1">
                <a:latin typeface="Times New Roman"/>
                <a:cs typeface="Times New Roman"/>
              </a:rPr>
              <a:t>super.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406" y="574039"/>
            <a:ext cx="4544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dirty="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Members(contd.)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0215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>
                <a:latin typeface="Times New Roman"/>
                <a:cs typeface="Times New Roman"/>
              </a:rPr>
              <a:t> we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computation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initialize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your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static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variables,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declare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static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block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gets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executed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exactly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once,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</a:t>
            </a:r>
            <a:r>
              <a:rPr dirty="0" u="heavy" sz="26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loaded.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2286" y="935227"/>
            <a:ext cx="18910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2755" cy="432879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354965" algn="l"/>
                <a:tab pos="355600" algn="l"/>
                <a:tab pos="728345" algn="l"/>
                <a:tab pos="2072639" algn="l"/>
                <a:tab pos="2978150" algn="l"/>
                <a:tab pos="3386454" algn="l"/>
                <a:tab pos="4125595" algn="l"/>
                <a:tab pos="4497705" algn="l"/>
                <a:tab pos="5602605" algn="l"/>
                <a:tab pos="6083935" algn="l"/>
                <a:tab pos="6952615" algn="l"/>
                <a:tab pos="7251065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1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v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u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lit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spc="5" i="1">
                <a:latin typeface="Times New Roman"/>
                <a:cs typeface="Times New Roman"/>
              </a:rPr>
              <a:t>r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i="1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 spc="-5">
                <a:latin typeface="Times New Roman"/>
                <a:cs typeface="Times New Roman"/>
              </a:rPr>
              <a:t>representation</a:t>
            </a:r>
            <a:r>
              <a:rPr dirty="0" sz="2600" spc="-5" i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Integer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Literals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Floating-Point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Literals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Boolean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Literals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Character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Literals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String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Literals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012951"/>
            <a:ext cx="6786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methods,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78711"/>
            <a:ext cx="376174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319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UseStatic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static </a:t>
            </a:r>
            <a:r>
              <a:rPr dirty="0" sz="2400">
                <a:latin typeface="Times New Roman"/>
                <a:cs typeface="Times New Roman"/>
              </a:rPr>
              <a:t>int a = 3;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static</a:t>
            </a:r>
            <a:r>
              <a:rPr dirty="0" sz="2400" spc="-6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static </a:t>
            </a:r>
            <a:r>
              <a:rPr dirty="0" sz="2400">
                <a:latin typeface="Times New Roman"/>
                <a:cs typeface="Times New Roman"/>
              </a:rPr>
              <a:t>void </a:t>
            </a:r>
            <a:r>
              <a:rPr dirty="0" sz="2400" spc="-5" b="1">
                <a:latin typeface="Times New Roman"/>
                <a:cs typeface="Times New Roman"/>
              </a:rPr>
              <a:t>show(int </a:t>
            </a:r>
            <a:r>
              <a:rPr dirty="0" sz="2400" b="1">
                <a:latin typeface="Times New Roman"/>
                <a:cs typeface="Times New Roman"/>
              </a:rPr>
              <a:t>x)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System.out.println("x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System.out.println("a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 a);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System.out.println("b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b);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3194304"/>
            <a:ext cx="9144000" cy="4121150"/>
            <a:chOff x="457200" y="3194304"/>
            <a:chExt cx="9144000" cy="4121150"/>
          </a:xfrm>
        </p:grpSpPr>
        <p:sp>
          <p:nvSpPr>
            <p:cNvPr id="6" name="object 6"/>
            <p:cNvSpPr/>
            <p:nvPr/>
          </p:nvSpPr>
          <p:spPr>
            <a:xfrm>
              <a:off x="7153656" y="3194304"/>
              <a:ext cx="2447925" cy="692150"/>
            </a:xfrm>
            <a:custGeom>
              <a:avLst/>
              <a:gdLst/>
              <a:ahLst/>
              <a:cxnLst/>
              <a:rect l="l" t="t" r="r" b="b"/>
              <a:pathLst>
                <a:path w="2447925" h="692150">
                  <a:moveTo>
                    <a:pt x="2447543" y="13715"/>
                  </a:moveTo>
                  <a:lnTo>
                    <a:pt x="2447543" y="0"/>
                  </a:lnTo>
                  <a:lnTo>
                    <a:pt x="0" y="0"/>
                  </a:lnTo>
                  <a:lnTo>
                    <a:pt x="0" y="691895"/>
                  </a:lnTo>
                  <a:lnTo>
                    <a:pt x="6096" y="6918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441448" y="13716"/>
                  </a:lnTo>
                  <a:lnTo>
                    <a:pt x="2441448" y="6096"/>
                  </a:lnTo>
                  <a:lnTo>
                    <a:pt x="2447543" y="13715"/>
                  </a:lnTo>
                  <a:close/>
                </a:path>
                <a:path w="2447925" h="6921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447925" h="692150">
                  <a:moveTo>
                    <a:pt x="13716" y="6918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91895"/>
                  </a:lnTo>
                  <a:lnTo>
                    <a:pt x="13716" y="691895"/>
                  </a:lnTo>
                  <a:close/>
                </a:path>
                <a:path w="2447925" h="692150">
                  <a:moveTo>
                    <a:pt x="2447543" y="13716"/>
                  </a:moveTo>
                  <a:lnTo>
                    <a:pt x="2441448" y="6096"/>
                  </a:lnTo>
                  <a:lnTo>
                    <a:pt x="2441448" y="13716"/>
                  </a:lnTo>
                  <a:lnTo>
                    <a:pt x="2447543" y="13716"/>
                  </a:lnTo>
                  <a:close/>
                </a:path>
                <a:path w="2447925" h="692150">
                  <a:moveTo>
                    <a:pt x="2447543" y="691895"/>
                  </a:moveTo>
                  <a:lnTo>
                    <a:pt x="2447543" y="13716"/>
                  </a:lnTo>
                  <a:lnTo>
                    <a:pt x="2441448" y="13716"/>
                  </a:lnTo>
                  <a:lnTo>
                    <a:pt x="2441448" y="691895"/>
                  </a:lnTo>
                  <a:lnTo>
                    <a:pt x="2447543" y="6918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3939030"/>
            <a:ext cx="562737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static</a:t>
            </a:r>
            <a:r>
              <a:rPr dirty="0" sz="2400" spc="-9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System.out.println("Static </a:t>
            </a:r>
            <a:r>
              <a:rPr dirty="0" sz="2400">
                <a:latin typeface="Times New Roman"/>
                <a:cs typeface="Times New Roman"/>
              </a:rPr>
              <a:t>block </a:t>
            </a:r>
            <a:r>
              <a:rPr dirty="0" sz="2400" spc="-5">
                <a:latin typeface="Times New Roman"/>
                <a:cs typeface="Times New Roman"/>
              </a:rPr>
              <a:t>initialized.");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*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static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dirty="0" sz="2400" spc="-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main(String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{</a:t>
            </a:r>
            <a:r>
              <a:rPr dirty="0" sz="2400" spc="-5" b="1">
                <a:latin typeface="Times New Roman"/>
                <a:cs typeface="Times New Roman"/>
              </a:rPr>
              <a:t>show(42);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6865108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3656" y="3886199"/>
            <a:ext cx="2447925" cy="798830"/>
          </a:xfrm>
          <a:custGeom>
            <a:avLst/>
            <a:gdLst/>
            <a:ahLst/>
            <a:cxnLst/>
            <a:rect l="l" t="t" r="r" b="b"/>
            <a:pathLst>
              <a:path w="2447925" h="798829">
                <a:moveTo>
                  <a:pt x="13716" y="786384"/>
                </a:moveTo>
                <a:lnTo>
                  <a:pt x="13716" y="0"/>
                </a:lnTo>
                <a:lnTo>
                  <a:pt x="0" y="0"/>
                </a:lnTo>
                <a:lnTo>
                  <a:pt x="0" y="798576"/>
                </a:lnTo>
                <a:lnTo>
                  <a:pt x="6096" y="798576"/>
                </a:lnTo>
                <a:lnTo>
                  <a:pt x="6096" y="786384"/>
                </a:lnTo>
                <a:lnTo>
                  <a:pt x="13716" y="786384"/>
                </a:lnTo>
                <a:close/>
              </a:path>
              <a:path w="2447925" h="798829">
                <a:moveTo>
                  <a:pt x="2447543" y="786384"/>
                </a:moveTo>
                <a:lnTo>
                  <a:pt x="6096" y="786384"/>
                </a:lnTo>
                <a:lnTo>
                  <a:pt x="13716" y="792480"/>
                </a:lnTo>
                <a:lnTo>
                  <a:pt x="13716" y="798576"/>
                </a:lnTo>
                <a:lnTo>
                  <a:pt x="2441448" y="798576"/>
                </a:lnTo>
                <a:lnTo>
                  <a:pt x="2441448" y="792480"/>
                </a:lnTo>
                <a:lnTo>
                  <a:pt x="2447543" y="786384"/>
                </a:lnTo>
                <a:close/>
              </a:path>
              <a:path w="2447925" h="798829">
                <a:moveTo>
                  <a:pt x="13716" y="798576"/>
                </a:moveTo>
                <a:lnTo>
                  <a:pt x="13716" y="792480"/>
                </a:lnTo>
                <a:lnTo>
                  <a:pt x="6096" y="786384"/>
                </a:lnTo>
                <a:lnTo>
                  <a:pt x="6096" y="798576"/>
                </a:lnTo>
                <a:lnTo>
                  <a:pt x="13716" y="798576"/>
                </a:lnTo>
                <a:close/>
              </a:path>
              <a:path w="2447925" h="798829">
                <a:moveTo>
                  <a:pt x="2447543" y="786384"/>
                </a:moveTo>
                <a:lnTo>
                  <a:pt x="2447543" y="0"/>
                </a:lnTo>
                <a:lnTo>
                  <a:pt x="2441448" y="0"/>
                </a:lnTo>
                <a:lnTo>
                  <a:pt x="2441448" y="786384"/>
                </a:lnTo>
                <a:lnTo>
                  <a:pt x="2447543" y="786384"/>
                </a:lnTo>
                <a:close/>
              </a:path>
              <a:path w="2447925" h="798829">
                <a:moveTo>
                  <a:pt x="2447543" y="798576"/>
                </a:moveTo>
                <a:lnTo>
                  <a:pt x="2447543" y="786384"/>
                </a:lnTo>
                <a:lnTo>
                  <a:pt x="2441448" y="792480"/>
                </a:lnTo>
                <a:lnTo>
                  <a:pt x="2441448" y="798576"/>
                </a:lnTo>
                <a:lnTo>
                  <a:pt x="2447543" y="79857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38489" y="3227322"/>
            <a:ext cx="22548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Static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block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initialized.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8489" y="4050282"/>
            <a:ext cx="664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b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486" y="574039"/>
            <a:ext cx="4025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e.g. code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8589" rIns="0" bIns="0" rtlCol="0" vert="horz">
            <a:spAutoFit/>
          </a:bodyPr>
          <a:lstStyle/>
          <a:p>
            <a:pPr marL="354965" marR="698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As</a:t>
            </a:r>
            <a:r>
              <a:rPr dirty="0" sz="2600" spc="195"/>
              <a:t> </a:t>
            </a:r>
            <a:r>
              <a:rPr dirty="0" sz="2600" spc="-5"/>
              <a:t>soon</a:t>
            </a:r>
            <a:r>
              <a:rPr dirty="0" sz="2600" spc="200"/>
              <a:t> </a:t>
            </a:r>
            <a:r>
              <a:rPr dirty="0" sz="2600" spc="-5"/>
              <a:t>as</a:t>
            </a:r>
            <a:r>
              <a:rPr dirty="0" sz="2600" spc="200"/>
              <a:t> </a:t>
            </a:r>
            <a:r>
              <a:rPr dirty="0" sz="2600"/>
              <a:t>the</a:t>
            </a:r>
            <a:r>
              <a:rPr dirty="0" sz="2600" spc="190"/>
              <a:t> </a:t>
            </a:r>
            <a:r>
              <a:rPr dirty="0" sz="2600" spc="-5" b="1">
                <a:latin typeface="Times New Roman"/>
                <a:cs typeface="Times New Roman"/>
              </a:rPr>
              <a:t>UseStatic</a:t>
            </a:r>
            <a:r>
              <a:rPr dirty="0" sz="2600" spc="200" b="1">
                <a:latin typeface="Times New Roman"/>
                <a:cs typeface="Times New Roman"/>
              </a:rPr>
              <a:t> </a:t>
            </a:r>
            <a:r>
              <a:rPr dirty="0" sz="2600" spc="-5"/>
              <a:t>class</a:t>
            </a:r>
            <a:r>
              <a:rPr dirty="0" sz="2600" spc="200"/>
              <a:t> </a:t>
            </a:r>
            <a:r>
              <a:rPr dirty="0" sz="2600" spc="-5"/>
              <a:t>is</a:t>
            </a:r>
            <a:r>
              <a:rPr dirty="0" sz="2600" spc="200"/>
              <a:t> </a:t>
            </a:r>
            <a:r>
              <a:rPr dirty="0" sz="2600" spc="-5"/>
              <a:t>loaded,</a:t>
            </a:r>
            <a:r>
              <a:rPr dirty="0" sz="2600" spc="200"/>
              <a:t> </a:t>
            </a:r>
            <a:r>
              <a:rPr dirty="0" sz="2600" spc="-10"/>
              <a:t>all</a:t>
            </a:r>
            <a:r>
              <a:rPr dirty="0" sz="2600" spc="200"/>
              <a:t> </a:t>
            </a:r>
            <a:r>
              <a:rPr dirty="0" sz="2600"/>
              <a:t>of</a:t>
            </a:r>
            <a:r>
              <a:rPr dirty="0" sz="2600" spc="200"/>
              <a:t> </a:t>
            </a:r>
            <a:r>
              <a:rPr dirty="0" sz="2600"/>
              <a:t>the</a:t>
            </a:r>
            <a:r>
              <a:rPr dirty="0" sz="2600" spc="190"/>
              <a:t> </a:t>
            </a:r>
            <a:r>
              <a:rPr dirty="0" sz="2600" spc="-5"/>
              <a:t>static </a:t>
            </a:r>
            <a:r>
              <a:rPr dirty="0" sz="2600" spc="-635"/>
              <a:t> </a:t>
            </a:r>
            <a:r>
              <a:rPr dirty="0" sz="2600" spc="-5"/>
              <a:t>statements</a:t>
            </a:r>
            <a:r>
              <a:rPr dirty="0" sz="2600"/>
              <a:t> </a:t>
            </a:r>
            <a:r>
              <a:rPr dirty="0" sz="2600" spc="-5"/>
              <a:t>are</a:t>
            </a:r>
            <a:r>
              <a:rPr dirty="0" sz="2600" spc="-20"/>
              <a:t> </a:t>
            </a:r>
            <a:r>
              <a:rPr dirty="0" sz="2600"/>
              <a:t>run.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First,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member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3,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executes,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prints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initializes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 4 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 </a:t>
            </a:r>
            <a:r>
              <a:rPr dirty="0" sz="2400">
                <a:latin typeface="Times New Roman"/>
                <a:cs typeface="Times New Roman"/>
              </a:rPr>
              <a:t>) 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 </a:t>
            </a:r>
            <a:r>
              <a:rPr dirty="0" sz="2400">
                <a:latin typeface="Times New Roman"/>
                <a:cs typeface="Times New Roman"/>
              </a:rPr>
              <a:t>calls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show(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), passing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42 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  <a:p>
            <a:pPr lvl="1" marL="756285" marR="6350" indent="-287020">
              <a:lnSpc>
                <a:spcPct val="15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  <a:tab pos="1370330" algn="l"/>
                <a:tab pos="2118360" algn="l"/>
                <a:tab pos="3171825" algn="l"/>
                <a:tab pos="3413760" algn="l"/>
                <a:tab pos="4835525" algn="l"/>
                <a:tab pos="5212080" algn="l"/>
                <a:tab pos="5995670" algn="l"/>
                <a:tab pos="6711950" algn="l"/>
                <a:tab pos="7088505" algn="l"/>
                <a:tab pos="7600315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n(	)	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how</a:t>
            </a:r>
            <a:r>
              <a:rPr dirty="0" sz="2400">
                <a:latin typeface="Times New Roman"/>
                <a:cs typeface="Times New Roman"/>
              </a:rPr>
              <a:t>	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 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627732"/>
            <a:ext cx="8072755" cy="315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want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static</a:t>
            </a:r>
            <a:r>
              <a:rPr dirty="0" sz="2600" spc="6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method</a:t>
            </a:r>
            <a:r>
              <a:rPr dirty="0" sz="2600" spc="65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from</a:t>
            </a:r>
            <a:r>
              <a:rPr dirty="0" sz="2600" spc="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outside</a:t>
            </a:r>
            <a:r>
              <a:rPr dirty="0" sz="2600" spc="7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its</a:t>
            </a:r>
            <a:r>
              <a:rPr dirty="0" sz="2600" spc="6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class,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we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so</a:t>
            </a:r>
            <a:r>
              <a:rPr dirty="0" sz="2600">
                <a:latin typeface="Times New Roman"/>
                <a:cs typeface="Times New Roman"/>
              </a:rPr>
              <a:t> using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following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general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form: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classname</a:t>
            </a:r>
            <a:r>
              <a:rPr dirty="0" sz="2600" i="1">
                <a:latin typeface="Times New Roman"/>
                <a:cs typeface="Times New Roman"/>
              </a:rPr>
              <a:t>.method(</a:t>
            </a:r>
            <a:r>
              <a:rPr dirty="0" sz="2600" spc="-9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  <a:tab pos="1160145" algn="l"/>
                <a:tab pos="2693035" algn="l"/>
                <a:tab pos="3069590" algn="l"/>
                <a:tab pos="3630295" algn="l"/>
                <a:tab pos="4502150" algn="l"/>
                <a:tab pos="4916805" algn="l"/>
                <a:tab pos="5477510" algn="l"/>
                <a:tab pos="6296025" algn="l"/>
                <a:tab pos="6710045" algn="l"/>
                <a:tab pos="7658100" algn="l"/>
              </a:tabLst>
            </a:pPr>
            <a:r>
              <a:rPr dirty="0" sz="2600" i="1">
                <a:latin typeface="Times New Roman"/>
                <a:cs typeface="Times New Roman"/>
              </a:rPr>
              <a:t>H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spc="-105" i="1">
                <a:latin typeface="Times New Roman"/>
                <a:cs typeface="Times New Roman"/>
              </a:rPr>
              <a:t>r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c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5" i="1">
                <a:latin typeface="Times New Roman"/>
                <a:cs typeface="Times New Roman"/>
              </a:rPr>
              <a:t>ss</a:t>
            </a:r>
            <a:r>
              <a:rPr dirty="0" sz="2600" spc="5" i="1">
                <a:latin typeface="Times New Roman"/>
                <a:cs typeface="Times New Roman"/>
              </a:rPr>
              <a:t>n</a:t>
            </a:r>
            <a:r>
              <a:rPr dirty="0" sz="2600" spc="-10" i="1">
                <a:latin typeface="Times New Roman"/>
                <a:cs typeface="Times New Roman"/>
              </a:rPr>
              <a:t>a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i="1">
                <a:latin typeface="Times New Roman"/>
                <a:cs typeface="Times New Roman"/>
              </a:rPr>
              <a:t>s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n</a:t>
            </a:r>
            <a:r>
              <a:rPr dirty="0" sz="2600" spc="-10" i="1">
                <a:latin typeface="Times New Roman"/>
                <a:cs typeface="Times New Roman"/>
              </a:rPr>
              <a:t>a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f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c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5" i="1">
                <a:latin typeface="Times New Roman"/>
                <a:cs typeface="Times New Roman"/>
              </a:rPr>
              <a:t>s</a:t>
            </a:r>
            <a:r>
              <a:rPr dirty="0" sz="2600" i="1">
                <a:latin typeface="Times New Roman"/>
                <a:cs typeface="Times New Roman"/>
              </a:rPr>
              <a:t>s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w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spc="-5" i="1">
                <a:latin typeface="Times New Roman"/>
                <a:cs typeface="Times New Roman"/>
              </a:rPr>
              <a:t>c</a:t>
            </a:r>
            <a:r>
              <a:rPr dirty="0" sz="2600" i="1">
                <a:latin typeface="Times New Roman"/>
                <a:cs typeface="Times New Roman"/>
              </a:rPr>
              <a:t>h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20" i="1">
                <a:latin typeface="Times New Roman"/>
                <a:cs typeface="Times New Roman"/>
              </a:rPr>
              <a:t>t</a:t>
            </a:r>
            <a:r>
              <a:rPr dirty="0" sz="2600" spc="-10" i="1">
                <a:latin typeface="Times New Roman"/>
                <a:cs typeface="Times New Roman"/>
              </a:rPr>
              <a:t>h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 spc="-5" b="1" i="1">
                <a:latin typeface="Times New Roman"/>
                <a:cs typeface="Times New Roman"/>
              </a:rPr>
              <a:t>static</a:t>
            </a:r>
            <a:r>
              <a:rPr dirty="0" sz="2600" spc="-2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method</a:t>
            </a:r>
            <a:r>
              <a:rPr dirty="0" sz="2600" spc="-20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is</a:t>
            </a:r>
            <a:r>
              <a:rPr dirty="0" sz="2600" spc="-1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declared.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6807" y="574039"/>
            <a:ext cx="576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Non-static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invocation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6868345"/>
            <a:ext cx="39306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0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015999"/>
            <a:ext cx="4756150" cy="573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66415">
              <a:lnSpc>
                <a:spcPct val="12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Demo</a:t>
            </a:r>
            <a:r>
              <a:rPr dirty="0" sz="24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42;</a:t>
            </a:r>
            <a:endParaRPr sz="2400">
              <a:latin typeface="Times New Roman"/>
              <a:cs typeface="Times New Roman"/>
            </a:endParaRPr>
          </a:p>
          <a:p>
            <a:pPr marL="12700" marR="306705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int b = 99;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callme</a:t>
            </a:r>
            <a:r>
              <a:rPr dirty="0" sz="2400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System.out.println("a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Demo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dm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=new Demo </a:t>
            </a:r>
            <a:r>
              <a:rPr dirty="0" sz="2400">
                <a:latin typeface="Times New Roman"/>
                <a:cs typeface="Times New Roman"/>
              </a:rPr>
              <a:t>()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; </a:t>
            </a:r>
            <a:r>
              <a:rPr dirty="0" sz="24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dm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2400" spc="-5" b="1">
                <a:latin typeface="Times New Roman"/>
                <a:cs typeface="Times New Roman"/>
              </a:rPr>
              <a:t>callme</a:t>
            </a:r>
            <a:r>
              <a:rPr dirty="0" sz="2400" spc="-5">
                <a:latin typeface="Times New Roman"/>
                <a:cs typeface="Times New Roman"/>
              </a:rPr>
              <a:t>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System.out.println("b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>
                <a:latin typeface="Times New Roman"/>
                <a:cs typeface="Times New Roman"/>
              </a:rPr>
              <a:t> 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dm</a:t>
            </a:r>
            <a:r>
              <a:rPr dirty="0" sz="2400" spc="-5">
                <a:latin typeface="Times New Roman"/>
                <a:cs typeface="Times New Roman"/>
              </a:rPr>
              <a:t>.b);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8390" y="574039"/>
            <a:ext cx="4798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 invocation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939799"/>
            <a:ext cx="5346700" cy="573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12110">
              <a:lnSpc>
                <a:spcPct val="12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StaticDemo</a:t>
            </a:r>
            <a:r>
              <a:rPr dirty="0" sz="240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B04F"/>
                </a:solidFill>
                <a:latin typeface="Times New Roman"/>
                <a:cs typeface="Times New Roman"/>
              </a:rPr>
              <a:t>static </a:t>
            </a:r>
            <a:r>
              <a:rPr dirty="0" sz="2400">
                <a:latin typeface="Times New Roman"/>
                <a:cs typeface="Times New Roman"/>
              </a:rPr>
              <a:t>int a = 42;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B04F"/>
                </a:solidFill>
                <a:latin typeface="Times New Roman"/>
                <a:cs typeface="Times New Roman"/>
              </a:rPr>
              <a:t>static </a:t>
            </a:r>
            <a:r>
              <a:rPr dirty="0" sz="2400">
                <a:latin typeface="Times New Roman"/>
                <a:cs typeface="Times New Roman"/>
              </a:rPr>
              <a:t>int b = 99;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B04F"/>
                </a:solidFill>
                <a:latin typeface="Times New Roman"/>
                <a:cs typeface="Times New Roman"/>
              </a:rPr>
              <a:t>static</a:t>
            </a:r>
            <a:r>
              <a:rPr dirty="0" sz="2400" spc="-70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callme</a:t>
            </a:r>
            <a:r>
              <a:rPr dirty="0" sz="2400" spc="-5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System.out.println("a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StaticByName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StaticDemo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callme</a:t>
            </a:r>
            <a:r>
              <a:rPr dirty="0" sz="2400" spc="-5">
                <a:latin typeface="Times New Roman"/>
                <a:cs typeface="Times New Roman"/>
              </a:rPr>
              <a:t>();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System.out.println("b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StaticDemo</a:t>
            </a:r>
            <a:r>
              <a:rPr dirty="0" sz="2400" spc="-5">
                <a:latin typeface="Times New Roman"/>
                <a:cs typeface="Times New Roman"/>
              </a:rPr>
              <a:t>.b);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6868345"/>
            <a:ext cx="39306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0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421639"/>
            <a:ext cx="3794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</a:rPr>
              <a:t>Nonnstatic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members</a:t>
            </a:r>
          </a:p>
        </p:txBody>
      </p:sp>
      <p:sp>
        <p:nvSpPr>
          <p:cNvPr id="4" name="object 4"/>
          <p:cNvSpPr/>
          <p:nvPr/>
        </p:nvSpPr>
        <p:spPr>
          <a:xfrm>
            <a:off x="908304" y="984504"/>
            <a:ext cx="4052570" cy="2901950"/>
          </a:xfrm>
          <a:custGeom>
            <a:avLst/>
            <a:gdLst/>
            <a:ahLst/>
            <a:cxnLst/>
            <a:rect l="l" t="t" r="r" b="b"/>
            <a:pathLst>
              <a:path w="4052570" h="2901950">
                <a:moveTo>
                  <a:pt x="4052316" y="2901695"/>
                </a:moveTo>
                <a:lnTo>
                  <a:pt x="4052316" y="0"/>
                </a:lnTo>
                <a:lnTo>
                  <a:pt x="0" y="0"/>
                </a:lnTo>
                <a:lnTo>
                  <a:pt x="0" y="2901695"/>
                </a:lnTo>
                <a:lnTo>
                  <a:pt x="6096" y="2901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38600" y="13716"/>
                </a:lnTo>
                <a:lnTo>
                  <a:pt x="4038600" y="6096"/>
                </a:lnTo>
                <a:lnTo>
                  <a:pt x="4044696" y="13716"/>
                </a:lnTo>
                <a:lnTo>
                  <a:pt x="4044696" y="2901695"/>
                </a:lnTo>
                <a:lnTo>
                  <a:pt x="4052316" y="2901695"/>
                </a:lnTo>
                <a:close/>
              </a:path>
              <a:path w="4052570" h="2901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2570" h="2901950">
                <a:moveTo>
                  <a:pt x="13716" y="2901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901695"/>
                </a:lnTo>
                <a:lnTo>
                  <a:pt x="13716" y="2901695"/>
                </a:lnTo>
                <a:close/>
              </a:path>
              <a:path w="4052570" h="2901950">
                <a:moveTo>
                  <a:pt x="4044696" y="13716"/>
                </a:moveTo>
                <a:lnTo>
                  <a:pt x="4038600" y="6096"/>
                </a:lnTo>
                <a:lnTo>
                  <a:pt x="4038600" y="13716"/>
                </a:lnTo>
                <a:lnTo>
                  <a:pt x="4044696" y="13716"/>
                </a:lnTo>
                <a:close/>
              </a:path>
              <a:path w="4052570" h="2901950">
                <a:moveTo>
                  <a:pt x="4044696" y="2901695"/>
                </a:moveTo>
                <a:lnTo>
                  <a:pt x="4044696" y="13716"/>
                </a:lnTo>
                <a:lnTo>
                  <a:pt x="4038600" y="13716"/>
                </a:lnTo>
                <a:lnTo>
                  <a:pt x="4038600" y="2901695"/>
                </a:lnTo>
                <a:lnTo>
                  <a:pt x="4044696" y="29016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954125"/>
            <a:ext cx="310769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98625">
              <a:lnSpc>
                <a:spcPct val="12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Demo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42;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b=5;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callme</a:t>
            </a:r>
            <a:r>
              <a:rPr dirty="0" sz="2000" spc="-5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System.out.println("a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9304" y="1060704"/>
            <a:ext cx="4502150" cy="2825750"/>
          </a:xfrm>
          <a:custGeom>
            <a:avLst/>
            <a:gdLst/>
            <a:ahLst/>
            <a:cxnLst/>
            <a:rect l="l" t="t" r="r" b="b"/>
            <a:pathLst>
              <a:path w="4502150" h="2825750">
                <a:moveTo>
                  <a:pt x="4501895" y="13716"/>
                </a:moveTo>
                <a:lnTo>
                  <a:pt x="4501895" y="0"/>
                </a:lnTo>
                <a:lnTo>
                  <a:pt x="0" y="0"/>
                </a:lnTo>
                <a:lnTo>
                  <a:pt x="0" y="2825495"/>
                </a:lnTo>
                <a:lnTo>
                  <a:pt x="6096" y="28254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01895" y="13716"/>
                </a:lnTo>
                <a:close/>
              </a:path>
              <a:path w="4502150" h="28257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02150" h="2825750">
                <a:moveTo>
                  <a:pt x="13716" y="28254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825495"/>
                </a:lnTo>
                <a:lnTo>
                  <a:pt x="13716" y="28254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84137" y="205359"/>
            <a:ext cx="3158490" cy="3776979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800"/>
              </a:spcBef>
            </a:pPr>
            <a:r>
              <a:rPr dirty="0" sz="3600" spc="-5">
                <a:latin typeface="Times New Roman"/>
                <a:cs typeface="Times New Roman"/>
              </a:rPr>
              <a:t>static</a:t>
            </a:r>
            <a:r>
              <a:rPr dirty="0" sz="3600" spc="-7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members</a:t>
            </a:r>
            <a:endParaRPr sz="3600">
              <a:latin typeface="Times New Roman"/>
              <a:cs typeface="Times New Roman"/>
            </a:endParaRPr>
          </a:p>
          <a:p>
            <a:pPr marL="12700" marR="1129030">
              <a:lnSpc>
                <a:spcPct val="120000"/>
              </a:lnSpc>
              <a:spcBef>
                <a:spcPts val="475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StaticDemo</a:t>
            </a:r>
            <a:r>
              <a:rPr dirty="0" sz="2000" spc="-7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42;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static</a:t>
            </a:r>
            <a:r>
              <a:rPr dirty="0" sz="2000" spc="-65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00B04F"/>
                </a:solidFill>
                <a:latin typeface="Times New Roman"/>
                <a:cs typeface="Times New Roman"/>
              </a:rPr>
              <a:t>static</a:t>
            </a:r>
            <a:r>
              <a:rPr dirty="0" sz="2000" spc="-65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callme</a:t>
            </a:r>
            <a:r>
              <a:rPr dirty="0" sz="2000" spc="-10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9" name="object 9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8304" y="3886199"/>
              <a:ext cx="4052570" cy="2703830"/>
            </a:xfrm>
            <a:custGeom>
              <a:avLst/>
              <a:gdLst/>
              <a:ahLst/>
              <a:cxnLst/>
              <a:rect l="l" t="t" r="r" b="b"/>
              <a:pathLst>
                <a:path w="4052570" h="2703830">
                  <a:moveTo>
                    <a:pt x="13716" y="269138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96" y="2703576"/>
                  </a:lnTo>
                  <a:lnTo>
                    <a:pt x="6096" y="2691384"/>
                  </a:lnTo>
                  <a:lnTo>
                    <a:pt x="13716" y="2691384"/>
                  </a:lnTo>
                  <a:close/>
                </a:path>
                <a:path w="4052570" h="2703830">
                  <a:moveTo>
                    <a:pt x="4044696" y="2691384"/>
                  </a:moveTo>
                  <a:lnTo>
                    <a:pt x="6096" y="2691384"/>
                  </a:lnTo>
                  <a:lnTo>
                    <a:pt x="13716" y="2697480"/>
                  </a:lnTo>
                  <a:lnTo>
                    <a:pt x="13716" y="2703576"/>
                  </a:lnTo>
                  <a:lnTo>
                    <a:pt x="4038600" y="2703576"/>
                  </a:lnTo>
                  <a:lnTo>
                    <a:pt x="4038600" y="2697480"/>
                  </a:lnTo>
                  <a:lnTo>
                    <a:pt x="4044696" y="2691384"/>
                  </a:lnTo>
                  <a:close/>
                </a:path>
                <a:path w="4052570" h="2703830">
                  <a:moveTo>
                    <a:pt x="13716" y="2703576"/>
                  </a:moveTo>
                  <a:lnTo>
                    <a:pt x="13716" y="2697480"/>
                  </a:lnTo>
                  <a:lnTo>
                    <a:pt x="6096" y="2691384"/>
                  </a:lnTo>
                  <a:lnTo>
                    <a:pt x="6096" y="2703576"/>
                  </a:lnTo>
                  <a:lnTo>
                    <a:pt x="13716" y="2703576"/>
                  </a:lnTo>
                  <a:close/>
                </a:path>
                <a:path w="4052570" h="2703830">
                  <a:moveTo>
                    <a:pt x="4052316" y="2703576"/>
                  </a:moveTo>
                  <a:lnTo>
                    <a:pt x="4052316" y="0"/>
                  </a:lnTo>
                  <a:lnTo>
                    <a:pt x="4038600" y="0"/>
                  </a:lnTo>
                  <a:lnTo>
                    <a:pt x="4038600" y="2691384"/>
                  </a:lnTo>
                  <a:lnTo>
                    <a:pt x="4044696" y="2691384"/>
                  </a:lnTo>
                  <a:lnTo>
                    <a:pt x="4044696" y="2703576"/>
                  </a:lnTo>
                  <a:lnTo>
                    <a:pt x="4052316" y="2703576"/>
                  </a:lnTo>
                  <a:close/>
                </a:path>
                <a:path w="4052570" h="2703830">
                  <a:moveTo>
                    <a:pt x="4044696" y="2703576"/>
                  </a:moveTo>
                  <a:lnTo>
                    <a:pt x="4044696" y="2691384"/>
                  </a:lnTo>
                  <a:lnTo>
                    <a:pt x="4038600" y="2697480"/>
                  </a:lnTo>
                  <a:lnTo>
                    <a:pt x="4038600" y="2703576"/>
                  </a:lnTo>
                  <a:lnTo>
                    <a:pt x="4044696" y="270357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93139" y="3880203"/>
            <a:ext cx="3780154" cy="28905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230504">
              <a:lnSpc>
                <a:spcPct val="120000"/>
              </a:lnSpc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Demo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dm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=new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Demo</a:t>
            </a:r>
            <a:r>
              <a:rPr dirty="0" sz="2000">
                <a:latin typeface="Times New Roman"/>
                <a:cs typeface="Times New Roman"/>
              </a:rPr>
              <a:t>()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; </a:t>
            </a:r>
            <a:r>
              <a:rPr dirty="0" sz="20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dm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2000" spc="-5" b="1">
                <a:latin typeface="Times New Roman"/>
                <a:cs typeface="Times New Roman"/>
              </a:rPr>
              <a:t>callme</a:t>
            </a:r>
            <a:r>
              <a:rPr dirty="0" sz="2000" spc="-5">
                <a:latin typeface="Times New Roman"/>
                <a:cs typeface="Times New Roman"/>
              </a:rPr>
              <a:t>();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System.out.println("b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00000"/>
                </a:solidFill>
                <a:latin typeface="Times New Roman"/>
                <a:cs typeface="Times New Roman"/>
              </a:rPr>
              <a:t>dm</a:t>
            </a:r>
            <a:r>
              <a:rPr dirty="0" sz="2000">
                <a:latin typeface="Times New Roman"/>
                <a:cs typeface="Times New Roman"/>
              </a:rPr>
              <a:t>.b);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9304" y="3886199"/>
            <a:ext cx="4502150" cy="2598420"/>
          </a:xfrm>
          <a:custGeom>
            <a:avLst/>
            <a:gdLst/>
            <a:ahLst/>
            <a:cxnLst/>
            <a:rect l="l" t="t" r="r" b="b"/>
            <a:pathLst>
              <a:path w="4502150" h="2598420">
                <a:moveTo>
                  <a:pt x="13716" y="2584704"/>
                </a:moveTo>
                <a:lnTo>
                  <a:pt x="13716" y="0"/>
                </a:lnTo>
                <a:lnTo>
                  <a:pt x="0" y="0"/>
                </a:lnTo>
                <a:lnTo>
                  <a:pt x="0" y="2598420"/>
                </a:lnTo>
                <a:lnTo>
                  <a:pt x="6096" y="2598420"/>
                </a:lnTo>
                <a:lnTo>
                  <a:pt x="6096" y="2584704"/>
                </a:lnTo>
                <a:lnTo>
                  <a:pt x="13716" y="2584704"/>
                </a:lnTo>
                <a:close/>
              </a:path>
              <a:path w="4502150" h="2598420">
                <a:moveTo>
                  <a:pt x="4501895" y="2598420"/>
                </a:moveTo>
                <a:lnTo>
                  <a:pt x="4501895" y="2584704"/>
                </a:lnTo>
                <a:lnTo>
                  <a:pt x="6096" y="2584704"/>
                </a:lnTo>
                <a:lnTo>
                  <a:pt x="13716" y="2590800"/>
                </a:lnTo>
                <a:lnTo>
                  <a:pt x="13716" y="2598420"/>
                </a:lnTo>
                <a:lnTo>
                  <a:pt x="4501895" y="2598420"/>
                </a:lnTo>
                <a:close/>
              </a:path>
              <a:path w="4502150" h="2598420">
                <a:moveTo>
                  <a:pt x="13716" y="2598420"/>
                </a:moveTo>
                <a:lnTo>
                  <a:pt x="13716" y="2590800"/>
                </a:lnTo>
                <a:lnTo>
                  <a:pt x="6096" y="2584704"/>
                </a:lnTo>
                <a:lnTo>
                  <a:pt x="6096" y="2598420"/>
                </a:lnTo>
                <a:lnTo>
                  <a:pt x="13716" y="259842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184137" y="3956403"/>
            <a:ext cx="3780154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StaticByName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StaticDemo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callme</a:t>
            </a:r>
            <a:r>
              <a:rPr dirty="0" sz="2000" spc="-5">
                <a:latin typeface="Times New Roman"/>
                <a:cs typeface="Times New Roman"/>
              </a:rPr>
              <a:t>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37" y="5479793"/>
            <a:ext cx="4458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System.out.println("b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 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StaticDemo</a:t>
            </a:r>
            <a:r>
              <a:rPr dirty="0" sz="2000" spc="-5">
                <a:latin typeface="Times New Roman"/>
                <a:cs typeface="Times New Roman"/>
              </a:rPr>
              <a:t>.b);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137" y="5845553"/>
            <a:ext cx="3321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39" y="785875"/>
            <a:ext cx="1532255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b=0;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224274"/>
            <a:ext cx="13817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callme()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12737" y="649325"/>
            <a:ext cx="3780154" cy="75692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solidFill>
                  <a:srgbClr val="000000"/>
                </a:solidFill>
              </a:rPr>
              <a:t>class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Samplestat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{</a:t>
            </a:r>
            <a:endParaRPr sz="2000"/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0000"/>
                </a:solidFill>
              </a:rPr>
              <a:t>public</a:t>
            </a:r>
            <a:r>
              <a:rPr dirty="0" sz="2000" spc="-6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static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void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main(String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args[])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5412737" y="1380845"/>
            <a:ext cx="2861310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000" spc="-5">
                <a:latin typeface="Times New Roman"/>
                <a:cs typeface="Times New Roman"/>
              </a:rPr>
              <a:t>Sample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ob1=new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System.out.println("ob1");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ob1.callme();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37" y="3209644"/>
            <a:ext cx="28613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Sample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ob2=new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System.out.println("ob2");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2051304"/>
            <a:ext cx="9144000" cy="5264150"/>
            <a:chOff x="457200" y="2051304"/>
            <a:chExt cx="9144000" cy="5264150"/>
          </a:xfrm>
        </p:grpSpPr>
        <p:sp>
          <p:nvSpPr>
            <p:cNvPr id="9" name="object 9"/>
            <p:cNvSpPr/>
            <p:nvPr/>
          </p:nvSpPr>
          <p:spPr>
            <a:xfrm>
              <a:off x="2889504" y="2051304"/>
              <a:ext cx="2400300" cy="1835150"/>
            </a:xfrm>
            <a:custGeom>
              <a:avLst/>
              <a:gdLst/>
              <a:ahLst/>
              <a:cxnLst/>
              <a:rect l="l" t="t" r="r" b="b"/>
              <a:pathLst>
                <a:path w="2400300" h="1835150">
                  <a:moveTo>
                    <a:pt x="2400300" y="1834895"/>
                  </a:moveTo>
                  <a:lnTo>
                    <a:pt x="2400300" y="0"/>
                  </a:lnTo>
                  <a:lnTo>
                    <a:pt x="0" y="0"/>
                  </a:lnTo>
                  <a:lnTo>
                    <a:pt x="0" y="1834895"/>
                  </a:lnTo>
                  <a:lnTo>
                    <a:pt x="6096" y="18348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388108" y="13716"/>
                  </a:lnTo>
                  <a:lnTo>
                    <a:pt x="2388108" y="6096"/>
                  </a:lnTo>
                  <a:lnTo>
                    <a:pt x="2394204" y="13716"/>
                  </a:lnTo>
                  <a:lnTo>
                    <a:pt x="2394204" y="1834895"/>
                  </a:lnTo>
                  <a:lnTo>
                    <a:pt x="2400300" y="1834895"/>
                  </a:lnTo>
                  <a:close/>
                </a:path>
                <a:path w="2400300" h="18351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400300" h="1835150">
                  <a:moveTo>
                    <a:pt x="13716" y="18348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834895"/>
                  </a:lnTo>
                  <a:lnTo>
                    <a:pt x="13716" y="1834895"/>
                  </a:lnTo>
                  <a:close/>
                </a:path>
                <a:path w="2400300" h="1835150">
                  <a:moveTo>
                    <a:pt x="2394204" y="13716"/>
                  </a:moveTo>
                  <a:lnTo>
                    <a:pt x="2388108" y="6096"/>
                  </a:lnTo>
                  <a:lnTo>
                    <a:pt x="2388108" y="13716"/>
                  </a:lnTo>
                  <a:lnTo>
                    <a:pt x="2394204" y="13716"/>
                  </a:lnTo>
                  <a:close/>
                </a:path>
                <a:path w="2400300" h="1835150">
                  <a:moveTo>
                    <a:pt x="2394204" y="1834895"/>
                  </a:moveTo>
                  <a:lnTo>
                    <a:pt x="2394204" y="13716"/>
                  </a:lnTo>
                  <a:lnTo>
                    <a:pt x="2388108" y="13716"/>
                  </a:lnTo>
                  <a:lnTo>
                    <a:pt x="2388108" y="1834895"/>
                  </a:lnTo>
                  <a:lnTo>
                    <a:pt x="2394204" y="18348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35939" y="3833874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39" y="4443474"/>
            <a:ext cx="460756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4619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a=a+2;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+</a:t>
            </a:r>
            <a:r>
              <a:rPr dirty="0" sz="2000" spc="5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System.out.println("</a:t>
            </a:r>
            <a:r>
              <a:rPr dirty="0" sz="2000" spc="-5" b="1">
                <a:latin typeface="Times New Roman"/>
                <a:cs typeface="Times New Roman"/>
              </a:rPr>
              <a:t>static </a:t>
            </a:r>
            <a:r>
              <a:rPr dirty="0" sz="2000" spc="-5">
                <a:latin typeface="Times New Roman"/>
                <a:cs typeface="Times New Roman"/>
              </a:rPr>
              <a:t>after +2 </a:t>
            </a:r>
            <a:r>
              <a:rPr dirty="0" sz="2000">
                <a:latin typeface="Times New Roman"/>
                <a:cs typeface="Times New Roman"/>
              </a:rPr>
              <a:t>a = " + </a:t>
            </a:r>
            <a:r>
              <a:rPr dirty="0" sz="2000" spc="-5">
                <a:latin typeface="Times New Roman"/>
                <a:cs typeface="Times New Roman"/>
              </a:rPr>
              <a:t>a);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System.out.println("b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+2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2737" y="4001514"/>
            <a:ext cx="13887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ob2.callme();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2737" y="4733034"/>
            <a:ext cx="3321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89504" y="3886199"/>
            <a:ext cx="4796155" cy="3429000"/>
            <a:chOff x="2889504" y="3886199"/>
            <a:chExt cx="4796155" cy="34290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5458967"/>
              <a:ext cx="2427732" cy="18562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89504" y="3886199"/>
              <a:ext cx="2400300" cy="486409"/>
            </a:xfrm>
            <a:custGeom>
              <a:avLst/>
              <a:gdLst/>
              <a:ahLst/>
              <a:cxnLst/>
              <a:rect l="l" t="t" r="r" b="b"/>
              <a:pathLst>
                <a:path w="2400300" h="486410">
                  <a:moveTo>
                    <a:pt x="13716" y="47396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6096" y="486156"/>
                  </a:lnTo>
                  <a:lnTo>
                    <a:pt x="6096" y="473964"/>
                  </a:lnTo>
                  <a:lnTo>
                    <a:pt x="13716" y="473964"/>
                  </a:lnTo>
                  <a:close/>
                </a:path>
                <a:path w="2400300" h="486410">
                  <a:moveTo>
                    <a:pt x="2394204" y="473964"/>
                  </a:moveTo>
                  <a:lnTo>
                    <a:pt x="6096" y="473964"/>
                  </a:lnTo>
                  <a:lnTo>
                    <a:pt x="13716" y="480060"/>
                  </a:lnTo>
                  <a:lnTo>
                    <a:pt x="13716" y="486156"/>
                  </a:lnTo>
                  <a:lnTo>
                    <a:pt x="2388108" y="486156"/>
                  </a:lnTo>
                  <a:lnTo>
                    <a:pt x="2388108" y="480060"/>
                  </a:lnTo>
                  <a:lnTo>
                    <a:pt x="2394204" y="473964"/>
                  </a:lnTo>
                  <a:close/>
                </a:path>
                <a:path w="2400300" h="486410">
                  <a:moveTo>
                    <a:pt x="13716" y="486156"/>
                  </a:moveTo>
                  <a:lnTo>
                    <a:pt x="13716" y="480060"/>
                  </a:lnTo>
                  <a:lnTo>
                    <a:pt x="6096" y="473964"/>
                  </a:lnTo>
                  <a:lnTo>
                    <a:pt x="6096" y="486156"/>
                  </a:lnTo>
                  <a:lnTo>
                    <a:pt x="13716" y="486156"/>
                  </a:lnTo>
                  <a:close/>
                </a:path>
                <a:path w="2400300" h="486410">
                  <a:moveTo>
                    <a:pt x="2400300" y="486156"/>
                  </a:moveTo>
                  <a:lnTo>
                    <a:pt x="2400300" y="0"/>
                  </a:lnTo>
                  <a:lnTo>
                    <a:pt x="2388108" y="0"/>
                  </a:lnTo>
                  <a:lnTo>
                    <a:pt x="2388108" y="473964"/>
                  </a:lnTo>
                  <a:lnTo>
                    <a:pt x="2394204" y="473964"/>
                  </a:lnTo>
                  <a:lnTo>
                    <a:pt x="2394204" y="486156"/>
                  </a:lnTo>
                  <a:lnTo>
                    <a:pt x="2400300" y="486156"/>
                  </a:lnTo>
                  <a:close/>
                </a:path>
                <a:path w="2400300" h="486410">
                  <a:moveTo>
                    <a:pt x="2394204" y="486156"/>
                  </a:moveTo>
                  <a:lnTo>
                    <a:pt x="2394204" y="473964"/>
                  </a:lnTo>
                  <a:lnTo>
                    <a:pt x="2388108" y="480060"/>
                  </a:lnTo>
                  <a:lnTo>
                    <a:pt x="2388108" y="486156"/>
                  </a:lnTo>
                  <a:lnTo>
                    <a:pt x="2394204" y="48615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74338" y="2084323"/>
            <a:ext cx="197993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ob1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static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after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+2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 marR="6019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b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after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+2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static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after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+2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b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after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+2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2884" y="6921496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2279" rIns="0" bIns="0" rtlCol="0" vert="horz">
            <a:spAutoFit/>
          </a:bodyPr>
          <a:lstStyle/>
          <a:p>
            <a:pPr algn="ctr" marL="8572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CC"/>
                </a:solidFill>
              </a:rPr>
              <a:t>CS205</a:t>
            </a:r>
            <a:r>
              <a:rPr dirty="0" sz="3600" spc="-1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Object</a:t>
            </a:r>
            <a:r>
              <a:rPr dirty="0" sz="3600" spc="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Oriented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Programming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in </a:t>
            </a:r>
            <a:r>
              <a:rPr dirty="0" sz="3600" spc="-88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Java</a:t>
            </a:r>
            <a:endParaRPr sz="3600"/>
          </a:p>
          <a:p>
            <a:pPr algn="ctr" marL="260985" marR="180340">
              <a:lnSpc>
                <a:spcPct val="100000"/>
              </a:lnSpc>
            </a:pPr>
            <a:r>
              <a:rPr dirty="0" sz="3600" spc="-5"/>
              <a:t>Module </a:t>
            </a:r>
            <a:r>
              <a:rPr dirty="0" sz="3600"/>
              <a:t>2 - </a:t>
            </a:r>
            <a:r>
              <a:rPr dirty="0" sz="3600" spc="-20" b="1">
                <a:latin typeface="Times New Roman"/>
                <a:cs typeface="Times New Roman"/>
              </a:rPr>
              <a:t>Core </a:t>
            </a:r>
            <a:r>
              <a:rPr dirty="0" sz="3600" b="1">
                <a:latin typeface="Times New Roman"/>
                <a:cs typeface="Times New Roman"/>
              </a:rPr>
              <a:t>Java </a:t>
            </a:r>
            <a:r>
              <a:rPr dirty="0" sz="3600" spc="-5" b="1">
                <a:latin typeface="Times New Roman"/>
                <a:cs typeface="Times New Roman"/>
              </a:rPr>
              <a:t>Fundamentals </a:t>
            </a:r>
            <a:r>
              <a:rPr dirty="0" sz="3600" spc="-88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(Part </a:t>
            </a:r>
            <a:r>
              <a:rPr dirty="0" sz="3600" b="1">
                <a:latin typeface="Times New Roman"/>
                <a:cs typeface="Times New Roman"/>
              </a:rPr>
              <a:t>8)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7412" y="4304790"/>
            <a:ext cx="5738495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dirty="0" sz="2000" spc="260">
                <a:solidFill>
                  <a:srgbClr val="898989"/>
                </a:solidFill>
                <a:latin typeface="Palatino Linotype"/>
                <a:cs typeface="Palatino Linotype"/>
              </a:rPr>
              <a:t>Prepared</a:t>
            </a:r>
            <a:r>
              <a:rPr dirty="0" sz="2000" spc="290">
                <a:solidFill>
                  <a:srgbClr val="898989"/>
                </a:solidFill>
                <a:latin typeface="Palatino Linotype"/>
                <a:cs typeface="Palatino Linotype"/>
              </a:rPr>
              <a:t> </a:t>
            </a:r>
            <a:r>
              <a:rPr dirty="0" sz="2000" spc="175">
                <a:solidFill>
                  <a:srgbClr val="898989"/>
                </a:solidFill>
                <a:latin typeface="Palatino Linotype"/>
                <a:cs typeface="Palatino Linotype"/>
              </a:rPr>
              <a:t>by</a:t>
            </a:r>
            <a:endParaRPr sz="2000">
              <a:latin typeface="Palatino Linotype"/>
              <a:cs typeface="Palatino Linotype"/>
            </a:endParaRPr>
          </a:p>
          <a:p>
            <a:pPr algn="ctr" marL="503555">
              <a:lnSpc>
                <a:spcPts val="2995"/>
              </a:lnSpc>
            </a:pP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Renetha</a:t>
            </a:r>
            <a:r>
              <a:rPr dirty="0" sz="2500" spc="-30" b="1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J.B.</a:t>
            </a:r>
            <a:endParaRPr sz="2500">
              <a:latin typeface="Times New Roman"/>
              <a:cs typeface="Times New Roman"/>
            </a:endParaRPr>
          </a:p>
          <a:p>
            <a:pPr algn="ctr" marL="50165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AP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Dept.of</a:t>
            </a:r>
            <a:r>
              <a:rPr dirty="0" sz="2000" spc="-7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CSE,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Lourdes</a:t>
            </a:r>
            <a:r>
              <a:rPr dirty="0" sz="20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Matha College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Science</a:t>
            </a:r>
            <a:r>
              <a:rPr dirty="0" sz="2000" spc="-2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and</a:t>
            </a:r>
            <a:r>
              <a:rPr dirty="0" sz="2000" spc="-4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8610" y="574039"/>
            <a:ext cx="1278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490570"/>
            <a:ext cx="5001260" cy="3453765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1745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Final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350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Inner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Classes</a:t>
            </a:r>
            <a:endParaRPr sz="2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355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Times New Roman"/>
                <a:cs typeface="Times New Roman"/>
              </a:rPr>
              <a:t>o</a:t>
            </a:r>
            <a:r>
              <a:rPr dirty="0" sz="2800" spc="-10" b="1">
                <a:latin typeface="Times New Roman"/>
                <a:cs typeface="Times New Roman"/>
              </a:rPr>
              <a:t>mm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nd</a:t>
            </a:r>
            <a:r>
              <a:rPr dirty="0" sz="2800" spc="-5" b="1">
                <a:latin typeface="Times New Roman"/>
                <a:cs typeface="Times New Roman"/>
              </a:rPr>
              <a:t>-</a:t>
            </a:r>
            <a:r>
              <a:rPr dirty="0" sz="2800" spc="-10" b="1">
                <a:latin typeface="Times New Roman"/>
                <a:cs typeface="Times New Roman"/>
              </a:rPr>
              <a:t>L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-1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</a:t>
            </a:r>
            <a:r>
              <a:rPr dirty="0" sz="2800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u</a:t>
            </a:r>
            <a:r>
              <a:rPr dirty="0" sz="2800" spc="-10" b="1">
                <a:latin typeface="Times New Roman"/>
                <a:cs typeface="Times New Roman"/>
              </a:rPr>
              <a:t>m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350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260" b="1">
                <a:latin typeface="Times New Roman"/>
                <a:cs typeface="Times New Roman"/>
              </a:rPr>
              <a:t>V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b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L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g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h</a:t>
            </a:r>
            <a:r>
              <a:rPr dirty="0" sz="2800" spc="-1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</a:t>
            </a:r>
            <a:r>
              <a:rPr dirty="0" sz="2800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u</a:t>
            </a:r>
            <a:r>
              <a:rPr dirty="0" sz="2800" spc="-10" b="1">
                <a:latin typeface="Times New Roman"/>
                <a:cs typeface="Times New Roman"/>
              </a:rPr>
              <a:t>m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9598" y="935227"/>
            <a:ext cx="37560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Integer</a:t>
            </a:r>
            <a:r>
              <a:rPr dirty="0" sz="4400" spc="-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206243"/>
            <a:ext cx="7984490" cy="3640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whole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number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integer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Examples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42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There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 three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bases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which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5">
                <a:latin typeface="Times New Roman"/>
                <a:cs typeface="Times New Roman"/>
              </a:rPr>
              <a:t> in</a:t>
            </a:r>
            <a:r>
              <a:rPr dirty="0" sz="2600">
                <a:latin typeface="Times New Roman"/>
                <a:cs typeface="Times New Roman"/>
              </a:rPr>
              <a:t> integer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literals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Decimal(base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10)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octal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(base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8)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hexadecimal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(base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16).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6694" y="574039"/>
            <a:ext cx="2981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Final</a:t>
            </a:r>
            <a:r>
              <a:rPr dirty="0" spc="-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40" b="1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168399"/>
            <a:ext cx="8086725" cy="5511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prefixing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4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keyword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cannot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modified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initialize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</a:t>
            </a:r>
            <a:r>
              <a:rPr dirty="0" u="heavy" sz="24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12700" marR="4884420">
              <a:lnSpc>
                <a:spcPct val="12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final </a:t>
            </a:r>
            <a:r>
              <a:rPr dirty="0" sz="2400">
                <a:latin typeface="Times New Roman"/>
                <a:cs typeface="Times New Roman"/>
              </a:rPr>
              <a:t>int </a:t>
            </a:r>
            <a:r>
              <a:rPr dirty="0" sz="2400" spc="-5">
                <a:latin typeface="Times New Roman"/>
                <a:cs typeface="Times New Roman"/>
              </a:rPr>
              <a:t>FILE_NEW </a:t>
            </a:r>
            <a:r>
              <a:rPr dirty="0" sz="2400">
                <a:latin typeface="Times New Roman"/>
                <a:cs typeface="Times New Roman"/>
              </a:rPr>
              <a:t>= 1;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400" spc="-4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FILE_OPEN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convention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choose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uppercase</a:t>
            </a:r>
            <a:r>
              <a:rPr dirty="0" u="heavy" sz="2400" spc="1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identifiers(CAPITAL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LETTERS)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variables.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E.g.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TOTAL</a:t>
            </a:r>
            <a:endParaRPr sz="2400">
              <a:latin typeface="Times New Roman"/>
              <a:cs typeface="Times New Roman"/>
            </a:endParaRPr>
          </a:p>
          <a:p>
            <a:pPr marL="354965" marR="196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variables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they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were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constants,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without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fear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value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 been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changed.</a:t>
            </a:r>
            <a:endParaRPr sz="2400">
              <a:latin typeface="Times New Roman"/>
              <a:cs typeface="Times New Roman"/>
            </a:endParaRPr>
          </a:p>
          <a:p>
            <a:pPr marL="354965" marR="228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35">
                <a:latin typeface="Times New Roman"/>
                <a:cs typeface="Times New Roman"/>
              </a:rPr>
              <a:t>Variables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declared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140" b="1"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dirty="0" u="heavy" sz="2400" spc="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dirty="0" u="heavy" sz="2400" spc="1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occupy</a:t>
            </a:r>
            <a:r>
              <a:rPr dirty="0" u="heavy" sz="2400" spc="1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memory</a:t>
            </a:r>
            <a:r>
              <a:rPr dirty="0" u="heavy" sz="2400" spc="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13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per-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basis.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6986" y="574039"/>
            <a:ext cx="2882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94333"/>
            <a:ext cx="8072755" cy="375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possible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2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define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within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another</a:t>
            </a:r>
            <a:r>
              <a:rPr dirty="0" sz="2600" spc="2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class;</a:t>
            </a:r>
            <a:r>
              <a:rPr dirty="0" sz="2600" spc="2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such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classes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known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nested</a:t>
            </a:r>
            <a:r>
              <a:rPr dirty="0" sz="2600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scope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nested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bounded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by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scope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enclosing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class(</a:t>
            </a:r>
            <a:r>
              <a:rPr dirty="0" sz="2600" spc="-5" b="1">
                <a:latin typeface="Times New Roman"/>
                <a:cs typeface="Times New Roman"/>
              </a:rPr>
              <a:t>outer</a:t>
            </a:r>
            <a:r>
              <a:rPr dirty="0" sz="2600" spc="-5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spcBef>
                <a:spcPts val="625"/>
              </a:spcBef>
            </a:pPr>
            <a:r>
              <a:rPr dirty="0" sz="2600">
                <a:latin typeface="Arial MT"/>
                <a:cs typeface="Arial MT"/>
              </a:rPr>
              <a:t>–</a:t>
            </a:r>
            <a:r>
              <a:rPr dirty="0" sz="2600" spc="85">
                <a:latin typeface="Arial MT"/>
                <a:cs typeface="Arial MT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Thus,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class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 spc="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6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</a:t>
            </a:r>
            <a:r>
              <a:rPr dirty="0" u="heavy" sz="2600" spc="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within</a:t>
            </a:r>
            <a:r>
              <a:rPr dirty="0" u="heavy" sz="260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26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1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does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tl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1082" y="574039"/>
            <a:ext cx="4394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Nested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Classes(contd.)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20417"/>
            <a:ext cx="8073390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nested</a:t>
            </a:r>
            <a:r>
              <a:rPr dirty="0" sz="2800" spc="26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class</a:t>
            </a:r>
            <a:r>
              <a:rPr dirty="0" sz="2800" spc="25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has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dirty="0" u="heavy" sz="2800" spc="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800" spc="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800" spc="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members,</a:t>
            </a:r>
            <a:r>
              <a:rPr dirty="0" u="heavy" sz="2800" spc="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including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dirty="0" u="heavy" sz="28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members,</a:t>
            </a:r>
            <a:r>
              <a:rPr dirty="0" u="heavy" sz="28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the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enclosing(outer)</a:t>
            </a:r>
            <a:r>
              <a:rPr dirty="0" u="heavy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  <a:tab pos="1112520" algn="l"/>
                <a:tab pos="2722245" algn="l"/>
                <a:tab pos="3636645" algn="l"/>
                <a:tab pos="4494530" algn="l"/>
                <a:tab pos="5154295" algn="l"/>
                <a:tab pos="6030595" algn="l"/>
                <a:tab pos="7143115" algn="l"/>
                <a:tab pos="7626350" algn="l"/>
              </a:tabLst>
            </a:pP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h</a:t>
            </a: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b="1">
                <a:latin typeface="Times New Roman"/>
                <a:cs typeface="Times New Roman"/>
              </a:rPr>
              <a:t>o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r>
              <a:rPr dirty="0" sz="2800" spc="-5" b="1">
                <a:latin typeface="Times New Roman"/>
                <a:cs typeface="Times New Roman"/>
              </a:rPr>
              <a:t>ss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h</a:t>
            </a:r>
            <a:r>
              <a:rPr dirty="0" sz="2800" spc="-5">
                <a:latin typeface="Times New Roman"/>
                <a:cs typeface="Times New Roman"/>
              </a:rPr>
              <a:t>e  </a:t>
            </a:r>
            <a:r>
              <a:rPr dirty="0" sz="2800" spc="-10">
                <a:latin typeface="Times New Roman"/>
                <a:cs typeface="Times New Roman"/>
              </a:rPr>
              <a:t>members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nested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342" y="574039"/>
            <a:ext cx="4043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Inner</a:t>
            </a:r>
            <a:r>
              <a:rPr dirty="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Classes(contd)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094333"/>
            <a:ext cx="8072755" cy="565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62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804545" algn="l"/>
                <a:tab pos="1876425" algn="l"/>
                <a:tab pos="2828925" algn="l"/>
                <a:tab pos="3552825" algn="l"/>
                <a:tab pos="4000500" algn="l"/>
                <a:tab pos="5434965" algn="l"/>
                <a:tab pos="6671945" algn="l"/>
                <a:tab pos="7746365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-5" b="1">
                <a:latin typeface="Times New Roman"/>
                <a:cs typeface="Times New Roman"/>
              </a:rPr>
              <a:t>ec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tl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>
                <a:latin typeface="Times New Roman"/>
                <a:cs typeface="Times New Roman"/>
              </a:rPr>
              <a:t>enclosing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scope,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enclosing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dirty="0" sz="2600" spc="-5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Outer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//variables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methods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dirty="0" sz="2600" spc="-5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Inner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//variables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methods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70"/>
              </a:spcBef>
              <a:buFont typeface="Arial MT"/>
              <a:buChar char="•"/>
              <a:tabLst>
                <a:tab pos="354965" algn="l"/>
                <a:tab pos="355600" algn="l"/>
                <a:tab pos="1275715" algn="l"/>
                <a:tab pos="1827530" algn="l"/>
                <a:tab pos="2475230" algn="l"/>
                <a:tab pos="3322320" algn="l"/>
                <a:tab pos="3749040" algn="l"/>
                <a:tab pos="4742815" algn="l"/>
                <a:tab pos="5901055" algn="l"/>
                <a:tab pos="6768465" algn="l"/>
                <a:tab pos="7417434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y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s</a:t>
            </a:r>
            <a:r>
              <a:rPr dirty="0" sz="2600" spc="-5" b="1" i="1">
                <a:latin typeface="Times New Roman"/>
                <a:cs typeface="Times New Roman"/>
              </a:rPr>
              <a:t>t</a:t>
            </a:r>
            <a:r>
              <a:rPr dirty="0" sz="2600" spc="15" b="1" i="1">
                <a:latin typeface="Times New Roman"/>
                <a:cs typeface="Times New Roman"/>
              </a:rPr>
              <a:t>a</a:t>
            </a:r>
            <a:r>
              <a:rPr dirty="0" sz="2600" spc="-5" b="1" i="1">
                <a:latin typeface="Times New Roman"/>
                <a:cs typeface="Times New Roman"/>
              </a:rPr>
              <a:t>ti</a:t>
            </a:r>
            <a:r>
              <a:rPr dirty="0" sz="2600" b="1" i="1">
                <a:latin typeface="Times New Roman"/>
                <a:cs typeface="Times New Roman"/>
              </a:rPr>
              <a:t>c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an</a:t>
            </a:r>
            <a:r>
              <a:rPr dirty="0" sz="2600" i="1">
                <a:latin typeface="Times New Roman"/>
                <a:cs typeface="Times New Roman"/>
              </a:rPr>
              <a:t>d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10" b="1" i="1">
                <a:latin typeface="Times New Roman"/>
                <a:cs typeface="Times New Roman"/>
              </a:rPr>
              <a:t>n</a:t>
            </a:r>
            <a:r>
              <a:rPr dirty="0" sz="2600" spc="-10" b="1" i="1">
                <a:latin typeface="Times New Roman"/>
                <a:cs typeface="Times New Roman"/>
              </a:rPr>
              <a:t>o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r>
              <a:rPr dirty="0" sz="2600" b="1" i="1">
                <a:latin typeface="Times New Roman"/>
                <a:cs typeface="Times New Roman"/>
              </a:rPr>
              <a:t>-  </a:t>
            </a:r>
            <a:r>
              <a:rPr dirty="0" sz="2600" spc="-5" b="1" i="1">
                <a:latin typeface="Times New Roman"/>
                <a:cs typeface="Times New Roman"/>
              </a:rPr>
              <a:t>static.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342" y="574039"/>
            <a:ext cx="4043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Inner</a:t>
            </a:r>
            <a:r>
              <a:rPr dirty="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Classes(contd)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68043"/>
            <a:ext cx="8079105" cy="4226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Static</a:t>
            </a:r>
            <a:r>
              <a:rPr dirty="0" sz="2600" spc="-5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nested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8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nested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one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has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static</a:t>
            </a:r>
            <a:r>
              <a:rPr dirty="0" sz="2600" spc="5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modifier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560"/>
              </a:spcBef>
            </a:pPr>
            <a:r>
              <a:rPr dirty="0" sz="2600">
                <a:latin typeface="Times New Roman"/>
                <a:cs typeface="Times New Roman"/>
              </a:rPr>
              <a:t>applied</a:t>
            </a:r>
            <a:r>
              <a:rPr dirty="0" sz="2600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marR="12065" indent="-287020">
              <a:lnSpc>
                <a:spcPct val="150000"/>
              </a:lnSpc>
              <a:spcBef>
                <a:spcPts val="625"/>
              </a:spcBef>
              <a:buFont typeface="Wingdings"/>
              <a:buChar char=""/>
              <a:tabLst>
                <a:tab pos="756920" algn="l"/>
                <a:tab pos="1146175" algn="l"/>
                <a:tab pos="1976755" algn="l"/>
                <a:tab pos="3006725" algn="l"/>
                <a:tab pos="3599815" algn="l"/>
                <a:tab pos="4998720" algn="l"/>
                <a:tab pos="5463540" algn="l"/>
                <a:tab pos="5963285" algn="l"/>
                <a:tab pos="7417434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acce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through</a:t>
            </a:r>
            <a:r>
              <a:rPr dirty="0" u="heavy" sz="26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85"/>
              </a:spcBef>
              <a:buFont typeface="Wingdings"/>
              <a:buChar char=""/>
              <a:tabLst>
                <a:tab pos="756920" algn="l"/>
                <a:tab pos="1144905" algn="l"/>
                <a:tab pos="2287905" algn="l"/>
                <a:tab pos="3157855" algn="l"/>
                <a:tab pos="3602990" algn="l"/>
                <a:tab pos="5000625" algn="l"/>
                <a:tab pos="5463540" algn="l"/>
                <a:tab pos="5962015" algn="l"/>
                <a:tab pos="7418705" algn="l"/>
              </a:tabLst>
            </a:pPr>
            <a:r>
              <a:rPr dirty="0" sz="2600" spc="-5">
                <a:latin typeface="Times New Roman"/>
                <a:cs typeface="Times New Roman"/>
              </a:rPr>
              <a:t>It	</a:t>
            </a:r>
            <a:r>
              <a:rPr dirty="0" sz="2600" b="1">
                <a:latin typeface="Times New Roman"/>
                <a:cs typeface="Times New Roman"/>
              </a:rPr>
              <a:t>cannot	</a:t>
            </a:r>
            <a:r>
              <a:rPr dirty="0" sz="2600" spc="-15" b="1">
                <a:latin typeface="Times New Roman"/>
                <a:cs typeface="Times New Roman"/>
              </a:rPr>
              <a:t>refer	</a:t>
            </a:r>
            <a:r>
              <a:rPr dirty="0" sz="2600" spc="-5">
                <a:latin typeface="Times New Roman"/>
                <a:cs typeface="Times New Roman"/>
              </a:rPr>
              <a:t>to	members	</a:t>
            </a:r>
            <a:r>
              <a:rPr dirty="0" sz="2600">
                <a:latin typeface="Times New Roman"/>
                <a:cs typeface="Times New Roman"/>
              </a:rPr>
              <a:t>of	</a:t>
            </a:r>
            <a:r>
              <a:rPr dirty="0" sz="2600" spc="-5">
                <a:latin typeface="Times New Roman"/>
                <a:cs typeface="Times New Roman"/>
              </a:rPr>
              <a:t>its	</a:t>
            </a:r>
            <a:r>
              <a:rPr dirty="0" sz="2600">
                <a:latin typeface="Times New Roman"/>
                <a:cs typeface="Times New Roman"/>
              </a:rPr>
              <a:t>enclosing	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560"/>
              </a:spcBef>
            </a:pPr>
            <a:r>
              <a:rPr dirty="0" sz="2600" spc="-10" b="1">
                <a:latin typeface="Times New Roman"/>
                <a:cs typeface="Times New Roman"/>
              </a:rPr>
              <a:t>directly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2739" y="481075"/>
            <a:ext cx="4534535" cy="2646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//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Demonstrate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STATIC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inner class.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dirty="0" sz="2200" spc="-1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6F2FA0"/>
                </a:solidFill>
                <a:latin typeface="Times New Roman"/>
                <a:cs typeface="Times New Roman"/>
              </a:rPr>
              <a:t>Outer</a:t>
            </a:r>
            <a:endParaRPr sz="22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250063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outer_x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100;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test()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 marR="48069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Nested</a:t>
            </a:r>
            <a:r>
              <a:rPr dirty="0" sz="2000" spc="-4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nested=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Nested</a:t>
            </a:r>
            <a:r>
              <a:rPr dirty="0" sz="20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nested.display();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ts val="263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337" y="3102354"/>
            <a:ext cx="21628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//static</a:t>
            </a:r>
            <a:r>
              <a:rPr dirty="0" sz="22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nested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5114033"/>
            <a:ext cx="1593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5449313"/>
            <a:ext cx="4711700" cy="1395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dirty="0" sz="22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NestedClassDemo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 marR="5080" indent="-5715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243F60"/>
                </a:solidFill>
                <a:latin typeface="Times New Roman"/>
                <a:cs typeface="Times New Roman"/>
              </a:rPr>
              <a:t>Outer</a:t>
            </a:r>
            <a:r>
              <a:rPr dirty="0" sz="2200" spc="5" b="1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 new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Outer();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outer.test();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639" y="6819389"/>
            <a:ext cx="393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0904" y="5023104"/>
            <a:ext cx="2461260" cy="660400"/>
          </a:xfrm>
          <a:custGeom>
            <a:avLst/>
            <a:gdLst/>
            <a:ahLst/>
            <a:cxnLst/>
            <a:rect l="l" t="t" r="r" b="b"/>
            <a:pathLst>
              <a:path w="2461259" h="660400">
                <a:moveTo>
                  <a:pt x="2461260" y="659892"/>
                </a:moveTo>
                <a:lnTo>
                  <a:pt x="2461260" y="0"/>
                </a:lnTo>
                <a:lnTo>
                  <a:pt x="0" y="0"/>
                </a:lnTo>
                <a:lnTo>
                  <a:pt x="0" y="659892"/>
                </a:lnTo>
                <a:lnTo>
                  <a:pt x="6096" y="65989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49068" y="13716"/>
                </a:lnTo>
                <a:lnTo>
                  <a:pt x="2449068" y="6096"/>
                </a:lnTo>
                <a:lnTo>
                  <a:pt x="2455164" y="13716"/>
                </a:lnTo>
                <a:lnTo>
                  <a:pt x="2455164" y="659892"/>
                </a:lnTo>
                <a:lnTo>
                  <a:pt x="2461260" y="659892"/>
                </a:lnTo>
                <a:close/>
              </a:path>
              <a:path w="2461259" h="6604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61259" h="660400">
                <a:moveTo>
                  <a:pt x="13716" y="64617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46176"/>
                </a:lnTo>
                <a:lnTo>
                  <a:pt x="13716" y="646176"/>
                </a:lnTo>
                <a:close/>
              </a:path>
              <a:path w="2461259" h="660400">
                <a:moveTo>
                  <a:pt x="2455164" y="646176"/>
                </a:moveTo>
                <a:lnTo>
                  <a:pt x="6096" y="646176"/>
                </a:lnTo>
                <a:lnTo>
                  <a:pt x="13716" y="652272"/>
                </a:lnTo>
                <a:lnTo>
                  <a:pt x="13716" y="659892"/>
                </a:lnTo>
                <a:lnTo>
                  <a:pt x="2449068" y="659892"/>
                </a:lnTo>
                <a:lnTo>
                  <a:pt x="2449068" y="652272"/>
                </a:lnTo>
                <a:lnTo>
                  <a:pt x="2455164" y="646176"/>
                </a:lnTo>
                <a:close/>
              </a:path>
              <a:path w="2461259" h="660400">
                <a:moveTo>
                  <a:pt x="13716" y="659892"/>
                </a:moveTo>
                <a:lnTo>
                  <a:pt x="13716" y="652272"/>
                </a:lnTo>
                <a:lnTo>
                  <a:pt x="6096" y="646176"/>
                </a:lnTo>
                <a:lnTo>
                  <a:pt x="6096" y="659892"/>
                </a:lnTo>
                <a:lnTo>
                  <a:pt x="13716" y="659892"/>
                </a:lnTo>
                <a:close/>
              </a:path>
              <a:path w="2461259" h="660400">
                <a:moveTo>
                  <a:pt x="2455164" y="13716"/>
                </a:moveTo>
                <a:lnTo>
                  <a:pt x="2449068" y="6096"/>
                </a:lnTo>
                <a:lnTo>
                  <a:pt x="2449068" y="13716"/>
                </a:lnTo>
                <a:lnTo>
                  <a:pt x="2455164" y="13716"/>
                </a:lnTo>
                <a:close/>
              </a:path>
              <a:path w="2461259" h="660400">
                <a:moveTo>
                  <a:pt x="2455164" y="646176"/>
                </a:moveTo>
                <a:lnTo>
                  <a:pt x="2455164" y="13716"/>
                </a:lnTo>
                <a:lnTo>
                  <a:pt x="2449068" y="13716"/>
                </a:lnTo>
                <a:lnTo>
                  <a:pt x="2449068" y="646176"/>
                </a:lnTo>
                <a:lnTo>
                  <a:pt x="2455164" y="646176"/>
                </a:lnTo>
                <a:close/>
              </a:path>
              <a:path w="2461259" h="660400">
                <a:moveTo>
                  <a:pt x="2455164" y="659892"/>
                </a:moveTo>
                <a:lnTo>
                  <a:pt x="2455164" y="646176"/>
                </a:lnTo>
                <a:lnTo>
                  <a:pt x="2449068" y="652272"/>
                </a:lnTo>
                <a:lnTo>
                  <a:pt x="2449068" y="659892"/>
                </a:lnTo>
                <a:lnTo>
                  <a:pt x="2455164" y="6598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45639" y="3102354"/>
            <a:ext cx="6870065" cy="225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3565" marR="4514215" indent="-5715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static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class </a:t>
            </a:r>
            <a:r>
              <a:rPr dirty="0" sz="2200" spc="-10">
                <a:solidFill>
                  <a:srgbClr val="0000CC"/>
                </a:solidFill>
                <a:latin typeface="Times New Roman"/>
                <a:cs typeface="Times New Roman"/>
              </a:rPr>
              <a:t>Nested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display()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dirty="0" sz="2200" spc="-5" b="1">
                <a:solidFill>
                  <a:srgbClr val="6F2FA0"/>
                </a:solidFill>
                <a:latin typeface="Times New Roman"/>
                <a:cs typeface="Times New Roman"/>
              </a:rPr>
              <a:t>Outer</a:t>
            </a:r>
            <a:r>
              <a:rPr dirty="0" sz="2200" spc="-55" b="1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4E6127"/>
                </a:solidFill>
                <a:latin typeface="Times New Roman"/>
                <a:cs typeface="Times New Roman"/>
              </a:rPr>
              <a:t>obj</a:t>
            </a:r>
            <a:r>
              <a:rPr dirty="0" sz="2200" spc="-1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6F2FA0"/>
                </a:solidFill>
                <a:latin typeface="Times New Roman"/>
                <a:cs typeface="Times New Roman"/>
              </a:rPr>
              <a:t>Outer</a:t>
            </a:r>
            <a:r>
              <a:rPr dirty="0" sz="2200" spc="-5">
                <a:latin typeface="Times New Roman"/>
                <a:cs typeface="Times New Roman"/>
              </a:rPr>
              <a:t>();</a:t>
            </a:r>
            <a:endParaRPr sz="22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System.out.println("display: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outer_x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4E6127"/>
                </a:solidFill>
                <a:latin typeface="Times New Roman"/>
                <a:cs typeface="Times New Roman"/>
              </a:rPr>
              <a:t>obj</a:t>
            </a:r>
            <a:r>
              <a:rPr dirty="0" sz="2200">
                <a:latin typeface="Times New Roman"/>
                <a:cs typeface="Times New Roman"/>
              </a:rPr>
              <a:t>.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outer_x</a:t>
            </a:r>
            <a:r>
              <a:rPr dirty="0" sz="220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241236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560830">
              <a:lnSpc>
                <a:spcPts val="2415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algn="r" marR="1297305">
              <a:lnSpc>
                <a:spcPts val="1935"/>
              </a:lnSpc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5737" y="5330441"/>
            <a:ext cx="2265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display: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outer_x</a:t>
            </a:r>
            <a:r>
              <a:rPr dirty="0" sz="1800">
                <a:latin typeface="Arial MT"/>
                <a:cs typeface="Arial MT"/>
              </a:rPr>
              <a:t> 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6358" y="574039"/>
            <a:ext cx="22637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C00000"/>
                </a:solidFill>
                <a:latin typeface="Times New Roman"/>
                <a:cs typeface="Times New Roman"/>
              </a:rPr>
              <a:t>Inner</a:t>
            </a:r>
            <a:r>
              <a:rPr dirty="0" spc="-1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377187"/>
            <a:ext cx="8073390" cy="4548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Non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static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235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non-static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nested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Times New Roman"/>
                <a:cs typeface="Times New Roman"/>
              </a:rPr>
              <a:t>inner</a:t>
            </a:r>
            <a:r>
              <a:rPr dirty="0" sz="2800" spc="-5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lvl="1" marL="756285" marR="5715" indent="-287020">
              <a:lnSpc>
                <a:spcPct val="15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10">
                <a:latin typeface="Times New Roman"/>
                <a:cs typeface="Times New Roman"/>
              </a:rPr>
              <a:t>An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inner</a:t>
            </a:r>
            <a:r>
              <a:rPr dirty="0" sz="2800" spc="4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class</a:t>
            </a:r>
            <a:r>
              <a:rPr dirty="0" sz="2800" spc="46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has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4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variables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u="heavy" sz="28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its</a:t>
            </a:r>
            <a:r>
              <a:rPr dirty="0" u="heavy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outer</a:t>
            </a:r>
            <a:r>
              <a:rPr dirty="0" u="heavy" sz="28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5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may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refer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members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enclosing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 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directly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way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other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non-static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members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outer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2739" y="481075"/>
            <a:ext cx="51396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//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Demonstrate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NONSTATIC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inner class.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5114033"/>
            <a:ext cx="4711700" cy="17614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class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InnerClassDemo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 marR="5080" indent="-5715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Outer outer = new Outer();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outer.test();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ts val="287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6849869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0904" y="5023104"/>
            <a:ext cx="2461260" cy="660400"/>
          </a:xfrm>
          <a:custGeom>
            <a:avLst/>
            <a:gdLst/>
            <a:ahLst/>
            <a:cxnLst/>
            <a:rect l="l" t="t" r="r" b="b"/>
            <a:pathLst>
              <a:path w="2461259" h="660400">
                <a:moveTo>
                  <a:pt x="2461260" y="659892"/>
                </a:moveTo>
                <a:lnTo>
                  <a:pt x="2461260" y="0"/>
                </a:lnTo>
                <a:lnTo>
                  <a:pt x="0" y="0"/>
                </a:lnTo>
                <a:lnTo>
                  <a:pt x="0" y="659892"/>
                </a:lnTo>
                <a:lnTo>
                  <a:pt x="6096" y="65989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49068" y="13716"/>
                </a:lnTo>
                <a:lnTo>
                  <a:pt x="2449068" y="6096"/>
                </a:lnTo>
                <a:lnTo>
                  <a:pt x="2455164" y="13716"/>
                </a:lnTo>
                <a:lnTo>
                  <a:pt x="2455164" y="659892"/>
                </a:lnTo>
                <a:lnTo>
                  <a:pt x="2461260" y="659892"/>
                </a:lnTo>
                <a:close/>
              </a:path>
              <a:path w="2461259" h="6604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61259" h="660400">
                <a:moveTo>
                  <a:pt x="13716" y="64617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46176"/>
                </a:lnTo>
                <a:lnTo>
                  <a:pt x="13716" y="646176"/>
                </a:lnTo>
                <a:close/>
              </a:path>
              <a:path w="2461259" h="660400">
                <a:moveTo>
                  <a:pt x="2455164" y="646176"/>
                </a:moveTo>
                <a:lnTo>
                  <a:pt x="6096" y="646176"/>
                </a:lnTo>
                <a:lnTo>
                  <a:pt x="13716" y="652272"/>
                </a:lnTo>
                <a:lnTo>
                  <a:pt x="13716" y="659892"/>
                </a:lnTo>
                <a:lnTo>
                  <a:pt x="2449068" y="659892"/>
                </a:lnTo>
                <a:lnTo>
                  <a:pt x="2449068" y="652272"/>
                </a:lnTo>
                <a:lnTo>
                  <a:pt x="2455164" y="646176"/>
                </a:lnTo>
                <a:close/>
              </a:path>
              <a:path w="2461259" h="660400">
                <a:moveTo>
                  <a:pt x="13716" y="659892"/>
                </a:moveTo>
                <a:lnTo>
                  <a:pt x="13716" y="652272"/>
                </a:lnTo>
                <a:lnTo>
                  <a:pt x="6096" y="646176"/>
                </a:lnTo>
                <a:lnTo>
                  <a:pt x="6096" y="659892"/>
                </a:lnTo>
                <a:lnTo>
                  <a:pt x="13716" y="659892"/>
                </a:lnTo>
                <a:close/>
              </a:path>
              <a:path w="2461259" h="660400">
                <a:moveTo>
                  <a:pt x="2455164" y="13716"/>
                </a:moveTo>
                <a:lnTo>
                  <a:pt x="2449068" y="6096"/>
                </a:lnTo>
                <a:lnTo>
                  <a:pt x="2449068" y="13716"/>
                </a:lnTo>
                <a:lnTo>
                  <a:pt x="2455164" y="13716"/>
                </a:lnTo>
                <a:close/>
              </a:path>
              <a:path w="2461259" h="660400">
                <a:moveTo>
                  <a:pt x="2455164" y="646176"/>
                </a:moveTo>
                <a:lnTo>
                  <a:pt x="2455164" y="13716"/>
                </a:lnTo>
                <a:lnTo>
                  <a:pt x="2449068" y="13716"/>
                </a:lnTo>
                <a:lnTo>
                  <a:pt x="2449068" y="646176"/>
                </a:lnTo>
                <a:lnTo>
                  <a:pt x="2455164" y="646176"/>
                </a:lnTo>
                <a:close/>
              </a:path>
              <a:path w="2461259" h="660400">
                <a:moveTo>
                  <a:pt x="2455164" y="659892"/>
                </a:moveTo>
                <a:lnTo>
                  <a:pt x="2455164" y="646176"/>
                </a:lnTo>
                <a:lnTo>
                  <a:pt x="2449068" y="652272"/>
                </a:lnTo>
                <a:lnTo>
                  <a:pt x="2449068" y="659892"/>
                </a:lnTo>
                <a:lnTo>
                  <a:pt x="2455164" y="6598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2739" y="816355"/>
            <a:ext cx="7668259" cy="4539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class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Outer</a:t>
            </a:r>
            <a:endParaRPr sz="22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5634355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outer_x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100;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test()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 marR="407733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Inner</a:t>
            </a:r>
            <a:r>
              <a:rPr dirty="0" sz="2000" spc="-5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Inner();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inner.display();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ts val="263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200" spc="-5" b="1">
                <a:latin typeface="Times New Roman"/>
                <a:cs typeface="Times New Roman"/>
              </a:rPr>
              <a:t>class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Inner</a:t>
            </a:r>
            <a:r>
              <a:rPr dirty="0" sz="22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display()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System.out.println("display: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outer_x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outer_x</a:t>
            </a:r>
            <a:r>
              <a:rPr dirty="0" sz="220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4965065">
              <a:lnSpc>
                <a:spcPts val="1935"/>
              </a:lnSpc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5737" y="5330441"/>
            <a:ext cx="2265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display: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outer_x</a:t>
            </a:r>
            <a:r>
              <a:rPr dirty="0" sz="1800">
                <a:latin typeface="Arial MT"/>
                <a:cs typeface="Arial MT"/>
              </a:rPr>
              <a:t> 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944371"/>
            <a:ext cx="8072120" cy="566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named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Inner</a:t>
            </a:r>
            <a:r>
              <a:rPr dirty="0" sz="2400" spc="-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014"/>
              </a:spcBef>
            </a:pPr>
            <a:r>
              <a:rPr dirty="0" sz="2400" spc="-5">
                <a:latin typeface="Times New Roman"/>
                <a:cs typeface="Times New Roman"/>
              </a:rPr>
              <a:t>within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scope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Outer.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  <a:tab pos="1764664" algn="l"/>
                <a:tab pos="2336165" algn="l"/>
                <a:tab pos="3043555" algn="l"/>
                <a:tab pos="3412490" algn="l"/>
                <a:tab pos="4156075" algn="l"/>
                <a:tab pos="5599430" algn="l"/>
                <a:tab pos="6724015" algn="l"/>
                <a:tab pos="7652384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ny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nn</a:t>
            </a:r>
            <a:r>
              <a:rPr dirty="0" sz="2400" b="1">
                <a:latin typeface="Times New Roman"/>
                <a:cs typeface="Times New Roman"/>
              </a:rPr>
              <a:t>er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215" b="1"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4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	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t</a:t>
            </a:r>
            <a:r>
              <a:rPr dirty="0" sz="2400" spc="-1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outer_x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  <a:tab pos="1952625" algn="l"/>
              </a:tabLst>
            </a:pP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instance	</a:t>
            </a:r>
            <a:r>
              <a:rPr dirty="0" sz="2400" spc="-5">
                <a:latin typeface="Times New Roman"/>
                <a:cs typeface="Times New Roman"/>
              </a:rPr>
              <a:t>method named </a:t>
            </a:r>
            <a:r>
              <a:rPr dirty="0" sz="2400">
                <a:latin typeface="Times New Roman"/>
                <a:cs typeface="Times New Roman"/>
              </a:rPr>
              <a:t>display(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 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Inner.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780"/>
              </a:spcBef>
              <a:tabLst>
                <a:tab pos="756285" algn="l"/>
              </a:tabLst>
            </a:pPr>
            <a:r>
              <a:rPr dirty="0" sz="2000">
                <a:latin typeface="Arial MT"/>
                <a:cs typeface="Arial MT"/>
              </a:rPr>
              <a:t>–	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 displays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outer_x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InnerClassDemo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creates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invokes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test(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method.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1114425" algn="l"/>
                <a:tab pos="2225040" algn="l"/>
                <a:tab pos="3272154" algn="l"/>
                <a:tab pos="3758565" algn="l"/>
                <a:tab pos="4956175" algn="l"/>
                <a:tab pos="5408930" algn="l"/>
                <a:tab pos="6202680" algn="l"/>
                <a:tab pos="7047230" algn="l"/>
                <a:tab pos="7687309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ns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ce</a:t>
            </a:r>
            <a:r>
              <a:rPr dirty="0" sz="2400">
                <a:latin typeface="Times New Roman"/>
                <a:cs typeface="Times New Roman"/>
              </a:rPr>
              <a:t>	of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	I</a:t>
            </a:r>
            <a:r>
              <a:rPr dirty="0" sz="2400">
                <a:latin typeface="Times New Roman"/>
                <a:cs typeface="Times New Roman"/>
              </a:rPr>
              <a:t>nne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  </a:t>
            </a:r>
            <a:r>
              <a:rPr dirty="0" sz="2400">
                <a:latin typeface="Times New Roman"/>
                <a:cs typeface="Times New Roman"/>
              </a:rPr>
              <a:t>display()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is called.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062" y="993139"/>
            <a:ext cx="3648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Inner</a:t>
            </a:r>
            <a:r>
              <a:rPr dirty="0" spc="-1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class(contd.)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905100"/>
            <a:ext cx="5989955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79805" algn="l"/>
                <a:tab pos="3432175" algn="l"/>
                <a:tab pos="3927475" algn="l"/>
                <a:tab pos="4928870" algn="l"/>
                <a:tab pos="564515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spc="-1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ce</a:t>
            </a:r>
            <a:r>
              <a:rPr dirty="0" sz="2600" spc="-5" b="1">
                <a:latin typeface="Times New Roman"/>
                <a:cs typeface="Times New Roman"/>
              </a:rPr>
              <a:t>(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20" b="1">
                <a:latin typeface="Times New Roman"/>
                <a:cs typeface="Times New Roman"/>
              </a:rPr>
              <a:t>j</a:t>
            </a:r>
            <a:r>
              <a:rPr dirty="0" sz="2600" spc="-5" b="1">
                <a:latin typeface="Times New Roman"/>
                <a:cs typeface="Times New Roman"/>
              </a:rPr>
              <a:t>ec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f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nn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b="1">
                <a:latin typeface="Times New Roman"/>
                <a:cs typeface="Times New Roman"/>
              </a:rPr>
              <a:t>e 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within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Outer</a:t>
            </a:r>
            <a:r>
              <a:rPr dirty="0" sz="2600" spc="-45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8282" y="2102611"/>
            <a:ext cx="10629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5" b="1">
                <a:latin typeface="Times New Roman"/>
                <a:cs typeface="Times New Roman"/>
              </a:rPr>
              <a:t>created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5579" y="2102611"/>
            <a:ext cx="6311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846676"/>
            <a:ext cx="8077834" cy="184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100">
                <a:latin typeface="Times New Roman"/>
                <a:cs typeface="Times New Roman"/>
              </a:rPr>
              <a:t>We</a:t>
            </a:r>
            <a:r>
              <a:rPr dirty="0" sz="2600" spc="-10">
                <a:latin typeface="Times New Roman"/>
                <a:cs typeface="Times New Roman"/>
              </a:rPr>
              <a:t> can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instance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Inner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outside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Outer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qualifying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name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classname,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 in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060"/>
              </a:spcBef>
            </a:pPr>
            <a:r>
              <a:rPr dirty="0" sz="2400" spc="-25" b="1">
                <a:latin typeface="Times New Roman"/>
                <a:cs typeface="Times New Roman"/>
              </a:rPr>
              <a:t>Outer.Inner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ob=</a:t>
            </a:r>
            <a:r>
              <a:rPr dirty="0" sz="2400" spc="-5">
                <a:latin typeface="Times New Roman"/>
                <a:cs typeface="Times New Roman"/>
              </a:rPr>
              <a:t>outerobject.new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Inner();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398" y="660907"/>
            <a:ext cx="37560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Integer</a:t>
            </a:r>
            <a:r>
              <a:rPr dirty="0" sz="4400" spc="-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89988"/>
            <a:ext cx="8071484" cy="51765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Normal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decimal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numbers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b="1">
                <a:latin typeface="Times New Roman"/>
                <a:cs typeface="Times New Roman"/>
              </a:rPr>
              <a:t>cannot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have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leading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zero.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digits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9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Octal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denoted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leading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zero.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digits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Arial MT"/>
                <a:cs typeface="Arial MT"/>
              </a:rPr>
              <a:t>–</a:t>
            </a:r>
            <a:r>
              <a:rPr dirty="0" sz="2600" spc="60">
                <a:latin typeface="Arial MT"/>
                <a:cs typeface="Arial MT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E.g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012,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0356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Hexadecimal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constant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denoted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leading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zero-x,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0x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or</a:t>
            </a:r>
            <a:r>
              <a:rPr dirty="0" sz="2600" spc="-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0X).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  <a:tab pos="1332230" algn="l"/>
                <a:tab pos="2200910" algn="l"/>
                <a:tab pos="2978150" algn="l"/>
                <a:tab pos="3279775" algn="l"/>
                <a:tab pos="3671570" algn="l"/>
                <a:tab pos="3971925" algn="l"/>
                <a:tab pos="4584065" algn="l"/>
                <a:tab pos="5524500" algn="l"/>
                <a:tab pos="5856605" algn="l"/>
                <a:tab pos="7018020" algn="l"/>
                <a:tab pos="7356475" algn="l"/>
                <a:tab pos="7893050" algn="l"/>
              </a:tabLst>
            </a:pP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fr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0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9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A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1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F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20" i="1">
                <a:latin typeface="Times New Roman"/>
                <a:cs typeface="Times New Roman"/>
              </a:rPr>
              <a:t>(</a:t>
            </a:r>
            <a:r>
              <a:rPr dirty="0" sz="2600" spc="5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r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a  </a:t>
            </a:r>
            <a:r>
              <a:rPr dirty="0" sz="2600" spc="-15" i="1">
                <a:latin typeface="Times New Roman"/>
                <a:cs typeface="Times New Roman"/>
              </a:rPr>
              <a:t>through</a:t>
            </a:r>
            <a:r>
              <a:rPr dirty="0" sz="2600" spc="-4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f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)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E.g.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0x234,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0X3B5c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4462" y="574039"/>
            <a:ext cx="3648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Inner</a:t>
            </a:r>
            <a:r>
              <a:rPr dirty="0" spc="-1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2755" cy="307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762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inner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access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</a:t>
            </a:r>
            <a:r>
              <a:rPr dirty="0" sz="2600">
                <a:latin typeface="Times New Roman"/>
                <a:cs typeface="Times New Roman"/>
              </a:rPr>
              <a:t> 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members</a:t>
            </a:r>
            <a:r>
              <a:rPr dirty="0" sz="2600" b="1">
                <a:latin typeface="Times New Roman"/>
                <a:cs typeface="Times New Roman"/>
              </a:rPr>
              <a:t> of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its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enclosing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 spc="5">
                <a:latin typeface="Times New Roman"/>
                <a:cs typeface="Times New Roman"/>
              </a:rPr>
              <a:t> but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reverse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true.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Members </a:t>
            </a:r>
            <a:r>
              <a:rPr dirty="0" sz="2600">
                <a:latin typeface="Times New Roman"/>
                <a:cs typeface="Times New Roman"/>
              </a:rPr>
              <a:t>of the inner </a:t>
            </a:r>
            <a:r>
              <a:rPr dirty="0" sz="2600" spc="-5">
                <a:latin typeface="Times New Roman"/>
                <a:cs typeface="Times New Roman"/>
              </a:rPr>
              <a:t>class are known only </a:t>
            </a:r>
            <a:r>
              <a:rPr dirty="0" sz="2600">
                <a:latin typeface="Times New Roman"/>
                <a:cs typeface="Times New Roman"/>
              </a:rPr>
              <a:t>within the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scope of the inner </a:t>
            </a:r>
            <a:r>
              <a:rPr dirty="0" sz="2600" spc="-5">
                <a:latin typeface="Times New Roman"/>
                <a:cs typeface="Times New Roman"/>
              </a:rPr>
              <a:t>class </a:t>
            </a:r>
            <a:r>
              <a:rPr dirty="0" sz="2600">
                <a:latin typeface="Times New Roman"/>
                <a:cs typeface="Times New Roman"/>
              </a:rPr>
              <a:t>and </a:t>
            </a:r>
            <a:r>
              <a:rPr dirty="0" sz="2600" spc="-5">
                <a:latin typeface="Times New Roman"/>
                <a:cs typeface="Times New Roman"/>
              </a:rPr>
              <a:t>may </a:t>
            </a:r>
            <a:r>
              <a:rPr dirty="0" sz="2600" spc="5">
                <a:latin typeface="Times New Roman"/>
                <a:cs typeface="Times New Roman"/>
              </a:rPr>
              <a:t>not </a:t>
            </a:r>
            <a:r>
              <a:rPr dirty="0" sz="2600">
                <a:latin typeface="Times New Roman"/>
                <a:cs typeface="Times New Roman"/>
              </a:rPr>
              <a:t>be used by the </a:t>
            </a:r>
            <a:r>
              <a:rPr dirty="0" sz="2600" spc="-5">
                <a:latin typeface="Times New Roman"/>
                <a:cs typeface="Times New Roman"/>
              </a:rPr>
              <a:t>outer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5875"/>
            <a:ext cx="594233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solidFill>
                  <a:srgbClr val="000000"/>
                </a:solidFill>
              </a:rPr>
              <a:t>We </a:t>
            </a:r>
            <a:r>
              <a:rPr dirty="0" sz="2000" spc="-5">
                <a:solidFill>
                  <a:srgbClr val="000000"/>
                </a:solidFill>
              </a:rPr>
              <a:t>can </a:t>
            </a:r>
            <a:r>
              <a:rPr dirty="0" sz="2000">
                <a:solidFill>
                  <a:srgbClr val="000000"/>
                </a:solidFill>
              </a:rPr>
              <a:t>define a </a:t>
            </a:r>
            <a:r>
              <a:rPr dirty="0" sz="2000" spc="-5">
                <a:solidFill>
                  <a:srgbClr val="000000"/>
                </a:solidFill>
              </a:rPr>
              <a:t>nested class within </a:t>
            </a:r>
            <a:r>
              <a:rPr dirty="0" sz="2000">
                <a:solidFill>
                  <a:srgbClr val="000000"/>
                </a:solidFill>
              </a:rPr>
              <a:t>the block defined by a </a:t>
            </a:r>
            <a:r>
              <a:rPr dirty="0" sz="2000" spc="-49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method</a:t>
            </a:r>
            <a:r>
              <a:rPr dirty="0" sz="2000" spc="-2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or</a:t>
            </a:r>
            <a:r>
              <a:rPr dirty="0" sz="2000" spc="-2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even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within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the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 spc="5">
                <a:solidFill>
                  <a:srgbClr val="000000"/>
                </a:solidFill>
              </a:rPr>
              <a:t>body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of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00"/>
                </a:solidFill>
              </a:rPr>
              <a:t>//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Define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an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inner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class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within</a:t>
            </a:r>
            <a:r>
              <a:rPr dirty="0" sz="2000" spc="-2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for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loop.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993139" y="1700275"/>
            <a:ext cx="246380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614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outer_x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100;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test()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for(int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i=0;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i&lt;5;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938" y="2919474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338" y="2919474"/>
            <a:ext cx="5302250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236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Inner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display()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System.out.println("display: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outer_x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outer_x);</a:t>
            </a:r>
            <a:endParaRPr sz="2000">
              <a:latin typeface="Times New Roman"/>
              <a:cs typeface="Times New Roman"/>
            </a:endParaRPr>
          </a:p>
          <a:p>
            <a:pPr marL="149669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539" y="4443474"/>
            <a:ext cx="2680970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Inner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Inner();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inner.display();</a:t>
            </a:r>
            <a:endParaRPr sz="2000">
              <a:latin typeface="Times New Roman"/>
              <a:cs typeface="Times New Roman"/>
            </a:endParaRPr>
          </a:p>
          <a:p>
            <a:pPr marL="126809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1022" y="5327393"/>
            <a:ext cx="7150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632193"/>
            <a:ext cx="3961129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InnerClassDemo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Outer();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outer.test();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 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0904" y="5099304"/>
            <a:ext cx="2757170" cy="1767839"/>
          </a:xfrm>
          <a:custGeom>
            <a:avLst/>
            <a:gdLst/>
            <a:ahLst/>
            <a:cxnLst/>
            <a:rect l="l" t="t" r="r" b="b"/>
            <a:pathLst>
              <a:path w="2757170" h="1767840">
                <a:moveTo>
                  <a:pt x="2756916" y="1767840"/>
                </a:moveTo>
                <a:lnTo>
                  <a:pt x="2756916" y="0"/>
                </a:lnTo>
                <a:lnTo>
                  <a:pt x="0" y="0"/>
                </a:lnTo>
                <a:lnTo>
                  <a:pt x="0" y="1767840"/>
                </a:lnTo>
                <a:lnTo>
                  <a:pt x="6096" y="176784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743200" y="13716"/>
                </a:lnTo>
                <a:lnTo>
                  <a:pt x="2743200" y="6096"/>
                </a:lnTo>
                <a:lnTo>
                  <a:pt x="2749296" y="13716"/>
                </a:lnTo>
                <a:lnTo>
                  <a:pt x="2749296" y="1767840"/>
                </a:lnTo>
                <a:lnTo>
                  <a:pt x="2756916" y="1767840"/>
                </a:lnTo>
                <a:close/>
              </a:path>
              <a:path w="2757170" h="176784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757170" h="1767840">
                <a:moveTo>
                  <a:pt x="13716" y="175412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754124"/>
                </a:lnTo>
                <a:lnTo>
                  <a:pt x="13716" y="1754124"/>
                </a:lnTo>
                <a:close/>
              </a:path>
              <a:path w="2757170" h="1767840">
                <a:moveTo>
                  <a:pt x="2749296" y="1754124"/>
                </a:moveTo>
                <a:lnTo>
                  <a:pt x="6096" y="1754124"/>
                </a:lnTo>
                <a:lnTo>
                  <a:pt x="13716" y="1761744"/>
                </a:lnTo>
                <a:lnTo>
                  <a:pt x="13716" y="1767840"/>
                </a:lnTo>
                <a:lnTo>
                  <a:pt x="2743200" y="1767840"/>
                </a:lnTo>
                <a:lnTo>
                  <a:pt x="2743200" y="1761744"/>
                </a:lnTo>
                <a:lnTo>
                  <a:pt x="2749296" y="1754124"/>
                </a:lnTo>
                <a:close/>
              </a:path>
              <a:path w="2757170" h="1767840">
                <a:moveTo>
                  <a:pt x="13716" y="1767840"/>
                </a:moveTo>
                <a:lnTo>
                  <a:pt x="13716" y="1761744"/>
                </a:lnTo>
                <a:lnTo>
                  <a:pt x="6096" y="1754124"/>
                </a:lnTo>
                <a:lnTo>
                  <a:pt x="6096" y="1767840"/>
                </a:lnTo>
                <a:lnTo>
                  <a:pt x="13716" y="1767840"/>
                </a:lnTo>
                <a:close/>
              </a:path>
              <a:path w="2757170" h="1767840">
                <a:moveTo>
                  <a:pt x="2749296" y="13716"/>
                </a:moveTo>
                <a:lnTo>
                  <a:pt x="2743200" y="6096"/>
                </a:lnTo>
                <a:lnTo>
                  <a:pt x="2743200" y="13716"/>
                </a:lnTo>
                <a:lnTo>
                  <a:pt x="2749296" y="13716"/>
                </a:lnTo>
                <a:close/>
              </a:path>
              <a:path w="2757170" h="1767840">
                <a:moveTo>
                  <a:pt x="2749296" y="1754124"/>
                </a:moveTo>
                <a:lnTo>
                  <a:pt x="2749296" y="13716"/>
                </a:lnTo>
                <a:lnTo>
                  <a:pt x="2743200" y="13716"/>
                </a:lnTo>
                <a:lnTo>
                  <a:pt x="2743200" y="1754124"/>
                </a:lnTo>
                <a:lnTo>
                  <a:pt x="2749296" y="1754124"/>
                </a:lnTo>
                <a:close/>
              </a:path>
              <a:path w="2757170" h="1767840">
                <a:moveTo>
                  <a:pt x="2749296" y="1767840"/>
                </a:moveTo>
                <a:lnTo>
                  <a:pt x="2749296" y="1754124"/>
                </a:lnTo>
                <a:lnTo>
                  <a:pt x="2743200" y="1761744"/>
                </a:lnTo>
                <a:lnTo>
                  <a:pt x="2743200" y="1767840"/>
                </a:lnTo>
                <a:lnTo>
                  <a:pt x="2749296" y="17678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55737" y="5132322"/>
            <a:ext cx="2089150" cy="167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algn="just" marL="12700" marR="5080">
              <a:lnSpc>
                <a:spcPts val="2160"/>
              </a:lnSpc>
              <a:spcBef>
                <a:spcPts val="65"/>
              </a:spcBef>
            </a:pPr>
            <a:r>
              <a:rPr dirty="0" sz="1800">
                <a:latin typeface="Times New Roman"/>
                <a:cs typeface="Times New Roman"/>
              </a:rPr>
              <a:t>display: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outer_x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outer_x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outer_x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outer_x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outer_x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9687" y="574039"/>
            <a:ext cx="5397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omm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2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gu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4276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we </a:t>
            </a:r>
            <a:r>
              <a:rPr dirty="0" sz="2600" spc="-5">
                <a:latin typeface="Times New Roman"/>
                <a:cs typeface="Times New Roman"/>
              </a:rPr>
              <a:t>want to </a:t>
            </a:r>
            <a:r>
              <a:rPr dirty="0" sz="2600">
                <a:latin typeface="Times New Roman"/>
                <a:cs typeface="Times New Roman"/>
              </a:rPr>
              <a:t>pass </a:t>
            </a:r>
            <a:r>
              <a:rPr dirty="0" sz="2600" spc="-5">
                <a:latin typeface="Times New Roman"/>
                <a:cs typeface="Times New Roman"/>
              </a:rPr>
              <a:t>information into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program </a:t>
            </a:r>
            <a:r>
              <a:rPr dirty="0" sz="2600">
                <a:latin typeface="Times New Roman"/>
                <a:cs typeface="Times New Roman"/>
              </a:rPr>
              <a:t>when you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run</a:t>
            </a:r>
            <a:r>
              <a:rPr dirty="0" sz="2600" spc="6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it,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6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you</a:t>
            </a:r>
            <a:r>
              <a:rPr dirty="0" sz="2600" spc="6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6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6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6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passing</a:t>
            </a:r>
            <a:r>
              <a:rPr dirty="0" sz="2600" spc="61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command-line </a:t>
            </a:r>
            <a:r>
              <a:rPr dirty="0" sz="2600" spc="-635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arguments</a:t>
            </a:r>
            <a:r>
              <a:rPr dirty="0" sz="2600" spc="-5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to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main(</a:t>
            </a:r>
            <a:r>
              <a:rPr dirty="0" sz="2600" spc="-20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 command-line </a:t>
            </a:r>
            <a:r>
              <a:rPr dirty="0" sz="2600" spc="-10">
                <a:latin typeface="Times New Roman"/>
                <a:cs typeface="Times New Roman"/>
              </a:rPr>
              <a:t>argument </a:t>
            </a:r>
            <a:r>
              <a:rPr dirty="0" sz="2600">
                <a:latin typeface="Times New Roman"/>
                <a:cs typeface="Times New Roman"/>
              </a:rPr>
              <a:t>is the </a:t>
            </a:r>
            <a:r>
              <a:rPr dirty="0" sz="2600" spc="-5">
                <a:latin typeface="Times New Roman"/>
                <a:cs typeface="Times New Roman"/>
              </a:rPr>
              <a:t>information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program’s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command</a:t>
            </a:r>
            <a:r>
              <a:rPr dirty="0" sz="2600">
                <a:latin typeface="Times New Roman"/>
                <a:cs typeface="Times New Roman"/>
              </a:rPr>
              <a:t> line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when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Command-line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arguments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stored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strings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String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passed to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args</a:t>
            </a:r>
            <a:r>
              <a:rPr dirty="0" sz="2600" spc="-5">
                <a:latin typeface="Times New Roman"/>
                <a:cs typeface="Times New Roman"/>
              </a:rPr>
              <a:t> parameter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5">
                <a:latin typeface="Times New Roman"/>
                <a:cs typeface="Times New Roman"/>
              </a:rPr>
              <a:t> main( ).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command-line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argument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args[0]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args[1]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so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0388"/>
            <a:ext cx="6069965" cy="19278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819785">
              <a:lnSpc>
                <a:spcPct val="12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 Display all </a:t>
            </a:r>
            <a:r>
              <a:rPr dirty="0" sz="2600">
                <a:solidFill>
                  <a:srgbClr val="000000"/>
                </a:solidFill>
              </a:rPr>
              <a:t>command-line </a:t>
            </a:r>
            <a:r>
              <a:rPr dirty="0" sz="2600" spc="-10">
                <a:solidFill>
                  <a:srgbClr val="000000"/>
                </a:solidFill>
              </a:rPr>
              <a:t>arguments.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15">
                <a:solidFill>
                  <a:srgbClr val="000000"/>
                </a:solidFill>
              </a:rPr>
              <a:t> </a:t>
            </a:r>
            <a:r>
              <a:rPr dirty="0" sz="2600" b="1">
                <a:solidFill>
                  <a:srgbClr val="6F2FA0"/>
                </a:solidFill>
                <a:latin typeface="Times New Roman"/>
                <a:cs typeface="Times New Roman"/>
              </a:rPr>
              <a:t>CommandLine</a:t>
            </a:r>
            <a:r>
              <a:rPr dirty="0" sz="2600" spc="-55" b="1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420495" marR="5080" indent="-494030">
              <a:lnSpc>
                <a:spcPct val="120000"/>
              </a:lnSpc>
            </a:pPr>
            <a:r>
              <a:rPr dirty="0" sz="2600">
                <a:solidFill>
                  <a:srgbClr val="000000"/>
                </a:solidFill>
              </a:rPr>
              <a:t>public</a:t>
            </a:r>
            <a:r>
              <a:rPr dirty="0" sz="2600" spc="-3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static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5">
                <a:solidFill>
                  <a:srgbClr val="000000"/>
                </a:solidFill>
              </a:rPr>
              <a:t> main(String </a:t>
            </a:r>
            <a:r>
              <a:rPr dirty="0" sz="2600" spc="-15">
                <a:solidFill>
                  <a:srgbClr val="000000"/>
                </a:solidFill>
              </a:rPr>
              <a:t>args[])</a:t>
            </a:r>
            <a:r>
              <a:rPr dirty="0" sz="2600" spc="1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{ </a:t>
            </a:r>
            <a:r>
              <a:rPr dirty="0" sz="2600" spc="-63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for(int</a:t>
            </a:r>
            <a:r>
              <a:rPr dirty="0" sz="2600" spc="-3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i=0; </a:t>
            </a:r>
            <a:r>
              <a:rPr dirty="0" sz="2600" spc="-5">
                <a:solidFill>
                  <a:srgbClr val="000000"/>
                </a:solidFill>
              </a:rPr>
              <a:t>i&lt;args.length;</a:t>
            </a:r>
            <a:r>
              <a:rPr dirty="0" sz="2600" spc="-2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i++)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1898904" y="5099304"/>
            <a:ext cx="3671570" cy="1767839"/>
          </a:xfrm>
          <a:custGeom>
            <a:avLst/>
            <a:gdLst/>
            <a:ahLst/>
            <a:cxnLst/>
            <a:rect l="l" t="t" r="r" b="b"/>
            <a:pathLst>
              <a:path w="3671570" h="1767840">
                <a:moveTo>
                  <a:pt x="3671316" y="1767840"/>
                </a:moveTo>
                <a:lnTo>
                  <a:pt x="3671316" y="0"/>
                </a:lnTo>
                <a:lnTo>
                  <a:pt x="0" y="0"/>
                </a:lnTo>
                <a:lnTo>
                  <a:pt x="0" y="1767840"/>
                </a:lnTo>
                <a:lnTo>
                  <a:pt x="6096" y="176784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657600" y="13716"/>
                </a:lnTo>
                <a:lnTo>
                  <a:pt x="3657600" y="6096"/>
                </a:lnTo>
                <a:lnTo>
                  <a:pt x="3663696" y="13716"/>
                </a:lnTo>
                <a:lnTo>
                  <a:pt x="3663696" y="1767840"/>
                </a:lnTo>
                <a:lnTo>
                  <a:pt x="3671316" y="1767840"/>
                </a:lnTo>
                <a:close/>
              </a:path>
              <a:path w="3671570" h="176784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671570" h="1767840">
                <a:moveTo>
                  <a:pt x="13716" y="175412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754124"/>
                </a:lnTo>
                <a:lnTo>
                  <a:pt x="13716" y="1754124"/>
                </a:lnTo>
                <a:close/>
              </a:path>
              <a:path w="3671570" h="1767840">
                <a:moveTo>
                  <a:pt x="3663696" y="1754124"/>
                </a:moveTo>
                <a:lnTo>
                  <a:pt x="6096" y="1754124"/>
                </a:lnTo>
                <a:lnTo>
                  <a:pt x="13716" y="1761744"/>
                </a:lnTo>
                <a:lnTo>
                  <a:pt x="13716" y="1767840"/>
                </a:lnTo>
                <a:lnTo>
                  <a:pt x="3657600" y="1767840"/>
                </a:lnTo>
                <a:lnTo>
                  <a:pt x="3657600" y="1761744"/>
                </a:lnTo>
                <a:lnTo>
                  <a:pt x="3663696" y="1754124"/>
                </a:lnTo>
                <a:close/>
              </a:path>
              <a:path w="3671570" h="1767840">
                <a:moveTo>
                  <a:pt x="13716" y="1767840"/>
                </a:moveTo>
                <a:lnTo>
                  <a:pt x="13716" y="1761744"/>
                </a:lnTo>
                <a:lnTo>
                  <a:pt x="6096" y="1754124"/>
                </a:lnTo>
                <a:lnTo>
                  <a:pt x="6096" y="1767840"/>
                </a:lnTo>
                <a:lnTo>
                  <a:pt x="13716" y="1767840"/>
                </a:lnTo>
                <a:close/>
              </a:path>
              <a:path w="3671570" h="1767840">
                <a:moveTo>
                  <a:pt x="3663696" y="13716"/>
                </a:moveTo>
                <a:lnTo>
                  <a:pt x="3657600" y="6096"/>
                </a:lnTo>
                <a:lnTo>
                  <a:pt x="3657600" y="13716"/>
                </a:lnTo>
                <a:lnTo>
                  <a:pt x="3663696" y="13716"/>
                </a:lnTo>
                <a:close/>
              </a:path>
              <a:path w="3671570" h="1767840">
                <a:moveTo>
                  <a:pt x="3663696" y="1754124"/>
                </a:moveTo>
                <a:lnTo>
                  <a:pt x="3663696" y="13716"/>
                </a:lnTo>
                <a:lnTo>
                  <a:pt x="3657600" y="13716"/>
                </a:lnTo>
                <a:lnTo>
                  <a:pt x="3657600" y="1754124"/>
                </a:lnTo>
                <a:lnTo>
                  <a:pt x="3663696" y="1754124"/>
                </a:lnTo>
                <a:close/>
              </a:path>
              <a:path w="3671570" h="1767840">
                <a:moveTo>
                  <a:pt x="3663696" y="1767840"/>
                </a:moveTo>
                <a:lnTo>
                  <a:pt x="3663696" y="1754124"/>
                </a:lnTo>
                <a:lnTo>
                  <a:pt x="3657600" y="1761744"/>
                </a:lnTo>
                <a:lnTo>
                  <a:pt x="3657600" y="1767840"/>
                </a:lnTo>
                <a:lnTo>
                  <a:pt x="3663696" y="17678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682340"/>
            <a:ext cx="7825740" cy="41217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58496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System.out.println("args["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"]: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"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-10">
                <a:latin typeface="Times New Roman"/>
                <a:cs typeface="Times New Roman"/>
              </a:rPr>
              <a:t> args[i]);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54965" marR="387350" indent="-34290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Compile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 usig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javac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 program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as:-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dirty="0" sz="2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6F2FA0"/>
                </a:solidFill>
                <a:latin typeface="Times New Roman"/>
                <a:cs typeface="Times New Roman"/>
              </a:rPr>
              <a:t>CommandLine</a:t>
            </a:r>
            <a:r>
              <a:rPr dirty="0" sz="2600" spc="-45" b="1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test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100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-1</a:t>
            </a:r>
            <a:endParaRPr sz="2600">
              <a:latin typeface="Times New Roman"/>
              <a:cs typeface="Times New Roman"/>
            </a:endParaRPr>
          </a:p>
          <a:p>
            <a:pPr marL="1002665" marR="5610225">
              <a:lnSpc>
                <a:spcPct val="100000"/>
              </a:lnSpc>
              <a:spcBef>
                <a:spcPts val="570"/>
              </a:spcBef>
            </a:pPr>
            <a:r>
              <a:rPr dirty="0" sz="1800" spc="-5">
                <a:latin typeface="Arial MT"/>
                <a:cs typeface="Arial MT"/>
              </a:rPr>
              <a:t>args[0]: this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args[1]: is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args[2]: a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args[3]: test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args[4]: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  <a:p>
            <a:pPr marL="100266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args[5]: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-1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1127" y="574039"/>
            <a:ext cx="5214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length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arguments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891185"/>
            <a:ext cx="8072755" cy="257556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take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arguments.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feature</a:t>
            </a:r>
            <a:r>
              <a:rPr dirty="0" sz="2400">
                <a:latin typeface="Times New Roman"/>
                <a:cs typeface="Times New Roman"/>
              </a:rPr>
              <a:t>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varargs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variable-length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arguments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354965" marR="762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 method that </a:t>
            </a:r>
            <a:r>
              <a:rPr dirty="0" sz="2600" spc="-5">
                <a:latin typeface="Times New Roman"/>
                <a:cs typeface="Times New Roman"/>
              </a:rPr>
              <a:t>takes </a:t>
            </a:r>
            <a:r>
              <a:rPr dirty="0" sz="2600">
                <a:latin typeface="Times New Roman"/>
                <a:cs typeface="Times New Roman"/>
              </a:rPr>
              <a:t>a variable </a:t>
            </a:r>
            <a:r>
              <a:rPr dirty="0" sz="2600" spc="-5">
                <a:latin typeface="Times New Roman"/>
                <a:cs typeface="Times New Roman"/>
              </a:rPr>
              <a:t>number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10">
                <a:latin typeface="Times New Roman"/>
                <a:cs typeface="Times New Roman"/>
              </a:rPr>
              <a:t>arguments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variable-arity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method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 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simply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varargs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423" y="574039"/>
            <a:ext cx="65741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length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arguments(contd.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27732"/>
            <a:ext cx="8072755" cy="367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E.g. A </a:t>
            </a:r>
            <a:r>
              <a:rPr dirty="0" sz="2600" spc="-5">
                <a:latin typeface="Times New Roman"/>
                <a:cs typeface="Times New Roman"/>
              </a:rPr>
              <a:t>method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spc="-5">
                <a:latin typeface="Times New Roman"/>
                <a:cs typeface="Times New Roman"/>
              </a:rPr>
              <a:t>opens an Internet connection </a:t>
            </a:r>
            <a:r>
              <a:rPr dirty="0" sz="2600">
                <a:latin typeface="Times New Roman"/>
                <a:cs typeface="Times New Roman"/>
              </a:rPr>
              <a:t>might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take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user </a:t>
            </a:r>
            <a:r>
              <a:rPr dirty="0" sz="2600" spc="-5">
                <a:latin typeface="Times New Roman"/>
                <a:cs typeface="Times New Roman"/>
              </a:rPr>
              <a:t>name,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password,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filename,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protocol,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so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on, </a:t>
            </a:r>
            <a:r>
              <a:rPr dirty="0" sz="2600">
                <a:latin typeface="Times New Roman"/>
                <a:cs typeface="Times New Roman"/>
              </a:rPr>
              <a:t>but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supply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defaults if some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this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 is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provided.</a:t>
            </a:r>
            <a:r>
              <a:rPr dirty="0" sz="2600" spc="-5">
                <a:latin typeface="Times New Roman"/>
                <a:cs typeface="Times New Roman"/>
              </a:rPr>
              <a:t> Here it is better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pass only the </a:t>
            </a:r>
            <a:r>
              <a:rPr dirty="0" sz="2600" spc="-10">
                <a:latin typeface="Times New Roman"/>
                <a:cs typeface="Times New Roman"/>
              </a:rPr>
              <a:t>arguments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 which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defaults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apply.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E.g.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printf()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-5">
                <a:latin typeface="Times New Roman"/>
                <a:cs typeface="Times New Roman"/>
              </a:rPr>
              <a:t> can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have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number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10">
                <a:latin typeface="Times New Roman"/>
                <a:cs typeface="Times New Roman"/>
              </a:rPr>
              <a:t>arguments.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63119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  <a:r>
              <a:rPr dirty="0" sz="32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length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arguments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1484" cy="367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maximum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number</a:t>
            </a:r>
            <a:r>
              <a:rPr dirty="0" sz="2600" i="1">
                <a:latin typeface="Times New Roman"/>
                <a:cs typeface="Times New Roman"/>
              </a:rPr>
              <a:t> of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arguments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is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small</a:t>
            </a:r>
            <a:r>
              <a:rPr dirty="0" sz="2600" spc="650" b="1" i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known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-5">
                <a:latin typeface="Times New Roman"/>
                <a:cs typeface="Times New Roman"/>
              </a:rPr>
              <a:t>then </a:t>
            </a:r>
            <a:r>
              <a:rPr dirty="0" sz="2600">
                <a:latin typeface="Times New Roman"/>
                <a:cs typeface="Times New Roman"/>
              </a:rPr>
              <a:t>we </a:t>
            </a:r>
            <a:r>
              <a:rPr dirty="0" sz="2600" spc="-10">
                <a:latin typeface="Times New Roman"/>
                <a:cs typeface="Times New Roman"/>
              </a:rPr>
              <a:t>can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overloaded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versions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each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way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could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 i="1">
                <a:latin typeface="Times New Roman"/>
                <a:cs typeface="Times New Roman"/>
              </a:rPr>
              <a:t>maximum number </a:t>
            </a:r>
            <a:r>
              <a:rPr dirty="0" sz="2600" i="1">
                <a:latin typeface="Times New Roman"/>
                <a:cs typeface="Times New Roman"/>
              </a:rPr>
              <a:t>of potential </a:t>
            </a:r>
            <a:r>
              <a:rPr dirty="0" sz="2600" spc="-15" i="1">
                <a:latin typeface="Times New Roman"/>
                <a:cs typeface="Times New Roman"/>
              </a:rPr>
              <a:t>arguments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 b="1" i="1">
                <a:latin typeface="Times New Roman"/>
                <a:cs typeface="Times New Roman"/>
              </a:rPr>
              <a:t>larger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 </a:t>
            </a:r>
            <a:r>
              <a:rPr dirty="0" sz="2600" b="1" i="1">
                <a:latin typeface="Times New Roman"/>
                <a:cs typeface="Times New Roman"/>
              </a:rPr>
              <a:t>unknowable</a:t>
            </a:r>
            <a:r>
              <a:rPr dirty="0" sz="2600">
                <a:latin typeface="Times New Roman"/>
                <a:cs typeface="Times New Roman"/>
              </a:rPr>
              <a:t>, </a:t>
            </a:r>
            <a:r>
              <a:rPr dirty="0" sz="2600" spc="-5">
                <a:latin typeface="Times New Roman"/>
                <a:cs typeface="Times New Roman"/>
              </a:rPr>
              <a:t>then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arguments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 be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put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passed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38275"/>
            <a:ext cx="262636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00"/>
                </a:solidFill>
              </a:rPr>
              <a:t>class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PassArray</a:t>
            </a:r>
            <a:r>
              <a:rPr dirty="0" sz="2000" spc="-6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{</a:t>
            </a:r>
            <a:endParaRPr sz="2000"/>
          </a:p>
          <a:p>
            <a:pPr marL="28511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static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void</a:t>
            </a:r>
            <a:r>
              <a:rPr dirty="0" sz="2000" spc="-60">
                <a:solidFill>
                  <a:srgbClr val="000000"/>
                </a:solidFill>
              </a:rPr>
              <a:t> </a:t>
            </a:r>
            <a:r>
              <a:rPr dirty="0" sz="2000" b="1">
                <a:solidFill>
                  <a:srgbClr val="000000"/>
                </a:solidFill>
                <a:latin typeface="Times New Roman"/>
                <a:cs typeface="Times New Roman"/>
              </a:rPr>
              <a:t>test</a:t>
            </a:r>
            <a:r>
              <a:rPr dirty="0" sz="2000">
                <a:solidFill>
                  <a:srgbClr val="000000"/>
                </a:solidFill>
              </a:rPr>
              <a:t>(int</a:t>
            </a:r>
            <a:r>
              <a:rPr dirty="0" sz="2000" spc="-7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v[])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5935" y="1547875"/>
            <a:ext cx="6633209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6364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System.out.print("Number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args: </a:t>
            </a:r>
            <a:r>
              <a:rPr dirty="0" sz="2000">
                <a:latin typeface="Times New Roman"/>
                <a:cs typeface="Times New Roman"/>
              </a:rPr>
              <a:t>" + </a:t>
            </a:r>
            <a:r>
              <a:rPr dirty="0" sz="2000" spc="-20">
                <a:latin typeface="Times New Roman"/>
                <a:cs typeface="Times New Roman"/>
              </a:rPr>
              <a:t>v.length </a:t>
            </a:r>
            <a:r>
              <a:rPr dirty="0" sz="2000">
                <a:latin typeface="Times New Roman"/>
                <a:cs typeface="Times New Roman"/>
              </a:rPr>
              <a:t>+ " Contents: </a:t>
            </a:r>
            <a:r>
              <a:rPr dirty="0" sz="2000" spc="-5">
                <a:latin typeface="Times New Roman"/>
                <a:cs typeface="Times New Roman"/>
              </a:rPr>
              <a:t>");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for(int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v)</a:t>
            </a:r>
            <a:endParaRPr sz="2000">
              <a:latin typeface="Times New Roman"/>
              <a:cs typeface="Times New Roman"/>
            </a:endParaRPr>
          </a:p>
          <a:p>
            <a:pPr marL="126364" marR="3389629" indent="52705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System.out.print(x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System.out.println();</a:t>
            </a:r>
            <a:endParaRPr sz="20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20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main(String</a:t>
            </a:r>
            <a:r>
              <a:rPr dirty="0" sz="20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0235" y="3987798"/>
            <a:ext cx="19151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n1[]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n2[]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n3[]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4810757"/>
            <a:ext cx="8705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arg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235" y="4810757"/>
            <a:ext cx="7886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test(n1);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test(n2);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test(n3);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906513"/>
            <a:ext cx="8071484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old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requires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arguments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manually</a:t>
            </a:r>
            <a:r>
              <a:rPr dirty="0" u="sng" sz="2000" spc="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packaged</a:t>
            </a:r>
            <a:r>
              <a:rPr dirty="0" u="sng" sz="2000" spc="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dirty="0" u="sng" sz="2000" spc="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calling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test(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3104" y="4108704"/>
            <a:ext cx="3823970" cy="1213485"/>
          </a:xfrm>
          <a:custGeom>
            <a:avLst/>
            <a:gdLst/>
            <a:ahLst/>
            <a:cxnLst/>
            <a:rect l="l" t="t" r="r" b="b"/>
            <a:pathLst>
              <a:path w="3823970" h="1213485">
                <a:moveTo>
                  <a:pt x="3823716" y="1213104"/>
                </a:moveTo>
                <a:lnTo>
                  <a:pt x="3823716" y="0"/>
                </a:lnTo>
                <a:lnTo>
                  <a:pt x="0" y="0"/>
                </a:lnTo>
                <a:lnTo>
                  <a:pt x="0" y="1213104"/>
                </a:lnTo>
                <a:lnTo>
                  <a:pt x="6096" y="12131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0" y="13716"/>
                </a:lnTo>
                <a:lnTo>
                  <a:pt x="3810000" y="6096"/>
                </a:lnTo>
                <a:lnTo>
                  <a:pt x="3816096" y="13716"/>
                </a:lnTo>
                <a:lnTo>
                  <a:pt x="3816096" y="1213104"/>
                </a:lnTo>
                <a:lnTo>
                  <a:pt x="3823716" y="1213104"/>
                </a:lnTo>
                <a:close/>
              </a:path>
              <a:path w="3823970" h="12134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823970" h="1213485">
                <a:moveTo>
                  <a:pt x="13716" y="12009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00912"/>
                </a:lnTo>
                <a:lnTo>
                  <a:pt x="13716" y="1200912"/>
                </a:lnTo>
                <a:close/>
              </a:path>
              <a:path w="3823970" h="1213485">
                <a:moveTo>
                  <a:pt x="3816096" y="1200912"/>
                </a:moveTo>
                <a:lnTo>
                  <a:pt x="6096" y="1200912"/>
                </a:lnTo>
                <a:lnTo>
                  <a:pt x="13716" y="1207008"/>
                </a:lnTo>
                <a:lnTo>
                  <a:pt x="13716" y="1213104"/>
                </a:lnTo>
                <a:lnTo>
                  <a:pt x="3810000" y="1213104"/>
                </a:lnTo>
                <a:lnTo>
                  <a:pt x="3810000" y="1207008"/>
                </a:lnTo>
                <a:lnTo>
                  <a:pt x="3816096" y="1200912"/>
                </a:lnTo>
                <a:close/>
              </a:path>
              <a:path w="3823970" h="1213485">
                <a:moveTo>
                  <a:pt x="13716" y="1213104"/>
                </a:moveTo>
                <a:lnTo>
                  <a:pt x="13716" y="1207008"/>
                </a:lnTo>
                <a:lnTo>
                  <a:pt x="6096" y="1200912"/>
                </a:lnTo>
                <a:lnTo>
                  <a:pt x="6096" y="1213104"/>
                </a:lnTo>
                <a:lnTo>
                  <a:pt x="13716" y="1213104"/>
                </a:lnTo>
                <a:close/>
              </a:path>
              <a:path w="3823970" h="1213485">
                <a:moveTo>
                  <a:pt x="3816096" y="13716"/>
                </a:moveTo>
                <a:lnTo>
                  <a:pt x="3810000" y="6096"/>
                </a:lnTo>
                <a:lnTo>
                  <a:pt x="3810000" y="13716"/>
                </a:lnTo>
                <a:lnTo>
                  <a:pt x="3816096" y="13716"/>
                </a:lnTo>
                <a:close/>
              </a:path>
              <a:path w="3823970" h="1213485">
                <a:moveTo>
                  <a:pt x="3816096" y="1200912"/>
                </a:moveTo>
                <a:lnTo>
                  <a:pt x="3816096" y="13716"/>
                </a:lnTo>
                <a:lnTo>
                  <a:pt x="3810000" y="13716"/>
                </a:lnTo>
                <a:lnTo>
                  <a:pt x="3810000" y="1200912"/>
                </a:lnTo>
                <a:lnTo>
                  <a:pt x="3816096" y="1200912"/>
                </a:lnTo>
                <a:close/>
              </a:path>
              <a:path w="3823970" h="1213485">
                <a:moveTo>
                  <a:pt x="3816096" y="1213104"/>
                </a:moveTo>
                <a:lnTo>
                  <a:pt x="3816096" y="1200912"/>
                </a:lnTo>
                <a:lnTo>
                  <a:pt x="3810000" y="1207008"/>
                </a:lnTo>
                <a:lnTo>
                  <a:pt x="3810000" y="1213104"/>
                </a:lnTo>
                <a:lnTo>
                  <a:pt x="3816096" y="121310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07937" y="4141722"/>
            <a:ext cx="346582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args: 1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Contents: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Number 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Contents: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 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 Contents: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38047"/>
            <a:ext cx="67030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length</a:t>
            </a:r>
            <a:r>
              <a:rPr dirty="0" sz="2800" spc="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arguments(contd.)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97227"/>
            <a:ext cx="8072755" cy="264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variable-length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argument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specified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by</a:t>
            </a:r>
            <a:r>
              <a:rPr dirty="0" sz="2600" spc="3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three</a:t>
            </a:r>
            <a:r>
              <a:rPr dirty="0" sz="2600" spc="3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periods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b="1">
                <a:latin typeface="Times New Roman"/>
                <a:cs typeface="Times New Roman"/>
              </a:rPr>
              <a:t>...).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test(int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v)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//statemenst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78865" algn="l"/>
                <a:tab pos="2077085" algn="l"/>
                <a:tab pos="2762885" algn="l"/>
                <a:tab pos="3302635" algn="l"/>
                <a:tab pos="4612005" algn="l"/>
                <a:tab pos="5244465" algn="l"/>
                <a:tab pos="5983605" algn="l"/>
                <a:tab pos="6228715" algn="l"/>
                <a:tab pos="6823075" algn="l"/>
                <a:tab pos="7271384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yn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ll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il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zero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more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arguments.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63827"/>
            <a:ext cx="3032760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PassArray</a:t>
            </a:r>
            <a:r>
              <a:rPr dirty="0" sz="2600">
                <a:solidFill>
                  <a:srgbClr val="000000"/>
                </a:solidFill>
              </a:rPr>
              <a:t> { </a:t>
            </a:r>
            <a:r>
              <a:rPr dirty="0" sz="2600" spc="5">
                <a:solidFill>
                  <a:srgbClr val="000000"/>
                </a:solidFill>
              </a:rPr>
              <a:t> </a:t>
            </a:r>
            <a:r>
              <a:rPr dirty="0" sz="2600" spc="-5"/>
              <a:t>static</a:t>
            </a:r>
            <a:r>
              <a:rPr dirty="0" sz="2600" spc="-20"/>
              <a:t> </a:t>
            </a:r>
            <a:r>
              <a:rPr dirty="0" sz="2600">
                <a:solidFill>
                  <a:srgbClr val="000000"/>
                </a:solidFill>
              </a:rPr>
              <a:t>void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test(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int ...v</a:t>
            </a:r>
            <a:r>
              <a:rPr dirty="0" sz="2600" spc="-5">
                <a:solidFill>
                  <a:srgbClr val="000000"/>
                </a:solidFill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5091870"/>
          <a:ext cx="3018790" cy="182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15"/>
                <a:gridCol w="1496694"/>
                <a:gridCol w="1261109"/>
              </a:tblGrid>
              <a:tr h="3352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0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test(10);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30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arg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5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test(1,2,3);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5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args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test();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5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args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6308">
                <a:tc>
                  <a:txBody>
                    <a:bodyPr/>
                    <a:lstStyle/>
                    <a:p>
                      <a:pPr algn="ctr" marR="29845">
                        <a:lnSpc>
                          <a:spcPts val="2755"/>
                        </a:lnSpc>
                      </a:pPr>
                      <a:r>
                        <a:rPr dirty="0" sz="260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3473">
                <a:tc>
                  <a:txBody>
                    <a:bodyPr/>
                    <a:lstStyle/>
                    <a:p>
                      <a:pPr algn="ctr" marR="29845">
                        <a:lnSpc>
                          <a:spcPts val="2755"/>
                        </a:lnSpc>
                      </a:pPr>
                      <a:r>
                        <a:rPr dirty="0" sz="260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04104" y="5023104"/>
            <a:ext cx="3823970" cy="1213485"/>
          </a:xfrm>
          <a:custGeom>
            <a:avLst/>
            <a:gdLst/>
            <a:ahLst/>
            <a:cxnLst/>
            <a:rect l="l" t="t" r="r" b="b"/>
            <a:pathLst>
              <a:path w="3823970" h="1213485">
                <a:moveTo>
                  <a:pt x="3823716" y="1213104"/>
                </a:moveTo>
                <a:lnTo>
                  <a:pt x="3823716" y="0"/>
                </a:lnTo>
                <a:lnTo>
                  <a:pt x="0" y="0"/>
                </a:lnTo>
                <a:lnTo>
                  <a:pt x="0" y="1213104"/>
                </a:lnTo>
                <a:lnTo>
                  <a:pt x="6096" y="12131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0" y="13716"/>
                </a:lnTo>
                <a:lnTo>
                  <a:pt x="3810000" y="6096"/>
                </a:lnTo>
                <a:lnTo>
                  <a:pt x="3816096" y="13716"/>
                </a:lnTo>
                <a:lnTo>
                  <a:pt x="3816096" y="1213104"/>
                </a:lnTo>
                <a:lnTo>
                  <a:pt x="3823716" y="1213104"/>
                </a:lnTo>
                <a:close/>
              </a:path>
              <a:path w="3823970" h="12134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823970" h="1213485">
                <a:moveTo>
                  <a:pt x="13716" y="12009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00912"/>
                </a:lnTo>
                <a:lnTo>
                  <a:pt x="13716" y="1200912"/>
                </a:lnTo>
                <a:close/>
              </a:path>
              <a:path w="3823970" h="1213485">
                <a:moveTo>
                  <a:pt x="3816096" y="1200912"/>
                </a:moveTo>
                <a:lnTo>
                  <a:pt x="6096" y="1200912"/>
                </a:lnTo>
                <a:lnTo>
                  <a:pt x="13716" y="1207008"/>
                </a:lnTo>
                <a:lnTo>
                  <a:pt x="13716" y="1213104"/>
                </a:lnTo>
                <a:lnTo>
                  <a:pt x="3810000" y="1213104"/>
                </a:lnTo>
                <a:lnTo>
                  <a:pt x="3810000" y="1207008"/>
                </a:lnTo>
                <a:lnTo>
                  <a:pt x="3816096" y="1200912"/>
                </a:lnTo>
                <a:close/>
              </a:path>
              <a:path w="3823970" h="1213485">
                <a:moveTo>
                  <a:pt x="13716" y="1213104"/>
                </a:moveTo>
                <a:lnTo>
                  <a:pt x="13716" y="1207008"/>
                </a:lnTo>
                <a:lnTo>
                  <a:pt x="6096" y="1200912"/>
                </a:lnTo>
                <a:lnTo>
                  <a:pt x="6096" y="1213104"/>
                </a:lnTo>
                <a:lnTo>
                  <a:pt x="13716" y="1213104"/>
                </a:lnTo>
                <a:close/>
              </a:path>
              <a:path w="3823970" h="1213485">
                <a:moveTo>
                  <a:pt x="3816096" y="13716"/>
                </a:moveTo>
                <a:lnTo>
                  <a:pt x="3810000" y="6096"/>
                </a:lnTo>
                <a:lnTo>
                  <a:pt x="3810000" y="13716"/>
                </a:lnTo>
                <a:lnTo>
                  <a:pt x="3816096" y="13716"/>
                </a:lnTo>
                <a:close/>
              </a:path>
              <a:path w="3823970" h="1213485">
                <a:moveTo>
                  <a:pt x="3816096" y="1200912"/>
                </a:moveTo>
                <a:lnTo>
                  <a:pt x="3816096" y="13716"/>
                </a:lnTo>
                <a:lnTo>
                  <a:pt x="3810000" y="13716"/>
                </a:lnTo>
                <a:lnTo>
                  <a:pt x="3810000" y="1200912"/>
                </a:lnTo>
                <a:lnTo>
                  <a:pt x="3816096" y="1200912"/>
                </a:lnTo>
                <a:close/>
              </a:path>
              <a:path w="3823970" h="1213485">
                <a:moveTo>
                  <a:pt x="3816096" y="1213104"/>
                </a:moveTo>
                <a:lnTo>
                  <a:pt x="3816096" y="1200912"/>
                </a:lnTo>
                <a:lnTo>
                  <a:pt x="3810000" y="1207008"/>
                </a:lnTo>
                <a:lnTo>
                  <a:pt x="3810000" y="1213104"/>
                </a:lnTo>
                <a:lnTo>
                  <a:pt x="3816096" y="121310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2354071"/>
            <a:ext cx="7961630" cy="382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03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System.out.print("Number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args: </a:t>
            </a:r>
            <a:r>
              <a:rPr dirty="0" sz="2400" spc="-5"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20">
                <a:latin typeface="Times New Roman"/>
                <a:cs typeface="Times New Roman"/>
              </a:rPr>
              <a:t>v.length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" Contents: </a:t>
            </a:r>
            <a:r>
              <a:rPr dirty="0" sz="2400">
                <a:latin typeface="Times New Roman"/>
                <a:cs typeface="Times New Roman"/>
              </a:rPr>
              <a:t>");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for(int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 : v)</a:t>
            </a:r>
            <a:endParaRPr sz="2400">
              <a:latin typeface="Times New Roman"/>
              <a:cs typeface="Times New Roman"/>
            </a:endParaRPr>
          </a:p>
          <a:p>
            <a:pPr marL="12700" marR="4657090" indent="1828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System.out.print(x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4507865">
              <a:lnSpc>
                <a:spcPct val="100000"/>
              </a:lnSpc>
              <a:spcBef>
                <a:spcPts val="4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450786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args: 1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Contents: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4507865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Number 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Contents: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 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args: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 Contents: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7070" y="660907"/>
            <a:ext cx="30613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22551"/>
            <a:ext cx="6265545" cy="3001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Most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fundamental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elements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Java:</a:t>
            </a:r>
            <a:endParaRPr sz="32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3200">
                <a:latin typeface="Times New Roman"/>
                <a:cs typeface="Times New Roman"/>
              </a:rPr>
              <a:t>data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320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6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320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9598" y="660907"/>
            <a:ext cx="37560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Integer</a:t>
            </a:r>
            <a:r>
              <a:rPr dirty="0" sz="4400" spc="-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39" y="1627732"/>
            <a:ext cx="1888489" cy="121412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354965" algn="l"/>
                <a:tab pos="355600" algn="l"/>
                <a:tab pos="95885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 b="1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4462" y="1825243"/>
            <a:ext cx="60128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8535" algn="l"/>
                <a:tab pos="1637030" algn="l"/>
                <a:tab pos="2749550" algn="l"/>
                <a:tab pos="3260090" algn="l"/>
                <a:tab pos="4594860" algn="l"/>
                <a:tab pos="5050790" algn="l"/>
                <a:tab pos="5394960" algn="l"/>
              </a:tabLst>
            </a:pPr>
            <a:r>
              <a:rPr dirty="0" sz="2600" spc="-5">
                <a:latin typeface="Times New Roman"/>
                <a:cs typeface="Times New Roman"/>
              </a:rPr>
              <a:t>lit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gn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spc="-1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077970"/>
            <a:ext cx="8071484" cy="354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indent="-287655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Append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10">
                <a:latin typeface="Times New Roman"/>
                <a:cs typeface="Times New Roman"/>
              </a:rPr>
              <a:t>upper-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lowercase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literal</a:t>
            </a:r>
            <a:endParaRPr sz="24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9223372036854775807L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1420495" algn="l"/>
                <a:tab pos="2023745" algn="l"/>
                <a:tab pos="2703830" algn="l"/>
                <a:tab pos="3162300" algn="l"/>
                <a:tab pos="4446905" algn="l"/>
                <a:tab pos="4849495" algn="l"/>
                <a:tab pos="5143500" algn="l"/>
                <a:tab pos="5927090" algn="l"/>
                <a:tab pos="6347460" algn="l"/>
                <a:tab pos="7083425" algn="l"/>
                <a:tab pos="7505700" algn="l"/>
                <a:tab pos="7836534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gn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>
                <a:latin typeface="Times New Roman"/>
                <a:cs typeface="Times New Roman"/>
              </a:rPr>
              <a:t>within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range.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  <a:tab pos="1263650" algn="l"/>
                <a:tab pos="2118360" algn="l"/>
                <a:tab pos="2478405" algn="l"/>
                <a:tab pos="3755390" algn="l"/>
                <a:tab pos="4151629" algn="l"/>
                <a:tab pos="4436745" algn="l"/>
                <a:tab pos="5181600" algn="l"/>
                <a:tab pos="5596255" algn="l"/>
                <a:tab pos="6468110" algn="l"/>
                <a:tab pos="7763509" algn="l"/>
              </a:tabLst>
            </a:pPr>
            <a:r>
              <a:rPr dirty="0" sz="2600" spc="-5">
                <a:latin typeface="Times New Roman"/>
                <a:cs typeface="Times New Roman"/>
              </a:rPr>
              <a:t>lit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va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>
                <a:latin typeface="Times New Roman"/>
                <a:cs typeface="Times New Roman"/>
              </a:rPr>
              <a:t>long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 is </a:t>
            </a:r>
            <a:r>
              <a:rPr dirty="0" sz="2600">
                <a:latin typeface="Times New Roman"/>
                <a:cs typeface="Times New Roman"/>
              </a:rPr>
              <a:t>within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range.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38047"/>
            <a:ext cx="67030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length</a:t>
            </a:r>
            <a:r>
              <a:rPr dirty="0" sz="2800" spc="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arguments(contd.)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446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734695" algn="l"/>
                <a:tab pos="1884045" algn="l"/>
                <a:tab pos="2501265" algn="l"/>
                <a:tab pos="3282950" algn="l"/>
                <a:tab pos="4667885" algn="l"/>
                <a:tab pos="6271260" algn="l"/>
                <a:tab pos="7165975" algn="l"/>
                <a:tab pos="7912734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ho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”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variable-length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dirty="0" sz="2600" spc="-2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20">
                <a:latin typeface="Times New Roman"/>
                <a:cs typeface="Times New Roman"/>
              </a:rPr>
              <a:t>However,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variable-length</a:t>
            </a:r>
            <a:r>
              <a:rPr dirty="0" u="heavy" sz="2600" spc="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dirty="0" u="heavy" sz="2600" spc="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must</a:t>
            </a:r>
            <a:r>
              <a:rPr dirty="0" u="heavy" sz="2600" spc="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600" spc="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last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dirty="0" sz="2600" spc="-6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E.g:</a:t>
            </a:r>
            <a:endParaRPr sz="2600">
              <a:latin typeface="Times New Roman"/>
              <a:cs typeface="Times New Roman"/>
            </a:endParaRPr>
          </a:p>
          <a:p>
            <a:pPr marL="12700" marR="311150" indent="342900">
              <a:lnSpc>
                <a:spcPct val="120000"/>
              </a:lnSpc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test(int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a,</a:t>
            </a:r>
            <a:r>
              <a:rPr dirty="0" sz="2600">
                <a:latin typeface="Times New Roman"/>
                <a:cs typeface="Times New Roman"/>
              </a:rPr>
              <a:t> int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b, double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 ...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vals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</a:t>
            </a:r>
            <a:r>
              <a:rPr dirty="0" sz="2600" spc="-5">
                <a:latin typeface="Times New Roman"/>
                <a:cs typeface="Times New Roman"/>
              </a:rPr>
              <a:t>//statements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}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VALID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test(int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a,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b,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c,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</a:t>
            </a:r>
            <a:r>
              <a:rPr dirty="0" sz="2600" spc="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...</a:t>
            </a:r>
            <a:r>
              <a:rPr dirty="0" sz="2600" spc="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vals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boolean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stopFlag)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//</a:t>
            </a:r>
            <a:r>
              <a:rPr dirty="0" sz="2600" spc="-4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ERROR!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283" y="574039"/>
            <a:ext cx="5764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Overloading</a:t>
            </a:r>
            <a:r>
              <a:rPr dirty="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60" b="1">
                <a:solidFill>
                  <a:srgbClr val="000000"/>
                </a:solidFill>
                <a:latin typeface="Times New Roman"/>
                <a:cs typeface="Times New Roman"/>
              </a:rPr>
              <a:t>Vararg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1484" cy="2482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23925" algn="l"/>
                <a:tab pos="1556385" algn="l"/>
                <a:tab pos="2921635" algn="l"/>
                <a:tab pos="3203575" algn="l"/>
                <a:tab pos="4332605" algn="l"/>
                <a:tab pos="4962525" algn="l"/>
                <a:tab pos="5777865" algn="l"/>
                <a:tab pos="6061075" algn="l"/>
              </a:tabLst>
            </a:pPr>
            <a:r>
              <a:rPr dirty="0" sz="2600" spc="-204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ov</a:t>
            </a:r>
            <a:r>
              <a:rPr dirty="0" sz="2600" spc="-5" b="1">
                <a:latin typeface="Times New Roman"/>
                <a:cs typeface="Times New Roman"/>
              </a:rPr>
              <a:t>er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oa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ho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k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-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h  </a:t>
            </a:r>
            <a:r>
              <a:rPr dirty="0" sz="2600" spc="-10">
                <a:latin typeface="Times New Roman"/>
                <a:cs typeface="Times New Roman"/>
              </a:rPr>
              <a:t>argument.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There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many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functions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name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having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different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length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arguments.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339" y="776646"/>
            <a:ext cx="7468234" cy="44335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Varargs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overloading.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VarArgs3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Times New Roman"/>
                <a:cs typeface="Times New Roman"/>
              </a:rPr>
              <a:t>test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(int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...</a:t>
            </a:r>
            <a:r>
              <a:rPr dirty="0" sz="2000" spc="-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v)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System.out.print(“test(int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...):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"Number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</a:t>
            </a:r>
            <a:r>
              <a:rPr dirty="0" sz="2000" spc="-15">
                <a:latin typeface="Times New Roman"/>
                <a:cs typeface="Times New Roman"/>
              </a:rPr>
              <a:t>v.length);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Times New Roman"/>
                <a:cs typeface="Times New Roman"/>
              </a:rPr>
              <a:t>test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(boolean</a:t>
            </a:r>
            <a:r>
              <a:rPr dirty="0" sz="2000" spc="-5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...</a:t>
            </a:r>
            <a:r>
              <a:rPr dirty="0" sz="20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v)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System.out.print(“test(boolean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...)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+"Number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5">
                <a:latin typeface="Times New Roman"/>
                <a:cs typeface="Times New Roman"/>
              </a:rPr>
              <a:t> v.length);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5"/>
              </a:spcBef>
            </a:pPr>
            <a:r>
              <a:rPr dirty="0" sz="2000" spc="-5" b="1">
                <a:latin typeface="Times New Roman"/>
                <a:cs typeface="Times New Roman"/>
              </a:rPr>
              <a:t>public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static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void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main(String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219" y="5184137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39" y="5488937"/>
            <a:ext cx="16160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test(1, </a:t>
            </a:r>
            <a:r>
              <a:rPr dirty="0" sz="2000">
                <a:latin typeface="Times New Roman"/>
                <a:cs typeface="Times New Roman"/>
              </a:rPr>
              <a:t>2, 3);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test(true,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false);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6098537"/>
            <a:ext cx="3308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5812" y="5099304"/>
            <a:ext cx="3485515" cy="967740"/>
          </a:xfrm>
          <a:custGeom>
            <a:avLst/>
            <a:gdLst/>
            <a:ahLst/>
            <a:cxnLst/>
            <a:rect l="l" t="t" r="r" b="b"/>
            <a:pathLst>
              <a:path w="3485515" h="967739">
                <a:moveTo>
                  <a:pt x="3485387" y="13716"/>
                </a:moveTo>
                <a:lnTo>
                  <a:pt x="3485387" y="0"/>
                </a:lnTo>
                <a:lnTo>
                  <a:pt x="0" y="0"/>
                </a:lnTo>
                <a:lnTo>
                  <a:pt x="0" y="967740"/>
                </a:lnTo>
                <a:lnTo>
                  <a:pt x="6096" y="967740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485387" y="13716"/>
                </a:lnTo>
                <a:close/>
              </a:path>
              <a:path w="3485515" h="967739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485515" h="967739">
                <a:moveTo>
                  <a:pt x="12192" y="95402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954024"/>
                </a:lnTo>
                <a:lnTo>
                  <a:pt x="12192" y="954024"/>
                </a:lnTo>
                <a:close/>
              </a:path>
              <a:path w="3485515" h="967739">
                <a:moveTo>
                  <a:pt x="3485387" y="967740"/>
                </a:moveTo>
                <a:lnTo>
                  <a:pt x="3485387" y="954024"/>
                </a:lnTo>
                <a:lnTo>
                  <a:pt x="6096" y="954024"/>
                </a:lnTo>
                <a:lnTo>
                  <a:pt x="12192" y="961644"/>
                </a:lnTo>
                <a:lnTo>
                  <a:pt x="12192" y="967740"/>
                </a:lnTo>
                <a:lnTo>
                  <a:pt x="3485387" y="967740"/>
                </a:lnTo>
                <a:close/>
              </a:path>
              <a:path w="3485515" h="967739">
                <a:moveTo>
                  <a:pt x="12192" y="967740"/>
                </a:moveTo>
                <a:lnTo>
                  <a:pt x="12192" y="961644"/>
                </a:lnTo>
                <a:lnTo>
                  <a:pt x="6096" y="954024"/>
                </a:lnTo>
                <a:lnTo>
                  <a:pt x="6096" y="967740"/>
                </a:lnTo>
                <a:lnTo>
                  <a:pt x="12192" y="9677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00645" y="5132322"/>
            <a:ext cx="3372485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65"/>
              </a:spcBef>
            </a:pPr>
            <a:r>
              <a:rPr dirty="0" sz="1800" spc="-5">
                <a:latin typeface="Times New Roman"/>
                <a:cs typeface="Times New Roman"/>
              </a:rPr>
              <a:t>test(int </a:t>
            </a:r>
            <a:r>
              <a:rPr dirty="0" sz="1800">
                <a:latin typeface="Times New Roman"/>
                <a:cs typeface="Times New Roman"/>
              </a:rPr>
              <a:t>...):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args: </a:t>
            </a:r>
            <a:r>
              <a:rPr dirty="0" sz="1800">
                <a:latin typeface="Times New Roman"/>
                <a:cs typeface="Times New Roman"/>
              </a:rPr>
              <a:t>3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test(b</a:t>
            </a:r>
            <a:r>
              <a:rPr dirty="0" sz="1800" spc="-5">
                <a:latin typeface="Arial MT"/>
                <a:cs typeface="Arial MT"/>
              </a:rPr>
              <a:t>oolean</a:t>
            </a:r>
            <a:r>
              <a:rPr dirty="0" sz="1800" spc="425"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...):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of </a:t>
            </a:r>
            <a:r>
              <a:rPr dirty="0" sz="1800" spc="-10">
                <a:latin typeface="Times New Roman"/>
                <a:cs typeface="Times New Roman"/>
              </a:rPr>
              <a:t>args: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5926" y="574039"/>
            <a:ext cx="4605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gs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pc="-20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gu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240027"/>
            <a:ext cx="8071484" cy="385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possible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ambiguous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overloaded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varargs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 spc="-5" b="1">
                <a:latin typeface="Times New Roman"/>
                <a:cs typeface="Times New Roman"/>
              </a:rPr>
              <a:t>class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VarArgs3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Times New Roman"/>
                <a:cs typeface="Times New Roman"/>
              </a:rPr>
              <a:t>test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(int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...</a:t>
            </a:r>
            <a:r>
              <a:rPr dirty="0" sz="2000" spc="-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v)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System.out.print(“test(int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...):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"Number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args: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v.length);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Times New Roman"/>
                <a:cs typeface="Times New Roman"/>
              </a:rPr>
              <a:t>test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(boolean</a:t>
            </a:r>
            <a:r>
              <a:rPr dirty="0" sz="2000" spc="-5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...</a:t>
            </a:r>
            <a:r>
              <a:rPr dirty="0" sz="20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v)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Times New Roman"/>
                <a:cs typeface="Times New Roman"/>
              </a:rPr>
              <a:t>System.out.print(“test(boolean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...)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+"Number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args: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v.length);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5127749"/>
            <a:ext cx="36315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public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static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void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main(String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test(1,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9" y="6223505"/>
            <a:ext cx="662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C00000"/>
                </a:solidFill>
                <a:latin typeface="Times New Roman"/>
                <a:cs typeface="Times New Roman"/>
              </a:rPr>
              <a:t>test();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8" y="6249413"/>
            <a:ext cx="1939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rror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bi</a:t>
            </a:r>
            <a:r>
              <a:rPr dirty="0" sz="1800" spc="-5">
                <a:latin typeface="Times New Roman"/>
                <a:cs typeface="Times New Roman"/>
              </a:rPr>
              <a:t>guou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6529829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6804149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6356" y="5023104"/>
            <a:ext cx="3621404" cy="2045335"/>
          </a:xfrm>
          <a:custGeom>
            <a:avLst/>
            <a:gdLst/>
            <a:ahLst/>
            <a:cxnLst/>
            <a:rect l="l" t="t" r="r" b="b"/>
            <a:pathLst>
              <a:path w="3621404" h="2045334">
                <a:moveTo>
                  <a:pt x="3621024" y="2045208"/>
                </a:moveTo>
                <a:lnTo>
                  <a:pt x="3621024" y="0"/>
                </a:lnTo>
                <a:lnTo>
                  <a:pt x="0" y="0"/>
                </a:lnTo>
                <a:lnTo>
                  <a:pt x="0" y="2045208"/>
                </a:lnTo>
                <a:lnTo>
                  <a:pt x="6096" y="204520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608832" y="13716"/>
                </a:lnTo>
                <a:lnTo>
                  <a:pt x="3608832" y="6096"/>
                </a:lnTo>
                <a:lnTo>
                  <a:pt x="3614928" y="13716"/>
                </a:lnTo>
                <a:lnTo>
                  <a:pt x="3614928" y="2045208"/>
                </a:lnTo>
                <a:lnTo>
                  <a:pt x="3621024" y="2045208"/>
                </a:lnTo>
                <a:close/>
              </a:path>
              <a:path w="3621404" h="204533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621404" h="2045334">
                <a:moveTo>
                  <a:pt x="13716" y="203301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033016"/>
                </a:lnTo>
                <a:lnTo>
                  <a:pt x="13716" y="2033016"/>
                </a:lnTo>
                <a:close/>
              </a:path>
              <a:path w="3621404" h="2045334">
                <a:moveTo>
                  <a:pt x="3614928" y="2033016"/>
                </a:moveTo>
                <a:lnTo>
                  <a:pt x="6096" y="2033016"/>
                </a:lnTo>
                <a:lnTo>
                  <a:pt x="13716" y="2039112"/>
                </a:lnTo>
                <a:lnTo>
                  <a:pt x="13716" y="2045208"/>
                </a:lnTo>
                <a:lnTo>
                  <a:pt x="3608832" y="2045208"/>
                </a:lnTo>
                <a:lnTo>
                  <a:pt x="3608832" y="2039112"/>
                </a:lnTo>
                <a:lnTo>
                  <a:pt x="3614928" y="2033016"/>
                </a:lnTo>
                <a:close/>
              </a:path>
              <a:path w="3621404" h="2045334">
                <a:moveTo>
                  <a:pt x="13716" y="2045208"/>
                </a:moveTo>
                <a:lnTo>
                  <a:pt x="13716" y="2039112"/>
                </a:lnTo>
                <a:lnTo>
                  <a:pt x="6096" y="2033016"/>
                </a:lnTo>
                <a:lnTo>
                  <a:pt x="6096" y="2045208"/>
                </a:lnTo>
                <a:lnTo>
                  <a:pt x="13716" y="2045208"/>
                </a:lnTo>
                <a:close/>
              </a:path>
              <a:path w="3621404" h="2045334">
                <a:moveTo>
                  <a:pt x="3614928" y="13716"/>
                </a:moveTo>
                <a:lnTo>
                  <a:pt x="3608832" y="6096"/>
                </a:lnTo>
                <a:lnTo>
                  <a:pt x="3608832" y="13716"/>
                </a:lnTo>
                <a:lnTo>
                  <a:pt x="3614928" y="13716"/>
                </a:lnTo>
                <a:close/>
              </a:path>
              <a:path w="3621404" h="2045334">
                <a:moveTo>
                  <a:pt x="3614928" y="2033016"/>
                </a:moveTo>
                <a:lnTo>
                  <a:pt x="3614928" y="13716"/>
                </a:lnTo>
                <a:lnTo>
                  <a:pt x="3608832" y="13716"/>
                </a:lnTo>
                <a:lnTo>
                  <a:pt x="3608832" y="2033016"/>
                </a:lnTo>
                <a:lnTo>
                  <a:pt x="3614928" y="2033016"/>
                </a:lnTo>
                <a:close/>
              </a:path>
              <a:path w="3621404" h="2045334">
                <a:moveTo>
                  <a:pt x="3614928" y="2045208"/>
                </a:moveTo>
                <a:lnTo>
                  <a:pt x="3614928" y="2033016"/>
                </a:lnTo>
                <a:lnTo>
                  <a:pt x="3608832" y="2039112"/>
                </a:lnTo>
                <a:lnTo>
                  <a:pt x="3608832" y="2045208"/>
                </a:lnTo>
                <a:lnTo>
                  <a:pt x="3614928" y="204520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81189" y="5054598"/>
            <a:ext cx="34163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test()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</a:t>
            </a:r>
            <a:endParaRPr sz="1800">
              <a:latin typeface="Times New Roman"/>
              <a:cs typeface="Times New Roman"/>
            </a:endParaRPr>
          </a:p>
          <a:p>
            <a:pPr marL="12700" marR="452755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test(int </a:t>
            </a:r>
            <a:r>
              <a:rPr dirty="0" sz="1800" b="1">
                <a:latin typeface="Times New Roman"/>
                <a:cs typeface="Times New Roman"/>
              </a:rPr>
              <a:t>...)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 b="1">
                <a:latin typeface="Times New Roman"/>
                <a:cs typeface="Times New Roman"/>
              </a:rPr>
              <a:t>test(boolean </a:t>
            </a:r>
            <a:r>
              <a:rPr dirty="0" sz="1800" b="1">
                <a:latin typeface="Times New Roman"/>
                <a:cs typeface="Times New Roman"/>
              </a:rPr>
              <a:t>...). 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Because </a:t>
            </a:r>
            <a:r>
              <a:rPr dirty="0" sz="1800">
                <a:latin typeface="Times New Roman"/>
                <a:cs typeface="Times New Roman"/>
              </a:rPr>
              <a:t>both </a:t>
            </a:r>
            <a:r>
              <a:rPr dirty="0" sz="1800" spc="-5">
                <a:latin typeface="Times New Roman"/>
                <a:cs typeface="Times New Roman"/>
              </a:rPr>
              <a:t>these </a:t>
            </a:r>
            <a:r>
              <a:rPr dirty="0" sz="1800">
                <a:latin typeface="Times New Roman"/>
                <a:cs typeface="Times New Roman"/>
              </a:rPr>
              <a:t>functions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varargs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zero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arguments</a:t>
            </a:r>
            <a:r>
              <a:rPr dirty="0" sz="1800">
                <a:latin typeface="Times New Roman"/>
                <a:cs typeface="Times New Roman"/>
              </a:rPr>
              <a:t> 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5">
                <a:latin typeface="Times New Roman"/>
                <a:cs typeface="Times New Roman"/>
              </a:rPr>
              <a:t> confused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6053" y="6700517"/>
            <a:ext cx="1396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dirty="0" sz="1800" b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1800" spc="-5" b="1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1800" b="1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1800" spc="-5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1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023" y="574039"/>
            <a:ext cx="6116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 b="1">
                <a:solidFill>
                  <a:srgbClr val="000000"/>
                </a:solidFill>
                <a:latin typeface="Times New Roman"/>
                <a:cs typeface="Times New Roman"/>
              </a:rPr>
              <a:t>Varargs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pc="-2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Ambiguity(contd.)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60893" y="3599178"/>
            <a:ext cx="5397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il</a:t>
            </a:r>
            <a:r>
              <a:rPr dirty="0" sz="260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3937" y="3599178"/>
            <a:ext cx="81280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8252" y="3599178"/>
            <a:ext cx="6661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1618588"/>
            <a:ext cx="5476240" cy="279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987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4069079" algn="l"/>
              </a:tabLst>
            </a:pPr>
            <a:r>
              <a:rPr dirty="0" sz="2600">
                <a:latin typeface="Times New Roman"/>
                <a:cs typeface="Times New Roman"/>
              </a:rPr>
              <a:t>Another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e.g.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ambiguous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functions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>
                <a:latin typeface="Times New Roman"/>
                <a:cs typeface="Times New Roman"/>
              </a:rPr>
              <a:t> void </a:t>
            </a:r>
            <a:r>
              <a:rPr dirty="0" sz="2600" spc="-5">
                <a:latin typeface="Times New Roman"/>
                <a:cs typeface="Times New Roman"/>
              </a:rPr>
              <a:t>test(int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v)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	</a:t>
            </a: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test(int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v)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 </a:t>
            </a: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  <a:tabLst>
                <a:tab pos="792480" algn="l"/>
                <a:tab pos="1156970" algn="l"/>
                <a:tab pos="1850389" algn="l"/>
                <a:tab pos="3057525" algn="l"/>
                <a:tab pos="4198620" algn="l"/>
                <a:tab pos="4985385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t(</a:t>
            </a:r>
            <a:r>
              <a:rPr dirty="0" sz="2600" spc="5" b="1">
                <a:latin typeface="Times New Roman"/>
                <a:cs typeface="Times New Roman"/>
              </a:rPr>
              <a:t>2</a:t>
            </a:r>
            <a:r>
              <a:rPr dirty="0" sz="2600" spc="-5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;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>
                <a:latin typeface="Times New Roman"/>
                <a:cs typeface="Times New Roman"/>
              </a:rPr>
              <a:t>(ambiguous)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2279" rIns="0" bIns="0" rtlCol="0" vert="horz">
            <a:spAutoFit/>
          </a:bodyPr>
          <a:lstStyle/>
          <a:p>
            <a:pPr algn="ctr" marL="8572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CC"/>
                </a:solidFill>
              </a:rPr>
              <a:t>CS205</a:t>
            </a:r>
            <a:r>
              <a:rPr dirty="0" sz="3600" spc="-1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Object</a:t>
            </a:r>
            <a:r>
              <a:rPr dirty="0" sz="3600" spc="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Oriented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Programming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in </a:t>
            </a:r>
            <a:r>
              <a:rPr dirty="0" sz="3600" spc="-88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Java</a:t>
            </a:r>
            <a:endParaRPr sz="3600"/>
          </a:p>
          <a:p>
            <a:pPr algn="ctr" marL="260985" marR="180340">
              <a:lnSpc>
                <a:spcPct val="100000"/>
              </a:lnSpc>
            </a:pPr>
            <a:r>
              <a:rPr dirty="0" sz="3600" spc="-5"/>
              <a:t>Module </a:t>
            </a:r>
            <a:r>
              <a:rPr dirty="0" sz="3600"/>
              <a:t>2 - </a:t>
            </a:r>
            <a:r>
              <a:rPr dirty="0" sz="3600" spc="-20" b="1">
                <a:latin typeface="Times New Roman"/>
                <a:cs typeface="Times New Roman"/>
              </a:rPr>
              <a:t>Core </a:t>
            </a:r>
            <a:r>
              <a:rPr dirty="0" sz="3600" b="1">
                <a:latin typeface="Times New Roman"/>
                <a:cs typeface="Times New Roman"/>
              </a:rPr>
              <a:t>Java </a:t>
            </a:r>
            <a:r>
              <a:rPr dirty="0" sz="3600" spc="-5" b="1">
                <a:latin typeface="Times New Roman"/>
                <a:cs typeface="Times New Roman"/>
              </a:rPr>
              <a:t>Fundamentals </a:t>
            </a:r>
            <a:r>
              <a:rPr dirty="0" sz="3600" spc="-88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(Part </a:t>
            </a:r>
            <a:r>
              <a:rPr dirty="0" sz="3600" b="1">
                <a:latin typeface="Times New Roman"/>
                <a:cs typeface="Times New Roman"/>
              </a:rPr>
              <a:t>9)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7412" y="4304790"/>
            <a:ext cx="5738495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dirty="0" sz="2000" spc="260">
                <a:solidFill>
                  <a:srgbClr val="898989"/>
                </a:solidFill>
                <a:latin typeface="Palatino Linotype"/>
                <a:cs typeface="Palatino Linotype"/>
              </a:rPr>
              <a:t>Prepared</a:t>
            </a:r>
            <a:r>
              <a:rPr dirty="0" sz="2000" spc="290">
                <a:solidFill>
                  <a:srgbClr val="898989"/>
                </a:solidFill>
                <a:latin typeface="Palatino Linotype"/>
                <a:cs typeface="Palatino Linotype"/>
              </a:rPr>
              <a:t> </a:t>
            </a:r>
            <a:r>
              <a:rPr dirty="0" sz="2000" spc="175">
                <a:solidFill>
                  <a:srgbClr val="898989"/>
                </a:solidFill>
                <a:latin typeface="Palatino Linotype"/>
                <a:cs typeface="Palatino Linotype"/>
              </a:rPr>
              <a:t>by</a:t>
            </a:r>
            <a:endParaRPr sz="2000">
              <a:latin typeface="Palatino Linotype"/>
              <a:cs typeface="Palatino Linotype"/>
            </a:endParaRPr>
          </a:p>
          <a:p>
            <a:pPr algn="ctr" marL="503555">
              <a:lnSpc>
                <a:spcPts val="2995"/>
              </a:lnSpc>
            </a:pP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Renetha</a:t>
            </a:r>
            <a:r>
              <a:rPr dirty="0" sz="2500" spc="-30" b="1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J.B.</a:t>
            </a:r>
            <a:endParaRPr sz="2500">
              <a:latin typeface="Times New Roman"/>
              <a:cs typeface="Times New Roman"/>
            </a:endParaRPr>
          </a:p>
          <a:p>
            <a:pPr algn="ctr" marL="50165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AP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Dept.of</a:t>
            </a:r>
            <a:r>
              <a:rPr dirty="0" sz="2000" spc="-7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CSE,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Lourdes</a:t>
            </a:r>
            <a:r>
              <a:rPr dirty="0" sz="20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Matha College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Science</a:t>
            </a:r>
            <a:r>
              <a:rPr dirty="0" sz="2000" spc="-2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and</a:t>
            </a:r>
            <a:r>
              <a:rPr dirty="0" sz="2000" spc="-4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8610" y="574039"/>
            <a:ext cx="1278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19690"/>
            <a:ext cx="4074160" cy="390969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89940" indent="-321310">
              <a:lnSpc>
                <a:spcPct val="100000"/>
              </a:lnSpc>
              <a:spcBef>
                <a:spcPts val="75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>
                <a:latin typeface="Times New Roman"/>
                <a:cs typeface="Times New Roman"/>
              </a:rPr>
              <a:t>Inheritance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2" marL="1266825" indent="-340995">
              <a:lnSpc>
                <a:spcPct val="100000"/>
              </a:lnSpc>
              <a:spcBef>
                <a:spcPts val="1755"/>
              </a:spcBef>
              <a:buSzPct val="92857"/>
              <a:buFont typeface="Wingdings"/>
              <a:buChar char=""/>
              <a:tabLst>
                <a:tab pos="1267460" algn="l"/>
              </a:tabLst>
            </a:pPr>
            <a:r>
              <a:rPr dirty="0" sz="2800" spc="-5">
                <a:latin typeface="Times New Roman"/>
                <a:cs typeface="Times New Roman"/>
              </a:rPr>
              <a:t>Super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lvl="2" marL="1206500" indent="-280670">
              <a:lnSpc>
                <a:spcPct val="100000"/>
              </a:lnSpc>
              <a:spcBef>
                <a:spcPts val="2350"/>
              </a:spcBef>
              <a:buSzPct val="96428"/>
              <a:buFont typeface="Wingdings"/>
              <a:buChar char=""/>
              <a:tabLst>
                <a:tab pos="1207135" algn="l"/>
              </a:tabLst>
            </a:pPr>
            <a:r>
              <a:rPr dirty="0" sz="2800">
                <a:latin typeface="Times New Roman"/>
                <a:cs typeface="Times New Roman"/>
              </a:rPr>
              <a:t>Sub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lvl="2" marL="1206500" indent="-280670">
              <a:lnSpc>
                <a:spcPct val="100000"/>
              </a:lnSpc>
              <a:spcBef>
                <a:spcPts val="2355"/>
              </a:spcBef>
              <a:buSzPct val="96428"/>
              <a:buFont typeface="Wingdings"/>
              <a:buChar char=""/>
              <a:tabLst>
                <a:tab pos="1207135" algn="l"/>
              </a:tabLst>
            </a:pPr>
            <a:r>
              <a:rPr dirty="0" sz="2800" spc="-5">
                <a:latin typeface="Times New Roman"/>
                <a:cs typeface="Times New Roman"/>
              </a:rPr>
              <a:t>keywords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super</a:t>
            </a:r>
            <a:endParaRPr sz="2800">
              <a:latin typeface="Times New Roman"/>
              <a:cs typeface="Times New Roman"/>
            </a:endParaRPr>
          </a:p>
          <a:p>
            <a:pPr lvl="2" marL="1292860" indent="-366395">
              <a:lnSpc>
                <a:spcPct val="100000"/>
              </a:lnSpc>
              <a:spcBef>
                <a:spcPts val="2350"/>
              </a:spcBef>
              <a:buFont typeface="Wingdings"/>
              <a:buChar char=""/>
              <a:tabLst>
                <a:tab pos="129286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protected</a:t>
            </a:r>
            <a:r>
              <a:rPr dirty="0" sz="2800" spc="-75" b="1" i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Members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5690" y="574039"/>
            <a:ext cx="2286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Inheritance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825243"/>
            <a:ext cx="8077834" cy="346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Inheritance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helps </a:t>
            </a:r>
            <a:r>
              <a:rPr dirty="0" sz="2600" spc="-5">
                <a:latin typeface="Times New Roman"/>
                <a:cs typeface="Times New Roman"/>
              </a:rPr>
              <a:t>to create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hierarchical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classifications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Using </a:t>
            </a:r>
            <a:r>
              <a:rPr dirty="0" sz="2600" spc="-5">
                <a:latin typeface="Times New Roman"/>
                <a:cs typeface="Times New Roman"/>
              </a:rPr>
              <a:t>inheritance </a:t>
            </a:r>
            <a:r>
              <a:rPr dirty="0" sz="2600">
                <a:latin typeface="Times New Roman"/>
                <a:cs typeface="Times New Roman"/>
              </a:rPr>
              <a:t>we </a:t>
            </a:r>
            <a:r>
              <a:rPr dirty="0" sz="2600" spc="-5">
                <a:latin typeface="Times New Roman"/>
                <a:cs typeface="Times New Roman"/>
              </a:rPr>
              <a:t>can create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 b="1">
                <a:latin typeface="Times New Roman"/>
                <a:cs typeface="Times New Roman"/>
              </a:rPr>
              <a:t>general class(base </a:t>
            </a:r>
            <a:r>
              <a:rPr dirty="0" sz="2600" b="1">
                <a:latin typeface="Times New Roman"/>
                <a:cs typeface="Times New Roman"/>
              </a:rPr>
              <a:t>or 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super class) </a:t>
            </a:r>
            <a:r>
              <a:rPr dirty="0" sz="2600">
                <a:latin typeface="Times New Roman"/>
                <a:cs typeface="Times New Roman"/>
              </a:rPr>
              <a:t>that defines </a:t>
            </a:r>
            <a:r>
              <a:rPr dirty="0" sz="2600" spc="-5">
                <a:latin typeface="Times New Roman"/>
                <a:cs typeface="Times New Roman"/>
              </a:rPr>
              <a:t>features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b="1">
                <a:latin typeface="Times New Roman"/>
                <a:cs typeface="Times New Roman"/>
              </a:rPr>
              <a:t>ommon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set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related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items.</a:t>
            </a:r>
            <a:endParaRPr sz="2600">
              <a:latin typeface="Times New Roman"/>
              <a:cs typeface="Times New Roman"/>
            </a:endParaRPr>
          </a:p>
          <a:p>
            <a:pPr algn="just" marL="756285" marR="10160" indent="-287020">
              <a:lnSpc>
                <a:spcPct val="150000"/>
              </a:lnSpc>
              <a:spcBef>
                <a:spcPts val="620"/>
              </a:spcBef>
            </a:pPr>
            <a:r>
              <a:rPr dirty="0" sz="2400" spc="-5">
                <a:latin typeface="Arial MT"/>
                <a:cs typeface="Arial MT"/>
              </a:rPr>
              <a:t>– </a:t>
            </a:r>
            <a:r>
              <a:rPr dirty="0" sz="2400" spc="-5">
                <a:latin typeface="Times New Roman"/>
                <a:cs typeface="Times New Roman"/>
              </a:rPr>
              <a:t>This class can then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 b="1">
                <a:latin typeface="Times New Roman"/>
                <a:cs typeface="Times New Roman"/>
              </a:rPr>
              <a:t>inherited </a:t>
            </a:r>
            <a:r>
              <a:rPr dirty="0" sz="2400" spc="-10">
                <a:latin typeface="Times New Roman"/>
                <a:cs typeface="Times New Roman"/>
              </a:rPr>
              <a:t>by </a:t>
            </a:r>
            <a:r>
              <a:rPr dirty="0" sz="2400" spc="-20">
                <a:latin typeface="Times New Roman"/>
                <a:cs typeface="Times New Roman"/>
              </a:rPr>
              <a:t>other,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 spc="-5" b="1">
                <a:latin typeface="Times New Roman"/>
                <a:cs typeface="Times New Roman"/>
              </a:rPr>
              <a:t>specific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classes(subclasses).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9786" y="497839"/>
            <a:ext cx="3797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Inheritance(contd.)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/>
              <a:t>A</a:t>
            </a:r>
            <a:r>
              <a:rPr dirty="0" sz="2600" spc="-170"/>
              <a:t> </a:t>
            </a:r>
            <a:r>
              <a:rPr dirty="0" sz="2600" spc="-5"/>
              <a:t>subclass is</a:t>
            </a:r>
            <a:r>
              <a:rPr dirty="0" sz="2600" spc="10"/>
              <a:t> </a:t>
            </a:r>
            <a:r>
              <a:rPr dirty="0" sz="2600"/>
              <a:t>a</a:t>
            </a:r>
            <a:r>
              <a:rPr dirty="0" sz="2600" spc="-5"/>
              <a:t> specialized</a:t>
            </a:r>
            <a:r>
              <a:rPr dirty="0" sz="2600" spc="5"/>
              <a:t> </a:t>
            </a:r>
            <a:r>
              <a:rPr dirty="0" sz="2600"/>
              <a:t>version</a:t>
            </a:r>
            <a:r>
              <a:rPr dirty="0" sz="2600" spc="-5"/>
              <a:t> </a:t>
            </a:r>
            <a:r>
              <a:rPr dirty="0" sz="2600"/>
              <a:t>of</a:t>
            </a:r>
            <a:r>
              <a:rPr dirty="0" sz="2600" spc="-15"/>
              <a:t> </a:t>
            </a:r>
            <a:r>
              <a:rPr dirty="0" sz="2600"/>
              <a:t>a</a:t>
            </a:r>
            <a:r>
              <a:rPr dirty="0" sz="2600" spc="-5"/>
              <a:t> superclass.</a:t>
            </a:r>
            <a:endParaRPr sz="2600"/>
          </a:p>
          <a:p>
            <a:pPr algn="just" marL="354965" marR="508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/>
              <a:t>Subclass</a:t>
            </a:r>
            <a:r>
              <a:rPr dirty="0" sz="2600"/>
              <a:t> </a:t>
            </a:r>
            <a:r>
              <a:rPr dirty="0" sz="2600" spc="-5" b="1">
                <a:latin typeface="Times New Roman"/>
                <a:cs typeface="Times New Roman"/>
              </a:rPr>
              <a:t>inherits</a:t>
            </a:r>
            <a:r>
              <a:rPr dirty="0" sz="2600" b="1">
                <a:latin typeface="Times New Roman"/>
                <a:cs typeface="Times New Roman"/>
              </a:rPr>
              <a:t> all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the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instance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variables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and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methods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defined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/>
              <a:t>by</a:t>
            </a:r>
            <a:r>
              <a:rPr dirty="0" sz="2600"/>
              <a:t> the</a:t>
            </a:r>
            <a:r>
              <a:rPr dirty="0" sz="2600" spc="5"/>
              <a:t> </a:t>
            </a:r>
            <a:r>
              <a:rPr dirty="0" sz="2600" spc="-5"/>
              <a:t>superclass</a:t>
            </a:r>
            <a:r>
              <a:rPr dirty="0" sz="2600"/>
              <a:t> and</a:t>
            </a:r>
            <a:r>
              <a:rPr dirty="0" sz="2600" spc="5"/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adds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its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 own, </a:t>
            </a:r>
            <a:r>
              <a:rPr dirty="0" sz="2600" spc="-635"/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unique</a:t>
            </a:r>
            <a:r>
              <a:rPr dirty="0" u="heavy" sz="2600" spc="-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elements.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95"/>
              <a:t>To</a:t>
            </a:r>
            <a:r>
              <a:rPr dirty="0" sz="2600" spc="120"/>
              <a:t> </a:t>
            </a:r>
            <a:r>
              <a:rPr dirty="0" sz="2600" spc="-5"/>
              <a:t>inherit</a:t>
            </a:r>
            <a:r>
              <a:rPr dirty="0" sz="2600" spc="110"/>
              <a:t> </a:t>
            </a:r>
            <a:r>
              <a:rPr dirty="0" sz="2600"/>
              <a:t>a</a:t>
            </a:r>
            <a:r>
              <a:rPr dirty="0" sz="2600" spc="114"/>
              <a:t> </a:t>
            </a:r>
            <a:r>
              <a:rPr dirty="0" sz="2600" spc="-5"/>
              <a:t>class,</a:t>
            </a:r>
            <a:r>
              <a:rPr dirty="0" sz="2600" spc="114"/>
              <a:t> </a:t>
            </a:r>
            <a:r>
              <a:rPr dirty="0" sz="2600"/>
              <a:t>we</a:t>
            </a:r>
            <a:r>
              <a:rPr dirty="0" sz="2600" spc="105"/>
              <a:t> </a:t>
            </a:r>
            <a:r>
              <a:rPr dirty="0" sz="2600" spc="-5"/>
              <a:t>have</a:t>
            </a:r>
            <a:r>
              <a:rPr dirty="0" sz="2600" spc="110"/>
              <a:t> </a:t>
            </a:r>
            <a:r>
              <a:rPr dirty="0" sz="2600" spc="-5"/>
              <a:t>to</a:t>
            </a:r>
            <a:r>
              <a:rPr dirty="0" sz="2600" spc="110"/>
              <a:t> </a:t>
            </a:r>
            <a:r>
              <a:rPr dirty="0" sz="2600"/>
              <a:t>use</a:t>
            </a:r>
            <a:r>
              <a:rPr dirty="0" sz="2600" spc="105"/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extends</a:t>
            </a:r>
            <a:r>
              <a:rPr dirty="0" sz="2600" spc="1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/>
              <a:t>keyword</a:t>
            </a:r>
            <a:r>
              <a:rPr dirty="0" sz="2600" spc="125"/>
              <a:t> </a:t>
            </a:r>
            <a:r>
              <a:rPr dirty="0" sz="2600" spc="-5"/>
              <a:t>along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heavy" sz="26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</a:t>
            </a:r>
            <a:r>
              <a:rPr dirty="0" u="heavy" sz="26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</a:rPr>
              <a:t>superclass</a:t>
            </a:r>
            <a:r>
              <a:rPr dirty="0" sz="2600" spc="-5" b="1">
                <a:latin typeface="Times New Roman"/>
                <a:cs typeface="Times New Roman"/>
              </a:rPr>
              <a:t>{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//statements……}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/>
              <a:t>subclass</a:t>
            </a:r>
            <a:r>
              <a:rPr dirty="0" sz="2600" spc="20"/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extends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</a:rPr>
              <a:t>superclass</a:t>
            </a:r>
            <a:r>
              <a:rPr dirty="0" sz="2600" spc="-5" b="1">
                <a:latin typeface="Times New Roman"/>
                <a:cs typeface="Times New Roman"/>
              </a:rPr>
              <a:t>{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//statements……}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3863" y="660907"/>
            <a:ext cx="54749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Floating-Point</a:t>
            </a:r>
            <a:r>
              <a:rPr dirty="0" sz="4400" spc="-1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546351"/>
            <a:ext cx="69354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318385" algn="l"/>
                <a:tab pos="3587750" algn="l"/>
                <a:tab pos="4925695" algn="l"/>
                <a:tab pos="6126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-p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>
                <a:latin typeface="Times New Roman"/>
                <a:cs typeface="Times New Roman"/>
              </a:rPr>
              <a:t>	nu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pr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b="1" i="1">
                <a:latin typeface="Times New Roman"/>
                <a:cs typeface="Times New Roman"/>
              </a:rPr>
              <a:t>de</a:t>
            </a:r>
            <a:r>
              <a:rPr dirty="0" sz="2400" spc="-10" b="1" i="1">
                <a:latin typeface="Times New Roman"/>
                <a:cs typeface="Times New Roman"/>
              </a:rPr>
              <a:t>c</a:t>
            </a:r>
            <a:r>
              <a:rPr dirty="0" sz="2400" spc="-10" b="1" i="1">
                <a:latin typeface="Times New Roman"/>
                <a:cs typeface="Times New Roman"/>
              </a:rPr>
              <a:t>i</a:t>
            </a:r>
            <a:r>
              <a:rPr dirty="0" sz="2400" b="1" i="1">
                <a:latin typeface="Times New Roman"/>
                <a:cs typeface="Times New Roman"/>
              </a:rPr>
              <a:t>mal</a:t>
            </a:r>
            <a:r>
              <a:rPr dirty="0" sz="2400" b="1" i="1">
                <a:latin typeface="Times New Roman"/>
                <a:cs typeface="Times New Roman"/>
              </a:rPr>
              <a:t>	</a:t>
            </a:r>
            <a:r>
              <a:rPr dirty="0" sz="2400" b="1" i="1">
                <a:latin typeface="Times New Roman"/>
                <a:cs typeface="Times New Roman"/>
              </a:rPr>
              <a:t>v</a:t>
            </a:r>
            <a:r>
              <a:rPr dirty="0" sz="2400" spc="-15" b="1" i="1">
                <a:latin typeface="Times New Roman"/>
                <a:cs typeface="Times New Roman"/>
              </a:rPr>
              <a:t>a</a:t>
            </a:r>
            <a:r>
              <a:rPr dirty="0" sz="2400" b="1" i="1">
                <a:latin typeface="Times New Roman"/>
                <a:cs typeface="Times New Roman"/>
              </a:rPr>
              <a:t>l</a:t>
            </a:r>
            <a:r>
              <a:rPr dirty="0" sz="2400" spc="-10" b="1" i="1">
                <a:latin typeface="Times New Roman"/>
                <a:cs typeface="Times New Roman"/>
              </a:rPr>
              <a:t>u</a:t>
            </a:r>
            <a:r>
              <a:rPr dirty="0" sz="2400" b="1" i="1">
                <a:latin typeface="Times New Roman"/>
                <a:cs typeface="Times New Roman"/>
              </a:rPr>
              <a:t>e</a:t>
            </a:r>
            <a:r>
              <a:rPr dirty="0" sz="2400" spc="-5" b="1" i="1">
                <a:latin typeface="Times New Roman"/>
                <a:cs typeface="Times New Roman"/>
              </a:rPr>
              <a:t>s  </a:t>
            </a:r>
            <a:r>
              <a:rPr dirty="0" sz="2400" spc="-5" b="1" i="1">
                <a:latin typeface="Times New Roman"/>
                <a:cs typeface="Times New Roman"/>
              </a:rPr>
              <a:t>fractional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component.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3932" y="1546351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w</a:t>
            </a:r>
            <a:r>
              <a:rPr dirty="0" sz="2400" spc="-10" b="1" i="1">
                <a:latin typeface="Times New Roman"/>
                <a:cs typeface="Times New Roman"/>
              </a:rPr>
              <a:t>i</a:t>
            </a:r>
            <a:r>
              <a:rPr dirty="0" sz="2400" b="1" i="1">
                <a:latin typeface="Times New Roman"/>
                <a:cs typeface="Times New Roman"/>
              </a:rPr>
              <a:t>t</a:t>
            </a:r>
            <a:r>
              <a:rPr dirty="0" sz="2400" spc="-5" b="1" i="1">
                <a:latin typeface="Times New Roman"/>
                <a:cs typeface="Times New Roman"/>
              </a:rPr>
              <a:t>h</a:t>
            </a:r>
            <a:r>
              <a:rPr dirty="0" sz="2400" b="1" i="1">
                <a:latin typeface="Times New Roman"/>
                <a:cs typeface="Times New Roman"/>
              </a:rPr>
              <a:t>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2789934"/>
            <a:ext cx="8072120" cy="3975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Standard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notation </a:t>
            </a:r>
            <a:r>
              <a:rPr dirty="0" sz="2400" spc="-5">
                <a:latin typeface="Times New Roman"/>
                <a:cs typeface="Times New Roman"/>
              </a:rPr>
              <a:t>consists </a:t>
            </a:r>
            <a:r>
              <a:rPr dirty="0" sz="2400">
                <a:latin typeface="Times New Roman"/>
                <a:cs typeface="Times New Roman"/>
              </a:rPr>
              <a:t>of a </a:t>
            </a:r>
            <a:r>
              <a:rPr dirty="0" sz="2400" spc="-5" b="1">
                <a:latin typeface="Times New Roman"/>
                <a:cs typeface="Times New Roman"/>
              </a:rPr>
              <a:t>whole number </a:t>
            </a:r>
            <a:r>
              <a:rPr dirty="0" sz="2400" spc="-5">
                <a:latin typeface="Times New Roman"/>
                <a:cs typeface="Times New Roman"/>
              </a:rPr>
              <a:t>component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followed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decimal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point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followed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fractional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component.</a:t>
            </a:r>
            <a:endParaRPr sz="24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575"/>
              </a:spcBef>
              <a:tabLst>
                <a:tab pos="3669665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E.g.</a:t>
            </a:r>
            <a:r>
              <a:rPr dirty="0" sz="2400" spc="915" b="1">
                <a:latin typeface="Times New Roman"/>
                <a:cs typeface="Times New Roman"/>
              </a:rPr>
              <a:t>  </a:t>
            </a:r>
            <a:r>
              <a:rPr dirty="0" sz="2400" spc="919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3.14159,	2.0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Scientific notation </a:t>
            </a:r>
            <a:r>
              <a:rPr dirty="0" sz="2400" spc="-5">
                <a:latin typeface="Times New Roman"/>
                <a:cs typeface="Times New Roman"/>
              </a:rPr>
              <a:t>uses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standard-notation floating-point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number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plus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suffix</a:t>
            </a:r>
            <a:r>
              <a:rPr dirty="0" sz="2400" spc="30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(that</a:t>
            </a:r>
            <a:r>
              <a:rPr dirty="0" sz="2400" spc="31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specifies</a:t>
            </a:r>
            <a:r>
              <a:rPr dirty="0" sz="2400" spc="3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3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power</a:t>
            </a:r>
            <a:r>
              <a:rPr dirty="0" sz="2400" spc="30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3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10</a:t>
            </a:r>
            <a:r>
              <a:rPr dirty="0" sz="2400" spc="3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by</a:t>
            </a:r>
            <a:r>
              <a:rPr dirty="0" sz="2400" spc="3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which </a:t>
            </a:r>
            <a:r>
              <a:rPr dirty="0" sz="2400" spc="-59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number</a:t>
            </a:r>
            <a:r>
              <a:rPr dirty="0" sz="2400" i="1">
                <a:latin typeface="Times New Roman"/>
                <a:cs typeface="Times New Roman"/>
              </a:rPr>
              <a:t> is to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multiplied.)</a:t>
            </a:r>
            <a:endParaRPr sz="24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45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6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exponent</a:t>
            </a:r>
            <a:r>
              <a:rPr dirty="0" sz="2400" spc="6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6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indicated</a:t>
            </a:r>
            <a:r>
              <a:rPr dirty="0" sz="2400" spc="6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6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6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6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or</a:t>
            </a:r>
            <a:r>
              <a:rPr dirty="0" sz="2400" spc="6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6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followed</a:t>
            </a:r>
            <a:r>
              <a:rPr dirty="0" sz="2400" spc="6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by</a:t>
            </a:r>
            <a:r>
              <a:rPr dirty="0" sz="2400" spc="6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algn="just" marL="75628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decimal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number,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positive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negative</a:t>
            </a:r>
            <a:endParaRPr sz="24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E.g.</a:t>
            </a:r>
            <a:r>
              <a:rPr dirty="0" sz="2400" spc="910" b="1">
                <a:latin typeface="Times New Roman"/>
                <a:cs typeface="Times New Roman"/>
              </a:rPr>
              <a:t>  </a:t>
            </a:r>
            <a:r>
              <a:rPr dirty="0" sz="2400" spc="919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6.022E23,</a:t>
            </a:r>
            <a:r>
              <a:rPr dirty="0" sz="2400" spc="715">
                <a:latin typeface="Times New Roman"/>
                <a:cs typeface="Times New Roman"/>
              </a:rPr>
              <a:t>  </a:t>
            </a:r>
            <a:r>
              <a:rPr dirty="0" sz="2400" spc="7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314159E–05,</a:t>
            </a:r>
            <a:r>
              <a:rPr dirty="0" sz="2400" spc="9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2e+100.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82828"/>
            <a:ext cx="464693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//</a:t>
            </a:r>
            <a:r>
              <a:rPr dirty="0" sz="2600" spc="-15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A</a:t>
            </a:r>
            <a:r>
              <a:rPr dirty="0" sz="2600" spc="-15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simple</a:t>
            </a:r>
            <a:r>
              <a:rPr dirty="0" sz="2600" spc="1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example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of</a:t>
            </a:r>
            <a:r>
              <a:rPr dirty="0" sz="2600" spc="-1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inheritance.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93139" y="1180591"/>
            <a:ext cx="9131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5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235" y="1913635"/>
            <a:ext cx="152209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showij()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0304" y="2051304"/>
            <a:ext cx="3147060" cy="382905"/>
          </a:xfrm>
          <a:custGeom>
            <a:avLst/>
            <a:gdLst/>
            <a:ahLst/>
            <a:cxnLst/>
            <a:rect l="l" t="t" r="r" b="b"/>
            <a:pathLst>
              <a:path w="3147059" h="382905">
                <a:moveTo>
                  <a:pt x="3147060" y="382524"/>
                </a:moveTo>
                <a:lnTo>
                  <a:pt x="3147060" y="0"/>
                </a:lnTo>
                <a:lnTo>
                  <a:pt x="0" y="0"/>
                </a:lnTo>
                <a:lnTo>
                  <a:pt x="0" y="382524"/>
                </a:lnTo>
                <a:lnTo>
                  <a:pt x="6096" y="38252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134868" y="13716"/>
                </a:lnTo>
                <a:lnTo>
                  <a:pt x="3134868" y="6096"/>
                </a:lnTo>
                <a:lnTo>
                  <a:pt x="3140964" y="13716"/>
                </a:lnTo>
                <a:lnTo>
                  <a:pt x="3140964" y="382524"/>
                </a:lnTo>
                <a:lnTo>
                  <a:pt x="3147060" y="382524"/>
                </a:lnTo>
                <a:close/>
              </a:path>
              <a:path w="3147059" h="38290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147059" h="382905">
                <a:moveTo>
                  <a:pt x="13716" y="37033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70332"/>
                </a:lnTo>
                <a:lnTo>
                  <a:pt x="13716" y="370332"/>
                </a:lnTo>
                <a:close/>
              </a:path>
              <a:path w="3147059" h="382905">
                <a:moveTo>
                  <a:pt x="3140964" y="370332"/>
                </a:moveTo>
                <a:lnTo>
                  <a:pt x="6096" y="370332"/>
                </a:lnTo>
                <a:lnTo>
                  <a:pt x="13716" y="376428"/>
                </a:lnTo>
                <a:lnTo>
                  <a:pt x="13716" y="382524"/>
                </a:lnTo>
                <a:lnTo>
                  <a:pt x="3134868" y="382524"/>
                </a:lnTo>
                <a:lnTo>
                  <a:pt x="3134868" y="376428"/>
                </a:lnTo>
                <a:lnTo>
                  <a:pt x="3140964" y="370332"/>
                </a:lnTo>
                <a:close/>
              </a:path>
              <a:path w="3147059" h="382905">
                <a:moveTo>
                  <a:pt x="13716" y="382524"/>
                </a:moveTo>
                <a:lnTo>
                  <a:pt x="13716" y="376428"/>
                </a:lnTo>
                <a:lnTo>
                  <a:pt x="6096" y="370332"/>
                </a:lnTo>
                <a:lnTo>
                  <a:pt x="6096" y="382524"/>
                </a:lnTo>
                <a:lnTo>
                  <a:pt x="13716" y="382524"/>
                </a:lnTo>
                <a:close/>
              </a:path>
              <a:path w="3147059" h="382905">
                <a:moveTo>
                  <a:pt x="3140964" y="13716"/>
                </a:moveTo>
                <a:lnTo>
                  <a:pt x="3134868" y="6096"/>
                </a:lnTo>
                <a:lnTo>
                  <a:pt x="3134868" y="13716"/>
                </a:lnTo>
                <a:lnTo>
                  <a:pt x="3140964" y="13716"/>
                </a:lnTo>
                <a:close/>
              </a:path>
              <a:path w="3147059" h="382905">
                <a:moveTo>
                  <a:pt x="3140964" y="370332"/>
                </a:moveTo>
                <a:lnTo>
                  <a:pt x="3140964" y="13716"/>
                </a:lnTo>
                <a:lnTo>
                  <a:pt x="3134868" y="13716"/>
                </a:lnTo>
                <a:lnTo>
                  <a:pt x="3134868" y="370332"/>
                </a:lnTo>
                <a:lnTo>
                  <a:pt x="3140964" y="370332"/>
                </a:lnTo>
                <a:close/>
              </a:path>
              <a:path w="3147059" h="382905">
                <a:moveTo>
                  <a:pt x="3140964" y="382524"/>
                </a:moveTo>
                <a:lnTo>
                  <a:pt x="3140964" y="370332"/>
                </a:lnTo>
                <a:lnTo>
                  <a:pt x="3134868" y="376428"/>
                </a:lnTo>
                <a:lnTo>
                  <a:pt x="3134868" y="382524"/>
                </a:lnTo>
                <a:lnTo>
                  <a:pt x="3140964" y="38252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65137" y="2084323"/>
            <a:ext cx="2945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Here</a:t>
            </a:r>
            <a:r>
              <a:rPr dirty="0" sz="1800" spc="-1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9" y="2919474"/>
            <a:ext cx="5742940" cy="39865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System.out.println("i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j: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j);</a:t>
            </a:r>
            <a:endParaRPr sz="2200">
              <a:latin typeface="Times New Roman"/>
              <a:cs typeface="Times New Roman"/>
            </a:endParaRPr>
          </a:p>
          <a:p>
            <a:pPr marL="399415">
              <a:lnSpc>
                <a:spcPts val="2635"/>
              </a:lnSpc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334327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xt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nds</a:t>
            </a:r>
            <a:r>
              <a:rPr dirty="0" sz="2400" spc="-14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showk()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System.out.println("k: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k);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sum()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System.out.println("i+j+k: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(i+j+k));</a:t>
            </a:r>
            <a:endParaRPr sz="2400">
              <a:latin typeface="Times New Roman"/>
              <a:cs typeface="Times New Roman"/>
            </a:endParaRPr>
          </a:p>
          <a:p>
            <a:pPr marL="145859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6880349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737" y="401828"/>
            <a:ext cx="317055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class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SimpleInheritance</a:t>
            </a:r>
            <a:endParaRPr sz="2600"/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000000"/>
                </a:solidFill>
              </a:rPr>
              <a:t>{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031737" y="1137005"/>
            <a:ext cx="429641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036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main</a:t>
            </a:r>
            <a:r>
              <a:rPr dirty="0" sz="2000" spc="-5">
                <a:latin typeface="Times New Roman"/>
                <a:cs typeface="Times New Roman"/>
              </a:rPr>
              <a:t>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w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()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2212975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subOb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superOb.i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superOb.j = </a:t>
            </a:r>
            <a:r>
              <a:rPr dirty="0" sz="2000" spc="5">
                <a:latin typeface="Times New Roman"/>
                <a:cs typeface="Times New Roman"/>
              </a:rPr>
              <a:t>20;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System.out.println(“Superobj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6704" y="3346704"/>
            <a:ext cx="2109470" cy="539750"/>
          </a:xfrm>
          <a:custGeom>
            <a:avLst/>
            <a:gdLst/>
            <a:ahLst/>
            <a:cxnLst/>
            <a:rect l="l" t="t" r="r" b="b"/>
            <a:pathLst>
              <a:path w="2109470" h="539750">
                <a:moveTo>
                  <a:pt x="2109216" y="539495"/>
                </a:moveTo>
                <a:lnTo>
                  <a:pt x="2109216" y="0"/>
                </a:lnTo>
                <a:lnTo>
                  <a:pt x="0" y="0"/>
                </a:lnTo>
                <a:lnTo>
                  <a:pt x="0" y="539495"/>
                </a:lnTo>
                <a:lnTo>
                  <a:pt x="6096" y="5394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095500" y="13716"/>
                </a:lnTo>
                <a:lnTo>
                  <a:pt x="2095500" y="6096"/>
                </a:lnTo>
                <a:lnTo>
                  <a:pt x="2101596" y="13716"/>
                </a:lnTo>
                <a:lnTo>
                  <a:pt x="2101596" y="539495"/>
                </a:lnTo>
                <a:lnTo>
                  <a:pt x="2109216" y="539495"/>
                </a:lnTo>
                <a:close/>
              </a:path>
              <a:path w="2109470" h="5397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109470" h="539750">
                <a:moveTo>
                  <a:pt x="13716" y="5394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39495"/>
                </a:lnTo>
                <a:lnTo>
                  <a:pt x="13716" y="539495"/>
                </a:lnTo>
                <a:close/>
              </a:path>
              <a:path w="2109470" h="539750">
                <a:moveTo>
                  <a:pt x="2101596" y="13716"/>
                </a:moveTo>
                <a:lnTo>
                  <a:pt x="2095500" y="6096"/>
                </a:lnTo>
                <a:lnTo>
                  <a:pt x="2095500" y="13716"/>
                </a:lnTo>
                <a:lnTo>
                  <a:pt x="2101596" y="13716"/>
                </a:lnTo>
                <a:close/>
              </a:path>
              <a:path w="2109470" h="539750">
                <a:moveTo>
                  <a:pt x="2101596" y="539495"/>
                </a:moveTo>
                <a:lnTo>
                  <a:pt x="2101596" y="13716"/>
                </a:lnTo>
                <a:lnTo>
                  <a:pt x="2095500" y="13716"/>
                </a:lnTo>
                <a:lnTo>
                  <a:pt x="2095500" y="539495"/>
                </a:lnTo>
                <a:lnTo>
                  <a:pt x="2101596" y="5394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41537" y="3379722"/>
            <a:ext cx="191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Superobj</a:t>
            </a:r>
            <a:r>
              <a:rPr dirty="0" sz="1800" spc="-65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Contents </a:t>
            </a:r>
            <a:r>
              <a:rPr dirty="0" sz="1800" spc="-484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10</a:t>
            </a:r>
            <a:r>
              <a:rPr dirty="0" sz="1800" spc="-2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31737" y="3331564"/>
            <a:ext cx="1868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ho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 spc="-10">
                <a:latin typeface="Times New Roman"/>
                <a:cs typeface="Times New Roman"/>
              </a:rPr>
              <a:t>ij</a:t>
            </a:r>
            <a:r>
              <a:rPr dirty="0" sz="2000" spc="-10">
                <a:latin typeface="Times New Roman"/>
                <a:cs typeface="Times New Roman"/>
              </a:rPr>
              <a:t>()</a:t>
            </a:r>
            <a:r>
              <a:rPr dirty="0" sz="2000">
                <a:latin typeface="Times New Roman"/>
                <a:cs typeface="Times New Roman"/>
              </a:rPr>
              <a:t>;  </a:t>
            </a:r>
            <a:r>
              <a:rPr dirty="0" sz="2000">
                <a:latin typeface="Times New Roman"/>
                <a:cs typeface="Times New Roman"/>
              </a:rPr>
              <a:t>subOb.i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1737" y="4063083"/>
            <a:ext cx="134620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subOb.j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subOb.k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9;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1737" y="5160363"/>
            <a:ext cx="397827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System.out.println("subOb contents ");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subOb.showij();</a:t>
            </a:r>
            <a:endParaRPr sz="2000">
              <a:latin typeface="Times New Roman"/>
              <a:cs typeface="Times New Roman"/>
            </a:endParaRPr>
          </a:p>
          <a:p>
            <a:pPr marL="12700" marR="113030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subOb.showk();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System.out.println("Sum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subOb:");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737" y="6683753"/>
            <a:ext cx="17830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subOb.sum();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56704" y="3886199"/>
            <a:ext cx="2109470" cy="1228725"/>
          </a:xfrm>
          <a:custGeom>
            <a:avLst/>
            <a:gdLst/>
            <a:ahLst/>
            <a:cxnLst/>
            <a:rect l="l" t="t" r="r" b="b"/>
            <a:pathLst>
              <a:path w="2109470" h="1228725">
                <a:moveTo>
                  <a:pt x="13716" y="1214628"/>
                </a:moveTo>
                <a:lnTo>
                  <a:pt x="13716" y="0"/>
                </a:lnTo>
                <a:lnTo>
                  <a:pt x="0" y="0"/>
                </a:lnTo>
                <a:lnTo>
                  <a:pt x="0" y="1228344"/>
                </a:lnTo>
                <a:lnTo>
                  <a:pt x="6096" y="1228344"/>
                </a:lnTo>
                <a:lnTo>
                  <a:pt x="6096" y="1214628"/>
                </a:lnTo>
                <a:lnTo>
                  <a:pt x="13716" y="1214628"/>
                </a:lnTo>
                <a:close/>
              </a:path>
              <a:path w="2109470" h="1228725">
                <a:moveTo>
                  <a:pt x="2101596" y="1214628"/>
                </a:moveTo>
                <a:lnTo>
                  <a:pt x="6096" y="1214628"/>
                </a:lnTo>
                <a:lnTo>
                  <a:pt x="13716" y="1222248"/>
                </a:lnTo>
                <a:lnTo>
                  <a:pt x="13716" y="1228344"/>
                </a:lnTo>
                <a:lnTo>
                  <a:pt x="2095500" y="1228344"/>
                </a:lnTo>
                <a:lnTo>
                  <a:pt x="2095500" y="1222248"/>
                </a:lnTo>
                <a:lnTo>
                  <a:pt x="2101596" y="1214628"/>
                </a:lnTo>
                <a:close/>
              </a:path>
              <a:path w="2109470" h="1228725">
                <a:moveTo>
                  <a:pt x="13716" y="1228344"/>
                </a:moveTo>
                <a:lnTo>
                  <a:pt x="13716" y="1222248"/>
                </a:lnTo>
                <a:lnTo>
                  <a:pt x="6096" y="1214628"/>
                </a:lnTo>
                <a:lnTo>
                  <a:pt x="6096" y="1228344"/>
                </a:lnTo>
                <a:lnTo>
                  <a:pt x="13716" y="1228344"/>
                </a:lnTo>
                <a:close/>
              </a:path>
              <a:path w="2109470" h="1228725">
                <a:moveTo>
                  <a:pt x="2109216" y="1228344"/>
                </a:moveTo>
                <a:lnTo>
                  <a:pt x="2109216" y="0"/>
                </a:lnTo>
                <a:lnTo>
                  <a:pt x="2095500" y="0"/>
                </a:lnTo>
                <a:lnTo>
                  <a:pt x="2095500" y="1214628"/>
                </a:lnTo>
                <a:lnTo>
                  <a:pt x="2101596" y="1214628"/>
                </a:lnTo>
                <a:lnTo>
                  <a:pt x="2101596" y="1228344"/>
                </a:lnTo>
                <a:lnTo>
                  <a:pt x="2109216" y="1228344"/>
                </a:lnTo>
                <a:close/>
              </a:path>
              <a:path w="2109470" h="1228725">
                <a:moveTo>
                  <a:pt x="2101596" y="1228344"/>
                </a:moveTo>
                <a:lnTo>
                  <a:pt x="2101596" y="1214628"/>
                </a:lnTo>
                <a:lnTo>
                  <a:pt x="2095500" y="1222248"/>
                </a:lnTo>
                <a:lnTo>
                  <a:pt x="2095500" y="1228344"/>
                </a:lnTo>
                <a:lnTo>
                  <a:pt x="2101596" y="122834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41537" y="3928362"/>
            <a:ext cx="17881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01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subOb</a:t>
            </a:r>
            <a:r>
              <a:rPr dirty="0" sz="1800" spc="-8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contents </a:t>
            </a:r>
            <a:r>
              <a:rPr dirty="0" sz="1800" spc="-484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7</a:t>
            </a:r>
            <a:r>
              <a:rPr dirty="0" sz="1800" spc="-2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CC"/>
                </a:solidFill>
                <a:latin typeface="Arial MT"/>
                <a:cs typeface="Arial MT"/>
              </a:rPr>
              <a:t>k:</a:t>
            </a:r>
            <a:r>
              <a:rPr dirty="0" sz="1800" spc="-65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Sum</a:t>
            </a:r>
            <a:r>
              <a:rPr dirty="0" sz="1800" spc="-45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in</a:t>
            </a:r>
            <a:r>
              <a:rPr dirty="0" sz="1800" spc="-35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Arial MT"/>
                <a:cs typeface="Arial MT"/>
              </a:rPr>
              <a:t>subOb:24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059" y="574039"/>
            <a:ext cx="6301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2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cce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nh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467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Subclass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private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members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superclass.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172715"/>
            <a:ext cx="11899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648202"/>
            <a:ext cx="34442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i;	//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default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045051"/>
            <a:ext cx="3564254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private</a:t>
            </a:r>
            <a:r>
              <a:rPr dirty="0" sz="2600" spc="-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 </a:t>
            </a:r>
            <a:r>
              <a:rPr dirty="0" sz="2600">
                <a:latin typeface="Times New Roman"/>
                <a:cs typeface="Times New Roman"/>
              </a:rPr>
              <a:t>private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setj(int</a:t>
            </a:r>
            <a:r>
              <a:rPr dirty="0" sz="2600">
                <a:latin typeface="Times New Roman"/>
                <a:cs typeface="Times New Roman"/>
              </a:rPr>
              <a:t> x)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j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x;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};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2704" y="2356104"/>
            <a:ext cx="3671570" cy="1530350"/>
          </a:xfrm>
          <a:custGeom>
            <a:avLst/>
            <a:gdLst/>
            <a:ahLst/>
            <a:cxnLst/>
            <a:rect l="l" t="t" r="r" b="b"/>
            <a:pathLst>
              <a:path w="3671570" h="1530350">
                <a:moveTo>
                  <a:pt x="3671316" y="1530095"/>
                </a:moveTo>
                <a:lnTo>
                  <a:pt x="3671316" y="0"/>
                </a:lnTo>
                <a:lnTo>
                  <a:pt x="0" y="0"/>
                </a:lnTo>
                <a:lnTo>
                  <a:pt x="0" y="1530095"/>
                </a:lnTo>
                <a:lnTo>
                  <a:pt x="6096" y="15300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657600" y="13716"/>
                </a:lnTo>
                <a:lnTo>
                  <a:pt x="3657600" y="6096"/>
                </a:lnTo>
                <a:lnTo>
                  <a:pt x="3663696" y="13716"/>
                </a:lnTo>
                <a:lnTo>
                  <a:pt x="3663696" y="1530095"/>
                </a:lnTo>
                <a:lnTo>
                  <a:pt x="3671316" y="1530095"/>
                </a:lnTo>
                <a:close/>
              </a:path>
              <a:path w="3671570" h="15303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671570" h="1530350">
                <a:moveTo>
                  <a:pt x="13716" y="15300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530095"/>
                </a:lnTo>
                <a:lnTo>
                  <a:pt x="13716" y="1530095"/>
                </a:lnTo>
                <a:close/>
              </a:path>
              <a:path w="3671570" h="1530350">
                <a:moveTo>
                  <a:pt x="3663696" y="13716"/>
                </a:moveTo>
                <a:lnTo>
                  <a:pt x="3657600" y="6096"/>
                </a:lnTo>
                <a:lnTo>
                  <a:pt x="3657600" y="13716"/>
                </a:lnTo>
                <a:lnTo>
                  <a:pt x="3663696" y="13716"/>
                </a:lnTo>
                <a:close/>
              </a:path>
              <a:path w="3671570" h="1530350">
                <a:moveTo>
                  <a:pt x="3663696" y="1530095"/>
                </a:moveTo>
                <a:lnTo>
                  <a:pt x="3663696" y="13716"/>
                </a:lnTo>
                <a:lnTo>
                  <a:pt x="3657600" y="13716"/>
                </a:lnTo>
                <a:lnTo>
                  <a:pt x="3657600" y="1530095"/>
                </a:lnTo>
                <a:lnTo>
                  <a:pt x="3663696" y="15300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17537" y="2389122"/>
            <a:ext cx="349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962025" algn="l"/>
                <a:tab pos="1943100" algn="l"/>
                <a:tab pos="2467610" algn="l"/>
                <a:tab pos="2978150" algn="l"/>
              </a:tabLst>
            </a:pPr>
            <a:r>
              <a:rPr dirty="0" sz="1800" i="1">
                <a:latin typeface="Arial"/>
                <a:cs typeface="Arial"/>
              </a:rPr>
              <a:t>A	</a:t>
            </a:r>
            <a:r>
              <a:rPr dirty="0" sz="1800" spc="-5" i="1">
                <a:latin typeface="Arial"/>
                <a:cs typeface="Arial"/>
              </a:rPr>
              <a:t>c</a:t>
            </a:r>
            <a:r>
              <a:rPr dirty="0" sz="1800" spc="-10" i="1">
                <a:latin typeface="Arial"/>
                <a:cs typeface="Arial"/>
              </a:rPr>
              <a:t>la</a:t>
            </a:r>
            <a:r>
              <a:rPr dirty="0" sz="1800" i="1">
                <a:latin typeface="Arial"/>
                <a:cs typeface="Arial"/>
              </a:rPr>
              <a:t>ss	m</a:t>
            </a:r>
            <a:r>
              <a:rPr dirty="0" sz="180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be</a:t>
            </a:r>
            <a:r>
              <a:rPr dirty="0" sz="1800" i="1">
                <a:latin typeface="Arial"/>
                <a:cs typeface="Arial"/>
              </a:rPr>
              <a:t>r	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0" i="1">
                <a:latin typeface="Arial"/>
                <a:cs typeface="Arial"/>
              </a:rPr>
              <a:t>ha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i="1">
                <a:latin typeface="Arial"/>
                <a:cs typeface="Arial"/>
              </a:rPr>
              <a:t>	</a:t>
            </a:r>
            <a:r>
              <a:rPr dirty="0" sz="1800" spc="-10" i="1">
                <a:latin typeface="Arial"/>
                <a:cs typeface="Arial"/>
              </a:rPr>
              <a:t>ha</a:t>
            </a:r>
            <a:r>
              <a:rPr dirty="0" sz="1800" i="1">
                <a:latin typeface="Arial"/>
                <a:cs typeface="Arial"/>
              </a:rPr>
              <a:t>s	</a:t>
            </a:r>
            <a:r>
              <a:rPr dirty="0" sz="1800" spc="-10" i="1">
                <a:latin typeface="Arial"/>
                <a:cs typeface="Arial"/>
              </a:rPr>
              <a:t>bee</a:t>
            </a:r>
            <a:r>
              <a:rPr dirty="0" sz="1800" spc="-5" i="1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139" y="3996027"/>
            <a:ext cx="7652384" cy="28784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 marR="507238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nd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 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total;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840864" algn="l"/>
              </a:tabLst>
            </a:pP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sum()	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total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 </a:t>
            </a:r>
            <a:r>
              <a:rPr dirty="0" sz="2600" spc="-5" b="1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;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ERROR,</a:t>
            </a:r>
            <a:r>
              <a:rPr dirty="0" sz="2600" spc="-4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j(private)</a:t>
            </a:r>
            <a:r>
              <a:rPr dirty="0" sz="2600" spc="-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dirty="0" sz="2600" spc="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accessible 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here</a:t>
            </a:r>
            <a:endParaRPr sz="26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6927593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2704" y="3886199"/>
            <a:ext cx="3671570" cy="238125"/>
          </a:xfrm>
          <a:custGeom>
            <a:avLst/>
            <a:gdLst/>
            <a:ahLst/>
            <a:cxnLst/>
            <a:rect l="l" t="t" r="r" b="b"/>
            <a:pathLst>
              <a:path w="3671570" h="238125">
                <a:moveTo>
                  <a:pt x="13716" y="224028"/>
                </a:moveTo>
                <a:lnTo>
                  <a:pt x="13716" y="0"/>
                </a:lnTo>
                <a:lnTo>
                  <a:pt x="0" y="0"/>
                </a:lnTo>
                <a:lnTo>
                  <a:pt x="0" y="237744"/>
                </a:lnTo>
                <a:lnTo>
                  <a:pt x="6096" y="237744"/>
                </a:lnTo>
                <a:lnTo>
                  <a:pt x="6096" y="224028"/>
                </a:lnTo>
                <a:lnTo>
                  <a:pt x="13716" y="224028"/>
                </a:lnTo>
                <a:close/>
              </a:path>
              <a:path w="3671570" h="238125">
                <a:moveTo>
                  <a:pt x="3663696" y="224028"/>
                </a:moveTo>
                <a:lnTo>
                  <a:pt x="6096" y="224028"/>
                </a:lnTo>
                <a:lnTo>
                  <a:pt x="13716" y="231648"/>
                </a:lnTo>
                <a:lnTo>
                  <a:pt x="13716" y="237744"/>
                </a:lnTo>
                <a:lnTo>
                  <a:pt x="3657600" y="237744"/>
                </a:lnTo>
                <a:lnTo>
                  <a:pt x="3657600" y="231648"/>
                </a:lnTo>
                <a:lnTo>
                  <a:pt x="3663696" y="224028"/>
                </a:lnTo>
                <a:close/>
              </a:path>
              <a:path w="3671570" h="238125">
                <a:moveTo>
                  <a:pt x="13716" y="237744"/>
                </a:moveTo>
                <a:lnTo>
                  <a:pt x="13716" y="231648"/>
                </a:lnTo>
                <a:lnTo>
                  <a:pt x="6096" y="224028"/>
                </a:lnTo>
                <a:lnTo>
                  <a:pt x="6096" y="237744"/>
                </a:lnTo>
                <a:lnTo>
                  <a:pt x="13716" y="237744"/>
                </a:lnTo>
                <a:close/>
              </a:path>
              <a:path w="3671570" h="238125">
                <a:moveTo>
                  <a:pt x="3671316" y="237744"/>
                </a:moveTo>
                <a:lnTo>
                  <a:pt x="3671316" y="0"/>
                </a:lnTo>
                <a:lnTo>
                  <a:pt x="3657600" y="0"/>
                </a:lnTo>
                <a:lnTo>
                  <a:pt x="3657600" y="224028"/>
                </a:lnTo>
                <a:lnTo>
                  <a:pt x="3663696" y="224028"/>
                </a:lnTo>
                <a:lnTo>
                  <a:pt x="3663696" y="237744"/>
                </a:lnTo>
                <a:lnTo>
                  <a:pt x="3671316" y="237744"/>
                </a:lnTo>
                <a:close/>
              </a:path>
              <a:path w="3671570" h="238125">
                <a:moveTo>
                  <a:pt x="3663696" y="237744"/>
                </a:moveTo>
                <a:lnTo>
                  <a:pt x="3663696" y="224028"/>
                </a:lnTo>
                <a:lnTo>
                  <a:pt x="3657600" y="231648"/>
                </a:lnTo>
                <a:lnTo>
                  <a:pt x="3657600" y="237744"/>
                </a:lnTo>
                <a:lnTo>
                  <a:pt x="3663696" y="23774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17537" y="2663442"/>
            <a:ext cx="34982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declared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as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00000"/>
                </a:solidFill>
                <a:latin typeface="Arial"/>
                <a:cs typeface="Arial"/>
              </a:rPr>
              <a:t>private</a:t>
            </a:r>
            <a:r>
              <a:rPr dirty="0" sz="1800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will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remain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private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its class.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It </a:t>
            </a:r>
            <a:r>
              <a:rPr dirty="0" sz="1800" spc="-5" i="1">
                <a:latin typeface="Arial"/>
                <a:cs typeface="Arial"/>
              </a:rPr>
              <a:t>is </a:t>
            </a:r>
            <a:r>
              <a:rPr dirty="0" sz="1800" spc="-5" i="1">
                <a:solidFill>
                  <a:srgbClr val="C00000"/>
                </a:solidFill>
                <a:latin typeface="Arial"/>
                <a:cs typeface="Arial"/>
              </a:rPr>
              <a:t>not accessible </a:t>
            </a:r>
            <a:r>
              <a:rPr dirty="0" sz="1800" spc="-5" i="1">
                <a:latin typeface="Arial"/>
                <a:cs typeface="Arial"/>
              </a:rPr>
              <a:t>by any code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outside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its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class,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including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subclasses.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1484" cy="307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major </a:t>
            </a:r>
            <a:r>
              <a:rPr dirty="0" sz="2600">
                <a:latin typeface="Times New Roman"/>
                <a:cs typeface="Times New Roman"/>
              </a:rPr>
              <a:t>advantage of </a:t>
            </a:r>
            <a:r>
              <a:rPr dirty="0" sz="2600" spc="-5">
                <a:latin typeface="Times New Roman"/>
                <a:cs typeface="Times New Roman"/>
              </a:rPr>
              <a:t>inheritance is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b="1">
                <a:latin typeface="Times New Roman"/>
                <a:cs typeface="Times New Roman"/>
              </a:rPr>
              <a:t>once </a:t>
            </a:r>
            <a:r>
              <a:rPr dirty="0" sz="2600" spc="5" b="1">
                <a:latin typeface="Times New Roman"/>
                <a:cs typeface="Times New Roman"/>
              </a:rPr>
              <a:t>you </a:t>
            </a:r>
            <a:r>
              <a:rPr dirty="0" sz="2600" spc="-5" b="1">
                <a:latin typeface="Times New Roman"/>
                <a:cs typeface="Times New Roman"/>
              </a:rPr>
              <a:t>have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created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-10" b="1">
                <a:latin typeface="Times New Roman"/>
                <a:cs typeface="Times New Roman"/>
              </a:rPr>
              <a:t>superclass </a:t>
            </a:r>
            <a:r>
              <a:rPr dirty="0" sz="2600">
                <a:latin typeface="Times New Roman"/>
                <a:cs typeface="Times New Roman"/>
              </a:rPr>
              <a:t>that </a:t>
            </a:r>
            <a:r>
              <a:rPr dirty="0" sz="2600" spc="-5">
                <a:latin typeface="Times New Roman"/>
                <a:cs typeface="Times New Roman"/>
              </a:rPr>
              <a:t>defines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attributes </a:t>
            </a:r>
            <a:r>
              <a:rPr dirty="0" sz="2600" spc="-5" b="1">
                <a:latin typeface="Times New Roman"/>
                <a:cs typeface="Times New Roman"/>
              </a:rPr>
              <a:t>common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set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objects, it </a:t>
            </a:r>
            <a:r>
              <a:rPr dirty="0" sz="2600">
                <a:latin typeface="Times New Roman"/>
                <a:cs typeface="Times New Roman"/>
              </a:rPr>
              <a:t>can be used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create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 of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more</a:t>
            </a:r>
            <a:r>
              <a:rPr dirty="0" u="heavy" sz="26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subclasses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Each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subclass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have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own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special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features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also.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362204"/>
            <a:ext cx="677481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3200" spc="-1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Superclass</a:t>
            </a:r>
            <a:r>
              <a:rPr dirty="0" sz="32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Variable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Reference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3200" spc="-7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Subclass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021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55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reference</a:t>
            </a:r>
            <a:r>
              <a:rPr dirty="0" sz="2600" spc="29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</a:t>
            </a:r>
            <a:r>
              <a:rPr dirty="0" sz="2600" spc="29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29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30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superclass</a:t>
            </a:r>
            <a:r>
              <a:rPr dirty="0" sz="2600" spc="29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600" spc="2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assigned</a:t>
            </a:r>
            <a:r>
              <a:rPr dirty="0" u="heavy" sz="2600" spc="2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</a:t>
            </a:r>
            <a:r>
              <a:rPr dirty="0" u="heavy" sz="26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derived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superclass.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490316"/>
            <a:ext cx="968375" cy="14522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6904" y="2660904"/>
            <a:ext cx="4204970" cy="996950"/>
          </a:xfrm>
          <a:custGeom>
            <a:avLst/>
            <a:gdLst/>
            <a:ahLst/>
            <a:cxnLst/>
            <a:rect l="l" t="t" r="r" b="b"/>
            <a:pathLst>
              <a:path w="4204970" h="996950">
                <a:moveTo>
                  <a:pt x="4204716" y="996696"/>
                </a:moveTo>
                <a:lnTo>
                  <a:pt x="4204716" y="0"/>
                </a:lnTo>
                <a:lnTo>
                  <a:pt x="0" y="0"/>
                </a:lnTo>
                <a:lnTo>
                  <a:pt x="0" y="996696"/>
                </a:lnTo>
                <a:lnTo>
                  <a:pt x="6096" y="99669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191000" y="13716"/>
                </a:lnTo>
                <a:lnTo>
                  <a:pt x="4191000" y="6096"/>
                </a:lnTo>
                <a:lnTo>
                  <a:pt x="4197096" y="13716"/>
                </a:lnTo>
                <a:lnTo>
                  <a:pt x="4197096" y="996696"/>
                </a:lnTo>
                <a:lnTo>
                  <a:pt x="4204716" y="996696"/>
                </a:lnTo>
                <a:close/>
              </a:path>
              <a:path w="4204970" h="996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204970" h="996950">
                <a:moveTo>
                  <a:pt x="13716" y="98450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84504"/>
                </a:lnTo>
                <a:lnTo>
                  <a:pt x="13716" y="984504"/>
                </a:lnTo>
                <a:close/>
              </a:path>
              <a:path w="4204970" h="996950">
                <a:moveTo>
                  <a:pt x="4197096" y="984504"/>
                </a:moveTo>
                <a:lnTo>
                  <a:pt x="6096" y="984504"/>
                </a:lnTo>
                <a:lnTo>
                  <a:pt x="13716" y="990600"/>
                </a:lnTo>
                <a:lnTo>
                  <a:pt x="13716" y="996696"/>
                </a:lnTo>
                <a:lnTo>
                  <a:pt x="4191000" y="996696"/>
                </a:lnTo>
                <a:lnTo>
                  <a:pt x="4191000" y="990600"/>
                </a:lnTo>
                <a:lnTo>
                  <a:pt x="4197096" y="984504"/>
                </a:lnTo>
                <a:close/>
              </a:path>
              <a:path w="4204970" h="996950">
                <a:moveTo>
                  <a:pt x="13716" y="996696"/>
                </a:moveTo>
                <a:lnTo>
                  <a:pt x="13716" y="990600"/>
                </a:lnTo>
                <a:lnTo>
                  <a:pt x="6096" y="984504"/>
                </a:lnTo>
                <a:lnTo>
                  <a:pt x="6096" y="996696"/>
                </a:lnTo>
                <a:lnTo>
                  <a:pt x="13716" y="996696"/>
                </a:lnTo>
                <a:close/>
              </a:path>
              <a:path w="4204970" h="996950">
                <a:moveTo>
                  <a:pt x="4197096" y="13716"/>
                </a:moveTo>
                <a:lnTo>
                  <a:pt x="4191000" y="6096"/>
                </a:lnTo>
                <a:lnTo>
                  <a:pt x="4191000" y="13716"/>
                </a:lnTo>
                <a:lnTo>
                  <a:pt x="4197096" y="13716"/>
                </a:lnTo>
                <a:close/>
              </a:path>
              <a:path w="4204970" h="996950">
                <a:moveTo>
                  <a:pt x="4197096" y="984504"/>
                </a:moveTo>
                <a:lnTo>
                  <a:pt x="4197096" y="13716"/>
                </a:lnTo>
                <a:lnTo>
                  <a:pt x="4191000" y="13716"/>
                </a:lnTo>
                <a:lnTo>
                  <a:pt x="4191000" y="984504"/>
                </a:lnTo>
                <a:lnTo>
                  <a:pt x="4197096" y="984504"/>
                </a:lnTo>
                <a:close/>
              </a:path>
              <a:path w="4204970" h="996950">
                <a:moveTo>
                  <a:pt x="4197096" y="996696"/>
                </a:moveTo>
                <a:lnTo>
                  <a:pt x="4197096" y="984504"/>
                </a:lnTo>
                <a:lnTo>
                  <a:pt x="4191000" y="990600"/>
                </a:lnTo>
                <a:lnTo>
                  <a:pt x="4191000" y="996696"/>
                </a:lnTo>
                <a:lnTo>
                  <a:pt x="4197096" y="9966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31737" y="2997198"/>
            <a:ext cx="3781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Superclassobject=subclassobject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3880104"/>
            <a:ext cx="9144000" cy="3435350"/>
            <a:chOff x="457200" y="3880104"/>
            <a:chExt cx="9144000" cy="3435350"/>
          </a:xfrm>
        </p:grpSpPr>
        <p:sp>
          <p:nvSpPr>
            <p:cNvPr id="9" name="object 9"/>
            <p:cNvSpPr/>
            <p:nvPr/>
          </p:nvSpPr>
          <p:spPr>
            <a:xfrm>
              <a:off x="4565650" y="3880116"/>
              <a:ext cx="4585970" cy="6350"/>
            </a:xfrm>
            <a:custGeom>
              <a:avLst/>
              <a:gdLst/>
              <a:ahLst/>
              <a:cxnLst/>
              <a:rect l="l" t="t" r="r" b="b"/>
              <a:pathLst>
                <a:path w="4585970" h="6350">
                  <a:moveTo>
                    <a:pt x="4585970" y="1765"/>
                  </a:moveTo>
                  <a:lnTo>
                    <a:pt x="4583430" y="1765"/>
                  </a:lnTo>
                  <a:lnTo>
                    <a:pt x="4583430" y="0"/>
                  </a:lnTo>
                  <a:lnTo>
                    <a:pt x="3810" y="0"/>
                  </a:lnTo>
                  <a:lnTo>
                    <a:pt x="3810" y="1397"/>
                  </a:lnTo>
                  <a:lnTo>
                    <a:pt x="0" y="1397"/>
                  </a:lnTo>
                  <a:lnTo>
                    <a:pt x="0" y="6083"/>
                  </a:lnTo>
                  <a:lnTo>
                    <a:pt x="3810" y="6083"/>
                  </a:lnTo>
                  <a:lnTo>
                    <a:pt x="4583430" y="6083"/>
                  </a:lnTo>
                  <a:lnTo>
                    <a:pt x="4585970" y="6083"/>
                  </a:lnTo>
                  <a:lnTo>
                    <a:pt x="4585970" y="1765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93139" y="3916779"/>
            <a:ext cx="2362835" cy="33540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nd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Sample</a:t>
            </a:r>
            <a:endParaRPr sz="2600">
              <a:latin typeface="Times New Roman"/>
              <a:cs typeface="Times New Roman"/>
            </a:endParaRPr>
          </a:p>
          <a:p>
            <a:pPr marL="12700" marR="5588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{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ob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=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1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()</a:t>
            </a:r>
            <a:r>
              <a:rPr dirty="0" sz="2600">
                <a:latin typeface="Times New Roman"/>
                <a:cs typeface="Times New Roman"/>
              </a:rPr>
              <a:t>;  </a:t>
            </a:r>
            <a:r>
              <a:rPr dirty="0" sz="2600">
                <a:latin typeface="Times New Roman"/>
                <a:cs typeface="Times New Roman"/>
              </a:rPr>
              <a:t>B obb=new </a:t>
            </a:r>
            <a:r>
              <a:rPr dirty="0" sz="2600" spc="-5">
                <a:latin typeface="Times New Roman"/>
                <a:cs typeface="Times New Roman"/>
              </a:rPr>
              <a:t>B(); </a:t>
            </a:r>
            <a:r>
              <a:rPr dirty="0" sz="2600">
                <a:latin typeface="Times New Roman"/>
                <a:cs typeface="Times New Roman"/>
              </a:rPr>
              <a:t> oba=obb;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5904" y="3886199"/>
            <a:ext cx="4585970" cy="1484630"/>
          </a:xfrm>
          <a:custGeom>
            <a:avLst/>
            <a:gdLst/>
            <a:ahLst/>
            <a:cxnLst/>
            <a:rect l="l" t="t" r="r" b="b"/>
            <a:pathLst>
              <a:path w="4585970" h="1484629">
                <a:moveTo>
                  <a:pt x="4578096" y="7620"/>
                </a:moveTo>
                <a:lnTo>
                  <a:pt x="4572000" y="0"/>
                </a:lnTo>
                <a:lnTo>
                  <a:pt x="0" y="0"/>
                </a:lnTo>
                <a:lnTo>
                  <a:pt x="0" y="1482852"/>
                </a:lnTo>
                <a:lnTo>
                  <a:pt x="3048" y="1484376"/>
                </a:lnTo>
                <a:lnTo>
                  <a:pt x="6096" y="1484376"/>
                </a:lnTo>
                <a:lnTo>
                  <a:pt x="6096" y="7620"/>
                </a:lnTo>
                <a:lnTo>
                  <a:pt x="13716" y="0"/>
                </a:lnTo>
                <a:lnTo>
                  <a:pt x="13716" y="7620"/>
                </a:lnTo>
                <a:lnTo>
                  <a:pt x="4578096" y="7620"/>
                </a:lnTo>
                <a:close/>
              </a:path>
              <a:path w="4585970" h="1484629">
                <a:moveTo>
                  <a:pt x="13716" y="7620"/>
                </a:moveTo>
                <a:lnTo>
                  <a:pt x="13716" y="0"/>
                </a:lnTo>
                <a:lnTo>
                  <a:pt x="6096" y="7620"/>
                </a:lnTo>
                <a:lnTo>
                  <a:pt x="13716" y="7620"/>
                </a:lnTo>
                <a:close/>
              </a:path>
              <a:path w="4585970" h="1484629">
                <a:moveTo>
                  <a:pt x="13716" y="1472184"/>
                </a:moveTo>
                <a:lnTo>
                  <a:pt x="13716" y="7620"/>
                </a:lnTo>
                <a:lnTo>
                  <a:pt x="6096" y="7620"/>
                </a:lnTo>
                <a:lnTo>
                  <a:pt x="6096" y="1472184"/>
                </a:lnTo>
                <a:lnTo>
                  <a:pt x="13716" y="1472184"/>
                </a:lnTo>
                <a:close/>
              </a:path>
              <a:path w="4585970" h="1484629">
                <a:moveTo>
                  <a:pt x="4578096" y="1472184"/>
                </a:moveTo>
                <a:lnTo>
                  <a:pt x="6096" y="1472184"/>
                </a:lnTo>
                <a:lnTo>
                  <a:pt x="13716" y="1478280"/>
                </a:lnTo>
                <a:lnTo>
                  <a:pt x="13716" y="1484376"/>
                </a:lnTo>
                <a:lnTo>
                  <a:pt x="4572000" y="1484376"/>
                </a:lnTo>
                <a:lnTo>
                  <a:pt x="4572000" y="1478280"/>
                </a:lnTo>
                <a:lnTo>
                  <a:pt x="4578096" y="1472184"/>
                </a:lnTo>
                <a:close/>
              </a:path>
              <a:path w="4585970" h="1484629">
                <a:moveTo>
                  <a:pt x="13716" y="1484376"/>
                </a:moveTo>
                <a:lnTo>
                  <a:pt x="13716" y="1478280"/>
                </a:lnTo>
                <a:lnTo>
                  <a:pt x="6096" y="1472184"/>
                </a:lnTo>
                <a:lnTo>
                  <a:pt x="6096" y="1484376"/>
                </a:lnTo>
                <a:lnTo>
                  <a:pt x="13716" y="1484376"/>
                </a:lnTo>
                <a:close/>
              </a:path>
              <a:path w="4585970" h="1484629">
                <a:moveTo>
                  <a:pt x="4585716" y="1482852"/>
                </a:moveTo>
                <a:lnTo>
                  <a:pt x="4585716" y="0"/>
                </a:lnTo>
                <a:lnTo>
                  <a:pt x="4572000" y="0"/>
                </a:lnTo>
                <a:lnTo>
                  <a:pt x="4578096" y="7620"/>
                </a:lnTo>
                <a:lnTo>
                  <a:pt x="4578096" y="1484376"/>
                </a:lnTo>
                <a:lnTo>
                  <a:pt x="4582668" y="1484376"/>
                </a:lnTo>
                <a:lnTo>
                  <a:pt x="4585716" y="1482852"/>
                </a:lnTo>
                <a:close/>
              </a:path>
              <a:path w="4585970" h="1484629">
                <a:moveTo>
                  <a:pt x="4578096" y="1472184"/>
                </a:moveTo>
                <a:lnTo>
                  <a:pt x="4578096" y="7620"/>
                </a:lnTo>
                <a:lnTo>
                  <a:pt x="4572000" y="7620"/>
                </a:lnTo>
                <a:lnTo>
                  <a:pt x="4572000" y="1472184"/>
                </a:lnTo>
                <a:lnTo>
                  <a:pt x="4578096" y="1472184"/>
                </a:lnTo>
                <a:close/>
              </a:path>
              <a:path w="4585970" h="1484629">
                <a:moveTo>
                  <a:pt x="4578096" y="1484376"/>
                </a:moveTo>
                <a:lnTo>
                  <a:pt x="4578096" y="1472184"/>
                </a:lnTo>
                <a:lnTo>
                  <a:pt x="4572000" y="1478280"/>
                </a:lnTo>
                <a:lnTo>
                  <a:pt x="4572000" y="1484376"/>
                </a:lnTo>
                <a:lnTo>
                  <a:pt x="4578096" y="14843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50738" y="3913122"/>
            <a:ext cx="429196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When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reference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subclass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assigned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reference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variable,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we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will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access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only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those parts </a:t>
            </a:r>
            <a:r>
              <a:rPr dirty="0" sz="1800" b="1">
                <a:latin typeface="Arial"/>
                <a:cs typeface="Arial"/>
              </a:rPr>
              <a:t>of the </a:t>
            </a:r>
            <a:r>
              <a:rPr dirty="0" sz="1800" spc="-5" b="1">
                <a:latin typeface="Arial"/>
                <a:cs typeface="Arial"/>
              </a:rPr>
              <a:t>object defined </a:t>
            </a:r>
            <a:r>
              <a:rPr dirty="0" sz="1800" b="1">
                <a:latin typeface="Arial"/>
                <a:cs typeface="Arial"/>
              </a:rPr>
              <a:t>by the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superclass</a:t>
            </a:r>
            <a:r>
              <a:rPr dirty="0" sz="1800" spc="-5">
                <a:latin typeface="Arial MT"/>
                <a:cs typeface="Arial MT"/>
              </a:rPr>
              <a:t>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930655"/>
            <a:ext cx="3865879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class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274193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int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a,b;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void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area()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System.out.println(“Product="+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a*b);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369054"/>
            <a:ext cx="22917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class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Sub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Calibri"/>
                <a:cs typeface="Calibri"/>
              </a:rPr>
              <a:t>extends</a:t>
            </a:r>
            <a:r>
              <a:rPr dirty="0" sz="20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1737" y="784351"/>
            <a:ext cx="2125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InhRefsub{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3978654"/>
            <a:ext cx="1993900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int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Sub(int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x,int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y,int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z)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algn="just" marL="12700" marR="152844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a=x; </a:t>
            </a:r>
            <a:r>
              <a:rPr dirty="0" sz="2000" spc="-4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>
                <a:latin typeface="Calibri"/>
                <a:cs typeface="Calibri"/>
              </a:rPr>
              <a:t>y;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Calibri"/>
                <a:cs typeface="Calibri"/>
              </a:rPr>
              <a:t>i=z;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6721853"/>
            <a:ext cx="1060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1737" y="1515871"/>
            <a:ext cx="453136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Sup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supob=new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Sup();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supob.area();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subob=new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Sub(10,20,30);</a:t>
            </a:r>
            <a:endParaRPr sz="2400">
              <a:latin typeface="Times New Roman"/>
              <a:cs typeface="Times New Roman"/>
            </a:endParaRPr>
          </a:p>
          <a:p>
            <a:pPr marL="194945" marR="2494915">
              <a:lnSpc>
                <a:spcPct val="10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up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=s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ub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;  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supob.area();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737" y="4079238"/>
            <a:ext cx="4187825" cy="102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//System.out.println(“i="+</a:t>
            </a:r>
            <a:r>
              <a:rPr dirty="0" sz="1800" spc="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supob.i);//ERROR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87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37" y="5447789"/>
            <a:ext cx="17005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Product=0 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d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=200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302" y="574039"/>
            <a:ext cx="3922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 i="1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dirty="0" spc="-5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 i="1">
                <a:solidFill>
                  <a:srgbClr val="000000"/>
                </a:solidFill>
                <a:latin typeface="Times New Roman"/>
                <a:cs typeface="Times New Roman"/>
              </a:rPr>
              <a:t>explanaion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165351"/>
            <a:ext cx="80721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4945" marR="50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</a:t>
            </a:r>
            <a:r>
              <a:rPr dirty="0" sz="2400" spc="2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supob=new</a:t>
            </a:r>
            <a:r>
              <a:rPr dirty="0" sz="2400" spc="2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Sup();</a:t>
            </a:r>
            <a:r>
              <a:rPr dirty="0" sz="2400" spc="28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creates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Sup</a:t>
            </a:r>
            <a:r>
              <a:rPr dirty="0" sz="2400" spc="-5">
                <a:latin typeface="Times New Roman"/>
                <a:cs typeface="Times New Roman"/>
              </a:rPr>
              <a:t> named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supob</a:t>
            </a:r>
            <a:r>
              <a:rPr dirty="0" sz="2400">
                <a:latin typeface="Times New Roman"/>
                <a:cs typeface="Times New Roman"/>
              </a:rPr>
              <a:t> 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default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constructor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Sup().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Supob </a:t>
            </a:r>
            <a:r>
              <a:rPr dirty="0" sz="2400">
                <a:latin typeface="Times New Roman"/>
                <a:cs typeface="Times New Roman"/>
              </a:rPr>
              <a:t>has </a:t>
            </a:r>
            <a:r>
              <a:rPr dirty="0" sz="2400" spc="-5">
                <a:latin typeface="Times New Roman"/>
                <a:cs typeface="Times New Roman"/>
              </a:rPr>
              <a:t>variables </a:t>
            </a:r>
            <a:r>
              <a:rPr dirty="0" sz="2400">
                <a:latin typeface="Times New Roman"/>
                <a:cs typeface="Times New Roman"/>
              </a:rPr>
              <a:t>a and b. </a:t>
            </a:r>
            <a:r>
              <a:rPr dirty="0" sz="2400" spc="-10">
                <a:latin typeface="Times New Roman"/>
                <a:cs typeface="Times New Roman"/>
              </a:rPr>
              <a:t>Since </a:t>
            </a:r>
            <a:r>
              <a:rPr dirty="0" sz="2400" spc="-5">
                <a:latin typeface="Times New Roman"/>
                <a:cs typeface="Times New Roman"/>
              </a:rPr>
              <a:t>default constructor </a:t>
            </a:r>
            <a:r>
              <a:rPr dirty="0" sz="2400">
                <a:latin typeface="Times New Roman"/>
                <a:cs typeface="Times New Roman"/>
              </a:rPr>
              <a:t>is not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there, compiler provides default constructor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initializing all </a:t>
            </a:r>
            <a:r>
              <a:rPr dirty="0" sz="2400">
                <a:latin typeface="Times New Roman"/>
                <a:cs typeface="Times New Roman"/>
              </a:rPr>
              <a:t> variables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zero,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b 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initially</a:t>
            </a:r>
            <a:r>
              <a:rPr dirty="0" sz="2400" spc="5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5334" y="2994150"/>
            <a:ext cx="4979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48740" algn="l"/>
                <a:tab pos="2270760" algn="l"/>
                <a:tab pos="2720340" algn="l"/>
                <a:tab pos="3406140" algn="l"/>
                <a:tab pos="4270375" algn="l"/>
              </a:tabLst>
            </a:pP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ll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</a:t>
            </a:r>
            <a:r>
              <a:rPr dirty="0" sz="2400">
                <a:latin typeface="Times New Roman"/>
                <a:cs typeface="Times New Roman"/>
              </a:rPr>
              <a:t>ll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()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up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pr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5007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161415" algn="l"/>
              </a:tabLst>
            </a:pPr>
            <a:r>
              <a:rPr dirty="0" spc="-5"/>
              <a:t>Next	</a:t>
            </a:r>
            <a:r>
              <a:rPr dirty="0" spc="-10" b="1">
                <a:latin typeface="Times New Roman"/>
                <a:cs typeface="Times New Roman"/>
              </a:rPr>
              <a:t>supob.area();</a:t>
            </a:r>
          </a:p>
          <a:p>
            <a:pPr marL="194945">
              <a:lnSpc>
                <a:spcPct val="100000"/>
              </a:lnSpc>
            </a:pPr>
            <a:r>
              <a:rPr dirty="0" spc="-10" i="1">
                <a:latin typeface="Times New Roman"/>
                <a:cs typeface="Times New Roman"/>
              </a:rPr>
              <a:t>Product=0</a:t>
            </a:r>
          </a:p>
          <a:p>
            <a:pPr algn="just" marL="194945" marR="5080" indent="-18288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	</a:t>
            </a:r>
            <a:r>
              <a:rPr dirty="0" spc="-5" b="1">
                <a:latin typeface="Times New Roman"/>
                <a:cs typeface="Times New Roman"/>
              </a:rPr>
              <a:t>Sub subob=new Sub(10,20,30); </a:t>
            </a:r>
            <a:r>
              <a:rPr dirty="0" spc="-5"/>
              <a:t>creates object </a:t>
            </a:r>
            <a:r>
              <a:rPr dirty="0"/>
              <a:t>of </a:t>
            </a:r>
            <a:r>
              <a:rPr dirty="0" spc="-5"/>
              <a:t>Sub </a:t>
            </a:r>
            <a:r>
              <a:rPr dirty="0"/>
              <a:t>named </a:t>
            </a:r>
            <a:r>
              <a:rPr dirty="0" spc="5"/>
              <a:t> </a:t>
            </a:r>
            <a:r>
              <a:rPr dirty="0" spc="-5" b="1">
                <a:latin typeface="Times New Roman"/>
                <a:cs typeface="Times New Roman"/>
              </a:rPr>
              <a:t>subob </a:t>
            </a:r>
            <a:r>
              <a:rPr dirty="0"/>
              <a:t>using </a:t>
            </a:r>
            <a:r>
              <a:rPr dirty="0" spc="-5"/>
              <a:t>parameterized constructed </a:t>
            </a:r>
            <a:r>
              <a:rPr dirty="0" spc="-5" b="1" i="1">
                <a:latin typeface="Times New Roman"/>
                <a:cs typeface="Times New Roman"/>
              </a:rPr>
              <a:t>Sub(int x,int </a:t>
            </a:r>
            <a:r>
              <a:rPr dirty="0" spc="-25" b="1" i="1">
                <a:latin typeface="Times New Roman"/>
                <a:cs typeface="Times New Roman"/>
              </a:rPr>
              <a:t>y,int </a:t>
            </a:r>
            <a:r>
              <a:rPr dirty="0" spc="-5" b="1" i="1">
                <a:latin typeface="Times New Roman"/>
                <a:cs typeface="Times New Roman"/>
              </a:rPr>
              <a:t>z) </a:t>
            </a:r>
            <a:r>
              <a:rPr dirty="0"/>
              <a:t>. </a:t>
            </a:r>
            <a:r>
              <a:rPr dirty="0" spc="5"/>
              <a:t> </a:t>
            </a:r>
            <a:r>
              <a:rPr dirty="0" spc="-5"/>
              <a:t>Since Sup </a:t>
            </a:r>
            <a:r>
              <a:rPr dirty="0"/>
              <a:t>is </a:t>
            </a:r>
            <a:r>
              <a:rPr dirty="0" spc="-5"/>
              <a:t>the subclass </a:t>
            </a:r>
            <a:r>
              <a:rPr dirty="0"/>
              <a:t>of </a:t>
            </a:r>
            <a:r>
              <a:rPr dirty="0" spc="-5"/>
              <a:t>Sub, so Sub </a:t>
            </a:r>
            <a:r>
              <a:rPr dirty="0"/>
              <a:t>has </a:t>
            </a:r>
            <a:r>
              <a:rPr dirty="0" spc="-5"/>
              <a:t>variables </a:t>
            </a:r>
            <a:r>
              <a:rPr dirty="0"/>
              <a:t>a,b </a:t>
            </a:r>
            <a:r>
              <a:rPr dirty="0" spc="-5"/>
              <a:t>from </a:t>
            </a:r>
            <a:r>
              <a:rPr dirty="0"/>
              <a:t> </a:t>
            </a:r>
            <a:r>
              <a:rPr dirty="0" spc="-5"/>
              <a:t>Sup</a:t>
            </a:r>
            <a:r>
              <a:rPr dirty="0" spc="-20"/>
              <a:t> </a:t>
            </a:r>
            <a:r>
              <a:rPr dirty="0"/>
              <a:t>and i</a:t>
            </a:r>
            <a:r>
              <a:rPr dirty="0" spc="-15"/>
              <a:t> </a:t>
            </a:r>
            <a:r>
              <a:rPr dirty="0" spc="-5"/>
              <a:t>(own</a:t>
            </a:r>
            <a:r>
              <a:rPr dirty="0" spc="10"/>
              <a:t> </a:t>
            </a:r>
            <a:r>
              <a:rPr dirty="0"/>
              <a:t>variable)</a:t>
            </a:r>
            <a:r>
              <a:rPr dirty="0" spc="550"/>
              <a:t> </a:t>
            </a:r>
            <a:r>
              <a:rPr dirty="0"/>
              <a:t>and set</a:t>
            </a:r>
            <a:r>
              <a:rPr dirty="0" spc="-25"/>
              <a:t> </a:t>
            </a:r>
            <a:r>
              <a:rPr dirty="0"/>
              <a:t>a=10 b=20</a:t>
            </a:r>
            <a:r>
              <a:rPr dirty="0" spc="-20"/>
              <a:t> </a:t>
            </a:r>
            <a:r>
              <a:rPr dirty="0"/>
              <a:t>i=30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39" y="5188710"/>
            <a:ext cx="132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039" y="5188710"/>
            <a:ext cx="7729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2181225" algn="l"/>
                <a:tab pos="4279265" algn="l"/>
                <a:tab pos="5427345" algn="l"/>
                <a:tab pos="6435725" algn="l"/>
                <a:tab pos="7479665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up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=s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ub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;	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gns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obj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ub</a:t>
            </a:r>
            <a:r>
              <a:rPr dirty="0" sz="2400" spc="-5" b="1">
                <a:latin typeface="Times New Roman"/>
                <a:cs typeface="Times New Roman"/>
              </a:rPr>
              <a:t>ob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3686" y="574039"/>
            <a:ext cx="23488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super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8589" rIns="0" bIns="0" rtlCol="0" vert="horz">
            <a:spAutoFit/>
          </a:bodyPr>
          <a:lstStyle/>
          <a:p>
            <a:pPr marL="354965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897380" algn="l"/>
                <a:tab pos="2232660" algn="l"/>
                <a:tab pos="3522345" algn="l"/>
                <a:tab pos="4462145" algn="l"/>
                <a:tab pos="4907280" algn="l"/>
                <a:tab pos="5718175" algn="l"/>
                <a:tab pos="6164580" algn="l"/>
                <a:tab pos="6663055" algn="l"/>
              </a:tabLst>
            </a:pPr>
            <a:r>
              <a:rPr dirty="0" sz="2600" spc="-15"/>
              <a:t>W</a:t>
            </a:r>
            <a:r>
              <a:rPr dirty="0" sz="2600" spc="5"/>
              <a:t>h</a:t>
            </a:r>
            <a:r>
              <a:rPr dirty="0" sz="2600" spc="-5"/>
              <a:t>e</a:t>
            </a:r>
            <a:r>
              <a:rPr dirty="0" sz="2600" spc="-10"/>
              <a:t>n</a:t>
            </a:r>
            <a:r>
              <a:rPr dirty="0" sz="2600" spc="-5"/>
              <a:t>e</a:t>
            </a:r>
            <a:r>
              <a:rPr dirty="0" sz="2600" spc="5"/>
              <a:t>v</a:t>
            </a:r>
            <a:r>
              <a:rPr dirty="0" sz="2600" spc="-5"/>
              <a:t>e</a:t>
            </a:r>
            <a:r>
              <a:rPr dirty="0" sz="2600"/>
              <a:t>r</a:t>
            </a:r>
            <a:r>
              <a:rPr dirty="0" sz="2600"/>
              <a:t>	</a:t>
            </a:r>
            <a:r>
              <a:rPr dirty="0" sz="2600"/>
              <a:t>a</a:t>
            </a:r>
            <a:r>
              <a:rPr dirty="0" sz="2600"/>
              <a:t>	</a:t>
            </a:r>
            <a:r>
              <a:rPr dirty="0" sz="2600" spc="-5"/>
              <a:t>s</a:t>
            </a:r>
            <a:r>
              <a:rPr dirty="0" sz="2600" spc="5"/>
              <a:t>ub</a:t>
            </a:r>
            <a:r>
              <a:rPr dirty="0" sz="2600" spc="-5"/>
              <a:t>c</a:t>
            </a:r>
            <a:r>
              <a:rPr dirty="0" sz="2600" spc="-5"/>
              <a:t>l</a:t>
            </a:r>
            <a:r>
              <a:rPr dirty="0" sz="2600" spc="-5"/>
              <a:t>a</a:t>
            </a:r>
            <a:r>
              <a:rPr dirty="0" sz="2600" spc="-5"/>
              <a:t>s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/>
              <a:t>n</a:t>
            </a:r>
            <a:r>
              <a:rPr dirty="0" sz="2600" spc="-5"/>
              <a:t>e</a:t>
            </a:r>
            <a:r>
              <a:rPr dirty="0" sz="2600" spc="-20"/>
              <a:t>e</a:t>
            </a:r>
            <a:r>
              <a:rPr dirty="0" sz="2600" spc="5"/>
              <a:t>d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/>
              <a:t>o</a:t>
            </a:r>
            <a:r>
              <a:rPr dirty="0" sz="2600"/>
              <a:t>	</a:t>
            </a:r>
            <a:r>
              <a:rPr dirty="0" sz="2600" spc="-5"/>
              <a:t>r</a:t>
            </a:r>
            <a:r>
              <a:rPr dirty="0" sz="2600" spc="-5"/>
              <a:t>e</a:t>
            </a:r>
            <a:r>
              <a:rPr dirty="0" sz="2600" spc="-5"/>
              <a:t>f</a:t>
            </a:r>
            <a:r>
              <a:rPr dirty="0" sz="2600" spc="-5"/>
              <a:t>e</a:t>
            </a:r>
            <a:r>
              <a:rPr dirty="0" sz="2600"/>
              <a:t>r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/>
              <a:t>o</a:t>
            </a:r>
            <a:r>
              <a:rPr dirty="0" sz="2600"/>
              <a:t>	</a:t>
            </a:r>
            <a:r>
              <a:rPr dirty="0" sz="2600" spc="-20"/>
              <a:t>i</a:t>
            </a:r>
            <a:r>
              <a:rPr dirty="0" sz="2600" spc="-5"/>
              <a:t>t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/>
              <a:t>i</a:t>
            </a:r>
            <a:r>
              <a:rPr dirty="0" sz="2600" spc="-10"/>
              <a:t>mm</a:t>
            </a:r>
            <a:r>
              <a:rPr dirty="0" sz="2600" spc="-5"/>
              <a:t>e</a:t>
            </a:r>
            <a:r>
              <a:rPr dirty="0" sz="2600" spc="5"/>
              <a:t>d</a:t>
            </a:r>
            <a:r>
              <a:rPr dirty="0" sz="2600" spc="5"/>
              <a:t>i</a:t>
            </a:r>
            <a:r>
              <a:rPr dirty="0" sz="2600" spc="-5"/>
              <a:t>a</a:t>
            </a:r>
            <a:r>
              <a:rPr dirty="0" sz="2600" spc="-5"/>
              <a:t>t</a:t>
            </a:r>
            <a:r>
              <a:rPr dirty="0" sz="2600"/>
              <a:t>e  </a:t>
            </a:r>
            <a:r>
              <a:rPr dirty="0" sz="2600" spc="-5"/>
              <a:t>superclass,</a:t>
            </a:r>
            <a:r>
              <a:rPr dirty="0" sz="2600" spc="-20"/>
              <a:t> </a:t>
            </a:r>
            <a:r>
              <a:rPr dirty="0" sz="2600" spc="-5"/>
              <a:t>it</a:t>
            </a:r>
            <a:r>
              <a:rPr dirty="0" sz="2600" spc="5"/>
              <a:t> </a:t>
            </a:r>
            <a:r>
              <a:rPr dirty="0" sz="2600" spc="-5"/>
              <a:t>can </a:t>
            </a:r>
            <a:r>
              <a:rPr dirty="0" sz="2600"/>
              <a:t>be</a:t>
            </a:r>
            <a:r>
              <a:rPr dirty="0" sz="2600" spc="-20"/>
              <a:t> </a:t>
            </a:r>
            <a:r>
              <a:rPr dirty="0" sz="2600" spc="5"/>
              <a:t>done</a:t>
            </a:r>
            <a:r>
              <a:rPr dirty="0" sz="2600" spc="-35"/>
              <a:t> </a:t>
            </a:r>
            <a:r>
              <a:rPr dirty="0" sz="2600"/>
              <a:t>using</a:t>
            </a:r>
            <a:r>
              <a:rPr dirty="0" sz="2600" spc="-5"/>
              <a:t> </a:t>
            </a:r>
            <a:r>
              <a:rPr dirty="0" sz="2600"/>
              <a:t>the</a:t>
            </a:r>
            <a:r>
              <a:rPr dirty="0" sz="2600" spc="-10"/>
              <a:t> </a:t>
            </a:r>
            <a:r>
              <a:rPr dirty="0" sz="2600"/>
              <a:t>keyword</a:t>
            </a:r>
            <a:r>
              <a:rPr dirty="0" sz="2600" spc="-35"/>
              <a:t> </a:t>
            </a:r>
            <a:r>
              <a:rPr dirty="0" sz="2600" spc="-45" b="1">
                <a:latin typeface="Times New Roman"/>
                <a:cs typeface="Times New Roman"/>
              </a:rPr>
              <a:t>super.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super</a:t>
            </a:r>
            <a:r>
              <a:rPr dirty="0" sz="2600" spc="-80" b="1">
                <a:latin typeface="Times New Roman"/>
                <a:cs typeface="Times New Roman"/>
              </a:rPr>
              <a:t> </a:t>
            </a:r>
            <a:r>
              <a:rPr dirty="0" sz="2600"/>
              <a:t>has</a:t>
            </a:r>
            <a:r>
              <a:rPr dirty="0" sz="2600" spc="-20"/>
              <a:t> </a:t>
            </a:r>
            <a:r>
              <a:rPr dirty="0" sz="2600"/>
              <a:t>two</a:t>
            </a:r>
            <a:r>
              <a:rPr dirty="0" sz="2600" spc="-20"/>
              <a:t> </a:t>
            </a:r>
            <a:r>
              <a:rPr dirty="0" sz="2600"/>
              <a:t>general</a:t>
            </a:r>
            <a:r>
              <a:rPr dirty="0" sz="2600" spc="-35"/>
              <a:t> </a:t>
            </a:r>
            <a:r>
              <a:rPr dirty="0" sz="2600" spc="-5"/>
              <a:t>forms</a:t>
            </a:r>
            <a:r>
              <a:rPr dirty="0" sz="2600" spc="-5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206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</a:t>
            </a:r>
            <a:r>
              <a:rPr dirty="0" sz="2400">
                <a:latin typeface="Times New Roman"/>
                <a:cs typeface="Times New Roman"/>
              </a:rPr>
              <a:t>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up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’</a:t>
            </a:r>
            <a:r>
              <a:rPr dirty="0" sz="2400" spc="-1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1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926465" marR="5080" indent="-513715">
              <a:lnSpc>
                <a:spcPct val="150000"/>
              </a:lnSpc>
              <a:spcBef>
                <a:spcPts val="580"/>
              </a:spcBef>
              <a:buAutoNum type="arabicPeriod"/>
              <a:tabLst>
                <a:tab pos="926465" algn="l"/>
                <a:tab pos="927100" algn="l"/>
                <a:tab pos="1394460" algn="l"/>
                <a:tab pos="2341245" algn="l"/>
                <a:tab pos="2644140" algn="l"/>
                <a:tab pos="3872865" algn="l"/>
                <a:tab pos="4277995" algn="l"/>
                <a:tab pos="4835525" algn="l"/>
                <a:tab pos="6318885" algn="l"/>
                <a:tab pos="6925309" algn="l"/>
                <a:tab pos="7482840" algn="l"/>
              </a:tabLst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 b="1">
                <a:latin typeface="Times New Roman"/>
                <a:cs typeface="Times New Roman"/>
              </a:rPr>
              <a:t>ac</a:t>
            </a:r>
            <a:r>
              <a:rPr dirty="0" sz="2400" b="1">
                <a:latin typeface="Times New Roman"/>
                <a:cs typeface="Times New Roman"/>
              </a:rPr>
              <a:t>ce</a:t>
            </a:r>
            <a:r>
              <a:rPr dirty="0" sz="2400" spc="-5" b="1">
                <a:latin typeface="Times New Roman"/>
                <a:cs typeface="Times New Roman"/>
              </a:rPr>
              <a:t>ss</a:t>
            </a:r>
            <a:r>
              <a:rPr dirty="0" sz="2400" b="1">
                <a:latin typeface="Times New Roman"/>
                <a:cs typeface="Times New Roman"/>
              </a:rPr>
              <a:t>	a	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10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er</a:t>
            </a:r>
            <a:r>
              <a:rPr dirty="0" sz="2400" b="1">
                <a:latin typeface="Times New Roman"/>
                <a:cs typeface="Times New Roman"/>
              </a:rPr>
              <a:t>	of	t</a:t>
            </a:r>
            <a:r>
              <a:rPr dirty="0" sz="2400" spc="-1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up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  </a:t>
            </a:r>
            <a:r>
              <a:rPr dirty="0" sz="2400">
                <a:latin typeface="Times New Roman"/>
                <a:cs typeface="Times New Roman"/>
              </a:rPr>
              <a:t>hidden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member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subclass.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014"/>
              </a:spcBef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dirty="0" spc="-5"/>
              <a:t>The</a:t>
            </a:r>
            <a:r>
              <a:rPr dirty="0" spc="-30"/>
              <a:t> </a:t>
            </a:r>
            <a:r>
              <a:rPr dirty="0" b="1">
                <a:latin typeface="Times New Roman"/>
                <a:cs typeface="Times New Roman"/>
              </a:rPr>
              <a:t>static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methods </a:t>
            </a:r>
            <a:r>
              <a:rPr dirty="0"/>
              <a:t>cannot</a:t>
            </a:r>
            <a:r>
              <a:rPr dirty="0" spc="-25"/>
              <a:t> </a:t>
            </a:r>
            <a:r>
              <a:rPr dirty="0" spc="-5"/>
              <a:t>refer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40" b="1">
                <a:solidFill>
                  <a:srgbClr val="FF0000"/>
                </a:solidFill>
                <a:latin typeface="Times New Roman"/>
                <a:cs typeface="Times New Roman"/>
              </a:rPr>
              <a:t>super</a:t>
            </a:r>
            <a:r>
              <a:rPr dirty="0" spc="-40" b="1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2319" y="299719"/>
            <a:ext cx="59518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1639" marR="5080" indent="-1679575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super</a:t>
            </a:r>
            <a:r>
              <a:rPr dirty="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 Call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Superclass </a:t>
            </a:r>
            <a:r>
              <a:rPr dirty="0" spc="-8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1484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807720" algn="l"/>
                <a:tab pos="2196465" algn="l"/>
                <a:tab pos="2886710" algn="l"/>
                <a:tab pos="3613785" algn="l"/>
                <a:tab pos="4011295" algn="l"/>
                <a:tab pos="5869305" algn="l"/>
                <a:tab pos="7146290" algn="l"/>
                <a:tab pos="7728584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ub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following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super: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093210"/>
            <a:ext cx="5834380" cy="169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super</a:t>
            </a:r>
            <a:r>
              <a:rPr dirty="0" sz="2600" spc="-10">
                <a:latin typeface="Times New Roman"/>
                <a:cs typeface="Times New Roman"/>
              </a:rPr>
              <a:t>(</a:t>
            </a:r>
            <a:r>
              <a:rPr dirty="0" sz="2600" spc="-10" i="1">
                <a:latin typeface="Times New Roman"/>
                <a:cs typeface="Times New Roman"/>
              </a:rPr>
              <a:t>arg-list);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274445" algn="l"/>
                <a:tab pos="2430780" algn="l"/>
                <a:tab pos="3764279" algn="l"/>
                <a:tab pos="4438015" algn="l"/>
              </a:tabLst>
            </a:pP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105" i="1">
                <a:latin typeface="Times New Roman"/>
                <a:cs typeface="Times New Roman"/>
              </a:rPr>
              <a:t>r</a:t>
            </a:r>
            <a:r>
              <a:rPr dirty="0" sz="2600" spc="5" i="1">
                <a:latin typeface="Times New Roman"/>
                <a:cs typeface="Times New Roman"/>
              </a:rPr>
              <a:t>g</a:t>
            </a:r>
            <a:r>
              <a:rPr dirty="0" sz="2600" spc="-20" i="1">
                <a:latin typeface="Times New Roman"/>
                <a:cs typeface="Times New Roman"/>
              </a:rPr>
              <a:t>-</a:t>
            </a:r>
            <a:r>
              <a:rPr dirty="0" sz="2600" spc="-5" i="1">
                <a:latin typeface="Times New Roman"/>
                <a:cs typeface="Times New Roman"/>
              </a:rPr>
              <a:t>li</a:t>
            </a:r>
            <a:r>
              <a:rPr dirty="0" sz="2600" spc="5" i="1">
                <a:latin typeface="Times New Roman"/>
                <a:cs typeface="Times New Roman"/>
              </a:rPr>
              <a:t>s</a:t>
            </a:r>
            <a:r>
              <a:rPr dirty="0" sz="2600" i="1">
                <a:latin typeface="Times New Roman"/>
                <a:cs typeface="Times New Roman"/>
              </a:rPr>
              <a:t>t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s</a:t>
            </a:r>
            <a:r>
              <a:rPr dirty="0" sz="2600" spc="5" i="1">
                <a:latin typeface="Times New Roman"/>
                <a:cs typeface="Times New Roman"/>
              </a:rPr>
              <a:t>p</a:t>
            </a:r>
            <a:r>
              <a:rPr dirty="0" sz="2600" spc="-5" i="1">
                <a:latin typeface="Times New Roman"/>
                <a:cs typeface="Times New Roman"/>
              </a:rPr>
              <a:t>ec</a:t>
            </a:r>
            <a:r>
              <a:rPr dirty="0" sz="2600" spc="-5" i="1">
                <a:latin typeface="Times New Roman"/>
                <a:cs typeface="Times New Roman"/>
              </a:rPr>
              <a:t>if</a:t>
            </a:r>
            <a:r>
              <a:rPr dirty="0" sz="2600" spc="5" i="1">
                <a:latin typeface="Times New Roman"/>
                <a:cs typeface="Times New Roman"/>
              </a:rPr>
              <a:t>i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s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an</a:t>
            </a:r>
            <a:r>
              <a:rPr dirty="0" sz="2600" i="1">
                <a:latin typeface="Times New Roman"/>
                <a:cs typeface="Times New Roman"/>
              </a:rPr>
              <a:t>y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105" i="1">
                <a:latin typeface="Times New Roman"/>
                <a:cs typeface="Times New Roman"/>
              </a:rPr>
              <a:t>r</a:t>
            </a:r>
            <a:r>
              <a:rPr dirty="0" sz="2600" spc="5" i="1">
                <a:latin typeface="Times New Roman"/>
                <a:cs typeface="Times New Roman"/>
              </a:rPr>
              <a:t>g</a:t>
            </a:r>
            <a:r>
              <a:rPr dirty="0" sz="2600" spc="-10" i="1">
                <a:latin typeface="Times New Roman"/>
                <a:cs typeface="Times New Roman"/>
              </a:rPr>
              <a:t>u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r>
              <a:rPr dirty="0" sz="2600" spc="-20" i="1">
                <a:latin typeface="Times New Roman"/>
                <a:cs typeface="Times New Roman"/>
              </a:rPr>
              <a:t>e</a:t>
            </a:r>
            <a:r>
              <a:rPr dirty="0" sz="2600" spc="5" i="1">
                <a:latin typeface="Times New Roman"/>
                <a:cs typeface="Times New Roman"/>
              </a:rPr>
              <a:t>n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i="1">
                <a:latin typeface="Times New Roman"/>
                <a:cs typeface="Times New Roman"/>
              </a:rPr>
              <a:t>s  </a:t>
            </a:r>
            <a:r>
              <a:rPr dirty="0" sz="2600" i="1">
                <a:latin typeface="Times New Roman"/>
                <a:cs typeface="Times New Roman"/>
              </a:rPr>
              <a:t>constructor</a:t>
            </a:r>
            <a:r>
              <a:rPr dirty="0" sz="2600" spc="-4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in </a:t>
            </a: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-10" i="1">
                <a:latin typeface="Times New Roman"/>
                <a:cs typeface="Times New Roman"/>
              </a:rPr>
              <a:t> superclass.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696" y="3766818"/>
            <a:ext cx="20669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3000" algn="l"/>
                <a:tab pos="1649095" algn="l"/>
              </a:tabLst>
            </a:pPr>
            <a:r>
              <a:rPr dirty="0" sz="2600" spc="-10" i="1">
                <a:latin typeface="Times New Roman"/>
                <a:cs typeface="Times New Roman"/>
              </a:rPr>
              <a:t>n</a:t>
            </a:r>
            <a:r>
              <a:rPr dirty="0" sz="2600" spc="-5" i="1">
                <a:latin typeface="Times New Roman"/>
                <a:cs typeface="Times New Roman"/>
              </a:rPr>
              <a:t>ee</a:t>
            </a:r>
            <a:r>
              <a:rPr dirty="0" sz="2600" spc="5" i="1">
                <a:latin typeface="Times New Roman"/>
                <a:cs typeface="Times New Roman"/>
              </a:rPr>
              <a:t>d</a:t>
            </a:r>
            <a:r>
              <a:rPr dirty="0" sz="2600" spc="-2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d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10" i="1">
                <a:latin typeface="Times New Roman"/>
                <a:cs typeface="Times New Roman"/>
              </a:rPr>
              <a:t>b</a:t>
            </a:r>
            <a:r>
              <a:rPr dirty="0" sz="2600" i="1">
                <a:latin typeface="Times New Roman"/>
                <a:cs typeface="Times New Roman"/>
              </a:rPr>
              <a:t>y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837275"/>
            <a:ext cx="8071484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437515" algn="l"/>
                <a:tab pos="438150" algn="l"/>
                <a:tab pos="1455420" algn="l"/>
                <a:tab pos="1720850" algn="l"/>
                <a:tab pos="2517775" algn="l"/>
                <a:tab pos="3590925" algn="l"/>
                <a:tab pos="4058285" algn="l"/>
                <a:tab pos="4616450" algn="l"/>
                <a:tab pos="5356860" algn="l"/>
                <a:tab pos="6888480" algn="l"/>
              </a:tabLst>
            </a:pPr>
            <a:r>
              <a:rPr dirty="0"/>
              <a:t>	</a:t>
            </a:r>
            <a:r>
              <a:rPr dirty="0" sz="2600" spc="-5" b="1" i="1">
                <a:latin typeface="Times New Roman"/>
                <a:cs typeface="Times New Roman"/>
              </a:rPr>
              <a:t>s</a:t>
            </a:r>
            <a:r>
              <a:rPr dirty="0" sz="2600" b="1" i="1">
                <a:latin typeface="Times New Roman"/>
                <a:cs typeface="Times New Roman"/>
              </a:rPr>
              <a:t>u</a:t>
            </a:r>
            <a:r>
              <a:rPr dirty="0" sz="2600" spc="5" b="1" i="1">
                <a:latin typeface="Times New Roman"/>
                <a:cs typeface="Times New Roman"/>
              </a:rPr>
              <a:t>p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spc="-5" b="1" i="1">
                <a:latin typeface="Times New Roman"/>
                <a:cs typeface="Times New Roman"/>
              </a:rPr>
              <a:t>r</a:t>
            </a:r>
            <a:r>
              <a:rPr dirty="0" sz="2600" b="1" i="1">
                <a:latin typeface="Times New Roman"/>
                <a:cs typeface="Times New Roman"/>
              </a:rPr>
              <a:t>(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b="1" i="1">
                <a:latin typeface="Times New Roman"/>
                <a:cs typeface="Times New Roman"/>
              </a:rPr>
              <a:t>)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 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ub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</a:t>
            </a:r>
            <a:r>
              <a:rPr dirty="0" u="heavy" sz="2600" spc="-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860551"/>
            <a:ext cx="3777615" cy="328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Sup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Sup()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  <a:spcBef>
                <a:spcPts val="5"/>
              </a:spcBef>
            </a:pPr>
            <a:r>
              <a:rPr dirty="0" sz="2200" spc="-5">
                <a:latin typeface="Times New Roman"/>
                <a:cs typeface="Times New Roman"/>
              </a:rPr>
              <a:t>System.out.println("Superclass");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extends</a:t>
            </a:r>
            <a:r>
              <a:rPr dirty="0" sz="24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Sup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0337" y="782827"/>
            <a:ext cx="2319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dirty="0" sz="28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Supersub{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37" y="1639315"/>
            <a:ext cx="4160520" cy="784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194945">
              <a:lnSpc>
                <a:spcPts val="3350"/>
              </a:lnSpc>
            </a:pP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3217" y="2824986"/>
            <a:ext cx="32880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Sub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subob=new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Sub();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487670"/>
            <a:ext cx="38811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Sub()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super();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System.out.println("Subclass");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6682229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3217" y="3678426"/>
            <a:ext cx="196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0337" y="4105146"/>
            <a:ext cx="196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2304" y="5404104"/>
            <a:ext cx="1385570" cy="937260"/>
          </a:xfrm>
          <a:custGeom>
            <a:avLst/>
            <a:gdLst/>
            <a:ahLst/>
            <a:cxnLst/>
            <a:rect l="l" t="t" r="r" b="b"/>
            <a:pathLst>
              <a:path w="1385570" h="937260">
                <a:moveTo>
                  <a:pt x="1385316" y="937260"/>
                </a:moveTo>
                <a:lnTo>
                  <a:pt x="1385316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371600" y="13716"/>
                </a:lnTo>
                <a:lnTo>
                  <a:pt x="1371600" y="6096"/>
                </a:lnTo>
                <a:lnTo>
                  <a:pt x="1377696" y="13716"/>
                </a:lnTo>
                <a:lnTo>
                  <a:pt x="1377696" y="937260"/>
                </a:lnTo>
                <a:lnTo>
                  <a:pt x="1385316" y="937260"/>
                </a:lnTo>
                <a:close/>
              </a:path>
              <a:path w="1385570" h="937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385570" h="937260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1385570" h="937260">
                <a:moveTo>
                  <a:pt x="1377696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1371600" y="937260"/>
                </a:lnTo>
                <a:lnTo>
                  <a:pt x="1371600" y="931164"/>
                </a:lnTo>
                <a:lnTo>
                  <a:pt x="1377696" y="925068"/>
                </a:lnTo>
                <a:close/>
              </a:path>
              <a:path w="1385570" h="937260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1385570" h="937260">
                <a:moveTo>
                  <a:pt x="1377696" y="13716"/>
                </a:moveTo>
                <a:lnTo>
                  <a:pt x="1371600" y="6096"/>
                </a:lnTo>
                <a:lnTo>
                  <a:pt x="1371600" y="13716"/>
                </a:lnTo>
                <a:lnTo>
                  <a:pt x="1377696" y="13716"/>
                </a:lnTo>
                <a:close/>
              </a:path>
              <a:path w="1385570" h="937260">
                <a:moveTo>
                  <a:pt x="1377696" y="925068"/>
                </a:moveTo>
                <a:lnTo>
                  <a:pt x="1377696" y="13716"/>
                </a:lnTo>
                <a:lnTo>
                  <a:pt x="1371600" y="13716"/>
                </a:lnTo>
                <a:lnTo>
                  <a:pt x="1371600" y="925068"/>
                </a:lnTo>
                <a:lnTo>
                  <a:pt x="1377696" y="925068"/>
                </a:lnTo>
                <a:close/>
              </a:path>
              <a:path w="1385570" h="937260">
                <a:moveTo>
                  <a:pt x="1377696" y="937260"/>
                </a:moveTo>
                <a:lnTo>
                  <a:pt x="1377696" y="925068"/>
                </a:lnTo>
                <a:lnTo>
                  <a:pt x="1371600" y="931164"/>
                </a:lnTo>
                <a:lnTo>
                  <a:pt x="1371600" y="937260"/>
                </a:lnTo>
                <a:lnTo>
                  <a:pt x="1377696" y="9372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27137" y="5437122"/>
            <a:ext cx="11531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upe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la</a:t>
            </a:r>
            <a:r>
              <a:rPr dirty="0" sz="1800">
                <a:latin typeface="Arial MT"/>
                <a:cs typeface="Arial MT"/>
              </a:rPr>
              <a:t>ss  </a:t>
            </a:r>
            <a:r>
              <a:rPr dirty="0" sz="1800" spc="-5">
                <a:latin typeface="Arial MT"/>
                <a:cs typeface="Arial MT"/>
              </a:rPr>
              <a:t>Subclass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0063" y="935227"/>
            <a:ext cx="54749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Floating-Point</a:t>
            </a:r>
            <a:r>
              <a:rPr dirty="0" sz="4400" spc="-1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9339" y="1551533"/>
            <a:ext cx="8072755" cy="5018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62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400300" algn="l"/>
                <a:tab pos="3453765" algn="l"/>
                <a:tab pos="3866515" algn="l"/>
                <a:tab pos="4606925" algn="l"/>
                <a:tab pos="5163185" algn="l"/>
                <a:tab pos="6274435" algn="l"/>
                <a:tab pos="7706995" algn="l"/>
              </a:tabLst>
            </a:pP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5">
                <a:latin typeface="Times New Roman"/>
                <a:cs typeface="Times New Roman"/>
              </a:rPr>
              <a:t>ng</a:t>
            </a:r>
            <a:r>
              <a:rPr dirty="0" sz="2600" spc="-20">
                <a:latin typeface="Times New Roman"/>
                <a:cs typeface="Times New Roman"/>
              </a:rPr>
              <a:t>-</a:t>
            </a:r>
            <a:r>
              <a:rPr dirty="0" sz="2600" spc="-10">
                <a:latin typeface="Times New Roman"/>
                <a:cs typeface="Times New Roman"/>
              </a:rPr>
              <a:t>po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lit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ub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p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ec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b="1">
                <a:latin typeface="Times New Roman"/>
                <a:cs typeface="Times New Roman"/>
              </a:rPr>
              <a:t>y  </a:t>
            </a:r>
            <a:r>
              <a:rPr dirty="0" sz="2600" spc="-5" b="1">
                <a:latin typeface="Times New Roman"/>
                <a:cs typeface="Times New Roman"/>
              </a:rPr>
              <a:t>default.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  <a:tab pos="7310755" algn="l"/>
              </a:tabLst>
            </a:pPr>
            <a:r>
              <a:rPr dirty="0" sz="2600" spc="-95">
                <a:latin typeface="Times New Roman"/>
                <a:cs typeface="Times New Roman"/>
              </a:rPr>
              <a:t>To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specify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float</a:t>
            </a:r>
            <a:r>
              <a:rPr dirty="0" sz="2600" spc="5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literal,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must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append</a:t>
            </a:r>
            <a:r>
              <a:rPr dirty="0" u="heavy" sz="260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heavy" sz="26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heavy" sz="26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	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constant.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22985" algn="l"/>
                <a:tab pos="1714500" algn="l"/>
                <a:tab pos="2479675" algn="l"/>
                <a:tab pos="3962400" algn="l"/>
                <a:tab pos="5149850" algn="l"/>
                <a:tab pos="5530850" algn="l"/>
                <a:tab pos="6722745" algn="l"/>
                <a:tab pos="7726680" algn="l"/>
              </a:tabLst>
            </a:pPr>
            <a:r>
              <a:rPr dirty="0" sz="2600" spc="-204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xp</a:t>
            </a:r>
            <a:r>
              <a:rPr dirty="0" sz="2600" spc="-5">
                <a:latin typeface="Times New Roman"/>
                <a:cs typeface="Times New Roman"/>
              </a:rPr>
              <a:t>li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itl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ub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lit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y 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appending</a:t>
            </a:r>
            <a:r>
              <a:rPr dirty="0" u="heavy" sz="26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35050" algn="l"/>
                <a:tab pos="2115185" algn="l"/>
                <a:tab pos="3238500" algn="l"/>
                <a:tab pos="3973195" algn="l"/>
                <a:tab pos="5439410" algn="l"/>
                <a:tab pos="5937885" algn="l"/>
                <a:tab pos="6580505" algn="l"/>
                <a:tab pos="702246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2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ub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10">
                <a:latin typeface="Times New Roman"/>
                <a:cs typeface="Times New Roman"/>
              </a:rPr>
              <a:t>u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6</a:t>
            </a:r>
            <a:r>
              <a:rPr dirty="0" sz="2600">
                <a:latin typeface="Times New Roman"/>
                <a:cs typeface="Times New Roman"/>
              </a:rPr>
              <a:t>4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,  </a:t>
            </a:r>
            <a:r>
              <a:rPr dirty="0" sz="2600">
                <a:latin typeface="Times New Roman"/>
                <a:cs typeface="Times New Roman"/>
              </a:rPr>
              <a:t>while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less-accurate </a:t>
            </a:r>
            <a:r>
              <a:rPr dirty="0" sz="2600" b="1">
                <a:latin typeface="Times New Roman"/>
                <a:cs typeface="Times New Roman"/>
              </a:rPr>
              <a:t>float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requires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32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6871" y="574039"/>
            <a:ext cx="6263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super</a:t>
            </a:r>
            <a:r>
              <a:rPr dirty="0" spc="-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keyword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 acess member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8083" rIns="0" bIns="0" rtlCol="0" vert="horz">
            <a:spAutoFit/>
          </a:bodyPr>
          <a:lstStyle/>
          <a:p>
            <a:pPr marL="354965" marR="82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276985" algn="l"/>
                <a:tab pos="2326005" algn="l"/>
                <a:tab pos="3208020" algn="l"/>
                <a:tab pos="3598545" algn="l"/>
                <a:tab pos="4134485" algn="l"/>
                <a:tab pos="5620385" algn="l"/>
                <a:tab pos="6029325" algn="l"/>
                <a:tab pos="6565265" algn="l"/>
                <a:tab pos="7798434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up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/>
              <a:t>a</a:t>
            </a:r>
            <a:r>
              <a:rPr dirty="0" sz="2600" spc="-5"/>
              <a:t>l</a:t>
            </a:r>
            <a:r>
              <a:rPr dirty="0" sz="2600"/>
              <a:t>w</a:t>
            </a:r>
            <a:r>
              <a:rPr dirty="0" sz="2600" spc="-20"/>
              <a:t>a</a:t>
            </a:r>
            <a:r>
              <a:rPr dirty="0" sz="2600" spc="5"/>
              <a:t>y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r</a:t>
            </a:r>
            <a:r>
              <a:rPr dirty="0" sz="2600" spc="-5"/>
              <a:t>e</a:t>
            </a:r>
            <a:r>
              <a:rPr dirty="0" sz="2600" spc="-5"/>
              <a:t>f</a:t>
            </a:r>
            <a:r>
              <a:rPr dirty="0" sz="2600" spc="-5"/>
              <a:t>e</a:t>
            </a:r>
            <a:r>
              <a:rPr dirty="0" sz="2600" spc="-5"/>
              <a:t>r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/>
              <a:t>o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/>
              <a:t>s</a:t>
            </a:r>
            <a:r>
              <a:rPr dirty="0" sz="2600" spc="-10"/>
              <a:t>u</a:t>
            </a:r>
            <a:r>
              <a:rPr dirty="0" sz="2600" spc="5"/>
              <a:t>p</a:t>
            </a:r>
            <a:r>
              <a:rPr dirty="0" sz="2600" spc="-5"/>
              <a:t>e</a:t>
            </a:r>
            <a:r>
              <a:rPr dirty="0" sz="2600" spc="-20"/>
              <a:t>r</a:t>
            </a:r>
            <a:r>
              <a:rPr dirty="0" sz="2600" spc="-5"/>
              <a:t>c</a:t>
            </a:r>
            <a:r>
              <a:rPr dirty="0" sz="2600" spc="-5"/>
              <a:t>l</a:t>
            </a:r>
            <a:r>
              <a:rPr dirty="0" sz="2600" spc="-5"/>
              <a:t>a</a:t>
            </a:r>
            <a:r>
              <a:rPr dirty="0" sz="2600" spc="-5"/>
              <a:t>s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/>
              <a:t>o</a:t>
            </a:r>
            <a:r>
              <a:rPr dirty="0" sz="2600"/>
              <a:t>f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/>
              <a:t>s</a:t>
            </a:r>
            <a:r>
              <a:rPr dirty="0" sz="2600" spc="5"/>
              <a:t>ub</a:t>
            </a:r>
            <a:r>
              <a:rPr dirty="0" sz="2600" spc="-5"/>
              <a:t>c</a:t>
            </a:r>
            <a:r>
              <a:rPr dirty="0" sz="2600" spc="-5"/>
              <a:t>l</a:t>
            </a:r>
            <a:r>
              <a:rPr dirty="0" sz="2600" spc="-5"/>
              <a:t>a</a:t>
            </a:r>
            <a:r>
              <a:rPr dirty="0" sz="2600" spc="-5"/>
              <a:t>s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i</a:t>
            </a:r>
            <a:r>
              <a:rPr dirty="0" sz="2600"/>
              <a:t>n  </a:t>
            </a:r>
            <a:r>
              <a:rPr dirty="0" sz="2600"/>
              <a:t>which</a:t>
            </a:r>
            <a:r>
              <a:rPr dirty="0" sz="2600" spc="-40"/>
              <a:t> </a:t>
            </a:r>
            <a:r>
              <a:rPr dirty="0" sz="2600" spc="-5"/>
              <a:t>it</a:t>
            </a:r>
            <a:r>
              <a:rPr dirty="0" sz="2600" spc="5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/>
              <a:t>used.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90"/>
              <a:t>To</a:t>
            </a:r>
            <a:r>
              <a:rPr dirty="0" sz="2600" spc="-15"/>
              <a:t> </a:t>
            </a:r>
            <a:r>
              <a:rPr dirty="0" sz="2600" spc="-5"/>
              <a:t>access </a:t>
            </a:r>
            <a:r>
              <a:rPr dirty="0" sz="2600"/>
              <a:t>the</a:t>
            </a:r>
            <a:r>
              <a:rPr dirty="0" sz="2600" spc="-5"/>
              <a:t> member in</a:t>
            </a:r>
            <a:r>
              <a:rPr dirty="0" sz="2600" spc="5"/>
              <a:t> </a:t>
            </a:r>
            <a:r>
              <a:rPr dirty="0" sz="2600" spc="-5"/>
              <a:t>superclass </a:t>
            </a:r>
            <a:r>
              <a:rPr dirty="0" sz="2600"/>
              <a:t>from</a:t>
            </a:r>
            <a:r>
              <a:rPr dirty="0" sz="2600" spc="-10"/>
              <a:t> </a:t>
            </a:r>
            <a:r>
              <a:rPr dirty="0" sz="2600" spc="-5"/>
              <a:t>subclass</a:t>
            </a:r>
            <a:endParaRPr sz="2600"/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super</a:t>
            </a:r>
            <a:r>
              <a:rPr dirty="0" sz="2600" spc="-5"/>
              <a:t>.</a:t>
            </a:r>
            <a:r>
              <a:rPr dirty="0" sz="2600" spc="-5" i="1">
                <a:latin typeface="Times New Roman"/>
                <a:cs typeface="Times New Roman"/>
              </a:rPr>
              <a:t>member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537970" algn="l"/>
                <a:tab pos="2703830" algn="l"/>
                <a:tab pos="3326765" algn="l"/>
                <a:tab pos="3794760" algn="l"/>
                <a:tab pos="4688205" algn="l"/>
                <a:tab pos="5023485" algn="l"/>
                <a:tab pos="6103620" algn="l"/>
                <a:tab pos="6557645" algn="l"/>
                <a:tab pos="7044055" algn="l"/>
              </a:tabLst>
            </a:pPr>
            <a:r>
              <a:rPr dirty="0" sz="2400" spc="-10" i="1">
                <a:latin typeface="Times New Roman"/>
                <a:cs typeface="Times New Roman"/>
              </a:rPr>
              <a:t>H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90" i="1">
                <a:latin typeface="Times New Roman"/>
                <a:cs typeface="Times New Roman"/>
              </a:rPr>
              <a:t>r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spc="10" i="1">
                <a:latin typeface="Times New Roman"/>
                <a:cs typeface="Times New Roman"/>
              </a:rPr>
              <a:t>b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c</a:t>
            </a:r>
            <a:r>
              <a:rPr dirty="0" sz="2400" i="1">
                <a:latin typeface="Times New Roman"/>
                <a:cs typeface="Times New Roman"/>
              </a:rPr>
              <a:t>an	</a:t>
            </a:r>
            <a:r>
              <a:rPr dirty="0" sz="2400" i="1">
                <a:latin typeface="Times New Roman"/>
                <a:cs typeface="Times New Roman"/>
              </a:rPr>
              <a:t>be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10" i="1">
                <a:latin typeface="Times New Roman"/>
                <a:cs typeface="Times New Roman"/>
              </a:rPr>
              <a:t>i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15" i="1">
                <a:latin typeface="Times New Roman"/>
                <a:cs typeface="Times New Roman"/>
              </a:rPr>
              <a:t>h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i="1">
                <a:latin typeface="Times New Roman"/>
                <a:cs typeface="Times New Roman"/>
              </a:rPr>
              <a:t>	a	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i="1">
                <a:latin typeface="Times New Roman"/>
                <a:cs typeface="Times New Roman"/>
              </a:rPr>
              <a:t>hod	</a:t>
            </a:r>
            <a:r>
              <a:rPr dirty="0" sz="2400" spc="-5" i="1">
                <a:latin typeface="Times New Roman"/>
                <a:cs typeface="Times New Roman"/>
              </a:rPr>
              <a:t>or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15" i="1">
                <a:latin typeface="Times New Roman"/>
                <a:cs typeface="Times New Roman"/>
              </a:rPr>
              <a:t>a</a:t>
            </a:r>
            <a:r>
              <a:rPr dirty="0" sz="2400" i="1">
                <a:latin typeface="Times New Roman"/>
                <a:cs typeface="Times New Roman"/>
              </a:rPr>
              <a:t>n	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15" i="1">
                <a:latin typeface="Times New Roman"/>
                <a:cs typeface="Times New Roman"/>
              </a:rPr>
              <a:t>s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i="1">
                <a:latin typeface="Times New Roman"/>
                <a:cs typeface="Times New Roman"/>
              </a:rPr>
              <a:t>an</a:t>
            </a:r>
            <a:r>
              <a:rPr dirty="0" sz="2400" spc="-10" i="1">
                <a:latin typeface="Times New Roman"/>
                <a:cs typeface="Times New Roman"/>
              </a:rPr>
              <a:t>c</a:t>
            </a:r>
            <a:r>
              <a:rPr dirty="0" sz="2400" i="1">
                <a:latin typeface="Times New Roman"/>
                <a:cs typeface="Times New Roman"/>
              </a:rPr>
              <a:t>e  </a:t>
            </a:r>
            <a:r>
              <a:rPr dirty="0" sz="2400" i="1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/>
              <a:t>If subclass </a:t>
            </a:r>
            <a:r>
              <a:rPr dirty="0" sz="2600"/>
              <a:t>contains </a:t>
            </a:r>
            <a:r>
              <a:rPr dirty="0" sz="2600" spc="-5"/>
              <a:t>same variable as superclass, </a:t>
            </a:r>
            <a:r>
              <a:rPr dirty="0" sz="2600"/>
              <a:t>then </a:t>
            </a:r>
            <a:r>
              <a:rPr dirty="0" sz="2600" spc="-5"/>
              <a:t>in </a:t>
            </a:r>
            <a:r>
              <a:rPr dirty="0" sz="2600"/>
              <a:t> </a:t>
            </a:r>
            <a:r>
              <a:rPr dirty="0" sz="2600" spc="-5"/>
              <a:t>subclass,</a:t>
            </a:r>
            <a:r>
              <a:rPr dirty="0" sz="2600"/>
              <a:t> </a:t>
            </a:r>
            <a:r>
              <a:rPr dirty="0" sz="2600" spc="5"/>
              <a:t>the</a:t>
            </a:r>
            <a:r>
              <a:rPr dirty="0" sz="2600" spc="10"/>
              <a:t> </a:t>
            </a:r>
            <a:r>
              <a:rPr dirty="0" sz="2600" spc="-5"/>
              <a:t>superclass</a:t>
            </a:r>
            <a:r>
              <a:rPr dirty="0" sz="2600"/>
              <a:t> member</a:t>
            </a:r>
            <a:r>
              <a:rPr dirty="0" sz="2600" spc="5"/>
              <a:t> </a:t>
            </a:r>
            <a:r>
              <a:rPr dirty="0" sz="2600" spc="-5"/>
              <a:t>will</a:t>
            </a:r>
            <a:r>
              <a:rPr dirty="0" sz="2600"/>
              <a:t> be</a:t>
            </a:r>
            <a:r>
              <a:rPr dirty="0" sz="2600" spc="5"/>
              <a:t> </a:t>
            </a:r>
            <a:r>
              <a:rPr dirty="0" sz="2600"/>
              <a:t>hidden</a:t>
            </a:r>
            <a:r>
              <a:rPr dirty="0" sz="2600" spc="5"/>
              <a:t> </a:t>
            </a:r>
            <a:r>
              <a:rPr dirty="0" sz="2600" spc="-5"/>
              <a:t>by </a:t>
            </a:r>
            <a:r>
              <a:rPr dirty="0" sz="2600"/>
              <a:t> corresponding</a:t>
            </a:r>
            <a:r>
              <a:rPr dirty="0" sz="2600" spc="-50"/>
              <a:t> </a:t>
            </a:r>
            <a:r>
              <a:rPr dirty="0" sz="2600" spc="-5"/>
              <a:t>subclass</a:t>
            </a:r>
            <a:r>
              <a:rPr dirty="0" sz="2600" spc="-10"/>
              <a:t> </a:t>
            </a:r>
            <a:r>
              <a:rPr dirty="0" sz="2600" spc="-25"/>
              <a:t>member.</a:t>
            </a:r>
            <a:endParaRPr sz="2600"/>
          </a:p>
          <a:p>
            <a:pPr algn="just"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super</a:t>
            </a:r>
            <a:r>
              <a:rPr dirty="0" sz="2400" spc="-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keyword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38275"/>
            <a:ext cx="112458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330" algn="l"/>
              </a:tabLst>
            </a:pPr>
            <a:r>
              <a:rPr dirty="0" sz="200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000" spc="-10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20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b="1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r>
              <a:rPr dirty="0" sz="2000" spc="-1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A</a:t>
            </a:r>
            <a:r>
              <a:rPr dirty="0" sz="2000">
                <a:solidFill>
                  <a:srgbClr val="000000"/>
                </a:solidFill>
              </a:rPr>
              <a:t>	</a:t>
            </a:r>
            <a:r>
              <a:rPr dirty="0" sz="2000">
                <a:solidFill>
                  <a:srgbClr val="000000"/>
                </a:solidFill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00000"/>
                </a:solidFill>
                <a:latin typeface="Times New Roman"/>
                <a:cs typeface="Times New Roman"/>
              </a:rPr>
              <a:t>int</a:t>
            </a:r>
            <a:r>
              <a:rPr dirty="0" sz="20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00"/>
                </a:solidFill>
                <a:latin typeface="Times New Roman"/>
                <a:cs typeface="Times New Roman"/>
              </a:rPr>
              <a:t>i;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39" y="1547875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157475"/>
            <a:ext cx="183578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ss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C00000"/>
                </a:solidFill>
                <a:latin typeface="Times New Roman"/>
                <a:cs typeface="Times New Roman"/>
              </a:rPr>
              <a:t>nd</a:t>
            </a:r>
            <a:r>
              <a:rPr dirty="0" sz="20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000" spc="-1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int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938" y="2767074"/>
            <a:ext cx="2305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2000" spc="-4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4E6127"/>
                </a:solidFill>
                <a:latin typeface="Times New Roman"/>
                <a:cs typeface="Times New Roman"/>
              </a:rPr>
              <a:t>this</a:t>
            </a:r>
            <a:r>
              <a:rPr dirty="0" sz="2000" spc="-2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i</a:t>
            </a:r>
            <a:r>
              <a:rPr dirty="0" sz="2000" spc="-25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hides</a:t>
            </a:r>
            <a:r>
              <a:rPr dirty="0" sz="2000" spc="-3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i</a:t>
            </a:r>
            <a:r>
              <a:rPr dirty="0" sz="2000" spc="-25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4E6127"/>
                </a:solidFill>
                <a:latin typeface="Times New Roman"/>
                <a:cs typeface="Times New Roman"/>
              </a:rPr>
              <a:t>in</a:t>
            </a:r>
            <a:r>
              <a:rPr dirty="0" sz="2000" spc="-5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376674"/>
            <a:ext cx="13906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B(int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CC"/>
                </a:solidFill>
                <a:latin typeface="Times New Roman"/>
                <a:cs typeface="Times New Roman"/>
              </a:rPr>
              <a:t>super</a:t>
            </a:r>
            <a:r>
              <a:rPr dirty="0" sz="2000" spc="-15">
                <a:latin typeface="Times New Roman"/>
                <a:cs typeface="Times New Roman"/>
              </a:rPr>
              <a:t>.i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4422" y="3376674"/>
            <a:ext cx="7727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2000" spc="-45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i</a:t>
            </a:r>
            <a:r>
              <a:rPr dirty="0" sz="2000" spc="-45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4E6127"/>
                </a:solidFill>
                <a:latin typeface="Times New Roman"/>
                <a:cs typeface="Times New Roman"/>
              </a:rPr>
              <a:t>in</a:t>
            </a:r>
            <a:r>
              <a:rPr dirty="0" sz="2000" spc="-65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4E6127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6504" y="1213104"/>
            <a:ext cx="4044950" cy="2673350"/>
          </a:xfrm>
          <a:custGeom>
            <a:avLst/>
            <a:gdLst/>
            <a:ahLst/>
            <a:cxnLst/>
            <a:rect l="l" t="t" r="r" b="b"/>
            <a:pathLst>
              <a:path w="4044950" h="2673350">
                <a:moveTo>
                  <a:pt x="4044695" y="13715"/>
                </a:moveTo>
                <a:lnTo>
                  <a:pt x="4044695" y="0"/>
                </a:lnTo>
                <a:lnTo>
                  <a:pt x="0" y="0"/>
                </a:lnTo>
                <a:lnTo>
                  <a:pt x="0" y="2673095"/>
                </a:lnTo>
                <a:lnTo>
                  <a:pt x="6096" y="26730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38600" y="13716"/>
                </a:lnTo>
                <a:lnTo>
                  <a:pt x="4038600" y="6096"/>
                </a:lnTo>
                <a:lnTo>
                  <a:pt x="4044695" y="13715"/>
                </a:lnTo>
                <a:close/>
              </a:path>
              <a:path w="4044950" h="26733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44950" h="2673350">
                <a:moveTo>
                  <a:pt x="13716" y="26730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673095"/>
                </a:lnTo>
                <a:lnTo>
                  <a:pt x="13716" y="2673095"/>
                </a:lnTo>
                <a:close/>
              </a:path>
              <a:path w="4044950" h="2673350">
                <a:moveTo>
                  <a:pt x="4044695" y="13716"/>
                </a:moveTo>
                <a:lnTo>
                  <a:pt x="4038600" y="6096"/>
                </a:lnTo>
                <a:lnTo>
                  <a:pt x="4038600" y="13716"/>
                </a:lnTo>
                <a:lnTo>
                  <a:pt x="4044695" y="13716"/>
                </a:lnTo>
                <a:close/>
              </a:path>
              <a:path w="4044950" h="2673350">
                <a:moveTo>
                  <a:pt x="4044695" y="2673095"/>
                </a:moveTo>
                <a:lnTo>
                  <a:pt x="4044695" y="13716"/>
                </a:lnTo>
                <a:lnTo>
                  <a:pt x="4038600" y="13716"/>
                </a:lnTo>
                <a:lnTo>
                  <a:pt x="4038600" y="2673095"/>
                </a:lnTo>
                <a:lnTo>
                  <a:pt x="4044695" y="26730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41337" y="1038830"/>
            <a:ext cx="3780154" cy="1495425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UseSuper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337" y="2508604"/>
            <a:ext cx="320040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subOb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B(1,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subOb.show();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3139" y="3986274"/>
            <a:ext cx="562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1938" y="3986274"/>
            <a:ext cx="7772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Times New Roman"/>
                <a:cs typeface="Times New Roman"/>
              </a:rPr>
              <a:t>//</a:t>
            </a:r>
            <a:r>
              <a:rPr dirty="0" sz="2000" spc="-6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in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39" y="4900674"/>
            <a:ext cx="4854575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show()	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System.out.println("i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superclass: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00CC"/>
                </a:solidFill>
                <a:latin typeface="Times New Roman"/>
                <a:cs typeface="Times New Roman"/>
              </a:rPr>
              <a:t>super</a:t>
            </a:r>
            <a:r>
              <a:rPr dirty="0" sz="2000" spc="-15">
                <a:latin typeface="Times New Roman"/>
                <a:cs typeface="Times New Roman"/>
              </a:rPr>
              <a:t>.i);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System.out.println("i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subclass: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</a:t>
            </a:r>
            <a:r>
              <a:rPr dirty="0" sz="2000" spc="-5">
                <a:latin typeface="Times New Roman"/>
                <a:cs typeface="Times New Roman"/>
              </a:rPr>
              <a:t>i);</a:t>
            </a:r>
            <a:endParaRPr sz="20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56504" y="3886199"/>
            <a:ext cx="4044950" cy="617220"/>
          </a:xfrm>
          <a:custGeom>
            <a:avLst/>
            <a:gdLst/>
            <a:ahLst/>
            <a:cxnLst/>
            <a:rect l="l" t="t" r="r" b="b"/>
            <a:pathLst>
              <a:path w="4044950" h="617220">
                <a:moveTo>
                  <a:pt x="13716" y="603504"/>
                </a:moveTo>
                <a:lnTo>
                  <a:pt x="13716" y="0"/>
                </a:lnTo>
                <a:lnTo>
                  <a:pt x="0" y="0"/>
                </a:lnTo>
                <a:lnTo>
                  <a:pt x="0" y="617220"/>
                </a:lnTo>
                <a:lnTo>
                  <a:pt x="6096" y="617220"/>
                </a:lnTo>
                <a:lnTo>
                  <a:pt x="6096" y="603504"/>
                </a:lnTo>
                <a:lnTo>
                  <a:pt x="13716" y="603504"/>
                </a:lnTo>
                <a:close/>
              </a:path>
              <a:path w="4044950" h="617220">
                <a:moveTo>
                  <a:pt x="4044695" y="603504"/>
                </a:moveTo>
                <a:lnTo>
                  <a:pt x="6096" y="603504"/>
                </a:lnTo>
                <a:lnTo>
                  <a:pt x="13716" y="609600"/>
                </a:lnTo>
                <a:lnTo>
                  <a:pt x="13716" y="617220"/>
                </a:lnTo>
                <a:lnTo>
                  <a:pt x="4038600" y="617220"/>
                </a:lnTo>
                <a:lnTo>
                  <a:pt x="4038600" y="609600"/>
                </a:lnTo>
                <a:lnTo>
                  <a:pt x="4044695" y="603504"/>
                </a:lnTo>
                <a:close/>
              </a:path>
              <a:path w="4044950" h="617220">
                <a:moveTo>
                  <a:pt x="13716" y="617220"/>
                </a:moveTo>
                <a:lnTo>
                  <a:pt x="13716" y="609600"/>
                </a:lnTo>
                <a:lnTo>
                  <a:pt x="6096" y="603504"/>
                </a:lnTo>
                <a:lnTo>
                  <a:pt x="6096" y="617220"/>
                </a:lnTo>
                <a:lnTo>
                  <a:pt x="13716" y="617220"/>
                </a:lnTo>
                <a:close/>
              </a:path>
              <a:path w="4044950" h="617220">
                <a:moveTo>
                  <a:pt x="4044695" y="603504"/>
                </a:moveTo>
                <a:lnTo>
                  <a:pt x="4044695" y="0"/>
                </a:lnTo>
                <a:lnTo>
                  <a:pt x="4038600" y="0"/>
                </a:lnTo>
                <a:lnTo>
                  <a:pt x="4038600" y="603504"/>
                </a:lnTo>
                <a:lnTo>
                  <a:pt x="4044695" y="603504"/>
                </a:lnTo>
                <a:close/>
              </a:path>
              <a:path w="4044950" h="617220">
                <a:moveTo>
                  <a:pt x="4044695" y="617220"/>
                </a:moveTo>
                <a:lnTo>
                  <a:pt x="4044695" y="603504"/>
                </a:lnTo>
                <a:lnTo>
                  <a:pt x="4038600" y="609600"/>
                </a:lnTo>
                <a:lnTo>
                  <a:pt x="4038600" y="617220"/>
                </a:lnTo>
                <a:lnTo>
                  <a:pt x="4044695" y="61722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41337" y="4013706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37504" y="6089904"/>
            <a:ext cx="2223770" cy="937260"/>
          </a:xfrm>
          <a:custGeom>
            <a:avLst/>
            <a:gdLst/>
            <a:ahLst/>
            <a:cxnLst/>
            <a:rect l="l" t="t" r="r" b="b"/>
            <a:pathLst>
              <a:path w="2223770" h="937259">
                <a:moveTo>
                  <a:pt x="2223516" y="937260"/>
                </a:moveTo>
                <a:lnTo>
                  <a:pt x="2223516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937260"/>
                </a:lnTo>
                <a:lnTo>
                  <a:pt x="2223516" y="937260"/>
                </a:lnTo>
                <a:close/>
              </a:path>
              <a:path w="2223770" h="93725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937259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2223770" h="937259">
                <a:moveTo>
                  <a:pt x="2215896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2209800" y="937260"/>
                </a:lnTo>
                <a:lnTo>
                  <a:pt x="2209800" y="931164"/>
                </a:lnTo>
                <a:lnTo>
                  <a:pt x="2215896" y="925068"/>
                </a:lnTo>
                <a:close/>
              </a:path>
              <a:path w="2223770" h="937259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2223770" h="937259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937259">
                <a:moveTo>
                  <a:pt x="2215896" y="925068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925068"/>
                </a:lnTo>
                <a:lnTo>
                  <a:pt x="2215896" y="925068"/>
                </a:lnTo>
                <a:close/>
              </a:path>
              <a:path w="2223770" h="937259">
                <a:moveTo>
                  <a:pt x="2215896" y="937260"/>
                </a:moveTo>
                <a:lnTo>
                  <a:pt x="2215896" y="925068"/>
                </a:lnTo>
                <a:lnTo>
                  <a:pt x="2209800" y="931164"/>
                </a:lnTo>
                <a:lnTo>
                  <a:pt x="2209800" y="937260"/>
                </a:lnTo>
                <a:lnTo>
                  <a:pt x="2215896" y="9372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22337" y="6122921"/>
            <a:ext cx="17252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superclass: 1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subclass: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706" y="345439"/>
            <a:ext cx="5076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</a:rPr>
              <a:t>Creating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multiple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5537" y="941323"/>
            <a:ext cx="14776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class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Times New Roman"/>
                <a:cs typeface="Times New Roman"/>
              </a:rPr>
              <a:t>extends 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int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z;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C(int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p,int q,int r)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5537" y="2160523"/>
            <a:ext cx="319278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super(p,q);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System.out.println("C Subclass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10">
                <a:latin typeface="Times New Roman"/>
                <a:cs typeface="Times New Roman"/>
              </a:rPr>
              <a:t>A");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z=r;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37" y="3379722"/>
            <a:ext cx="1231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4539" y="5650481"/>
            <a:ext cx="1231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537" y="3964938"/>
            <a:ext cx="1179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class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Mulinh{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537" y="4500776"/>
            <a:ext cx="304355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public</a:t>
            </a:r>
            <a:r>
              <a:rPr dirty="0" sz="16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static</a:t>
            </a:r>
            <a:r>
              <a:rPr dirty="0" sz="1600" spc="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 main(String</a:t>
            </a:r>
            <a:r>
              <a:rPr dirty="0" sz="1600" spc="4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0CC"/>
                </a:solidFill>
                <a:latin typeface="Times New Roman"/>
                <a:cs typeface="Times New Roman"/>
              </a:rPr>
              <a:t>args[])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2704" y="5327904"/>
            <a:ext cx="2223770" cy="1767839"/>
          </a:xfrm>
          <a:custGeom>
            <a:avLst/>
            <a:gdLst/>
            <a:ahLst/>
            <a:cxnLst/>
            <a:rect l="l" t="t" r="r" b="b"/>
            <a:pathLst>
              <a:path w="2223770" h="1767840">
                <a:moveTo>
                  <a:pt x="2223516" y="1767840"/>
                </a:moveTo>
                <a:lnTo>
                  <a:pt x="2223516" y="0"/>
                </a:lnTo>
                <a:lnTo>
                  <a:pt x="0" y="0"/>
                </a:lnTo>
                <a:lnTo>
                  <a:pt x="0" y="1767840"/>
                </a:lnTo>
                <a:lnTo>
                  <a:pt x="6096" y="176784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1767840"/>
                </a:lnTo>
                <a:lnTo>
                  <a:pt x="2223516" y="1767840"/>
                </a:lnTo>
                <a:close/>
              </a:path>
              <a:path w="2223770" h="176784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1767840">
                <a:moveTo>
                  <a:pt x="13716" y="175412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754124"/>
                </a:lnTo>
                <a:lnTo>
                  <a:pt x="13716" y="1754124"/>
                </a:lnTo>
                <a:close/>
              </a:path>
              <a:path w="2223770" h="1767840">
                <a:moveTo>
                  <a:pt x="2215896" y="1754124"/>
                </a:moveTo>
                <a:lnTo>
                  <a:pt x="6096" y="1754124"/>
                </a:lnTo>
                <a:lnTo>
                  <a:pt x="13716" y="1761744"/>
                </a:lnTo>
                <a:lnTo>
                  <a:pt x="13716" y="1767840"/>
                </a:lnTo>
                <a:lnTo>
                  <a:pt x="2209800" y="1767840"/>
                </a:lnTo>
                <a:lnTo>
                  <a:pt x="2209800" y="1761744"/>
                </a:lnTo>
                <a:lnTo>
                  <a:pt x="2215896" y="1754124"/>
                </a:lnTo>
                <a:close/>
              </a:path>
              <a:path w="2223770" h="1767840">
                <a:moveTo>
                  <a:pt x="13716" y="1767840"/>
                </a:moveTo>
                <a:lnTo>
                  <a:pt x="13716" y="1761744"/>
                </a:lnTo>
                <a:lnTo>
                  <a:pt x="6096" y="1754124"/>
                </a:lnTo>
                <a:lnTo>
                  <a:pt x="6096" y="1767840"/>
                </a:lnTo>
                <a:lnTo>
                  <a:pt x="13716" y="1767840"/>
                </a:lnTo>
                <a:close/>
              </a:path>
              <a:path w="2223770" h="176784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1767840">
                <a:moveTo>
                  <a:pt x="2215896" y="1754124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1754124"/>
                </a:lnTo>
                <a:lnTo>
                  <a:pt x="2215896" y="1754124"/>
                </a:lnTo>
                <a:close/>
              </a:path>
              <a:path w="2223770" h="1767840">
                <a:moveTo>
                  <a:pt x="2215896" y="1767840"/>
                </a:moveTo>
                <a:lnTo>
                  <a:pt x="2215896" y="1754124"/>
                </a:lnTo>
                <a:lnTo>
                  <a:pt x="2209800" y="1761744"/>
                </a:lnTo>
                <a:lnTo>
                  <a:pt x="2209800" y="1767840"/>
                </a:lnTo>
                <a:lnTo>
                  <a:pt x="2215896" y="17678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4539" y="865123"/>
            <a:ext cx="3347720" cy="4795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c</a:t>
            </a:r>
            <a:r>
              <a:rPr dirty="0" sz="1600" spc="-5" b="1">
                <a:latin typeface="Times New Roman"/>
                <a:cs typeface="Times New Roman"/>
              </a:rPr>
              <a:t>l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5" b="1">
                <a:latin typeface="Times New Roman"/>
                <a:cs typeface="Times New Roman"/>
              </a:rPr>
              <a:t>ss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dirty="0" sz="1600">
                <a:latin typeface="Times New Roman"/>
                <a:cs typeface="Times New Roman"/>
              </a:rPr>
              <a:t>int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x;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A(int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System.out.println("Superclass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");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x=p;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class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Times New Roman"/>
                <a:cs typeface="Times New Roman"/>
              </a:rPr>
              <a:t>extends</a:t>
            </a:r>
            <a:r>
              <a:rPr dirty="0" sz="1600" spc="-9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int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B(int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p,int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super(p);</a:t>
            </a:r>
            <a:endParaRPr sz="1600">
              <a:latin typeface="Times New Roman"/>
              <a:cs typeface="Times New Roman"/>
            </a:endParaRPr>
          </a:p>
          <a:p>
            <a:pPr marL="12700" marR="16002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System.out.println("B Subclass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10">
                <a:latin typeface="Times New Roman"/>
                <a:cs typeface="Times New Roman"/>
              </a:rPr>
              <a:t>A");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y=q;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9"/>
              </a:lnSpc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155065">
              <a:lnSpc>
                <a:spcPts val="1980"/>
              </a:lnSpc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upe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la</a:t>
            </a:r>
            <a:r>
              <a:rPr dirty="0" sz="1800">
                <a:latin typeface="Arial MT"/>
                <a:cs typeface="Arial MT"/>
              </a:rPr>
              <a:t>ss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539" y="5635241"/>
            <a:ext cx="163639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ub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la</a:t>
            </a:r>
            <a:r>
              <a:rPr dirty="0" sz="1800">
                <a:latin typeface="Arial MT"/>
                <a:cs typeface="Arial MT"/>
              </a:rPr>
              <a:t>ss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f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ub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la</a:t>
            </a:r>
            <a:r>
              <a:rPr dirty="0" sz="1800">
                <a:latin typeface="Arial MT"/>
                <a:cs typeface="Arial MT"/>
              </a:rPr>
              <a:t>ss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f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 </a:t>
            </a:r>
            <a:r>
              <a:rPr dirty="0" sz="1800" spc="-10">
                <a:latin typeface="Arial MT"/>
                <a:cs typeface="Arial MT"/>
              </a:rPr>
              <a:t>x=10</a:t>
            </a:r>
            <a:endParaRPr sz="1800">
              <a:latin typeface="Arial MT"/>
              <a:cs typeface="Arial MT"/>
            </a:endParaRPr>
          </a:p>
          <a:p>
            <a:pPr marL="12700" marR="1113790">
              <a:lnSpc>
                <a:spcPct val="100000"/>
              </a:lnSpc>
            </a:pPr>
            <a:r>
              <a:rPr dirty="0" sz="1800" spc="-25">
                <a:latin typeface="Arial MT"/>
                <a:cs typeface="Arial MT"/>
              </a:rPr>
              <a:t>y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0  </a:t>
            </a:r>
            <a:r>
              <a:rPr dirty="0" sz="1800">
                <a:latin typeface="Arial MT"/>
                <a:cs typeface="Arial MT"/>
              </a:rPr>
              <a:t>z=</a:t>
            </a:r>
            <a:r>
              <a:rPr dirty="0" sz="1800" spc="-10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2166" y="574039"/>
            <a:ext cx="3812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Protected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1484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736089" algn="l"/>
                <a:tab pos="3078480" algn="l"/>
                <a:tab pos="3616325" algn="l"/>
                <a:tab pos="4867910" algn="l"/>
                <a:tab pos="5334000" algn="l"/>
                <a:tab pos="6679565" algn="l"/>
                <a:tab pos="7218045" algn="l"/>
              </a:tabLst>
            </a:pP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x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ac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 spc="-5">
                <a:latin typeface="Times New Roman"/>
                <a:cs typeface="Times New Roman"/>
              </a:rPr>
              <a:t>specifierc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protected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60"/>
              </a:spcBef>
            </a:pP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protected</a:t>
            </a:r>
            <a:r>
              <a:rPr dirty="0" sz="24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datatype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member;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protected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member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class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accessed </a:t>
            </a:r>
            <a:r>
              <a:rPr dirty="0" sz="2600">
                <a:latin typeface="Times New Roman"/>
                <a:cs typeface="Times New Roman"/>
              </a:rPr>
              <a:t>by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  <a:tab pos="2014855" algn="l"/>
              </a:tabLst>
            </a:pP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	</a:t>
            </a:r>
            <a:r>
              <a:rPr dirty="0" sz="2400" spc="-5">
                <a:latin typeface="Times New Roman"/>
                <a:cs typeface="Times New Roman"/>
              </a:rPr>
              <a:t>within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same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direct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sub-classes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other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package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2106" y="529843"/>
            <a:ext cx="4772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Protected</a:t>
            </a:r>
            <a:r>
              <a:rPr dirty="0" sz="3200" spc="-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members(contd;)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209547"/>
            <a:ext cx="8072120" cy="221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>
                <a:latin typeface="Times New Roman"/>
                <a:cs typeface="Times New Roman"/>
              </a:rPr>
              <a:t> you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want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allow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element(member)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be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seen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outside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your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package,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but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that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your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directly</a:t>
            </a:r>
            <a:r>
              <a:rPr dirty="0" sz="2600" spc="-2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</a:t>
            </a:r>
            <a:r>
              <a:rPr dirty="0" sz="2600">
                <a:latin typeface="Times New Roman"/>
                <a:cs typeface="Times New Roman"/>
              </a:rPr>
              <a:t> that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element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(member)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protected.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Eg.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469638"/>
            <a:ext cx="3103880" cy="380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</a:tabLst>
            </a:pPr>
            <a:r>
              <a:rPr dirty="0" sz="2400">
                <a:latin typeface="Times New Roman"/>
                <a:cs typeface="Times New Roman"/>
              </a:rPr>
              <a:t>class	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1564640">
              <a:lnSpc>
                <a:spcPct val="100000"/>
              </a:lnSpc>
              <a:spcBef>
                <a:spcPts val="15"/>
              </a:spcBef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protected</a:t>
            </a:r>
            <a:r>
              <a:rPr dirty="0" sz="2000" spc="-8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a;</a:t>
            </a:r>
            <a:endParaRPr sz="2000">
              <a:latin typeface="Times New Roman"/>
              <a:cs typeface="Times New Roman"/>
            </a:endParaRPr>
          </a:p>
          <a:p>
            <a:pPr marL="12700" marR="942340">
              <a:lnSpc>
                <a:spcPct val="997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>
                <a:latin typeface="Times New Roman"/>
                <a:cs typeface="Times New Roman"/>
              </a:rPr>
              <a:t>char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5">
                <a:latin typeface="Times New Roman"/>
                <a:cs typeface="Times New Roman"/>
              </a:rPr>
              <a:t>float </a:t>
            </a:r>
            <a:r>
              <a:rPr dirty="0" sz="2000">
                <a:latin typeface="Times New Roman"/>
                <a:cs typeface="Times New Roman"/>
              </a:rPr>
              <a:t>f;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protected</a:t>
            </a:r>
            <a:r>
              <a:rPr dirty="0" sz="2000" spc="-7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dd()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9245" algn="l"/>
              </a:tabLst>
            </a:pPr>
            <a:r>
              <a:rPr dirty="0" sz="2400">
                <a:latin typeface="Times New Roman"/>
                <a:cs typeface="Times New Roman"/>
              </a:rPr>
              <a:t>{	</a:t>
            </a:r>
            <a:r>
              <a:rPr dirty="0" sz="2400" spc="-5">
                <a:latin typeface="Times New Roman"/>
                <a:cs typeface="Times New Roman"/>
              </a:rPr>
              <a:t>//statements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//methods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739" y="4202682"/>
            <a:ext cx="19900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//protected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414" y="5420357"/>
            <a:ext cx="2314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//protected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2884" y="6921496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2279" rIns="0" bIns="0" rtlCol="0" vert="horz">
            <a:spAutoFit/>
          </a:bodyPr>
          <a:lstStyle/>
          <a:p>
            <a:pPr algn="ctr" marL="8572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CC"/>
                </a:solidFill>
              </a:rPr>
              <a:t>CS205</a:t>
            </a:r>
            <a:r>
              <a:rPr dirty="0" sz="3600" spc="-1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Object</a:t>
            </a:r>
            <a:r>
              <a:rPr dirty="0" sz="3600" spc="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Oriented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Programming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in </a:t>
            </a:r>
            <a:r>
              <a:rPr dirty="0" sz="3600" spc="-88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Java</a:t>
            </a:r>
            <a:endParaRPr sz="3600"/>
          </a:p>
          <a:p>
            <a:pPr algn="ctr" marL="260985" marR="180340">
              <a:lnSpc>
                <a:spcPct val="100000"/>
              </a:lnSpc>
            </a:pPr>
            <a:r>
              <a:rPr dirty="0" sz="3600" spc="-5"/>
              <a:t>Module </a:t>
            </a:r>
            <a:r>
              <a:rPr dirty="0" sz="3600"/>
              <a:t>2 - </a:t>
            </a:r>
            <a:r>
              <a:rPr dirty="0" sz="3600" spc="-20" b="1">
                <a:latin typeface="Times New Roman"/>
                <a:cs typeface="Times New Roman"/>
              </a:rPr>
              <a:t>Core </a:t>
            </a:r>
            <a:r>
              <a:rPr dirty="0" sz="3600" b="1">
                <a:latin typeface="Times New Roman"/>
                <a:cs typeface="Times New Roman"/>
              </a:rPr>
              <a:t>Java </a:t>
            </a:r>
            <a:r>
              <a:rPr dirty="0" sz="3600" spc="-5" b="1">
                <a:latin typeface="Times New Roman"/>
                <a:cs typeface="Times New Roman"/>
              </a:rPr>
              <a:t>Fundamentals </a:t>
            </a:r>
            <a:r>
              <a:rPr dirty="0" sz="3600" spc="-88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(Part </a:t>
            </a:r>
            <a:r>
              <a:rPr dirty="0" sz="3600" b="1">
                <a:latin typeface="Times New Roman"/>
                <a:cs typeface="Times New Roman"/>
              </a:rPr>
              <a:t>10)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7412" y="4304790"/>
            <a:ext cx="5738495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dirty="0" sz="2000" spc="260">
                <a:solidFill>
                  <a:srgbClr val="898989"/>
                </a:solidFill>
                <a:latin typeface="Palatino Linotype"/>
                <a:cs typeface="Palatino Linotype"/>
              </a:rPr>
              <a:t>Prepared</a:t>
            </a:r>
            <a:r>
              <a:rPr dirty="0" sz="2000" spc="290">
                <a:solidFill>
                  <a:srgbClr val="898989"/>
                </a:solidFill>
                <a:latin typeface="Palatino Linotype"/>
                <a:cs typeface="Palatino Linotype"/>
              </a:rPr>
              <a:t> </a:t>
            </a:r>
            <a:r>
              <a:rPr dirty="0" sz="2000" spc="175">
                <a:solidFill>
                  <a:srgbClr val="898989"/>
                </a:solidFill>
                <a:latin typeface="Palatino Linotype"/>
                <a:cs typeface="Palatino Linotype"/>
              </a:rPr>
              <a:t>by</a:t>
            </a:r>
            <a:endParaRPr sz="2000">
              <a:latin typeface="Palatino Linotype"/>
              <a:cs typeface="Palatino Linotype"/>
            </a:endParaRPr>
          </a:p>
          <a:p>
            <a:pPr algn="ctr" marL="503555">
              <a:lnSpc>
                <a:spcPts val="2995"/>
              </a:lnSpc>
            </a:pP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Renetha</a:t>
            </a:r>
            <a:r>
              <a:rPr dirty="0" sz="2500" spc="-30" b="1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J.B.</a:t>
            </a:r>
            <a:endParaRPr sz="2500">
              <a:latin typeface="Times New Roman"/>
              <a:cs typeface="Times New Roman"/>
            </a:endParaRPr>
          </a:p>
          <a:p>
            <a:pPr algn="ctr" marL="50165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AP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Dept.of</a:t>
            </a:r>
            <a:r>
              <a:rPr dirty="0" sz="2000" spc="-7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CSE,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Lourdes</a:t>
            </a:r>
            <a:r>
              <a:rPr dirty="0" sz="20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Matha College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Science</a:t>
            </a:r>
            <a:r>
              <a:rPr dirty="0" sz="2000" spc="-2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and</a:t>
            </a:r>
            <a:r>
              <a:rPr dirty="0" sz="2000" spc="-4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8610" y="574039"/>
            <a:ext cx="1278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19690"/>
            <a:ext cx="5537200" cy="318389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89940" indent="-321310">
              <a:lnSpc>
                <a:spcPct val="100000"/>
              </a:lnSpc>
              <a:spcBef>
                <a:spcPts val="75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>
                <a:latin typeface="Times New Roman"/>
                <a:cs typeface="Times New Roman"/>
              </a:rPr>
              <a:t>Inheritance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2" marL="1266825" indent="-340995">
              <a:lnSpc>
                <a:spcPct val="100000"/>
              </a:lnSpc>
              <a:spcBef>
                <a:spcPts val="1755"/>
              </a:spcBef>
              <a:buSzPct val="92857"/>
              <a:buFont typeface="Wingdings"/>
              <a:buChar char=""/>
              <a:tabLst>
                <a:tab pos="1267460" algn="l"/>
              </a:tabLst>
            </a:pPr>
            <a:r>
              <a:rPr dirty="0" sz="2800" spc="-5">
                <a:latin typeface="Times New Roman"/>
                <a:cs typeface="Times New Roman"/>
              </a:rPr>
              <a:t>Calling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Order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Constructors</a:t>
            </a:r>
            <a:endParaRPr sz="2800">
              <a:latin typeface="Times New Roman"/>
              <a:cs typeface="Times New Roman"/>
            </a:endParaRPr>
          </a:p>
          <a:p>
            <a:pPr lvl="2" marL="1292860" indent="-366395">
              <a:lnSpc>
                <a:spcPct val="100000"/>
              </a:lnSpc>
              <a:spcBef>
                <a:spcPts val="2350"/>
              </a:spcBef>
              <a:buFont typeface="Wingdings"/>
              <a:buChar char=""/>
              <a:tabLst>
                <a:tab pos="1292860" algn="l"/>
              </a:tabLst>
            </a:pP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Overriding</a:t>
            </a:r>
            <a:endParaRPr sz="2800">
              <a:latin typeface="Times New Roman"/>
              <a:cs typeface="Times New Roman"/>
            </a:endParaRPr>
          </a:p>
          <a:p>
            <a:pPr lvl="2" marL="1206500" indent="-280670">
              <a:lnSpc>
                <a:spcPct val="100000"/>
              </a:lnSpc>
              <a:spcBef>
                <a:spcPts val="2355"/>
              </a:spcBef>
              <a:buSzPct val="96428"/>
              <a:buFont typeface="Wingdings"/>
              <a:buChar char=""/>
              <a:tabLst>
                <a:tab pos="12071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3843" y="574039"/>
            <a:ext cx="5947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Calling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Order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 Constructors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33219"/>
            <a:ext cx="8071484" cy="4012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Constructors</a:t>
            </a:r>
            <a:r>
              <a:rPr dirty="0" sz="2400">
                <a:latin typeface="Times New Roman"/>
                <a:cs typeface="Times New Roman"/>
              </a:rPr>
              <a:t> 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derivation,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from 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superclass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Times New Roman"/>
                <a:cs typeface="Times New Roman"/>
              </a:rPr>
              <a:t>subclass</a:t>
            </a:r>
            <a:endParaRPr sz="2400">
              <a:latin typeface="Times New Roman"/>
              <a:cs typeface="Times New Roman"/>
            </a:endParaRPr>
          </a:p>
          <a:p>
            <a:pPr algn="just" marL="354965" marR="6985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created</a:t>
            </a:r>
            <a:r>
              <a:rPr dirty="0" sz="2400" spc="-5" b="1">
                <a:latin typeface="Times New Roman"/>
                <a:cs typeface="Times New Roman"/>
              </a:rPr>
              <a:t>,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first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calls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superclass </a:t>
            </a:r>
            <a:r>
              <a:rPr dirty="0" sz="2400" spc="-5" b="1">
                <a:latin typeface="Times New Roman"/>
                <a:cs typeface="Times New Roman"/>
              </a:rPr>
              <a:t> constructor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constructor.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 b="1">
                <a:latin typeface="Times New Roman"/>
                <a:cs typeface="Times New Roman"/>
              </a:rPr>
              <a:t>super( </a:t>
            </a:r>
            <a:r>
              <a:rPr dirty="0" sz="2400" b="1">
                <a:latin typeface="Times New Roman"/>
                <a:cs typeface="Times New Roman"/>
              </a:rPr>
              <a:t>) </a:t>
            </a:r>
            <a:r>
              <a:rPr dirty="0" sz="2400" spc="-5" b="1">
                <a:latin typeface="Times New Roman"/>
                <a:cs typeface="Times New Roman"/>
              </a:rPr>
              <a:t>is not used </a:t>
            </a:r>
            <a:r>
              <a:rPr dirty="0" sz="2400" b="1"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Times New Roman"/>
                <a:cs typeface="Times New Roman"/>
              </a:rPr>
              <a:t>call </a:t>
            </a:r>
            <a:r>
              <a:rPr dirty="0" sz="2400" spc="-10" b="1">
                <a:latin typeface="Times New Roman"/>
                <a:cs typeface="Times New Roman"/>
              </a:rPr>
              <a:t>superclass </a:t>
            </a:r>
            <a:r>
              <a:rPr dirty="0" sz="2400" spc="-20" b="1">
                <a:latin typeface="Times New Roman"/>
                <a:cs typeface="Times New Roman"/>
              </a:rPr>
              <a:t>constructor, </a:t>
            </a:r>
            <a:r>
              <a:rPr dirty="0" sz="2400">
                <a:latin typeface="Times New Roman"/>
                <a:cs typeface="Times New Roman"/>
              </a:rPr>
              <a:t>then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default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</a:t>
            </a:r>
            <a:r>
              <a:rPr dirty="0" u="heavy" sz="2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dirty="0" u="heavy" sz="2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executed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before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479551"/>
            <a:ext cx="913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400" spc="-1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847445"/>
            <a:ext cx="4246880" cy="58045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ctr" marL="4826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Times New Roman"/>
                <a:cs typeface="Times New Roman"/>
              </a:rPr>
              <a:t>System.out.println("Constructor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superclass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xt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nds</a:t>
            </a:r>
            <a:r>
              <a:rPr dirty="0" sz="2400" spc="-1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754754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ctr" marL="42545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Times New Roman"/>
                <a:cs typeface="Times New Roman"/>
              </a:rPr>
              <a:t>System.out.println("Constructor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subclass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5537" y="845072"/>
            <a:ext cx="4298950" cy="28136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 spc="-5" b="1">
                <a:latin typeface="Times New Roman"/>
                <a:cs typeface="Times New Roman"/>
              </a:rPr>
              <a:t>class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Consorder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obb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B();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37" y="4059426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2704" y="5785104"/>
            <a:ext cx="3595370" cy="937260"/>
          </a:xfrm>
          <a:custGeom>
            <a:avLst/>
            <a:gdLst/>
            <a:ahLst/>
            <a:cxnLst/>
            <a:rect l="l" t="t" r="r" b="b"/>
            <a:pathLst>
              <a:path w="3595370" h="937259">
                <a:moveTo>
                  <a:pt x="3595116" y="937260"/>
                </a:moveTo>
                <a:lnTo>
                  <a:pt x="3595116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0" y="13716"/>
                </a:lnTo>
                <a:lnTo>
                  <a:pt x="3581400" y="6096"/>
                </a:lnTo>
                <a:lnTo>
                  <a:pt x="3587496" y="13716"/>
                </a:lnTo>
                <a:lnTo>
                  <a:pt x="3587496" y="937260"/>
                </a:lnTo>
                <a:lnTo>
                  <a:pt x="3595116" y="937260"/>
                </a:lnTo>
                <a:close/>
              </a:path>
              <a:path w="3595370" h="93725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595370" h="937259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3595370" h="937259">
                <a:moveTo>
                  <a:pt x="3587496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3581400" y="937260"/>
                </a:lnTo>
                <a:lnTo>
                  <a:pt x="3581400" y="931164"/>
                </a:lnTo>
                <a:lnTo>
                  <a:pt x="3587496" y="925068"/>
                </a:lnTo>
                <a:close/>
              </a:path>
              <a:path w="3595370" h="937259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3595370" h="937259">
                <a:moveTo>
                  <a:pt x="3587496" y="13716"/>
                </a:moveTo>
                <a:lnTo>
                  <a:pt x="3581400" y="6096"/>
                </a:lnTo>
                <a:lnTo>
                  <a:pt x="3581400" y="13716"/>
                </a:lnTo>
                <a:lnTo>
                  <a:pt x="3587496" y="13716"/>
                </a:lnTo>
                <a:close/>
              </a:path>
              <a:path w="3595370" h="937259">
                <a:moveTo>
                  <a:pt x="3587496" y="925068"/>
                </a:moveTo>
                <a:lnTo>
                  <a:pt x="3587496" y="13716"/>
                </a:lnTo>
                <a:lnTo>
                  <a:pt x="3581400" y="13716"/>
                </a:lnTo>
                <a:lnTo>
                  <a:pt x="3581400" y="925068"/>
                </a:lnTo>
                <a:lnTo>
                  <a:pt x="3587496" y="925068"/>
                </a:lnTo>
                <a:close/>
              </a:path>
              <a:path w="3595370" h="937259">
                <a:moveTo>
                  <a:pt x="3587496" y="937260"/>
                </a:moveTo>
                <a:lnTo>
                  <a:pt x="3587496" y="925068"/>
                </a:lnTo>
                <a:lnTo>
                  <a:pt x="3581400" y="931164"/>
                </a:lnTo>
                <a:lnTo>
                  <a:pt x="3581400" y="937260"/>
                </a:lnTo>
                <a:lnTo>
                  <a:pt x="3587496" y="9372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7537" y="5818121"/>
            <a:ext cx="28174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superclass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subclass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0538" y="935227"/>
            <a:ext cx="3954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Boolean</a:t>
            </a:r>
            <a:r>
              <a:rPr dirty="0" sz="4400" spc="-1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1484" cy="36347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Boolean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simple.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There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only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two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logical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boolean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have,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solidFill>
                  <a:srgbClr val="0000CC"/>
                </a:solidFill>
                <a:latin typeface="Arial MT"/>
                <a:cs typeface="Arial MT"/>
              </a:rPr>
              <a:t>–</a:t>
            </a:r>
            <a:r>
              <a:rPr dirty="0" sz="2400" spc="22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true</a:t>
            </a:r>
            <a:r>
              <a:rPr dirty="0" sz="24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false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040765" algn="l"/>
                <a:tab pos="2056130" algn="l"/>
                <a:tab pos="2503805" algn="l"/>
                <a:tab pos="3189605" algn="l"/>
                <a:tab pos="3840479" algn="l"/>
                <a:tab pos="4634865" algn="l"/>
                <a:tab pos="5137785" algn="l"/>
                <a:tab pos="5732145" algn="l"/>
                <a:tab pos="6894830" algn="l"/>
                <a:tab pos="7581900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y  </a:t>
            </a:r>
            <a:r>
              <a:rPr dirty="0" sz="2600" spc="-5">
                <a:latin typeface="Times New Roman"/>
                <a:cs typeface="Times New Roman"/>
              </a:rPr>
              <a:t>numerical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representation.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true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does</a:t>
            </a:r>
            <a:r>
              <a:rPr dirty="0" sz="2600" spc="-2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not</a:t>
            </a:r>
            <a:r>
              <a:rPr dirty="0" sz="2600" spc="-1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equal</a:t>
            </a:r>
            <a:r>
              <a:rPr dirty="0" sz="2600" spc="-2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false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Java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does</a:t>
            </a:r>
            <a:r>
              <a:rPr dirty="0" sz="2600" spc="-1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not</a:t>
            </a:r>
            <a:r>
              <a:rPr dirty="0" sz="2600" spc="-2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equal</a:t>
            </a:r>
            <a:r>
              <a:rPr dirty="0" sz="2600" spc="-2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0.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420725"/>
            <a:ext cx="748665" cy="75692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solidFill>
                  <a:srgbClr val="000000"/>
                </a:solidFill>
              </a:rPr>
              <a:t>c</a:t>
            </a:r>
            <a:r>
              <a:rPr dirty="0" sz="2000" spc="-10">
                <a:solidFill>
                  <a:srgbClr val="000000"/>
                </a:solidFill>
              </a:rPr>
              <a:t>l</a:t>
            </a:r>
            <a:r>
              <a:rPr dirty="0" sz="2000" spc="-5">
                <a:solidFill>
                  <a:srgbClr val="000000"/>
                </a:solidFill>
              </a:rPr>
              <a:t>a</a:t>
            </a:r>
            <a:r>
              <a:rPr dirty="0" sz="2000">
                <a:solidFill>
                  <a:srgbClr val="000000"/>
                </a:solidFill>
              </a:rPr>
              <a:t>ss</a:t>
            </a:r>
            <a:r>
              <a:rPr dirty="0" sz="2000" spc="-1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</a:t>
            </a:r>
            <a:endParaRPr sz="2000"/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0000"/>
                </a:solidFill>
              </a:rPr>
              <a:t>{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5939" y="1152245"/>
            <a:ext cx="4196715" cy="499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0586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Times New Roman"/>
                <a:cs typeface="Times New Roman"/>
              </a:rPr>
              <a:t>System.out.println("Constructor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superclass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x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nd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704590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Times New Roman"/>
                <a:cs typeface="Times New Roman"/>
              </a:rPr>
              <a:t>System.out.println("Constructor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subclass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137" y="5894321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1304" y="5785104"/>
            <a:ext cx="3595370" cy="1213485"/>
          </a:xfrm>
          <a:custGeom>
            <a:avLst/>
            <a:gdLst/>
            <a:ahLst/>
            <a:cxnLst/>
            <a:rect l="l" t="t" r="r" b="b"/>
            <a:pathLst>
              <a:path w="3595370" h="1213484">
                <a:moveTo>
                  <a:pt x="3595116" y="1213104"/>
                </a:moveTo>
                <a:lnTo>
                  <a:pt x="3595116" y="0"/>
                </a:lnTo>
                <a:lnTo>
                  <a:pt x="0" y="0"/>
                </a:lnTo>
                <a:lnTo>
                  <a:pt x="0" y="1213104"/>
                </a:lnTo>
                <a:lnTo>
                  <a:pt x="6096" y="12131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0" y="13716"/>
                </a:lnTo>
                <a:lnTo>
                  <a:pt x="3581400" y="6096"/>
                </a:lnTo>
                <a:lnTo>
                  <a:pt x="3587496" y="13716"/>
                </a:lnTo>
                <a:lnTo>
                  <a:pt x="3587496" y="1213104"/>
                </a:lnTo>
                <a:lnTo>
                  <a:pt x="3595116" y="1213104"/>
                </a:lnTo>
                <a:close/>
              </a:path>
              <a:path w="3595370" h="121348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595370" h="1213484">
                <a:moveTo>
                  <a:pt x="13716" y="12009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00912"/>
                </a:lnTo>
                <a:lnTo>
                  <a:pt x="13716" y="1200912"/>
                </a:lnTo>
                <a:close/>
              </a:path>
              <a:path w="3595370" h="1213484">
                <a:moveTo>
                  <a:pt x="3587496" y="1200912"/>
                </a:moveTo>
                <a:lnTo>
                  <a:pt x="6096" y="1200912"/>
                </a:lnTo>
                <a:lnTo>
                  <a:pt x="13716" y="1207008"/>
                </a:lnTo>
                <a:lnTo>
                  <a:pt x="13716" y="1213104"/>
                </a:lnTo>
                <a:lnTo>
                  <a:pt x="3581400" y="1213104"/>
                </a:lnTo>
                <a:lnTo>
                  <a:pt x="3581400" y="1207008"/>
                </a:lnTo>
                <a:lnTo>
                  <a:pt x="3587496" y="1200912"/>
                </a:lnTo>
                <a:close/>
              </a:path>
              <a:path w="3595370" h="1213484">
                <a:moveTo>
                  <a:pt x="13716" y="1213104"/>
                </a:moveTo>
                <a:lnTo>
                  <a:pt x="13716" y="1207008"/>
                </a:lnTo>
                <a:lnTo>
                  <a:pt x="6096" y="1200912"/>
                </a:lnTo>
                <a:lnTo>
                  <a:pt x="6096" y="1213104"/>
                </a:lnTo>
                <a:lnTo>
                  <a:pt x="13716" y="1213104"/>
                </a:lnTo>
                <a:close/>
              </a:path>
              <a:path w="3595370" h="1213484">
                <a:moveTo>
                  <a:pt x="3587496" y="13716"/>
                </a:moveTo>
                <a:lnTo>
                  <a:pt x="3581400" y="6096"/>
                </a:lnTo>
                <a:lnTo>
                  <a:pt x="3581400" y="13716"/>
                </a:lnTo>
                <a:lnTo>
                  <a:pt x="3587496" y="13716"/>
                </a:lnTo>
                <a:close/>
              </a:path>
              <a:path w="3595370" h="1213484">
                <a:moveTo>
                  <a:pt x="3587496" y="1200912"/>
                </a:moveTo>
                <a:lnTo>
                  <a:pt x="3587496" y="13716"/>
                </a:lnTo>
                <a:lnTo>
                  <a:pt x="3581400" y="13716"/>
                </a:lnTo>
                <a:lnTo>
                  <a:pt x="3581400" y="1200912"/>
                </a:lnTo>
                <a:lnTo>
                  <a:pt x="3587496" y="1200912"/>
                </a:lnTo>
                <a:close/>
              </a:path>
              <a:path w="3595370" h="1213484">
                <a:moveTo>
                  <a:pt x="3587496" y="1213104"/>
                </a:moveTo>
                <a:lnTo>
                  <a:pt x="3587496" y="1200912"/>
                </a:lnTo>
                <a:lnTo>
                  <a:pt x="3581400" y="1207008"/>
                </a:lnTo>
                <a:lnTo>
                  <a:pt x="3581400" y="1213104"/>
                </a:lnTo>
                <a:lnTo>
                  <a:pt x="3587496" y="121310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84137" y="420725"/>
            <a:ext cx="3986529" cy="65201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493770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Times New Roman"/>
                <a:cs typeface="Times New Roman"/>
              </a:rPr>
              <a:t>System.out.println("Constructor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subclass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Consorder{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obc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=new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774065" marR="4114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superclass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subclass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Constructor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subclass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0014" y="424687"/>
            <a:ext cx="319659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575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Calling </a:t>
            </a:r>
            <a:r>
              <a:rPr dirty="0" sz="2800" spc="-10" b="1">
                <a:solidFill>
                  <a:srgbClr val="000000"/>
                </a:solidFill>
                <a:latin typeface="Times New Roman"/>
                <a:cs typeface="Times New Roman"/>
              </a:rPr>
              <a:t>Order 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dirty="0" sz="2800" spc="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800" spc="-1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2800" spc="-1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2800" spc="-1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1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2800" spc="-10" b="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2755" cy="367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Superclass</a:t>
            </a:r>
            <a:r>
              <a:rPr dirty="0" sz="2600">
                <a:latin typeface="Times New Roman"/>
                <a:cs typeface="Times New Roman"/>
              </a:rPr>
              <a:t> has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knowledge</a:t>
            </a:r>
            <a:r>
              <a:rPr dirty="0" sz="2600">
                <a:latin typeface="Times New Roman"/>
                <a:cs typeface="Times New Roman"/>
              </a:rPr>
              <a:t> 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any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subclass,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any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initialization it </a:t>
            </a:r>
            <a:r>
              <a:rPr dirty="0" sz="2600">
                <a:latin typeface="Times New Roman"/>
                <a:cs typeface="Times New Roman"/>
              </a:rPr>
              <a:t>needs to </a:t>
            </a:r>
            <a:r>
              <a:rPr dirty="0" sz="2600" spc="-5">
                <a:latin typeface="Times New Roman"/>
                <a:cs typeface="Times New Roman"/>
              </a:rPr>
              <a:t>perform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separate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 it </a:t>
            </a:r>
            <a:r>
              <a:rPr dirty="0" sz="2600">
                <a:latin typeface="Times New Roman"/>
                <a:cs typeface="Times New Roman"/>
              </a:rPr>
              <a:t>should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done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prerequisite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initialize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subclass </a:t>
            </a:r>
            <a:r>
              <a:rPr dirty="0" sz="2600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Therefore, </a:t>
            </a:r>
            <a:r>
              <a:rPr dirty="0" sz="2600" spc="-10" b="1">
                <a:latin typeface="Times New Roman"/>
                <a:cs typeface="Times New Roman"/>
              </a:rPr>
              <a:t>superclass </a:t>
            </a:r>
            <a:r>
              <a:rPr dirty="0" sz="2600" spc="-5" b="1">
                <a:latin typeface="Times New Roman"/>
                <a:cs typeface="Times New Roman"/>
              </a:rPr>
              <a:t>constructors </a:t>
            </a:r>
            <a:r>
              <a:rPr dirty="0" sz="2600" spc="-15" b="1">
                <a:latin typeface="Times New Roman"/>
                <a:cs typeface="Times New Roman"/>
              </a:rPr>
              <a:t>are </a:t>
            </a:r>
            <a:r>
              <a:rPr dirty="0" sz="2600" spc="-5" b="1">
                <a:latin typeface="Times New Roman"/>
                <a:cs typeface="Times New Roman"/>
              </a:rPr>
              <a:t>executed </a:t>
            </a:r>
            <a:r>
              <a:rPr dirty="0" sz="2600" spc="-5">
                <a:latin typeface="Times New Roman"/>
                <a:cs typeface="Times New Roman"/>
              </a:rPr>
              <a:t>before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executing subclass constructors,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 subclass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5402" y="574039"/>
            <a:ext cx="3844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Overriding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27732"/>
            <a:ext cx="8071484" cy="307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class </a:t>
            </a:r>
            <a:r>
              <a:rPr dirty="0" sz="2600" spc="-20">
                <a:latin typeface="Times New Roman"/>
                <a:cs typeface="Times New Roman"/>
              </a:rPr>
              <a:t>hierarchy, </a:t>
            </a: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 b="1">
                <a:latin typeface="Times New Roman"/>
                <a:cs typeface="Times New Roman"/>
              </a:rPr>
              <a:t>method in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-5" b="1">
                <a:latin typeface="Times New Roman"/>
                <a:cs typeface="Times New Roman"/>
              </a:rPr>
              <a:t>subclass </a:t>
            </a:r>
            <a:r>
              <a:rPr dirty="0" sz="2600">
                <a:latin typeface="Times New Roman"/>
                <a:cs typeface="Times New Roman"/>
              </a:rPr>
              <a:t>has </a:t>
            </a:r>
            <a:r>
              <a:rPr dirty="0" sz="2600" spc="-5">
                <a:latin typeface="Times New Roman"/>
                <a:cs typeface="Times New Roman"/>
              </a:rPr>
              <a:t>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name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signature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method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its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superclass</a:t>
            </a:r>
            <a:r>
              <a:rPr dirty="0" sz="2600" spc="-10">
                <a:latin typeface="Times New Roman"/>
                <a:cs typeface="Times New Roman"/>
              </a:rPr>
              <a:t>, </a:t>
            </a:r>
            <a:r>
              <a:rPr dirty="0" sz="2600">
                <a:latin typeface="Times New Roman"/>
                <a:cs typeface="Times New Roman"/>
              </a:rPr>
              <a:t>then 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 in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dirty="0" u="heavy" sz="2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said </a:t>
            </a:r>
            <a:r>
              <a:rPr dirty="0" u="heavy" sz="2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override</a:t>
            </a:r>
            <a:r>
              <a:rPr dirty="0" u="heavy" sz="2600" spc="-3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heavy" sz="2600" spc="-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60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600" spc="-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OVERRIDING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499" y="574039"/>
            <a:ext cx="5356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Overriding(contd.)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8589" rIns="0" bIns="0" rtlCol="0" vert="horz">
            <a:spAutoFit/>
          </a:bodyPr>
          <a:lstStyle/>
          <a:p>
            <a:pPr algn="just" marL="354965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/>
              <a:t>When</a:t>
            </a:r>
            <a:r>
              <a:rPr dirty="0" sz="2600"/>
              <a:t> </a:t>
            </a:r>
            <a:r>
              <a:rPr dirty="0" sz="2600" spc="-5"/>
              <a:t>an</a:t>
            </a:r>
            <a:r>
              <a:rPr dirty="0" sz="2600"/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overridden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 method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is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called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 from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within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a </a:t>
            </a:r>
            <a:r>
              <a:rPr dirty="0" sz="2600" spc="5"/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subclass</a:t>
            </a:r>
            <a:r>
              <a:rPr dirty="0" sz="2600" spc="-5"/>
              <a:t>,</a:t>
            </a:r>
            <a:r>
              <a:rPr dirty="0" sz="2600" spc="425"/>
              <a:t> </a:t>
            </a:r>
            <a:r>
              <a:rPr dirty="0" sz="2600" spc="-5"/>
              <a:t>it</a:t>
            </a:r>
            <a:r>
              <a:rPr dirty="0" sz="2600" spc="440"/>
              <a:t> </a:t>
            </a:r>
            <a:r>
              <a:rPr dirty="0" sz="2600" spc="-5"/>
              <a:t>will</a:t>
            </a:r>
            <a:r>
              <a:rPr dirty="0" sz="2600" spc="425"/>
              <a:t> </a:t>
            </a:r>
            <a:r>
              <a:rPr dirty="0" sz="2600"/>
              <a:t>always</a:t>
            </a:r>
            <a:r>
              <a:rPr dirty="0" sz="2600" spc="430"/>
              <a:t> </a:t>
            </a:r>
            <a:r>
              <a:rPr dirty="0" sz="2600" spc="-5" b="1" i="1">
                <a:latin typeface="Times New Roman"/>
                <a:cs typeface="Times New Roman"/>
              </a:rPr>
              <a:t>refer</a:t>
            </a:r>
            <a:r>
              <a:rPr dirty="0" sz="2600" spc="425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to</a:t>
            </a:r>
            <a:r>
              <a:rPr dirty="0" sz="2600" spc="44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the</a:t>
            </a:r>
            <a:r>
              <a:rPr dirty="0" sz="2600" spc="42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method</a:t>
            </a:r>
            <a:r>
              <a:rPr dirty="0" sz="2600" spc="440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defined</a:t>
            </a:r>
            <a:r>
              <a:rPr dirty="0" sz="2600" spc="42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by </a:t>
            </a:r>
            <a:r>
              <a:rPr dirty="0" sz="2600" spc="-63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the</a:t>
            </a:r>
            <a:r>
              <a:rPr dirty="0" sz="2600" spc="-25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subclass</a:t>
            </a:r>
            <a:r>
              <a:rPr dirty="0" sz="2600" spc="-5"/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620"/>
              </a:spcBef>
            </a:pPr>
            <a:r>
              <a:rPr dirty="0" spc="-5">
                <a:latin typeface="Arial MT"/>
                <a:cs typeface="Arial MT"/>
              </a:rPr>
              <a:t>– </a:t>
            </a:r>
            <a:r>
              <a:rPr dirty="0" spc="-5"/>
              <a:t>The version </a:t>
            </a:r>
            <a:r>
              <a:rPr dirty="0"/>
              <a:t>of </a:t>
            </a:r>
            <a:r>
              <a:rPr dirty="0" i="1">
                <a:latin typeface="Times New Roman"/>
                <a:cs typeface="Times New Roman"/>
              </a:rPr>
              <a:t>the </a:t>
            </a:r>
            <a:r>
              <a:rPr dirty="0" spc="-5" i="1">
                <a:latin typeface="Times New Roman"/>
                <a:cs typeface="Times New Roman"/>
              </a:rPr>
              <a:t>method defined </a:t>
            </a:r>
            <a:r>
              <a:rPr dirty="0" i="1">
                <a:latin typeface="Times New Roman"/>
                <a:cs typeface="Times New Roman"/>
              </a:rPr>
              <a:t>by the </a:t>
            </a:r>
            <a:r>
              <a:rPr dirty="0" spc="-15" i="1">
                <a:latin typeface="Times New Roman"/>
                <a:cs typeface="Times New Roman"/>
              </a:rPr>
              <a:t>superclass </a:t>
            </a:r>
            <a:r>
              <a:rPr dirty="0" spc="-5" i="1">
                <a:latin typeface="Times New Roman"/>
                <a:cs typeface="Times New Roman"/>
              </a:rPr>
              <a:t>will </a:t>
            </a:r>
            <a:r>
              <a:rPr dirty="0" spc="-10" i="1">
                <a:latin typeface="Times New Roman"/>
                <a:cs typeface="Times New Roman"/>
              </a:rPr>
              <a:t>be </a:t>
            </a:r>
            <a:r>
              <a:rPr dirty="0" spc="-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hidden.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711200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overriding.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985519"/>
            <a:ext cx="369951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587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j;</a:t>
            </a:r>
            <a:endParaRPr sz="1800">
              <a:latin typeface="Times New Roman"/>
              <a:cs typeface="Times New Roman"/>
            </a:endParaRPr>
          </a:p>
          <a:p>
            <a:pPr marL="12700" marR="22688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A(int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j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System.out.println("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"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 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89420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xt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nds</a:t>
            </a:r>
            <a:r>
              <a:rPr dirty="0" sz="1800" spc="-1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k;</a:t>
            </a:r>
            <a:endParaRPr sz="1800">
              <a:latin typeface="Times New Roman"/>
              <a:cs typeface="Times New Roman"/>
            </a:endParaRPr>
          </a:p>
          <a:p>
            <a:pPr marL="12700" marR="1767839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B(int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super(a,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37" y="1175936"/>
            <a:ext cx="4096385" cy="26993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Override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0"/>
              </a:spcBef>
            </a:pP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subOb </a:t>
            </a:r>
            <a:r>
              <a:rPr dirty="0" sz="2400">
                <a:latin typeface="Times New Roman"/>
                <a:cs typeface="Times New Roman"/>
              </a:rPr>
              <a:t>= new </a:t>
            </a:r>
            <a:r>
              <a:rPr dirty="0" sz="2400" spc="-5">
                <a:latin typeface="Times New Roman"/>
                <a:cs typeface="Times New Roman"/>
              </a:rPr>
              <a:t>B(1, </a:t>
            </a:r>
            <a:r>
              <a:rPr dirty="0" sz="2400">
                <a:latin typeface="Times New Roman"/>
                <a:cs typeface="Times New Roman"/>
              </a:rPr>
              <a:t>2, 3);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subOb.show();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1800" spc="-1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4E6127"/>
                </a:solidFill>
                <a:latin typeface="Times New Roman"/>
                <a:cs typeface="Times New Roman"/>
              </a:rPr>
              <a:t>this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calls</a:t>
            </a:r>
            <a:r>
              <a:rPr dirty="0" sz="1800" spc="-1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show()</a:t>
            </a:r>
            <a:r>
              <a:rPr dirty="0" sz="1800" spc="-2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in</a:t>
            </a:r>
            <a:r>
              <a:rPr dirty="0" sz="1800" spc="-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825998"/>
            <a:ext cx="270891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void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()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System.out.println("k: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k);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337" y="3928362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18704" y="4032504"/>
            <a:ext cx="1146175" cy="660400"/>
          </a:xfrm>
          <a:custGeom>
            <a:avLst/>
            <a:gdLst/>
            <a:ahLst/>
            <a:cxnLst/>
            <a:rect l="l" t="t" r="r" b="b"/>
            <a:pathLst>
              <a:path w="1146175" h="660400">
                <a:moveTo>
                  <a:pt x="1146048" y="659892"/>
                </a:moveTo>
                <a:lnTo>
                  <a:pt x="1146048" y="0"/>
                </a:lnTo>
                <a:lnTo>
                  <a:pt x="0" y="0"/>
                </a:lnTo>
                <a:lnTo>
                  <a:pt x="0" y="659892"/>
                </a:lnTo>
                <a:lnTo>
                  <a:pt x="6096" y="65989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659892"/>
                </a:lnTo>
                <a:lnTo>
                  <a:pt x="1146048" y="659892"/>
                </a:lnTo>
                <a:close/>
              </a:path>
              <a:path w="1146175" h="6604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660400">
                <a:moveTo>
                  <a:pt x="13716" y="64617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46176"/>
                </a:lnTo>
                <a:lnTo>
                  <a:pt x="13716" y="646176"/>
                </a:lnTo>
                <a:close/>
              </a:path>
              <a:path w="1146175" h="660400">
                <a:moveTo>
                  <a:pt x="1139952" y="646176"/>
                </a:moveTo>
                <a:lnTo>
                  <a:pt x="6096" y="646176"/>
                </a:lnTo>
                <a:lnTo>
                  <a:pt x="13716" y="652272"/>
                </a:lnTo>
                <a:lnTo>
                  <a:pt x="13716" y="659892"/>
                </a:lnTo>
                <a:lnTo>
                  <a:pt x="1133856" y="659892"/>
                </a:lnTo>
                <a:lnTo>
                  <a:pt x="1133856" y="652272"/>
                </a:lnTo>
                <a:lnTo>
                  <a:pt x="1139952" y="646176"/>
                </a:lnTo>
                <a:close/>
              </a:path>
              <a:path w="1146175" h="660400">
                <a:moveTo>
                  <a:pt x="13716" y="659892"/>
                </a:moveTo>
                <a:lnTo>
                  <a:pt x="13716" y="652272"/>
                </a:lnTo>
                <a:lnTo>
                  <a:pt x="6096" y="646176"/>
                </a:lnTo>
                <a:lnTo>
                  <a:pt x="6096" y="659892"/>
                </a:lnTo>
                <a:lnTo>
                  <a:pt x="13716" y="659892"/>
                </a:lnTo>
                <a:close/>
              </a:path>
              <a:path w="1146175" h="660400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660400">
                <a:moveTo>
                  <a:pt x="1139952" y="646176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646176"/>
                </a:lnTo>
                <a:lnTo>
                  <a:pt x="1139952" y="646176"/>
                </a:lnTo>
                <a:close/>
              </a:path>
              <a:path w="1146175" h="660400">
                <a:moveTo>
                  <a:pt x="1139952" y="659892"/>
                </a:moveTo>
                <a:lnTo>
                  <a:pt x="1139952" y="646176"/>
                </a:lnTo>
                <a:lnTo>
                  <a:pt x="1133856" y="652272"/>
                </a:lnTo>
                <a:lnTo>
                  <a:pt x="1133856" y="659892"/>
                </a:lnTo>
                <a:lnTo>
                  <a:pt x="1139952" y="6598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03537" y="4065522"/>
            <a:ext cx="967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k: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9704" y="4870704"/>
            <a:ext cx="4585970" cy="1767839"/>
          </a:xfrm>
          <a:custGeom>
            <a:avLst/>
            <a:gdLst/>
            <a:ahLst/>
            <a:cxnLst/>
            <a:rect l="l" t="t" r="r" b="b"/>
            <a:pathLst>
              <a:path w="4585970" h="1767840">
                <a:moveTo>
                  <a:pt x="4585716" y="1767840"/>
                </a:moveTo>
                <a:lnTo>
                  <a:pt x="4585716" y="0"/>
                </a:lnTo>
                <a:lnTo>
                  <a:pt x="0" y="0"/>
                </a:lnTo>
                <a:lnTo>
                  <a:pt x="0" y="1767840"/>
                </a:lnTo>
                <a:lnTo>
                  <a:pt x="6096" y="176784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72000" y="13716"/>
                </a:lnTo>
                <a:lnTo>
                  <a:pt x="4572000" y="6096"/>
                </a:lnTo>
                <a:lnTo>
                  <a:pt x="4578096" y="13716"/>
                </a:lnTo>
                <a:lnTo>
                  <a:pt x="4578096" y="1767840"/>
                </a:lnTo>
                <a:lnTo>
                  <a:pt x="4585716" y="1767840"/>
                </a:lnTo>
                <a:close/>
              </a:path>
              <a:path w="4585970" h="176784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85970" h="1767840">
                <a:moveTo>
                  <a:pt x="13716" y="175412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754124"/>
                </a:lnTo>
                <a:lnTo>
                  <a:pt x="13716" y="1754124"/>
                </a:lnTo>
                <a:close/>
              </a:path>
              <a:path w="4585970" h="1767840">
                <a:moveTo>
                  <a:pt x="4578096" y="1754124"/>
                </a:moveTo>
                <a:lnTo>
                  <a:pt x="6096" y="1754124"/>
                </a:lnTo>
                <a:lnTo>
                  <a:pt x="13716" y="1761744"/>
                </a:lnTo>
                <a:lnTo>
                  <a:pt x="13716" y="1767840"/>
                </a:lnTo>
                <a:lnTo>
                  <a:pt x="4572000" y="1767840"/>
                </a:lnTo>
                <a:lnTo>
                  <a:pt x="4572000" y="1761744"/>
                </a:lnTo>
                <a:lnTo>
                  <a:pt x="4578096" y="1754124"/>
                </a:lnTo>
                <a:close/>
              </a:path>
              <a:path w="4585970" h="1767840">
                <a:moveTo>
                  <a:pt x="13716" y="1767840"/>
                </a:moveTo>
                <a:lnTo>
                  <a:pt x="13716" y="1761744"/>
                </a:lnTo>
                <a:lnTo>
                  <a:pt x="6096" y="1754124"/>
                </a:lnTo>
                <a:lnTo>
                  <a:pt x="6096" y="1767840"/>
                </a:lnTo>
                <a:lnTo>
                  <a:pt x="13716" y="1767840"/>
                </a:lnTo>
                <a:close/>
              </a:path>
              <a:path w="4585970" h="1767840">
                <a:moveTo>
                  <a:pt x="4578096" y="13716"/>
                </a:moveTo>
                <a:lnTo>
                  <a:pt x="4572000" y="6096"/>
                </a:lnTo>
                <a:lnTo>
                  <a:pt x="4572000" y="13716"/>
                </a:lnTo>
                <a:lnTo>
                  <a:pt x="4578096" y="13716"/>
                </a:lnTo>
                <a:close/>
              </a:path>
              <a:path w="4585970" h="1767840">
                <a:moveTo>
                  <a:pt x="4578096" y="1754124"/>
                </a:moveTo>
                <a:lnTo>
                  <a:pt x="4578096" y="13716"/>
                </a:lnTo>
                <a:lnTo>
                  <a:pt x="4572000" y="13716"/>
                </a:lnTo>
                <a:lnTo>
                  <a:pt x="4572000" y="1754124"/>
                </a:lnTo>
                <a:lnTo>
                  <a:pt x="4578096" y="1754124"/>
                </a:lnTo>
                <a:close/>
              </a:path>
              <a:path w="4585970" h="1767840">
                <a:moveTo>
                  <a:pt x="4578096" y="1767840"/>
                </a:moveTo>
                <a:lnTo>
                  <a:pt x="4578096" y="1754124"/>
                </a:lnTo>
                <a:lnTo>
                  <a:pt x="4572000" y="1761744"/>
                </a:lnTo>
                <a:lnTo>
                  <a:pt x="4572000" y="1767840"/>
                </a:lnTo>
                <a:lnTo>
                  <a:pt x="4578096" y="17678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74538" y="4903722"/>
            <a:ext cx="431482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30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When 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show(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800" spc="-5">
                <a:latin typeface="Arial MT"/>
                <a:cs typeface="Arial MT"/>
              </a:rPr>
              <a:t>is invoked on an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object of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, the version of </a:t>
            </a:r>
            <a:r>
              <a:rPr dirty="0" sz="1800" spc="5" b="1">
                <a:latin typeface="Arial"/>
                <a:cs typeface="Arial"/>
              </a:rPr>
              <a:t>show( </a:t>
            </a:r>
            <a:r>
              <a:rPr dirty="0" sz="1800" b="1">
                <a:latin typeface="Arial"/>
                <a:cs typeface="Arial"/>
              </a:rPr>
              <a:t>) </a:t>
            </a:r>
            <a:r>
              <a:rPr dirty="0" sz="1800" spc="-5" b="1">
                <a:latin typeface="Arial"/>
                <a:cs typeface="Arial"/>
              </a:rPr>
              <a:t>defined </a:t>
            </a:r>
            <a:r>
              <a:rPr dirty="0" sz="1800" b="1">
                <a:latin typeface="Arial"/>
                <a:cs typeface="Arial"/>
              </a:rPr>
              <a:t> within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</a:t>
            </a:r>
            <a:r>
              <a:rPr dirty="0" sz="1800" b="1">
                <a:latin typeface="Arial"/>
                <a:cs typeface="Arial"/>
              </a:rPr>
              <a:t> is</a:t>
            </a:r>
            <a:r>
              <a:rPr dirty="0" sz="1800" spc="-5" b="1">
                <a:latin typeface="Arial"/>
                <a:cs typeface="Arial"/>
              </a:rPr>
              <a:t> used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1027430" algn="l"/>
              </a:tabLst>
            </a:pP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is, the version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show(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inside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subclass	</a:t>
            </a:r>
            <a:r>
              <a:rPr dirty="0" sz="1800">
                <a:latin typeface="Arial MT"/>
                <a:cs typeface="Arial MT"/>
              </a:rPr>
              <a:t>B </a:t>
            </a:r>
            <a:r>
              <a:rPr dirty="0" sz="1800" spc="-5">
                <a:latin typeface="Arial MT"/>
                <a:cs typeface="Arial MT"/>
              </a:rPr>
              <a:t>overrides the version declared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711200"/>
            <a:ext cx="264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overriding.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985519"/>
            <a:ext cx="369951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587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j;</a:t>
            </a:r>
            <a:endParaRPr sz="1800">
              <a:latin typeface="Times New Roman"/>
              <a:cs typeface="Times New Roman"/>
            </a:endParaRPr>
          </a:p>
          <a:p>
            <a:pPr marL="12700" marR="22688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A(int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j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System.out.println("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"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 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89420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xt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nds</a:t>
            </a:r>
            <a:r>
              <a:rPr dirty="0" sz="1800" spc="-1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k;</a:t>
            </a:r>
            <a:endParaRPr sz="1800">
              <a:latin typeface="Times New Roman"/>
              <a:cs typeface="Times New Roman"/>
            </a:endParaRPr>
          </a:p>
          <a:p>
            <a:pPr marL="12700" marR="1767839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B(int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super(a,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37" y="1175936"/>
            <a:ext cx="4097020" cy="26993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Sample{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0"/>
              </a:spcBef>
            </a:pP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subOb </a:t>
            </a:r>
            <a:r>
              <a:rPr dirty="0" sz="2400">
                <a:latin typeface="Times New Roman"/>
                <a:cs typeface="Times New Roman"/>
              </a:rPr>
              <a:t>= new </a:t>
            </a:r>
            <a:r>
              <a:rPr dirty="0" sz="2400" spc="-5">
                <a:latin typeface="Times New Roman"/>
                <a:cs typeface="Times New Roman"/>
              </a:rPr>
              <a:t>B(1, </a:t>
            </a:r>
            <a:r>
              <a:rPr dirty="0" sz="2400">
                <a:latin typeface="Times New Roman"/>
                <a:cs typeface="Times New Roman"/>
              </a:rPr>
              <a:t>2, 3);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subOb.show();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1800" spc="-1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4E6127"/>
                </a:solidFill>
                <a:latin typeface="Times New Roman"/>
                <a:cs typeface="Times New Roman"/>
              </a:rPr>
              <a:t>this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 calls</a:t>
            </a:r>
            <a:r>
              <a:rPr dirty="0" sz="1800" spc="-2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show()</a:t>
            </a:r>
            <a:r>
              <a:rPr dirty="0" sz="1800" spc="-2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in</a:t>
            </a:r>
            <a:r>
              <a:rPr dirty="0" sz="1800" spc="-10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4E6127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825998"/>
            <a:ext cx="270891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void </a:t>
            </a:r>
            <a:r>
              <a:rPr dirty="0" sz="1800" spc="-5" b="1">
                <a:latin typeface="Times New Roman"/>
                <a:cs typeface="Times New Roman"/>
              </a:rPr>
              <a:t>display</a:t>
            </a:r>
            <a:r>
              <a:rPr dirty="0" sz="1800" spc="-5">
                <a:latin typeface="Times New Roman"/>
                <a:cs typeface="Times New Roman"/>
              </a:rPr>
              <a:t>()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System.out.println("k: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k);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337" y="3928362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18704" y="4032504"/>
            <a:ext cx="1146175" cy="660400"/>
          </a:xfrm>
          <a:custGeom>
            <a:avLst/>
            <a:gdLst/>
            <a:ahLst/>
            <a:cxnLst/>
            <a:rect l="l" t="t" r="r" b="b"/>
            <a:pathLst>
              <a:path w="1146175" h="660400">
                <a:moveTo>
                  <a:pt x="1146048" y="659892"/>
                </a:moveTo>
                <a:lnTo>
                  <a:pt x="1146048" y="0"/>
                </a:lnTo>
                <a:lnTo>
                  <a:pt x="0" y="0"/>
                </a:lnTo>
                <a:lnTo>
                  <a:pt x="0" y="659892"/>
                </a:lnTo>
                <a:lnTo>
                  <a:pt x="6096" y="65989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659892"/>
                </a:lnTo>
                <a:lnTo>
                  <a:pt x="1146048" y="659892"/>
                </a:lnTo>
                <a:close/>
              </a:path>
              <a:path w="1146175" h="6604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660400">
                <a:moveTo>
                  <a:pt x="13716" y="64617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46176"/>
                </a:lnTo>
                <a:lnTo>
                  <a:pt x="13716" y="646176"/>
                </a:lnTo>
                <a:close/>
              </a:path>
              <a:path w="1146175" h="660400">
                <a:moveTo>
                  <a:pt x="1139952" y="646176"/>
                </a:moveTo>
                <a:lnTo>
                  <a:pt x="6096" y="646176"/>
                </a:lnTo>
                <a:lnTo>
                  <a:pt x="13716" y="652272"/>
                </a:lnTo>
                <a:lnTo>
                  <a:pt x="13716" y="659892"/>
                </a:lnTo>
                <a:lnTo>
                  <a:pt x="1133856" y="659892"/>
                </a:lnTo>
                <a:lnTo>
                  <a:pt x="1133856" y="652272"/>
                </a:lnTo>
                <a:lnTo>
                  <a:pt x="1139952" y="646176"/>
                </a:lnTo>
                <a:close/>
              </a:path>
              <a:path w="1146175" h="660400">
                <a:moveTo>
                  <a:pt x="13716" y="659892"/>
                </a:moveTo>
                <a:lnTo>
                  <a:pt x="13716" y="652272"/>
                </a:lnTo>
                <a:lnTo>
                  <a:pt x="6096" y="646176"/>
                </a:lnTo>
                <a:lnTo>
                  <a:pt x="6096" y="659892"/>
                </a:lnTo>
                <a:lnTo>
                  <a:pt x="13716" y="659892"/>
                </a:lnTo>
                <a:close/>
              </a:path>
              <a:path w="1146175" h="660400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660400">
                <a:moveTo>
                  <a:pt x="1139952" y="646176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646176"/>
                </a:lnTo>
                <a:lnTo>
                  <a:pt x="1139952" y="646176"/>
                </a:lnTo>
                <a:close/>
              </a:path>
              <a:path w="1146175" h="660400">
                <a:moveTo>
                  <a:pt x="1139952" y="659892"/>
                </a:moveTo>
                <a:lnTo>
                  <a:pt x="1139952" y="646176"/>
                </a:lnTo>
                <a:lnTo>
                  <a:pt x="1133856" y="652272"/>
                </a:lnTo>
                <a:lnTo>
                  <a:pt x="1133856" y="659892"/>
                </a:lnTo>
                <a:lnTo>
                  <a:pt x="1139952" y="6598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03537" y="4065522"/>
            <a:ext cx="967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i: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j: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93538" y="4979922"/>
            <a:ext cx="43776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22960" algn="l"/>
                <a:tab pos="1699260" algn="l"/>
                <a:tab pos="2068195" algn="l"/>
                <a:tab pos="2322830" algn="l"/>
              </a:tabLst>
            </a:pPr>
            <a:r>
              <a:rPr dirty="0" sz="1800" spc="-5">
                <a:latin typeface="Arial MT"/>
                <a:cs typeface="Arial MT"/>
              </a:rPr>
              <a:t>Here </a:t>
            </a:r>
            <a:r>
              <a:rPr dirty="0" sz="1800" spc="-15">
                <a:latin typeface="Arial MT"/>
                <a:cs typeface="Arial MT"/>
              </a:rPr>
              <a:t>when 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show(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800" spc="-5">
                <a:latin typeface="Arial MT"/>
                <a:cs typeface="Arial MT"/>
              </a:rPr>
              <a:t>is invoked on an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object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</a:t>
            </a:r>
            <a:r>
              <a:rPr dirty="0" u="heavy" sz="1800" spc="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since	the version of </a:t>
            </a:r>
            <a:r>
              <a:rPr dirty="0" sz="1800" spc="5" b="1">
                <a:latin typeface="Arial"/>
                <a:cs typeface="Arial"/>
              </a:rPr>
              <a:t>show( </a:t>
            </a:r>
            <a:r>
              <a:rPr dirty="0" sz="1800" b="1">
                <a:latin typeface="Arial"/>
                <a:cs typeface="Arial"/>
              </a:rPr>
              <a:t>) is 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not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defined</a:t>
            </a:r>
            <a:r>
              <a:rPr dirty="0" sz="1800" spc="5" b="1">
                <a:latin typeface="Arial"/>
                <a:cs typeface="Arial"/>
              </a:rPr>
              <a:t> within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	</a:t>
            </a:r>
            <a:r>
              <a:rPr dirty="0" sz="1800" spc="-5">
                <a:latin typeface="Arial MT"/>
                <a:cs typeface="Arial MT"/>
              </a:rPr>
              <a:t>the version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show()	</a:t>
            </a:r>
            <a:r>
              <a:rPr dirty="0" sz="1800" spc="-5">
                <a:latin typeface="Arial MT"/>
                <a:cs typeface="Arial MT"/>
              </a:rPr>
              <a:t>declared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	superclass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is called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excuted.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499" y="574039"/>
            <a:ext cx="5356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Overriding(contd.)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021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08685" algn="l"/>
                <a:tab pos="1958339" algn="l"/>
                <a:tab pos="2571115" algn="l"/>
                <a:tab pos="4221480" algn="l"/>
                <a:tab pos="5457825" algn="l"/>
                <a:tab pos="5940425" algn="l"/>
                <a:tab pos="6498590" algn="l"/>
              </a:tabLst>
            </a:pPr>
            <a:r>
              <a:rPr dirty="0" sz="2600" spc="-19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acce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up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v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20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f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spc="5" b="1">
                <a:latin typeface="Times New Roman"/>
                <a:cs typeface="Times New Roman"/>
              </a:rPr>
              <a:t>v</a:t>
            </a:r>
            <a:r>
              <a:rPr dirty="0" sz="2600" spc="-5" b="1">
                <a:latin typeface="Times New Roman"/>
                <a:cs typeface="Times New Roman"/>
              </a:rPr>
              <a:t>err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1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n  </a:t>
            </a:r>
            <a:r>
              <a:rPr dirty="0" sz="2600" b="1">
                <a:latin typeface="Times New Roman"/>
                <a:cs typeface="Times New Roman"/>
              </a:rPr>
              <a:t>method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super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keyword</a:t>
            </a:r>
            <a:r>
              <a:rPr dirty="0" sz="2600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711200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overriding.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985519"/>
            <a:ext cx="369951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587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j;</a:t>
            </a:r>
            <a:endParaRPr sz="1800">
              <a:latin typeface="Times New Roman"/>
              <a:cs typeface="Times New Roman"/>
            </a:endParaRPr>
          </a:p>
          <a:p>
            <a:pPr marL="12700" marR="22688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A(int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j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System.out.println("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"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 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89420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xt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nds</a:t>
            </a:r>
            <a:r>
              <a:rPr dirty="0" sz="1800" spc="-1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k;</a:t>
            </a:r>
            <a:endParaRPr sz="1800">
              <a:latin typeface="Times New Roman"/>
              <a:cs typeface="Times New Roman"/>
            </a:endParaRPr>
          </a:p>
          <a:p>
            <a:pPr marL="12700" marR="1767839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B(int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super(a,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2504" y="3422904"/>
            <a:ext cx="1146175" cy="463550"/>
          </a:xfrm>
          <a:custGeom>
            <a:avLst/>
            <a:gdLst/>
            <a:ahLst/>
            <a:cxnLst/>
            <a:rect l="l" t="t" r="r" b="b"/>
            <a:pathLst>
              <a:path w="1146175" h="463550">
                <a:moveTo>
                  <a:pt x="1146048" y="463295"/>
                </a:moveTo>
                <a:lnTo>
                  <a:pt x="1146048" y="0"/>
                </a:lnTo>
                <a:lnTo>
                  <a:pt x="0" y="0"/>
                </a:lnTo>
                <a:lnTo>
                  <a:pt x="0" y="463295"/>
                </a:lnTo>
                <a:lnTo>
                  <a:pt x="6096" y="463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463295"/>
                </a:lnTo>
                <a:lnTo>
                  <a:pt x="1146048" y="463295"/>
                </a:lnTo>
                <a:close/>
              </a:path>
              <a:path w="1146175" h="463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463550">
                <a:moveTo>
                  <a:pt x="13716" y="463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63295"/>
                </a:lnTo>
                <a:lnTo>
                  <a:pt x="13716" y="463295"/>
                </a:lnTo>
                <a:close/>
              </a:path>
              <a:path w="1146175" h="463550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463550">
                <a:moveTo>
                  <a:pt x="1139952" y="463295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463295"/>
                </a:lnTo>
                <a:lnTo>
                  <a:pt x="1139952" y="463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60337" y="1175936"/>
            <a:ext cx="4096385" cy="25800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Override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0"/>
              </a:spcBef>
            </a:pP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subOb </a:t>
            </a:r>
            <a:r>
              <a:rPr dirty="0" sz="2400">
                <a:latin typeface="Times New Roman"/>
                <a:cs typeface="Times New Roman"/>
              </a:rPr>
              <a:t>= new </a:t>
            </a:r>
            <a:r>
              <a:rPr dirty="0" sz="2400" spc="-5">
                <a:latin typeface="Times New Roman"/>
                <a:cs typeface="Times New Roman"/>
              </a:rPr>
              <a:t>B(1, </a:t>
            </a:r>
            <a:r>
              <a:rPr dirty="0" sz="2400">
                <a:latin typeface="Times New Roman"/>
                <a:cs typeface="Times New Roman"/>
              </a:rPr>
              <a:t>2, 3);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subOb.show();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1800" spc="-1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4E6127"/>
                </a:solidFill>
                <a:latin typeface="Times New Roman"/>
                <a:cs typeface="Times New Roman"/>
              </a:rPr>
              <a:t>this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calls</a:t>
            </a:r>
            <a:r>
              <a:rPr dirty="0" sz="1800" spc="-1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show()</a:t>
            </a:r>
            <a:r>
              <a:rPr dirty="0" sz="1800" spc="-2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in</a:t>
            </a:r>
            <a:r>
              <a:rPr dirty="0" sz="1800" spc="-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E6127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2679065">
              <a:lnSpc>
                <a:spcPct val="100000"/>
              </a:lnSpc>
              <a:spcBef>
                <a:spcPts val="635"/>
              </a:spcBef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337" y="3374236"/>
            <a:ext cx="18415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825998"/>
            <a:ext cx="270891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5" b="1">
                <a:solidFill>
                  <a:srgbClr val="0000CC"/>
                </a:solidFill>
                <a:latin typeface="Times New Roman"/>
                <a:cs typeface="Times New Roman"/>
              </a:rPr>
              <a:t>super.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show(); 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System.out.println("k: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k);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42504" y="3886199"/>
            <a:ext cx="1146175" cy="474345"/>
          </a:xfrm>
          <a:custGeom>
            <a:avLst/>
            <a:gdLst/>
            <a:ahLst/>
            <a:cxnLst/>
            <a:rect l="l" t="t" r="r" b="b"/>
            <a:pathLst>
              <a:path w="1146175" h="474345">
                <a:moveTo>
                  <a:pt x="13716" y="461772"/>
                </a:moveTo>
                <a:lnTo>
                  <a:pt x="13716" y="0"/>
                </a:lnTo>
                <a:lnTo>
                  <a:pt x="0" y="0"/>
                </a:lnTo>
                <a:lnTo>
                  <a:pt x="0" y="473964"/>
                </a:lnTo>
                <a:lnTo>
                  <a:pt x="6096" y="473964"/>
                </a:lnTo>
                <a:lnTo>
                  <a:pt x="6096" y="461772"/>
                </a:lnTo>
                <a:lnTo>
                  <a:pt x="13716" y="461772"/>
                </a:lnTo>
                <a:close/>
              </a:path>
              <a:path w="1146175" h="474345">
                <a:moveTo>
                  <a:pt x="1139952" y="461772"/>
                </a:moveTo>
                <a:lnTo>
                  <a:pt x="6096" y="461772"/>
                </a:lnTo>
                <a:lnTo>
                  <a:pt x="13716" y="467868"/>
                </a:lnTo>
                <a:lnTo>
                  <a:pt x="13716" y="473964"/>
                </a:lnTo>
                <a:lnTo>
                  <a:pt x="1133856" y="473964"/>
                </a:lnTo>
                <a:lnTo>
                  <a:pt x="1133856" y="467868"/>
                </a:lnTo>
                <a:lnTo>
                  <a:pt x="1139952" y="461772"/>
                </a:lnTo>
                <a:close/>
              </a:path>
              <a:path w="1146175" h="474345">
                <a:moveTo>
                  <a:pt x="13716" y="473964"/>
                </a:moveTo>
                <a:lnTo>
                  <a:pt x="13716" y="467868"/>
                </a:lnTo>
                <a:lnTo>
                  <a:pt x="6096" y="461772"/>
                </a:lnTo>
                <a:lnTo>
                  <a:pt x="6096" y="473964"/>
                </a:lnTo>
                <a:lnTo>
                  <a:pt x="13716" y="473964"/>
                </a:lnTo>
                <a:close/>
              </a:path>
              <a:path w="1146175" h="474345">
                <a:moveTo>
                  <a:pt x="1146048" y="473964"/>
                </a:moveTo>
                <a:lnTo>
                  <a:pt x="1146048" y="0"/>
                </a:lnTo>
                <a:lnTo>
                  <a:pt x="1133856" y="0"/>
                </a:lnTo>
                <a:lnTo>
                  <a:pt x="1133856" y="461772"/>
                </a:lnTo>
                <a:lnTo>
                  <a:pt x="1139952" y="461772"/>
                </a:lnTo>
                <a:lnTo>
                  <a:pt x="1139952" y="473964"/>
                </a:lnTo>
                <a:lnTo>
                  <a:pt x="1146048" y="473964"/>
                </a:lnTo>
                <a:close/>
              </a:path>
              <a:path w="1146175" h="474345">
                <a:moveTo>
                  <a:pt x="1139952" y="473964"/>
                </a:moveTo>
                <a:lnTo>
                  <a:pt x="1139952" y="461772"/>
                </a:lnTo>
                <a:lnTo>
                  <a:pt x="1133856" y="467868"/>
                </a:lnTo>
                <a:lnTo>
                  <a:pt x="1133856" y="473964"/>
                </a:lnTo>
                <a:lnTo>
                  <a:pt x="1139952" y="4739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27337" y="3730242"/>
            <a:ext cx="5702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i:1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j:2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k: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9704" y="4870704"/>
            <a:ext cx="4585970" cy="1767839"/>
          </a:xfrm>
          <a:custGeom>
            <a:avLst/>
            <a:gdLst/>
            <a:ahLst/>
            <a:cxnLst/>
            <a:rect l="l" t="t" r="r" b="b"/>
            <a:pathLst>
              <a:path w="4585970" h="1767840">
                <a:moveTo>
                  <a:pt x="4585716" y="1767840"/>
                </a:moveTo>
                <a:lnTo>
                  <a:pt x="4585716" y="0"/>
                </a:lnTo>
                <a:lnTo>
                  <a:pt x="0" y="0"/>
                </a:lnTo>
                <a:lnTo>
                  <a:pt x="0" y="1767840"/>
                </a:lnTo>
                <a:lnTo>
                  <a:pt x="6096" y="176784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72000" y="13716"/>
                </a:lnTo>
                <a:lnTo>
                  <a:pt x="4572000" y="6096"/>
                </a:lnTo>
                <a:lnTo>
                  <a:pt x="4578096" y="13716"/>
                </a:lnTo>
                <a:lnTo>
                  <a:pt x="4578096" y="1767840"/>
                </a:lnTo>
                <a:lnTo>
                  <a:pt x="4585716" y="1767840"/>
                </a:lnTo>
                <a:close/>
              </a:path>
              <a:path w="4585970" h="176784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85970" h="1767840">
                <a:moveTo>
                  <a:pt x="13716" y="175412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754124"/>
                </a:lnTo>
                <a:lnTo>
                  <a:pt x="13716" y="1754124"/>
                </a:lnTo>
                <a:close/>
              </a:path>
              <a:path w="4585970" h="1767840">
                <a:moveTo>
                  <a:pt x="4578096" y="1754124"/>
                </a:moveTo>
                <a:lnTo>
                  <a:pt x="6096" y="1754124"/>
                </a:lnTo>
                <a:lnTo>
                  <a:pt x="13716" y="1761744"/>
                </a:lnTo>
                <a:lnTo>
                  <a:pt x="13716" y="1767840"/>
                </a:lnTo>
                <a:lnTo>
                  <a:pt x="4572000" y="1767840"/>
                </a:lnTo>
                <a:lnTo>
                  <a:pt x="4572000" y="1761744"/>
                </a:lnTo>
                <a:lnTo>
                  <a:pt x="4578096" y="1754124"/>
                </a:lnTo>
                <a:close/>
              </a:path>
              <a:path w="4585970" h="1767840">
                <a:moveTo>
                  <a:pt x="13716" y="1767840"/>
                </a:moveTo>
                <a:lnTo>
                  <a:pt x="13716" y="1761744"/>
                </a:lnTo>
                <a:lnTo>
                  <a:pt x="6096" y="1754124"/>
                </a:lnTo>
                <a:lnTo>
                  <a:pt x="6096" y="1767840"/>
                </a:lnTo>
                <a:lnTo>
                  <a:pt x="13716" y="1767840"/>
                </a:lnTo>
                <a:close/>
              </a:path>
              <a:path w="4585970" h="1767840">
                <a:moveTo>
                  <a:pt x="4578096" y="13716"/>
                </a:moveTo>
                <a:lnTo>
                  <a:pt x="4572000" y="6096"/>
                </a:lnTo>
                <a:lnTo>
                  <a:pt x="4572000" y="13716"/>
                </a:lnTo>
                <a:lnTo>
                  <a:pt x="4578096" y="13716"/>
                </a:lnTo>
                <a:close/>
              </a:path>
              <a:path w="4585970" h="1767840">
                <a:moveTo>
                  <a:pt x="4578096" y="1754124"/>
                </a:moveTo>
                <a:lnTo>
                  <a:pt x="4578096" y="13716"/>
                </a:lnTo>
                <a:lnTo>
                  <a:pt x="4572000" y="13716"/>
                </a:lnTo>
                <a:lnTo>
                  <a:pt x="4572000" y="1754124"/>
                </a:lnTo>
                <a:lnTo>
                  <a:pt x="4578096" y="1754124"/>
                </a:lnTo>
                <a:close/>
              </a:path>
              <a:path w="4585970" h="1767840">
                <a:moveTo>
                  <a:pt x="4578096" y="1767840"/>
                </a:moveTo>
                <a:lnTo>
                  <a:pt x="4578096" y="1754124"/>
                </a:lnTo>
                <a:lnTo>
                  <a:pt x="4572000" y="1761744"/>
                </a:lnTo>
                <a:lnTo>
                  <a:pt x="4572000" y="1767840"/>
                </a:lnTo>
                <a:lnTo>
                  <a:pt x="4578096" y="17678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74538" y="4903722"/>
            <a:ext cx="412622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When 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show(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800" spc="-5">
                <a:latin typeface="Arial MT"/>
                <a:cs typeface="Arial MT"/>
              </a:rPr>
              <a:t>is invoked on an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object of </a:t>
            </a:r>
            <a:r>
              <a:rPr dirty="0" sz="1800" spc="-495">
                <a:latin typeface="Arial MT"/>
                <a:cs typeface="Arial MT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, the version of </a:t>
            </a:r>
            <a:r>
              <a:rPr dirty="0" sz="1800" spc="5" b="1">
                <a:latin typeface="Arial"/>
                <a:cs typeface="Arial"/>
              </a:rPr>
              <a:t>show( </a:t>
            </a:r>
            <a:r>
              <a:rPr dirty="0" sz="1800" b="1">
                <a:latin typeface="Arial"/>
                <a:cs typeface="Arial"/>
              </a:rPr>
              <a:t>) </a:t>
            </a:r>
            <a:r>
              <a:rPr dirty="0" sz="1800" spc="-5" b="1">
                <a:latin typeface="Arial"/>
                <a:cs typeface="Arial"/>
              </a:rPr>
              <a:t>defined </a:t>
            </a:r>
            <a:r>
              <a:rPr dirty="0" sz="1800" b="1">
                <a:latin typeface="Arial"/>
                <a:cs typeface="Arial"/>
              </a:rPr>
              <a:t> within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</a:t>
            </a:r>
            <a:r>
              <a:rPr dirty="0" sz="1800" b="1">
                <a:latin typeface="Arial"/>
                <a:cs typeface="Arial"/>
              </a:rPr>
              <a:t> is</a:t>
            </a:r>
            <a:r>
              <a:rPr dirty="0" sz="1800" spc="-5" b="1">
                <a:latin typeface="Arial"/>
                <a:cs typeface="Arial"/>
              </a:rPr>
              <a:t> used</a:t>
            </a:r>
            <a:r>
              <a:rPr dirty="0" sz="1800" spc="-5">
                <a:latin typeface="Arial MT"/>
                <a:cs typeface="Arial MT"/>
              </a:rPr>
              <a:t>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74538" y="6001001"/>
            <a:ext cx="4341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 MT"/>
                <a:cs typeface="Arial MT"/>
              </a:rPr>
              <a:t>super.show()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calls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show()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method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superclas.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499" y="574039"/>
            <a:ext cx="5356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Overriding(contd.)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7732"/>
            <a:ext cx="8072755" cy="307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Method overriding </a:t>
            </a:r>
            <a:r>
              <a:rPr dirty="0" sz="2600" spc="-5">
                <a:latin typeface="Times New Roman"/>
                <a:cs typeface="Times New Roman"/>
              </a:rPr>
              <a:t>occurs only when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names </a:t>
            </a:r>
            <a:r>
              <a:rPr dirty="0" u="heavy" sz="26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600" b="1" i="1">
                <a:latin typeface="Times New Roman"/>
                <a:cs typeface="Times New Roman"/>
              </a:rPr>
              <a:t> </a:t>
            </a:r>
            <a:r>
              <a:rPr dirty="0" u="heavy" sz="26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 signatures of the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subclass 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dirty="0" u="heavy" sz="26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identical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 b="1" i="1">
                <a:latin typeface="Times New Roman"/>
                <a:cs typeface="Times New Roman"/>
              </a:rPr>
              <a:t>names </a:t>
            </a:r>
            <a:r>
              <a:rPr dirty="0" sz="2600" spc="-5" b="1" i="1">
                <a:latin typeface="Times New Roman"/>
                <a:cs typeface="Times New Roman"/>
              </a:rPr>
              <a:t>and </a:t>
            </a:r>
            <a:r>
              <a:rPr dirty="0" sz="2600" b="1" i="1">
                <a:latin typeface="Times New Roman"/>
                <a:cs typeface="Times New Roman"/>
              </a:rPr>
              <a:t>the type signatures of the two </a:t>
            </a:r>
            <a:r>
              <a:rPr dirty="0" sz="2600" spc="-5" b="1">
                <a:latin typeface="Times New Roman"/>
                <a:cs typeface="Times New Roman"/>
              </a:rPr>
              <a:t>methods </a:t>
            </a:r>
            <a:r>
              <a:rPr dirty="0" sz="2600" spc="-20" b="1">
                <a:latin typeface="Times New Roman"/>
                <a:cs typeface="Times New Roman"/>
              </a:rPr>
              <a:t>are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different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 methods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simply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overloaded.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481075"/>
            <a:ext cx="2984500" cy="337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6692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 </a:t>
            </a:r>
            <a:r>
              <a:rPr dirty="0" sz="2000">
                <a:latin typeface="Times New Roman"/>
                <a:cs typeface="Times New Roman"/>
              </a:rPr>
              <a:t>int </a:t>
            </a:r>
            <a:r>
              <a:rPr dirty="0" sz="2000" spc="-5">
                <a:latin typeface="Times New Roman"/>
                <a:cs typeface="Times New Roman"/>
              </a:rPr>
              <a:t>i, </a:t>
            </a:r>
            <a:r>
              <a:rPr dirty="0" sz="2000">
                <a:latin typeface="Times New Roman"/>
                <a:cs typeface="Times New Roman"/>
              </a:rPr>
              <a:t>j;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A()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000">
                <a:latin typeface="Times New Roman"/>
                <a:cs typeface="Times New Roman"/>
              </a:rPr>
              <a:t>()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System.out.println</a:t>
            </a:r>
            <a:r>
              <a:rPr dirty="0" sz="2000" spc="-5">
                <a:latin typeface="Times New Roman"/>
                <a:cs typeface="Times New Roman"/>
              </a:rPr>
              <a:t>(show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C00000"/>
                </a:solidFill>
                <a:latin typeface="Times New Roman"/>
                <a:cs typeface="Times New Roman"/>
              </a:rPr>
              <a:t>nd</a:t>
            </a:r>
            <a:r>
              <a:rPr dirty="0" sz="20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000" spc="-1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5537" y="1087627"/>
            <a:ext cx="44056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00"/>
                </a:solidFill>
              </a:rPr>
              <a:t>class</a:t>
            </a:r>
            <a:r>
              <a:rPr dirty="0" sz="2800" spc="-4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Sample</a:t>
            </a:r>
            <a:r>
              <a:rPr dirty="0" sz="2800" spc="-5">
                <a:solidFill>
                  <a:srgbClr val="000000"/>
                </a:solidFill>
              </a:rPr>
              <a:t> {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000000"/>
                </a:solidFill>
              </a:rPr>
              <a:t>public</a:t>
            </a:r>
            <a:r>
              <a:rPr dirty="0" sz="2200" spc="-3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static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void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main(String</a:t>
            </a:r>
            <a:r>
              <a:rPr dirty="0" sz="2200" spc="25">
                <a:solidFill>
                  <a:srgbClr val="000000"/>
                </a:solidFill>
              </a:rPr>
              <a:t> </a:t>
            </a:r>
            <a:r>
              <a:rPr dirty="0" sz="2200" spc="-15">
                <a:solidFill>
                  <a:srgbClr val="000000"/>
                </a:solidFill>
              </a:rPr>
              <a:t>args[])</a:t>
            </a:r>
            <a:r>
              <a:rPr dirty="0" sz="2200" spc="25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{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955537" y="1944115"/>
            <a:ext cx="4341495" cy="196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 spc="1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subOb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B();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subOb.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200" spc="-5">
                <a:latin typeface="Times New Roman"/>
                <a:cs typeface="Times New Roman"/>
              </a:rPr>
              <a:t>(“k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");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1400" spc="-2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400" spc="5" i="1">
                <a:solidFill>
                  <a:srgbClr val="4E6127"/>
                </a:solidFill>
                <a:latin typeface="Times New Roman"/>
                <a:cs typeface="Times New Roman"/>
              </a:rPr>
              <a:t>this</a:t>
            </a:r>
            <a:r>
              <a:rPr dirty="0" sz="1400" spc="-25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4E6127"/>
                </a:solidFill>
                <a:latin typeface="Times New Roman"/>
                <a:cs typeface="Times New Roman"/>
              </a:rPr>
              <a:t>calls</a:t>
            </a:r>
            <a:r>
              <a:rPr dirty="0" sz="1400" spc="-2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4E6127"/>
                </a:solidFill>
                <a:latin typeface="Times New Roman"/>
                <a:cs typeface="Times New Roman"/>
              </a:rPr>
              <a:t>show()</a:t>
            </a:r>
            <a:r>
              <a:rPr dirty="0" sz="1400" spc="-3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4E6127"/>
                </a:solidFill>
                <a:latin typeface="Times New Roman"/>
                <a:cs typeface="Times New Roman"/>
              </a:rPr>
              <a:t>in</a:t>
            </a:r>
            <a:r>
              <a:rPr dirty="0" sz="1400" spc="-1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4E6127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dirty="0" sz="2200" spc="-5">
                <a:latin typeface="Times New Roman"/>
                <a:cs typeface="Times New Roman"/>
              </a:rPr>
              <a:t>subOb.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200" spc="-5">
                <a:latin typeface="Times New Roman"/>
                <a:cs typeface="Times New Roman"/>
              </a:rPr>
              <a:t>();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 i="1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dirty="0" sz="220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200" spc="-5" i="1">
                <a:solidFill>
                  <a:srgbClr val="4E6127"/>
                </a:solidFill>
                <a:latin typeface="Times New Roman"/>
                <a:cs typeface="Times New Roman"/>
              </a:rPr>
              <a:t>this</a:t>
            </a:r>
            <a:r>
              <a:rPr dirty="0" sz="2200" spc="-1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200" spc="-5" i="1">
                <a:solidFill>
                  <a:srgbClr val="4E6127"/>
                </a:solidFill>
                <a:latin typeface="Times New Roman"/>
                <a:cs typeface="Times New Roman"/>
              </a:rPr>
              <a:t>calls show() in</a:t>
            </a:r>
            <a:r>
              <a:rPr dirty="0" sz="2200" spc="-30" i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200" spc="-5" i="1">
                <a:solidFill>
                  <a:srgbClr val="4E6127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1850"/>
              </a:spcBef>
            </a:pPr>
            <a:r>
              <a:rPr dirty="0" sz="1800" spc="-5">
                <a:latin typeface="Arial MT"/>
                <a:cs typeface="Arial MT"/>
              </a:rPr>
              <a:t>show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subclass</a:t>
            </a:r>
            <a:r>
              <a:rPr dirty="0" sz="1800">
                <a:latin typeface="Arial MT"/>
                <a:cs typeface="Arial MT"/>
              </a:rPr>
              <a:t> 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6939" y="3833874"/>
            <a:ext cx="2534285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920239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int k;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B() 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000">
                <a:latin typeface="Times New Roman"/>
                <a:cs typeface="Times New Roman"/>
              </a:rPr>
              <a:t>(String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msg)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357874"/>
            <a:ext cx="429958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System.out.println(“show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B”);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27904" y="4946904"/>
            <a:ext cx="4273550" cy="937260"/>
          </a:xfrm>
          <a:custGeom>
            <a:avLst/>
            <a:gdLst/>
            <a:ahLst/>
            <a:cxnLst/>
            <a:rect l="l" t="t" r="r" b="b"/>
            <a:pathLst>
              <a:path w="4273550" h="937260">
                <a:moveTo>
                  <a:pt x="4273295" y="13716"/>
                </a:moveTo>
                <a:lnTo>
                  <a:pt x="4273295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273295" y="13716"/>
                </a:lnTo>
                <a:close/>
              </a:path>
              <a:path w="4273550" h="937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273550" h="937260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4273550" h="937260">
                <a:moveTo>
                  <a:pt x="4273295" y="937260"/>
                </a:moveTo>
                <a:lnTo>
                  <a:pt x="4273295" y="925068"/>
                </a:ln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4273295" y="937260"/>
                </a:lnTo>
                <a:close/>
              </a:path>
              <a:path w="4273550" h="937260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12737" y="4979922"/>
            <a:ext cx="41783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Here </a:t>
            </a:r>
            <a:r>
              <a:rPr dirty="0" sz="1800" spc="-10">
                <a:latin typeface="Arial MT"/>
                <a:cs typeface="Arial MT"/>
              </a:rPr>
              <a:t>show() </a:t>
            </a:r>
            <a:r>
              <a:rPr dirty="0" sz="1800" spc="-5">
                <a:latin typeface="Arial MT"/>
                <a:cs typeface="Arial MT"/>
              </a:rPr>
              <a:t>Methods have </a:t>
            </a:r>
            <a:r>
              <a:rPr dirty="0" sz="1800" spc="-10">
                <a:latin typeface="Arial MT"/>
                <a:cs typeface="Arial MT"/>
              </a:rPr>
              <a:t>differing type </a:t>
            </a:r>
            <a:r>
              <a:rPr dirty="0" sz="1800" spc="-5">
                <a:latin typeface="Arial MT"/>
                <a:cs typeface="Arial MT"/>
              </a:rPr>
              <a:t> signatures. So they are overloaded </a:t>
            </a:r>
            <a:r>
              <a:rPr dirty="0" sz="1800" spc="-5" b="1">
                <a:latin typeface="Arial"/>
                <a:cs typeface="Arial"/>
              </a:rPr>
              <a:t>– </a:t>
            </a:r>
            <a:r>
              <a:rPr dirty="0" sz="1800" b="1">
                <a:latin typeface="Arial"/>
                <a:cs typeface="Arial"/>
              </a:rPr>
              <a:t>not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overridden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07937" y="3882642"/>
            <a:ext cx="1002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w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935227"/>
            <a:ext cx="44678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Character</a:t>
            </a:r>
            <a:r>
              <a:rPr dirty="0" sz="4400" spc="-2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377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040889" algn="l"/>
                <a:tab pos="2574290" algn="l"/>
                <a:tab pos="3435350" algn="l"/>
                <a:tab pos="4113529" algn="l"/>
                <a:tab pos="5361305" algn="l"/>
                <a:tab pos="6187440" algn="l"/>
                <a:tab pos="6903720" algn="l"/>
              </a:tabLst>
            </a:pP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nd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ce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U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e  </a:t>
            </a:r>
            <a:r>
              <a:rPr dirty="0" sz="2600" b="1">
                <a:latin typeface="Times New Roman"/>
                <a:cs typeface="Times New Roman"/>
              </a:rPr>
              <a:t>character</a:t>
            </a:r>
            <a:r>
              <a:rPr dirty="0" sz="2600" spc="-1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set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They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16-bit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converted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integers</a:t>
            </a:r>
            <a:endParaRPr sz="2600">
              <a:latin typeface="Times New Roman"/>
              <a:cs typeface="Times New Roman"/>
            </a:endParaRPr>
          </a:p>
          <a:p>
            <a:pPr lvl="1" marL="756285" marR="5715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347470" algn="l"/>
                <a:tab pos="1903730" algn="l"/>
                <a:tab pos="3002280" algn="l"/>
                <a:tab pos="3694429" algn="l"/>
                <a:tab pos="4217035" algn="l"/>
                <a:tab pos="5212080" algn="l"/>
                <a:tab pos="6574790" algn="l"/>
                <a:tab pos="7283450" algn="l"/>
                <a:tab pos="768858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nipul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h	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ope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uc</a:t>
            </a:r>
            <a:r>
              <a:rPr dirty="0" sz="2400">
                <a:latin typeface="Times New Roman"/>
                <a:cs typeface="Times New Roman"/>
              </a:rPr>
              <a:t>h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  </a:t>
            </a:r>
            <a:r>
              <a:rPr dirty="0" sz="2400">
                <a:latin typeface="Times New Roman"/>
                <a:cs typeface="Times New Roman"/>
              </a:rPr>
              <a:t>addition	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subtraction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operators.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621790" algn="l"/>
                <a:tab pos="2970530" algn="l"/>
                <a:tab pos="3328670" algn="l"/>
                <a:tab pos="4987925" algn="l"/>
                <a:tab pos="5916295" algn="l"/>
                <a:tab pos="6201410" algn="l"/>
                <a:tab pos="6853555" algn="l"/>
                <a:tab pos="7268209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3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ng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>
                <a:latin typeface="Times New Roman"/>
                <a:cs typeface="Times New Roman"/>
              </a:rPr>
              <a:t>quotes.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visible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ASCII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characters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directly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entered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quotes,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‘a’,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‘z’, </a:t>
            </a:r>
            <a:r>
              <a:rPr dirty="0" sz="2400" i="1">
                <a:latin typeface="Times New Roman"/>
                <a:cs typeface="Times New Roman"/>
              </a:rPr>
              <a:t>and ‘@’.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81075"/>
            <a:ext cx="3796665" cy="612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7972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j;</a:t>
            </a:r>
            <a:endParaRPr sz="2000">
              <a:latin typeface="Times New Roman"/>
              <a:cs typeface="Times New Roman"/>
            </a:endParaRPr>
          </a:p>
          <a:p>
            <a:pPr marL="12700" marR="22117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A(int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a;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000">
                <a:latin typeface="Times New Roman"/>
                <a:cs typeface="Times New Roman"/>
              </a:rPr>
              <a:t>()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System.out.println</a:t>
            </a:r>
            <a:r>
              <a:rPr dirty="0" sz="2000" spc="-5">
                <a:latin typeface="Times New Roman"/>
                <a:cs typeface="Times New Roman"/>
              </a:rPr>
              <a:t>("i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 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“j: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 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180784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C00000"/>
                </a:solidFill>
                <a:latin typeface="Times New Roman"/>
                <a:cs typeface="Times New Roman"/>
              </a:rPr>
              <a:t>nd</a:t>
            </a:r>
            <a:r>
              <a:rPr dirty="0" sz="20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000" spc="-1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k;</a:t>
            </a:r>
            <a:endParaRPr sz="2000">
              <a:latin typeface="Times New Roman"/>
              <a:cs typeface="Times New Roman"/>
            </a:endParaRPr>
          </a:p>
          <a:p>
            <a:pPr marL="12700" marR="165735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B(int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a,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super(a,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84455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000">
                <a:latin typeface="Times New Roman"/>
                <a:cs typeface="Times New Roman"/>
              </a:rPr>
              <a:t>(String </a:t>
            </a:r>
            <a:r>
              <a:rPr dirty="0" sz="2000" spc="-5">
                <a:latin typeface="Times New Roman"/>
                <a:cs typeface="Times New Roman"/>
              </a:rPr>
              <a:t>msg) </a:t>
            </a: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System.out.println(msg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5537" y="1087627"/>
            <a:ext cx="44056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00"/>
                </a:solidFill>
              </a:rPr>
              <a:t>class</a:t>
            </a:r>
            <a:r>
              <a:rPr dirty="0" sz="2800" spc="-4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Sample</a:t>
            </a:r>
            <a:r>
              <a:rPr dirty="0" sz="2800" spc="-5">
                <a:solidFill>
                  <a:srgbClr val="000000"/>
                </a:solidFill>
              </a:rPr>
              <a:t> {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000000"/>
                </a:solidFill>
              </a:rPr>
              <a:t>public</a:t>
            </a:r>
            <a:r>
              <a:rPr dirty="0" sz="2200" spc="-3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static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void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main(String</a:t>
            </a:r>
            <a:r>
              <a:rPr dirty="0" sz="2200" spc="25">
                <a:solidFill>
                  <a:srgbClr val="000000"/>
                </a:solidFill>
              </a:rPr>
              <a:t> </a:t>
            </a:r>
            <a:r>
              <a:rPr dirty="0" sz="2200" spc="-15">
                <a:solidFill>
                  <a:srgbClr val="000000"/>
                </a:solidFill>
              </a:rPr>
              <a:t>args[])</a:t>
            </a:r>
            <a:r>
              <a:rPr dirty="0" sz="2200" spc="25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{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55537" y="1944115"/>
            <a:ext cx="2989580" cy="145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subOb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B(1,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3);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subOb.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200" spc="-5">
                <a:latin typeface="Times New Roman"/>
                <a:cs typeface="Times New Roman"/>
              </a:rPr>
              <a:t>(“k is ");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subOb.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200" spc="-5">
                <a:latin typeface="Times New Roman"/>
                <a:cs typeface="Times New Roman"/>
              </a:rPr>
              <a:t>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2104" y="4718304"/>
            <a:ext cx="4585970" cy="937260"/>
          </a:xfrm>
          <a:custGeom>
            <a:avLst/>
            <a:gdLst/>
            <a:ahLst/>
            <a:cxnLst/>
            <a:rect l="l" t="t" r="r" b="b"/>
            <a:pathLst>
              <a:path w="4585970" h="937260">
                <a:moveTo>
                  <a:pt x="4585716" y="937260"/>
                </a:moveTo>
                <a:lnTo>
                  <a:pt x="4585716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72000" y="13716"/>
                </a:lnTo>
                <a:lnTo>
                  <a:pt x="4572000" y="6096"/>
                </a:lnTo>
                <a:lnTo>
                  <a:pt x="4578096" y="13716"/>
                </a:lnTo>
                <a:lnTo>
                  <a:pt x="4578096" y="937260"/>
                </a:lnTo>
                <a:lnTo>
                  <a:pt x="4585716" y="937260"/>
                </a:lnTo>
                <a:close/>
              </a:path>
              <a:path w="4585970" h="937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85970" h="937260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4585970" h="937260">
                <a:moveTo>
                  <a:pt x="4578096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4572000" y="937260"/>
                </a:lnTo>
                <a:lnTo>
                  <a:pt x="4572000" y="931164"/>
                </a:lnTo>
                <a:lnTo>
                  <a:pt x="4578096" y="925068"/>
                </a:lnTo>
                <a:close/>
              </a:path>
              <a:path w="4585970" h="937260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4585970" h="937260">
                <a:moveTo>
                  <a:pt x="4578096" y="13716"/>
                </a:moveTo>
                <a:lnTo>
                  <a:pt x="4572000" y="6096"/>
                </a:lnTo>
                <a:lnTo>
                  <a:pt x="4572000" y="13716"/>
                </a:lnTo>
                <a:lnTo>
                  <a:pt x="4578096" y="13716"/>
                </a:lnTo>
                <a:close/>
              </a:path>
              <a:path w="4585970" h="937260">
                <a:moveTo>
                  <a:pt x="4578096" y="925068"/>
                </a:moveTo>
                <a:lnTo>
                  <a:pt x="4578096" y="13716"/>
                </a:lnTo>
                <a:lnTo>
                  <a:pt x="4572000" y="13716"/>
                </a:lnTo>
                <a:lnTo>
                  <a:pt x="4572000" y="925068"/>
                </a:lnTo>
                <a:lnTo>
                  <a:pt x="4578096" y="925068"/>
                </a:lnTo>
                <a:close/>
              </a:path>
              <a:path w="4585970" h="937260">
                <a:moveTo>
                  <a:pt x="4578096" y="937260"/>
                </a:moveTo>
                <a:lnTo>
                  <a:pt x="4578096" y="925068"/>
                </a:lnTo>
                <a:lnTo>
                  <a:pt x="4572000" y="931164"/>
                </a:lnTo>
                <a:lnTo>
                  <a:pt x="4572000" y="937260"/>
                </a:lnTo>
                <a:lnTo>
                  <a:pt x="4578096" y="93726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26938" y="4751322"/>
            <a:ext cx="41783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Here </a:t>
            </a:r>
            <a:r>
              <a:rPr dirty="0" sz="1800" spc="-10">
                <a:latin typeface="Arial MT"/>
                <a:cs typeface="Arial MT"/>
              </a:rPr>
              <a:t>show() </a:t>
            </a:r>
            <a:r>
              <a:rPr dirty="0" sz="1800" spc="-5">
                <a:latin typeface="Arial MT"/>
                <a:cs typeface="Arial MT"/>
              </a:rPr>
              <a:t>Methods have </a:t>
            </a:r>
            <a:r>
              <a:rPr dirty="0" sz="1800" spc="-10">
                <a:latin typeface="Arial MT"/>
                <a:cs typeface="Arial MT"/>
              </a:rPr>
              <a:t>differing type </a:t>
            </a:r>
            <a:r>
              <a:rPr dirty="0" sz="1800" spc="-5">
                <a:latin typeface="Arial MT"/>
                <a:cs typeface="Arial MT"/>
              </a:rPr>
              <a:t> signatures. So they are overloaded </a:t>
            </a:r>
            <a:r>
              <a:rPr dirty="0" sz="1800" spc="-5" b="1">
                <a:latin typeface="Arial"/>
                <a:cs typeface="Arial"/>
              </a:rPr>
              <a:t>– </a:t>
            </a:r>
            <a:r>
              <a:rPr dirty="0" sz="1800" b="1">
                <a:latin typeface="Arial"/>
                <a:cs typeface="Arial"/>
              </a:rPr>
              <a:t>not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overridden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5082" y="574039"/>
            <a:ext cx="1345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18588"/>
            <a:ext cx="8069580" cy="23241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There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special class,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Object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 defined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5">
                <a:latin typeface="Times New Roman"/>
                <a:cs typeface="Times New Roman"/>
              </a:rPr>
              <a:t> Java.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All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other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classes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subclasses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is,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Object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is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superclass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all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other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Reference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5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27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Object</a:t>
            </a:r>
            <a:r>
              <a:rPr dirty="0" sz="2600" spc="27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2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refer</a:t>
            </a:r>
            <a:r>
              <a:rPr dirty="0" sz="2600" spc="2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2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2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object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other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5" y="574039"/>
            <a:ext cx="4684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616" y="1828800"/>
            <a:ext cx="8482583" cy="4190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0399" y="574039"/>
            <a:ext cx="6196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8083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42669" algn="l"/>
                <a:tab pos="2333625" algn="l"/>
                <a:tab pos="3789045" algn="l"/>
                <a:tab pos="4154804" algn="l"/>
                <a:tab pos="5264150" algn="l"/>
                <a:tab pos="5628005" algn="l"/>
                <a:tab pos="7159625" algn="l"/>
                <a:tab pos="7524115" algn="l"/>
              </a:tabLst>
            </a:pPr>
            <a:r>
              <a:rPr dirty="0" sz="2600" spc="5"/>
              <a:t>T</a:t>
            </a:r>
            <a:r>
              <a:rPr dirty="0" sz="2600" spc="-10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10"/>
              <a:t>m</a:t>
            </a:r>
            <a:r>
              <a:rPr dirty="0" sz="2600" spc="-5"/>
              <a:t>e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 spc="-10"/>
              <a:t>o</a:t>
            </a:r>
            <a:r>
              <a:rPr dirty="0" sz="2600" spc="5"/>
              <a:t>d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 b="1">
                <a:latin typeface="Times New Roman"/>
                <a:cs typeface="Times New Roman"/>
              </a:rPr>
              <a:t>g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spc="-20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ss</a:t>
            </a:r>
            <a:r>
              <a:rPr dirty="0" sz="2600" b="1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b="1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ll</a:t>
            </a:r>
            <a:r>
              <a:rPr dirty="0" sz="2600" b="1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nd  </a:t>
            </a:r>
            <a:r>
              <a:rPr dirty="0" sz="2600" spc="-5" b="1">
                <a:latin typeface="Times New Roman"/>
                <a:cs typeface="Times New Roman"/>
              </a:rPr>
              <a:t>wait(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/>
              <a:t>are</a:t>
            </a:r>
            <a:r>
              <a:rPr dirty="0" sz="2600" spc="-10"/>
              <a:t> </a:t>
            </a:r>
            <a:r>
              <a:rPr dirty="0" sz="2600" spc="-5"/>
              <a:t>declared</a:t>
            </a:r>
            <a:r>
              <a:rPr dirty="0" sz="2600" spc="-20"/>
              <a:t> </a:t>
            </a:r>
            <a:r>
              <a:rPr dirty="0" sz="2600" spc="-5"/>
              <a:t>as</a:t>
            </a:r>
            <a:r>
              <a:rPr dirty="0" sz="2600" spc="5"/>
              <a:t> </a:t>
            </a:r>
            <a:r>
              <a:rPr dirty="0" sz="2600" spc="-5">
                <a:solidFill>
                  <a:srgbClr val="FF0000"/>
                </a:solidFill>
              </a:rPr>
              <a:t>final.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45844" algn="l"/>
                <a:tab pos="2231390" algn="l"/>
                <a:tab pos="2519045" algn="l"/>
                <a:tab pos="3688079" algn="l"/>
                <a:tab pos="5213985" algn="l"/>
                <a:tab pos="5831205" algn="l"/>
                <a:tab pos="7108190" algn="l"/>
                <a:tab pos="7560945" algn="l"/>
              </a:tabLst>
            </a:pPr>
            <a:r>
              <a:rPr dirty="0" sz="2600" spc="5"/>
              <a:t>T</a:t>
            </a:r>
            <a:r>
              <a:rPr dirty="0" sz="2600" spc="-10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qu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20" b="1">
                <a:latin typeface="Times New Roman"/>
                <a:cs typeface="Times New Roman"/>
              </a:rPr>
              <a:t>l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(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/>
              <a:t>m</a:t>
            </a:r>
            <a:r>
              <a:rPr dirty="0" sz="2600" spc="-5"/>
              <a:t>e</a:t>
            </a:r>
            <a:r>
              <a:rPr dirty="0" sz="2600" spc="-5"/>
              <a:t>t</a:t>
            </a:r>
            <a:r>
              <a:rPr dirty="0" sz="2600" spc="5"/>
              <a:t>ho</a:t>
            </a:r>
            <a:r>
              <a:rPr dirty="0" sz="2600"/>
              <a:t>d</a:t>
            </a:r>
            <a:r>
              <a:rPr dirty="0" sz="2600"/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-10" b="1">
                <a:latin typeface="Times New Roman"/>
                <a:cs typeface="Times New Roman"/>
              </a:rPr>
              <a:t>p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6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/>
              <a:t>c</a:t>
            </a:r>
            <a:r>
              <a:rPr dirty="0" sz="2600" spc="5"/>
              <a:t>o</a:t>
            </a:r>
            <a:r>
              <a:rPr dirty="0" sz="2600" spc="-10"/>
              <a:t>n</a:t>
            </a:r>
            <a:r>
              <a:rPr dirty="0" sz="2600" spc="-5"/>
              <a:t>t</a:t>
            </a:r>
            <a:r>
              <a:rPr dirty="0" sz="2600" spc="-5"/>
              <a:t>e</a:t>
            </a:r>
            <a:r>
              <a:rPr dirty="0" sz="2600" spc="5"/>
              <a:t>n</a:t>
            </a:r>
            <a:r>
              <a:rPr dirty="0" sz="2600" spc="-5"/>
              <a:t>t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/>
              <a:t>o</a:t>
            </a:r>
            <a:r>
              <a:rPr dirty="0" sz="2600"/>
              <a:t>f</a:t>
            </a:r>
            <a:r>
              <a:rPr dirty="0" sz="2600"/>
              <a:t>	</a:t>
            </a:r>
            <a:r>
              <a:rPr dirty="0" sz="2600" spc="5"/>
              <a:t>t</a:t>
            </a:r>
            <a:r>
              <a:rPr dirty="0" sz="2600"/>
              <a:t>w</a:t>
            </a:r>
            <a:r>
              <a:rPr dirty="0" sz="2600"/>
              <a:t>o  </a:t>
            </a:r>
            <a:r>
              <a:rPr dirty="0" sz="2600" spc="-5"/>
              <a:t>objects.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086485" algn="l"/>
                <a:tab pos="2075814" algn="l"/>
                <a:tab pos="2760345" algn="l"/>
                <a:tab pos="3090545" algn="l"/>
                <a:tab pos="3641090" algn="l"/>
                <a:tab pos="4698365" algn="l"/>
                <a:tab pos="5257800" algn="l"/>
                <a:tab pos="6831965" algn="l"/>
                <a:tab pos="7466330" algn="l"/>
              </a:tabLst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ur</a:t>
            </a:r>
            <a:r>
              <a:rPr dirty="0" sz="2400" spc="-5">
                <a:latin typeface="Times New Roman"/>
                <a:cs typeface="Times New Roman"/>
              </a:rPr>
              <a:t>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t</a:t>
            </a:r>
            <a:r>
              <a:rPr dirty="0" sz="2400" spc="-1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5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j</a:t>
            </a:r>
            <a:r>
              <a:rPr dirty="0" sz="2400" b="1">
                <a:latin typeface="Times New Roman"/>
                <a:cs typeface="Times New Roman"/>
              </a:rPr>
              <a:t>ec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va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t,	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	f</a:t>
            </a:r>
            <a:r>
              <a:rPr dirty="0" sz="2400" b="1">
                <a:latin typeface="Times New Roman"/>
                <a:cs typeface="Times New Roman"/>
              </a:rPr>
              <a:t>al</a:t>
            </a:r>
            <a:r>
              <a:rPr dirty="0" sz="2400" spc="-1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e  </a:t>
            </a:r>
            <a:r>
              <a:rPr dirty="0" sz="2400" spc="-5" b="1">
                <a:latin typeface="Times New Roman"/>
                <a:cs typeface="Times New Roman"/>
              </a:rPr>
              <a:t>otherwise.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The</a:t>
            </a:r>
            <a:r>
              <a:rPr dirty="0" sz="2600" spc="265"/>
              <a:t> </a:t>
            </a:r>
            <a:r>
              <a:rPr dirty="0" sz="2600" spc="-5" b="1">
                <a:latin typeface="Times New Roman"/>
                <a:cs typeface="Times New Roman"/>
              </a:rPr>
              <a:t>toString(</a:t>
            </a:r>
            <a:r>
              <a:rPr dirty="0" sz="2600" spc="2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r>
              <a:rPr dirty="0" sz="2600" spc="270" b="1">
                <a:latin typeface="Times New Roman"/>
                <a:cs typeface="Times New Roman"/>
              </a:rPr>
              <a:t> </a:t>
            </a:r>
            <a:r>
              <a:rPr dirty="0" sz="2600" spc="-5"/>
              <a:t>method</a:t>
            </a:r>
            <a:r>
              <a:rPr dirty="0" sz="2600" spc="265"/>
              <a:t> </a:t>
            </a:r>
            <a:r>
              <a:rPr dirty="0" sz="2600" spc="-10" b="1">
                <a:latin typeface="Times New Roman"/>
                <a:cs typeface="Times New Roman"/>
              </a:rPr>
              <a:t>returns</a:t>
            </a:r>
            <a:r>
              <a:rPr dirty="0" sz="2600" spc="254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28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string</a:t>
            </a:r>
            <a:r>
              <a:rPr dirty="0" sz="2600" spc="265" b="1">
                <a:latin typeface="Times New Roman"/>
                <a:cs typeface="Times New Roman"/>
              </a:rPr>
              <a:t> </a:t>
            </a:r>
            <a:r>
              <a:rPr dirty="0" sz="2600"/>
              <a:t>that</a:t>
            </a:r>
            <a:r>
              <a:rPr dirty="0" sz="2600" spc="270"/>
              <a:t> </a:t>
            </a:r>
            <a:r>
              <a:rPr dirty="0" sz="2600" spc="-5"/>
              <a:t>contains</a:t>
            </a:r>
            <a:r>
              <a:rPr dirty="0" sz="2600" spc="265"/>
              <a:t> </a:t>
            </a:r>
            <a:r>
              <a:rPr dirty="0" sz="2600"/>
              <a:t>a </a:t>
            </a:r>
            <a:r>
              <a:rPr dirty="0" sz="2600" spc="-635"/>
              <a:t> </a:t>
            </a:r>
            <a:r>
              <a:rPr dirty="0" sz="2600" spc="-5"/>
              <a:t>description</a:t>
            </a:r>
            <a:r>
              <a:rPr dirty="0" sz="2600" spc="-20"/>
              <a:t> </a:t>
            </a:r>
            <a:r>
              <a:rPr dirty="0" sz="2600"/>
              <a:t>of</a:t>
            </a:r>
            <a:r>
              <a:rPr dirty="0" sz="2600" spc="-20"/>
              <a:t> </a:t>
            </a:r>
            <a:r>
              <a:rPr dirty="0" sz="2600"/>
              <a:t>the</a:t>
            </a:r>
            <a:r>
              <a:rPr dirty="0" sz="2600" spc="-10"/>
              <a:t> </a:t>
            </a:r>
            <a:r>
              <a:rPr dirty="0" sz="2600"/>
              <a:t>object</a:t>
            </a:r>
            <a:r>
              <a:rPr dirty="0" sz="2600" spc="-20"/>
              <a:t> </a:t>
            </a:r>
            <a:r>
              <a:rPr dirty="0" sz="2600"/>
              <a:t>on</a:t>
            </a:r>
            <a:r>
              <a:rPr dirty="0" sz="2600" spc="-5"/>
              <a:t> </a:t>
            </a:r>
            <a:r>
              <a:rPr dirty="0" sz="2600"/>
              <a:t>which</a:t>
            </a:r>
            <a:r>
              <a:rPr dirty="0" sz="2600" spc="-20"/>
              <a:t> </a:t>
            </a:r>
            <a:r>
              <a:rPr dirty="0" sz="2600" spc="-5"/>
              <a:t>it</a:t>
            </a:r>
            <a:r>
              <a:rPr dirty="0" sz="2600" spc="5"/>
              <a:t> </a:t>
            </a:r>
            <a:r>
              <a:rPr dirty="0" sz="2600" spc="-5"/>
              <a:t>is</a:t>
            </a:r>
            <a:r>
              <a:rPr dirty="0" sz="2600" spc="5"/>
              <a:t> </a:t>
            </a:r>
            <a:r>
              <a:rPr dirty="0" sz="2600" spc="-5"/>
              <a:t>called.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469390" algn="l"/>
                <a:tab pos="2552700" algn="l"/>
                <a:tab pos="2927985" algn="l"/>
                <a:tab pos="4753610" algn="l"/>
                <a:tab pos="5649595" algn="l"/>
                <a:tab pos="6480175" algn="l"/>
                <a:tab pos="6938645" algn="l"/>
                <a:tab pos="7854950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hod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uto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ti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ll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obj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  </a:t>
            </a:r>
            <a:r>
              <a:rPr dirty="0" sz="2400">
                <a:latin typeface="Times New Roman"/>
                <a:cs typeface="Times New Roman"/>
              </a:rPr>
              <a:t>output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 </a:t>
            </a:r>
            <a:r>
              <a:rPr dirty="0" sz="2400" spc="-5" b="1">
                <a:latin typeface="Times New Roman"/>
                <a:cs typeface="Times New Roman"/>
              </a:rPr>
              <a:t>println(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lvl="1" marL="830580" indent="-3619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Many </a:t>
            </a:r>
            <a:r>
              <a:rPr dirty="0" sz="2400" b="1">
                <a:latin typeface="Times New Roman"/>
                <a:cs typeface="Times New Roman"/>
              </a:rPr>
              <a:t>classes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override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this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2279" rIns="0" bIns="0" rtlCol="0" vert="horz">
            <a:spAutoFit/>
          </a:bodyPr>
          <a:lstStyle/>
          <a:p>
            <a:pPr algn="ctr" marL="8572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CC"/>
                </a:solidFill>
              </a:rPr>
              <a:t>CS205</a:t>
            </a:r>
            <a:r>
              <a:rPr dirty="0" sz="3600" spc="-1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Object</a:t>
            </a:r>
            <a:r>
              <a:rPr dirty="0" sz="3600" spc="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Oriented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Programming</a:t>
            </a:r>
            <a:r>
              <a:rPr dirty="0" sz="3600" spc="10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in </a:t>
            </a:r>
            <a:r>
              <a:rPr dirty="0" sz="3600" spc="-885">
                <a:solidFill>
                  <a:srgbClr val="0000CC"/>
                </a:solidFill>
              </a:rPr>
              <a:t> </a:t>
            </a:r>
            <a:r>
              <a:rPr dirty="0" sz="3600" spc="-5">
                <a:solidFill>
                  <a:srgbClr val="0000CC"/>
                </a:solidFill>
              </a:rPr>
              <a:t>Java</a:t>
            </a:r>
            <a:endParaRPr sz="3600"/>
          </a:p>
          <a:p>
            <a:pPr algn="ctr" marL="260985" marR="180340">
              <a:lnSpc>
                <a:spcPct val="100000"/>
              </a:lnSpc>
            </a:pPr>
            <a:r>
              <a:rPr dirty="0" sz="3600" spc="-5"/>
              <a:t>Module </a:t>
            </a:r>
            <a:r>
              <a:rPr dirty="0" sz="3600"/>
              <a:t>2 - </a:t>
            </a:r>
            <a:r>
              <a:rPr dirty="0" sz="3600" spc="-20" b="1">
                <a:latin typeface="Times New Roman"/>
                <a:cs typeface="Times New Roman"/>
              </a:rPr>
              <a:t>Core </a:t>
            </a:r>
            <a:r>
              <a:rPr dirty="0" sz="3600" b="1">
                <a:latin typeface="Times New Roman"/>
                <a:cs typeface="Times New Roman"/>
              </a:rPr>
              <a:t>Java </a:t>
            </a:r>
            <a:r>
              <a:rPr dirty="0" sz="3600" spc="-5" b="1">
                <a:latin typeface="Times New Roman"/>
                <a:cs typeface="Times New Roman"/>
              </a:rPr>
              <a:t>Fundamentals </a:t>
            </a:r>
            <a:r>
              <a:rPr dirty="0" sz="3600" spc="-88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(Part </a:t>
            </a:r>
            <a:r>
              <a:rPr dirty="0" sz="3600" spc="-70" b="1">
                <a:latin typeface="Times New Roman"/>
                <a:cs typeface="Times New Roman"/>
              </a:rPr>
              <a:t>11)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7412" y="4304790"/>
            <a:ext cx="5738495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dirty="0" sz="2000" spc="260">
                <a:solidFill>
                  <a:srgbClr val="898989"/>
                </a:solidFill>
                <a:latin typeface="Palatino Linotype"/>
                <a:cs typeface="Palatino Linotype"/>
              </a:rPr>
              <a:t>Prepared</a:t>
            </a:r>
            <a:r>
              <a:rPr dirty="0" sz="2000" spc="290">
                <a:solidFill>
                  <a:srgbClr val="898989"/>
                </a:solidFill>
                <a:latin typeface="Palatino Linotype"/>
                <a:cs typeface="Palatino Linotype"/>
              </a:rPr>
              <a:t> </a:t>
            </a:r>
            <a:r>
              <a:rPr dirty="0" sz="2000" spc="175">
                <a:solidFill>
                  <a:srgbClr val="898989"/>
                </a:solidFill>
                <a:latin typeface="Palatino Linotype"/>
                <a:cs typeface="Palatino Linotype"/>
              </a:rPr>
              <a:t>by</a:t>
            </a:r>
            <a:endParaRPr sz="2000">
              <a:latin typeface="Palatino Linotype"/>
              <a:cs typeface="Palatino Linotype"/>
            </a:endParaRPr>
          </a:p>
          <a:p>
            <a:pPr algn="ctr" marL="503555">
              <a:lnSpc>
                <a:spcPts val="2995"/>
              </a:lnSpc>
            </a:pP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Renetha</a:t>
            </a:r>
            <a:r>
              <a:rPr dirty="0" sz="2500" spc="-30" b="1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898989"/>
                </a:solidFill>
                <a:latin typeface="Times New Roman"/>
                <a:cs typeface="Times New Roman"/>
              </a:rPr>
              <a:t>J.B.</a:t>
            </a:r>
            <a:endParaRPr sz="2500">
              <a:latin typeface="Times New Roman"/>
              <a:cs typeface="Times New Roman"/>
            </a:endParaRPr>
          </a:p>
          <a:p>
            <a:pPr algn="ctr" marL="50165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AP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Dept.of</a:t>
            </a:r>
            <a:r>
              <a:rPr dirty="0" sz="2000" spc="-7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CSE,</a:t>
            </a:r>
            <a:endParaRPr sz="2000">
              <a:latin typeface="Times New Roman"/>
              <a:cs typeface="Times New Roman"/>
            </a:endParaRPr>
          </a:p>
          <a:p>
            <a:pPr algn="ctr" marL="502920">
              <a:lnSpc>
                <a:spcPct val="100000"/>
              </a:lnSpc>
            </a:pP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Lourdes</a:t>
            </a:r>
            <a:r>
              <a:rPr dirty="0" sz="20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Matha College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898989"/>
                </a:solidFill>
                <a:latin typeface="Times New Roman"/>
                <a:cs typeface="Times New Roman"/>
              </a:rPr>
              <a:t>Science</a:t>
            </a:r>
            <a:r>
              <a:rPr dirty="0" sz="2000" spc="-2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98989"/>
                </a:solidFill>
                <a:latin typeface="Times New Roman"/>
                <a:cs typeface="Times New Roman"/>
              </a:rPr>
              <a:t>and</a:t>
            </a:r>
            <a:r>
              <a:rPr dirty="0" sz="2000" spc="-4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898989"/>
                </a:solidFill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8610" y="574039"/>
            <a:ext cx="1278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op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493352"/>
            <a:ext cx="5508625" cy="2828925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89940" indent="-321310">
              <a:lnSpc>
                <a:spcPct val="100000"/>
              </a:lnSpc>
              <a:spcBef>
                <a:spcPts val="198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>
                <a:latin typeface="Times New Roman"/>
                <a:cs typeface="Times New Roman"/>
              </a:rPr>
              <a:t>Inheritance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2" marL="1206500" indent="-280670">
              <a:lnSpc>
                <a:spcPct val="100000"/>
              </a:lnSpc>
              <a:spcBef>
                <a:spcPts val="2450"/>
              </a:spcBef>
              <a:buSzPct val="96428"/>
              <a:buFont typeface="Wingdings"/>
              <a:buChar char=""/>
              <a:tabLst>
                <a:tab pos="1207135" algn="l"/>
              </a:tabLst>
            </a:pPr>
            <a:r>
              <a:rPr dirty="0" sz="2800" spc="-5">
                <a:latin typeface="Times New Roman"/>
                <a:cs typeface="Times New Roman"/>
              </a:rPr>
              <a:t>Abstract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lvl="2" marL="1206500" indent="-280670">
              <a:lnSpc>
                <a:spcPct val="100000"/>
              </a:lnSpc>
              <a:spcBef>
                <a:spcPts val="2350"/>
              </a:spcBef>
              <a:buSzPct val="96428"/>
              <a:buFont typeface="Wingdings"/>
              <a:buChar char=""/>
              <a:tabLst>
                <a:tab pos="1207135" algn="l"/>
              </a:tabLst>
            </a:pP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final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Inheritance.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8306" y="638047"/>
            <a:ext cx="4618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z="28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dirty="0" sz="28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 Methods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252219"/>
            <a:ext cx="8072120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Sometimes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may</a:t>
            </a:r>
            <a:r>
              <a:rPr dirty="0" sz="2400" spc="-5">
                <a:latin typeface="Times New Roman"/>
                <a:cs typeface="Times New Roman"/>
              </a:rPr>
              <a:t> want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superclass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only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defines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generalized form </a:t>
            </a:r>
            <a:r>
              <a:rPr dirty="0" sz="2400" spc="-5">
                <a:latin typeface="Times New Roman"/>
                <a:cs typeface="Times New Roman"/>
              </a:rPr>
              <a:t>which will </a:t>
            </a:r>
            <a:r>
              <a:rPr dirty="0" sz="2400" spc="-1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shared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all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its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subclasses and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leaves the implementation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be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filled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580"/>
              </a:spcBef>
            </a:pPr>
            <a:r>
              <a:rPr dirty="0" sz="2200" spc="-5">
                <a:latin typeface="Arial MT"/>
                <a:cs typeface="Arial MT"/>
              </a:rPr>
              <a:t>– 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ensure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subclass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should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override</a:t>
            </a:r>
            <a:r>
              <a:rPr dirty="0" sz="2200" b="1">
                <a:latin typeface="Times New Roman"/>
                <a:cs typeface="Times New Roman"/>
              </a:rPr>
              <a:t> all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necessary </a:t>
            </a:r>
            <a:r>
              <a:rPr dirty="0" sz="2200" spc="-5" b="1">
                <a:latin typeface="Times New Roman"/>
                <a:cs typeface="Times New Roman"/>
              </a:rPr>
              <a:t> methods(implementations),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have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make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abstract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methods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in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superclass.</a:t>
            </a:r>
            <a:endParaRPr sz="22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8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making</a:t>
            </a:r>
            <a:r>
              <a:rPr dirty="0" sz="2400" spc="8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8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81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8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abstract</a:t>
            </a:r>
            <a:r>
              <a:rPr dirty="0" sz="2400" spc="8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</a:t>
            </a:r>
            <a:r>
              <a:rPr dirty="0" sz="2400" spc="83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 spc="8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8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dirty="0" sz="2400" spc="-5" b="1">
                <a:latin typeface="Times New Roman"/>
                <a:cs typeface="Times New Roman"/>
              </a:rPr>
              <a:t>abstract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modifier.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6623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z="32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Methods(contd.)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404619"/>
            <a:ext cx="8071484" cy="5179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Abstract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no</a:t>
            </a:r>
            <a:r>
              <a:rPr dirty="0" sz="2400" spc="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implementation(function</a:t>
            </a:r>
            <a:r>
              <a:rPr dirty="0" sz="2400" spc="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body)</a:t>
            </a:r>
            <a:r>
              <a:rPr dirty="0" sz="2400" spc="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superclass 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19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5">
                <a:latin typeface="Times New Roman"/>
                <a:cs typeface="Times New Roman"/>
              </a:rPr>
              <a:t>so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also called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subclasser responsibility</a:t>
            </a:r>
            <a:endParaRPr sz="22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  <a:tab pos="1351915" algn="l"/>
                <a:tab pos="3485515" algn="l"/>
                <a:tab pos="4485005" algn="l"/>
                <a:tab pos="5003165" algn="l"/>
                <a:tab pos="5814060" algn="l"/>
                <a:tab pos="6301740" algn="l"/>
                <a:tab pos="7764780" algn="l"/>
              </a:tabLst>
            </a:pP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 b="1">
                <a:latin typeface="Times New Roman"/>
                <a:cs typeface="Times New Roman"/>
              </a:rPr>
              <a:t>i</a:t>
            </a:r>
            <a:r>
              <a:rPr dirty="0" sz="2200" spc="-15" b="1">
                <a:latin typeface="Times New Roman"/>
                <a:cs typeface="Times New Roman"/>
              </a:rPr>
              <a:t>m</a:t>
            </a:r>
            <a:r>
              <a:rPr dirty="0" sz="2200" spc="-5" b="1">
                <a:latin typeface="Times New Roman"/>
                <a:cs typeface="Times New Roman"/>
              </a:rPr>
              <a:t>p</a:t>
            </a:r>
            <a:r>
              <a:rPr dirty="0" sz="2200" spc="-5" b="1">
                <a:latin typeface="Times New Roman"/>
                <a:cs typeface="Times New Roman"/>
              </a:rPr>
              <a:t>l</a:t>
            </a:r>
            <a:r>
              <a:rPr dirty="0" sz="2200" b="1">
                <a:latin typeface="Times New Roman"/>
                <a:cs typeface="Times New Roman"/>
              </a:rPr>
              <a:t>e</a:t>
            </a:r>
            <a:r>
              <a:rPr dirty="0" sz="2200" b="1">
                <a:latin typeface="Times New Roman"/>
                <a:cs typeface="Times New Roman"/>
              </a:rPr>
              <a:t>m</a:t>
            </a:r>
            <a:r>
              <a:rPr dirty="0" sz="2200" spc="-10" b="1">
                <a:latin typeface="Times New Roman"/>
                <a:cs typeface="Times New Roman"/>
              </a:rPr>
              <a:t>e</a:t>
            </a:r>
            <a:r>
              <a:rPr dirty="0" sz="2200" spc="-5" b="1">
                <a:latin typeface="Times New Roman"/>
                <a:cs typeface="Times New Roman"/>
              </a:rPr>
              <a:t>n</a:t>
            </a:r>
            <a:r>
              <a:rPr dirty="0" sz="2200" spc="-5" b="1">
                <a:latin typeface="Times New Roman"/>
                <a:cs typeface="Times New Roman"/>
              </a:rPr>
              <a:t>t</a:t>
            </a:r>
            <a:r>
              <a:rPr dirty="0" sz="2200" b="1">
                <a:latin typeface="Times New Roman"/>
                <a:cs typeface="Times New Roman"/>
              </a:rPr>
              <a:t>a</a:t>
            </a:r>
            <a:r>
              <a:rPr dirty="0" sz="2200" spc="-5" b="1">
                <a:latin typeface="Times New Roman"/>
                <a:cs typeface="Times New Roman"/>
              </a:rPr>
              <a:t>t</a:t>
            </a:r>
            <a:r>
              <a:rPr dirty="0" sz="2200" spc="-5" b="1">
                <a:latin typeface="Times New Roman"/>
                <a:cs typeface="Times New Roman"/>
              </a:rPr>
              <a:t>i</a:t>
            </a:r>
            <a:r>
              <a:rPr dirty="0" sz="2200" b="1">
                <a:latin typeface="Times New Roman"/>
                <a:cs typeface="Times New Roman"/>
              </a:rPr>
              <a:t>o</a:t>
            </a:r>
            <a:r>
              <a:rPr dirty="0" sz="2200" spc="-5" b="1">
                <a:latin typeface="Times New Roman"/>
                <a:cs typeface="Times New Roman"/>
              </a:rPr>
              <a:t>n</a:t>
            </a:r>
            <a:r>
              <a:rPr dirty="0" sz="2200" b="1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hou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d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b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 spc="-15">
                <a:latin typeface="Times New Roman"/>
                <a:cs typeface="Times New Roman"/>
              </a:rPr>
              <a:t>h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 b="1">
                <a:latin typeface="Times New Roman"/>
                <a:cs typeface="Times New Roman"/>
              </a:rPr>
              <a:t>i</a:t>
            </a:r>
            <a:r>
              <a:rPr dirty="0" sz="2200" spc="-5" b="1">
                <a:latin typeface="Times New Roman"/>
                <a:cs typeface="Times New Roman"/>
              </a:rPr>
              <a:t>n</a:t>
            </a:r>
            <a:r>
              <a:rPr dirty="0" sz="2200" b="1">
                <a:latin typeface="Times New Roman"/>
                <a:cs typeface="Times New Roman"/>
              </a:rPr>
              <a:t>	</a:t>
            </a:r>
            <a:r>
              <a:rPr dirty="0" sz="2200" spc="-10" b="1">
                <a:latin typeface="Times New Roman"/>
                <a:cs typeface="Times New Roman"/>
              </a:rPr>
              <a:t>s</a:t>
            </a:r>
            <a:r>
              <a:rPr dirty="0" sz="2200" spc="-5" b="1">
                <a:latin typeface="Times New Roman"/>
                <a:cs typeface="Times New Roman"/>
              </a:rPr>
              <a:t>ub</a:t>
            </a:r>
            <a:r>
              <a:rPr dirty="0" sz="2200" spc="-10" b="1">
                <a:latin typeface="Times New Roman"/>
                <a:cs typeface="Times New Roman"/>
              </a:rPr>
              <a:t>c</a:t>
            </a:r>
            <a:r>
              <a:rPr dirty="0" sz="2200" spc="-5" b="1">
                <a:latin typeface="Times New Roman"/>
                <a:cs typeface="Times New Roman"/>
              </a:rPr>
              <a:t>l</a:t>
            </a:r>
            <a:r>
              <a:rPr dirty="0" sz="2200" b="1">
                <a:latin typeface="Times New Roman"/>
                <a:cs typeface="Times New Roman"/>
              </a:rPr>
              <a:t>a</a:t>
            </a:r>
            <a:r>
              <a:rPr dirty="0" sz="2200" spc="-10" b="1">
                <a:latin typeface="Times New Roman"/>
                <a:cs typeface="Times New Roman"/>
              </a:rPr>
              <a:t>ss</a:t>
            </a:r>
            <a:r>
              <a:rPr dirty="0" sz="2200" spc="-10" b="1">
                <a:latin typeface="Times New Roman"/>
                <a:cs typeface="Times New Roman"/>
              </a:rPr>
              <a:t>e</a:t>
            </a:r>
            <a:r>
              <a:rPr dirty="0" sz="2200" spc="-5" b="1">
                <a:latin typeface="Times New Roman"/>
                <a:cs typeface="Times New Roman"/>
              </a:rPr>
              <a:t>s</a:t>
            </a:r>
            <a:r>
              <a:rPr dirty="0" sz="2200" b="1">
                <a:latin typeface="Times New Roman"/>
                <a:cs typeface="Times New Roman"/>
              </a:rPr>
              <a:t>	</a:t>
            </a:r>
            <a:r>
              <a:rPr dirty="0" sz="2200" spc="-15" b="1">
                <a:latin typeface="Times New Roman"/>
                <a:cs typeface="Times New Roman"/>
              </a:rPr>
              <a:t>b</a:t>
            </a:r>
            <a:r>
              <a:rPr dirty="0" sz="2200" spc="-5" b="1">
                <a:latin typeface="Times New Roman"/>
                <a:cs typeface="Times New Roman"/>
              </a:rPr>
              <a:t>y  </a:t>
            </a:r>
            <a:r>
              <a:rPr dirty="0" sz="2200" spc="-5" b="1">
                <a:latin typeface="Times New Roman"/>
                <a:cs typeface="Times New Roman"/>
              </a:rPr>
              <a:t>overriding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those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abstract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dirty="0" sz="2400" spc="-10" b="1">
                <a:latin typeface="Times New Roman"/>
                <a:cs typeface="Times New Roman"/>
              </a:rPr>
              <a:t>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syntax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name(parameter-list)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semicolon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dirty="0" sz="2400" spc="25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after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header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abstract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 body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superclass.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6814817"/>
            <a:ext cx="101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008" y="4940808"/>
            <a:ext cx="4750435" cy="711835"/>
          </a:xfrm>
          <a:custGeom>
            <a:avLst/>
            <a:gdLst/>
            <a:ahLst/>
            <a:cxnLst/>
            <a:rect l="l" t="t" r="r" b="b"/>
            <a:pathLst>
              <a:path w="4750435" h="711835">
                <a:moveTo>
                  <a:pt x="4750308" y="705612"/>
                </a:moveTo>
                <a:lnTo>
                  <a:pt x="4750308" y="6096"/>
                </a:lnTo>
                <a:lnTo>
                  <a:pt x="47442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705612"/>
                </a:lnTo>
                <a:lnTo>
                  <a:pt x="6096" y="711708"/>
                </a:lnTo>
                <a:lnTo>
                  <a:pt x="12192" y="711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724400" y="25908"/>
                </a:lnTo>
                <a:lnTo>
                  <a:pt x="4724400" y="12192"/>
                </a:lnTo>
                <a:lnTo>
                  <a:pt x="4736592" y="25908"/>
                </a:lnTo>
                <a:lnTo>
                  <a:pt x="4736592" y="711708"/>
                </a:lnTo>
                <a:lnTo>
                  <a:pt x="4744212" y="711708"/>
                </a:lnTo>
                <a:lnTo>
                  <a:pt x="4750308" y="705612"/>
                </a:lnTo>
                <a:close/>
              </a:path>
              <a:path w="4750435" h="7118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750435" h="711835">
                <a:moveTo>
                  <a:pt x="25908" y="685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85800"/>
                </a:lnTo>
                <a:lnTo>
                  <a:pt x="25908" y="685800"/>
                </a:lnTo>
                <a:close/>
              </a:path>
              <a:path w="4750435" h="711835">
                <a:moveTo>
                  <a:pt x="4736592" y="685800"/>
                </a:moveTo>
                <a:lnTo>
                  <a:pt x="12192" y="685800"/>
                </a:lnTo>
                <a:lnTo>
                  <a:pt x="25908" y="697992"/>
                </a:lnTo>
                <a:lnTo>
                  <a:pt x="25908" y="711708"/>
                </a:lnTo>
                <a:lnTo>
                  <a:pt x="4724400" y="711708"/>
                </a:lnTo>
                <a:lnTo>
                  <a:pt x="4724400" y="697992"/>
                </a:lnTo>
                <a:lnTo>
                  <a:pt x="4736592" y="685800"/>
                </a:lnTo>
                <a:close/>
              </a:path>
              <a:path w="4750435" h="711835">
                <a:moveTo>
                  <a:pt x="25908" y="711708"/>
                </a:moveTo>
                <a:lnTo>
                  <a:pt x="25908" y="697992"/>
                </a:lnTo>
                <a:lnTo>
                  <a:pt x="12192" y="685800"/>
                </a:lnTo>
                <a:lnTo>
                  <a:pt x="12192" y="711708"/>
                </a:lnTo>
                <a:lnTo>
                  <a:pt x="25908" y="711708"/>
                </a:lnTo>
                <a:close/>
              </a:path>
              <a:path w="4750435" h="711835">
                <a:moveTo>
                  <a:pt x="4736592" y="25908"/>
                </a:moveTo>
                <a:lnTo>
                  <a:pt x="4724400" y="12192"/>
                </a:lnTo>
                <a:lnTo>
                  <a:pt x="4724400" y="25908"/>
                </a:lnTo>
                <a:lnTo>
                  <a:pt x="4736592" y="25908"/>
                </a:lnTo>
                <a:close/>
              </a:path>
              <a:path w="4750435" h="711835">
                <a:moveTo>
                  <a:pt x="4736592" y="685800"/>
                </a:moveTo>
                <a:lnTo>
                  <a:pt x="4736592" y="25908"/>
                </a:lnTo>
                <a:lnTo>
                  <a:pt x="4724400" y="25908"/>
                </a:lnTo>
                <a:lnTo>
                  <a:pt x="4724400" y="685800"/>
                </a:lnTo>
                <a:lnTo>
                  <a:pt x="4736592" y="685800"/>
                </a:lnTo>
                <a:close/>
              </a:path>
              <a:path w="4750435" h="711835">
                <a:moveTo>
                  <a:pt x="4736592" y="711708"/>
                </a:moveTo>
                <a:lnTo>
                  <a:pt x="4736592" y="685800"/>
                </a:lnTo>
                <a:lnTo>
                  <a:pt x="4724400" y="697992"/>
                </a:lnTo>
                <a:lnTo>
                  <a:pt x="4724400" y="711708"/>
                </a:lnTo>
                <a:lnTo>
                  <a:pt x="4736592" y="7117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6623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z="32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Methods(contd.)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0000CC"/>
                </a:solidFill>
                <a:latin typeface="Times New Roman"/>
                <a:cs typeface="Times New Roman"/>
              </a:rPr>
              <a:t>ABSTRACT</a:t>
            </a:r>
            <a:r>
              <a:rPr dirty="0" sz="28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115"/>
              </a:spcBef>
              <a:tabLst>
                <a:tab pos="1420495" algn="l"/>
                <a:tab pos="2171700" algn="l"/>
                <a:tab pos="2767965" algn="l"/>
                <a:tab pos="3921125" algn="l"/>
                <a:tab pos="4518660" algn="l"/>
                <a:tab pos="4940935" algn="l"/>
                <a:tab pos="5751830" algn="l"/>
                <a:tab pos="6958965" algn="l"/>
              </a:tabLst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 spc="250">
                <a:latin typeface="Arial MT"/>
                <a:cs typeface="Arial MT"/>
              </a:rPr>
              <a:t> </a:t>
            </a:r>
            <a:r>
              <a:rPr dirty="0" spc="-10"/>
              <a:t>A</a:t>
            </a:r>
            <a:r>
              <a:rPr dirty="0"/>
              <a:t>ny	</a:t>
            </a:r>
            <a:r>
              <a:rPr dirty="0" b="1">
                <a:latin typeface="Times New Roman"/>
                <a:cs typeface="Times New Roman"/>
              </a:rPr>
              <a:t>c</a:t>
            </a:r>
            <a:r>
              <a:rPr dirty="0" b="1">
                <a:latin typeface="Times New Roman"/>
                <a:cs typeface="Times New Roman"/>
              </a:rPr>
              <a:t>l</a:t>
            </a:r>
            <a:r>
              <a:rPr dirty="0" spc="-5" b="1">
                <a:latin typeface="Times New Roman"/>
                <a:cs typeface="Times New Roman"/>
              </a:rPr>
              <a:t>as</a:t>
            </a:r>
            <a:r>
              <a:rPr dirty="0" spc="-5" b="1">
                <a:latin typeface="Times New Roman"/>
                <a:cs typeface="Times New Roman"/>
              </a:rPr>
              <a:t>s</a:t>
            </a:r>
            <a:r>
              <a:rPr dirty="0" b="1">
                <a:latin typeface="Times New Roman"/>
                <a:cs typeface="Times New Roman"/>
              </a:rPr>
              <a:t>	</a:t>
            </a:r>
            <a:r>
              <a:rPr dirty="0" spc="-10"/>
              <a:t>t</a:t>
            </a:r>
            <a:r>
              <a:rPr dirty="0"/>
              <a:t>ha</a:t>
            </a:r>
            <a:r>
              <a:rPr dirty="0"/>
              <a:t>t</a:t>
            </a:r>
            <a:r>
              <a:rPr dirty="0"/>
              <a:t>	</a:t>
            </a:r>
            <a:r>
              <a:rPr dirty="0"/>
              <a:t>c</a:t>
            </a:r>
            <a:r>
              <a:rPr dirty="0"/>
              <a:t>o</a:t>
            </a:r>
            <a:r>
              <a:rPr dirty="0" spc="-15"/>
              <a:t>n</a:t>
            </a:r>
            <a:r>
              <a:rPr dirty="0"/>
              <a:t>t</a:t>
            </a:r>
            <a:r>
              <a:rPr dirty="0" spc="-10"/>
              <a:t>a</a:t>
            </a:r>
            <a:r>
              <a:rPr dirty="0"/>
              <a:t>i</a:t>
            </a:r>
            <a:r>
              <a:rPr dirty="0" spc="-5"/>
              <a:t>ns</a:t>
            </a:r>
            <a:r>
              <a:rPr dirty="0"/>
              <a:t>	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o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	m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</a:p>
          <a:p>
            <a:pPr marL="756285">
              <a:lnSpc>
                <a:spcPct val="100000"/>
              </a:lnSpc>
              <a:spcBef>
                <a:spcPts val="1440"/>
              </a:spcBef>
            </a:pPr>
            <a:r>
              <a:rPr dirty="0" spc="-5"/>
              <a:t>must</a:t>
            </a:r>
            <a:r>
              <a:rPr dirty="0" spc="-20"/>
              <a:t> </a:t>
            </a:r>
            <a:r>
              <a:rPr dirty="0"/>
              <a:t>also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declared</a:t>
            </a:r>
            <a:r>
              <a:rPr dirty="0" spc="-60"/>
              <a:t> </a:t>
            </a:r>
            <a:r>
              <a:rPr dirty="0">
                <a:solidFill>
                  <a:srgbClr val="FF0000"/>
                </a:solidFill>
              </a:rPr>
              <a:t>abstract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2983482"/>
            <a:ext cx="7774940" cy="320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59105" marR="5080" indent="-287020">
              <a:lnSpc>
                <a:spcPct val="15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– </a:t>
            </a: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class abstract, </a:t>
            </a:r>
            <a:r>
              <a:rPr dirty="0" sz="2400">
                <a:latin typeface="Times New Roman"/>
                <a:cs typeface="Times New Roman"/>
              </a:rPr>
              <a:t>use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" b="1">
                <a:latin typeface="Times New Roman"/>
                <a:cs typeface="Times New Roman"/>
              </a:rPr>
              <a:t>abstract </a:t>
            </a:r>
            <a:r>
              <a:rPr dirty="0" sz="2400" spc="-5">
                <a:latin typeface="Times New Roman"/>
                <a:cs typeface="Times New Roman"/>
              </a:rPr>
              <a:t>keyword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front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>
                <a:latin typeface="Times New Roman"/>
                <a:cs typeface="Times New Roman"/>
              </a:rPr>
              <a:t>class keyword at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beginning </a:t>
            </a:r>
            <a:r>
              <a:rPr dirty="0" sz="2400" spc="-10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class </a:t>
            </a:r>
            <a:r>
              <a:rPr dirty="0" sz="2400" spc="-5">
                <a:latin typeface="Times New Roman"/>
                <a:cs typeface="Times New Roman"/>
              </a:rPr>
              <a:t> declaration.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classname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//members.abstract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nonabsract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0319" y="6157973"/>
            <a:ext cx="35382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2327275" algn="l"/>
                <a:tab pos="2950845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bs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  </a:t>
            </a:r>
            <a:r>
              <a:rPr dirty="0" sz="2400" spc="-5">
                <a:latin typeface="Times New Roman"/>
                <a:cs typeface="Times New Roman"/>
              </a:rPr>
              <a:t>methods)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4306" y="5959853"/>
            <a:ext cx="4135754" cy="871219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670560" algn="l"/>
                <a:tab pos="1819910" algn="l"/>
              </a:tabLst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	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	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b="1">
                <a:latin typeface="Times New Roman"/>
                <a:cs typeface="Times New Roman"/>
              </a:rPr>
              <a:t>concrete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935227"/>
            <a:ext cx="44678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Character</a:t>
            </a:r>
            <a:r>
              <a:rPr dirty="0" sz="4400" spc="-2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1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‘</a:t>
            </a:r>
            <a:r>
              <a:rPr dirty="0" sz="2600" spc="-5" b="1">
                <a:latin typeface="Times New Roman"/>
                <a:cs typeface="Times New Roman"/>
              </a:rPr>
              <a:t>\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’</a:t>
            </a:r>
            <a:r>
              <a:rPr dirty="0" sz="2600" spc="-2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spc="-70" b="1">
                <a:latin typeface="Times New Roman"/>
                <a:cs typeface="Times New Roman"/>
              </a:rPr>
              <a:t> 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 spc="-10"/>
              <a:t> </a:t>
            </a:r>
            <a:r>
              <a:rPr dirty="0" sz="2600" spc="5"/>
              <a:t>n</a:t>
            </a:r>
            <a:r>
              <a:rPr dirty="0" sz="2600" spc="-5"/>
              <a:t>e</a:t>
            </a:r>
            <a:r>
              <a:rPr dirty="0" sz="2600"/>
              <a:t>w</a:t>
            </a:r>
            <a:r>
              <a:rPr dirty="0" sz="2600" spc="-5"/>
              <a:t>li</a:t>
            </a:r>
            <a:r>
              <a:rPr dirty="0" sz="2600" spc="5"/>
              <a:t>n</a:t>
            </a:r>
            <a:r>
              <a:rPr dirty="0" sz="2600"/>
              <a:t>e</a:t>
            </a:r>
            <a:r>
              <a:rPr dirty="0" sz="2600" spc="-20"/>
              <a:t> </a:t>
            </a:r>
            <a:r>
              <a:rPr dirty="0" sz="2600" spc="-5"/>
              <a:t>c</a:t>
            </a:r>
            <a:r>
              <a:rPr dirty="0" sz="2600" spc="5"/>
              <a:t>h</a:t>
            </a:r>
            <a:r>
              <a:rPr dirty="0" sz="2600" spc="-5"/>
              <a:t>a</a:t>
            </a:r>
            <a:r>
              <a:rPr dirty="0" sz="2600" spc="-5"/>
              <a:t>r</a:t>
            </a:r>
            <a:r>
              <a:rPr dirty="0" sz="2600" spc="-5"/>
              <a:t>ac</a:t>
            </a:r>
            <a:r>
              <a:rPr dirty="0" sz="2600" spc="-5"/>
              <a:t>t</a:t>
            </a:r>
            <a:r>
              <a:rPr dirty="0" sz="2600" spc="-5"/>
              <a:t>e</a:t>
            </a:r>
            <a:r>
              <a:rPr dirty="0" sz="2600" spc="-150"/>
              <a:t>r</a:t>
            </a:r>
            <a:r>
              <a:rPr dirty="0" sz="2600"/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/>
              <a:t>‘</a:t>
            </a:r>
            <a:r>
              <a:rPr dirty="0" sz="2600" spc="-5"/>
              <a:t>\</a:t>
            </a:r>
            <a:r>
              <a:rPr dirty="0" sz="2600" spc="-200"/>
              <a:t>’</a:t>
            </a:r>
            <a:r>
              <a:rPr dirty="0" sz="2600"/>
              <a:t>’</a:t>
            </a:r>
            <a:r>
              <a:rPr dirty="0" sz="2600" spc="-210"/>
              <a:t> </a:t>
            </a:r>
            <a:r>
              <a:rPr dirty="0" sz="2600" spc="-5"/>
              <a:t>f</a:t>
            </a:r>
            <a:r>
              <a:rPr dirty="0" sz="2600" spc="5"/>
              <a:t>o</a:t>
            </a:r>
            <a:r>
              <a:rPr dirty="0" sz="2600"/>
              <a:t>r</a:t>
            </a:r>
            <a:r>
              <a:rPr dirty="0" sz="2600" spc="-20"/>
              <a:t> 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 spc="-10"/>
              <a:t> </a:t>
            </a:r>
            <a:r>
              <a:rPr dirty="0" sz="2600" spc="-5"/>
              <a:t>s</a:t>
            </a:r>
            <a:r>
              <a:rPr dirty="0" sz="2600" spc="-5"/>
              <a:t>i</a:t>
            </a:r>
            <a:r>
              <a:rPr dirty="0" sz="2600" spc="5"/>
              <a:t>ng</a:t>
            </a:r>
            <a:r>
              <a:rPr dirty="0" sz="2600" spc="-5"/>
              <a:t>l</a:t>
            </a:r>
            <a:r>
              <a:rPr dirty="0" sz="2600" spc="-5"/>
              <a:t>e</a:t>
            </a:r>
            <a:r>
              <a:rPr dirty="0" sz="2600" spc="-5"/>
              <a:t>-</a:t>
            </a:r>
            <a:r>
              <a:rPr dirty="0" sz="2600" spc="5"/>
              <a:t>quo</a:t>
            </a:r>
            <a:r>
              <a:rPr dirty="0" sz="2600" spc="-5"/>
              <a:t>t</a:t>
            </a:r>
            <a:r>
              <a:rPr dirty="0" sz="2600"/>
              <a:t>e</a:t>
            </a:r>
            <a:r>
              <a:rPr dirty="0" sz="2600" spc="-35"/>
              <a:t> </a:t>
            </a:r>
            <a:r>
              <a:rPr dirty="0" sz="2600" spc="-5"/>
              <a:t>c</a:t>
            </a:r>
            <a:r>
              <a:rPr dirty="0" sz="2600" spc="5"/>
              <a:t>h</a:t>
            </a:r>
            <a:r>
              <a:rPr dirty="0" sz="2600" spc="-5"/>
              <a:t>a</a:t>
            </a:r>
            <a:r>
              <a:rPr dirty="0" sz="2600" spc="-5"/>
              <a:t>r</a:t>
            </a:r>
            <a:r>
              <a:rPr dirty="0" sz="2600" spc="-5"/>
              <a:t>ac</a:t>
            </a:r>
            <a:r>
              <a:rPr dirty="0" sz="2600" spc="-5"/>
              <a:t>t</a:t>
            </a:r>
            <a:r>
              <a:rPr dirty="0" sz="2600" spc="-5"/>
              <a:t>e</a:t>
            </a:r>
            <a:r>
              <a:rPr dirty="0" sz="2600"/>
              <a:t>r</a:t>
            </a:r>
            <a:endParaRPr sz="2600"/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990600" algn="l"/>
                <a:tab pos="1805939" algn="l"/>
                <a:tab pos="3147060" algn="l"/>
                <a:tab pos="3761104" algn="l"/>
                <a:tab pos="4340225" algn="l"/>
                <a:tab pos="5798820" algn="l"/>
                <a:tab pos="7147559" algn="l"/>
                <a:tab pos="7654925" algn="l"/>
              </a:tabLst>
            </a:pPr>
            <a:r>
              <a:rPr dirty="0" sz="2600"/>
              <a:t>F</a:t>
            </a:r>
            <a:r>
              <a:rPr dirty="0" sz="2600" spc="5"/>
              <a:t>o</a:t>
            </a:r>
            <a:r>
              <a:rPr dirty="0" sz="2600"/>
              <a:t>r</a:t>
            </a:r>
            <a:r>
              <a:rPr dirty="0" sz="2600"/>
              <a:t>	</a:t>
            </a:r>
            <a:r>
              <a:rPr dirty="0" sz="2600" spc="-10"/>
              <a:t>o</a:t>
            </a:r>
            <a:r>
              <a:rPr dirty="0" sz="2600" spc="-5"/>
              <a:t>c</a:t>
            </a:r>
            <a:r>
              <a:rPr dirty="0" sz="2600" spc="-5"/>
              <a:t>t</a:t>
            </a:r>
            <a:r>
              <a:rPr dirty="0" sz="2600" spc="-5"/>
              <a:t>a</a:t>
            </a:r>
            <a:r>
              <a:rPr dirty="0" sz="2600"/>
              <a:t>l</a:t>
            </a:r>
            <a:r>
              <a:rPr dirty="0" sz="2600"/>
              <a:t>	</a:t>
            </a:r>
            <a:r>
              <a:rPr dirty="0" sz="2600" spc="5"/>
              <a:t>no</a:t>
            </a:r>
            <a:r>
              <a:rPr dirty="0" sz="2600" spc="-5"/>
              <a:t>t</a:t>
            </a:r>
            <a:r>
              <a:rPr dirty="0" sz="2600" spc="-5"/>
              <a:t>a</a:t>
            </a:r>
            <a:r>
              <a:rPr dirty="0" sz="2600" spc="-5"/>
              <a:t>ti</a:t>
            </a:r>
            <a:r>
              <a:rPr dirty="0" sz="2600" spc="-10"/>
              <a:t>o</a:t>
            </a:r>
            <a:r>
              <a:rPr dirty="0" sz="2600" spc="5"/>
              <a:t>n</a:t>
            </a:r>
            <a:r>
              <a:rPr dirty="0" sz="2600"/>
              <a:t>,</a:t>
            </a:r>
            <a:r>
              <a:rPr dirty="0" sz="2600"/>
              <a:t>	</a:t>
            </a:r>
            <a:r>
              <a:rPr dirty="0" sz="2600" spc="-10"/>
              <a:t>u</a:t>
            </a:r>
            <a:r>
              <a:rPr dirty="0" sz="2600" spc="-5"/>
              <a:t>s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5"/>
              <a:t>b</a:t>
            </a:r>
            <a:r>
              <a:rPr dirty="0" sz="2600" spc="-5"/>
              <a:t>a</a:t>
            </a:r>
            <a:r>
              <a:rPr dirty="0" sz="2600" spc="-20"/>
              <a:t>c</a:t>
            </a:r>
            <a:r>
              <a:rPr dirty="0" sz="2600" spc="5"/>
              <a:t>k</a:t>
            </a:r>
            <a:r>
              <a:rPr dirty="0" sz="2600" spc="-5"/>
              <a:t>s</a:t>
            </a:r>
            <a:r>
              <a:rPr dirty="0" sz="2600" spc="-5"/>
              <a:t>l</a:t>
            </a:r>
            <a:r>
              <a:rPr dirty="0" sz="2600" spc="-5"/>
              <a:t>a</a:t>
            </a:r>
            <a:r>
              <a:rPr dirty="0" sz="2600" spc="-5"/>
              <a:t>s</a:t>
            </a:r>
            <a:r>
              <a:rPr dirty="0" sz="2600"/>
              <a:t>h</a:t>
            </a:r>
            <a:r>
              <a:rPr dirty="0" sz="2600"/>
              <a:t>	</a:t>
            </a:r>
            <a:r>
              <a:rPr dirty="0" sz="2600" spc="-5"/>
              <a:t>f</a:t>
            </a:r>
            <a:r>
              <a:rPr dirty="0" sz="2600" spc="5"/>
              <a:t>o</a:t>
            </a:r>
            <a:r>
              <a:rPr dirty="0" sz="2600" spc="-5"/>
              <a:t>ll</a:t>
            </a:r>
            <a:r>
              <a:rPr dirty="0" sz="2600" spc="5"/>
              <a:t>o</a:t>
            </a:r>
            <a:r>
              <a:rPr dirty="0" sz="2600" spc="-10"/>
              <a:t>w</a:t>
            </a:r>
            <a:r>
              <a:rPr dirty="0" sz="2600" spc="-5"/>
              <a:t>e</a:t>
            </a:r>
            <a:r>
              <a:rPr dirty="0" sz="2600"/>
              <a:t>d</a:t>
            </a:r>
            <a:r>
              <a:rPr dirty="0" sz="2600"/>
              <a:t>	</a:t>
            </a:r>
            <a:r>
              <a:rPr dirty="0" sz="2600" spc="5"/>
              <a:t>b</a:t>
            </a:r>
            <a:r>
              <a:rPr dirty="0" sz="2600"/>
              <a:t>y</a:t>
            </a:r>
            <a:r>
              <a:rPr dirty="0" sz="2600"/>
              <a:t>	</a:t>
            </a:r>
            <a:r>
              <a:rPr dirty="0" sz="2600" spc="-20"/>
              <a:t>t</a:t>
            </a:r>
            <a:r>
              <a:rPr dirty="0" sz="2600" spc="5"/>
              <a:t>h</a:t>
            </a:r>
            <a:r>
              <a:rPr dirty="0" sz="2600"/>
              <a:t>e  </a:t>
            </a:r>
            <a:r>
              <a:rPr dirty="0" sz="2600" spc="-5"/>
              <a:t>three-digit</a:t>
            </a:r>
            <a:r>
              <a:rPr dirty="0" sz="2600" spc="-35"/>
              <a:t> </a:t>
            </a:r>
            <a:r>
              <a:rPr dirty="0" sz="2600" spc="-20"/>
              <a:t>number.</a:t>
            </a:r>
            <a:endParaRPr sz="2600"/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 spc="250">
                <a:latin typeface="Arial MT"/>
                <a:cs typeface="Arial MT"/>
              </a:rPr>
              <a:t> </a:t>
            </a:r>
            <a:r>
              <a:rPr dirty="0" spc="-10"/>
              <a:t>F</a:t>
            </a:r>
            <a:r>
              <a:rPr dirty="0"/>
              <a:t>or</a:t>
            </a:r>
            <a:r>
              <a:rPr dirty="0" spc="-10"/>
              <a:t> </a:t>
            </a:r>
            <a:r>
              <a:rPr dirty="0"/>
              <a:t>e</a:t>
            </a:r>
            <a:r>
              <a:rPr dirty="0"/>
              <a:t>xa</a:t>
            </a:r>
            <a:r>
              <a:rPr dirty="0" spc="-20"/>
              <a:t>m</a:t>
            </a:r>
            <a:r>
              <a:rPr dirty="0"/>
              <a:t>pl</a:t>
            </a:r>
            <a:r>
              <a:rPr dirty="0"/>
              <a:t>e</a:t>
            </a:r>
            <a:r>
              <a:rPr dirty="0"/>
              <a:t>,</a:t>
            </a:r>
            <a:r>
              <a:rPr dirty="0" spc="-15"/>
              <a:t> </a:t>
            </a:r>
            <a:r>
              <a:rPr dirty="0" i="1">
                <a:latin typeface="Times New Roman"/>
                <a:cs typeface="Times New Roman"/>
              </a:rPr>
              <a:t>‘141’</a:t>
            </a:r>
            <a:r>
              <a:rPr dirty="0" spc="-27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i</a:t>
            </a:r>
            <a:r>
              <a:rPr dirty="0" spc="-5" i="1">
                <a:latin typeface="Times New Roman"/>
                <a:cs typeface="Times New Roman"/>
              </a:rPr>
              <a:t>s</a:t>
            </a:r>
            <a:r>
              <a:rPr dirty="0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t</a:t>
            </a:r>
            <a:r>
              <a:rPr dirty="0" i="1">
                <a:latin typeface="Times New Roman"/>
                <a:cs typeface="Times New Roman"/>
              </a:rPr>
              <a:t>he</a:t>
            </a:r>
            <a:r>
              <a:rPr dirty="0" spc="-2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l</a:t>
            </a:r>
            <a:r>
              <a:rPr dirty="0" i="1">
                <a:latin typeface="Times New Roman"/>
                <a:cs typeface="Times New Roman"/>
              </a:rPr>
              <a:t>e</a:t>
            </a:r>
            <a:r>
              <a:rPr dirty="0" i="1">
                <a:latin typeface="Times New Roman"/>
                <a:cs typeface="Times New Roman"/>
              </a:rPr>
              <a:t>tt</a:t>
            </a:r>
            <a:r>
              <a:rPr dirty="0" i="1">
                <a:latin typeface="Times New Roman"/>
                <a:cs typeface="Times New Roman"/>
              </a:rPr>
              <a:t>e</a:t>
            </a:r>
            <a:r>
              <a:rPr dirty="0" spc="-5" i="1">
                <a:latin typeface="Times New Roman"/>
                <a:cs typeface="Times New Roman"/>
              </a:rPr>
              <a:t>r</a:t>
            </a:r>
            <a:r>
              <a:rPr dirty="0" spc="-3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‘a’.</a:t>
            </a: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047115" algn="l"/>
                <a:tab pos="2994660" algn="l"/>
                <a:tab pos="3668395" algn="l"/>
                <a:tab pos="4543425" algn="l"/>
                <a:tab pos="4904105" algn="l"/>
                <a:tab pos="6678295" algn="l"/>
                <a:tab pos="7451090" algn="l"/>
              </a:tabLst>
            </a:pPr>
            <a:r>
              <a:rPr dirty="0" sz="2600" spc="5" i="1">
                <a:latin typeface="Times New Roman"/>
                <a:cs typeface="Times New Roman"/>
              </a:rPr>
              <a:t>F</a:t>
            </a:r>
            <a:r>
              <a:rPr dirty="0" sz="2600" spc="5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r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h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spc="-20" i="1">
                <a:latin typeface="Times New Roman"/>
                <a:cs typeface="Times New Roman"/>
              </a:rPr>
              <a:t>x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10" i="1">
                <a:latin typeface="Times New Roman"/>
                <a:cs typeface="Times New Roman"/>
              </a:rPr>
              <a:t>d</a:t>
            </a:r>
            <a:r>
              <a:rPr dirty="0" sz="2600" spc="-5" i="1">
                <a:latin typeface="Times New Roman"/>
                <a:cs typeface="Times New Roman"/>
              </a:rPr>
              <a:t>ec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i="1">
                <a:latin typeface="Times New Roman"/>
                <a:cs typeface="Times New Roman"/>
              </a:rPr>
              <a:t>,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y</a:t>
            </a:r>
            <a:r>
              <a:rPr dirty="0" sz="2600" spc="-10" i="1">
                <a:latin typeface="Times New Roman"/>
                <a:cs typeface="Times New Roman"/>
              </a:rPr>
              <a:t>o</a:t>
            </a:r>
            <a:r>
              <a:rPr dirty="0" sz="2600" i="1">
                <a:latin typeface="Times New Roman"/>
                <a:cs typeface="Times New Roman"/>
              </a:rPr>
              <a:t>u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spc="5" i="1">
                <a:latin typeface="Times New Roman"/>
                <a:cs typeface="Times New Roman"/>
              </a:rPr>
              <a:t>n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-5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r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a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5" i="1">
                <a:latin typeface="Times New Roman"/>
                <a:cs typeface="Times New Roman"/>
              </a:rPr>
              <a:t>ba</a:t>
            </a:r>
            <a:r>
              <a:rPr dirty="0" sz="2600" spc="-20" i="1">
                <a:latin typeface="Times New Roman"/>
                <a:cs typeface="Times New Roman"/>
              </a:rPr>
              <a:t>c</a:t>
            </a:r>
            <a:r>
              <a:rPr dirty="0" sz="2600" spc="-5" i="1">
                <a:latin typeface="Times New Roman"/>
                <a:cs typeface="Times New Roman"/>
              </a:rPr>
              <a:t>k</a:t>
            </a:r>
            <a:r>
              <a:rPr dirty="0" sz="2600" spc="-5" i="1">
                <a:latin typeface="Times New Roman"/>
                <a:cs typeface="Times New Roman"/>
              </a:rPr>
              <a:t>s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5" i="1">
                <a:latin typeface="Times New Roman"/>
                <a:cs typeface="Times New Roman"/>
              </a:rPr>
              <a:t>s</a:t>
            </a:r>
            <a:r>
              <a:rPr dirty="0" sz="2600" spc="-10" i="1">
                <a:latin typeface="Times New Roman"/>
                <a:cs typeface="Times New Roman"/>
              </a:rPr>
              <a:t>h</a:t>
            </a:r>
            <a:r>
              <a:rPr dirty="0" sz="2600" spc="-5" i="1">
                <a:latin typeface="Times New Roman"/>
                <a:cs typeface="Times New Roman"/>
              </a:rPr>
              <a:t>-</a:t>
            </a:r>
            <a:r>
              <a:rPr dirty="0" sz="2600" i="1">
                <a:latin typeface="Times New Roman"/>
                <a:cs typeface="Times New Roman"/>
              </a:rPr>
              <a:t>u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20" i="1">
                <a:latin typeface="Times New Roman"/>
                <a:cs typeface="Times New Roman"/>
              </a:rPr>
              <a:t>(</a:t>
            </a:r>
            <a:r>
              <a:rPr dirty="0" sz="2600" spc="-5" b="1" i="1">
                <a:latin typeface="Times New Roman"/>
                <a:cs typeface="Times New Roman"/>
              </a:rPr>
              <a:t>\</a:t>
            </a:r>
            <a:r>
              <a:rPr dirty="0" sz="2600" b="1" i="1">
                <a:latin typeface="Times New Roman"/>
                <a:cs typeface="Times New Roman"/>
              </a:rPr>
              <a:t>u</a:t>
            </a:r>
            <a:r>
              <a:rPr dirty="0" sz="2600" spc="-5" b="1" i="1">
                <a:latin typeface="Times New Roman"/>
                <a:cs typeface="Times New Roman"/>
              </a:rPr>
              <a:t>)</a:t>
            </a:r>
            <a:r>
              <a:rPr dirty="0" sz="2600" b="1" i="1">
                <a:latin typeface="Times New Roman"/>
                <a:cs typeface="Times New Roman"/>
              </a:rPr>
              <a:t>,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t</a:t>
            </a:r>
            <a:r>
              <a:rPr dirty="0" sz="2600" spc="15" b="1" i="1">
                <a:latin typeface="Times New Roman"/>
                <a:cs typeface="Times New Roman"/>
              </a:rPr>
              <a:t>h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/>
              <a:t>exactly</a:t>
            </a:r>
            <a:r>
              <a:rPr dirty="0" sz="2600" spc="-25"/>
              <a:t> </a:t>
            </a:r>
            <a:r>
              <a:rPr dirty="0" sz="2600"/>
              <a:t>four</a:t>
            </a:r>
            <a:r>
              <a:rPr dirty="0" sz="2600" spc="-20"/>
              <a:t> </a:t>
            </a:r>
            <a:r>
              <a:rPr dirty="0" sz="2600" spc="-5"/>
              <a:t>hexadecimal</a:t>
            </a:r>
            <a:r>
              <a:rPr dirty="0" sz="2600" spc="-20"/>
              <a:t> </a:t>
            </a:r>
            <a:r>
              <a:rPr dirty="0" sz="2600"/>
              <a:t>digits.</a:t>
            </a:r>
            <a:endParaRPr sz="2600"/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 spc="195">
                <a:latin typeface="Arial MT"/>
                <a:cs typeface="Arial MT"/>
              </a:rPr>
              <a:t> </a:t>
            </a:r>
            <a:r>
              <a:rPr dirty="0" i="1">
                <a:latin typeface="Times New Roman"/>
                <a:cs typeface="Times New Roman"/>
              </a:rPr>
              <a:t>\u0061’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6623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z="32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Methods(contd.)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21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Abstract</a:t>
            </a:r>
            <a:r>
              <a:rPr dirty="0" spc="-35"/>
              <a:t> </a:t>
            </a:r>
            <a:r>
              <a:rPr dirty="0"/>
              <a:t>classes</a:t>
            </a:r>
            <a:r>
              <a:rPr dirty="0" spc="-25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cannot</a:t>
            </a:r>
            <a:r>
              <a:rPr dirty="0" u="heavy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be</a:t>
            </a:r>
            <a:r>
              <a:rPr dirty="0" u="heavy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instantiated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15"/>
              <a:t> </a:t>
            </a:r>
            <a:r>
              <a:rPr dirty="0" spc="-5" b="1">
                <a:latin typeface="Times New Roman"/>
                <a:cs typeface="Times New Roman"/>
              </a:rPr>
              <a:t>new</a:t>
            </a:r>
            <a:r>
              <a:rPr dirty="0" spc="5" b="1">
                <a:latin typeface="Times New Roman"/>
                <a:cs typeface="Times New Roman"/>
              </a:rPr>
              <a:t> </a:t>
            </a:r>
            <a:r>
              <a:rPr dirty="0" spc="-15"/>
              <a:t>operator.</a:t>
            </a:r>
          </a:p>
          <a:p>
            <a:pPr algn="just"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i.e.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Objects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not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created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5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Such objects would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 b="1" i="1">
                <a:latin typeface="Times New Roman"/>
                <a:cs typeface="Times New Roman"/>
              </a:rPr>
              <a:t>useless</a:t>
            </a:r>
            <a:r>
              <a:rPr dirty="0" sz="2400" spc="-5">
                <a:latin typeface="Times New Roman"/>
                <a:cs typeface="Times New Roman"/>
              </a:rPr>
              <a:t>, because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 class is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fully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defined.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5"/>
              <a:t>There</a:t>
            </a:r>
            <a:r>
              <a:rPr dirty="0"/>
              <a:t> </a:t>
            </a:r>
            <a:r>
              <a:rPr dirty="0" spc="-5"/>
              <a:t>are</a:t>
            </a:r>
            <a:r>
              <a:rPr dirty="0"/>
              <a:t> </a:t>
            </a:r>
            <a:r>
              <a:rPr dirty="0" spc="-5" b="1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abstract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constructors</a:t>
            </a:r>
            <a:r>
              <a:rPr dirty="0" spc="-5"/>
              <a:t>,</a:t>
            </a:r>
            <a:r>
              <a:rPr dirty="0"/>
              <a:t> or</a:t>
            </a:r>
            <a:r>
              <a:rPr dirty="0" spc="5"/>
              <a:t> </a:t>
            </a:r>
            <a:r>
              <a:rPr dirty="0">
                <a:solidFill>
                  <a:srgbClr val="FF0000"/>
                </a:solidFill>
              </a:rPr>
              <a:t>no</a:t>
            </a:r>
            <a:r>
              <a:rPr dirty="0" spc="5"/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abstract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static </a:t>
            </a:r>
            <a:r>
              <a:rPr dirty="0"/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methods</a:t>
            </a:r>
            <a:r>
              <a:rPr dirty="0" spc="-5"/>
              <a:t>.</a:t>
            </a:r>
          </a:p>
          <a:p>
            <a:pPr algn="just"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5"/>
              <a:t>Any </a:t>
            </a: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subclass </a:t>
            </a:r>
            <a:r>
              <a:rPr dirty="0"/>
              <a:t>of an </a:t>
            </a:r>
            <a:r>
              <a:rPr dirty="0" spc="-5" b="1">
                <a:latin typeface="Times New Roman"/>
                <a:cs typeface="Times New Roman"/>
              </a:rPr>
              <a:t>abstract class </a:t>
            </a:r>
            <a:r>
              <a:rPr dirty="0" spc="-5"/>
              <a:t>must</a:t>
            </a:r>
            <a:r>
              <a:rPr dirty="0" spc="-5"/>
              <a:t> 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either </a:t>
            </a:r>
            <a:r>
              <a:rPr dirty="0" u="heavy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 all </a:t>
            </a:r>
            <a:r>
              <a:rPr dirty="0" b="1" i="1">
                <a:latin typeface="Times New Roman"/>
                <a:cs typeface="Times New Roman"/>
              </a:rPr>
              <a:t> </a:t>
            </a:r>
            <a:r>
              <a:rPr dirty="0" u="heavy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</a:t>
            </a:r>
            <a:r>
              <a:rPr dirty="0" u="heavy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b="1" i="1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5"/>
              <a:t>superclass,</a:t>
            </a:r>
            <a:r>
              <a:rPr dirty="0"/>
              <a:t> </a:t>
            </a:r>
            <a:r>
              <a:rPr dirty="0" spc="-10" b="1" i="1">
                <a:latin typeface="Times New Roman"/>
                <a:cs typeface="Times New Roman"/>
              </a:rPr>
              <a:t>or</a:t>
            </a:r>
            <a:r>
              <a:rPr dirty="0" spc="-5" b="1" i="1">
                <a:latin typeface="Times New Roman"/>
                <a:cs typeface="Times New Roman"/>
              </a:rPr>
              <a:t> </a:t>
            </a:r>
            <a:r>
              <a:rPr dirty="0" spc="-5"/>
              <a:t>it</a:t>
            </a:r>
            <a:r>
              <a:rPr dirty="0"/>
              <a:t> </a:t>
            </a:r>
            <a:r>
              <a:rPr dirty="0" spc="-5"/>
              <a:t>should</a:t>
            </a:r>
            <a:r>
              <a:rPr dirty="0"/>
              <a:t> be </a:t>
            </a:r>
            <a:r>
              <a:rPr dirty="0" spc="-585"/>
              <a:t> </a:t>
            </a:r>
            <a:r>
              <a:rPr dirty="0" u="heavy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declared</a:t>
            </a:r>
            <a:r>
              <a:rPr dirty="0" u="heavy" spc="-4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</a:t>
            </a:r>
            <a:r>
              <a:rPr dirty="0" u="heavy" spc="-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b="1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156" y="457200"/>
            <a:ext cx="1485521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39" y="481075"/>
            <a:ext cx="4190365" cy="1031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0000"/>
                </a:solidFill>
              </a:rPr>
              <a:t>//</a:t>
            </a:r>
            <a:r>
              <a:rPr dirty="0" sz="2200" spc="-13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A</a:t>
            </a:r>
            <a:r>
              <a:rPr dirty="0" sz="2200" spc="-12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</a:t>
            </a:r>
            <a:r>
              <a:rPr dirty="0" sz="2200" spc="-5">
                <a:solidFill>
                  <a:srgbClr val="000000"/>
                </a:solidFill>
              </a:rPr>
              <a:t>i</a:t>
            </a:r>
            <a:r>
              <a:rPr dirty="0" sz="2200" spc="-25">
                <a:solidFill>
                  <a:srgbClr val="000000"/>
                </a:solidFill>
              </a:rPr>
              <a:t>m</a:t>
            </a:r>
            <a:r>
              <a:rPr dirty="0" sz="2200">
                <a:solidFill>
                  <a:srgbClr val="000000"/>
                </a:solidFill>
              </a:rPr>
              <a:t>p</a:t>
            </a:r>
            <a:r>
              <a:rPr dirty="0" sz="2200" spc="-5">
                <a:solidFill>
                  <a:srgbClr val="000000"/>
                </a:solidFill>
              </a:rPr>
              <a:t>l</a:t>
            </a:r>
            <a:r>
              <a:rPr dirty="0" sz="2200" spc="-5">
                <a:solidFill>
                  <a:srgbClr val="000000"/>
                </a:solidFill>
              </a:rPr>
              <a:t>e</a:t>
            </a:r>
            <a:r>
              <a:rPr dirty="0" sz="2200" spc="10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d</a:t>
            </a:r>
            <a:r>
              <a:rPr dirty="0" sz="2200" spc="-10">
                <a:solidFill>
                  <a:srgbClr val="000000"/>
                </a:solidFill>
              </a:rPr>
              <a:t>e</a:t>
            </a:r>
            <a:r>
              <a:rPr dirty="0" sz="2200" spc="-25">
                <a:solidFill>
                  <a:srgbClr val="000000"/>
                </a:solidFill>
              </a:rPr>
              <a:t>m</a:t>
            </a:r>
            <a:r>
              <a:rPr dirty="0" sz="2200">
                <a:solidFill>
                  <a:srgbClr val="000000"/>
                </a:solidFill>
              </a:rPr>
              <a:t>on</a:t>
            </a:r>
            <a:r>
              <a:rPr dirty="0" sz="2200" spc="-10">
                <a:solidFill>
                  <a:srgbClr val="000000"/>
                </a:solidFill>
              </a:rPr>
              <a:t>s</a:t>
            </a:r>
            <a:r>
              <a:rPr dirty="0" sz="2200" spc="-5">
                <a:solidFill>
                  <a:srgbClr val="000000"/>
                </a:solidFill>
              </a:rPr>
              <a:t>t</a:t>
            </a:r>
            <a:r>
              <a:rPr dirty="0" sz="2200" spc="-5">
                <a:solidFill>
                  <a:srgbClr val="000000"/>
                </a:solidFill>
              </a:rPr>
              <a:t>r</a:t>
            </a:r>
            <a:r>
              <a:rPr dirty="0" sz="2200" spc="-10">
                <a:solidFill>
                  <a:srgbClr val="000000"/>
                </a:solidFill>
              </a:rPr>
              <a:t>a</a:t>
            </a:r>
            <a:r>
              <a:rPr dirty="0" sz="2200" spc="-5">
                <a:solidFill>
                  <a:srgbClr val="000000"/>
                </a:solidFill>
              </a:rPr>
              <a:t>ti</a:t>
            </a:r>
            <a:r>
              <a:rPr dirty="0" sz="2200">
                <a:solidFill>
                  <a:srgbClr val="000000"/>
                </a:solidFill>
              </a:rPr>
              <a:t>o</a:t>
            </a:r>
            <a:r>
              <a:rPr dirty="0" sz="2200" spc="-5">
                <a:solidFill>
                  <a:srgbClr val="000000"/>
                </a:solidFill>
              </a:rPr>
              <a:t>n</a:t>
            </a:r>
            <a:r>
              <a:rPr dirty="0" sz="2200" spc="20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o</a:t>
            </a:r>
            <a:r>
              <a:rPr dirty="0" sz="2200" spc="-5">
                <a:solidFill>
                  <a:srgbClr val="000000"/>
                </a:solidFill>
              </a:rPr>
              <a:t>f</a:t>
            </a:r>
            <a:r>
              <a:rPr dirty="0" sz="2200">
                <a:solidFill>
                  <a:srgbClr val="000000"/>
                </a:solidFill>
              </a:rPr>
              <a:t> </a:t>
            </a:r>
            <a:r>
              <a:rPr dirty="0" sz="2200" spc="-10">
                <a:solidFill>
                  <a:srgbClr val="000000"/>
                </a:solidFill>
              </a:rPr>
              <a:t>a</a:t>
            </a:r>
            <a:r>
              <a:rPr dirty="0" sz="2200">
                <a:solidFill>
                  <a:srgbClr val="000000"/>
                </a:solidFill>
              </a:rPr>
              <a:t>b</a:t>
            </a:r>
            <a:r>
              <a:rPr dirty="0" sz="2200" spc="-10">
                <a:solidFill>
                  <a:srgbClr val="000000"/>
                </a:solidFill>
              </a:rPr>
              <a:t>s</a:t>
            </a:r>
            <a:r>
              <a:rPr dirty="0" sz="2200" spc="-5">
                <a:solidFill>
                  <a:srgbClr val="000000"/>
                </a:solidFill>
              </a:rPr>
              <a:t>t</a:t>
            </a:r>
            <a:r>
              <a:rPr dirty="0" sz="2200" spc="-5">
                <a:solidFill>
                  <a:srgbClr val="000000"/>
                </a:solidFill>
              </a:rPr>
              <a:t>r</a:t>
            </a:r>
            <a:r>
              <a:rPr dirty="0" sz="2200" spc="-10">
                <a:solidFill>
                  <a:srgbClr val="000000"/>
                </a:solidFill>
              </a:rPr>
              <a:t>ac</a:t>
            </a:r>
            <a:r>
              <a:rPr dirty="0" sz="2200" spc="-5">
                <a:solidFill>
                  <a:srgbClr val="000000"/>
                </a:solidFill>
              </a:rPr>
              <a:t>t  </a:t>
            </a:r>
            <a:r>
              <a:rPr dirty="0" sz="2200" spc="-5">
                <a:solidFill>
                  <a:srgbClr val="000000"/>
                </a:solidFill>
              </a:rPr>
              <a:t>with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abstract and</a:t>
            </a:r>
            <a:r>
              <a:rPr dirty="0" sz="2200" spc="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concrete </a:t>
            </a:r>
            <a:r>
              <a:rPr dirty="0" sz="220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methods.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688339" y="1486305"/>
            <a:ext cx="2532380" cy="12325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callme();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39" y="3095649"/>
            <a:ext cx="1875789" cy="8305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callmetoo()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137" y="1416436"/>
            <a:ext cx="4160520" cy="25177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ac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469265" marR="215582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B();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b.callme();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b.callmetoo();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8339" y="3901253"/>
            <a:ext cx="4090670" cy="27679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System.out.println("concrete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method.");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 marR="1907539">
              <a:lnSpc>
                <a:spcPct val="120000"/>
              </a:lnSpc>
            </a:pPr>
            <a:r>
              <a:rPr dirty="0" sz="2200" spc="-10">
                <a:latin typeface="Times New Roman"/>
                <a:cs typeface="Times New Roman"/>
              </a:rPr>
              <a:t>c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x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nd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 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callme()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Times New Roman"/>
                <a:cs typeface="Times New Roman"/>
              </a:rPr>
              <a:t>System.out.println("callme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B");</a:t>
            </a:r>
            <a:endParaRPr sz="20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52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39" y="6711185"/>
            <a:ext cx="1593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4137" y="3963414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99304" y="5099304"/>
            <a:ext cx="2452370" cy="937260"/>
          </a:xfrm>
          <a:custGeom>
            <a:avLst/>
            <a:gdLst/>
            <a:ahLst/>
            <a:cxnLst/>
            <a:rect l="l" t="t" r="r" b="b"/>
            <a:pathLst>
              <a:path w="2452370" h="937260">
                <a:moveTo>
                  <a:pt x="2452116" y="934212"/>
                </a:moveTo>
                <a:lnTo>
                  <a:pt x="2452116" y="3048"/>
                </a:lnTo>
                <a:lnTo>
                  <a:pt x="24490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934212"/>
                </a:lnTo>
                <a:lnTo>
                  <a:pt x="3048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38400" y="13716"/>
                </a:lnTo>
                <a:lnTo>
                  <a:pt x="2438400" y="6096"/>
                </a:lnTo>
                <a:lnTo>
                  <a:pt x="2444496" y="13716"/>
                </a:lnTo>
                <a:lnTo>
                  <a:pt x="2444496" y="937260"/>
                </a:lnTo>
                <a:lnTo>
                  <a:pt x="2449068" y="937260"/>
                </a:lnTo>
                <a:lnTo>
                  <a:pt x="2452116" y="934212"/>
                </a:lnTo>
                <a:close/>
              </a:path>
              <a:path w="2452370" h="937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52370" h="937260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2452370" h="937260">
                <a:moveTo>
                  <a:pt x="2444496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2438400" y="937260"/>
                </a:lnTo>
                <a:lnTo>
                  <a:pt x="2438400" y="931164"/>
                </a:lnTo>
                <a:lnTo>
                  <a:pt x="2444496" y="925068"/>
                </a:lnTo>
                <a:close/>
              </a:path>
              <a:path w="2452370" h="937260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2452370" h="937260">
                <a:moveTo>
                  <a:pt x="2444496" y="13716"/>
                </a:moveTo>
                <a:lnTo>
                  <a:pt x="2438400" y="6096"/>
                </a:lnTo>
                <a:lnTo>
                  <a:pt x="2438400" y="13716"/>
                </a:lnTo>
                <a:lnTo>
                  <a:pt x="2444496" y="13716"/>
                </a:lnTo>
                <a:close/>
              </a:path>
              <a:path w="2452370" h="937260">
                <a:moveTo>
                  <a:pt x="2444496" y="925068"/>
                </a:moveTo>
                <a:lnTo>
                  <a:pt x="2444496" y="13716"/>
                </a:lnTo>
                <a:lnTo>
                  <a:pt x="2438400" y="13716"/>
                </a:lnTo>
                <a:lnTo>
                  <a:pt x="2438400" y="925068"/>
                </a:lnTo>
                <a:lnTo>
                  <a:pt x="2444496" y="925068"/>
                </a:lnTo>
                <a:close/>
              </a:path>
              <a:path w="2452370" h="937260">
                <a:moveTo>
                  <a:pt x="2444496" y="937260"/>
                </a:moveTo>
                <a:lnTo>
                  <a:pt x="2444496" y="925068"/>
                </a:lnTo>
                <a:lnTo>
                  <a:pt x="2438400" y="931164"/>
                </a:lnTo>
                <a:lnTo>
                  <a:pt x="2438400" y="937260"/>
                </a:lnTo>
                <a:lnTo>
                  <a:pt x="2444496" y="93726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84137" y="5132322"/>
            <a:ext cx="17887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callme in </a:t>
            </a:r>
            <a:r>
              <a:rPr dirty="0" sz="1800">
                <a:latin typeface="Arial MT"/>
                <a:cs typeface="Arial MT"/>
              </a:rPr>
              <a:t>B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concrete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method.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0583" y="574039"/>
            <a:ext cx="477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Classes(contd.)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1130808" y="3569208"/>
            <a:ext cx="6807834" cy="317500"/>
          </a:xfrm>
          <a:custGeom>
            <a:avLst/>
            <a:gdLst/>
            <a:ahLst/>
            <a:cxnLst/>
            <a:rect l="l" t="t" r="r" b="b"/>
            <a:pathLst>
              <a:path w="6807834" h="317500">
                <a:moveTo>
                  <a:pt x="6807708" y="316991"/>
                </a:moveTo>
                <a:lnTo>
                  <a:pt x="6807708" y="6096"/>
                </a:lnTo>
                <a:lnTo>
                  <a:pt x="68016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316991"/>
                </a:lnTo>
                <a:lnTo>
                  <a:pt x="12192" y="316991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781800" y="25908"/>
                </a:lnTo>
                <a:lnTo>
                  <a:pt x="6781800" y="12192"/>
                </a:lnTo>
                <a:lnTo>
                  <a:pt x="6793992" y="25908"/>
                </a:lnTo>
                <a:lnTo>
                  <a:pt x="6793992" y="316991"/>
                </a:lnTo>
                <a:lnTo>
                  <a:pt x="6807708" y="316991"/>
                </a:lnTo>
                <a:close/>
              </a:path>
              <a:path w="6807834" h="3175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6807834" h="317500">
                <a:moveTo>
                  <a:pt x="25908" y="316991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316991"/>
                </a:lnTo>
                <a:lnTo>
                  <a:pt x="25908" y="316991"/>
                </a:lnTo>
                <a:close/>
              </a:path>
              <a:path w="6807834" h="317500">
                <a:moveTo>
                  <a:pt x="6793992" y="25908"/>
                </a:moveTo>
                <a:lnTo>
                  <a:pt x="6781800" y="12192"/>
                </a:lnTo>
                <a:lnTo>
                  <a:pt x="6781800" y="25908"/>
                </a:lnTo>
                <a:lnTo>
                  <a:pt x="6793992" y="25908"/>
                </a:lnTo>
                <a:close/>
              </a:path>
              <a:path w="6807834" h="317500">
                <a:moveTo>
                  <a:pt x="6793992" y="316991"/>
                </a:moveTo>
                <a:lnTo>
                  <a:pt x="6793992" y="25908"/>
                </a:lnTo>
                <a:lnTo>
                  <a:pt x="6781800" y="25908"/>
                </a:lnTo>
                <a:lnTo>
                  <a:pt x="6781800" y="316991"/>
                </a:lnTo>
                <a:lnTo>
                  <a:pt x="6793992" y="31699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27732"/>
            <a:ext cx="8072755" cy="432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Although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abstract classes </a:t>
            </a:r>
            <a:r>
              <a:rPr dirty="0" sz="2600">
                <a:latin typeface="Times New Roman"/>
                <a:cs typeface="Times New Roman"/>
              </a:rPr>
              <a:t>cannot be used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instantiate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objects,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references</a:t>
            </a:r>
            <a:r>
              <a:rPr dirty="0" sz="2600" spc="-15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algn="just" marL="469265" marR="1375410">
              <a:lnSpc>
                <a:spcPct val="170000"/>
              </a:lnSpc>
              <a:spcBef>
                <a:spcPts val="40"/>
              </a:spcBef>
            </a:pPr>
            <a:r>
              <a:rPr dirty="0" sz="2400" spc="-5">
                <a:latin typeface="Times New Roman"/>
                <a:cs typeface="Times New Roman"/>
              </a:rPr>
              <a:t>superlassname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superclassobjectrefernce </a:t>
            </a:r>
            <a:r>
              <a:rPr dirty="0" sz="2400">
                <a:latin typeface="Times New Roman"/>
                <a:cs typeface="Times New Roman"/>
              </a:rPr>
              <a:t>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superclassobjectrefernce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=subclassobjectreference;</a:t>
            </a:r>
            <a:endParaRPr sz="2400">
              <a:latin typeface="Times New Roman"/>
              <a:cs typeface="Times New Roman"/>
            </a:endParaRPr>
          </a:p>
          <a:p>
            <a:pPr algn="just" marL="354965" marR="762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25">
                <a:latin typeface="Times New Roman"/>
                <a:cs typeface="Times New Roman"/>
              </a:rPr>
              <a:t>Java’s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b="1" i="1">
                <a:solidFill>
                  <a:srgbClr val="0000CC"/>
                </a:solidFill>
                <a:latin typeface="Times New Roman"/>
                <a:cs typeface="Times New Roman"/>
              </a:rPr>
              <a:t>run-time</a:t>
            </a:r>
            <a:r>
              <a:rPr dirty="0" sz="2600" b="1" i="1">
                <a:solidFill>
                  <a:srgbClr val="0000CC"/>
                </a:solidFill>
                <a:latin typeface="Times New Roman"/>
                <a:cs typeface="Times New Roman"/>
              </a:rPr>
              <a:t> polymorphism(dynamic</a:t>
            </a:r>
            <a:r>
              <a:rPr dirty="0" sz="2600" spc="5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 i="1">
                <a:solidFill>
                  <a:srgbClr val="0000CC"/>
                </a:solidFill>
                <a:latin typeface="Times New Roman"/>
                <a:cs typeface="Times New Roman"/>
              </a:rPr>
              <a:t>binding)</a:t>
            </a:r>
            <a:r>
              <a:rPr dirty="0" sz="2600" spc="5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is </a:t>
            </a:r>
            <a:r>
              <a:rPr dirty="0" sz="2600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implemented</a:t>
            </a:r>
            <a:r>
              <a:rPr dirty="0" sz="2600" spc="-1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through</a:t>
            </a:r>
            <a:r>
              <a:rPr dirty="0" sz="2600" spc="-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the</a:t>
            </a:r>
            <a:r>
              <a:rPr dirty="0" sz="2600" spc="-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use</a:t>
            </a:r>
            <a:r>
              <a:rPr dirty="0" sz="2600" spc="1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of</a:t>
            </a:r>
            <a:r>
              <a:rPr dirty="0" sz="2600" spc="-15" b="1" i="1">
                <a:latin typeface="Times New Roman"/>
                <a:cs typeface="Times New Roman"/>
              </a:rPr>
              <a:t> </a:t>
            </a:r>
            <a:r>
              <a:rPr dirty="0" u="heavy" sz="26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 references.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0808" y="3886199"/>
            <a:ext cx="6807834" cy="1156970"/>
          </a:xfrm>
          <a:custGeom>
            <a:avLst/>
            <a:gdLst/>
            <a:ahLst/>
            <a:cxnLst/>
            <a:rect l="l" t="t" r="r" b="b"/>
            <a:pathLst>
              <a:path w="6807834" h="1156970">
                <a:moveTo>
                  <a:pt x="25908" y="1130808"/>
                </a:moveTo>
                <a:lnTo>
                  <a:pt x="25908" y="0"/>
                </a:lnTo>
                <a:lnTo>
                  <a:pt x="0" y="0"/>
                </a:lnTo>
                <a:lnTo>
                  <a:pt x="0" y="1150620"/>
                </a:lnTo>
                <a:lnTo>
                  <a:pt x="6096" y="1156716"/>
                </a:lnTo>
                <a:lnTo>
                  <a:pt x="12192" y="1156716"/>
                </a:lnTo>
                <a:lnTo>
                  <a:pt x="12192" y="1130808"/>
                </a:lnTo>
                <a:lnTo>
                  <a:pt x="25908" y="1130808"/>
                </a:lnTo>
                <a:close/>
              </a:path>
              <a:path w="6807834" h="1156970">
                <a:moveTo>
                  <a:pt x="6793992" y="1130808"/>
                </a:moveTo>
                <a:lnTo>
                  <a:pt x="12192" y="1130808"/>
                </a:lnTo>
                <a:lnTo>
                  <a:pt x="25908" y="1143000"/>
                </a:lnTo>
                <a:lnTo>
                  <a:pt x="25908" y="1156716"/>
                </a:lnTo>
                <a:lnTo>
                  <a:pt x="6781800" y="1156716"/>
                </a:lnTo>
                <a:lnTo>
                  <a:pt x="6781800" y="1143000"/>
                </a:lnTo>
                <a:lnTo>
                  <a:pt x="6793992" y="1130808"/>
                </a:lnTo>
                <a:close/>
              </a:path>
              <a:path w="6807834" h="1156970">
                <a:moveTo>
                  <a:pt x="25908" y="1156716"/>
                </a:moveTo>
                <a:lnTo>
                  <a:pt x="25908" y="1143000"/>
                </a:lnTo>
                <a:lnTo>
                  <a:pt x="12192" y="1130808"/>
                </a:lnTo>
                <a:lnTo>
                  <a:pt x="12192" y="1156716"/>
                </a:lnTo>
                <a:lnTo>
                  <a:pt x="25908" y="1156716"/>
                </a:lnTo>
                <a:close/>
              </a:path>
              <a:path w="6807834" h="1156970">
                <a:moveTo>
                  <a:pt x="6807708" y="1150620"/>
                </a:moveTo>
                <a:lnTo>
                  <a:pt x="6807708" y="0"/>
                </a:lnTo>
                <a:lnTo>
                  <a:pt x="6781800" y="0"/>
                </a:lnTo>
                <a:lnTo>
                  <a:pt x="6781800" y="1130808"/>
                </a:lnTo>
                <a:lnTo>
                  <a:pt x="6793992" y="1130808"/>
                </a:lnTo>
                <a:lnTo>
                  <a:pt x="6793992" y="1156716"/>
                </a:lnTo>
                <a:lnTo>
                  <a:pt x="6801612" y="1156716"/>
                </a:lnTo>
                <a:lnTo>
                  <a:pt x="6807708" y="1150620"/>
                </a:lnTo>
                <a:close/>
              </a:path>
              <a:path w="6807834" h="1156970">
                <a:moveTo>
                  <a:pt x="6793992" y="1156716"/>
                </a:moveTo>
                <a:lnTo>
                  <a:pt x="6793992" y="1130808"/>
                </a:lnTo>
                <a:lnTo>
                  <a:pt x="6781800" y="1143000"/>
                </a:lnTo>
                <a:lnTo>
                  <a:pt x="6781800" y="1156716"/>
                </a:lnTo>
                <a:lnTo>
                  <a:pt x="6793992" y="115671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481075"/>
            <a:ext cx="32988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// </a:t>
            </a:r>
            <a:r>
              <a:rPr dirty="0" sz="2000" b="1">
                <a:latin typeface="Times New Roman"/>
                <a:cs typeface="Times New Roman"/>
              </a:rPr>
              <a:t>DYNAMIC(run-time)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BINDING(polymorphism).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339" y="1090675"/>
            <a:ext cx="4244975" cy="619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Figure</a:t>
            </a:r>
            <a:endParaRPr sz="2000">
              <a:latin typeface="Times New Roman"/>
              <a:cs typeface="Times New Roman"/>
            </a:endParaRPr>
          </a:p>
          <a:p>
            <a:pPr marL="354965" marR="253619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{	double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dim1;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dim2;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Figure(double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a,</a:t>
            </a:r>
            <a:r>
              <a:rPr dirty="0" sz="2000">
                <a:latin typeface="Times New Roman"/>
                <a:cs typeface="Times New Roman"/>
              </a:rPr>
              <a:t> double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</a:t>
            </a:r>
            <a:endParaRPr sz="2000">
              <a:latin typeface="Times New Roman"/>
              <a:cs typeface="Times New Roman"/>
            </a:endParaRPr>
          </a:p>
          <a:p>
            <a:pPr marL="354965" marR="27222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dim1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dim2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287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area</a:t>
            </a:r>
            <a:r>
              <a:rPr dirty="0" sz="2000" spc="-10">
                <a:latin typeface="Times New Roman"/>
                <a:cs typeface="Times New Roman"/>
              </a:rPr>
              <a:t>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class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Rectangle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0243E"/>
                </a:solidFill>
                <a:latin typeface="Times New Roman"/>
                <a:cs typeface="Times New Roman"/>
              </a:rPr>
              <a:t>extends</a:t>
            </a:r>
            <a:r>
              <a:rPr dirty="0" sz="2000" spc="-40" b="1">
                <a:solidFill>
                  <a:srgbClr val="1024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Figure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Rectangle(double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a,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10243E"/>
                </a:solidFill>
                <a:latin typeface="Times New Roman"/>
                <a:cs typeface="Times New Roman"/>
              </a:rPr>
              <a:t>super</a:t>
            </a:r>
            <a:r>
              <a:rPr dirty="0" sz="2000" spc="-5">
                <a:latin typeface="Times New Roman"/>
                <a:cs typeface="Times New Roman"/>
              </a:rPr>
              <a:t>(a,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area</a:t>
            </a:r>
            <a:r>
              <a:rPr dirty="0" sz="2000" spc="-10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20000"/>
              </a:lnSpc>
              <a:spcBef>
                <a:spcPts val="15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ou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tl</a:t>
            </a:r>
            <a:r>
              <a:rPr dirty="0" sz="2000" spc="-10">
                <a:latin typeface="Times New Roman"/>
                <a:cs typeface="Times New Roman"/>
              </a:rPr>
              <a:t>n(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Times New Roman"/>
                <a:cs typeface="Times New Roman"/>
              </a:rPr>
              <a:t>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Times New Roman"/>
                <a:cs typeface="Times New Roman"/>
              </a:rPr>
              <a:t>ea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;  </a:t>
            </a: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dim1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dim2;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4137" y="5200901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figref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137" y="427736"/>
            <a:ext cx="4171950" cy="639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61745">
              <a:lnSpc>
                <a:spcPct val="12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class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Triangle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0243E"/>
                </a:solidFill>
                <a:latin typeface="Times New Roman"/>
                <a:cs typeface="Times New Roman"/>
              </a:rPr>
              <a:t>extends </a:t>
            </a:r>
            <a:r>
              <a:rPr dirty="0" sz="1800" spc="-5">
                <a:latin typeface="Times New Roman"/>
                <a:cs typeface="Times New Roman"/>
              </a:rPr>
              <a:t>Figure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Triangle(double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super(a,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>
                <a:latin typeface="Times New Roman"/>
                <a:cs typeface="Times New Roman"/>
              </a:rPr>
              <a:t>double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area</a:t>
            </a:r>
            <a:r>
              <a:rPr dirty="0" sz="1800" spc="-1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12700" marR="638810">
              <a:lnSpc>
                <a:spcPct val="120000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System.out.println("Triangle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Area");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dim1</a:t>
            </a:r>
            <a:r>
              <a:rPr dirty="0" sz="1800">
                <a:latin typeface="Times New Roman"/>
                <a:cs typeface="Times New Roman"/>
              </a:rPr>
              <a:t> *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dim2</a:t>
            </a:r>
            <a:r>
              <a:rPr dirty="0" sz="1800">
                <a:latin typeface="Times New Roman"/>
                <a:cs typeface="Times New Roman"/>
              </a:rPr>
              <a:t> /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ac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ea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main(String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args[])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299085">
              <a:lnSpc>
                <a:spcPct val="120000"/>
              </a:lnSpc>
            </a:pPr>
            <a:r>
              <a:rPr dirty="0" sz="1800" i="1">
                <a:solidFill>
                  <a:srgbClr val="C00000"/>
                </a:solidFill>
                <a:latin typeface="Times New Roman"/>
                <a:cs typeface="Times New Roman"/>
              </a:rPr>
              <a:t>// </a:t>
            </a:r>
            <a:r>
              <a:rPr dirty="0" sz="1800" spc="-15" i="1">
                <a:solidFill>
                  <a:srgbClr val="C00000"/>
                </a:solidFill>
                <a:latin typeface="Times New Roman"/>
                <a:cs typeface="Times New Roman"/>
              </a:rPr>
              <a:t>Figure </a:t>
            </a:r>
            <a:r>
              <a:rPr dirty="0" sz="1800" i="1">
                <a:solidFill>
                  <a:srgbClr val="C00000"/>
                </a:solidFill>
                <a:latin typeface="Times New Roman"/>
                <a:cs typeface="Times New Roman"/>
              </a:rPr>
              <a:t>f = new </a:t>
            </a:r>
            <a:r>
              <a:rPr dirty="0" sz="1800" spc="-10" i="1">
                <a:solidFill>
                  <a:srgbClr val="C00000"/>
                </a:solidFill>
                <a:latin typeface="Times New Roman"/>
                <a:cs typeface="Times New Roman"/>
              </a:rPr>
              <a:t>Figure(10, </a:t>
            </a:r>
            <a:r>
              <a:rPr dirty="0" sz="1800" spc="-5" i="1">
                <a:solidFill>
                  <a:srgbClr val="C00000"/>
                </a:solidFill>
                <a:latin typeface="Times New Roman"/>
                <a:cs typeface="Times New Roman"/>
              </a:rPr>
              <a:t>10); </a:t>
            </a:r>
            <a:r>
              <a:rPr dirty="0" sz="1800" i="1">
                <a:latin typeface="Times New Roman"/>
                <a:cs typeface="Times New Roman"/>
              </a:rPr>
              <a:t>// illegal </a:t>
            </a:r>
            <a:r>
              <a:rPr dirty="0" sz="1800" spc="-434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Rectangle </a:t>
            </a:r>
            <a:r>
              <a:rPr dirty="0" sz="1800">
                <a:latin typeface="Times New Roman"/>
                <a:cs typeface="Times New Roman"/>
              </a:rPr>
              <a:t>r = new </a:t>
            </a:r>
            <a:r>
              <a:rPr dirty="0" sz="1800" spc="-5">
                <a:latin typeface="Times New Roman"/>
                <a:cs typeface="Times New Roman"/>
              </a:rPr>
              <a:t>Rectangle(9, </a:t>
            </a:r>
            <a:r>
              <a:rPr dirty="0" sz="1800">
                <a:latin typeface="Times New Roman"/>
                <a:cs typeface="Times New Roman"/>
              </a:rPr>
              <a:t>5);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Triangle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Triangle(10,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Times New Roman"/>
                <a:cs typeface="Times New Roman"/>
              </a:rPr>
              <a:t>Figure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figref;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1800" spc="-2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CC"/>
                </a:solidFill>
                <a:latin typeface="Times New Roman"/>
                <a:cs typeface="Times New Roman"/>
              </a:rPr>
              <a:t>superclass</a:t>
            </a:r>
            <a:r>
              <a:rPr dirty="0" sz="1800" spc="-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000CC"/>
                </a:solidFill>
                <a:latin typeface="Times New Roman"/>
                <a:cs typeface="Times New Roman"/>
              </a:rPr>
              <a:t>object</a:t>
            </a:r>
            <a:r>
              <a:rPr dirty="0" sz="1800" spc="-20" i="1">
                <a:solidFill>
                  <a:srgbClr val="0000CC"/>
                </a:solidFill>
                <a:latin typeface="Times New Roman"/>
                <a:cs typeface="Times New Roman"/>
              </a:rPr>
              <a:t> reference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 indent="1141095">
              <a:lnSpc>
                <a:spcPct val="121500"/>
              </a:lnSpc>
              <a:spcBef>
                <a:spcPts val="220"/>
              </a:spcBef>
            </a:pPr>
            <a:r>
              <a:rPr dirty="0" sz="1600" spc="-10" i="1">
                <a:solidFill>
                  <a:srgbClr val="0000CC"/>
                </a:solidFill>
                <a:latin typeface="Times New Roman"/>
                <a:cs typeface="Times New Roman"/>
              </a:rPr>
              <a:t>//figref</a:t>
            </a:r>
            <a:r>
              <a:rPr dirty="0" sz="1600" spc="-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600" spc="-15" i="1">
                <a:solidFill>
                  <a:srgbClr val="0000CC"/>
                </a:solidFill>
                <a:latin typeface="Times New Roman"/>
                <a:cs typeface="Times New Roman"/>
              </a:rPr>
              <a:t>refers </a:t>
            </a:r>
            <a:r>
              <a:rPr dirty="0" sz="1600" spc="-5" i="1">
                <a:solidFill>
                  <a:srgbClr val="0000CC"/>
                </a:solidFill>
                <a:latin typeface="Times New Roman"/>
                <a:cs typeface="Times New Roman"/>
              </a:rPr>
              <a:t>to object </a:t>
            </a:r>
            <a:r>
              <a:rPr dirty="0" sz="1600" i="1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dirty="0" sz="1600" spc="-5" i="1">
                <a:solidFill>
                  <a:srgbClr val="0000CC"/>
                </a:solidFill>
                <a:latin typeface="Times New Roman"/>
                <a:cs typeface="Times New Roman"/>
              </a:rPr>
              <a:t>Rectangle </a:t>
            </a:r>
            <a:r>
              <a:rPr dirty="0" sz="160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System.out.println("Area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" </a:t>
            </a:r>
            <a:r>
              <a:rPr dirty="0" sz="1800">
                <a:latin typeface="Times New Roman"/>
                <a:cs typeface="Times New Roman"/>
              </a:rPr>
              <a:t>+ figref.area());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figref = t; </a:t>
            </a:r>
            <a:r>
              <a:rPr dirty="0" sz="1800" spc="-10" i="1">
                <a:solidFill>
                  <a:srgbClr val="0000CC"/>
                </a:solidFill>
                <a:latin typeface="Times New Roman"/>
                <a:cs typeface="Times New Roman"/>
              </a:rPr>
              <a:t>//figref</a:t>
            </a:r>
            <a:r>
              <a:rPr dirty="0" sz="1800" spc="-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spc="-15" i="1">
                <a:solidFill>
                  <a:srgbClr val="0000CC"/>
                </a:solidFill>
                <a:latin typeface="Times New Roman"/>
                <a:cs typeface="Times New Roman"/>
              </a:rPr>
              <a:t>refers </a:t>
            </a:r>
            <a:r>
              <a:rPr dirty="0" sz="1800" i="1">
                <a:solidFill>
                  <a:srgbClr val="0000CC"/>
                </a:solidFill>
                <a:latin typeface="Times New Roman"/>
                <a:cs typeface="Times New Roman"/>
              </a:rPr>
              <a:t>to object of </a:t>
            </a:r>
            <a:r>
              <a:rPr dirty="0" sz="1800" spc="-15" i="1">
                <a:solidFill>
                  <a:srgbClr val="0000CC"/>
                </a:solidFill>
                <a:latin typeface="Times New Roman"/>
                <a:cs typeface="Times New Roman"/>
              </a:rPr>
              <a:t>Triangle </a:t>
            </a:r>
            <a:r>
              <a:rPr dirty="0" sz="1800" spc="-434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System.out.println("Area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figref.area());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137" y="684682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574039"/>
            <a:ext cx="66217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Dynamic</a:t>
            </a:r>
            <a:r>
              <a:rPr dirty="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binding(program)contd.</a:t>
            </a:r>
          </a:p>
        </p:txBody>
      </p:sp>
      <p:sp>
        <p:nvSpPr>
          <p:cNvPr id="4" name="object 4"/>
          <p:cNvSpPr/>
          <p:nvPr/>
        </p:nvSpPr>
        <p:spPr>
          <a:xfrm>
            <a:off x="2203704" y="1136904"/>
            <a:ext cx="2604770" cy="1490980"/>
          </a:xfrm>
          <a:custGeom>
            <a:avLst/>
            <a:gdLst/>
            <a:ahLst/>
            <a:cxnLst/>
            <a:rect l="l" t="t" r="r" b="b"/>
            <a:pathLst>
              <a:path w="2604770" h="1490980">
                <a:moveTo>
                  <a:pt x="2604516" y="1490472"/>
                </a:moveTo>
                <a:lnTo>
                  <a:pt x="2604516" y="0"/>
                </a:lnTo>
                <a:lnTo>
                  <a:pt x="0" y="0"/>
                </a:lnTo>
                <a:lnTo>
                  <a:pt x="0" y="1490472"/>
                </a:lnTo>
                <a:lnTo>
                  <a:pt x="6096" y="14904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590800" y="13716"/>
                </a:lnTo>
                <a:lnTo>
                  <a:pt x="2590800" y="6096"/>
                </a:lnTo>
                <a:lnTo>
                  <a:pt x="2596896" y="13716"/>
                </a:lnTo>
                <a:lnTo>
                  <a:pt x="2596896" y="1490472"/>
                </a:lnTo>
                <a:lnTo>
                  <a:pt x="2604516" y="1490472"/>
                </a:lnTo>
                <a:close/>
              </a:path>
              <a:path w="2604770" h="149098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604770" h="1490980">
                <a:moveTo>
                  <a:pt x="13716" y="14782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78280"/>
                </a:lnTo>
                <a:lnTo>
                  <a:pt x="13716" y="1478280"/>
                </a:lnTo>
                <a:close/>
              </a:path>
              <a:path w="2604770" h="1490980">
                <a:moveTo>
                  <a:pt x="2596896" y="1478280"/>
                </a:moveTo>
                <a:lnTo>
                  <a:pt x="6096" y="1478280"/>
                </a:lnTo>
                <a:lnTo>
                  <a:pt x="13716" y="1484376"/>
                </a:lnTo>
                <a:lnTo>
                  <a:pt x="13716" y="1490472"/>
                </a:lnTo>
                <a:lnTo>
                  <a:pt x="2590800" y="1490472"/>
                </a:lnTo>
                <a:lnTo>
                  <a:pt x="2590800" y="1484376"/>
                </a:lnTo>
                <a:lnTo>
                  <a:pt x="2596896" y="1478280"/>
                </a:lnTo>
                <a:close/>
              </a:path>
              <a:path w="2604770" h="1490980">
                <a:moveTo>
                  <a:pt x="13716" y="1490472"/>
                </a:moveTo>
                <a:lnTo>
                  <a:pt x="13716" y="1484376"/>
                </a:lnTo>
                <a:lnTo>
                  <a:pt x="6096" y="1478280"/>
                </a:lnTo>
                <a:lnTo>
                  <a:pt x="6096" y="1490472"/>
                </a:lnTo>
                <a:lnTo>
                  <a:pt x="13716" y="1490472"/>
                </a:lnTo>
                <a:close/>
              </a:path>
              <a:path w="2604770" h="1490980">
                <a:moveTo>
                  <a:pt x="2596896" y="13716"/>
                </a:moveTo>
                <a:lnTo>
                  <a:pt x="2590800" y="6096"/>
                </a:lnTo>
                <a:lnTo>
                  <a:pt x="2590800" y="13716"/>
                </a:lnTo>
                <a:lnTo>
                  <a:pt x="2596896" y="13716"/>
                </a:lnTo>
                <a:close/>
              </a:path>
              <a:path w="2604770" h="1490980">
                <a:moveTo>
                  <a:pt x="2596896" y="1478280"/>
                </a:moveTo>
                <a:lnTo>
                  <a:pt x="2596896" y="13716"/>
                </a:lnTo>
                <a:lnTo>
                  <a:pt x="2590800" y="13716"/>
                </a:lnTo>
                <a:lnTo>
                  <a:pt x="2590800" y="1478280"/>
                </a:lnTo>
                <a:lnTo>
                  <a:pt x="2596896" y="1478280"/>
                </a:lnTo>
                <a:close/>
              </a:path>
              <a:path w="2604770" h="1490980">
                <a:moveTo>
                  <a:pt x="2596896" y="1490472"/>
                </a:moveTo>
                <a:lnTo>
                  <a:pt x="2596896" y="1478280"/>
                </a:lnTo>
                <a:lnTo>
                  <a:pt x="2590800" y="1484376"/>
                </a:lnTo>
                <a:lnTo>
                  <a:pt x="2590800" y="1490472"/>
                </a:lnTo>
                <a:lnTo>
                  <a:pt x="2596896" y="149047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0739" y="1169923"/>
            <a:ext cx="8070215" cy="561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986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459865" marR="50419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Re</a:t>
            </a:r>
            <a:r>
              <a:rPr dirty="0" sz="1800">
                <a:latin typeface="Arial MT"/>
                <a:cs typeface="Arial MT"/>
              </a:rPr>
              <a:t>ct</a:t>
            </a:r>
            <a:r>
              <a:rPr dirty="0" sz="1800" spc="-10">
                <a:latin typeface="Arial MT"/>
                <a:cs typeface="Arial MT"/>
              </a:rPr>
              <a:t>ang</a:t>
            </a:r>
            <a:r>
              <a:rPr dirty="0" sz="1800" spc="-10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a  </a:t>
            </a:r>
            <a:r>
              <a:rPr dirty="0" sz="1800" spc="-5">
                <a:latin typeface="Arial MT"/>
                <a:cs typeface="Arial MT"/>
              </a:rPr>
              <a:t>Area is 45.0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6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ang</a:t>
            </a:r>
            <a:r>
              <a:rPr dirty="0" sz="1800" spc="-10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a  </a:t>
            </a:r>
            <a:r>
              <a:rPr dirty="0" sz="1800" spc="-5">
                <a:latin typeface="Arial MT"/>
                <a:cs typeface="Arial MT"/>
              </a:rPr>
              <a:t>Area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40.0</a:t>
            </a:r>
            <a:endParaRPr sz="1800">
              <a:latin typeface="Arial MT"/>
              <a:cs typeface="Arial MT"/>
            </a:endParaRPr>
          </a:p>
          <a:p>
            <a:pPr algn="just" marL="354965" marR="5715" indent="-342900">
              <a:lnSpc>
                <a:spcPts val="2640"/>
              </a:lnSpc>
              <a:spcBef>
                <a:spcPts val="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Here </a:t>
            </a:r>
            <a:r>
              <a:rPr dirty="0" sz="2200">
                <a:latin typeface="Times New Roman"/>
                <a:cs typeface="Times New Roman"/>
              </a:rPr>
              <a:t>all </a:t>
            </a:r>
            <a:r>
              <a:rPr dirty="0" sz="2200" spc="-5">
                <a:latin typeface="Times New Roman"/>
                <a:cs typeface="Times New Roman"/>
              </a:rPr>
              <a:t>subclasses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abstract class </a:t>
            </a:r>
            <a:r>
              <a:rPr dirty="0" sz="2200" spc="-10" b="1">
                <a:latin typeface="Times New Roman"/>
                <a:cs typeface="Times New Roman"/>
              </a:rPr>
              <a:t>Figure </a:t>
            </a:r>
            <a:r>
              <a:rPr dirty="0" sz="2200" spc="-10">
                <a:latin typeface="Times New Roman"/>
                <a:cs typeface="Times New Roman"/>
              </a:rPr>
              <a:t>must </a:t>
            </a:r>
            <a:r>
              <a:rPr dirty="0" sz="2200" spc="-5">
                <a:latin typeface="Times New Roman"/>
                <a:cs typeface="Times New Roman"/>
              </a:rPr>
              <a:t>override abstract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area(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Here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statement </a:t>
            </a:r>
            <a:r>
              <a:rPr dirty="0" sz="2200" spc="-10" b="1">
                <a:latin typeface="Times New Roman"/>
                <a:cs typeface="Times New Roman"/>
              </a:rPr>
              <a:t>Figure figref;</a:t>
            </a:r>
            <a:r>
              <a:rPr dirty="0" sz="2200" spc="-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notcreating object </a:t>
            </a:r>
            <a:r>
              <a:rPr dirty="0" sz="2200">
                <a:latin typeface="Times New Roman"/>
                <a:cs typeface="Times New Roman"/>
              </a:rPr>
              <a:t>but </a:t>
            </a:r>
            <a:r>
              <a:rPr dirty="0" sz="2200" spc="-5">
                <a:latin typeface="Times New Roman"/>
                <a:cs typeface="Times New Roman"/>
              </a:rPr>
              <a:t>creating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object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refernce.</a:t>
            </a:r>
            <a:endParaRPr sz="2200">
              <a:latin typeface="Times New Roman"/>
              <a:cs typeface="Times New Roman"/>
            </a:endParaRPr>
          </a:p>
          <a:p>
            <a:pPr algn="just" marL="354965" marR="5715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The statement </a:t>
            </a:r>
            <a:r>
              <a:rPr dirty="0" sz="2200" spc="-10" b="1">
                <a:latin typeface="Times New Roman"/>
                <a:cs typeface="Times New Roman"/>
              </a:rPr>
              <a:t>figref</a:t>
            </a:r>
            <a:r>
              <a:rPr dirty="0" sz="2200" spc="-5" b="1">
                <a:latin typeface="Times New Roman"/>
                <a:cs typeface="Times New Roman"/>
              </a:rPr>
              <a:t> = </a:t>
            </a:r>
            <a:r>
              <a:rPr dirty="0" sz="2200" b="1">
                <a:latin typeface="Times New Roman"/>
                <a:cs typeface="Times New Roman"/>
              </a:rPr>
              <a:t>r;</a:t>
            </a:r>
            <a:r>
              <a:rPr dirty="0" sz="2200" spc="555" b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means</a:t>
            </a:r>
            <a:r>
              <a:rPr dirty="0" sz="2200" spc="5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superclass reference </a:t>
            </a:r>
            <a:r>
              <a:rPr dirty="0" sz="2200">
                <a:latin typeface="Times New Roman"/>
                <a:cs typeface="Times New Roman"/>
              </a:rPr>
              <a:t>figref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now points </a:t>
            </a:r>
            <a:r>
              <a:rPr dirty="0" sz="2200" spc="-1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subclass(Rectangle)</a:t>
            </a:r>
            <a:r>
              <a:rPr dirty="0" sz="2200" spc="108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object </a:t>
            </a:r>
            <a:r>
              <a:rPr dirty="0" sz="2200" spc="-65">
                <a:latin typeface="Times New Roman"/>
                <a:cs typeface="Times New Roman"/>
              </a:rPr>
              <a:t>r.</a:t>
            </a:r>
            <a:r>
              <a:rPr dirty="0" sz="2200" spc="4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value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dim1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 </a:t>
            </a:r>
            <a:r>
              <a:rPr dirty="0" sz="2200" spc="-10">
                <a:latin typeface="Times New Roman"/>
                <a:cs typeface="Times New Roman"/>
              </a:rPr>
              <a:t>dim2 </a:t>
            </a:r>
            <a:r>
              <a:rPr dirty="0" sz="2200">
                <a:latin typeface="Times New Roman"/>
                <a:cs typeface="Times New Roman"/>
              </a:rPr>
              <a:t>are the </a:t>
            </a:r>
            <a:r>
              <a:rPr dirty="0" sz="2200" spc="-5">
                <a:latin typeface="Times New Roman"/>
                <a:cs typeface="Times New Roman"/>
              </a:rPr>
              <a:t>values in </a:t>
            </a:r>
            <a:r>
              <a:rPr dirty="0" sz="2200" spc="-65">
                <a:latin typeface="Times New Roman"/>
                <a:cs typeface="Times New Roman"/>
              </a:rPr>
              <a:t>r. </a:t>
            </a:r>
            <a:r>
              <a:rPr dirty="0" sz="2200" spc="-5">
                <a:latin typeface="Times New Roman"/>
                <a:cs typeface="Times New Roman"/>
              </a:rPr>
              <a:t>The statement </a:t>
            </a:r>
            <a:r>
              <a:rPr dirty="0" sz="2200" spc="-10" b="1">
                <a:latin typeface="Times New Roman"/>
                <a:cs typeface="Times New Roman"/>
              </a:rPr>
              <a:t>figref.area() </a:t>
            </a:r>
            <a:r>
              <a:rPr dirty="0" sz="2200" spc="-5">
                <a:latin typeface="Times New Roman"/>
                <a:cs typeface="Times New Roman"/>
              </a:rPr>
              <a:t>will call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area()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 that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subclass(Rectangle)</a:t>
            </a:r>
            <a:endParaRPr sz="22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The statement </a:t>
            </a:r>
            <a:r>
              <a:rPr dirty="0" sz="2200" spc="-10" b="1">
                <a:latin typeface="Times New Roman"/>
                <a:cs typeface="Times New Roman"/>
              </a:rPr>
              <a:t>figref </a:t>
            </a:r>
            <a:r>
              <a:rPr dirty="0" sz="2200" spc="-5" b="1">
                <a:latin typeface="Times New Roman"/>
                <a:cs typeface="Times New Roman"/>
              </a:rPr>
              <a:t>= t;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means that superclass reference figref </a:t>
            </a:r>
            <a:r>
              <a:rPr dirty="0" sz="2200">
                <a:latin typeface="Times New Roman"/>
                <a:cs typeface="Times New Roman"/>
              </a:rPr>
              <a:t>now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points </a:t>
            </a:r>
            <a:r>
              <a:rPr dirty="0" sz="2200" spc="-10">
                <a:latin typeface="Times New Roman"/>
                <a:cs typeface="Times New Roman"/>
              </a:rPr>
              <a:t>to subclass(Triangle)</a:t>
            </a:r>
            <a:r>
              <a:rPr dirty="0" sz="2200" spc="-5">
                <a:latin typeface="Times New Roman"/>
                <a:cs typeface="Times New Roman"/>
              </a:rPr>
              <a:t> object t. </a:t>
            </a:r>
            <a:r>
              <a:rPr dirty="0" sz="2200" spc="-10">
                <a:latin typeface="Times New Roman"/>
                <a:cs typeface="Times New Roman"/>
              </a:rPr>
              <a:t>So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value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10">
                <a:latin typeface="Times New Roman"/>
                <a:cs typeface="Times New Roman"/>
              </a:rPr>
              <a:t>dim1 </a:t>
            </a:r>
            <a:r>
              <a:rPr dirty="0" sz="2200" spc="-5">
                <a:latin typeface="Times New Roman"/>
                <a:cs typeface="Times New Roman"/>
              </a:rPr>
              <a:t>and dim2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t.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statement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figref.area()</a:t>
            </a:r>
            <a:r>
              <a:rPr dirty="0" sz="2200" spc="-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area()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 that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subclas(Triangle)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9395" y="574039"/>
            <a:ext cx="5497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final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Inheritance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825243"/>
            <a:ext cx="8070850" cy="284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Use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600" spc="-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keyword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  <a:tab pos="1513205" algn="l"/>
                <a:tab pos="2099945" algn="l"/>
                <a:tab pos="2551430" algn="l"/>
                <a:tab pos="3273425" algn="l"/>
                <a:tab pos="3674745" algn="l"/>
                <a:tab pos="4563110" algn="l"/>
                <a:tab pos="5099685" algn="l"/>
                <a:tab pos="6530340" algn="l"/>
                <a:tab pos="6948170" algn="l"/>
                <a:tab pos="7248525" algn="l"/>
              </a:tabLst>
            </a:pP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al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us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quiv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of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(final</a:t>
            </a:r>
            <a:r>
              <a:rPr dirty="0" u="heavy" sz="2400" spc="-4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variable)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E.g.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TOTAL=0;</a:t>
            </a:r>
            <a:endParaRPr sz="2400">
              <a:latin typeface="Times New Roman"/>
              <a:cs typeface="Times New Roman"/>
            </a:endParaRPr>
          </a:p>
          <a:p>
            <a:pPr marL="1423670">
              <a:lnSpc>
                <a:spcPct val="100000"/>
              </a:lnSpc>
              <a:spcBef>
                <a:spcPts val="2020"/>
              </a:spcBef>
            </a:pP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prevent</a:t>
            </a:r>
            <a:r>
              <a:rPr dirty="0" u="heavy" sz="24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overriding</a:t>
            </a:r>
            <a:r>
              <a:rPr dirty="0" u="heavy" sz="24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inheritance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prevent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9395" y="574039"/>
            <a:ext cx="5497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final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Inheritance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444243"/>
            <a:ext cx="807339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Using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6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to 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Prevent</a:t>
            </a:r>
            <a:r>
              <a:rPr dirty="0" sz="26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Overriding</a:t>
            </a:r>
            <a:endParaRPr sz="26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5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we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don’t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want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allow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override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supeclasses,</a:t>
            </a:r>
            <a:r>
              <a:rPr dirty="0" sz="2400" spc="-5">
                <a:latin typeface="Times New Roman"/>
                <a:cs typeface="Times New Roman"/>
              </a:rPr>
              <a:t> we </a:t>
            </a:r>
            <a:r>
              <a:rPr dirty="0" sz="2400">
                <a:latin typeface="Times New Roman"/>
                <a:cs typeface="Times New Roman"/>
              </a:rPr>
              <a:t>can use </a:t>
            </a:r>
            <a:r>
              <a:rPr dirty="0" sz="2400" spc="-5" b="1">
                <a:latin typeface="Times New Roman"/>
                <a:cs typeface="Times New Roman"/>
              </a:rPr>
              <a:t>final </a:t>
            </a:r>
            <a:r>
              <a:rPr dirty="0" sz="2400">
                <a:latin typeface="Times New Roman"/>
                <a:cs typeface="Times New Roman"/>
              </a:rPr>
              <a:t>as a </a:t>
            </a:r>
            <a:r>
              <a:rPr dirty="0" sz="2400" spc="-5">
                <a:latin typeface="Times New Roman"/>
                <a:cs typeface="Times New Roman"/>
              </a:rPr>
              <a:t>modifier at the start </a:t>
            </a:r>
            <a:r>
              <a:rPr dirty="0" sz="2400">
                <a:latin typeface="Times New Roman"/>
                <a:cs typeface="Times New Roman"/>
              </a:rPr>
              <a:t>of its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heavy" sz="2400" spc="5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declaration</a:t>
            </a:r>
            <a:r>
              <a:rPr dirty="0" u="heavy" sz="24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superclass.</a:t>
            </a:r>
            <a:endParaRPr sz="2400">
              <a:latin typeface="Times New Roman"/>
              <a:cs typeface="Times New Roman"/>
            </a:endParaRPr>
          </a:p>
          <a:p>
            <a:pPr algn="just" lvl="1" marL="756285" marR="5715" indent="-287020">
              <a:lnSpc>
                <a:spcPct val="15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declared</a:t>
            </a:r>
            <a:r>
              <a:rPr dirty="0" sz="2400">
                <a:latin typeface="Times New Roman"/>
                <a:cs typeface="Times New Roman"/>
              </a:rPr>
              <a:t> 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be</a:t>
            </a:r>
            <a:r>
              <a:rPr dirty="0" u="heavy" sz="24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39571"/>
            <a:ext cx="71882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final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Prevent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Overriding(contd.)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739" y="1165351"/>
            <a:ext cx="807212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40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400" spc="-5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{	</a:t>
            </a:r>
            <a:r>
              <a:rPr dirty="0" sz="2400" spc="-5">
                <a:latin typeface="Times New Roman"/>
                <a:cs typeface="Times New Roman"/>
              </a:rPr>
              <a:t>System.out.println("This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 method.");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xt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nd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1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tabLst>
                <a:tab pos="366966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show()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ERROR!</a:t>
            </a:r>
            <a:r>
              <a:rPr dirty="0" sz="24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Can't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override.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System.out.println("Illegal!");</a:t>
            </a: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285115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Here show() method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declared </a:t>
            </a:r>
            <a:r>
              <a:rPr dirty="0" sz="2400">
                <a:latin typeface="Times New Roman"/>
                <a:cs typeface="Times New Roman"/>
              </a:rPr>
              <a:t>as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final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A. So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cannot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overridden(redefined)</a:t>
            </a:r>
            <a:r>
              <a:rPr dirty="0" sz="2400">
                <a:latin typeface="Times New Roman"/>
                <a:cs typeface="Times New Roman"/>
              </a:rPr>
              <a:t>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B.</a:t>
            </a:r>
            <a:r>
              <a:rPr dirty="0" sz="2400">
                <a:latin typeface="Times New Roman"/>
                <a:cs typeface="Times New Roman"/>
              </a:rPr>
              <a:t> 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try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override,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COMPILE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ERROR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71882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final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Prevent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Overriding(contd.)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099819"/>
            <a:ext cx="8072120" cy="518287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Methods  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declared</a:t>
            </a:r>
            <a:r>
              <a:rPr dirty="0" sz="2400" spc="1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 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</a:t>
            </a:r>
            <a:r>
              <a:rPr dirty="0" sz="2400" spc="160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16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sometimes</a:t>
            </a:r>
            <a:r>
              <a:rPr dirty="0" sz="2400" spc="16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</a:t>
            </a:r>
            <a:r>
              <a:rPr dirty="0" sz="2400" spc="16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algn="just" marL="354965">
              <a:lnSpc>
                <a:spcPct val="100000"/>
              </a:lnSpc>
              <a:spcBef>
                <a:spcPts val="1440"/>
              </a:spcBef>
            </a:pPr>
            <a:r>
              <a:rPr dirty="0" sz="2400" spc="-5" b="1">
                <a:latin typeface="Times New Roman"/>
                <a:cs typeface="Times New Roman"/>
              </a:rPr>
              <a:t>performance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enhancement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57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compiler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free </a:t>
            </a:r>
            <a:r>
              <a:rPr dirty="0" sz="2400" spc="-10" b="1">
                <a:latin typeface="Times New Roman"/>
                <a:cs typeface="Times New Roman"/>
              </a:rPr>
              <a:t>call </a:t>
            </a:r>
            <a:r>
              <a:rPr dirty="0" sz="2400" spc="-5" b="1">
                <a:latin typeface="Times New Roman"/>
                <a:cs typeface="Times New Roman"/>
              </a:rPr>
              <a:t>them inline </a:t>
            </a:r>
            <a:r>
              <a:rPr dirty="0" sz="2400" spc="-5">
                <a:latin typeface="Times New Roman"/>
                <a:cs typeface="Times New Roman"/>
              </a:rPr>
              <a:t>because it “knows” </a:t>
            </a:r>
            <a:r>
              <a:rPr dirty="0" sz="2400">
                <a:latin typeface="Times New Roman"/>
                <a:cs typeface="Times New Roman"/>
              </a:rPr>
              <a:t> they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overridden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subclass.</a:t>
            </a:r>
            <a:endParaRPr sz="2400">
              <a:latin typeface="Times New Roman"/>
              <a:cs typeface="Times New Roman"/>
            </a:endParaRPr>
          </a:p>
          <a:p>
            <a:pPr algn="just" marL="354965" marR="5715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When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final </a:t>
            </a:r>
            <a:r>
              <a:rPr dirty="0" sz="2400" spc="-5">
                <a:latin typeface="Times New Roman"/>
                <a:cs typeface="Times New Roman"/>
              </a:rPr>
              <a:t>method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called, </a:t>
            </a:r>
            <a:r>
              <a:rPr dirty="0" sz="2400">
                <a:latin typeface="Times New Roman"/>
                <a:cs typeface="Times New Roman"/>
              </a:rPr>
              <a:t>Java </a:t>
            </a:r>
            <a:r>
              <a:rPr dirty="0" sz="2400" spc="-5">
                <a:latin typeface="Times New Roman"/>
                <a:cs typeface="Times New Roman"/>
              </a:rPr>
              <a:t>compiler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copy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bytecode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subroutine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directly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inline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with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compiled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calling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thus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eliminating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the </a:t>
            </a:r>
            <a:r>
              <a:rPr dirty="0" sz="2400" i="1">
                <a:latin typeface="Times New Roman"/>
                <a:cs typeface="Times New Roman"/>
              </a:rPr>
              <a:t> costly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overhead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associated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with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 </a:t>
            </a:r>
            <a:r>
              <a:rPr dirty="0" sz="2400" spc="-5" i="1">
                <a:latin typeface="Times New Roman"/>
                <a:cs typeface="Times New Roman"/>
              </a:rPr>
              <a:t>method</a:t>
            </a:r>
            <a:r>
              <a:rPr dirty="0" sz="2400" i="1">
                <a:latin typeface="Times New Roman"/>
                <a:cs typeface="Times New Roman"/>
              </a:rPr>
              <a:t> call.</a:t>
            </a:r>
            <a:endParaRPr sz="2400">
              <a:latin typeface="Times New Roman"/>
              <a:cs typeface="Times New Roman"/>
            </a:endParaRPr>
          </a:p>
          <a:p>
            <a:pPr algn="just" marL="429895" indent="-41783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430530" algn="l"/>
              </a:tabLst>
            </a:pPr>
            <a:r>
              <a:rPr dirty="0" sz="2400">
                <a:latin typeface="Times New Roman"/>
                <a:cs typeface="Times New Roman"/>
              </a:rPr>
              <a:t>Inlining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38047"/>
            <a:ext cx="629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z="28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final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dirty="0" sz="2800" spc="-15" b="1">
                <a:latin typeface="Times New Roman"/>
                <a:cs typeface="Times New Roman"/>
              </a:rPr>
              <a:t>Prevent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Overriding(contd.)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4075" rIns="0" bIns="0" rtlCol="0" vert="horz">
            <a:spAutoFit/>
          </a:bodyPr>
          <a:lstStyle/>
          <a:p>
            <a:pPr algn="just"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20"/>
              <a:t>Normally, </a:t>
            </a:r>
            <a:r>
              <a:rPr dirty="0" spc="-5"/>
              <a:t>Java resolves calls </a:t>
            </a:r>
            <a:r>
              <a:rPr dirty="0"/>
              <a:t>to </a:t>
            </a:r>
            <a:r>
              <a:rPr dirty="0" spc="-5" b="1">
                <a:latin typeface="Times New Roman"/>
                <a:cs typeface="Times New Roman"/>
              </a:rPr>
              <a:t>methods </a:t>
            </a:r>
            <a:r>
              <a:rPr dirty="0" spc="-15"/>
              <a:t>dynamically, </a:t>
            </a:r>
            <a:r>
              <a:rPr dirty="0" spc="-5"/>
              <a:t>at run </a:t>
            </a:r>
            <a:r>
              <a:rPr dirty="0"/>
              <a:t> </a:t>
            </a:r>
            <a:r>
              <a:rPr dirty="0" spc="-5"/>
              <a:t>time.</a:t>
            </a:r>
            <a:r>
              <a:rPr dirty="0" spc="-65"/>
              <a:t> </a:t>
            </a:r>
            <a:r>
              <a:rPr dirty="0" spc="-5"/>
              <a:t>This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called</a:t>
            </a:r>
            <a:r>
              <a:rPr dirty="0" spc="-40"/>
              <a:t> </a:t>
            </a:r>
            <a:r>
              <a:rPr dirty="0" b="1">
                <a:latin typeface="Times New Roman"/>
                <a:cs typeface="Times New Roman"/>
              </a:rPr>
              <a:t>late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binding.</a:t>
            </a:r>
          </a:p>
          <a:p>
            <a:pPr algn="just"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15"/>
              <a:t>However, </a:t>
            </a:r>
            <a:r>
              <a:rPr dirty="0" spc="-5"/>
              <a:t>since </a:t>
            </a: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final methods </a:t>
            </a:r>
            <a:r>
              <a:rPr dirty="0" b="1">
                <a:latin typeface="Times New Roman"/>
                <a:cs typeface="Times New Roman"/>
              </a:rPr>
              <a:t>cannot </a:t>
            </a:r>
            <a:r>
              <a:rPr dirty="0" spc="-5" b="1">
                <a:latin typeface="Times New Roman"/>
                <a:cs typeface="Times New Roman"/>
              </a:rPr>
              <a:t>be overridden</a:t>
            </a:r>
            <a:r>
              <a:rPr dirty="0" spc="-5"/>
              <a:t>, </a:t>
            </a:r>
            <a:r>
              <a:rPr dirty="0"/>
              <a:t>a call to </a:t>
            </a:r>
            <a:r>
              <a:rPr dirty="0" spc="-585"/>
              <a:t> </a:t>
            </a:r>
            <a:r>
              <a:rPr dirty="0" spc="-5"/>
              <a:t>final </a:t>
            </a:r>
            <a:r>
              <a:rPr dirty="0" spc="-10"/>
              <a:t>method </a:t>
            </a:r>
            <a:r>
              <a:rPr dirty="0"/>
              <a:t>can be </a:t>
            </a:r>
            <a:r>
              <a:rPr dirty="0" spc="-5"/>
              <a:t>resolved at compile </a:t>
            </a:r>
            <a:r>
              <a:rPr dirty="0" spc="-10"/>
              <a:t>time. </a:t>
            </a:r>
            <a:r>
              <a:rPr dirty="0" spc="-5"/>
              <a:t>This </a:t>
            </a:r>
            <a:r>
              <a:rPr dirty="0"/>
              <a:t>is </a:t>
            </a:r>
            <a:r>
              <a:rPr dirty="0" spc="-5"/>
              <a:t>called </a:t>
            </a:r>
            <a:r>
              <a:rPr dirty="0"/>
              <a:t> </a:t>
            </a:r>
            <a:r>
              <a:rPr dirty="0" b="1">
                <a:solidFill>
                  <a:srgbClr val="0000CC"/>
                </a:solidFill>
                <a:latin typeface="Times New Roman"/>
                <a:cs typeface="Times New Roman"/>
              </a:rPr>
              <a:t>early</a:t>
            </a:r>
            <a:r>
              <a:rPr dirty="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binding.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8470" y="935227"/>
            <a:ext cx="35198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Literals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2755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String </a:t>
            </a:r>
            <a:r>
              <a:rPr dirty="0" sz="2600" spc="-5">
                <a:latin typeface="Times New Roman"/>
                <a:cs typeface="Times New Roman"/>
              </a:rPr>
              <a:t>literals in </a:t>
            </a:r>
            <a:r>
              <a:rPr dirty="0" sz="2600">
                <a:latin typeface="Times New Roman"/>
                <a:cs typeface="Times New Roman"/>
              </a:rPr>
              <a:t>Java </a:t>
            </a:r>
            <a:r>
              <a:rPr dirty="0" sz="2600" spc="-5">
                <a:latin typeface="Times New Roman"/>
                <a:cs typeface="Times New Roman"/>
              </a:rPr>
              <a:t>are specified </a:t>
            </a:r>
            <a:r>
              <a:rPr dirty="0" sz="2600">
                <a:latin typeface="Times New Roman"/>
                <a:cs typeface="Times New Roman"/>
              </a:rPr>
              <a:t>like they </a:t>
            </a:r>
            <a:r>
              <a:rPr dirty="0" sz="2600" spc="-5">
                <a:latin typeface="Times New Roman"/>
                <a:cs typeface="Times New Roman"/>
              </a:rPr>
              <a:t>are in </a:t>
            </a:r>
            <a:r>
              <a:rPr dirty="0" sz="2600">
                <a:latin typeface="Times New Roman"/>
                <a:cs typeface="Times New Roman"/>
              </a:rPr>
              <a:t>most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other </a:t>
            </a:r>
            <a:r>
              <a:rPr dirty="0" sz="2600" spc="-5">
                <a:latin typeface="Times New Roman"/>
                <a:cs typeface="Times New Roman"/>
              </a:rPr>
              <a:t>languages—by </a:t>
            </a:r>
            <a:r>
              <a:rPr dirty="0" sz="2600" spc="-5" b="1">
                <a:latin typeface="Times New Roman"/>
                <a:cs typeface="Times New Roman"/>
              </a:rPr>
              <a:t>enclosing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sequence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characters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between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 pair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double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quotes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Examples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 literals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“Hello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World”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“two\nlines”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“\”This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quotes\””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574039"/>
            <a:ext cx="6644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final</a:t>
            </a:r>
            <a:r>
              <a:rPr dirty="0" spc="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dirty="0" spc="-15" b="1">
                <a:latin typeface="Times New Roman"/>
                <a:cs typeface="Times New Roman"/>
              </a:rPr>
              <a:t>Prevent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Inheritance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474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88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95">
                <a:latin typeface="Times New Roman"/>
                <a:cs typeface="Times New Roman"/>
              </a:rPr>
              <a:t>To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prevent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being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inherited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final.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40">
                <a:latin typeface="Arial MT"/>
                <a:cs typeface="Arial MT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200785" algn="l"/>
                <a:tab pos="1922145" algn="l"/>
                <a:tab pos="2659380" algn="l"/>
                <a:tab pos="3927475" algn="l"/>
                <a:tab pos="4939665" algn="l"/>
                <a:tab pos="5382895" algn="l"/>
                <a:tab pos="6771005" algn="l"/>
                <a:tab pos="7103745" algn="l"/>
              </a:tabLst>
            </a:pP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od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nn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t  </a:t>
            </a:r>
            <a:r>
              <a:rPr dirty="0" sz="2600" b="1">
                <a:latin typeface="Times New Roman"/>
                <a:cs typeface="Times New Roman"/>
              </a:rPr>
              <a:t>act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as</a:t>
            </a:r>
            <a:r>
              <a:rPr dirty="0" sz="2600" spc="-10" b="1">
                <a:latin typeface="Times New Roman"/>
                <a:cs typeface="Times New Roman"/>
              </a:rPr>
              <a:t> superclass.</a:t>
            </a:r>
            <a:endParaRPr sz="260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95">
                <a:latin typeface="Times New Roman"/>
                <a:cs typeface="Times New Roman"/>
              </a:rPr>
              <a:t>To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make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final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precede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class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declaration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modifier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final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1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final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implicitly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declares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all</a:t>
            </a:r>
            <a:r>
              <a:rPr dirty="0" sz="2600" spc="20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methods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as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final.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2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29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illegal</a:t>
            </a:r>
            <a:r>
              <a:rPr dirty="0" sz="2600" spc="3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</a:t>
            </a:r>
            <a:r>
              <a:rPr dirty="0" sz="2600" spc="2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2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both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abstract</a:t>
            </a:r>
            <a:r>
              <a:rPr dirty="0" sz="2600" spc="29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29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final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since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abstract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incomplete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itself.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371" y="574039"/>
            <a:ext cx="6644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final</a:t>
            </a:r>
            <a:r>
              <a:rPr dirty="0" spc="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dirty="0" spc="-15" b="1">
                <a:latin typeface="Times New Roman"/>
                <a:cs typeface="Times New Roman"/>
              </a:rPr>
              <a:t>Prevent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Inheritance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618588"/>
            <a:ext cx="8301355" cy="41529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spc="-14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following class</a:t>
            </a:r>
            <a:r>
              <a:rPr dirty="0" sz="2600" spc="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6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illegal.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836545" algn="l"/>
              </a:tabLst>
            </a:pPr>
            <a:r>
              <a:rPr dirty="0" sz="2600" spc="-5">
                <a:latin typeface="Times New Roman"/>
                <a:cs typeface="Times New Roman"/>
              </a:rPr>
              <a:t>class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extends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	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ERROR!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subclass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0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200" spc="-5">
                <a:latin typeface="Times New Roman"/>
                <a:cs typeface="Times New Roman"/>
              </a:rPr>
              <a:t>//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...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tabLst>
                <a:tab pos="353695" algn="l"/>
                <a:tab pos="715010" algn="l"/>
                <a:tab pos="1680845" algn="l"/>
                <a:tab pos="2206625" algn="l"/>
                <a:tab pos="2567940" algn="l"/>
                <a:tab pos="2966085" algn="l"/>
                <a:tab pos="3966845" algn="l"/>
                <a:tab pos="5147945" algn="l"/>
                <a:tab pos="5928360" algn="l"/>
                <a:tab pos="6649084" algn="l"/>
                <a:tab pos="7995284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3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-5" b="1">
                <a:latin typeface="Times New Roman"/>
                <a:cs typeface="Times New Roman"/>
              </a:rPr>
              <a:t>ec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s  </a:t>
            </a:r>
            <a:r>
              <a:rPr dirty="0" sz="2600" spc="-5" b="1">
                <a:latin typeface="Times New Roman"/>
                <a:cs typeface="Times New Roman"/>
              </a:rPr>
              <a:t>final.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0262" y="935227"/>
            <a:ext cx="22745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29589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61085" algn="l"/>
                <a:tab pos="2315210" algn="l"/>
                <a:tab pos="2729865" algn="l"/>
                <a:tab pos="3325495" algn="l"/>
                <a:tab pos="4233545" algn="l"/>
                <a:tab pos="4995545" algn="l"/>
                <a:tab pos="5463540" algn="l"/>
                <a:tab pos="6681470" algn="l"/>
                <a:tab pos="7131050" algn="l"/>
                <a:tab pos="7469505" algn="l"/>
              </a:tabLst>
            </a:pPr>
            <a:r>
              <a:rPr dirty="0" sz="2600" spc="5"/>
              <a:t>T</a:t>
            </a:r>
            <a:r>
              <a:rPr dirty="0" sz="2600" spc="-10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5"/>
              <a:t>v</a:t>
            </a:r>
            <a:r>
              <a:rPr dirty="0" sz="2600" spc="-5"/>
              <a:t>a</a:t>
            </a:r>
            <a:r>
              <a:rPr dirty="0" sz="2600" spc="-5"/>
              <a:t>r</a:t>
            </a:r>
            <a:r>
              <a:rPr dirty="0" sz="2600" spc="-5"/>
              <a:t>i</a:t>
            </a:r>
            <a:r>
              <a:rPr dirty="0" sz="2600" spc="-5"/>
              <a:t>a</a:t>
            </a:r>
            <a:r>
              <a:rPr dirty="0" sz="2600" spc="-10"/>
              <a:t>b</a:t>
            </a:r>
            <a:r>
              <a:rPr dirty="0" sz="2600" spc="-5"/>
              <a:t>l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5"/>
              <a:t>i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un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f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spc="-10" b="1">
                <a:latin typeface="Times New Roman"/>
                <a:cs typeface="Times New Roman"/>
              </a:rPr>
              <a:t>ag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/>
              <a:t>i</a:t>
            </a:r>
            <a:r>
              <a:rPr dirty="0" sz="2600"/>
              <a:t>n</a:t>
            </a:r>
            <a:r>
              <a:rPr dirty="0" sz="2600"/>
              <a:t>	</a:t>
            </a:r>
            <a:r>
              <a:rPr dirty="0" sz="2600"/>
              <a:t>a</a:t>
            </a:r>
            <a:r>
              <a:rPr dirty="0" sz="2600"/>
              <a:t>	</a:t>
            </a:r>
            <a:r>
              <a:rPr dirty="0" sz="2600" spc="-5"/>
              <a:t>J</a:t>
            </a:r>
            <a:r>
              <a:rPr dirty="0" sz="2600" spc="5"/>
              <a:t>a</a:t>
            </a:r>
            <a:r>
              <a:rPr dirty="0" sz="2600" spc="5"/>
              <a:t>v</a:t>
            </a:r>
            <a:r>
              <a:rPr dirty="0" sz="2600"/>
              <a:t>a  </a:t>
            </a:r>
            <a:r>
              <a:rPr dirty="0" sz="2600"/>
              <a:t>program.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A</a:t>
            </a:r>
            <a:r>
              <a:rPr dirty="0" sz="2600" spc="-170"/>
              <a:t> </a:t>
            </a:r>
            <a:r>
              <a:rPr dirty="0" sz="2600" spc="5"/>
              <a:t>v</a:t>
            </a:r>
            <a:r>
              <a:rPr dirty="0" sz="2600" spc="-5"/>
              <a:t>a</a:t>
            </a:r>
            <a:r>
              <a:rPr dirty="0" sz="2600" spc="-5"/>
              <a:t>r</a:t>
            </a:r>
            <a:r>
              <a:rPr dirty="0" sz="2600" spc="-5"/>
              <a:t>i</a:t>
            </a:r>
            <a:r>
              <a:rPr dirty="0" sz="2600" spc="-5"/>
              <a:t>a</a:t>
            </a:r>
            <a:r>
              <a:rPr dirty="0" sz="2600" spc="5"/>
              <a:t>b</a:t>
            </a:r>
            <a:r>
              <a:rPr dirty="0" sz="2600" spc="-5"/>
              <a:t>l</a:t>
            </a:r>
            <a:r>
              <a:rPr dirty="0" sz="2600"/>
              <a:t>e</a:t>
            </a:r>
            <a:r>
              <a:rPr dirty="0" sz="2600" spc="-20"/>
              <a:t> </a:t>
            </a:r>
            <a:r>
              <a:rPr dirty="0" sz="2600" spc="-5"/>
              <a:t>i</a:t>
            </a:r>
            <a:r>
              <a:rPr dirty="0" sz="2600"/>
              <a:t>s</a:t>
            </a:r>
            <a:r>
              <a:rPr dirty="0" sz="2600" spc="5"/>
              <a:t> </a:t>
            </a:r>
            <a:r>
              <a:rPr dirty="0" sz="2600" spc="5"/>
              <a:t>d</a:t>
            </a:r>
            <a:r>
              <a:rPr dirty="0" sz="2600" spc="-5"/>
              <a:t>e</a:t>
            </a:r>
            <a:r>
              <a:rPr dirty="0" sz="2600" spc="-5"/>
              <a:t>f</a:t>
            </a:r>
            <a:r>
              <a:rPr dirty="0" sz="2600" spc="-5"/>
              <a:t>i</a:t>
            </a:r>
            <a:r>
              <a:rPr dirty="0" sz="2600" spc="5"/>
              <a:t>n</a:t>
            </a:r>
            <a:r>
              <a:rPr dirty="0" sz="2600" spc="-5"/>
              <a:t>e</a:t>
            </a:r>
            <a:r>
              <a:rPr dirty="0" sz="2600"/>
              <a:t>d</a:t>
            </a:r>
            <a:r>
              <a:rPr dirty="0" sz="2600" spc="-10"/>
              <a:t> </a:t>
            </a:r>
            <a:r>
              <a:rPr dirty="0" sz="2600" spc="5"/>
              <a:t>b</a:t>
            </a:r>
            <a:r>
              <a:rPr dirty="0" sz="2600"/>
              <a:t>y</a:t>
            </a:r>
            <a:endParaRPr sz="2600"/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combination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identifier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type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optional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440"/>
              </a:spcBef>
            </a:pPr>
            <a:r>
              <a:rPr dirty="0" spc="-5" b="1">
                <a:latin typeface="Times New Roman"/>
                <a:cs typeface="Times New Roman"/>
              </a:rPr>
              <a:t>initializer</a:t>
            </a:r>
            <a:r>
              <a:rPr dirty="0" spc="-5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All</a:t>
            </a:r>
            <a:r>
              <a:rPr dirty="0" sz="2600" spc="-30"/>
              <a:t> </a:t>
            </a:r>
            <a:r>
              <a:rPr dirty="0" sz="2600" spc="-5"/>
              <a:t>variables</a:t>
            </a:r>
            <a:r>
              <a:rPr dirty="0" sz="2600" spc="-20"/>
              <a:t> </a:t>
            </a:r>
            <a:r>
              <a:rPr dirty="0" sz="2600"/>
              <a:t>have</a:t>
            </a:r>
            <a:r>
              <a:rPr dirty="0" sz="2600" spc="-40"/>
              <a:t> </a:t>
            </a:r>
            <a:r>
              <a:rPr dirty="0" sz="2600"/>
              <a:t>a</a:t>
            </a:r>
            <a:r>
              <a:rPr dirty="0" sz="2600" spc="-20"/>
              <a:t> </a:t>
            </a:r>
            <a:r>
              <a:rPr dirty="0" sz="2600" b="1">
                <a:latin typeface="Times New Roman"/>
                <a:cs typeface="Times New Roman"/>
              </a:rPr>
              <a:t>scope,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defines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visibility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lifetime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2858" y="935227"/>
            <a:ext cx="49314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Declaring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1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6339" y="6091427"/>
            <a:ext cx="7446645" cy="17145"/>
          </a:xfrm>
          <a:custGeom>
            <a:avLst/>
            <a:gdLst/>
            <a:ahLst/>
            <a:cxnLst/>
            <a:rect l="l" t="t" r="r" b="b"/>
            <a:pathLst>
              <a:path w="7446645" h="17145">
                <a:moveTo>
                  <a:pt x="7446263" y="16763"/>
                </a:moveTo>
                <a:lnTo>
                  <a:pt x="7446263" y="0"/>
                </a:lnTo>
                <a:lnTo>
                  <a:pt x="0" y="0"/>
                </a:lnTo>
                <a:lnTo>
                  <a:pt x="0" y="16763"/>
                </a:lnTo>
                <a:lnTo>
                  <a:pt x="7446263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0739" y="1749043"/>
            <a:ext cx="8071484" cy="497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All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must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be</a:t>
            </a:r>
            <a:r>
              <a:rPr dirty="0" sz="2600" spc="-10" b="1">
                <a:latin typeface="Times New Roman"/>
                <a:cs typeface="Times New Roman"/>
              </a:rPr>
              <a:t> declared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before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basic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declaration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 i="1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600" spc="-2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 i="1">
                <a:solidFill>
                  <a:srgbClr val="0000CC"/>
                </a:solidFill>
                <a:latin typeface="Times New Roman"/>
                <a:cs typeface="Times New Roman"/>
              </a:rPr>
              <a:t>identifier</a:t>
            </a:r>
            <a:r>
              <a:rPr dirty="0" sz="2600" spc="5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[[</a:t>
            </a:r>
            <a:r>
              <a:rPr dirty="0" sz="2600" spc="10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=</a:t>
            </a:r>
            <a:r>
              <a:rPr dirty="0" sz="2600" spc="1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value</a:t>
            </a:r>
            <a:r>
              <a:rPr dirty="0" sz="2600" i="1">
                <a:latin typeface="Times New Roman"/>
                <a:cs typeface="Times New Roman"/>
              </a:rPr>
              <a:t>][,</a:t>
            </a:r>
            <a:r>
              <a:rPr dirty="0" sz="2600" spc="-25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solidFill>
                  <a:srgbClr val="0000CC"/>
                </a:solidFill>
                <a:latin typeface="Times New Roman"/>
                <a:cs typeface="Times New Roman"/>
              </a:rPr>
              <a:t>identifier</a:t>
            </a:r>
            <a:r>
              <a:rPr dirty="0" sz="2600" spc="5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[=</a:t>
            </a:r>
            <a:r>
              <a:rPr dirty="0" sz="2600" spc="5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value</a:t>
            </a:r>
            <a:r>
              <a:rPr dirty="0" sz="2600" spc="-5" i="1">
                <a:latin typeface="Times New Roman"/>
                <a:cs typeface="Times New Roman"/>
              </a:rPr>
              <a:t>]</a:t>
            </a:r>
            <a:r>
              <a:rPr dirty="0" sz="2600" spc="4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...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]</a:t>
            </a:r>
            <a:r>
              <a:rPr dirty="0" sz="2600" spc="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254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type</a:t>
            </a:r>
            <a:r>
              <a:rPr dirty="0" sz="2600" spc="254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is</a:t>
            </a:r>
            <a:r>
              <a:rPr dirty="0" sz="2600" spc="260" i="1">
                <a:latin typeface="Times New Roman"/>
                <a:cs typeface="Times New Roman"/>
              </a:rPr>
              <a:t> </a:t>
            </a:r>
            <a:r>
              <a:rPr dirty="0" sz="2600" spc="5" i="1">
                <a:latin typeface="Times New Roman"/>
                <a:cs typeface="Times New Roman"/>
              </a:rPr>
              <a:t>one</a:t>
            </a:r>
            <a:r>
              <a:rPr dirty="0" sz="2600" spc="2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of</a:t>
            </a:r>
            <a:r>
              <a:rPr dirty="0" sz="2600" spc="260" i="1">
                <a:latin typeface="Times New Roman"/>
                <a:cs typeface="Times New Roman"/>
              </a:rPr>
              <a:t> </a:t>
            </a:r>
            <a:r>
              <a:rPr dirty="0" sz="2600" spc="-60" i="1">
                <a:latin typeface="Times New Roman"/>
                <a:cs typeface="Times New Roman"/>
              </a:rPr>
              <a:t>Java’s</a:t>
            </a:r>
            <a:r>
              <a:rPr dirty="0" sz="2600" spc="254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atomic</a:t>
            </a:r>
            <a:r>
              <a:rPr dirty="0" sz="2600" spc="26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types,</a:t>
            </a:r>
            <a:r>
              <a:rPr dirty="0" sz="2600" spc="254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or</a:t>
            </a:r>
            <a:r>
              <a:rPr dirty="0" sz="2600" spc="26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254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name</a:t>
            </a:r>
            <a:r>
              <a:rPr dirty="0" sz="2600" spc="2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of</a:t>
            </a:r>
            <a:r>
              <a:rPr dirty="0" sz="2600" spc="25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a </a:t>
            </a:r>
            <a:r>
              <a:rPr dirty="0" sz="2600" spc="-63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class</a:t>
            </a:r>
            <a:r>
              <a:rPr dirty="0" sz="2600" spc="-2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or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interface.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identifier</a:t>
            </a:r>
            <a:r>
              <a:rPr dirty="0" sz="2600" spc="1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is</a:t>
            </a:r>
            <a:r>
              <a:rPr dirty="0" sz="2600" spc="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name</a:t>
            </a:r>
            <a:r>
              <a:rPr dirty="0" sz="2600" spc="-3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of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the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  <a:tab pos="1550035" algn="l"/>
                <a:tab pos="2798445" algn="l"/>
                <a:tab pos="3954779" algn="l"/>
                <a:tab pos="4727575" algn="l"/>
                <a:tab pos="5943600" algn="l"/>
                <a:tab pos="6440805" algn="l"/>
                <a:tab pos="7801609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0">
                <a:latin typeface="Times New Roman"/>
                <a:cs typeface="Times New Roman"/>
              </a:rPr>
              <a:t>q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ac</a:t>
            </a:r>
            <a:r>
              <a:rPr dirty="0" sz="2600" spc="5">
                <a:latin typeface="Times New Roman"/>
                <a:cs typeface="Times New Roman"/>
              </a:rPr>
              <a:t>k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=</a:t>
            </a:r>
            <a:r>
              <a:rPr dirty="0" sz="2600" spc="-28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op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  </a:t>
            </a:r>
            <a:r>
              <a:rPr dirty="0" sz="2600" spc="-5">
                <a:latin typeface="Times New Roman"/>
                <a:cs typeface="Times New Roman"/>
              </a:rPr>
              <a:t>declaration.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968755"/>
            <a:ext cx="66020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Example-</a:t>
            </a:r>
            <a:r>
              <a:rPr dirty="0" sz="40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dirty="0" sz="40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declaration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206243"/>
            <a:ext cx="7862570" cy="3738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int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a,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b,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 c;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//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declares </a:t>
            </a:r>
            <a:r>
              <a:rPr dirty="0" sz="2600" spc="-25" i="1">
                <a:latin typeface="Times New Roman"/>
                <a:cs typeface="Times New Roman"/>
              </a:rPr>
              <a:t>three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int,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a,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b,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spc="5" i="1">
                <a:latin typeface="Times New Roman"/>
                <a:cs typeface="Times New Roman"/>
              </a:rPr>
              <a:t>and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c.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int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d = 3,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 e,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= 5;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//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declares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spc="-25" i="1">
                <a:latin typeface="Times New Roman"/>
                <a:cs typeface="Times New Roman"/>
              </a:rPr>
              <a:t>three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int,</a:t>
            </a:r>
            <a:endParaRPr sz="2600">
              <a:latin typeface="Times New Roman"/>
              <a:cs typeface="Times New Roman"/>
            </a:endParaRPr>
          </a:p>
          <a:p>
            <a:pPr marL="2677795">
              <a:lnSpc>
                <a:spcPct val="100000"/>
              </a:lnSpc>
              <a:spcBef>
                <a:spcPts val="2060"/>
              </a:spcBef>
            </a:pPr>
            <a:r>
              <a:rPr dirty="0" sz="2400" i="1">
                <a:latin typeface="Times New Roman"/>
                <a:cs typeface="Times New Roman"/>
              </a:rPr>
              <a:t>//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initializes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3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  <a:tab pos="2755265" algn="l"/>
              </a:tabLst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byte</a:t>
            </a:r>
            <a:r>
              <a:rPr dirty="0" sz="2600" spc="-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 22;	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initializes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z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22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double</a:t>
            </a:r>
            <a:r>
              <a:rPr dirty="0" sz="2600" spc="-3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pi</a:t>
            </a:r>
            <a:r>
              <a:rPr dirty="0" sz="2600" spc="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600" spc="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3.14159;</a:t>
            </a:r>
            <a:r>
              <a:rPr dirty="0" sz="26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//</a:t>
            </a:r>
            <a:r>
              <a:rPr dirty="0" sz="2600" spc="15" i="1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declares </a:t>
            </a:r>
            <a:r>
              <a:rPr dirty="0" sz="2600" i="1">
                <a:latin typeface="Times New Roman"/>
                <a:cs typeface="Times New Roman"/>
              </a:rPr>
              <a:t>an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approximation</a:t>
            </a:r>
            <a:r>
              <a:rPr dirty="0" sz="2600" spc="-3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of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pi.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  <a:tab pos="2755265" algn="l"/>
              </a:tabLst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char</a:t>
            </a:r>
            <a:r>
              <a:rPr dirty="0" sz="2600" spc="-8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= 'x';	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'x'.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8534" y="1000759"/>
            <a:ext cx="4020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Introduction(contd.)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8366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5" b="1">
                <a:latin typeface="Times New Roman"/>
                <a:cs typeface="Times New Roman"/>
              </a:rPr>
              <a:t>Java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Is</a:t>
            </a:r>
            <a:r>
              <a:rPr dirty="0" sz="2600" b="1">
                <a:latin typeface="Times New Roman"/>
                <a:cs typeface="Times New Roman"/>
              </a:rPr>
              <a:t> a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Strongly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40" b="1">
                <a:solidFill>
                  <a:srgbClr val="C00000"/>
                </a:solidFill>
                <a:latin typeface="Times New Roman"/>
                <a:cs typeface="Times New Roman"/>
              </a:rPr>
              <a:t>Typed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First,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every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variable</a:t>
            </a:r>
            <a:r>
              <a:rPr dirty="0" sz="2400" spc="4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type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every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expression</a:t>
            </a:r>
            <a:r>
              <a:rPr dirty="0" sz="2400" spc="4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algn="just" marL="756285">
              <a:lnSpc>
                <a:spcPct val="100000"/>
              </a:lnSpc>
            </a:pPr>
            <a:r>
              <a:rPr dirty="0" spc="-5" b="1">
                <a:solidFill>
                  <a:srgbClr val="C00000"/>
                </a:solidFill>
                <a:latin typeface="Times New Roman"/>
                <a:cs typeface="Times New Roman"/>
              </a:rPr>
              <a:t>type</a:t>
            </a:r>
            <a:r>
              <a:rPr dirty="0" spc="-5"/>
              <a:t>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every</a:t>
            </a:r>
            <a:r>
              <a:rPr dirty="0" spc="-20"/>
              <a:t> </a:t>
            </a:r>
            <a:r>
              <a:rPr dirty="0" spc="-5" b="1">
                <a:latin typeface="Times New Roman"/>
                <a:cs typeface="Times New Roman"/>
              </a:rPr>
              <a:t>type </a:t>
            </a:r>
            <a:r>
              <a:rPr dirty="0" b="1">
                <a:latin typeface="Times New Roman"/>
                <a:cs typeface="Times New Roman"/>
              </a:rPr>
              <a:t>is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strictly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defined</a:t>
            </a:r>
            <a:r>
              <a:rPr dirty="0" spc="-5"/>
              <a:t>.</a:t>
            </a:r>
          </a:p>
          <a:p>
            <a:pPr algn="just" lvl="1" marL="756285" marR="5080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Second,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all assignments</a:t>
            </a:r>
            <a:r>
              <a:rPr dirty="0" sz="2400" spc="-5">
                <a:latin typeface="Times New Roman"/>
                <a:cs typeface="Times New Roman"/>
              </a:rPr>
              <a:t>, whether explicit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via parameter </a:t>
            </a:r>
            <a:r>
              <a:rPr dirty="0" sz="2400">
                <a:latin typeface="Times New Roman"/>
                <a:cs typeface="Times New Roman"/>
              </a:rPr>
              <a:t> passing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calls,</a:t>
            </a:r>
            <a:r>
              <a:rPr dirty="0" sz="2400">
                <a:latin typeface="Times New Roman"/>
                <a:cs typeface="Times New Roman"/>
              </a:rPr>
              <a:t> 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checked</a:t>
            </a:r>
            <a:r>
              <a:rPr dirty="0" sz="2400" b="1">
                <a:latin typeface="Times New Roman"/>
                <a:cs typeface="Times New Roman"/>
              </a:rPr>
              <a:t> for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type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compatibility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pc="-5" b="1">
                <a:latin typeface="Times New Roman"/>
                <a:cs typeface="Times New Roman"/>
              </a:rPr>
              <a:t>No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automatic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coercions</a:t>
            </a:r>
            <a:r>
              <a:rPr dirty="0" spc="-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or</a:t>
            </a:r>
            <a:r>
              <a:rPr dirty="0" spc="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conversions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conflicting </a:t>
            </a:r>
            <a:r>
              <a:rPr dirty="0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types</a:t>
            </a:r>
            <a:r>
              <a:rPr dirty="0" u="heavy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algn="just" marL="7562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pc="-5"/>
              <a:t>The Java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compiler checks all expressions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and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parameters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to </a:t>
            </a:r>
            <a:r>
              <a:rPr dirty="0" spc="-585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ensure</a:t>
            </a:r>
            <a:r>
              <a:rPr dirty="0" u="heavy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that</a:t>
            </a:r>
            <a:r>
              <a:rPr dirty="0" u="heavy" spc="-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the</a:t>
            </a:r>
            <a:r>
              <a:rPr dirty="0" u="heavy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types</a:t>
            </a:r>
            <a:r>
              <a:rPr dirty="0" u="heavy" spc="-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are</a:t>
            </a:r>
            <a:r>
              <a:rPr dirty="0" u="heavy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compatible.</a:t>
            </a:r>
          </a:p>
          <a:p>
            <a:pPr algn="just" marL="756285" marR="5080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u="heavy" spc="-5">
                <a:uFill>
                  <a:solidFill>
                    <a:srgbClr val="000000"/>
                  </a:solidFill>
                </a:uFill>
              </a:rPr>
              <a:t>Any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type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mismatches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are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errors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spc="-5"/>
              <a:t>that</a:t>
            </a:r>
            <a:r>
              <a:rPr dirty="0"/>
              <a:t> </a:t>
            </a:r>
            <a:r>
              <a:rPr dirty="0" spc="-5"/>
              <a:t>must</a:t>
            </a:r>
            <a:r>
              <a:rPr dirty="0"/>
              <a:t> </a:t>
            </a:r>
            <a:r>
              <a:rPr dirty="0" spc="-10"/>
              <a:t>be</a:t>
            </a:r>
            <a:r>
              <a:rPr dirty="0" spc="-5"/>
              <a:t> corrected </a:t>
            </a:r>
            <a:r>
              <a:rPr dirty="0" spc="-585"/>
              <a:t> </a:t>
            </a:r>
            <a:r>
              <a:rPr dirty="0" spc="-5"/>
              <a:t>before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compiler</a:t>
            </a:r>
            <a:r>
              <a:rPr dirty="0" spc="-10"/>
              <a:t> </a:t>
            </a:r>
            <a:r>
              <a:rPr dirty="0" spc="-5"/>
              <a:t>will</a:t>
            </a:r>
            <a:r>
              <a:rPr dirty="0" spc="-20"/>
              <a:t> </a:t>
            </a:r>
            <a:r>
              <a:rPr dirty="0" spc="-5"/>
              <a:t>finish</a:t>
            </a:r>
            <a:r>
              <a:rPr dirty="0" spc="-15"/>
              <a:t> </a:t>
            </a:r>
            <a:r>
              <a:rPr dirty="0" spc="-5"/>
              <a:t>compiling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class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5783" y="935227"/>
            <a:ext cx="5384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Dynamic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Initialization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468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allows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be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initialized</a:t>
            </a:r>
            <a:r>
              <a:rPr dirty="0" sz="2600" spc="640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dynamically, 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using </a:t>
            </a:r>
            <a:r>
              <a:rPr dirty="0" sz="2600" b="1">
                <a:latin typeface="Times New Roman"/>
                <a:cs typeface="Times New Roman"/>
              </a:rPr>
              <a:t>any 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expression </a:t>
            </a:r>
            <a:r>
              <a:rPr dirty="0" sz="2600" spc="-5">
                <a:latin typeface="Times New Roman"/>
                <a:cs typeface="Times New Roman"/>
              </a:rPr>
              <a:t>valid at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time </a:t>
            </a:r>
            <a:r>
              <a:rPr dirty="0" sz="2600" spc="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variable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Demonstrate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dynamic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initialization.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DynInit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926465" marR="2862580" indent="-457200">
              <a:lnSpc>
                <a:spcPct val="12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3.0,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4.0;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Math.sqrt(a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b);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400" spc="-3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0000CC"/>
                </a:solidFill>
                <a:latin typeface="Times New Roman"/>
                <a:cs typeface="Times New Roman"/>
              </a:rPr>
              <a:t>Here</a:t>
            </a:r>
            <a:r>
              <a:rPr dirty="0" sz="2400" i="1">
                <a:solidFill>
                  <a:srgbClr val="0000CC"/>
                </a:solidFill>
                <a:latin typeface="Times New Roman"/>
                <a:cs typeface="Times New Roman"/>
              </a:rPr>
              <a:t> c is</a:t>
            </a:r>
            <a:r>
              <a:rPr dirty="0" sz="2400" spc="-5" i="1">
                <a:solidFill>
                  <a:srgbClr val="0000CC"/>
                </a:solidFill>
                <a:latin typeface="Times New Roman"/>
                <a:cs typeface="Times New Roman"/>
              </a:rPr>
              <a:t> dynamically</a:t>
            </a:r>
            <a:r>
              <a:rPr dirty="0" sz="2400" spc="-3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0000CC"/>
                </a:solidFill>
                <a:latin typeface="Times New Roman"/>
                <a:cs typeface="Times New Roman"/>
              </a:rPr>
              <a:t>initialized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System.out.println("Hypotenuse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6820913"/>
            <a:ext cx="18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9295" y="1000759"/>
            <a:ext cx="70967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Lifetime</a:t>
            </a:r>
            <a:r>
              <a:rPr dirty="0" spc="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40" b="1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432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All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have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been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at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start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main(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allows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 to</a:t>
            </a:r>
            <a:r>
              <a:rPr dirty="0" sz="2600">
                <a:latin typeface="Times New Roman"/>
                <a:cs typeface="Times New Roman"/>
              </a:rPr>
              <a:t> 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within any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block.</a:t>
            </a:r>
            <a:endParaRPr sz="2600">
              <a:latin typeface="Times New Roman"/>
              <a:cs typeface="Times New Roman"/>
            </a:endParaRPr>
          </a:p>
          <a:p>
            <a:pPr lvl="1" marL="1155065" marR="508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begins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opening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curly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brace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closing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brace.</a:t>
            </a:r>
            <a:endParaRPr sz="2400">
              <a:latin typeface="Times New Roman"/>
              <a:cs typeface="Times New Roman"/>
            </a:endParaRPr>
          </a:p>
          <a:p>
            <a:pPr marL="814069" indent="-34544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14069" algn="l"/>
                <a:tab pos="814705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scope.</a:t>
            </a:r>
            <a:endParaRPr sz="24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  <a:tab pos="3814445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6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block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begins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with{	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end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with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  <a:tab pos="749935" algn="l"/>
                <a:tab pos="1693545" algn="l"/>
                <a:tab pos="3314700" algn="l"/>
                <a:tab pos="4151629" algn="l"/>
                <a:tab pos="5257800" algn="l"/>
                <a:tab pos="5871845" algn="l"/>
                <a:tab pos="6910070" algn="l"/>
                <a:tab pos="7341234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p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 i="1">
                <a:latin typeface="Times New Roman"/>
                <a:cs typeface="Times New Roman"/>
              </a:rPr>
              <a:t>w</a:t>
            </a:r>
            <a:r>
              <a:rPr dirty="0" sz="2600" b="1" i="1">
                <a:latin typeface="Times New Roman"/>
                <a:cs typeface="Times New Roman"/>
              </a:rPr>
              <a:t>h</a:t>
            </a:r>
            <a:r>
              <a:rPr dirty="0" sz="2600" spc="5" b="1" i="1">
                <a:latin typeface="Times New Roman"/>
                <a:cs typeface="Times New Roman"/>
              </a:rPr>
              <a:t>a</a:t>
            </a:r>
            <a:r>
              <a:rPr dirty="0" sz="2600" b="1" i="1">
                <a:latin typeface="Times New Roman"/>
                <a:cs typeface="Times New Roman"/>
              </a:rPr>
              <a:t>t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10" b="1" i="1">
                <a:latin typeface="Times New Roman"/>
                <a:cs typeface="Times New Roman"/>
              </a:rPr>
              <a:t>o</a:t>
            </a:r>
            <a:r>
              <a:rPr dirty="0" sz="2600" spc="5" b="1" i="1">
                <a:latin typeface="Times New Roman"/>
                <a:cs typeface="Times New Roman"/>
              </a:rPr>
              <a:t>b</a:t>
            </a:r>
            <a:r>
              <a:rPr dirty="0" sz="2600" spc="-5" b="1" i="1">
                <a:latin typeface="Times New Roman"/>
                <a:cs typeface="Times New Roman"/>
              </a:rPr>
              <a:t>j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spc="-20" b="1" i="1">
                <a:latin typeface="Times New Roman"/>
                <a:cs typeface="Times New Roman"/>
              </a:rPr>
              <a:t>c</a:t>
            </a:r>
            <a:r>
              <a:rPr dirty="0" sz="2600" spc="-5" b="1" i="1">
                <a:latin typeface="Times New Roman"/>
                <a:cs typeface="Times New Roman"/>
              </a:rPr>
              <a:t>t</a:t>
            </a:r>
            <a:r>
              <a:rPr dirty="0" sz="2600" b="1" i="1">
                <a:latin typeface="Times New Roman"/>
                <a:cs typeface="Times New Roman"/>
              </a:rPr>
              <a:t>s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5" b="1" i="1">
                <a:latin typeface="Times New Roman"/>
                <a:cs typeface="Times New Roman"/>
              </a:rPr>
              <a:t>a</a:t>
            </a:r>
            <a:r>
              <a:rPr dirty="0" sz="2600" spc="-5" b="1" i="1">
                <a:latin typeface="Times New Roman"/>
                <a:cs typeface="Times New Roman"/>
              </a:rPr>
              <a:t>r</a:t>
            </a:r>
            <a:r>
              <a:rPr dirty="0" sz="2600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v</a:t>
            </a:r>
            <a:r>
              <a:rPr dirty="0" sz="2600" spc="-5" b="1" i="1">
                <a:latin typeface="Times New Roman"/>
                <a:cs typeface="Times New Roman"/>
              </a:rPr>
              <a:t>i</a:t>
            </a:r>
            <a:r>
              <a:rPr dirty="0" sz="2600" spc="5" b="1" i="1">
                <a:latin typeface="Times New Roman"/>
                <a:cs typeface="Times New Roman"/>
              </a:rPr>
              <a:t>s</a:t>
            </a:r>
            <a:r>
              <a:rPr dirty="0" sz="2600" spc="5" b="1" i="1">
                <a:latin typeface="Times New Roman"/>
                <a:cs typeface="Times New Roman"/>
              </a:rPr>
              <a:t>i</a:t>
            </a:r>
            <a:r>
              <a:rPr dirty="0" sz="2600" spc="5" b="1" i="1">
                <a:latin typeface="Times New Roman"/>
                <a:cs typeface="Times New Roman"/>
              </a:rPr>
              <a:t>b</a:t>
            </a:r>
            <a:r>
              <a:rPr dirty="0" sz="2600" spc="-5" b="1" i="1">
                <a:latin typeface="Times New Roman"/>
                <a:cs typeface="Times New Roman"/>
              </a:rPr>
              <a:t>l</a:t>
            </a:r>
            <a:r>
              <a:rPr dirty="0" sz="2600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-5" b="1" i="1">
                <a:latin typeface="Times New Roman"/>
                <a:cs typeface="Times New Roman"/>
              </a:rPr>
              <a:t>t</a:t>
            </a:r>
            <a:r>
              <a:rPr dirty="0" sz="2600" b="1" i="1">
                <a:latin typeface="Times New Roman"/>
                <a:cs typeface="Times New Roman"/>
              </a:rPr>
              <a:t>o</a:t>
            </a:r>
            <a:r>
              <a:rPr dirty="0" sz="2600" b="1" i="1">
                <a:latin typeface="Times New Roman"/>
                <a:cs typeface="Times New Roman"/>
              </a:rPr>
              <a:t>	</a:t>
            </a:r>
            <a:r>
              <a:rPr dirty="0" sz="2600" spc="5" b="1" i="1">
                <a:latin typeface="Times New Roman"/>
                <a:cs typeface="Times New Roman"/>
              </a:rPr>
              <a:t>o</a:t>
            </a:r>
            <a:r>
              <a:rPr dirty="0" sz="2600" spc="-5" b="1" i="1">
                <a:latin typeface="Times New Roman"/>
                <a:cs typeface="Times New Roman"/>
              </a:rPr>
              <a:t>t</a:t>
            </a:r>
            <a:r>
              <a:rPr dirty="0" sz="2600" spc="-10" b="1" i="1">
                <a:latin typeface="Times New Roman"/>
                <a:cs typeface="Times New Roman"/>
              </a:rPr>
              <a:t>h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r  </a:t>
            </a:r>
            <a:r>
              <a:rPr dirty="0" sz="2600" b="1" i="1">
                <a:latin typeface="Times New Roman"/>
                <a:cs typeface="Times New Roman"/>
              </a:rPr>
              <a:t>parts</a:t>
            </a:r>
            <a:r>
              <a:rPr dirty="0" sz="2600" spc="-2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of</a:t>
            </a:r>
            <a:r>
              <a:rPr dirty="0" sz="2600" spc="-2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your</a:t>
            </a:r>
            <a:r>
              <a:rPr dirty="0" sz="2600" spc="-1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Scope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also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determines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lifetime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those </a:t>
            </a:r>
            <a:r>
              <a:rPr dirty="0" sz="2600" spc="-5">
                <a:latin typeface="Times New Roman"/>
                <a:cs typeface="Times New Roman"/>
              </a:rPr>
              <a:t>objects.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8879" y="1032763"/>
            <a:ext cx="76606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Lifetime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32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Variables(contd.)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816099"/>
            <a:ext cx="8072755" cy="3524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60">
                <a:latin typeface="Times New Roman"/>
                <a:cs typeface="Times New Roman"/>
              </a:rPr>
              <a:t>Two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major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scopes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Scope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Scope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method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35">
                <a:latin typeface="Times New Roman"/>
                <a:cs typeface="Times New Roman"/>
              </a:rPr>
              <a:t>Variables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declared</a:t>
            </a:r>
            <a:r>
              <a:rPr dirty="0" sz="2600" spc="3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inside</a:t>
            </a:r>
            <a:r>
              <a:rPr dirty="0" sz="2600" spc="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scope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not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visible</a:t>
            </a:r>
            <a:r>
              <a:rPr dirty="0" sz="2600" spc="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(that</a:t>
            </a:r>
            <a:r>
              <a:rPr dirty="0" sz="2600" spc="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is,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accessible)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to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outside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Local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1032763"/>
            <a:ext cx="7614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Lifetime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variables(contd.)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366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Scopes</a:t>
            </a:r>
            <a:r>
              <a:rPr dirty="0" sz="2600" spc="-50"/>
              <a:t> </a:t>
            </a:r>
            <a:r>
              <a:rPr dirty="0" sz="2600" spc="-5"/>
              <a:t>can</a:t>
            </a:r>
            <a:r>
              <a:rPr dirty="0" sz="2600" spc="-30"/>
              <a:t> </a:t>
            </a:r>
            <a:r>
              <a:rPr dirty="0" sz="2600"/>
              <a:t>be</a:t>
            </a:r>
            <a:r>
              <a:rPr dirty="0" sz="2600" spc="-35"/>
              <a:t> </a:t>
            </a:r>
            <a:r>
              <a:rPr dirty="0" sz="2600"/>
              <a:t>nested.</a:t>
            </a:r>
            <a:endParaRPr sz="2600"/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  <a:tab pos="1493520" algn="l"/>
                <a:tab pos="2160905" algn="l"/>
                <a:tab pos="2746375" algn="l"/>
                <a:tab pos="3601085" algn="l"/>
                <a:tab pos="3865245" algn="l"/>
                <a:tab pos="4671060" algn="l"/>
                <a:tab pos="5052060" algn="l"/>
                <a:tab pos="5832475" algn="l"/>
                <a:tab pos="6315710" algn="l"/>
                <a:tab pos="6816725" algn="l"/>
              </a:tabLst>
            </a:pPr>
            <a:r>
              <a:rPr dirty="0" sz="2400" spc="-5">
                <a:latin typeface="Times New Roman"/>
                <a:cs typeface="Times New Roman"/>
              </a:rPr>
              <a:t>Each	</a:t>
            </a:r>
            <a:r>
              <a:rPr dirty="0" sz="2400" spc="-10">
                <a:latin typeface="Times New Roman"/>
                <a:cs typeface="Times New Roman"/>
              </a:rPr>
              <a:t>time	</a:t>
            </a:r>
            <a:r>
              <a:rPr dirty="0" sz="2400">
                <a:latin typeface="Times New Roman"/>
                <a:cs typeface="Times New Roman"/>
              </a:rPr>
              <a:t>you	</a:t>
            </a:r>
            <a:r>
              <a:rPr dirty="0" sz="2400" spc="-5">
                <a:latin typeface="Times New Roman"/>
                <a:cs typeface="Times New Roman"/>
              </a:rPr>
              <a:t>create	</a:t>
            </a:r>
            <a:r>
              <a:rPr dirty="0" sz="2400">
                <a:latin typeface="Times New Roman"/>
                <a:cs typeface="Times New Roman"/>
              </a:rPr>
              <a:t>a	block	of	code,	</a:t>
            </a:r>
            <a:r>
              <a:rPr dirty="0" sz="2400" spc="-5">
                <a:latin typeface="Times New Roman"/>
                <a:cs typeface="Times New Roman"/>
              </a:rPr>
              <a:t>we	</a:t>
            </a:r>
            <a:r>
              <a:rPr dirty="0" sz="2400">
                <a:latin typeface="Times New Roman"/>
                <a:cs typeface="Times New Roman"/>
              </a:rPr>
              <a:t>are	</a:t>
            </a:r>
            <a:r>
              <a:rPr dirty="0" sz="2400" spc="-5">
                <a:latin typeface="Times New Roman"/>
                <a:cs typeface="Times New Roman"/>
              </a:rPr>
              <a:t>creating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new,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nested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scope.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scope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encloses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scope.</a:t>
            </a:r>
            <a:endParaRPr sz="2400">
              <a:latin typeface="Times New Roman"/>
              <a:cs typeface="Times New Roman"/>
            </a:endParaRPr>
          </a:p>
          <a:p>
            <a:pPr lvl="1" marL="826135" indent="-35750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26135" algn="l"/>
                <a:tab pos="826769" algn="l"/>
              </a:tabLst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means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objects</a:t>
            </a:r>
            <a:r>
              <a:rPr dirty="0" sz="2400" spc="50" i="1">
                <a:latin typeface="Times New Roman"/>
                <a:cs typeface="Times New Roman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declared</a:t>
            </a:r>
            <a:r>
              <a:rPr dirty="0" sz="2400" spc="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 spc="4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the</a:t>
            </a:r>
            <a:r>
              <a:rPr dirty="0" sz="2400" spc="65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outer</a:t>
            </a:r>
            <a:r>
              <a:rPr dirty="0" sz="2400" spc="6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scope</a:t>
            </a:r>
            <a:r>
              <a:rPr dirty="0" sz="2400" spc="6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will</a:t>
            </a:r>
            <a:r>
              <a:rPr dirty="0" sz="2400" spc="6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dirty="0" b="1" i="1">
                <a:latin typeface="Times New Roman"/>
                <a:cs typeface="Times New Roman"/>
              </a:rPr>
              <a:t>visible</a:t>
            </a:r>
            <a:r>
              <a:rPr dirty="0" spc="-60" b="1" i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to</a:t>
            </a:r>
            <a:r>
              <a:rPr dirty="0" spc="-20" b="1" i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code</a:t>
            </a:r>
            <a:r>
              <a:rPr dirty="0" spc="-20" b="1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Times New Roman"/>
                <a:cs typeface="Times New Roman"/>
              </a:rPr>
              <a:t>within</a:t>
            </a:r>
            <a:r>
              <a:rPr dirty="0" spc="-20" b="1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Times New Roman"/>
                <a:cs typeface="Times New Roman"/>
              </a:rPr>
              <a:t>the</a:t>
            </a:r>
            <a:r>
              <a:rPr dirty="0" spc="-15" b="1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Times New Roman"/>
                <a:cs typeface="Times New Roman"/>
              </a:rPr>
              <a:t>inner</a:t>
            </a:r>
            <a:r>
              <a:rPr dirty="0" spc="-10" b="1" i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scope</a:t>
            </a:r>
            <a:r>
              <a:rPr dirty="0"/>
              <a:t>.</a:t>
            </a: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/>
              <a:t>{//outer</a:t>
            </a: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dirty="0" spc="-5" b="1">
                <a:solidFill>
                  <a:srgbClr val="C00000"/>
                </a:solidFill>
                <a:latin typeface="Times New Roman"/>
                <a:cs typeface="Times New Roman"/>
              </a:rPr>
              <a:t>{//inner</a:t>
            </a:r>
          </a:p>
          <a:p>
            <a:pPr marL="1383665">
              <a:lnSpc>
                <a:spcPct val="100000"/>
              </a:lnSpc>
              <a:spcBef>
                <a:spcPts val="575"/>
              </a:spcBef>
            </a:pP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{//innermost</a:t>
            </a:r>
          </a:p>
          <a:p>
            <a:pPr marL="1383665">
              <a:lnSpc>
                <a:spcPct val="100000"/>
              </a:lnSpc>
              <a:spcBef>
                <a:spcPts val="575"/>
              </a:spcBef>
            </a:pP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}</a:t>
            </a: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pc="-5" b="1">
                <a:solidFill>
                  <a:srgbClr val="C00000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339" y="6791957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406399"/>
            <a:ext cx="4584700" cy="903605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Sample</a:t>
            </a:r>
            <a:r>
              <a:rPr dirty="0" sz="2400" spc="-3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</a:t>
            </a:r>
            <a:endParaRPr sz="2400"/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000000"/>
                </a:solidFill>
              </a:rPr>
              <a:t>public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static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void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main</a:t>
            </a:r>
            <a:r>
              <a:rPr dirty="0" sz="2400" spc="-5">
                <a:solidFill>
                  <a:srgbClr val="000000"/>
                </a:solidFill>
              </a:rPr>
              <a:t>(String</a:t>
            </a:r>
            <a:r>
              <a:rPr dirty="0" sz="2400" spc="-3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args[])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357375"/>
            <a:ext cx="146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39" y="1724050"/>
            <a:ext cx="1257300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3865">
              <a:lnSpc>
                <a:spcPct val="12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int</a:t>
            </a:r>
            <a:r>
              <a:rPr dirty="0" sz="2200" spc="5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200">
                <a:latin typeface="Times New Roman"/>
                <a:cs typeface="Times New Roman"/>
              </a:rPr>
              <a:t>;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200" spc="-6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if(x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138" y="1791715"/>
            <a:ext cx="46577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2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known</a:t>
            </a:r>
            <a:r>
              <a:rPr dirty="0" sz="22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to</a:t>
            </a:r>
            <a:r>
              <a:rPr dirty="0" sz="22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all</a:t>
            </a:r>
            <a:r>
              <a:rPr dirty="0" sz="22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code</a:t>
            </a:r>
            <a:r>
              <a:rPr dirty="0" sz="22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within</a:t>
            </a:r>
            <a:r>
              <a:rPr dirty="0" sz="2200" spc="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000CC"/>
                </a:solidFill>
                <a:latin typeface="Times New Roman"/>
                <a:cs typeface="Times New Roman"/>
              </a:rPr>
              <a:t>main</a:t>
            </a:r>
            <a:r>
              <a:rPr dirty="0" sz="2200" spc="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function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39" y="2931057"/>
            <a:ext cx="7433309" cy="40487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r>
              <a:rPr dirty="0" sz="22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//</a:t>
            </a:r>
            <a:r>
              <a:rPr dirty="0" sz="2200" spc="-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start</a:t>
            </a:r>
            <a:r>
              <a:rPr dirty="0" sz="22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2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scope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Times New Roman"/>
                <a:cs typeface="Times New Roman"/>
              </a:rPr>
              <a:t>int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y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 </a:t>
            </a:r>
            <a:r>
              <a:rPr dirty="0" sz="2200" b="1">
                <a:latin typeface="Times New Roman"/>
                <a:cs typeface="Times New Roman"/>
              </a:rPr>
              <a:t>20;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//</a:t>
            </a:r>
            <a:r>
              <a:rPr dirty="0" sz="22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known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only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 to</a:t>
            </a:r>
            <a:r>
              <a:rPr dirty="0" sz="22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dirty="0" sz="22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block</a:t>
            </a:r>
            <a:endParaRPr sz="2200">
              <a:latin typeface="Times New Roman"/>
              <a:cs typeface="Times New Roman"/>
            </a:endParaRPr>
          </a:p>
          <a:p>
            <a:pPr marL="2298065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//</a:t>
            </a:r>
            <a:r>
              <a:rPr dirty="0" sz="22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x(OUTER</a:t>
            </a:r>
            <a:r>
              <a:rPr dirty="0" sz="22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SCOPE)</a:t>
            </a:r>
            <a:r>
              <a:rPr dirty="0" sz="2200" spc="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y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both</a:t>
            </a:r>
            <a:r>
              <a:rPr dirty="0" sz="22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known here.</a:t>
            </a:r>
            <a:endParaRPr sz="2200">
              <a:latin typeface="Times New Roman"/>
              <a:cs typeface="Times New Roman"/>
            </a:endParaRPr>
          </a:p>
          <a:p>
            <a:pPr marL="469265" marR="1554480">
              <a:lnSpc>
                <a:spcPct val="120000"/>
              </a:lnSpc>
            </a:pPr>
            <a:r>
              <a:rPr dirty="0" sz="2200" spc="-5" b="1">
                <a:latin typeface="Times New Roman"/>
                <a:cs typeface="Times New Roman"/>
              </a:rPr>
              <a:t>System.out.println("x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and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y: </a:t>
            </a:r>
            <a:r>
              <a:rPr dirty="0" sz="2200" spc="-5" b="1">
                <a:latin typeface="Times New Roman"/>
                <a:cs typeface="Times New Roman"/>
              </a:rPr>
              <a:t>"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+ </a:t>
            </a: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2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+ "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"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+ </a:t>
            </a:r>
            <a:r>
              <a:rPr dirty="0" sz="2200" b="1">
                <a:latin typeface="Times New Roman"/>
                <a:cs typeface="Times New Roman"/>
              </a:rPr>
              <a:t>y);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200" spc="-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 y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*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2;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//</a:t>
            </a:r>
            <a:r>
              <a:rPr dirty="0" sz="2200" spc="-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Times New Roman"/>
                <a:cs typeface="Times New Roman"/>
              </a:rPr>
              <a:t>y = </a:t>
            </a:r>
            <a:r>
              <a:rPr dirty="0" sz="2200" b="1">
                <a:solidFill>
                  <a:srgbClr val="C00000"/>
                </a:solidFill>
                <a:latin typeface="Times New Roman"/>
                <a:cs typeface="Times New Roman"/>
              </a:rPr>
              <a:t>100;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//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Error!</a:t>
            </a:r>
            <a:r>
              <a:rPr dirty="0" sz="2200" spc="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dirty="0" sz="22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dirty="0" sz="22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known here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//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x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still known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here.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System.out.println("x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"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 </a:t>
            </a:r>
            <a:r>
              <a:rPr dirty="0" sz="2200">
                <a:latin typeface="Times New Roman"/>
                <a:cs typeface="Times New Roman"/>
              </a:rPr>
              <a:t>x);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39" y="7026653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1032763"/>
            <a:ext cx="7614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Lifetime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variables(contd.)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1484" cy="36048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fragment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C00000"/>
                </a:solidFill>
                <a:latin typeface="Times New Roman"/>
                <a:cs typeface="Times New Roman"/>
              </a:rPr>
              <a:t>wrong</a:t>
            </a:r>
            <a:r>
              <a:rPr dirty="0" sz="2600" spc="-10">
                <a:latin typeface="Times New Roman"/>
                <a:cs typeface="Times New Roman"/>
              </a:rPr>
              <a:t>!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923414" algn="l"/>
              </a:tabLst>
            </a:pPr>
            <a:r>
              <a:rPr dirty="0" sz="2600" b="1">
                <a:latin typeface="Times New Roman"/>
                <a:cs typeface="Times New Roman"/>
              </a:rPr>
              <a:t>count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=</a:t>
            </a:r>
            <a:r>
              <a:rPr dirty="0" sz="2600" spc="5" b="1">
                <a:latin typeface="Times New Roman"/>
                <a:cs typeface="Times New Roman"/>
              </a:rPr>
              <a:t> 100;	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600" spc="1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cannot</a:t>
            </a:r>
            <a:r>
              <a:rPr dirty="0" sz="2600" spc="-2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use</a:t>
            </a:r>
            <a:r>
              <a:rPr dirty="0" sz="2600" spc="-1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 i="1">
                <a:solidFill>
                  <a:srgbClr val="0000CC"/>
                </a:solidFill>
                <a:latin typeface="Times New Roman"/>
                <a:cs typeface="Times New Roman"/>
              </a:rPr>
              <a:t>variable</a:t>
            </a:r>
            <a:r>
              <a:rPr dirty="0" sz="2600" spc="-15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20" i="1">
                <a:solidFill>
                  <a:srgbClr val="0000CC"/>
                </a:solidFill>
                <a:latin typeface="Times New Roman"/>
                <a:cs typeface="Times New Roman"/>
              </a:rPr>
              <a:t>before</a:t>
            </a:r>
            <a:r>
              <a:rPr dirty="0" sz="2600" spc="-1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it</a:t>
            </a:r>
            <a:r>
              <a:rPr dirty="0" sz="2600" spc="1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dirty="0" sz="2600" spc="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15" i="1">
                <a:solidFill>
                  <a:srgbClr val="0000CC"/>
                </a:solidFill>
                <a:latin typeface="Times New Roman"/>
                <a:cs typeface="Times New Roman"/>
              </a:rPr>
              <a:t>declared!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 b="1">
                <a:latin typeface="Times New Roman"/>
                <a:cs typeface="Times New Roman"/>
              </a:rPr>
              <a:t>int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count;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736089" algn="l"/>
                <a:tab pos="2289175" algn="l"/>
                <a:tab pos="3477895" algn="l"/>
                <a:tab pos="4345305" algn="l"/>
                <a:tab pos="5100955" algn="l"/>
                <a:tab pos="6004560" algn="l"/>
                <a:tab pos="6376670" algn="l"/>
                <a:tab pos="7581900" algn="l"/>
              </a:tabLst>
            </a:pPr>
            <a:r>
              <a:rPr dirty="0" sz="2600" spc="-28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20" b="1">
                <a:latin typeface="Times New Roman"/>
                <a:cs typeface="Times New Roman"/>
              </a:rPr>
              <a:t>e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spc="-10" b="1">
                <a:latin typeface="Times New Roman"/>
                <a:cs typeface="Times New Roman"/>
              </a:rPr>
              <a:t>destroyed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when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their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scope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left.</a:t>
            </a:r>
            <a:endParaRPr sz="2600">
              <a:latin typeface="Times New Roman"/>
              <a:cs typeface="Times New Roman"/>
            </a:endParaRPr>
          </a:p>
          <a:p>
            <a:pPr marL="756285" marR="6350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means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</a:t>
            </a:r>
            <a:r>
              <a:rPr dirty="0" u="heavy" sz="2400" spc="229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dirty="0" u="heavy" sz="2400" spc="2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hold</a:t>
            </a:r>
            <a:r>
              <a:rPr dirty="0" u="heavy" sz="2400" spc="2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its</a:t>
            </a:r>
            <a:r>
              <a:rPr dirty="0" u="heavy" sz="2400" spc="229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dirty="0" u="heavy" sz="2400" spc="229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once</a:t>
            </a:r>
            <a:r>
              <a:rPr dirty="0" sz="2400" spc="2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it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has gone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out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scope.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295" y="851407"/>
            <a:ext cx="55746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//</a:t>
            </a:r>
            <a:r>
              <a:rPr dirty="0" sz="280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Demonstrate</a:t>
            </a:r>
            <a:r>
              <a:rPr dirty="0" sz="2800" spc="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lifetime 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 a variable.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924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732914" algn="l"/>
                <a:tab pos="2407920" algn="l"/>
                <a:tab pos="2917190" algn="l"/>
                <a:tab pos="4777740" algn="l"/>
                <a:tab pos="5561330" algn="l"/>
                <a:tab pos="6326505" algn="l"/>
                <a:tab pos="6687184" algn="l"/>
                <a:tab pos="7654925" algn="l"/>
              </a:tabLst>
            </a:pPr>
            <a:r>
              <a:rPr dirty="0" sz="2600" spc="-240" b="1">
                <a:latin typeface="Times New Roman"/>
                <a:cs typeface="Times New Roman"/>
              </a:rPr>
              <a:t>V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spc="-20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i</a:t>
            </a:r>
            <a:r>
              <a:rPr dirty="0" sz="2600" spc="-20" b="1">
                <a:latin typeface="Times New Roman"/>
                <a:cs typeface="Times New Roman"/>
              </a:rPr>
              <a:t>z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eac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>
                <a:latin typeface="Times New Roman"/>
                <a:cs typeface="Times New Roman"/>
              </a:rPr>
              <a:t>block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which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186431"/>
            <a:ext cx="4756150" cy="174561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LifeTime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5"/>
              </a:spcBef>
            </a:pPr>
            <a:r>
              <a:rPr dirty="0" sz="2200" spc="-5">
                <a:latin typeface="Times New Roman"/>
                <a:cs typeface="Times New Roman"/>
              </a:rPr>
              <a:t>for(x 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0;</a:t>
            </a:r>
            <a:r>
              <a:rPr dirty="0" sz="2200" spc="-5">
                <a:latin typeface="Times New Roman"/>
                <a:cs typeface="Times New Roman"/>
              </a:rPr>
              <a:t> x &lt;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2;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x++)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504" y="2279904"/>
            <a:ext cx="1545590" cy="1606550"/>
          </a:xfrm>
          <a:custGeom>
            <a:avLst/>
            <a:gdLst/>
            <a:ahLst/>
            <a:cxnLst/>
            <a:rect l="l" t="t" r="r" b="b"/>
            <a:pathLst>
              <a:path w="1545590" h="1606550">
                <a:moveTo>
                  <a:pt x="1545336" y="1606295"/>
                </a:moveTo>
                <a:lnTo>
                  <a:pt x="1545336" y="0"/>
                </a:lnTo>
                <a:lnTo>
                  <a:pt x="0" y="0"/>
                </a:lnTo>
                <a:lnTo>
                  <a:pt x="0" y="1606295"/>
                </a:lnTo>
                <a:lnTo>
                  <a:pt x="6096" y="1606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533144" y="13716"/>
                </a:lnTo>
                <a:lnTo>
                  <a:pt x="1533144" y="6096"/>
                </a:lnTo>
                <a:lnTo>
                  <a:pt x="1539240" y="13716"/>
                </a:lnTo>
                <a:lnTo>
                  <a:pt x="1539240" y="1606295"/>
                </a:lnTo>
                <a:lnTo>
                  <a:pt x="1545336" y="1606295"/>
                </a:lnTo>
                <a:close/>
              </a:path>
              <a:path w="1545590" h="1606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545590" h="1606550">
                <a:moveTo>
                  <a:pt x="13716" y="1606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606295"/>
                </a:lnTo>
                <a:lnTo>
                  <a:pt x="13716" y="1606295"/>
                </a:lnTo>
                <a:close/>
              </a:path>
              <a:path w="1545590" h="1606550">
                <a:moveTo>
                  <a:pt x="1539240" y="13716"/>
                </a:moveTo>
                <a:lnTo>
                  <a:pt x="1533144" y="6096"/>
                </a:lnTo>
                <a:lnTo>
                  <a:pt x="1533144" y="13716"/>
                </a:lnTo>
                <a:lnTo>
                  <a:pt x="1539240" y="13716"/>
                </a:lnTo>
                <a:close/>
              </a:path>
              <a:path w="1545590" h="1606550">
                <a:moveTo>
                  <a:pt x="1539240" y="1606295"/>
                </a:moveTo>
                <a:lnTo>
                  <a:pt x="1539240" y="13716"/>
                </a:lnTo>
                <a:lnTo>
                  <a:pt x="1533144" y="13716"/>
                </a:lnTo>
                <a:lnTo>
                  <a:pt x="1533144" y="1606295"/>
                </a:lnTo>
                <a:lnTo>
                  <a:pt x="1539240" y="16062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65337" y="2312923"/>
            <a:ext cx="135699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is: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-1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now: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100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is: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-1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now: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100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is: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-1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50339" y="3974082"/>
            <a:ext cx="1358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308752"/>
            <a:ext cx="7532370" cy="24752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625"/>
              </a:spcBef>
              <a:tabLst>
                <a:tab pos="2755265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int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y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 </a:t>
            </a:r>
            <a:r>
              <a:rPr dirty="0" sz="2200" b="1">
                <a:latin typeface="Times New Roman"/>
                <a:cs typeface="Times New Roman"/>
              </a:rPr>
              <a:t>-1;	</a:t>
            </a:r>
            <a:r>
              <a:rPr dirty="0" sz="2200" spc="-5" i="1">
                <a:latin typeface="Times New Roman"/>
                <a:cs typeface="Times New Roman"/>
              </a:rPr>
              <a:t>// y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is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initialized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each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time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block is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entered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  <a:tabLst>
                <a:tab pos="4742815" algn="l"/>
              </a:tabLst>
            </a:pPr>
            <a:r>
              <a:rPr dirty="0" sz="2200" spc="-5">
                <a:latin typeface="Times New Roman"/>
                <a:cs typeface="Times New Roman"/>
              </a:rPr>
              <a:t>System.out.println("y is: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y);	</a:t>
            </a:r>
            <a:r>
              <a:rPr dirty="0" sz="2200" spc="-5" i="1">
                <a:latin typeface="Times New Roman"/>
                <a:cs typeface="Times New Roman"/>
              </a:rPr>
              <a:t>// this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always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prints</a:t>
            </a:r>
            <a:r>
              <a:rPr dirty="0" sz="2200" spc="-2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-1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Times New Roman"/>
                <a:cs typeface="Times New Roman"/>
              </a:rPr>
              <a:t>y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100;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System.out.println("y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now: "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>
                <a:latin typeface="Times New Roman"/>
                <a:cs typeface="Times New Roman"/>
              </a:rPr>
              <a:t> y);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0504" y="3886199"/>
            <a:ext cx="1545590" cy="439420"/>
          </a:xfrm>
          <a:custGeom>
            <a:avLst/>
            <a:gdLst/>
            <a:ahLst/>
            <a:cxnLst/>
            <a:rect l="l" t="t" r="r" b="b"/>
            <a:pathLst>
              <a:path w="1545590" h="439420">
                <a:moveTo>
                  <a:pt x="13716" y="426720"/>
                </a:moveTo>
                <a:lnTo>
                  <a:pt x="13716" y="0"/>
                </a:lnTo>
                <a:lnTo>
                  <a:pt x="0" y="0"/>
                </a:lnTo>
                <a:lnTo>
                  <a:pt x="0" y="438912"/>
                </a:lnTo>
                <a:lnTo>
                  <a:pt x="6096" y="438912"/>
                </a:lnTo>
                <a:lnTo>
                  <a:pt x="6096" y="426720"/>
                </a:lnTo>
                <a:lnTo>
                  <a:pt x="13716" y="426720"/>
                </a:lnTo>
                <a:close/>
              </a:path>
              <a:path w="1545590" h="439420">
                <a:moveTo>
                  <a:pt x="1539240" y="426720"/>
                </a:moveTo>
                <a:lnTo>
                  <a:pt x="6096" y="426720"/>
                </a:lnTo>
                <a:lnTo>
                  <a:pt x="13716" y="432816"/>
                </a:lnTo>
                <a:lnTo>
                  <a:pt x="13716" y="438912"/>
                </a:lnTo>
                <a:lnTo>
                  <a:pt x="1533144" y="438912"/>
                </a:lnTo>
                <a:lnTo>
                  <a:pt x="1533144" y="432816"/>
                </a:lnTo>
                <a:lnTo>
                  <a:pt x="1539240" y="426720"/>
                </a:lnTo>
                <a:close/>
              </a:path>
              <a:path w="1545590" h="439420">
                <a:moveTo>
                  <a:pt x="13716" y="438912"/>
                </a:moveTo>
                <a:lnTo>
                  <a:pt x="13716" y="432816"/>
                </a:lnTo>
                <a:lnTo>
                  <a:pt x="6096" y="426720"/>
                </a:lnTo>
                <a:lnTo>
                  <a:pt x="6096" y="438912"/>
                </a:lnTo>
                <a:lnTo>
                  <a:pt x="13716" y="438912"/>
                </a:lnTo>
                <a:close/>
              </a:path>
              <a:path w="1545590" h="439420">
                <a:moveTo>
                  <a:pt x="1545336" y="438912"/>
                </a:moveTo>
                <a:lnTo>
                  <a:pt x="1545336" y="0"/>
                </a:lnTo>
                <a:lnTo>
                  <a:pt x="1533144" y="0"/>
                </a:lnTo>
                <a:lnTo>
                  <a:pt x="1533144" y="426720"/>
                </a:lnTo>
                <a:lnTo>
                  <a:pt x="1539240" y="426720"/>
                </a:lnTo>
                <a:lnTo>
                  <a:pt x="1539240" y="438912"/>
                </a:lnTo>
                <a:lnTo>
                  <a:pt x="1545336" y="438912"/>
                </a:lnTo>
                <a:close/>
              </a:path>
              <a:path w="1545590" h="439420">
                <a:moveTo>
                  <a:pt x="1539240" y="438912"/>
                </a:moveTo>
                <a:lnTo>
                  <a:pt x="1539240" y="426720"/>
                </a:lnTo>
                <a:lnTo>
                  <a:pt x="1533144" y="432816"/>
                </a:lnTo>
                <a:lnTo>
                  <a:pt x="1533144" y="438912"/>
                </a:lnTo>
                <a:lnTo>
                  <a:pt x="1539240" y="4389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65337" y="3958842"/>
            <a:ext cx="1356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now: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316227"/>
            <a:ext cx="8079105" cy="501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Although</a:t>
            </a:r>
            <a:r>
              <a:rPr dirty="0" sz="2600">
                <a:latin typeface="Times New Roman"/>
                <a:cs typeface="Times New Roman"/>
              </a:rPr>
              <a:t> blocks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nested,</a:t>
            </a:r>
            <a:r>
              <a:rPr dirty="0" sz="2600">
                <a:latin typeface="Times New Roman"/>
                <a:cs typeface="Times New Roman"/>
              </a:rPr>
              <a:t> you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cannot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declare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to</a:t>
            </a:r>
            <a:r>
              <a:rPr dirty="0" sz="2600" b="1">
                <a:latin typeface="Times New Roman"/>
                <a:cs typeface="Times New Roman"/>
              </a:rPr>
              <a:t> have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same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 name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as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one</a:t>
            </a:r>
            <a:r>
              <a:rPr dirty="0" sz="2600" spc="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in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00CC"/>
                </a:solidFill>
                <a:latin typeface="Times New Roman"/>
                <a:cs typeface="Times New Roman"/>
              </a:rPr>
              <a:t>an</a:t>
            </a:r>
            <a:r>
              <a:rPr dirty="0" sz="2600" spc="64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outer </a:t>
            </a:r>
            <a:r>
              <a:rPr dirty="0" sz="2600" spc="-6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scope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3763010">
              <a:lnSpc>
                <a:spcPct val="120000"/>
              </a:lnSpc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program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 </a:t>
            </a:r>
            <a:r>
              <a:rPr dirty="0" sz="2600" spc="5">
                <a:latin typeface="Times New Roman"/>
                <a:cs typeface="Times New Roman"/>
              </a:rPr>
              <a:t>not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compile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ScopeErr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bar</a:t>
            </a:r>
            <a:r>
              <a:rPr dirty="0" sz="26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1;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  <a:tabLst>
                <a:tab pos="814069" algn="l"/>
              </a:tabLst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{	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// </a:t>
            </a:r>
            <a:r>
              <a:rPr dirty="0" sz="2600" spc="-20" i="1">
                <a:solidFill>
                  <a:srgbClr val="0000CC"/>
                </a:solidFill>
                <a:latin typeface="Times New Roman"/>
                <a:cs typeface="Times New Roman"/>
              </a:rPr>
              <a:t>creates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new</a:t>
            </a:r>
            <a:r>
              <a:rPr dirty="0" sz="2600" spc="-25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scope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bar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 2;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 Compile-time</a:t>
            </a:r>
            <a:r>
              <a:rPr dirty="0" sz="2600" spc="-25" i="1">
                <a:solidFill>
                  <a:srgbClr val="0000CC"/>
                </a:solidFill>
                <a:latin typeface="Times New Roman"/>
                <a:cs typeface="Times New Roman"/>
              </a:rPr>
              <a:t> error</a:t>
            </a:r>
            <a:endParaRPr sz="26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20"/>
              </a:spcBef>
              <a:tabLst>
                <a:tab pos="2188845" algn="l"/>
              </a:tabLst>
            </a:pP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//	</a:t>
            </a:r>
            <a:r>
              <a:rPr dirty="0" sz="2600" spc="5" i="1">
                <a:solidFill>
                  <a:srgbClr val="C00000"/>
                </a:solidFill>
                <a:latin typeface="Times New Roman"/>
                <a:cs typeface="Times New Roman"/>
              </a:rPr>
              <a:t>bar</a:t>
            </a:r>
            <a:r>
              <a:rPr dirty="0" sz="2600" spc="-30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 i="1">
                <a:solidFill>
                  <a:srgbClr val="0000CC"/>
                </a:solidFill>
                <a:latin typeface="Times New Roman"/>
                <a:cs typeface="Times New Roman"/>
              </a:rPr>
              <a:t>already</a:t>
            </a:r>
            <a:r>
              <a:rPr dirty="0" sz="2600" spc="-3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defined</a:t>
            </a:r>
            <a:r>
              <a:rPr dirty="0" sz="2600" spc="-2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outer</a:t>
            </a:r>
            <a:r>
              <a:rPr dirty="0" sz="2600" spc="-30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CC"/>
                </a:solidFill>
                <a:latin typeface="Times New Roman"/>
                <a:cs typeface="Times New Roman"/>
              </a:rPr>
              <a:t>scope!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6309459"/>
            <a:ext cx="184150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6915" y="935227"/>
            <a:ext cx="70808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0" b="1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dirty="0" sz="4400" spc="-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Conversion</a:t>
            </a:r>
            <a:r>
              <a:rPr dirty="0" sz="4400" spc="-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44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Casting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2755" cy="365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98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3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types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compatible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</a:t>
            </a:r>
            <a:r>
              <a:rPr dirty="0" sz="2600" spc="3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</a:t>
            </a:r>
            <a:r>
              <a:rPr dirty="0" sz="2600" spc="3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perform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conversion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automatically(implicitly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6285" marR="8255" indent="-287020">
              <a:lnSpc>
                <a:spcPct val="150000"/>
              </a:lnSpc>
              <a:spcBef>
                <a:spcPts val="620"/>
              </a:spcBef>
              <a:tabLst>
                <a:tab pos="1086485" algn="l"/>
                <a:tab pos="1452245" algn="l"/>
                <a:tab pos="2461260" algn="l"/>
                <a:tab pos="3621404" algn="l"/>
                <a:tab pos="4020185" algn="l"/>
                <a:tab pos="4945380" algn="l"/>
                <a:tab pos="5393690" algn="l"/>
                <a:tab pos="5913120" algn="l"/>
                <a:tab pos="6768465" algn="l"/>
                <a:tab pos="7182484" algn="l"/>
                <a:tab pos="7496809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ys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pos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gn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t	v</a:t>
            </a:r>
            <a:r>
              <a:rPr dirty="0" sz="2400" spc="-1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	a	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g  </a:t>
            </a:r>
            <a:r>
              <a:rPr dirty="0" sz="2400" spc="-5" b="1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1047115" algn="l"/>
                <a:tab pos="2674620" algn="l"/>
                <a:tab pos="3953510" algn="l"/>
                <a:tab pos="5855335" algn="l"/>
                <a:tab pos="6730365" algn="l"/>
                <a:tab pos="7310755" algn="l"/>
                <a:tab pos="7748270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nv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ee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 spc="5">
                <a:latin typeface="Times New Roman"/>
                <a:cs typeface="Times New Roman"/>
              </a:rPr>
              <a:t>done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explicitly.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7667" y="935227"/>
            <a:ext cx="72402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Java</a:t>
            </a:r>
            <a:r>
              <a:rPr dirty="0" sz="4400" spc="-175" b="1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2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4281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</a:t>
            </a:r>
            <a:r>
              <a:rPr dirty="0" sz="2600">
                <a:latin typeface="Times New Roman"/>
                <a:cs typeface="Times New Roman"/>
              </a:rPr>
              <a:t> one type of </a:t>
            </a:r>
            <a:r>
              <a:rPr dirty="0" sz="2600" spc="-5">
                <a:latin typeface="Times New Roman"/>
                <a:cs typeface="Times New Roman"/>
              </a:rPr>
              <a:t>data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assigned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another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type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variable, </a:t>
            </a:r>
            <a:r>
              <a:rPr dirty="0" sz="2600" spc="-10">
                <a:latin typeface="Times New Roman"/>
                <a:cs typeface="Times New Roman"/>
              </a:rPr>
              <a:t>an </a:t>
            </a:r>
            <a:r>
              <a:rPr dirty="0" sz="2600" spc="-5" i="1">
                <a:latin typeface="Times New Roman"/>
                <a:cs typeface="Times New Roman"/>
              </a:rPr>
              <a:t>automatic </a:t>
            </a:r>
            <a:r>
              <a:rPr dirty="0" sz="2600" i="1">
                <a:latin typeface="Times New Roman"/>
                <a:cs typeface="Times New Roman"/>
              </a:rPr>
              <a:t>type </a:t>
            </a:r>
            <a:r>
              <a:rPr dirty="0" sz="2600" spc="-5" i="1">
                <a:latin typeface="Times New Roman"/>
                <a:cs typeface="Times New Roman"/>
              </a:rPr>
              <a:t>conversion </a:t>
            </a:r>
            <a:r>
              <a:rPr dirty="0" sz="2600" spc="-5">
                <a:latin typeface="Times New Roman"/>
                <a:cs typeface="Times New Roman"/>
              </a:rPr>
              <a:t>will </a:t>
            </a:r>
            <a:r>
              <a:rPr dirty="0" sz="2600">
                <a:latin typeface="Times New Roman"/>
                <a:cs typeface="Times New Roman"/>
              </a:rPr>
              <a:t>take place </a:t>
            </a: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following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conditions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met:</a:t>
            </a:r>
            <a:endParaRPr sz="26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types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compatible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destination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larger</a:t>
            </a:r>
            <a:r>
              <a:rPr dirty="0" sz="24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source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2755265" algn="l"/>
                <a:tab pos="3669665" algn="l"/>
              </a:tabLst>
            </a:pPr>
            <a:r>
              <a:rPr dirty="0" sz="2400" spc="-5">
                <a:latin typeface="Times New Roman"/>
                <a:cs typeface="Times New Roman"/>
              </a:rPr>
              <a:t>Destination	</a:t>
            </a:r>
            <a:r>
              <a:rPr dirty="0" sz="2400">
                <a:latin typeface="Times New Roman"/>
                <a:cs typeface="Times New Roman"/>
              </a:rPr>
              <a:t>=	source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latin typeface="Times New Roman"/>
                <a:cs typeface="Times New Roman"/>
              </a:rPr>
              <a:t>(</a:t>
            </a:r>
            <a:r>
              <a:rPr dirty="0" sz="2400" spc="-5" b="1" i="1">
                <a:latin typeface="Times New Roman"/>
                <a:cs typeface="Times New Roman"/>
              </a:rPr>
              <a:t>same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or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larger</a:t>
            </a:r>
            <a:r>
              <a:rPr dirty="0" sz="2400" i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428115" algn="l"/>
                <a:tab pos="2388235" algn="l"/>
                <a:tab pos="3168650" algn="l"/>
                <a:tab pos="4829810" algn="l"/>
                <a:tab pos="5515610" algn="l"/>
                <a:tab pos="6377940" algn="l"/>
                <a:tab pos="6807834" algn="l"/>
              </a:tabLst>
            </a:pPr>
            <a:r>
              <a:rPr dirty="0" sz="2600" spc="-15">
                <a:latin typeface="Times New Roman"/>
                <a:cs typeface="Times New Roman"/>
              </a:rPr>
              <a:t>W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iti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 i="1">
                <a:latin typeface="Times New Roman"/>
                <a:cs typeface="Times New Roman"/>
              </a:rPr>
              <a:t>w</a:t>
            </a:r>
            <a:r>
              <a:rPr dirty="0" sz="2600" spc="-5" b="1" i="1">
                <a:latin typeface="Times New Roman"/>
                <a:cs typeface="Times New Roman"/>
              </a:rPr>
              <a:t>i</a:t>
            </a:r>
            <a:r>
              <a:rPr dirty="0" sz="2600" spc="5" b="1" i="1">
                <a:latin typeface="Times New Roman"/>
                <a:cs typeface="Times New Roman"/>
              </a:rPr>
              <a:t>d</a:t>
            </a:r>
            <a:r>
              <a:rPr dirty="0" sz="2600" spc="-5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r>
              <a:rPr dirty="0" sz="2600" spc="-5" b="1" i="1">
                <a:latin typeface="Times New Roman"/>
                <a:cs typeface="Times New Roman"/>
              </a:rPr>
              <a:t>i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r>
              <a:rPr dirty="0" sz="2600" b="1" i="1">
                <a:latin typeface="Times New Roman"/>
                <a:cs typeface="Times New Roman"/>
              </a:rPr>
              <a:t>g  </a:t>
            </a:r>
            <a:r>
              <a:rPr dirty="0" sz="2600" spc="-5" b="1" i="1">
                <a:latin typeface="Times New Roman"/>
                <a:cs typeface="Times New Roman"/>
              </a:rPr>
              <a:t>conversion</a:t>
            </a:r>
            <a:r>
              <a:rPr dirty="0" sz="2600" spc="-30" b="1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takes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place.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4440936"/>
            <a:ext cx="1905000" cy="111760"/>
          </a:xfrm>
          <a:custGeom>
            <a:avLst/>
            <a:gdLst/>
            <a:ahLst/>
            <a:cxnLst/>
            <a:rect l="l" t="t" r="r" b="b"/>
            <a:pathLst>
              <a:path w="1905000" h="111760">
                <a:moveTo>
                  <a:pt x="106680" y="10668"/>
                </a:moveTo>
                <a:lnTo>
                  <a:pt x="103632" y="6096"/>
                </a:lnTo>
                <a:lnTo>
                  <a:pt x="102108" y="1524"/>
                </a:lnTo>
                <a:lnTo>
                  <a:pt x="96012" y="0"/>
                </a:lnTo>
                <a:lnTo>
                  <a:pt x="91440" y="3048"/>
                </a:lnTo>
                <a:lnTo>
                  <a:pt x="0" y="54864"/>
                </a:lnTo>
                <a:lnTo>
                  <a:pt x="19812" y="66421"/>
                </a:lnTo>
                <a:lnTo>
                  <a:pt x="19812" y="45720"/>
                </a:lnTo>
                <a:lnTo>
                  <a:pt x="55965" y="45690"/>
                </a:lnTo>
                <a:lnTo>
                  <a:pt x="100584" y="19812"/>
                </a:lnTo>
                <a:lnTo>
                  <a:pt x="105156" y="16764"/>
                </a:lnTo>
                <a:lnTo>
                  <a:pt x="106680" y="10668"/>
                </a:lnTo>
                <a:close/>
              </a:path>
              <a:path w="1905000" h="111760">
                <a:moveTo>
                  <a:pt x="55864" y="45749"/>
                </a:moveTo>
                <a:lnTo>
                  <a:pt x="19812" y="45720"/>
                </a:lnTo>
                <a:lnTo>
                  <a:pt x="19812" y="65532"/>
                </a:lnTo>
                <a:lnTo>
                  <a:pt x="24384" y="65535"/>
                </a:lnTo>
                <a:lnTo>
                  <a:pt x="24384" y="47244"/>
                </a:lnTo>
                <a:lnTo>
                  <a:pt x="38835" y="55626"/>
                </a:lnTo>
                <a:lnTo>
                  <a:pt x="55864" y="45749"/>
                </a:lnTo>
                <a:close/>
              </a:path>
              <a:path w="1905000" h="111760">
                <a:moveTo>
                  <a:pt x="106680" y="100584"/>
                </a:moveTo>
                <a:lnTo>
                  <a:pt x="105156" y="94488"/>
                </a:lnTo>
                <a:lnTo>
                  <a:pt x="100584" y="91440"/>
                </a:lnTo>
                <a:lnTo>
                  <a:pt x="55965" y="65561"/>
                </a:lnTo>
                <a:lnTo>
                  <a:pt x="19812" y="65532"/>
                </a:lnTo>
                <a:lnTo>
                  <a:pt x="19812" y="66421"/>
                </a:lnTo>
                <a:lnTo>
                  <a:pt x="91440" y="108204"/>
                </a:lnTo>
                <a:lnTo>
                  <a:pt x="96012" y="111252"/>
                </a:lnTo>
                <a:lnTo>
                  <a:pt x="100584" y="109728"/>
                </a:lnTo>
                <a:lnTo>
                  <a:pt x="106680" y="100584"/>
                </a:lnTo>
                <a:close/>
              </a:path>
              <a:path w="1905000" h="111760">
                <a:moveTo>
                  <a:pt x="38835" y="55626"/>
                </a:moveTo>
                <a:lnTo>
                  <a:pt x="24384" y="47244"/>
                </a:lnTo>
                <a:lnTo>
                  <a:pt x="24384" y="64008"/>
                </a:lnTo>
                <a:lnTo>
                  <a:pt x="38835" y="55626"/>
                </a:lnTo>
                <a:close/>
              </a:path>
              <a:path w="1905000" h="111760">
                <a:moveTo>
                  <a:pt x="55965" y="65561"/>
                </a:moveTo>
                <a:lnTo>
                  <a:pt x="38835" y="55626"/>
                </a:lnTo>
                <a:lnTo>
                  <a:pt x="24384" y="64008"/>
                </a:lnTo>
                <a:lnTo>
                  <a:pt x="24384" y="65535"/>
                </a:lnTo>
                <a:lnTo>
                  <a:pt x="55965" y="65561"/>
                </a:lnTo>
                <a:close/>
              </a:path>
              <a:path w="1905000" h="111760">
                <a:moveTo>
                  <a:pt x="1905000" y="67056"/>
                </a:moveTo>
                <a:lnTo>
                  <a:pt x="1905000" y="47244"/>
                </a:lnTo>
                <a:lnTo>
                  <a:pt x="55864" y="45749"/>
                </a:lnTo>
                <a:lnTo>
                  <a:pt x="38835" y="55626"/>
                </a:lnTo>
                <a:lnTo>
                  <a:pt x="55864" y="65502"/>
                </a:lnTo>
                <a:lnTo>
                  <a:pt x="106680" y="65602"/>
                </a:lnTo>
                <a:lnTo>
                  <a:pt x="1905000" y="670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718" y="650239"/>
            <a:ext cx="39706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pc="-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Primitive</a:t>
            </a:r>
            <a:r>
              <a:rPr dirty="0" spc="-60" b="1">
                <a:solidFill>
                  <a:srgbClr val="000000"/>
                </a:solidFill>
                <a:latin typeface="Times New Roman"/>
                <a:cs typeface="Times New Roman"/>
              </a:rPr>
              <a:t> 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89835"/>
            <a:ext cx="8071484" cy="216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39494" algn="l"/>
                <a:tab pos="2419985" algn="l"/>
                <a:tab pos="3286125" algn="l"/>
                <a:tab pos="3858895" algn="l"/>
                <a:tab pos="4561205" algn="l"/>
                <a:tab pos="6144895" algn="l"/>
                <a:tab pos="7356475" algn="l"/>
                <a:tab pos="7783195" algn="l"/>
              </a:tabLst>
            </a:pP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y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mm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rr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600" b="1" i="1">
                <a:latin typeface="Times New Roman"/>
                <a:cs typeface="Times New Roman"/>
              </a:rPr>
              <a:t>simple</a:t>
            </a:r>
            <a:r>
              <a:rPr dirty="0" sz="2600" spc="-55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types.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primitive </a:t>
            </a:r>
            <a:r>
              <a:rPr dirty="0" sz="2600" spc="-5">
                <a:latin typeface="Times New Roman"/>
                <a:cs typeface="Times New Roman"/>
              </a:rPr>
              <a:t>types represent </a:t>
            </a:r>
            <a:r>
              <a:rPr dirty="0" sz="2600" b="1">
                <a:latin typeface="Times New Roman"/>
                <a:cs typeface="Times New Roman"/>
              </a:rPr>
              <a:t>single </a:t>
            </a:r>
            <a:r>
              <a:rPr dirty="0" sz="2600" spc="-5" b="1">
                <a:latin typeface="Times New Roman"/>
                <a:cs typeface="Times New Roman"/>
              </a:rPr>
              <a:t>values</a:t>
            </a:r>
            <a:r>
              <a:rPr dirty="0" sz="2600" spc="-5">
                <a:latin typeface="Times New Roman"/>
                <a:cs typeface="Times New Roman"/>
              </a:rPr>
              <a:t>—not </a:t>
            </a:r>
            <a:r>
              <a:rPr dirty="0" sz="2600">
                <a:latin typeface="Times New Roman"/>
                <a:cs typeface="Times New Roman"/>
              </a:rPr>
              <a:t>complex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087" y="1032763"/>
            <a:ext cx="66186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Java</a:t>
            </a:r>
            <a:r>
              <a:rPr dirty="0" sz="3200" spc="-120" b="1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3200" spc="-2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32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32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6565" cy="484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952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For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widening </a:t>
            </a:r>
            <a:r>
              <a:rPr dirty="0" sz="2600" spc="-5" b="1">
                <a:latin typeface="Times New Roman"/>
                <a:cs typeface="Times New Roman"/>
              </a:rPr>
              <a:t>conversions</a:t>
            </a:r>
            <a:r>
              <a:rPr dirty="0" sz="2600" spc="-5">
                <a:latin typeface="Times New Roman"/>
                <a:cs typeface="Times New Roman"/>
              </a:rPr>
              <a:t>,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b="1">
                <a:latin typeface="Times New Roman"/>
                <a:cs typeface="Times New Roman"/>
              </a:rPr>
              <a:t>numeric </a:t>
            </a:r>
            <a:r>
              <a:rPr dirty="0" sz="2600" spc="-5" b="1">
                <a:latin typeface="Times New Roman"/>
                <a:cs typeface="Times New Roman"/>
              </a:rPr>
              <a:t>types, </a:t>
            </a:r>
            <a:r>
              <a:rPr dirty="0" sz="2600" b="1">
                <a:latin typeface="Times New Roman"/>
                <a:cs typeface="Times New Roman"/>
              </a:rPr>
              <a:t>including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integer </a:t>
            </a:r>
            <a:r>
              <a:rPr dirty="0" sz="2600" b="1">
                <a:latin typeface="Times New Roman"/>
                <a:cs typeface="Times New Roman"/>
              </a:rPr>
              <a:t>and </a:t>
            </a:r>
            <a:r>
              <a:rPr dirty="0" sz="2600" spc="-5" b="1">
                <a:latin typeface="Times New Roman"/>
                <a:cs typeface="Times New Roman"/>
              </a:rPr>
              <a:t>floating-point </a:t>
            </a:r>
            <a:r>
              <a:rPr dirty="0" sz="2600" spc="-10" b="1">
                <a:latin typeface="Times New Roman"/>
                <a:cs typeface="Times New Roman"/>
              </a:rPr>
              <a:t>types</a:t>
            </a:r>
            <a:r>
              <a:rPr dirty="0" sz="2600" spc="-10">
                <a:latin typeface="Times New Roman"/>
                <a:cs typeface="Times New Roman"/>
              </a:rPr>
              <a:t>, </a:t>
            </a:r>
            <a:r>
              <a:rPr dirty="0" sz="2600" spc="-5">
                <a:latin typeface="Times New Roman"/>
                <a:cs typeface="Times New Roman"/>
              </a:rPr>
              <a:t>are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compatible </a:t>
            </a:r>
            <a:r>
              <a:rPr dirty="0" sz="2600" spc="-5">
                <a:latin typeface="Times New Roman"/>
                <a:cs typeface="Times New Roman"/>
              </a:rPr>
              <a:t>with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each</a:t>
            </a:r>
            <a:r>
              <a:rPr dirty="0" sz="2600" spc="-25">
                <a:latin typeface="Times New Roman"/>
                <a:cs typeface="Times New Roman"/>
              </a:rPr>
              <a:t> other.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50000"/>
              </a:lnSpc>
              <a:spcBef>
                <a:spcPts val="620"/>
              </a:spcBef>
            </a:pPr>
            <a:r>
              <a:rPr dirty="0" sz="2400" spc="-5">
                <a:latin typeface="Arial MT"/>
                <a:cs typeface="Arial MT"/>
              </a:rPr>
              <a:t>– </a:t>
            </a:r>
            <a:r>
              <a:rPr dirty="0" sz="2400" spc="-5">
                <a:latin typeface="Times New Roman"/>
                <a:cs typeface="Times New Roman"/>
              </a:rPr>
              <a:t>No automatic conversions </a:t>
            </a:r>
            <a:r>
              <a:rPr dirty="0" sz="2400">
                <a:latin typeface="Times New Roman"/>
                <a:cs typeface="Times New Roman"/>
              </a:rPr>
              <a:t>from the </a:t>
            </a:r>
            <a:r>
              <a:rPr dirty="0" sz="2400" spc="-5" b="1">
                <a:latin typeface="Times New Roman"/>
                <a:cs typeface="Times New Roman"/>
              </a:rPr>
              <a:t>numeric types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Times New Roman"/>
                <a:cs typeface="Times New Roman"/>
              </a:rPr>
              <a:t>char </a:t>
            </a:r>
            <a:r>
              <a:rPr dirty="0" sz="2400" b="1">
                <a:latin typeface="Times New Roman"/>
                <a:cs typeface="Times New Roman"/>
              </a:rPr>
              <a:t> or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boolean.</a:t>
            </a:r>
            <a:endParaRPr sz="2400">
              <a:latin typeface="Times New Roman"/>
              <a:cs typeface="Times New Roman"/>
            </a:endParaRPr>
          </a:p>
          <a:p>
            <a:pPr algn="just" marL="354965" marR="1016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 </a:t>
            </a:r>
            <a:r>
              <a:rPr dirty="0" sz="2600" spc="-5">
                <a:latin typeface="Times New Roman"/>
                <a:cs typeface="Times New Roman"/>
              </a:rPr>
              <a:t>also performs an </a:t>
            </a:r>
            <a:r>
              <a:rPr dirty="0" sz="2600" spc="-5" b="1">
                <a:latin typeface="Times New Roman"/>
                <a:cs typeface="Times New Roman"/>
              </a:rPr>
              <a:t>automatic </a:t>
            </a:r>
            <a:r>
              <a:rPr dirty="0" sz="2600">
                <a:latin typeface="Times New Roman"/>
                <a:cs typeface="Times New Roman"/>
              </a:rPr>
              <a:t>type </a:t>
            </a:r>
            <a:r>
              <a:rPr dirty="0" sz="2600" spc="-5">
                <a:latin typeface="Times New Roman"/>
                <a:cs typeface="Times New Roman"/>
              </a:rPr>
              <a:t>conversion when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literal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integer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variables</a:t>
            </a:r>
            <a:r>
              <a:rPr dirty="0" sz="2600">
                <a:latin typeface="Times New Roman"/>
                <a:cs typeface="Times New Roman"/>
              </a:rPr>
              <a:t> of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type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byte,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short, </a:t>
            </a:r>
            <a:r>
              <a:rPr dirty="0" sz="2600" b="1">
                <a:latin typeface="Times New Roman"/>
                <a:cs typeface="Times New Roman"/>
              </a:rPr>
              <a:t>long,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or</a:t>
            </a:r>
            <a:r>
              <a:rPr dirty="0" sz="2600" spc="-70" b="1">
                <a:latin typeface="Times New Roman"/>
                <a:cs typeface="Times New Roman"/>
              </a:rPr>
              <a:t> </a:t>
            </a:r>
            <a:r>
              <a:rPr dirty="0" sz="2600" spc="-50" b="1">
                <a:latin typeface="Times New Roman"/>
                <a:cs typeface="Times New Roman"/>
              </a:rPr>
              <a:t>char.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2553714"/>
            <a:ext cx="5977255" cy="1373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byte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>
                <a:latin typeface="Times New Roman"/>
                <a:cs typeface="Times New Roman"/>
              </a:rPr>
              <a:t> short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>
                <a:latin typeface="Times New Roman"/>
                <a:cs typeface="Times New Roman"/>
              </a:rPr>
              <a:t>long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float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>
                <a:latin typeface="Times New Roman"/>
                <a:cs typeface="Times New Roman"/>
              </a:rPr>
              <a:t> double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 marL="461645">
              <a:lnSpc>
                <a:spcPct val="100000"/>
              </a:lnSpc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WIDENING</a:t>
            </a:r>
            <a:r>
              <a:rPr dirty="0" sz="26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CONVERSION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145536"/>
            <a:ext cx="6021705" cy="114300"/>
          </a:xfrm>
          <a:custGeom>
            <a:avLst/>
            <a:gdLst/>
            <a:ahLst/>
            <a:cxnLst/>
            <a:rect l="l" t="t" r="r" b="b"/>
            <a:pathLst>
              <a:path w="6021705" h="114300">
                <a:moveTo>
                  <a:pt x="5975288" y="57150"/>
                </a:moveTo>
                <a:lnTo>
                  <a:pt x="5955600" y="45730"/>
                </a:lnTo>
                <a:lnTo>
                  <a:pt x="5910072" y="45697"/>
                </a:lnTo>
                <a:lnTo>
                  <a:pt x="0" y="44196"/>
                </a:lnTo>
                <a:lnTo>
                  <a:pt x="0" y="67056"/>
                </a:lnTo>
                <a:lnTo>
                  <a:pt x="5955600" y="68569"/>
                </a:lnTo>
                <a:lnTo>
                  <a:pt x="5975288" y="57150"/>
                </a:lnTo>
                <a:close/>
              </a:path>
              <a:path w="6021705" h="114300">
                <a:moveTo>
                  <a:pt x="6021324" y="57912"/>
                </a:moveTo>
                <a:lnTo>
                  <a:pt x="5928360" y="3048"/>
                </a:lnTo>
                <a:lnTo>
                  <a:pt x="5922264" y="0"/>
                </a:lnTo>
                <a:lnTo>
                  <a:pt x="5916168" y="1524"/>
                </a:lnTo>
                <a:lnTo>
                  <a:pt x="5913120" y="7620"/>
                </a:lnTo>
                <a:lnTo>
                  <a:pt x="5910072" y="12192"/>
                </a:lnTo>
                <a:lnTo>
                  <a:pt x="5911596" y="19812"/>
                </a:lnTo>
                <a:lnTo>
                  <a:pt x="5916168" y="22860"/>
                </a:lnTo>
                <a:lnTo>
                  <a:pt x="5955563" y="45709"/>
                </a:lnTo>
                <a:lnTo>
                  <a:pt x="5998464" y="45720"/>
                </a:lnTo>
                <a:lnTo>
                  <a:pt x="5998464" y="71028"/>
                </a:lnTo>
                <a:lnTo>
                  <a:pt x="6021324" y="57912"/>
                </a:lnTo>
                <a:close/>
              </a:path>
              <a:path w="6021705" h="114300">
                <a:moveTo>
                  <a:pt x="5998464" y="71028"/>
                </a:moveTo>
                <a:lnTo>
                  <a:pt x="5998464" y="68580"/>
                </a:lnTo>
                <a:lnTo>
                  <a:pt x="5955563" y="68590"/>
                </a:lnTo>
                <a:lnTo>
                  <a:pt x="5916168" y="91440"/>
                </a:lnTo>
                <a:lnTo>
                  <a:pt x="5911596" y="94488"/>
                </a:lnTo>
                <a:lnTo>
                  <a:pt x="5910072" y="102108"/>
                </a:lnTo>
                <a:lnTo>
                  <a:pt x="5913120" y="106680"/>
                </a:lnTo>
                <a:lnTo>
                  <a:pt x="5916168" y="112776"/>
                </a:lnTo>
                <a:lnTo>
                  <a:pt x="5922264" y="114300"/>
                </a:lnTo>
                <a:lnTo>
                  <a:pt x="5928360" y="111252"/>
                </a:lnTo>
                <a:lnTo>
                  <a:pt x="5998464" y="71028"/>
                </a:lnTo>
                <a:close/>
              </a:path>
              <a:path w="6021705" h="114300">
                <a:moveTo>
                  <a:pt x="5998464" y="68580"/>
                </a:moveTo>
                <a:lnTo>
                  <a:pt x="5998464" y="45720"/>
                </a:lnTo>
                <a:lnTo>
                  <a:pt x="5955563" y="45709"/>
                </a:lnTo>
                <a:lnTo>
                  <a:pt x="5975288" y="57150"/>
                </a:lnTo>
                <a:lnTo>
                  <a:pt x="5992368" y="47244"/>
                </a:lnTo>
                <a:lnTo>
                  <a:pt x="5992368" y="68578"/>
                </a:lnTo>
                <a:lnTo>
                  <a:pt x="5998464" y="68580"/>
                </a:lnTo>
                <a:close/>
              </a:path>
              <a:path w="6021705" h="114300">
                <a:moveTo>
                  <a:pt x="5992368" y="68578"/>
                </a:moveTo>
                <a:lnTo>
                  <a:pt x="5992368" y="67056"/>
                </a:lnTo>
                <a:lnTo>
                  <a:pt x="5975288" y="57150"/>
                </a:lnTo>
                <a:lnTo>
                  <a:pt x="5955600" y="68569"/>
                </a:lnTo>
                <a:lnTo>
                  <a:pt x="5992368" y="68578"/>
                </a:lnTo>
                <a:close/>
              </a:path>
              <a:path w="6021705" h="114300">
                <a:moveTo>
                  <a:pt x="5992368" y="67056"/>
                </a:moveTo>
                <a:lnTo>
                  <a:pt x="5992368" y="47244"/>
                </a:lnTo>
                <a:lnTo>
                  <a:pt x="5975288" y="57150"/>
                </a:lnTo>
                <a:lnTo>
                  <a:pt x="5992368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3980178"/>
            <a:ext cx="530733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0145" algn="l"/>
              </a:tabLst>
            </a:pP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SMA</a:t>
            </a: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LL</a:t>
            </a:r>
            <a:r>
              <a:rPr dirty="0" u="heavy" sz="2600">
                <a:solidFill>
                  <a:srgbClr val="0000CC"/>
                </a:solidFill>
                <a:uFill>
                  <a:solidFill>
                    <a:srgbClr val="0000C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0000CC"/>
                </a:solidFill>
                <a:uFill>
                  <a:solidFill>
                    <a:srgbClr val="0000CB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0000CC"/>
                </a:solidFill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9537" y="3980178"/>
            <a:ext cx="112966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5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559" y="935227"/>
            <a:ext cx="66821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Casting</a:t>
            </a:r>
            <a:r>
              <a:rPr dirty="0" sz="44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Incompatible</a:t>
            </a:r>
            <a:r>
              <a:rPr dirty="0" sz="4400" spc="-155" b="1">
                <a:latin typeface="Times New Roman"/>
                <a:cs typeface="Times New Roman"/>
              </a:rPr>
              <a:t> </a:t>
            </a:r>
            <a:r>
              <a:rPr dirty="0" sz="4400" spc="-65" b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825243"/>
            <a:ext cx="8072120" cy="477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want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assign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 </a:t>
            </a:r>
            <a:r>
              <a:rPr dirty="0" sz="2600" spc="-5" b="1">
                <a:latin typeface="Times New Roman"/>
                <a:cs typeface="Times New Roman"/>
              </a:rPr>
              <a:t>int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value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byte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</a:t>
            </a:r>
            <a:r>
              <a:rPr dirty="0" sz="2600" spc="3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spcBef>
                <a:spcPts val="620"/>
              </a:spcBef>
              <a:tabLst>
                <a:tab pos="1484630" algn="l"/>
                <a:tab pos="3006725" algn="l"/>
                <a:tab pos="3667125" algn="l"/>
                <a:tab pos="4276725" algn="l"/>
                <a:tab pos="4750435" algn="l"/>
                <a:tab pos="6204585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onv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	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ot	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mat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5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, 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b="1" i="1">
                <a:latin typeface="Times New Roman"/>
                <a:cs typeface="Times New Roman"/>
              </a:rPr>
              <a:t>byte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is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smaller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than an int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265" marR="4994910">
              <a:lnSpc>
                <a:spcPct val="170000"/>
              </a:lnSpc>
              <a:tabLst>
                <a:tab pos="2144395" algn="l"/>
              </a:tabLst>
            </a:pPr>
            <a:r>
              <a:rPr dirty="0" sz="2400">
                <a:latin typeface="Times New Roman"/>
                <a:cs typeface="Times New Roman"/>
              </a:rPr>
              <a:t>byte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variable=integer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(small)	</a:t>
            </a:r>
            <a:r>
              <a:rPr dirty="0" sz="2400" spc="-10">
                <a:latin typeface="Times New Roman"/>
                <a:cs typeface="Times New Roman"/>
              </a:rPr>
              <a:t>(large)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b="1" i="1">
                <a:solidFill>
                  <a:srgbClr val="C00000"/>
                </a:solidFill>
                <a:latin typeface="Times New Roman"/>
                <a:cs typeface="Times New Roman"/>
              </a:rPr>
              <a:t>narrowing</a:t>
            </a:r>
            <a:r>
              <a:rPr dirty="0" sz="2600" spc="-1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conversion.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95">
                <a:latin typeface="Times New Roman"/>
                <a:cs typeface="Times New Roman"/>
              </a:rPr>
              <a:t>To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conversion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between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incompatible</a:t>
            </a:r>
            <a:r>
              <a:rPr dirty="0" sz="2600" spc="17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types,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must </a:t>
            </a:r>
            <a:r>
              <a:rPr dirty="0" sz="2600">
                <a:latin typeface="Times New Roman"/>
                <a:cs typeface="Times New Roman"/>
              </a:rPr>
              <a:t>use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cast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4439411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111252" y="12192"/>
                </a:moveTo>
                <a:lnTo>
                  <a:pt x="108204" y="7620"/>
                </a:lnTo>
                <a:lnTo>
                  <a:pt x="105156" y="1524"/>
                </a:lnTo>
                <a:lnTo>
                  <a:pt x="99060" y="0"/>
                </a:lnTo>
                <a:lnTo>
                  <a:pt x="92964" y="3048"/>
                </a:lnTo>
                <a:lnTo>
                  <a:pt x="0" y="56388"/>
                </a:lnTo>
                <a:lnTo>
                  <a:pt x="22860" y="69879"/>
                </a:lnTo>
                <a:lnTo>
                  <a:pt x="22860" y="45720"/>
                </a:lnTo>
                <a:lnTo>
                  <a:pt x="65572" y="45818"/>
                </a:lnTo>
                <a:lnTo>
                  <a:pt x="105156" y="22860"/>
                </a:lnTo>
                <a:lnTo>
                  <a:pt x="109728" y="19812"/>
                </a:lnTo>
                <a:lnTo>
                  <a:pt x="111252" y="12192"/>
                </a:lnTo>
                <a:close/>
              </a:path>
              <a:path w="685800" h="114300">
                <a:moveTo>
                  <a:pt x="65572" y="45818"/>
                </a:moveTo>
                <a:lnTo>
                  <a:pt x="22860" y="45720"/>
                </a:lnTo>
                <a:lnTo>
                  <a:pt x="22860" y="68580"/>
                </a:lnTo>
                <a:lnTo>
                  <a:pt x="28956" y="68594"/>
                </a:lnTo>
                <a:lnTo>
                  <a:pt x="28956" y="47244"/>
                </a:lnTo>
                <a:lnTo>
                  <a:pt x="46035" y="57150"/>
                </a:lnTo>
                <a:lnTo>
                  <a:pt x="65572" y="45818"/>
                </a:lnTo>
                <a:close/>
              </a:path>
              <a:path w="685800" h="114300">
                <a:moveTo>
                  <a:pt x="111252" y="102108"/>
                </a:moveTo>
                <a:lnTo>
                  <a:pt x="109728" y="96012"/>
                </a:lnTo>
                <a:lnTo>
                  <a:pt x="105156" y="91440"/>
                </a:lnTo>
                <a:lnTo>
                  <a:pt x="65912" y="68678"/>
                </a:lnTo>
                <a:lnTo>
                  <a:pt x="22860" y="68580"/>
                </a:lnTo>
                <a:lnTo>
                  <a:pt x="22860" y="69879"/>
                </a:lnTo>
                <a:lnTo>
                  <a:pt x="92964" y="111252"/>
                </a:lnTo>
                <a:lnTo>
                  <a:pt x="99060" y="114300"/>
                </a:lnTo>
                <a:lnTo>
                  <a:pt x="105156" y="112776"/>
                </a:lnTo>
                <a:lnTo>
                  <a:pt x="108204" y="106680"/>
                </a:lnTo>
                <a:lnTo>
                  <a:pt x="111252" y="102108"/>
                </a:lnTo>
                <a:close/>
              </a:path>
              <a:path w="685800" h="114300">
                <a:moveTo>
                  <a:pt x="46035" y="57150"/>
                </a:moveTo>
                <a:lnTo>
                  <a:pt x="28956" y="47244"/>
                </a:lnTo>
                <a:lnTo>
                  <a:pt x="28956" y="67056"/>
                </a:lnTo>
                <a:lnTo>
                  <a:pt x="46035" y="57150"/>
                </a:lnTo>
                <a:close/>
              </a:path>
              <a:path w="685800" h="114300">
                <a:moveTo>
                  <a:pt x="65912" y="68678"/>
                </a:moveTo>
                <a:lnTo>
                  <a:pt x="46035" y="57150"/>
                </a:lnTo>
                <a:lnTo>
                  <a:pt x="28956" y="67056"/>
                </a:lnTo>
                <a:lnTo>
                  <a:pt x="28956" y="68594"/>
                </a:lnTo>
                <a:lnTo>
                  <a:pt x="65912" y="68678"/>
                </a:lnTo>
                <a:close/>
              </a:path>
              <a:path w="685800" h="114300">
                <a:moveTo>
                  <a:pt x="685800" y="70104"/>
                </a:moveTo>
                <a:lnTo>
                  <a:pt x="685800" y="47244"/>
                </a:lnTo>
                <a:lnTo>
                  <a:pt x="65572" y="45818"/>
                </a:lnTo>
                <a:lnTo>
                  <a:pt x="46035" y="57150"/>
                </a:lnTo>
                <a:lnTo>
                  <a:pt x="65912" y="68678"/>
                </a:lnTo>
                <a:lnTo>
                  <a:pt x="685800" y="7010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2779" y="1032763"/>
            <a:ext cx="62096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Casting</a:t>
            </a:r>
            <a:r>
              <a:rPr dirty="0" sz="32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Incompatible</a:t>
            </a:r>
            <a:r>
              <a:rPr dirty="0" sz="32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Types(contd.)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4283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A</a:t>
            </a:r>
            <a:r>
              <a:rPr dirty="0" sz="2600" spc="235"/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cast</a:t>
            </a:r>
            <a:r>
              <a:rPr dirty="0" sz="2600" spc="229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is</a:t>
            </a:r>
            <a:r>
              <a:rPr dirty="0" sz="2600" spc="229" i="1">
                <a:latin typeface="Times New Roman"/>
                <a:cs typeface="Times New Roman"/>
              </a:rPr>
              <a:t> </a:t>
            </a:r>
            <a:r>
              <a:rPr dirty="0" sz="2600"/>
              <a:t>simply</a:t>
            </a:r>
            <a:r>
              <a:rPr dirty="0" sz="2600" spc="235"/>
              <a:t> </a:t>
            </a:r>
            <a:r>
              <a:rPr dirty="0" sz="2600" spc="-5"/>
              <a:t>an</a:t>
            </a:r>
            <a:r>
              <a:rPr dirty="0" sz="2600" spc="240"/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explicit</a:t>
            </a:r>
            <a:r>
              <a:rPr dirty="0" sz="2600" spc="229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type</a:t>
            </a:r>
            <a:r>
              <a:rPr dirty="0" sz="2600" spc="2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conversion</a:t>
            </a:r>
            <a:r>
              <a:rPr dirty="0" sz="2600"/>
              <a:t>.</a:t>
            </a:r>
            <a:r>
              <a:rPr dirty="0" sz="2600" spc="235"/>
              <a:t> </a:t>
            </a:r>
            <a:r>
              <a:rPr dirty="0" sz="2600" spc="-5"/>
              <a:t>It</a:t>
            </a:r>
            <a:r>
              <a:rPr dirty="0" sz="2600" spc="229"/>
              <a:t> </a:t>
            </a:r>
            <a:r>
              <a:rPr dirty="0" sz="2600"/>
              <a:t>has</a:t>
            </a:r>
            <a:r>
              <a:rPr dirty="0" sz="2600" spc="225"/>
              <a:t> </a:t>
            </a:r>
            <a:r>
              <a:rPr dirty="0" sz="2600" spc="-5"/>
              <a:t>this </a:t>
            </a:r>
            <a:r>
              <a:rPr dirty="0" sz="2600" spc="-635"/>
              <a:t> </a:t>
            </a:r>
            <a:r>
              <a:rPr dirty="0" sz="2600"/>
              <a:t>general</a:t>
            </a:r>
            <a:r>
              <a:rPr dirty="0" sz="2600" spc="-35"/>
              <a:t> </a:t>
            </a:r>
            <a:r>
              <a:rPr dirty="0" sz="2600" spc="-5"/>
              <a:t>form: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5"/>
              <a:t>(</a:t>
            </a:r>
            <a:r>
              <a:rPr dirty="0" sz="2600" spc="-5" b="1" i="1">
                <a:latin typeface="Times New Roman"/>
                <a:cs typeface="Times New Roman"/>
              </a:rPr>
              <a:t>target-type</a:t>
            </a:r>
            <a:r>
              <a:rPr dirty="0" sz="2600" spc="-5" i="1">
                <a:latin typeface="Times New Roman"/>
                <a:cs typeface="Times New Roman"/>
              </a:rPr>
              <a:t>)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value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>
                <a:latin typeface="Arial MT"/>
                <a:cs typeface="Arial MT"/>
              </a:rPr>
              <a:t> </a:t>
            </a:r>
            <a:r>
              <a:rPr dirty="0" spc="-15" i="1">
                <a:latin typeface="Times New Roman"/>
                <a:cs typeface="Times New Roman"/>
              </a:rPr>
              <a:t>target-type </a:t>
            </a:r>
            <a:r>
              <a:rPr dirty="0" spc="-5" i="1">
                <a:latin typeface="Times New Roman"/>
                <a:cs typeface="Times New Roman"/>
              </a:rPr>
              <a:t>specifies </a:t>
            </a:r>
            <a:r>
              <a:rPr dirty="0" i="1">
                <a:latin typeface="Times New Roman"/>
                <a:cs typeface="Times New Roman"/>
              </a:rPr>
              <a:t>the </a:t>
            </a:r>
            <a:r>
              <a:rPr dirty="0" b="1" i="1">
                <a:latin typeface="Times New Roman"/>
                <a:cs typeface="Times New Roman"/>
              </a:rPr>
              <a:t>desired </a:t>
            </a:r>
            <a:r>
              <a:rPr dirty="0" spc="-5" b="1" i="1">
                <a:latin typeface="Times New Roman"/>
                <a:cs typeface="Times New Roman"/>
              </a:rPr>
              <a:t>type </a:t>
            </a:r>
            <a:r>
              <a:rPr dirty="0" i="1">
                <a:latin typeface="Times New Roman"/>
                <a:cs typeface="Times New Roman"/>
              </a:rPr>
              <a:t>to </a:t>
            </a:r>
            <a:r>
              <a:rPr dirty="0" spc="-5" i="1">
                <a:latin typeface="Times New Roman"/>
                <a:cs typeface="Times New Roman"/>
              </a:rPr>
              <a:t>which value </a:t>
            </a:r>
            <a:r>
              <a:rPr dirty="0" i="1">
                <a:latin typeface="Times New Roman"/>
                <a:cs typeface="Times New Roman"/>
              </a:rPr>
              <a:t>is to </a:t>
            </a:r>
            <a:r>
              <a:rPr dirty="0" spc="-10" i="1">
                <a:latin typeface="Times New Roman"/>
                <a:cs typeface="Times New Roman"/>
              </a:rPr>
              <a:t>be </a:t>
            </a:r>
            <a:r>
              <a:rPr dirty="0" spc="-58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converted.</a:t>
            </a:r>
          </a:p>
          <a:p>
            <a:pPr marL="469265" marR="6757670">
              <a:lnSpc>
                <a:spcPct val="120000"/>
              </a:lnSpc>
            </a:pPr>
            <a:r>
              <a:rPr dirty="0" spc="-5" b="1">
                <a:latin typeface="Times New Roman"/>
                <a:cs typeface="Times New Roman"/>
              </a:rPr>
              <a:t>int </a:t>
            </a:r>
            <a:r>
              <a:rPr dirty="0"/>
              <a:t>a; </a:t>
            </a:r>
            <a:r>
              <a:rPr dirty="0" spc="5"/>
              <a:t> </a:t>
            </a:r>
            <a:r>
              <a:rPr dirty="0">
                <a:solidFill>
                  <a:srgbClr val="C00000"/>
                </a:solidFill>
              </a:rPr>
              <a:t>byte</a:t>
            </a:r>
            <a:r>
              <a:rPr dirty="0" spc="-120">
                <a:solidFill>
                  <a:srgbClr val="C00000"/>
                </a:solidFill>
              </a:rPr>
              <a:t> </a:t>
            </a:r>
            <a:r>
              <a:rPr dirty="0"/>
              <a:t>b;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339" y="4798566"/>
            <a:ext cx="1558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byte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237477"/>
            <a:ext cx="80721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 the </a:t>
            </a:r>
            <a:r>
              <a:rPr dirty="0" sz="2400" spc="-10" b="1">
                <a:latin typeface="Times New Roman"/>
                <a:cs typeface="Times New Roman"/>
              </a:rPr>
              <a:t>integer’s </a:t>
            </a:r>
            <a:r>
              <a:rPr dirty="0" sz="2400" spc="-5" b="1">
                <a:latin typeface="Times New Roman"/>
                <a:cs typeface="Times New Roman"/>
              </a:rPr>
              <a:t>value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 b="1">
                <a:latin typeface="Times New Roman"/>
                <a:cs typeface="Times New Roman"/>
              </a:rPr>
              <a:t>larger </a:t>
            </a:r>
            <a:r>
              <a:rPr dirty="0" sz="2400" spc="-5">
                <a:latin typeface="Times New Roman"/>
                <a:cs typeface="Times New Roman"/>
              </a:rPr>
              <a:t>than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range </a:t>
            </a:r>
            <a:r>
              <a:rPr dirty="0" sz="2400">
                <a:latin typeface="Times New Roman"/>
                <a:cs typeface="Times New Roman"/>
              </a:rPr>
              <a:t>of a </a:t>
            </a:r>
            <a:r>
              <a:rPr dirty="0" sz="2400" spc="-5">
                <a:latin typeface="Times New Roman"/>
                <a:cs typeface="Times New Roman"/>
              </a:rPr>
              <a:t>byte,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  <a:cs typeface="Times New Roman"/>
              </a:rPr>
              <a:t>reduced to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 modulo </a:t>
            </a:r>
            <a:r>
              <a:rPr dirty="0" sz="2400" i="1">
                <a:latin typeface="Times New Roman"/>
                <a:cs typeface="Times New Roman"/>
              </a:rPr>
              <a:t>(the </a:t>
            </a:r>
            <a:r>
              <a:rPr dirty="0" sz="2400" spc="-15" i="1">
                <a:latin typeface="Times New Roman"/>
                <a:cs typeface="Times New Roman"/>
              </a:rPr>
              <a:t>remainder </a:t>
            </a:r>
            <a:r>
              <a:rPr dirty="0" sz="2400" i="1">
                <a:latin typeface="Times New Roman"/>
                <a:cs typeface="Times New Roman"/>
              </a:rPr>
              <a:t>of an </a:t>
            </a:r>
            <a:r>
              <a:rPr dirty="0" sz="2400" spc="-5" i="1">
                <a:latin typeface="Times New Roman"/>
                <a:cs typeface="Times New Roman"/>
              </a:rPr>
              <a:t>integer division)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by </a:t>
            </a:r>
            <a:r>
              <a:rPr dirty="0" sz="2400" spc="-5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Times New Roman"/>
                <a:cs typeface="Times New Roman"/>
              </a:rPr>
              <a:t>byte’s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range(256).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138" y="4903722"/>
            <a:ext cx="5502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//Here</a:t>
            </a:r>
            <a:r>
              <a:rPr dirty="0" sz="1600" spc="2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integer</a:t>
            </a:r>
            <a:r>
              <a:rPr dirty="0" sz="1600" spc="2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value</a:t>
            </a:r>
            <a:r>
              <a:rPr dirty="0" sz="1600" spc="1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in</a:t>
            </a:r>
            <a:r>
              <a:rPr dirty="0" sz="1600" spc="1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variable</a:t>
            </a:r>
            <a:r>
              <a:rPr dirty="0" sz="1600" spc="1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a</a:t>
            </a:r>
            <a:r>
              <a:rPr dirty="0" sz="1600" spc="1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is</a:t>
            </a:r>
            <a:r>
              <a:rPr dirty="0" sz="1600" spc="1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solidFill>
                  <a:srgbClr val="C00000"/>
                </a:solidFill>
                <a:latin typeface="Times New Roman"/>
                <a:cs typeface="Times New Roman"/>
              </a:rPr>
              <a:t>casted(converted</a:t>
            </a:r>
            <a:r>
              <a:rPr dirty="0" sz="1600" spc="-5" b="1" i="1">
                <a:latin typeface="Times New Roman"/>
                <a:cs typeface="Times New Roman"/>
              </a:rPr>
              <a:t>)</a:t>
            </a:r>
            <a:r>
              <a:rPr dirty="0" sz="1600" spc="5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to</a:t>
            </a:r>
            <a:r>
              <a:rPr dirty="0" sz="1600" spc="1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byte</a:t>
            </a:r>
            <a:r>
              <a:rPr dirty="0" sz="1600" spc="1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type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2779" y="1032763"/>
            <a:ext cx="62096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Casting</a:t>
            </a:r>
            <a:r>
              <a:rPr dirty="0" sz="32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Incompatible</a:t>
            </a:r>
            <a:r>
              <a:rPr dirty="0" sz="32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Types(contd.)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29589" rIns="0" bIns="0" rtlCol="0" vert="horz">
            <a:spAutoFit/>
          </a:bodyPr>
          <a:lstStyle/>
          <a:p>
            <a:pPr marL="354965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A</a:t>
            </a:r>
            <a:r>
              <a:rPr dirty="0" sz="2600" spc="-130"/>
              <a:t> </a:t>
            </a:r>
            <a:r>
              <a:rPr dirty="0" sz="2600" spc="-10"/>
              <a:t>different</a:t>
            </a:r>
            <a:r>
              <a:rPr dirty="0" sz="2600" spc="10"/>
              <a:t> </a:t>
            </a:r>
            <a:r>
              <a:rPr dirty="0" sz="2600"/>
              <a:t>type</a:t>
            </a:r>
            <a:r>
              <a:rPr dirty="0" sz="2600" spc="10"/>
              <a:t> </a:t>
            </a:r>
            <a:r>
              <a:rPr dirty="0" sz="2600"/>
              <a:t>of</a:t>
            </a:r>
            <a:r>
              <a:rPr dirty="0" sz="2600" spc="15"/>
              <a:t> </a:t>
            </a:r>
            <a:r>
              <a:rPr dirty="0" sz="2600" spc="-5"/>
              <a:t>conversion</a:t>
            </a:r>
            <a:r>
              <a:rPr dirty="0" sz="2600" spc="20"/>
              <a:t> </a:t>
            </a:r>
            <a:r>
              <a:rPr dirty="0" sz="2600" spc="-5"/>
              <a:t>will</a:t>
            </a:r>
            <a:r>
              <a:rPr dirty="0" sz="2600" spc="20"/>
              <a:t> </a:t>
            </a:r>
            <a:r>
              <a:rPr dirty="0" sz="2600" spc="-5"/>
              <a:t>occur</a:t>
            </a:r>
            <a:r>
              <a:rPr dirty="0" sz="2600" spc="15"/>
              <a:t> </a:t>
            </a:r>
            <a:r>
              <a:rPr dirty="0" sz="2600" spc="-10"/>
              <a:t>when</a:t>
            </a:r>
            <a:r>
              <a:rPr dirty="0" sz="2600" spc="30"/>
              <a:t> </a:t>
            </a:r>
            <a:r>
              <a:rPr dirty="0" sz="2600"/>
              <a:t>a</a:t>
            </a:r>
            <a:r>
              <a:rPr dirty="0" sz="2600" spc="10"/>
              <a:t> </a:t>
            </a:r>
            <a:r>
              <a:rPr dirty="0" sz="2600" spc="-5" b="1">
                <a:latin typeface="Times New Roman"/>
                <a:cs typeface="Times New Roman"/>
              </a:rPr>
              <a:t>floating-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point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value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is</a:t>
            </a:r>
            <a:r>
              <a:rPr dirty="0" u="heavy" sz="26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assigned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to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</a:rPr>
              <a:t>an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integer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/>
              <a:t>type:</a:t>
            </a:r>
            <a:r>
              <a:rPr dirty="0" sz="2600" spc="-20"/>
              <a:t> </a:t>
            </a:r>
            <a:r>
              <a:rPr dirty="0" sz="2600" b="1" i="1">
                <a:solidFill>
                  <a:srgbClr val="C00000"/>
                </a:solidFill>
                <a:latin typeface="Times New Roman"/>
                <a:cs typeface="Times New Roman"/>
              </a:rPr>
              <a:t>truncation.</a:t>
            </a:r>
            <a:endParaRPr sz="26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5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  <a:tab pos="1100455" algn="l"/>
                <a:tab pos="1615440" algn="l"/>
                <a:tab pos="2414270" algn="l"/>
                <a:tab pos="3089275" algn="l"/>
                <a:tab pos="3433445" algn="l"/>
                <a:tab pos="4624070" algn="l"/>
                <a:tab pos="5001895" algn="l"/>
                <a:tab pos="5429885" algn="l"/>
                <a:tab pos="6480175" algn="l"/>
                <a:tab pos="6993890" algn="l"/>
              </a:tabLst>
            </a:pPr>
            <a:r>
              <a:rPr dirty="0" sz="2400">
                <a:latin typeface="Times New Roman"/>
                <a:cs typeface="Times New Roman"/>
              </a:rPr>
              <a:t>If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ue</a:t>
            </a:r>
            <a:r>
              <a:rPr dirty="0" sz="2400">
                <a:latin typeface="Times New Roman"/>
                <a:cs typeface="Times New Roman"/>
              </a:rPr>
              <a:t>	1.23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gne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9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lt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 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1.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  <a:tab pos="2830195" algn="l"/>
                <a:tab pos="4848225" algn="l"/>
              </a:tabLst>
            </a:pP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2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a=1.23;	</a:t>
            </a:r>
            <a:r>
              <a:rPr dirty="0" sz="2400" i="1">
                <a:latin typeface="Times New Roman"/>
                <a:cs typeface="Times New Roman"/>
              </a:rPr>
              <a:t>//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here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variable	a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stores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only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  <a:spcBef>
                <a:spcPts val="2014"/>
              </a:spcBef>
            </a:pPr>
            <a:r>
              <a:rPr dirty="0" b="1" i="1">
                <a:latin typeface="Times New Roman"/>
                <a:cs typeface="Times New Roman"/>
              </a:rPr>
              <a:t>//</a:t>
            </a:r>
            <a:r>
              <a:rPr dirty="0" spc="-50" b="1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.23</a:t>
            </a:r>
            <a:r>
              <a:rPr dirty="0" spc="-15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will</a:t>
            </a:r>
            <a:r>
              <a:rPr dirty="0" spc="-30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have</a:t>
            </a:r>
            <a:r>
              <a:rPr dirty="0" spc="-2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been</a:t>
            </a:r>
            <a:r>
              <a:rPr dirty="0" spc="-10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truncated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2779" y="1032763"/>
            <a:ext cx="62096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Casting</a:t>
            </a:r>
            <a:r>
              <a:rPr dirty="0" sz="32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Incompatible</a:t>
            </a:r>
            <a:r>
              <a:rPr dirty="0" sz="32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Types(contd.)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1698751"/>
            <a:ext cx="8072120" cy="495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 the </a:t>
            </a:r>
            <a:r>
              <a:rPr dirty="0" sz="2400" spc="-5">
                <a:latin typeface="Times New Roman"/>
                <a:cs typeface="Times New Roman"/>
              </a:rPr>
              <a:t>size </a:t>
            </a:r>
            <a:r>
              <a:rPr dirty="0" sz="2400" spc="-10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whole </a:t>
            </a:r>
            <a:r>
              <a:rPr dirty="0" sz="2400" spc="-5" b="1">
                <a:latin typeface="Times New Roman"/>
                <a:cs typeface="Times New Roman"/>
              </a:rPr>
              <a:t>number </a:t>
            </a:r>
            <a:r>
              <a:rPr dirty="0" sz="2400" spc="-5">
                <a:latin typeface="Times New Roman"/>
                <a:cs typeface="Times New Roman"/>
              </a:rPr>
              <a:t>component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 b="1">
                <a:latin typeface="Times New Roman"/>
                <a:cs typeface="Times New Roman"/>
              </a:rPr>
              <a:t>too large </a:t>
            </a:r>
            <a:r>
              <a:rPr dirty="0" sz="2400" b="1"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Times New Roman"/>
                <a:cs typeface="Times New Roman"/>
              </a:rPr>
              <a:t>fit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into the target integer type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then </a:t>
            </a:r>
            <a:r>
              <a:rPr dirty="0" sz="2400" spc="-5">
                <a:latin typeface="Times New Roman"/>
                <a:cs typeface="Times New Roman"/>
              </a:rPr>
              <a:t>that value </a:t>
            </a:r>
            <a:r>
              <a:rPr dirty="0" sz="2400" spc="-10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reduced </a:t>
            </a:r>
            <a:r>
              <a:rPr dirty="0" sz="240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solidFill>
                  <a:srgbClr val="4E6127"/>
                </a:solidFill>
                <a:uFill>
                  <a:solidFill>
                    <a:srgbClr val="4F6127"/>
                  </a:solidFill>
                </a:uFill>
                <a:latin typeface="Times New Roman"/>
                <a:cs typeface="Times New Roman"/>
              </a:rPr>
              <a:t>modulo</a:t>
            </a:r>
            <a:r>
              <a:rPr dirty="0" sz="2400" spc="-20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target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type’s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range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byte</a:t>
            </a:r>
            <a:r>
              <a:rPr dirty="0" sz="2400" spc="-4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b;</a:t>
            </a:r>
            <a:endParaRPr sz="2400">
              <a:latin typeface="Times New Roman"/>
              <a:cs typeface="Times New Roman"/>
            </a:endParaRPr>
          </a:p>
          <a:p>
            <a:pPr marL="926465" marR="5738495">
              <a:lnSpc>
                <a:spcPct val="120000"/>
              </a:lnSpc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5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257;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b=(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byte)</a:t>
            </a:r>
            <a:r>
              <a:rPr dirty="0" sz="2400" spc="-5" b="1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  <a:tabLst>
                <a:tab pos="1217930" algn="l"/>
                <a:tab pos="2557145" algn="l"/>
                <a:tab pos="2950845" algn="l"/>
                <a:tab pos="3665220" algn="l"/>
                <a:tab pos="4025265" algn="l"/>
                <a:tab pos="5074920" algn="l"/>
                <a:tab pos="5756275" algn="l"/>
                <a:tab pos="6445250" algn="l"/>
                <a:tab pos="6871970" algn="l"/>
                <a:tab pos="7400925" algn="l"/>
              </a:tabLst>
            </a:pP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byt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128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127)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ha</a:t>
            </a:r>
            <a:r>
              <a:rPr dirty="0" sz="2400">
                <a:latin typeface="Times New Roman"/>
                <a:cs typeface="Times New Roman"/>
              </a:rPr>
              <a:t>n	257,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 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is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257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256=1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large</a:t>
            </a:r>
            <a:r>
              <a:rPr dirty="0" u="heavy" sz="2400" spc="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dirty="0" u="heavy" sz="24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cast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byte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variable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result</a:t>
            </a:r>
            <a:r>
              <a:rPr dirty="0" sz="2400" spc="100" b="1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remainder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division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256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334515"/>
            <a:ext cx="597725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byte</a:t>
            </a:r>
            <a:r>
              <a:rPr dirty="0" sz="2600" spc="-35"/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/>
              <a:t> short</a:t>
            </a:r>
            <a:r>
              <a:rPr dirty="0" sz="2600" spc="-15"/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/>
              <a:t>int</a:t>
            </a:r>
            <a:r>
              <a:rPr dirty="0" sz="2600" spc="-10"/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/>
              <a:t>long</a:t>
            </a:r>
            <a:r>
              <a:rPr dirty="0" sz="2600" spc="-15"/>
              <a:t>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/>
              <a:t> </a:t>
            </a:r>
            <a:r>
              <a:rPr dirty="0" sz="2600" spc="-5"/>
              <a:t>float </a:t>
            </a:r>
            <a:r>
              <a:rPr dirty="0" sz="2600">
                <a:latin typeface="Wingdings"/>
                <a:cs typeface="Wingdings"/>
              </a:rPr>
              <a:t></a:t>
            </a:r>
            <a:r>
              <a:rPr dirty="0" sz="2600"/>
              <a:t> double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919" y="2206852"/>
            <a:ext cx="4214495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915">
              <a:lnSpc>
                <a:spcPct val="120000"/>
              </a:lnSpc>
              <a:spcBef>
                <a:spcPts val="100"/>
              </a:spcBef>
            </a:pP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WIDENING</a:t>
            </a:r>
            <a:r>
              <a:rPr dirty="0" sz="2600" spc="-9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CONVERSION </a:t>
            </a:r>
            <a:r>
              <a:rPr dirty="0" sz="2600" spc="-6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25" b="1">
                <a:solidFill>
                  <a:srgbClr val="0000CC"/>
                </a:solidFill>
                <a:latin typeface="Times New Roman"/>
                <a:cs typeface="Times New Roman"/>
              </a:rPr>
              <a:t>(AUTOMATIC</a:t>
            </a:r>
            <a:r>
              <a:rPr dirty="0" sz="2600" spc="-7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/</a:t>
            </a:r>
            <a:r>
              <a:rPr dirty="0" sz="2600" spc="-3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IMPLICIT)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8769" y="3608322"/>
            <a:ext cx="20180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2960" algn="l"/>
              </a:tabLst>
            </a:pPr>
            <a:r>
              <a:rPr dirty="0" sz="2600">
                <a:solidFill>
                  <a:srgbClr val="0000CC"/>
                </a:solidFill>
                <a:latin typeface="Wingdings"/>
                <a:cs typeface="Wingdings"/>
              </a:rPr>
              <a:t></a:t>
            </a:r>
            <a:r>
              <a:rPr dirty="0" sz="2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800" spc="-1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8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800" spc="-1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3145536"/>
            <a:ext cx="6021705" cy="114300"/>
          </a:xfrm>
          <a:custGeom>
            <a:avLst/>
            <a:gdLst/>
            <a:ahLst/>
            <a:cxnLst/>
            <a:rect l="l" t="t" r="r" b="b"/>
            <a:pathLst>
              <a:path w="6021705" h="114300">
                <a:moveTo>
                  <a:pt x="5975288" y="57150"/>
                </a:moveTo>
                <a:lnTo>
                  <a:pt x="5955600" y="45730"/>
                </a:lnTo>
                <a:lnTo>
                  <a:pt x="5910072" y="45697"/>
                </a:lnTo>
                <a:lnTo>
                  <a:pt x="0" y="44196"/>
                </a:lnTo>
                <a:lnTo>
                  <a:pt x="0" y="67056"/>
                </a:lnTo>
                <a:lnTo>
                  <a:pt x="5955600" y="68569"/>
                </a:lnTo>
                <a:lnTo>
                  <a:pt x="5975288" y="57150"/>
                </a:lnTo>
                <a:close/>
              </a:path>
              <a:path w="6021705" h="114300">
                <a:moveTo>
                  <a:pt x="6021324" y="57912"/>
                </a:moveTo>
                <a:lnTo>
                  <a:pt x="5928360" y="3048"/>
                </a:lnTo>
                <a:lnTo>
                  <a:pt x="5922264" y="0"/>
                </a:lnTo>
                <a:lnTo>
                  <a:pt x="5916168" y="1524"/>
                </a:lnTo>
                <a:lnTo>
                  <a:pt x="5913120" y="7620"/>
                </a:lnTo>
                <a:lnTo>
                  <a:pt x="5910072" y="12192"/>
                </a:lnTo>
                <a:lnTo>
                  <a:pt x="5911596" y="19812"/>
                </a:lnTo>
                <a:lnTo>
                  <a:pt x="5916168" y="22860"/>
                </a:lnTo>
                <a:lnTo>
                  <a:pt x="5955563" y="45709"/>
                </a:lnTo>
                <a:lnTo>
                  <a:pt x="5998464" y="45720"/>
                </a:lnTo>
                <a:lnTo>
                  <a:pt x="5998464" y="71028"/>
                </a:lnTo>
                <a:lnTo>
                  <a:pt x="6021324" y="57912"/>
                </a:lnTo>
                <a:close/>
              </a:path>
              <a:path w="6021705" h="114300">
                <a:moveTo>
                  <a:pt x="5998464" y="71028"/>
                </a:moveTo>
                <a:lnTo>
                  <a:pt x="5998464" y="68580"/>
                </a:lnTo>
                <a:lnTo>
                  <a:pt x="5955563" y="68590"/>
                </a:lnTo>
                <a:lnTo>
                  <a:pt x="5916168" y="91440"/>
                </a:lnTo>
                <a:lnTo>
                  <a:pt x="5911596" y="94488"/>
                </a:lnTo>
                <a:lnTo>
                  <a:pt x="5910072" y="102108"/>
                </a:lnTo>
                <a:lnTo>
                  <a:pt x="5913120" y="106680"/>
                </a:lnTo>
                <a:lnTo>
                  <a:pt x="5916168" y="112776"/>
                </a:lnTo>
                <a:lnTo>
                  <a:pt x="5922264" y="114300"/>
                </a:lnTo>
                <a:lnTo>
                  <a:pt x="5928360" y="111252"/>
                </a:lnTo>
                <a:lnTo>
                  <a:pt x="5998464" y="71028"/>
                </a:lnTo>
                <a:close/>
              </a:path>
              <a:path w="6021705" h="114300">
                <a:moveTo>
                  <a:pt x="5998464" y="68580"/>
                </a:moveTo>
                <a:lnTo>
                  <a:pt x="5998464" y="45720"/>
                </a:lnTo>
                <a:lnTo>
                  <a:pt x="5955563" y="45709"/>
                </a:lnTo>
                <a:lnTo>
                  <a:pt x="5975288" y="57150"/>
                </a:lnTo>
                <a:lnTo>
                  <a:pt x="5992368" y="47244"/>
                </a:lnTo>
                <a:lnTo>
                  <a:pt x="5992368" y="68578"/>
                </a:lnTo>
                <a:lnTo>
                  <a:pt x="5998464" y="68580"/>
                </a:lnTo>
                <a:close/>
              </a:path>
              <a:path w="6021705" h="114300">
                <a:moveTo>
                  <a:pt x="5992368" y="68578"/>
                </a:moveTo>
                <a:lnTo>
                  <a:pt x="5992368" y="67056"/>
                </a:lnTo>
                <a:lnTo>
                  <a:pt x="5975288" y="57150"/>
                </a:lnTo>
                <a:lnTo>
                  <a:pt x="5955600" y="68569"/>
                </a:lnTo>
                <a:lnTo>
                  <a:pt x="5992368" y="68578"/>
                </a:lnTo>
                <a:close/>
              </a:path>
              <a:path w="6021705" h="114300">
                <a:moveTo>
                  <a:pt x="5992368" y="67056"/>
                </a:moveTo>
                <a:lnTo>
                  <a:pt x="5992368" y="47244"/>
                </a:lnTo>
                <a:lnTo>
                  <a:pt x="5975288" y="57150"/>
                </a:lnTo>
                <a:lnTo>
                  <a:pt x="5992368" y="670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3708906"/>
            <a:ext cx="97281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SMALL-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511139"/>
            <a:ext cx="6214745" cy="19640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double</a:t>
            </a:r>
            <a:r>
              <a:rPr dirty="0" sz="260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600" spc="-4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float</a:t>
            </a:r>
            <a:r>
              <a:rPr dirty="0" sz="26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long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short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6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byte</a:t>
            </a:r>
            <a:endParaRPr sz="26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  <a:spcBef>
                <a:spcPts val="625"/>
              </a:spcBef>
            </a:pP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NARROWING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CONVERSION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5015865" algn="l"/>
              </a:tabLst>
            </a:pPr>
            <a:r>
              <a:rPr dirty="0" sz="2800" spc="-10">
                <a:solidFill>
                  <a:srgbClr val="C00000"/>
                </a:solidFill>
                <a:latin typeface="Times New Roman"/>
                <a:cs typeface="Times New Roman"/>
              </a:rPr>
              <a:t>LARGE</a:t>
            </a:r>
            <a:r>
              <a:rPr dirty="0" u="heavy" sz="2800" spc="-10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SMALL</a:t>
            </a:r>
            <a:endParaRPr sz="2000">
              <a:latin typeface="Times New Roman"/>
              <a:cs typeface="Times New Roman"/>
            </a:endParaRPr>
          </a:p>
          <a:p>
            <a:pPr marL="1667510">
              <a:lnSpc>
                <a:spcPct val="100000"/>
              </a:lnSpc>
              <a:spcBef>
                <a:spcPts val="630"/>
              </a:spcBef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EXPLICIT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5507736"/>
            <a:ext cx="6021705" cy="114300"/>
          </a:xfrm>
          <a:custGeom>
            <a:avLst/>
            <a:gdLst/>
            <a:ahLst/>
            <a:cxnLst/>
            <a:rect l="l" t="t" r="r" b="b"/>
            <a:pathLst>
              <a:path w="6021705" h="114300">
                <a:moveTo>
                  <a:pt x="5975288" y="57150"/>
                </a:moveTo>
                <a:lnTo>
                  <a:pt x="5955600" y="45730"/>
                </a:lnTo>
                <a:lnTo>
                  <a:pt x="5910072" y="45697"/>
                </a:lnTo>
                <a:lnTo>
                  <a:pt x="0" y="44196"/>
                </a:lnTo>
                <a:lnTo>
                  <a:pt x="0" y="67056"/>
                </a:lnTo>
                <a:lnTo>
                  <a:pt x="5955600" y="68569"/>
                </a:lnTo>
                <a:lnTo>
                  <a:pt x="5975288" y="57150"/>
                </a:lnTo>
                <a:close/>
              </a:path>
              <a:path w="6021705" h="114300">
                <a:moveTo>
                  <a:pt x="6021324" y="57912"/>
                </a:moveTo>
                <a:lnTo>
                  <a:pt x="5928360" y="3048"/>
                </a:lnTo>
                <a:lnTo>
                  <a:pt x="5922264" y="0"/>
                </a:lnTo>
                <a:lnTo>
                  <a:pt x="5916168" y="1524"/>
                </a:lnTo>
                <a:lnTo>
                  <a:pt x="5913120" y="7620"/>
                </a:lnTo>
                <a:lnTo>
                  <a:pt x="5910072" y="12192"/>
                </a:lnTo>
                <a:lnTo>
                  <a:pt x="5911596" y="19812"/>
                </a:lnTo>
                <a:lnTo>
                  <a:pt x="5916168" y="22860"/>
                </a:lnTo>
                <a:lnTo>
                  <a:pt x="5955563" y="45709"/>
                </a:lnTo>
                <a:lnTo>
                  <a:pt x="5998464" y="45720"/>
                </a:lnTo>
                <a:lnTo>
                  <a:pt x="5998464" y="71028"/>
                </a:lnTo>
                <a:lnTo>
                  <a:pt x="6021324" y="57912"/>
                </a:lnTo>
                <a:close/>
              </a:path>
              <a:path w="6021705" h="114300">
                <a:moveTo>
                  <a:pt x="5998464" y="71028"/>
                </a:moveTo>
                <a:lnTo>
                  <a:pt x="5998464" y="68580"/>
                </a:lnTo>
                <a:lnTo>
                  <a:pt x="5955563" y="68590"/>
                </a:lnTo>
                <a:lnTo>
                  <a:pt x="5916168" y="91440"/>
                </a:lnTo>
                <a:lnTo>
                  <a:pt x="5911596" y="94488"/>
                </a:lnTo>
                <a:lnTo>
                  <a:pt x="5910072" y="102108"/>
                </a:lnTo>
                <a:lnTo>
                  <a:pt x="5913120" y="106680"/>
                </a:lnTo>
                <a:lnTo>
                  <a:pt x="5916168" y="112776"/>
                </a:lnTo>
                <a:lnTo>
                  <a:pt x="5922264" y="114300"/>
                </a:lnTo>
                <a:lnTo>
                  <a:pt x="5928360" y="111252"/>
                </a:lnTo>
                <a:lnTo>
                  <a:pt x="5998464" y="71028"/>
                </a:lnTo>
                <a:close/>
              </a:path>
              <a:path w="6021705" h="114300">
                <a:moveTo>
                  <a:pt x="5998464" y="68580"/>
                </a:moveTo>
                <a:lnTo>
                  <a:pt x="5998464" y="45720"/>
                </a:lnTo>
                <a:lnTo>
                  <a:pt x="5955563" y="45709"/>
                </a:lnTo>
                <a:lnTo>
                  <a:pt x="5975288" y="57150"/>
                </a:lnTo>
                <a:lnTo>
                  <a:pt x="5992368" y="47244"/>
                </a:lnTo>
                <a:lnTo>
                  <a:pt x="5992368" y="68578"/>
                </a:lnTo>
                <a:lnTo>
                  <a:pt x="5998464" y="68580"/>
                </a:lnTo>
                <a:close/>
              </a:path>
              <a:path w="6021705" h="114300">
                <a:moveTo>
                  <a:pt x="5992368" y="68578"/>
                </a:moveTo>
                <a:lnTo>
                  <a:pt x="5992368" y="67056"/>
                </a:lnTo>
                <a:lnTo>
                  <a:pt x="5975288" y="57150"/>
                </a:lnTo>
                <a:lnTo>
                  <a:pt x="5955600" y="68569"/>
                </a:lnTo>
                <a:lnTo>
                  <a:pt x="5992368" y="68578"/>
                </a:lnTo>
                <a:close/>
              </a:path>
              <a:path w="6021705" h="114300">
                <a:moveTo>
                  <a:pt x="5992368" y="67056"/>
                </a:moveTo>
                <a:lnTo>
                  <a:pt x="5992368" y="47244"/>
                </a:lnTo>
                <a:lnTo>
                  <a:pt x="5975288" y="57150"/>
                </a:lnTo>
                <a:lnTo>
                  <a:pt x="5992368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58443"/>
            <a:ext cx="73558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Automatic</a:t>
            </a:r>
            <a:r>
              <a:rPr dirty="0" sz="3200" spc="-1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65" b="1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Promotion</a:t>
            </a:r>
            <a:r>
              <a:rPr dirty="0" sz="3200" spc="-65" b="1"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0256" rIns="0" bIns="0" rtlCol="0" vert="horz">
            <a:spAutoFit/>
          </a:bodyPr>
          <a:lstStyle/>
          <a:p>
            <a:pPr algn="just" marL="12700" marR="6451600">
              <a:lnSpc>
                <a:spcPct val="120000"/>
              </a:lnSpc>
              <a:spcBef>
                <a:spcPts val="100"/>
              </a:spcBef>
            </a:pPr>
            <a:r>
              <a:rPr dirty="0"/>
              <a:t>byte </a:t>
            </a:r>
            <a:r>
              <a:rPr dirty="0" b="1">
                <a:solidFill>
                  <a:srgbClr val="0000CC"/>
                </a:solidFill>
                <a:latin typeface="Times New Roman"/>
                <a:cs typeface="Times New Roman"/>
              </a:rPr>
              <a:t>a </a:t>
            </a:r>
            <a:r>
              <a:rPr dirty="0"/>
              <a:t>= 40; </a:t>
            </a:r>
            <a:r>
              <a:rPr dirty="0" spc="5"/>
              <a:t> </a:t>
            </a:r>
            <a:r>
              <a:rPr dirty="0"/>
              <a:t>byte </a:t>
            </a: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b </a:t>
            </a:r>
            <a:r>
              <a:rPr dirty="0"/>
              <a:t>= 50; </a:t>
            </a:r>
            <a:r>
              <a:rPr dirty="0" spc="5"/>
              <a:t> </a:t>
            </a:r>
            <a:r>
              <a:rPr dirty="0"/>
              <a:t>byte</a:t>
            </a:r>
            <a:r>
              <a:rPr dirty="0" spc="-60"/>
              <a:t> </a:t>
            </a:r>
            <a:r>
              <a:rPr dirty="0"/>
              <a:t>c</a:t>
            </a:r>
            <a:r>
              <a:rPr dirty="0" spc="-40"/>
              <a:t> </a:t>
            </a:r>
            <a:r>
              <a:rPr dirty="0"/>
              <a:t>=</a:t>
            </a:r>
            <a:r>
              <a:rPr dirty="0" spc="-35"/>
              <a:t> </a:t>
            </a:r>
            <a:r>
              <a:rPr dirty="0"/>
              <a:t>100;</a:t>
            </a:r>
          </a:p>
          <a:p>
            <a:pPr algn="just"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int</a:t>
            </a:r>
            <a:r>
              <a:rPr dirty="0" spc="-45"/>
              <a:t> 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/>
              <a:t>*</a:t>
            </a:r>
            <a:r>
              <a:rPr dirty="0" spc="-5"/>
              <a:t> </a:t>
            </a:r>
            <a:r>
              <a:rPr dirty="0" spc="-5" b="1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/>
              <a:t>c;</a:t>
            </a:r>
            <a:r>
              <a:rPr dirty="0" spc="-25"/>
              <a:t> </a:t>
            </a:r>
            <a:r>
              <a:rPr dirty="0">
                <a:solidFill>
                  <a:srgbClr val="C00000"/>
                </a:solidFill>
              </a:rPr>
              <a:t>//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conversions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may</a:t>
            </a:r>
            <a:r>
              <a:rPr dirty="0" spc="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occur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in</a:t>
            </a:r>
            <a:r>
              <a:rPr dirty="0" spc="-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expressions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/>
          </a:p>
          <a:p>
            <a:pPr algn="just" marL="354965" marR="5080">
              <a:lnSpc>
                <a:spcPct val="100000"/>
              </a:lnSpc>
            </a:pPr>
            <a:r>
              <a:rPr dirty="0" spc="-5"/>
              <a:t>Here intermediate term </a:t>
            </a:r>
            <a:r>
              <a:rPr dirty="0" b="1">
                <a:latin typeface="Times New Roman"/>
                <a:cs typeface="Times New Roman"/>
              </a:rPr>
              <a:t>a * </a:t>
            </a:r>
            <a:r>
              <a:rPr dirty="0" spc="-5" b="1">
                <a:latin typeface="Times New Roman"/>
                <a:cs typeface="Times New Roman"/>
              </a:rPr>
              <a:t>b </a:t>
            </a:r>
            <a:r>
              <a:rPr dirty="0"/>
              <a:t>(40*50=2000) </a:t>
            </a:r>
            <a:r>
              <a:rPr dirty="0" spc="-5"/>
              <a:t>exceeds the range </a:t>
            </a:r>
            <a:r>
              <a:rPr dirty="0"/>
              <a:t> of</a:t>
            </a:r>
            <a:r>
              <a:rPr dirty="0" spc="585"/>
              <a:t> </a:t>
            </a:r>
            <a:r>
              <a:rPr dirty="0"/>
              <a:t>its</a:t>
            </a:r>
            <a:r>
              <a:rPr dirty="0" spc="-30"/>
              <a:t> </a:t>
            </a:r>
            <a:r>
              <a:rPr dirty="0"/>
              <a:t>byte</a:t>
            </a:r>
            <a:r>
              <a:rPr dirty="0" spc="-10"/>
              <a:t> </a:t>
            </a:r>
            <a:r>
              <a:rPr dirty="0"/>
              <a:t>operands(-128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127)</a:t>
            </a:r>
            <a:r>
              <a:rPr dirty="0" spc="-5"/>
              <a:t> </a:t>
            </a:r>
            <a:r>
              <a:rPr dirty="0"/>
              <a:t>a and</a:t>
            </a:r>
            <a:r>
              <a:rPr dirty="0" spc="-15"/>
              <a:t> </a:t>
            </a:r>
            <a:r>
              <a:rPr dirty="0"/>
              <a:t>b.</a:t>
            </a:r>
          </a:p>
          <a:p>
            <a:pPr algn="just" marL="354965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90"/>
              <a:t>To </a:t>
            </a:r>
            <a:r>
              <a:rPr dirty="0"/>
              <a:t>handle </a:t>
            </a:r>
            <a:r>
              <a:rPr dirty="0" spc="-5"/>
              <a:t>this </a:t>
            </a:r>
            <a:r>
              <a:rPr dirty="0"/>
              <a:t>kind of </a:t>
            </a:r>
            <a:r>
              <a:rPr dirty="0" spc="-5"/>
              <a:t>problem, </a:t>
            </a:r>
            <a:r>
              <a:rPr dirty="0"/>
              <a:t>Java </a:t>
            </a:r>
            <a:r>
              <a:rPr dirty="0" spc="-5"/>
              <a:t>automatically </a:t>
            </a:r>
            <a:r>
              <a:rPr dirty="0" spc="-5">
                <a:solidFill>
                  <a:srgbClr val="0000CC"/>
                </a:solidFill>
              </a:rPr>
              <a:t>promotes </a:t>
            </a:r>
            <a:r>
              <a:rPr dirty="0">
                <a:solidFill>
                  <a:srgbClr val="0000CC"/>
                </a:solidFill>
              </a:rPr>
              <a:t> </a:t>
            </a:r>
            <a:r>
              <a:rPr dirty="0"/>
              <a:t>each </a:t>
            </a:r>
            <a:r>
              <a:rPr dirty="0" spc="-5" b="1">
                <a:latin typeface="Times New Roman"/>
                <a:cs typeface="Times New Roman"/>
              </a:rPr>
              <a:t>byte, short, </a:t>
            </a:r>
            <a:r>
              <a:rPr dirty="0"/>
              <a:t>or </a:t>
            </a:r>
            <a:r>
              <a:rPr dirty="0" spc="-5" b="1">
                <a:latin typeface="Times New Roman"/>
                <a:cs typeface="Times New Roman"/>
              </a:rPr>
              <a:t>char </a:t>
            </a:r>
            <a:r>
              <a:rPr dirty="0"/>
              <a:t>operand to </a:t>
            </a:r>
            <a:r>
              <a:rPr dirty="0" spc="-5" b="1">
                <a:latin typeface="Times New Roman"/>
                <a:cs typeface="Times New Roman"/>
              </a:rPr>
              <a:t>int</a:t>
            </a:r>
            <a:r>
              <a:rPr dirty="0" spc="-5" b="1">
                <a:latin typeface="Times New Roman"/>
                <a:cs typeface="Times New Roman"/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when evaluating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an </a:t>
            </a:r>
            <a:r>
              <a:rPr dirty="0" spc="5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expression.</a:t>
            </a: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5"/>
              <a:t>So</a:t>
            </a:r>
            <a:r>
              <a:rPr dirty="0" spc="-40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25"/>
              <a:t>error.</a:t>
            </a: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35"/>
              <a:t>Variable</a:t>
            </a:r>
            <a:r>
              <a:rPr dirty="0" spc="-65"/>
              <a:t> 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will</a:t>
            </a:r>
            <a:r>
              <a:rPr dirty="0" spc="-20"/>
              <a:t> </a:t>
            </a:r>
            <a:r>
              <a:rPr dirty="0"/>
              <a:t>contain</a:t>
            </a:r>
            <a:r>
              <a:rPr dirty="0" spc="-55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843" y="759967"/>
            <a:ext cx="51860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latin typeface="Times New Roman"/>
                <a:cs typeface="Times New Roman"/>
              </a:rPr>
              <a:t>Automatic</a:t>
            </a:r>
            <a:r>
              <a:rPr dirty="0" sz="4400" spc="-110" b="1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Times New Roman"/>
                <a:cs typeface="Times New Roman"/>
              </a:rPr>
              <a:t>promotion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1594104"/>
            <a:ext cx="9144000" cy="5721350"/>
            <a:chOff x="457200" y="1594104"/>
            <a:chExt cx="9144000" cy="5721350"/>
          </a:xfrm>
        </p:grpSpPr>
        <p:sp>
          <p:nvSpPr>
            <p:cNvPr id="5" name="object 5"/>
            <p:cNvSpPr/>
            <p:nvPr/>
          </p:nvSpPr>
          <p:spPr>
            <a:xfrm>
              <a:off x="908304" y="1594104"/>
              <a:ext cx="8243570" cy="2292350"/>
            </a:xfrm>
            <a:custGeom>
              <a:avLst/>
              <a:gdLst/>
              <a:ahLst/>
              <a:cxnLst/>
              <a:rect l="l" t="t" r="r" b="b"/>
              <a:pathLst>
                <a:path w="8243570" h="2292350">
                  <a:moveTo>
                    <a:pt x="8243316" y="2292095"/>
                  </a:moveTo>
                  <a:lnTo>
                    <a:pt x="8243316" y="0"/>
                  </a:lnTo>
                  <a:lnTo>
                    <a:pt x="0" y="0"/>
                  </a:lnTo>
                  <a:lnTo>
                    <a:pt x="0" y="2292095"/>
                  </a:lnTo>
                  <a:lnTo>
                    <a:pt x="6096" y="22920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8229600" y="13716"/>
                  </a:lnTo>
                  <a:lnTo>
                    <a:pt x="8229600" y="6096"/>
                  </a:lnTo>
                  <a:lnTo>
                    <a:pt x="8235696" y="13716"/>
                  </a:lnTo>
                  <a:lnTo>
                    <a:pt x="8235696" y="2292095"/>
                  </a:lnTo>
                  <a:lnTo>
                    <a:pt x="8243316" y="2292095"/>
                  </a:lnTo>
                  <a:close/>
                </a:path>
                <a:path w="8243570" h="22923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8243570" h="2292350">
                  <a:moveTo>
                    <a:pt x="13716" y="22920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2292095"/>
                  </a:lnTo>
                  <a:lnTo>
                    <a:pt x="13716" y="2292095"/>
                  </a:lnTo>
                  <a:close/>
                </a:path>
                <a:path w="8243570" h="2292350">
                  <a:moveTo>
                    <a:pt x="8235696" y="13716"/>
                  </a:moveTo>
                  <a:lnTo>
                    <a:pt x="8229600" y="6096"/>
                  </a:lnTo>
                  <a:lnTo>
                    <a:pt x="8229600" y="13716"/>
                  </a:lnTo>
                  <a:lnTo>
                    <a:pt x="8235696" y="13716"/>
                  </a:lnTo>
                  <a:close/>
                </a:path>
                <a:path w="8243570" h="2292350">
                  <a:moveTo>
                    <a:pt x="8235696" y="2292095"/>
                  </a:moveTo>
                  <a:lnTo>
                    <a:pt x="8235696" y="13716"/>
                  </a:lnTo>
                  <a:lnTo>
                    <a:pt x="8229600" y="13716"/>
                  </a:lnTo>
                  <a:lnTo>
                    <a:pt x="8229600" y="2292095"/>
                  </a:lnTo>
                  <a:lnTo>
                    <a:pt x="8235696" y="22920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8304" y="3886199"/>
              <a:ext cx="8243570" cy="3055620"/>
            </a:xfrm>
            <a:custGeom>
              <a:avLst/>
              <a:gdLst/>
              <a:ahLst/>
              <a:cxnLst/>
              <a:rect l="l" t="t" r="r" b="b"/>
              <a:pathLst>
                <a:path w="8243570" h="3055620">
                  <a:moveTo>
                    <a:pt x="13716" y="304190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3055620"/>
                  </a:lnTo>
                  <a:lnTo>
                    <a:pt x="6096" y="3055620"/>
                  </a:lnTo>
                  <a:lnTo>
                    <a:pt x="6096" y="3041904"/>
                  </a:lnTo>
                  <a:lnTo>
                    <a:pt x="13716" y="3041904"/>
                  </a:lnTo>
                  <a:close/>
                </a:path>
                <a:path w="8243570" h="3055620">
                  <a:moveTo>
                    <a:pt x="8235696" y="3041904"/>
                  </a:moveTo>
                  <a:lnTo>
                    <a:pt x="6096" y="3041904"/>
                  </a:lnTo>
                  <a:lnTo>
                    <a:pt x="13716" y="3048000"/>
                  </a:lnTo>
                  <a:lnTo>
                    <a:pt x="13716" y="3055620"/>
                  </a:lnTo>
                  <a:lnTo>
                    <a:pt x="8229600" y="3055620"/>
                  </a:lnTo>
                  <a:lnTo>
                    <a:pt x="8229600" y="3048000"/>
                  </a:lnTo>
                  <a:lnTo>
                    <a:pt x="8235696" y="3041904"/>
                  </a:lnTo>
                  <a:close/>
                </a:path>
                <a:path w="8243570" h="3055620">
                  <a:moveTo>
                    <a:pt x="13716" y="3055620"/>
                  </a:moveTo>
                  <a:lnTo>
                    <a:pt x="13716" y="3048000"/>
                  </a:lnTo>
                  <a:lnTo>
                    <a:pt x="6096" y="3041904"/>
                  </a:lnTo>
                  <a:lnTo>
                    <a:pt x="6096" y="3055620"/>
                  </a:lnTo>
                  <a:lnTo>
                    <a:pt x="13716" y="3055620"/>
                  </a:lnTo>
                  <a:close/>
                </a:path>
                <a:path w="8243570" h="3055620">
                  <a:moveTo>
                    <a:pt x="8243316" y="3055620"/>
                  </a:moveTo>
                  <a:lnTo>
                    <a:pt x="8243316" y="0"/>
                  </a:lnTo>
                  <a:lnTo>
                    <a:pt x="8229600" y="0"/>
                  </a:lnTo>
                  <a:lnTo>
                    <a:pt x="8229600" y="3041904"/>
                  </a:lnTo>
                  <a:lnTo>
                    <a:pt x="8235696" y="3041904"/>
                  </a:lnTo>
                  <a:lnTo>
                    <a:pt x="8235696" y="3055620"/>
                  </a:lnTo>
                  <a:lnTo>
                    <a:pt x="8243316" y="3055620"/>
                  </a:lnTo>
                  <a:close/>
                </a:path>
                <a:path w="8243570" h="3055620">
                  <a:moveTo>
                    <a:pt x="8235696" y="3055620"/>
                  </a:moveTo>
                  <a:lnTo>
                    <a:pt x="8235696" y="3041904"/>
                  </a:lnTo>
                  <a:lnTo>
                    <a:pt x="8229600" y="3048000"/>
                  </a:lnTo>
                  <a:lnTo>
                    <a:pt x="8229600" y="3055620"/>
                  </a:lnTo>
                  <a:lnTo>
                    <a:pt x="8235696" y="30556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542388"/>
            <a:ext cx="8071484" cy="28917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b="1">
                <a:latin typeface="Times New Roman"/>
                <a:cs typeface="Times New Roman"/>
              </a:rPr>
              <a:t>byte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=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50;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840864" algn="l"/>
              </a:tabLst>
            </a:pP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=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 *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2;	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C00000"/>
                </a:solidFill>
                <a:latin typeface="Times New Roman"/>
                <a:cs typeface="Times New Roman"/>
              </a:rPr>
              <a:t>Error</a:t>
            </a:r>
            <a:r>
              <a:rPr dirty="0" sz="2600" spc="-10">
                <a:latin typeface="Times New Roman"/>
                <a:cs typeface="Times New Roman"/>
              </a:rPr>
              <a:t>!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Cannot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assign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byte!</a:t>
            </a:r>
            <a:endParaRPr sz="2600">
              <a:latin typeface="Times New Roman"/>
              <a:cs typeface="Times New Roman"/>
            </a:endParaRPr>
          </a:p>
          <a:p>
            <a:pPr marL="756285" marR="6985" indent="-287020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56285" algn="l"/>
                <a:tab pos="756920" algn="l"/>
                <a:tab pos="2705100" algn="l"/>
              </a:tabLst>
            </a:pP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expression</a:t>
            </a:r>
            <a:r>
              <a:rPr dirty="0" sz="2200" spc="42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b*2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430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automatic</a:t>
            </a:r>
            <a:r>
              <a:rPr dirty="0" sz="2200" spc="4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Times New Roman"/>
                <a:cs typeface="Times New Roman"/>
              </a:rPr>
              <a:t>promotion</a:t>
            </a:r>
            <a:r>
              <a:rPr dirty="0" sz="2200" spc="4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occurs</a:t>
            </a:r>
            <a:r>
              <a:rPr dirty="0" sz="2200" spc="4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i.e.</a:t>
            </a:r>
            <a:r>
              <a:rPr dirty="0" sz="2200" spc="4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b*2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(50*2=100)	</a:t>
            </a:r>
            <a:r>
              <a:rPr dirty="0" sz="2200" spc="-5">
                <a:latin typeface="Times New Roman"/>
                <a:cs typeface="Times New Roman"/>
              </a:rPr>
              <a:t>is </a:t>
            </a:r>
            <a:r>
              <a:rPr dirty="0" sz="2200" spc="-10" b="1">
                <a:latin typeface="Times New Roman"/>
                <a:cs typeface="Times New Roman"/>
              </a:rPr>
              <a:t>promoted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to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30" b="1">
                <a:latin typeface="Times New Roman"/>
                <a:cs typeface="Times New Roman"/>
              </a:rPr>
              <a:t>integer.</a:t>
            </a:r>
            <a:endParaRPr sz="2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This</a:t>
            </a:r>
            <a:r>
              <a:rPr dirty="0" sz="2200" spc="29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result(integer</a:t>
            </a:r>
            <a:r>
              <a:rPr dirty="0" sz="2200" spc="26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value)</a:t>
            </a:r>
            <a:r>
              <a:rPr dirty="0" sz="2200" spc="3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is</a:t>
            </a:r>
            <a:r>
              <a:rPr dirty="0" sz="2200" spc="29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larger</a:t>
            </a:r>
            <a:r>
              <a:rPr dirty="0" sz="2200" spc="26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than</a:t>
            </a:r>
            <a:r>
              <a:rPr dirty="0" sz="2200" spc="3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byte</a:t>
            </a:r>
            <a:r>
              <a:rPr dirty="0" sz="2200" spc="29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type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variable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where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">
                <a:latin typeface="Times New Roman"/>
                <a:cs typeface="Times New Roman"/>
              </a:rPr>
              <a:t> stored</a:t>
            </a:r>
            <a:r>
              <a:rPr dirty="0" sz="2200" spc="-5" b="1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ERROR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10" b="1">
                <a:latin typeface="Times New Roman"/>
                <a:cs typeface="Times New Roman"/>
              </a:rPr>
              <a:t> shown.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2514" y="4486146"/>
            <a:ext cx="46818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1100" algn="l"/>
                <a:tab pos="2846705" algn="l"/>
                <a:tab pos="3206750" algn="l"/>
                <a:tab pos="4284345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5" b="1">
                <a:latin typeface="Times New Roman"/>
                <a:cs typeface="Times New Roman"/>
              </a:rPr>
              <a:t>x</a:t>
            </a:r>
            <a:r>
              <a:rPr dirty="0" sz="2600" b="1">
                <a:latin typeface="Times New Roman"/>
                <a:cs typeface="Times New Roman"/>
              </a:rPr>
              <a:t>p</a:t>
            </a:r>
            <a:r>
              <a:rPr dirty="0" sz="2600" spc="-5" b="1">
                <a:latin typeface="Times New Roman"/>
                <a:cs typeface="Times New Roman"/>
              </a:rPr>
              <a:t>li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5" b="1">
                <a:latin typeface="Times New Roman"/>
                <a:cs typeface="Times New Roman"/>
              </a:rPr>
              <a:t>v</a:t>
            </a:r>
            <a:r>
              <a:rPr dirty="0" sz="2600" spc="-5" b="1">
                <a:latin typeface="Times New Roman"/>
                <a:cs typeface="Times New Roman"/>
              </a:rPr>
              <a:t>er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ee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f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486146"/>
            <a:ext cx="3130550" cy="217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92307"/>
              <a:buFont typeface="Arial MT"/>
              <a:buChar char="•"/>
              <a:tabLst>
                <a:tab pos="431165" algn="l"/>
                <a:tab pos="431800" algn="l"/>
                <a:tab pos="917575" algn="l"/>
                <a:tab pos="1757045" algn="l"/>
                <a:tab pos="2374265" algn="l"/>
              </a:tabLst>
            </a:pPr>
            <a:r>
              <a:rPr dirty="0"/>
              <a:t>	</a:t>
            </a:r>
            <a:r>
              <a:rPr dirty="0" sz="2600" spc="-95">
                <a:latin typeface="Times New Roman"/>
                <a:cs typeface="Times New Roman"/>
              </a:rPr>
              <a:t>To	</a:t>
            </a:r>
            <a:r>
              <a:rPr dirty="0" sz="2600" b="1">
                <a:latin typeface="Times New Roman"/>
                <a:cs typeface="Times New Roman"/>
              </a:rPr>
              <a:t>solve	</a:t>
            </a:r>
            <a:r>
              <a:rPr dirty="0" sz="2600" spc="-5">
                <a:latin typeface="Times New Roman"/>
                <a:cs typeface="Times New Roman"/>
              </a:rPr>
              <a:t>this	issue,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result.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5" b="1">
                <a:latin typeface="Times New Roman"/>
                <a:cs typeface="Times New Roman"/>
              </a:rPr>
              <a:t>byte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byte</a:t>
            </a:r>
            <a:r>
              <a:rPr dirty="0" sz="2400" spc="-5" b="1">
                <a:latin typeface="Times New Roman"/>
                <a:cs typeface="Times New Roman"/>
              </a:rPr>
              <a:t>)(b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 b="1">
                <a:solidFill>
                  <a:srgbClr val="00B04F"/>
                </a:solidFill>
                <a:latin typeface="Times New Roman"/>
                <a:cs typeface="Times New Roman"/>
              </a:rPr>
              <a:t>NO</a:t>
            </a:r>
            <a:r>
              <a:rPr dirty="0" sz="2600" spc="-60" b="1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B04F"/>
                </a:solidFill>
                <a:latin typeface="Times New Roman"/>
                <a:cs typeface="Times New Roman"/>
              </a:rPr>
              <a:t>ERROR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5243" y="935227"/>
            <a:ext cx="64065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4400" spc="-1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80" b="1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dirty="0" sz="44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Promotion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Rules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1484" cy="442404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354965" algn="l"/>
                <a:tab pos="355600" algn="l"/>
                <a:tab pos="1176655" algn="l"/>
                <a:tab pos="1641475" algn="l"/>
                <a:tab pos="2464435" algn="l"/>
                <a:tab pos="3413760" algn="l"/>
                <a:tab pos="4083050" algn="l"/>
                <a:tab pos="5867400" algn="l"/>
                <a:tab pos="6402705" algn="l"/>
                <a:tab pos="7801609" algn="l"/>
              </a:tabLst>
            </a:pP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nd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20" b="1">
                <a:latin typeface="Times New Roman"/>
                <a:cs typeface="Times New Roman"/>
              </a:rPr>
              <a:t>c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310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va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u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u="heavy" sz="2600" spc="-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int</a:t>
            </a:r>
            <a:r>
              <a:rPr dirty="0" u="heavy" sz="2600" spc="-5"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  <a:tab pos="982980" algn="l"/>
                <a:tab pos="1665605" algn="l"/>
                <a:tab pos="2933700" algn="l"/>
                <a:tab pos="3357245" algn="l"/>
                <a:tab pos="3707765" algn="l"/>
                <a:tab pos="4602480" algn="l"/>
                <a:tab pos="5208905" algn="l"/>
                <a:tab pos="6221095" algn="l"/>
                <a:tab pos="7837805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5" b="1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xp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promoted</a:t>
            </a:r>
            <a:r>
              <a:rPr dirty="0" u="heavy" sz="26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long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804545" algn="l"/>
                <a:tab pos="1510665" algn="l"/>
                <a:tab pos="2804160" algn="l"/>
                <a:tab pos="3253740" algn="l"/>
                <a:tab pos="3629025" algn="l"/>
                <a:tab pos="4584065" algn="l"/>
                <a:tab pos="5215255" algn="l"/>
                <a:tab pos="6196965" algn="l"/>
                <a:tab pos="7836534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oa</a:t>
            </a:r>
            <a:r>
              <a:rPr dirty="0" sz="2600" spc="-5" b="1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ti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xp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promoted</a:t>
            </a:r>
            <a:r>
              <a:rPr dirty="0" u="heavy" sz="26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float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operands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double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result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double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815" y="726439"/>
            <a:ext cx="5483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Primitive</a:t>
            </a:r>
            <a:r>
              <a:rPr dirty="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Types(contd.)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450178"/>
            <a:ext cx="5694045" cy="53270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defines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eight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primitive</a:t>
            </a:r>
            <a:r>
              <a:rPr dirty="0" sz="2600" spc="1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types </a:t>
            </a:r>
            <a:r>
              <a:rPr dirty="0" sz="2600" i="1">
                <a:latin typeface="Times New Roman"/>
                <a:cs typeface="Times New Roman"/>
              </a:rPr>
              <a:t>of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data: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byte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short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long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float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double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char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boolean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596900"/>
            <a:ext cx="1947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Promote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3139" y="1218691"/>
            <a:ext cx="475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840483"/>
            <a:ext cx="148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byte</a:t>
            </a:r>
            <a:r>
              <a:rPr dirty="0" sz="2400" spc="-6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42;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462275"/>
            <a:ext cx="1473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E6127"/>
                </a:solidFill>
                <a:latin typeface="Times New Roman"/>
                <a:cs typeface="Times New Roman"/>
              </a:rPr>
              <a:t>char</a:t>
            </a:r>
            <a:r>
              <a:rPr dirty="0" sz="2400" spc="-8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E6127"/>
                </a:solidFill>
                <a:latin typeface="Times New Roman"/>
                <a:cs typeface="Times New Roman"/>
              </a:rPr>
              <a:t>c</a:t>
            </a:r>
            <a:r>
              <a:rPr dirty="0" sz="2400" spc="-35" b="1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'a';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084066"/>
            <a:ext cx="1882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short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s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1024;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6704" y="1898904"/>
            <a:ext cx="6045835" cy="1987550"/>
          </a:xfrm>
          <a:custGeom>
            <a:avLst/>
            <a:gdLst/>
            <a:ahLst/>
            <a:cxnLst/>
            <a:rect l="l" t="t" r="r" b="b"/>
            <a:pathLst>
              <a:path w="6045834" h="1987550">
                <a:moveTo>
                  <a:pt x="6045708" y="1987295"/>
                </a:moveTo>
                <a:lnTo>
                  <a:pt x="6045708" y="3048"/>
                </a:lnTo>
                <a:lnTo>
                  <a:pt x="604266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987295"/>
                </a:lnTo>
                <a:lnTo>
                  <a:pt x="6096" y="1987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033516" y="13716"/>
                </a:lnTo>
                <a:lnTo>
                  <a:pt x="6033516" y="6096"/>
                </a:lnTo>
                <a:lnTo>
                  <a:pt x="6039612" y="13716"/>
                </a:lnTo>
                <a:lnTo>
                  <a:pt x="6039612" y="1987295"/>
                </a:lnTo>
                <a:lnTo>
                  <a:pt x="6045708" y="1987295"/>
                </a:lnTo>
                <a:close/>
              </a:path>
              <a:path w="6045834" h="1987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045834" h="1987550">
                <a:moveTo>
                  <a:pt x="13716" y="1987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987295"/>
                </a:lnTo>
                <a:lnTo>
                  <a:pt x="13716" y="1987295"/>
                </a:lnTo>
                <a:close/>
              </a:path>
              <a:path w="6045834" h="1987550">
                <a:moveTo>
                  <a:pt x="6039612" y="13716"/>
                </a:moveTo>
                <a:lnTo>
                  <a:pt x="6033516" y="6096"/>
                </a:lnTo>
                <a:lnTo>
                  <a:pt x="6033516" y="13716"/>
                </a:lnTo>
                <a:lnTo>
                  <a:pt x="6039612" y="13716"/>
                </a:lnTo>
                <a:close/>
              </a:path>
              <a:path w="6045834" h="1987550">
                <a:moveTo>
                  <a:pt x="6039612" y="1987295"/>
                </a:moveTo>
                <a:lnTo>
                  <a:pt x="6039612" y="13716"/>
                </a:lnTo>
                <a:lnTo>
                  <a:pt x="6033516" y="13716"/>
                </a:lnTo>
                <a:lnTo>
                  <a:pt x="6033516" y="1987295"/>
                </a:lnTo>
                <a:lnTo>
                  <a:pt x="6039612" y="19872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31538" y="1881631"/>
            <a:ext cx="5812790" cy="20828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* </a:t>
            </a:r>
            <a:r>
              <a:rPr dirty="0" sz="1800" b="1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dirty="0" sz="1800" spc="-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b 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promoted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a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float</a:t>
            </a:r>
            <a:r>
              <a:rPr dirty="0" sz="1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(result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float)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/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4E6127"/>
                </a:solidFill>
                <a:latin typeface="Arial"/>
                <a:cs typeface="Arial"/>
              </a:rPr>
              <a:t>c</a:t>
            </a:r>
            <a:r>
              <a:rPr dirty="0" sz="1800" spc="-5" b="1">
                <a:latin typeface="Arial"/>
                <a:cs typeface="Arial"/>
              </a:rPr>
              <a:t>, </a:t>
            </a:r>
            <a:r>
              <a:rPr dirty="0" sz="1800">
                <a:latin typeface="Arial MT"/>
                <a:cs typeface="Arial MT"/>
              </a:rPr>
              <a:t>c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promoted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int, 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result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type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int</a:t>
            </a: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dirty="0" sz="18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* s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value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promoted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double</a:t>
            </a:r>
            <a:r>
              <a:rPr dirty="0" sz="1800" spc="2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–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result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double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plus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int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is 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r>
              <a:rPr dirty="0" sz="1800" spc="-5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Arial"/>
                <a:cs typeface="Arial"/>
              </a:rPr>
              <a:t>float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minus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double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 promoted</a:t>
            </a: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139" y="3705858"/>
            <a:ext cx="17106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50000;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6814817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6704" y="3886199"/>
            <a:ext cx="6045835" cy="889000"/>
          </a:xfrm>
          <a:custGeom>
            <a:avLst/>
            <a:gdLst/>
            <a:ahLst/>
            <a:cxnLst/>
            <a:rect l="l" t="t" r="r" b="b"/>
            <a:pathLst>
              <a:path w="6045834" h="889000">
                <a:moveTo>
                  <a:pt x="13716" y="874776"/>
                </a:moveTo>
                <a:lnTo>
                  <a:pt x="13716" y="0"/>
                </a:lnTo>
                <a:lnTo>
                  <a:pt x="0" y="0"/>
                </a:lnTo>
                <a:lnTo>
                  <a:pt x="0" y="885444"/>
                </a:lnTo>
                <a:lnTo>
                  <a:pt x="3048" y="888492"/>
                </a:lnTo>
                <a:lnTo>
                  <a:pt x="6096" y="888492"/>
                </a:lnTo>
                <a:lnTo>
                  <a:pt x="6096" y="874776"/>
                </a:lnTo>
                <a:lnTo>
                  <a:pt x="13716" y="874776"/>
                </a:lnTo>
                <a:close/>
              </a:path>
              <a:path w="6045834" h="889000">
                <a:moveTo>
                  <a:pt x="6039612" y="874776"/>
                </a:moveTo>
                <a:lnTo>
                  <a:pt x="6096" y="874776"/>
                </a:lnTo>
                <a:lnTo>
                  <a:pt x="13716" y="882396"/>
                </a:lnTo>
                <a:lnTo>
                  <a:pt x="13716" y="888492"/>
                </a:lnTo>
                <a:lnTo>
                  <a:pt x="6033516" y="888492"/>
                </a:lnTo>
                <a:lnTo>
                  <a:pt x="6033516" y="882396"/>
                </a:lnTo>
                <a:lnTo>
                  <a:pt x="6039612" y="874776"/>
                </a:lnTo>
                <a:close/>
              </a:path>
              <a:path w="6045834" h="889000">
                <a:moveTo>
                  <a:pt x="13716" y="888492"/>
                </a:moveTo>
                <a:lnTo>
                  <a:pt x="13716" y="882396"/>
                </a:lnTo>
                <a:lnTo>
                  <a:pt x="6096" y="874776"/>
                </a:lnTo>
                <a:lnTo>
                  <a:pt x="6096" y="888492"/>
                </a:lnTo>
                <a:lnTo>
                  <a:pt x="13716" y="888492"/>
                </a:lnTo>
                <a:close/>
              </a:path>
              <a:path w="6045834" h="889000">
                <a:moveTo>
                  <a:pt x="6045708" y="885444"/>
                </a:moveTo>
                <a:lnTo>
                  <a:pt x="6045708" y="0"/>
                </a:lnTo>
                <a:lnTo>
                  <a:pt x="6033516" y="0"/>
                </a:lnTo>
                <a:lnTo>
                  <a:pt x="6033516" y="874776"/>
                </a:lnTo>
                <a:lnTo>
                  <a:pt x="6039612" y="874776"/>
                </a:lnTo>
                <a:lnTo>
                  <a:pt x="6039612" y="888492"/>
                </a:lnTo>
                <a:lnTo>
                  <a:pt x="6042660" y="888492"/>
                </a:lnTo>
                <a:lnTo>
                  <a:pt x="6045708" y="885444"/>
                </a:lnTo>
                <a:close/>
              </a:path>
              <a:path w="6045834" h="889000">
                <a:moveTo>
                  <a:pt x="6039612" y="888492"/>
                </a:moveTo>
                <a:lnTo>
                  <a:pt x="6039612" y="874776"/>
                </a:lnTo>
                <a:lnTo>
                  <a:pt x="6033516" y="882396"/>
                </a:lnTo>
                <a:lnTo>
                  <a:pt x="6033516" y="888492"/>
                </a:lnTo>
                <a:lnTo>
                  <a:pt x="6039612" y="88849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93139" y="4076190"/>
            <a:ext cx="4810760" cy="2508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3330">
              <a:lnSpc>
                <a:spcPts val="207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RESULT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79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5.67f;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double</a:t>
            </a:r>
            <a:r>
              <a:rPr dirty="0" sz="24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2400" spc="-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.1234;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>
                <a:latin typeface="Times New Roman"/>
                <a:cs typeface="Times New Roman"/>
              </a:rPr>
              <a:t>double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E6127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5250" y="935227"/>
            <a:ext cx="17049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1484" cy="448437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array</a:t>
            </a:r>
            <a:r>
              <a:rPr dirty="0" sz="2600" spc="3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group</a:t>
            </a:r>
            <a:r>
              <a:rPr dirty="0" sz="2600" spc="3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of</a:t>
            </a:r>
            <a:r>
              <a:rPr dirty="0" sz="2600" spc="3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like-typed(same</a:t>
            </a:r>
            <a:r>
              <a:rPr dirty="0" sz="2600" spc="31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type)</a:t>
            </a:r>
            <a:r>
              <a:rPr dirty="0" sz="2600" spc="31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variables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referred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by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 common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name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Arrays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any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type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created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Arrays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may</a:t>
            </a:r>
            <a:r>
              <a:rPr dirty="0" sz="2600">
                <a:latin typeface="Times New Roman"/>
                <a:cs typeface="Times New Roman"/>
              </a:rPr>
              <a:t> have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more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dimensions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element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 array 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accessed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5">
                <a:latin typeface="Times New Roman"/>
                <a:cs typeface="Times New Roman"/>
              </a:rPr>
              <a:t> its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index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Index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means</a:t>
            </a:r>
            <a:r>
              <a:rPr dirty="0" sz="2400">
                <a:latin typeface="Times New Roman"/>
                <a:cs typeface="Times New Roman"/>
              </a:rPr>
              <a:t> position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Index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first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59408" y="2654808"/>
            <a:ext cx="2997835" cy="559435"/>
          </a:xfrm>
          <a:custGeom>
            <a:avLst/>
            <a:gdLst/>
            <a:ahLst/>
            <a:cxnLst/>
            <a:rect l="l" t="t" r="r" b="b"/>
            <a:pathLst>
              <a:path w="2997835" h="559435">
                <a:moveTo>
                  <a:pt x="2997708" y="553212"/>
                </a:moveTo>
                <a:lnTo>
                  <a:pt x="2997708" y="6096"/>
                </a:lnTo>
                <a:lnTo>
                  <a:pt x="29916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2971800" y="25908"/>
                </a:lnTo>
                <a:lnTo>
                  <a:pt x="2971800" y="12192"/>
                </a:lnTo>
                <a:lnTo>
                  <a:pt x="2983992" y="25908"/>
                </a:lnTo>
                <a:lnTo>
                  <a:pt x="2983992" y="559308"/>
                </a:lnTo>
                <a:lnTo>
                  <a:pt x="2991612" y="559308"/>
                </a:lnTo>
                <a:lnTo>
                  <a:pt x="2997708" y="553212"/>
                </a:lnTo>
                <a:close/>
              </a:path>
              <a:path w="2997835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2997835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2997835" h="559435">
                <a:moveTo>
                  <a:pt x="29839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2971800" y="559308"/>
                </a:lnTo>
                <a:lnTo>
                  <a:pt x="2971800" y="545592"/>
                </a:lnTo>
                <a:lnTo>
                  <a:pt x="2983992" y="533400"/>
                </a:lnTo>
                <a:close/>
              </a:path>
              <a:path w="2997835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2997835" h="559435">
                <a:moveTo>
                  <a:pt x="2983992" y="25908"/>
                </a:moveTo>
                <a:lnTo>
                  <a:pt x="2971800" y="12192"/>
                </a:lnTo>
                <a:lnTo>
                  <a:pt x="2971800" y="25908"/>
                </a:lnTo>
                <a:lnTo>
                  <a:pt x="2983992" y="25908"/>
                </a:lnTo>
                <a:close/>
              </a:path>
              <a:path w="2997835" h="559435">
                <a:moveTo>
                  <a:pt x="2983992" y="533400"/>
                </a:moveTo>
                <a:lnTo>
                  <a:pt x="2983992" y="25908"/>
                </a:lnTo>
                <a:lnTo>
                  <a:pt x="2971800" y="25908"/>
                </a:lnTo>
                <a:lnTo>
                  <a:pt x="2971800" y="533400"/>
                </a:lnTo>
                <a:lnTo>
                  <a:pt x="2983992" y="533400"/>
                </a:lnTo>
                <a:close/>
              </a:path>
              <a:path w="2997835" h="559435">
                <a:moveTo>
                  <a:pt x="2983992" y="559308"/>
                </a:moveTo>
                <a:lnTo>
                  <a:pt x="2983992" y="533400"/>
                </a:lnTo>
                <a:lnTo>
                  <a:pt x="2971800" y="545592"/>
                </a:lnTo>
                <a:lnTo>
                  <a:pt x="2971800" y="559308"/>
                </a:lnTo>
                <a:lnTo>
                  <a:pt x="2983992" y="5593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5250" y="660907"/>
            <a:ext cx="17049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1235865"/>
            <a:ext cx="8029575" cy="544131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spc="-5" b="1">
                <a:latin typeface="Times New Roman"/>
                <a:cs typeface="Times New Roman"/>
              </a:rPr>
              <a:t>-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m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s</a:t>
            </a:r>
            <a:r>
              <a:rPr dirty="0" sz="2600" spc="-5" b="1">
                <a:latin typeface="Times New Roman"/>
                <a:cs typeface="Times New Roman"/>
              </a:rPr>
              <a:t>i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l</a:t>
            </a:r>
            <a:r>
              <a:rPr dirty="0" sz="2600" spc="-19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rr</a:t>
            </a:r>
            <a:r>
              <a:rPr dirty="0" sz="2600" spc="5" b="1">
                <a:latin typeface="Times New Roman"/>
                <a:cs typeface="Times New Roman"/>
              </a:rPr>
              <a:t>ay</a:t>
            </a:r>
            <a:r>
              <a:rPr dirty="0" sz="2600" b="1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desired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Declaration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syntax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solidFill>
                  <a:srgbClr val="0000CC"/>
                </a:solidFill>
                <a:latin typeface="Times New Roman"/>
                <a:cs typeface="Times New Roman"/>
              </a:rPr>
              <a:t>type</a:t>
            </a:r>
            <a:r>
              <a:rPr dirty="0" sz="2400" spc="-50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variablename[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];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E.g.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int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a[];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Declaration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syntax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15"/>
              </a:spcBef>
            </a:pPr>
            <a:r>
              <a:rPr dirty="0" sz="2600" spc="-5" b="1" i="1">
                <a:solidFill>
                  <a:srgbClr val="0000CC"/>
                </a:solidFill>
                <a:latin typeface="Times New Roman"/>
                <a:cs typeface="Times New Roman"/>
              </a:rPr>
              <a:t>type</a:t>
            </a:r>
            <a:r>
              <a:rPr dirty="0" sz="2600" spc="-5" b="1" i="1">
                <a:latin typeface="Times New Roman"/>
                <a:cs typeface="Times New Roman"/>
              </a:rPr>
              <a:t>[</a:t>
            </a:r>
            <a:r>
              <a:rPr dirty="0" sz="2600" spc="-50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]</a:t>
            </a:r>
            <a:r>
              <a:rPr dirty="0" sz="2600" spc="-2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variablename;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declarations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equivalent: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a[];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</a:pPr>
            <a:r>
              <a:rPr dirty="0" sz="2400" spc="-5">
                <a:latin typeface="Times New Roman"/>
                <a:cs typeface="Times New Roman"/>
              </a:rPr>
              <a:t>int[]a;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  <a:spcBef>
                <a:spcPts val="95"/>
              </a:spcBef>
              <a:tabLst>
                <a:tab pos="7711440" algn="l"/>
              </a:tabLst>
            </a:pP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ti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ea</a:t>
            </a:r>
            <a:r>
              <a:rPr dirty="0" sz="2400" spc="-5">
                <a:latin typeface="Times New Roman"/>
                <a:cs typeface="Times New Roman"/>
              </a:rPr>
              <a:t>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bl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u="heavy" sz="24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actually</a:t>
            </a:r>
            <a:r>
              <a:rPr dirty="0" u="heavy" sz="24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exists.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allocated</a:t>
            </a:r>
            <a:r>
              <a:rPr dirty="0" u="heavy" sz="24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5608" y="4026408"/>
            <a:ext cx="3836035" cy="559435"/>
          </a:xfrm>
          <a:custGeom>
            <a:avLst/>
            <a:gdLst/>
            <a:ahLst/>
            <a:cxnLst/>
            <a:rect l="l" t="t" r="r" b="b"/>
            <a:pathLst>
              <a:path w="3836035" h="559435">
                <a:moveTo>
                  <a:pt x="3835908" y="553212"/>
                </a:moveTo>
                <a:lnTo>
                  <a:pt x="3835908" y="6096"/>
                </a:lnTo>
                <a:lnTo>
                  <a:pt x="3829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810000" y="25908"/>
                </a:lnTo>
                <a:lnTo>
                  <a:pt x="3810000" y="12192"/>
                </a:lnTo>
                <a:lnTo>
                  <a:pt x="3822192" y="25908"/>
                </a:lnTo>
                <a:lnTo>
                  <a:pt x="3822192" y="559308"/>
                </a:lnTo>
                <a:lnTo>
                  <a:pt x="3829812" y="559308"/>
                </a:lnTo>
                <a:lnTo>
                  <a:pt x="3835908" y="553212"/>
                </a:lnTo>
                <a:close/>
              </a:path>
              <a:path w="3836035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836035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3836035" h="559435">
                <a:moveTo>
                  <a:pt x="38221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3810000" y="559308"/>
                </a:lnTo>
                <a:lnTo>
                  <a:pt x="3810000" y="545592"/>
                </a:lnTo>
                <a:lnTo>
                  <a:pt x="3822192" y="533400"/>
                </a:lnTo>
                <a:close/>
              </a:path>
              <a:path w="3836035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3836035" h="559435">
                <a:moveTo>
                  <a:pt x="3822192" y="25908"/>
                </a:moveTo>
                <a:lnTo>
                  <a:pt x="3810000" y="12192"/>
                </a:lnTo>
                <a:lnTo>
                  <a:pt x="3810000" y="25908"/>
                </a:lnTo>
                <a:lnTo>
                  <a:pt x="3822192" y="25908"/>
                </a:lnTo>
                <a:close/>
              </a:path>
              <a:path w="3836035" h="559435">
                <a:moveTo>
                  <a:pt x="3822192" y="533400"/>
                </a:moveTo>
                <a:lnTo>
                  <a:pt x="3822192" y="25908"/>
                </a:lnTo>
                <a:lnTo>
                  <a:pt x="3810000" y="25908"/>
                </a:lnTo>
                <a:lnTo>
                  <a:pt x="3810000" y="533400"/>
                </a:lnTo>
                <a:lnTo>
                  <a:pt x="3822192" y="533400"/>
                </a:lnTo>
                <a:close/>
              </a:path>
              <a:path w="3836035" h="559435">
                <a:moveTo>
                  <a:pt x="3822192" y="559308"/>
                </a:moveTo>
                <a:lnTo>
                  <a:pt x="3822192" y="533400"/>
                </a:lnTo>
                <a:lnTo>
                  <a:pt x="3810000" y="545592"/>
                </a:lnTo>
                <a:lnTo>
                  <a:pt x="3810000" y="559308"/>
                </a:lnTo>
                <a:lnTo>
                  <a:pt x="3822192" y="5593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3230" y="935227"/>
            <a:ext cx="35528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400" spc="-1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34467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100">
                <a:latin typeface="Times New Roman"/>
                <a:cs typeface="Times New Roman"/>
              </a:rPr>
              <a:t>We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have</a:t>
            </a:r>
            <a:r>
              <a:rPr dirty="0" sz="2600" spc="19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to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link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array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with</a:t>
            </a:r>
            <a:r>
              <a:rPr dirty="0" sz="2600" spc="19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</a:t>
            </a:r>
            <a:r>
              <a:rPr dirty="0" sz="2600" spc="19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actual,</a:t>
            </a:r>
            <a:r>
              <a:rPr dirty="0" sz="2600" spc="18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physical</a:t>
            </a:r>
            <a:r>
              <a:rPr dirty="0" sz="2600" spc="19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array</a:t>
            </a:r>
            <a:r>
              <a:rPr dirty="0" sz="2600" spc="18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integers.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859790" algn="l"/>
                <a:tab pos="1397635" algn="l"/>
                <a:tab pos="2193290" algn="l"/>
                <a:tab pos="3374390" algn="l"/>
                <a:tab pos="4261485" algn="l"/>
                <a:tab pos="5131435" algn="l"/>
                <a:tab pos="5854065" algn="l"/>
                <a:tab pos="6483350" algn="l"/>
                <a:tab pos="7463155" algn="l"/>
                <a:tab pos="7801609" algn="l"/>
              </a:tabLst>
            </a:pP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b="1">
                <a:latin typeface="Times New Roman"/>
                <a:cs typeface="Times New Roman"/>
              </a:rPr>
              <a:t>n</a:t>
            </a:r>
            <a:r>
              <a:rPr dirty="0" sz="2600" spc="-5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w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 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allocates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variable</a:t>
            </a:r>
            <a:r>
              <a:rPr dirty="0" sz="2400" spc="-5" b="1">
                <a:latin typeface="Times New Roman"/>
                <a:cs typeface="Times New Roman"/>
              </a:rPr>
              <a:t>=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400" spc="-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type</a:t>
            </a:r>
            <a:r>
              <a:rPr dirty="0" sz="2400" b="1">
                <a:latin typeface="Times New Roman"/>
                <a:cs typeface="Times New Roman"/>
              </a:rPr>
              <a:t>[</a:t>
            </a:r>
            <a:r>
              <a:rPr dirty="0" sz="2400" b="1" i="1">
                <a:latin typeface="Times New Roman"/>
                <a:cs typeface="Times New Roman"/>
              </a:rPr>
              <a:t>size</a:t>
            </a:r>
            <a:r>
              <a:rPr dirty="0" sz="2400" b="1">
                <a:latin typeface="Times New Roman"/>
                <a:cs typeface="Times New Roman"/>
              </a:rPr>
              <a:t>];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a[];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5572757"/>
            <a:ext cx="19043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a=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int[12];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6007097"/>
            <a:ext cx="761492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2200" spc="-5">
                <a:latin typeface="Arial MT"/>
                <a:cs typeface="Arial MT"/>
              </a:rPr>
              <a:t>–	</a:t>
            </a:r>
            <a:r>
              <a:rPr dirty="0" sz="2200" spc="-5">
                <a:latin typeface="Times New Roman"/>
                <a:cs typeface="Times New Roman"/>
              </a:rPr>
              <a:t>After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this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statement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executes,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variable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</a:t>
            </a:r>
            <a:r>
              <a:rPr dirty="0" sz="2200" spc="10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refer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 spc="120">
                <a:latin typeface="Times New Roman"/>
                <a:cs typeface="Times New Roman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u="heavy" sz="2200" spc="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dirty="0" u="heavy" sz="22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integers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7132" y="5399532"/>
            <a:ext cx="2308860" cy="391795"/>
          </a:xfrm>
          <a:custGeom>
            <a:avLst/>
            <a:gdLst/>
            <a:ahLst/>
            <a:cxnLst/>
            <a:rect l="l" t="t" r="r" b="b"/>
            <a:pathLst>
              <a:path w="2308859" h="391795">
                <a:moveTo>
                  <a:pt x="2308860" y="391668"/>
                </a:moveTo>
                <a:lnTo>
                  <a:pt x="2308860" y="0"/>
                </a:lnTo>
                <a:lnTo>
                  <a:pt x="0" y="0"/>
                </a:lnTo>
                <a:lnTo>
                  <a:pt x="0" y="391668"/>
                </a:lnTo>
                <a:lnTo>
                  <a:pt x="10668" y="391668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2286000" y="22860"/>
                </a:lnTo>
                <a:lnTo>
                  <a:pt x="2286000" y="10668"/>
                </a:lnTo>
                <a:lnTo>
                  <a:pt x="2296668" y="22860"/>
                </a:lnTo>
                <a:lnTo>
                  <a:pt x="2296668" y="391668"/>
                </a:lnTo>
                <a:lnTo>
                  <a:pt x="2308860" y="391668"/>
                </a:lnTo>
                <a:close/>
              </a:path>
              <a:path w="2308859" h="391795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2308859" h="391795">
                <a:moveTo>
                  <a:pt x="22860" y="370332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370332"/>
                </a:lnTo>
                <a:lnTo>
                  <a:pt x="22860" y="370332"/>
                </a:lnTo>
                <a:close/>
              </a:path>
              <a:path w="2308859" h="391795">
                <a:moveTo>
                  <a:pt x="2296668" y="370332"/>
                </a:moveTo>
                <a:lnTo>
                  <a:pt x="10668" y="370332"/>
                </a:lnTo>
                <a:lnTo>
                  <a:pt x="22860" y="381000"/>
                </a:lnTo>
                <a:lnTo>
                  <a:pt x="22860" y="391668"/>
                </a:lnTo>
                <a:lnTo>
                  <a:pt x="2286000" y="391668"/>
                </a:lnTo>
                <a:lnTo>
                  <a:pt x="2286000" y="381000"/>
                </a:lnTo>
                <a:lnTo>
                  <a:pt x="2296668" y="370332"/>
                </a:lnTo>
                <a:close/>
              </a:path>
              <a:path w="2308859" h="391795">
                <a:moveTo>
                  <a:pt x="22860" y="391668"/>
                </a:moveTo>
                <a:lnTo>
                  <a:pt x="22860" y="381000"/>
                </a:lnTo>
                <a:lnTo>
                  <a:pt x="10668" y="370332"/>
                </a:lnTo>
                <a:lnTo>
                  <a:pt x="10668" y="391668"/>
                </a:lnTo>
                <a:lnTo>
                  <a:pt x="22860" y="391668"/>
                </a:lnTo>
                <a:close/>
              </a:path>
              <a:path w="2308859" h="391795">
                <a:moveTo>
                  <a:pt x="2296668" y="22860"/>
                </a:moveTo>
                <a:lnTo>
                  <a:pt x="2286000" y="10668"/>
                </a:lnTo>
                <a:lnTo>
                  <a:pt x="2286000" y="22860"/>
                </a:lnTo>
                <a:lnTo>
                  <a:pt x="2296668" y="22860"/>
                </a:lnTo>
                <a:close/>
              </a:path>
              <a:path w="2308859" h="391795">
                <a:moveTo>
                  <a:pt x="2296668" y="370332"/>
                </a:moveTo>
                <a:lnTo>
                  <a:pt x="2296668" y="22860"/>
                </a:lnTo>
                <a:lnTo>
                  <a:pt x="2286000" y="22860"/>
                </a:lnTo>
                <a:lnTo>
                  <a:pt x="2286000" y="370332"/>
                </a:lnTo>
                <a:lnTo>
                  <a:pt x="2296668" y="370332"/>
                </a:lnTo>
                <a:close/>
              </a:path>
              <a:path w="2308859" h="391795">
                <a:moveTo>
                  <a:pt x="2296668" y="391668"/>
                </a:moveTo>
                <a:lnTo>
                  <a:pt x="2296668" y="370332"/>
                </a:lnTo>
                <a:lnTo>
                  <a:pt x="2286000" y="381000"/>
                </a:lnTo>
                <a:lnTo>
                  <a:pt x="2286000" y="391668"/>
                </a:lnTo>
                <a:lnTo>
                  <a:pt x="2296668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36537" y="5437122"/>
            <a:ext cx="1884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int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a[]=new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int[12];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4978" y="935227"/>
            <a:ext cx="1486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366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Obtaining</a:t>
            </a:r>
            <a:r>
              <a:rPr dirty="0" sz="2600" spc="-35"/>
              <a:t> </a:t>
            </a:r>
            <a:r>
              <a:rPr dirty="0" sz="2600" spc="-5"/>
              <a:t>an</a:t>
            </a:r>
            <a:r>
              <a:rPr dirty="0" sz="2600" spc="-10"/>
              <a:t> </a:t>
            </a:r>
            <a:r>
              <a:rPr dirty="0" sz="2600" spc="-5"/>
              <a:t>array is</a:t>
            </a:r>
            <a:r>
              <a:rPr dirty="0" sz="2600" spc="5"/>
              <a:t> </a:t>
            </a:r>
            <a:r>
              <a:rPr dirty="0" sz="2600"/>
              <a:t>a</a:t>
            </a:r>
            <a:r>
              <a:rPr dirty="0" sz="2600" spc="-5"/>
              <a:t> two-step</a:t>
            </a:r>
            <a:r>
              <a:rPr dirty="0" sz="2600" spc="-10"/>
              <a:t> </a:t>
            </a:r>
            <a:r>
              <a:rPr dirty="0" sz="2600" spc="-5"/>
              <a:t>process.</a:t>
            </a:r>
            <a:endParaRPr sz="2600"/>
          </a:p>
          <a:p>
            <a:pPr lvl="1" marL="927100" indent="-457834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First,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 must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declare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Second,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allocate</a:t>
            </a:r>
            <a:r>
              <a:rPr dirty="0" sz="2400" spc="1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1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memory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array,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assign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/>
          </a:p>
          <a:p>
            <a:pPr marL="527685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dirty="0" sz="2600" spc="-5"/>
              <a:t>In</a:t>
            </a:r>
            <a:r>
              <a:rPr dirty="0" sz="2600" spc="-25"/>
              <a:t> </a:t>
            </a:r>
            <a:r>
              <a:rPr dirty="0" sz="2600"/>
              <a:t>Java</a:t>
            </a:r>
            <a:r>
              <a:rPr dirty="0" sz="2600" spc="-10"/>
              <a:t> </a:t>
            </a:r>
            <a:r>
              <a:rPr dirty="0" sz="2600" spc="-5"/>
              <a:t>all</a:t>
            </a:r>
            <a:r>
              <a:rPr dirty="0" sz="2600"/>
              <a:t> </a:t>
            </a:r>
            <a:r>
              <a:rPr dirty="0" sz="2600" spc="-5"/>
              <a:t>arrays</a:t>
            </a:r>
            <a:r>
              <a:rPr dirty="0" sz="2600" spc="-20"/>
              <a:t> </a:t>
            </a:r>
            <a:r>
              <a:rPr dirty="0" sz="2600" spc="-5"/>
              <a:t>are</a:t>
            </a:r>
            <a:r>
              <a:rPr dirty="0" sz="2600" spc="-15"/>
              <a:t> </a:t>
            </a:r>
            <a:r>
              <a:rPr dirty="0" sz="2600" b="1" i="1">
                <a:latin typeface="Times New Roman"/>
                <a:cs typeface="Times New Roman"/>
              </a:rPr>
              <a:t>dynamically</a:t>
            </a:r>
            <a:r>
              <a:rPr dirty="0" sz="2600" spc="-35" b="1" i="1">
                <a:latin typeface="Times New Roman"/>
                <a:cs typeface="Times New Roman"/>
              </a:rPr>
              <a:t> </a:t>
            </a:r>
            <a:r>
              <a:rPr dirty="0" sz="2600" b="1" i="1">
                <a:latin typeface="Times New Roman"/>
                <a:cs typeface="Times New Roman"/>
              </a:rPr>
              <a:t>allocated.</a:t>
            </a:r>
            <a:endParaRPr sz="2600">
              <a:latin typeface="Times New Roman"/>
              <a:cs typeface="Times New Roman"/>
            </a:endParaRPr>
          </a:p>
          <a:p>
            <a:pPr marL="527685" marR="5080" indent="-4572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527685" algn="l"/>
                <a:tab pos="528320" algn="l"/>
                <a:tab pos="885825" algn="l"/>
                <a:tab pos="1261745" algn="l"/>
                <a:tab pos="2502535" algn="l"/>
                <a:tab pos="2917190" algn="l"/>
                <a:tab pos="4210685" algn="l"/>
                <a:tab pos="4768850" algn="l"/>
                <a:tab pos="6390005" algn="l"/>
                <a:tab pos="6823075" algn="l"/>
                <a:tab pos="7382509" algn="l"/>
              </a:tabLst>
            </a:pPr>
            <a:r>
              <a:rPr dirty="0" sz="2600" spc="-5"/>
              <a:t>I</a:t>
            </a:r>
            <a:r>
              <a:rPr dirty="0" sz="2600"/>
              <a:t>t</a:t>
            </a:r>
            <a:r>
              <a:rPr dirty="0" sz="2600"/>
              <a:t>	</a:t>
            </a:r>
            <a:r>
              <a:rPr dirty="0" sz="2600" spc="-5"/>
              <a:t>i</a:t>
            </a:r>
            <a:r>
              <a:rPr dirty="0" sz="2600"/>
              <a:t>s</a:t>
            </a:r>
            <a:r>
              <a:rPr dirty="0" sz="2600"/>
              <a:t>	</a:t>
            </a:r>
            <a:r>
              <a:rPr dirty="0" sz="2600" spc="5"/>
              <a:t>po</a:t>
            </a:r>
            <a:r>
              <a:rPr dirty="0" sz="2600" spc="-5"/>
              <a:t>ss</a:t>
            </a:r>
            <a:r>
              <a:rPr dirty="0" sz="2600" spc="-5"/>
              <a:t>i</a:t>
            </a:r>
            <a:r>
              <a:rPr dirty="0" sz="2600" spc="5"/>
              <a:t>b</a:t>
            </a:r>
            <a:r>
              <a:rPr dirty="0" sz="2600" spc="-5"/>
              <a:t>l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/>
              <a:t>o</a:t>
            </a:r>
            <a:r>
              <a:rPr dirty="0" sz="2600"/>
              <a:t>	</a:t>
            </a:r>
            <a:r>
              <a:rPr dirty="0" sz="2600" spc="-20"/>
              <a:t>c</a:t>
            </a:r>
            <a:r>
              <a:rPr dirty="0" sz="2600" spc="5"/>
              <a:t>o</a:t>
            </a:r>
            <a:r>
              <a:rPr dirty="0" sz="2600" spc="-10"/>
              <a:t>m</a:t>
            </a:r>
            <a:r>
              <a:rPr dirty="0" sz="2600" spc="5"/>
              <a:t>b</a:t>
            </a:r>
            <a:r>
              <a:rPr dirty="0" sz="2600" spc="-5"/>
              <a:t>i</a:t>
            </a:r>
            <a:r>
              <a:rPr dirty="0" sz="2600" spc="5"/>
              <a:t>n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20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10"/>
              <a:t>d</a:t>
            </a:r>
            <a:r>
              <a:rPr dirty="0" sz="2600" spc="-5"/>
              <a:t>ec</a:t>
            </a:r>
            <a:r>
              <a:rPr dirty="0" sz="2600" spc="-5"/>
              <a:t>l</a:t>
            </a:r>
            <a:r>
              <a:rPr dirty="0" sz="2600" spc="-5"/>
              <a:t>a</a:t>
            </a:r>
            <a:r>
              <a:rPr dirty="0" sz="2600" spc="-5"/>
              <a:t>r</a:t>
            </a:r>
            <a:r>
              <a:rPr dirty="0" sz="2600" spc="-5"/>
              <a:t>a</a:t>
            </a:r>
            <a:r>
              <a:rPr dirty="0" sz="2600" spc="-5"/>
              <a:t>ti</a:t>
            </a:r>
            <a:r>
              <a:rPr dirty="0" sz="2600" spc="5"/>
              <a:t>o</a:t>
            </a:r>
            <a:r>
              <a:rPr dirty="0" sz="2600"/>
              <a:t>n</a:t>
            </a:r>
            <a:r>
              <a:rPr dirty="0" sz="2600"/>
              <a:t>	</a:t>
            </a:r>
            <a:r>
              <a:rPr dirty="0" sz="2600" spc="5"/>
              <a:t>o</a:t>
            </a:r>
            <a:r>
              <a:rPr dirty="0" sz="2600"/>
              <a:t>f</a:t>
            </a:r>
            <a:r>
              <a:rPr dirty="0" sz="2600"/>
              <a:t>	</a:t>
            </a:r>
            <a:r>
              <a:rPr dirty="0" sz="2600" spc="-5"/>
              <a:t>t</a:t>
            </a:r>
            <a:r>
              <a:rPr dirty="0" sz="2600" spc="5"/>
              <a:t>h</a:t>
            </a:r>
            <a:r>
              <a:rPr dirty="0" sz="2600"/>
              <a:t>e</a:t>
            </a:r>
            <a:r>
              <a:rPr dirty="0" sz="2600"/>
              <a:t>	</a:t>
            </a:r>
            <a:r>
              <a:rPr dirty="0" sz="2600" spc="-5"/>
              <a:t>a</a:t>
            </a:r>
            <a:r>
              <a:rPr dirty="0" sz="2600" spc="-5"/>
              <a:t>rr</a:t>
            </a:r>
            <a:r>
              <a:rPr dirty="0" sz="2600" spc="-20"/>
              <a:t>a</a:t>
            </a:r>
            <a:r>
              <a:rPr dirty="0" sz="2600"/>
              <a:t>y  </a:t>
            </a:r>
            <a:r>
              <a:rPr dirty="0" sz="2600"/>
              <a:t>variable</a:t>
            </a:r>
            <a:r>
              <a:rPr dirty="0" sz="2600" spc="-40"/>
              <a:t> </a:t>
            </a:r>
            <a:r>
              <a:rPr dirty="0" sz="2600" spc="-5"/>
              <a:t>with</a:t>
            </a:r>
            <a:r>
              <a:rPr dirty="0" sz="2600"/>
              <a:t> the</a:t>
            </a:r>
            <a:r>
              <a:rPr dirty="0" sz="2600" spc="-20"/>
              <a:t> </a:t>
            </a:r>
            <a:r>
              <a:rPr dirty="0" sz="2600"/>
              <a:t>allocation.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1051051" y="5503063"/>
            <a:ext cx="2701290" cy="94297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60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int[12];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9304" y="5708904"/>
            <a:ext cx="2330450" cy="1028700"/>
          </a:xfrm>
          <a:custGeom>
            <a:avLst/>
            <a:gdLst/>
            <a:ahLst/>
            <a:cxnLst/>
            <a:rect l="l" t="t" r="r" b="b"/>
            <a:pathLst>
              <a:path w="2330450" h="1028700">
                <a:moveTo>
                  <a:pt x="2330196" y="1028700"/>
                </a:moveTo>
                <a:lnTo>
                  <a:pt x="2330196" y="0"/>
                </a:lnTo>
                <a:lnTo>
                  <a:pt x="0" y="0"/>
                </a:lnTo>
                <a:lnTo>
                  <a:pt x="0" y="1028700"/>
                </a:lnTo>
                <a:lnTo>
                  <a:pt x="6096" y="102870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318004" y="13716"/>
                </a:lnTo>
                <a:lnTo>
                  <a:pt x="2318004" y="6096"/>
                </a:lnTo>
                <a:lnTo>
                  <a:pt x="2324100" y="13716"/>
                </a:lnTo>
                <a:lnTo>
                  <a:pt x="2324100" y="1028700"/>
                </a:lnTo>
                <a:lnTo>
                  <a:pt x="2330196" y="1028700"/>
                </a:lnTo>
                <a:close/>
              </a:path>
              <a:path w="2330450" h="10287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330450" h="1028700">
                <a:moveTo>
                  <a:pt x="13716" y="101650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016508"/>
                </a:lnTo>
                <a:lnTo>
                  <a:pt x="13716" y="1016508"/>
                </a:lnTo>
                <a:close/>
              </a:path>
              <a:path w="2330450" h="1028700">
                <a:moveTo>
                  <a:pt x="2324100" y="1016508"/>
                </a:moveTo>
                <a:lnTo>
                  <a:pt x="6096" y="1016508"/>
                </a:lnTo>
                <a:lnTo>
                  <a:pt x="13716" y="1022604"/>
                </a:lnTo>
                <a:lnTo>
                  <a:pt x="13716" y="1028700"/>
                </a:lnTo>
                <a:lnTo>
                  <a:pt x="2318004" y="1028700"/>
                </a:lnTo>
                <a:lnTo>
                  <a:pt x="2318004" y="1022604"/>
                </a:lnTo>
                <a:lnTo>
                  <a:pt x="2324100" y="1016508"/>
                </a:lnTo>
                <a:close/>
              </a:path>
              <a:path w="2330450" h="1028700">
                <a:moveTo>
                  <a:pt x="13716" y="1028700"/>
                </a:moveTo>
                <a:lnTo>
                  <a:pt x="13716" y="1022604"/>
                </a:lnTo>
                <a:lnTo>
                  <a:pt x="6096" y="1016508"/>
                </a:lnTo>
                <a:lnTo>
                  <a:pt x="6096" y="1028700"/>
                </a:lnTo>
                <a:lnTo>
                  <a:pt x="13716" y="1028700"/>
                </a:lnTo>
                <a:close/>
              </a:path>
              <a:path w="2330450" h="1028700">
                <a:moveTo>
                  <a:pt x="2324100" y="13716"/>
                </a:moveTo>
                <a:lnTo>
                  <a:pt x="2318004" y="6096"/>
                </a:lnTo>
                <a:lnTo>
                  <a:pt x="2318004" y="13716"/>
                </a:lnTo>
                <a:lnTo>
                  <a:pt x="2324100" y="13716"/>
                </a:lnTo>
                <a:close/>
              </a:path>
              <a:path w="2330450" h="1028700">
                <a:moveTo>
                  <a:pt x="2324100" y="1016508"/>
                </a:moveTo>
                <a:lnTo>
                  <a:pt x="2324100" y="13716"/>
                </a:lnTo>
                <a:lnTo>
                  <a:pt x="2318004" y="13716"/>
                </a:lnTo>
                <a:lnTo>
                  <a:pt x="2318004" y="1016508"/>
                </a:lnTo>
                <a:lnTo>
                  <a:pt x="2324100" y="1016508"/>
                </a:lnTo>
                <a:close/>
              </a:path>
              <a:path w="2330450" h="1028700">
                <a:moveTo>
                  <a:pt x="2324100" y="1028700"/>
                </a:moveTo>
                <a:lnTo>
                  <a:pt x="2324100" y="1016508"/>
                </a:lnTo>
                <a:lnTo>
                  <a:pt x="2318004" y="1022604"/>
                </a:lnTo>
                <a:lnTo>
                  <a:pt x="2318004" y="1028700"/>
                </a:lnTo>
                <a:lnTo>
                  <a:pt x="2324100" y="10287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41337" y="5740397"/>
            <a:ext cx="16814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int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a[];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a=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new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int[12];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6268212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111252" y="12192"/>
                </a:moveTo>
                <a:lnTo>
                  <a:pt x="108204" y="7620"/>
                </a:lnTo>
                <a:lnTo>
                  <a:pt x="105156" y="1524"/>
                </a:lnTo>
                <a:lnTo>
                  <a:pt x="99060" y="0"/>
                </a:lnTo>
                <a:lnTo>
                  <a:pt x="92964" y="3048"/>
                </a:lnTo>
                <a:lnTo>
                  <a:pt x="0" y="56388"/>
                </a:lnTo>
                <a:lnTo>
                  <a:pt x="22860" y="69879"/>
                </a:lnTo>
                <a:lnTo>
                  <a:pt x="22860" y="45720"/>
                </a:lnTo>
                <a:lnTo>
                  <a:pt x="65836" y="45665"/>
                </a:lnTo>
                <a:lnTo>
                  <a:pt x="105156" y="22860"/>
                </a:lnTo>
                <a:lnTo>
                  <a:pt x="109728" y="19812"/>
                </a:lnTo>
                <a:lnTo>
                  <a:pt x="111252" y="12192"/>
                </a:lnTo>
                <a:close/>
              </a:path>
              <a:path w="1219200" h="114300">
                <a:moveTo>
                  <a:pt x="65648" y="45774"/>
                </a:moveTo>
                <a:lnTo>
                  <a:pt x="22860" y="45720"/>
                </a:lnTo>
                <a:lnTo>
                  <a:pt x="22860" y="68580"/>
                </a:lnTo>
                <a:lnTo>
                  <a:pt x="28956" y="68587"/>
                </a:lnTo>
                <a:lnTo>
                  <a:pt x="28956" y="47244"/>
                </a:lnTo>
                <a:lnTo>
                  <a:pt x="46035" y="57150"/>
                </a:lnTo>
                <a:lnTo>
                  <a:pt x="65648" y="45774"/>
                </a:lnTo>
                <a:close/>
              </a:path>
              <a:path w="1219200" h="114300">
                <a:moveTo>
                  <a:pt x="111252" y="102108"/>
                </a:moveTo>
                <a:lnTo>
                  <a:pt x="109728" y="94488"/>
                </a:lnTo>
                <a:lnTo>
                  <a:pt x="105156" y="91440"/>
                </a:lnTo>
                <a:lnTo>
                  <a:pt x="65836" y="68634"/>
                </a:lnTo>
                <a:lnTo>
                  <a:pt x="22860" y="68580"/>
                </a:lnTo>
                <a:lnTo>
                  <a:pt x="22860" y="69879"/>
                </a:lnTo>
                <a:lnTo>
                  <a:pt x="92964" y="111252"/>
                </a:lnTo>
                <a:lnTo>
                  <a:pt x="99060" y="114300"/>
                </a:lnTo>
                <a:lnTo>
                  <a:pt x="105156" y="112776"/>
                </a:lnTo>
                <a:lnTo>
                  <a:pt x="108204" y="106680"/>
                </a:lnTo>
                <a:lnTo>
                  <a:pt x="111252" y="102108"/>
                </a:lnTo>
                <a:close/>
              </a:path>
              <a:path w="1219200" h="114300">
                <a:moveTo>
                  <a:pt x="46035" y="57150"/>
                </a:moveTo>
                <a:lnTo>
                  <a:pt x="28956" y="47244"/>
                </a:lnTo>
                <a:lnTo>
                  <a:pt x="28956" y="67056"/>
                </a:lnTo>
                <a:lnTo>
                  <a:pt x="46035" y="57150"/>
                </a:lnTo>
                <a:close/>
              </a:path>
              <a:path w="1219200" h="114300">
                <a:moveTo>
                  <a:pt x="65836" y="68634"/>
                </a:moveTo>
                <a:lnTo>
                  <a:pt x="46035" y="57150"/>
                </a:lnTo>
                <a:lnTo>
                  <a:pt x="28956" y="67056"/>
                </a:lnTo>
                <a:lnTo>
                  <a:pt x="28956" y="68587"/>
                </a:lnTo>
                <a:lnTo>
                  <a:pt x="65836" y="68634"/>
                </a:lnTo>
                <a:close/>
              </a:path>
              <a:path w="1219200" h="114300">
                <a:moveTo>
                  <a:pt x="1219200" y="70104"/>
                </a:moveTo>
                <a:lnTo>
                  <a:pt x="1219200" y="47244"/>
                </a:lnTo>
                <a:lnTo>
                  <a:pt x="65648" y="45774"/>
                </a:lnTo>
                <a:lnTo>
                  <a:pt x="46035" y="57150"/>
                </a:lnTo>
                <a:lnTo>
                  <a:pt x="65836" y="68634"/>
                </a:lnTo>
                <a:lnTo>
                  <a:pt x="121920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7534" y="935227"/>
            <a:ext cx="47815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 b="1">
                <a:solidFill>
                  <a:srgbClr val="000000"/>
                </a:solidFill>
                <a:latin typeface="Times New Roman"/>
                <a:cs typeface="Times New Roman"/>
              </a:rPr>
              <a:t>Store</a:t>
            </a:r>
            <a:r>
              <a:rPr dirty="0" sz="44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value</a:t>
            </a:r>
            <a:r>
              <a:rPr dirty="0" sz="44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44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array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42388"/>
            <a:ext cx="4913630" cy="49644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rr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static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5">
                <a:latin typeface="Times New Roman"/>
                <a:cs typeface="Times New Roman"/>
              </a:rPr>
              <a:t> main(String </a:t>
            </a:r>
            <a:r>
              <a:rPr dirty="0" sz="2600" spc="-15">
                <a:latin typeface="Times New Roman"/>
                <a:cs typeface="Times New Roman"/>
              </a:rPr>
              <a:t>args[])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85"/>
              </a:spcBef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a[];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new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int[4];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a[0]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a[1]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Times New Roman"/>
                <a:cs typeface="Times New Roman"/>
              </a:rPr>
              <a:t>a[2]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2;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a[3]=5;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370" y="935227"/>
            <a:ext cx="43567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Array</a:t>
            </a: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initilization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6599"/>
            <a:ext cx="8068945" cy="47802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Arrays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initialized(give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>
                <a:latin typeface="Times New Roman"/>
                <a:cs typeface="Times New Roman"/>
              </a:rPr>
              <a:t> they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declared.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array</a:t>
            </a:r>
            <a:r>
              <a:rPr dirty="0" sz="2400" spc="1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initializer</a:t>
            </a:r>
            <a:r>
              <a:rPr dirty="0" sz="2400" spc="9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comma-separated</a:t>
            </a:r>
            <a:r>
              <a:rPr dirty="0" sz="2400" spc="145" b="1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expressions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surrounded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 b="1" i="1">
                <a:latin typeface="Times New Roman"/>
                <a:cs typeface="Times New Roman"/>
              </a:rPr>
              <a:t>curly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braces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No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new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ut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y {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a[]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1,3,2,5};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1434" y="935227"/>
            <a:ext cx="33343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216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 </a:t>
            </a:r>
            <a:r>
              <a:rPr dirty="0" sz="2600">
                <a:latin typeface="Times New Roman"/>
                <a:cs typeface="Times New Roman"/>
              </a:rPr>
              <a:t>you </a:t>
            </a:r>
            <a:r>
              <a:rPr dirty="0" sz="2600" spc="-5">
                <a:latin typeface="Times New Roman"/>
                <a:cs typeface="Times New Roman"/>
              </a:rPr>
              <a:t>try to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 elements 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outside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range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negative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numbers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numbers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greater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than</a:t>
            </a:r>
            <a:r>
              <a:rPr dirty="0" sz="26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 length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 array</a:t>
            </a:r>
            <a:r>
              <a:rPr dirty="0" sz="2600" spc="-5">
                <a:latin typeface="Times New Roman"/>
                <a:cs typeface="Times New Roman"/>
              </a:rPr>
              <a:t>),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cause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run-time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error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</a:t>
            </a:r>
            <a:endParaRPr sz="2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a[]=new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int[10];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218532"/>
            <a:ext cx="1153795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>
                <a:latin typeface="Times New Roman"/>
                <a:cs typeface="Times New Roman"/>
              </a:rPr>
              <a:t>a[-3]=5;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[</a:t>
            </a:r>
            <a:r>
              <a:rPr dirty="0" sz="2600" spc="-90">
                <a:latin typeface="Times New Roman"/>
                <a:cs typeface="Times New Roman"/>
              </a:rPr>
              <a:t>1</a:t>
            </a:r>
            <a:r>
              <a:rPr dirty="0" sz="2600" spc="5">
                <a:latin typeface="Times New Roman"/>
                <a:cs typeface="Times New Roman"/>
              </a:rPr>
              <a:t>1</a:t>
            </a:r>
            <a:r>
              <a:rPr dirty="0" sz="2600" spc="-20">
                <a:latin typeface="Times New Roman"/>
                <a:cs typeface="Times New Roman"/>
              </a:rPr>
              <a:t>]</a:t>
            </a:r>
            <a:r>
              <a:rPr dirty="0" sz="2600" spc="-5">
                <a:latin typeface="Times New Roman"/>
                <a:cs typeface="Times New Roman"/>
              </a:rPr>
              <a:t>=</a:t>
            </a:r>
            <a:r>
              <a:rPr dirty="0" sz="2600" spc="5">
                <a:latin typeface="Times New Roman"/>
                <a:cs typeface="Times New Roman"/>
              </a:rPr>
              <a:t>7</a:t>
            </a:r>
            <a:r>
              <a:rPr dirty="0" sz="260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937" y="4218532"/>
            <a:ext cx="1393825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>
                <a:latin typeface="Times New Roman"/>
                <a:cs typeface="Times New Roman"/>
              </a:rPr>
              <a:t>//ERROR</a:t>
            </a:r>
            <a:endParaRPr sz="26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RR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248145"/>
            <a:ext cx="49491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RR</a:t>
            </a:r>
            <a:r>
              <a:rPr dirty="0" sz="2600" spc="-24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ND</a:t>
            </a: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OUNDS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168399"/>
            <a:ext cx="5740400" cy="5036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6913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spc="-19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ge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6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. 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19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ge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nums[]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{10.1,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11.2,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12.3,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13.4,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14.5};</a:t>
            </a:r>
            <a:endParaRPr sz="2200">
              <a:latin typeface="Times New Roman"/>
              <a:cs typeface="Times New Roman"/>
            </a:endParaRPr>
          </a:p>
          <a:p>
            <a:pPr marL="469265" marR="3298190">
              <a:lnSpc>
                <a:spcPct val="120000"/>
              </a:lnSpc>
            </a:pPr>
            <a:r>
              <a:rPr dirty="0" sz="2200">
                <a:latin typeface="Times New Roman"/>
                <a:cs typeface="Times New Roman"/>
              </a:rPr>
              <a:t>double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i;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for(i=0;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i&lt;5;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i++)</a:t>
            </a:r>
            <a:endParaRPr sz="2200">
              <a:latin typeface="Times New Roman"/>
              <a:cs typeface="Times New Roman"/>
            </a:endParaRPr>
          </a:p>
          <a:p>
            <a:pPr marL="469265" marR="180975" indent="286385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result = result + </a:t>
            </a:r>
            <a:r>
              <a:rPr dirty="0" sz="2200" spc="-10">
                <a:latin typeface="Times New Roman"/>
                <a:cs typeface="Times New Roman"/>
              </a:rPr>
              <a:t>nums[i]; 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System.out.println("Average</a:t>
            </a:r>
            <a:r>
              <a:rPr dirty="0" sz="2200" spc="-5">
                <a:latin typeface="Times New Roman"/>
                <a:cs typeface="Times New Roman"/>
              </a:rPr>
              <a:t> 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 result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/</a:t>
            </a:r>
            <a:r>
              <a:rPr dirty="0" sz="2200">
                <a:latin typeface="Times New Roman"/>
                <a:cs typeface="Times New Roman"/>
              </a:rPr>
              <a:t> 5);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1434" y="935227"/>
            <a:ext cx="33343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206243"/>
            <a:ext cx="7921625" cy="239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latin typeface="Times New Roman"/>
                <a:cs typeface="Times New Roman"/>
              </a:rPr>
              <a:t>int[]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num1,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nums2,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nums3</a:t>
            </a:r>
            <a:r>
              <a:rPr dirty="0" sz="2600">
                <a:latin typeface="Times New Roman"/>
                <a:cs typeface="Times New Roman"/>
              </a:rPr>
              <a:t>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create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three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arrays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60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num1,num2,num3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int.</a:t>
            </a:r>
            <a:endParaRPr sz="24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dirty="0" sz="2600" spc="-5">
                <a:latin typeface="Times New Roman"/>
                <a:cs typeface="Times New Roman"/>
              </a:rPr>
              <a:t>It is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writing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num1[], nums2[],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nums3[];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815" y="726439"/>
            <a:ext cx="5483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Primitive</a:t>
            </a:r>
            <a:r>
              <a:rPr dirty="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Types(contd.)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544827"/>
            <a:ext cx="7578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eight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primitive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types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data-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FOUR</a:t>
            </a:r>
            <a:r>
              <a:rPr dirty="0" sz="2400" spc="2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GROUPS</a:t>
            </a:r>
            <a:r>
              <a:rPr dirty="0" sz="2400" spc="-5" i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973071"/>
            <a:ext cx="1046480" cy="1781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byte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1720" y="2122932"/>
            <a:ext cx="544195" cy="1699260"/>
          </a:xfrm>
          <a:custGeom>
            <a:avLst/>
            <a:gdLst/>
            <a:ahLst/>
            <a:cxnLst/>
            <a:rect l="l" t="t" r="r" b="b"/>
            <a:pathLst>
              <a:path w="544194" h="1699260">
                <a:moveTo>
                  <a:pt x="505968" y="838200"/>
                </a:moveTo>
                <a:lnTo>
                  <a:pt x="452628" y="836580"/>
                </a:lnTo>
                <a:lnTo>
                  <a:pt x="406908" y="833628"/>
                </a:lnTo>
                <a:lnTo>
                  <a:pt x="385572" y="830580"/>
                </a:lnTo>
                <a:lnTo>
                  <a:pt x="364236" y="829056"/>
                </a:lnTo>
                <a:lnTo>
                  <a:pt x="345948" y="826008"/>
                </a:lnTo>
                <a:lnTo>
                  <a:pt x="329184" y="822960"/>
                </a:lnTo>
                <a:lnTo>
                  <a:pt x="313944" y="819912"/>
                </a:lnTo>
                <a:lnTo>
                  <a:pt x="301752" y="815340"/>
                </a:lnTo>
                <a:lnTo>
                  <a:pt x="291084" y="812292"/>
                </a:lnTo>
                <a:lnTo>
                  <a:pt x="286512" y="810768"/>
                </a:lnTo>
                <a:lnTo>
                  <a:pt x="283464" y="809244"/>
                </a:lnTo>
                <a:lnTo>
                  <a:pt x="281940" y="807720"/>
                </a:lnTo>
                <a:lnTo>
                  <a:pt x="278892" y="806196"/>
                </a:lnTo>
                <a:lnTo>
                  <a:pt x="277368" y="803148"/>
                </a:lnTo>
                <a:lnTo>
                  <a:pt x="277368" y="806196"/>
                </a:lnTo>
                <a:lnTo>
                  <a:pt x="275844" y="803148"/>
                </a:lnTo>
                <a:lnTo>
                  <a:pt x="275844" y="47244"/>
                </a:lnTo>
                <a:lnTo>
                  <a:pt x="274320" y="45720"/>
                </a:lnTo>
                <a:lnTo>
                  <a:pt x="274320" y="44196"/>
                </a:lnTo>
                <a:lnTo>
                  <a:pt x="271272" y="42672"/>
                </a:lnTo>
                <a:lnTo>
                  <a:pt x="271272" y="41148"/>
                </a:lnTo>
                <a:lnTo>
                  <a:pt x="266700" y="38100"/>
                </a:lnTo>
                <a:lnTo>
                  <a:pt x="263652" y="35052"/>
                </a:lnTo>
                <a:lnTo>
                  <a:pt x="259080" y="32004"/>
                </a:lnTo>
                <a:lnTo>
                  <a:pt x="254508" y="30480"/>
                </a:lnTo>
                <a:lnTo>
                  <a:pt x="248412" y="27432"/>
                </a:lnTo>
                <a:lnTo>
                  <a:pt x="236220" y="24384"/>
                </a:lnTo>
                <a:lnTo>
                  <a:pt x="222504" y="19812"/>
                </a:lnTo>
                <a:lnTo>
                  <a:pt x="207264" y="16764"/>
                </a:lnTo>
                <a:lnTo>
                  <a:pt x="170688" y="10668"/>
                </a:lnTo>
                <a:lnTo>
                  <a:pt x="149352" y="7620"/>
                </a:lnTo>
                <a:lnTo>
                  <a:pt x="124968" y="5905"/>
                </a:lnTo>
                <a:lnTo>
                  <a:pt x="103632" y="4572"/>
                </a:lnTo>
                <a:lnTo>
                  <a:pt x="79248" y="1524"/>
                </a:lnTo>
                <a:lnTo>
                  <a:pt x="53340" y="1524"/>
                </a:lnTo>
                <a:lnTo>
                  <a:pt x="27432" y="0"/>
                </a:lnTo>
                <a:lnTo>
                  <a:pt x="0" y="0"/>
                </a:lnTo>
                <a:lnTo>
                  <a:pt x="0" y="22860"/>
                </a:lnTo>
                <a:lnTo>
                  <a:pt x="53340" y="22860"/>
                </a:lnTo>
                <a:lnTo>
                  <a:pt x="126492" y="27432"/>
                </a:lnTo>
                <a:lnTo>
                  <a:pt x="147828" y="30480"/>
                </a:lnTo>
                <a:lnTo>
                  <a:pt x="167640" y="32004"/>
                </a:lnTo>
                <a:lnTo>
                  <a:pt x="185928" y="35052"/>
                </a:lnTo>
                <a:lnTo>
                  <a:pt x="202692" y="38100"/>
                </a:lnTo>
                <a:lnTo>
                  <a:pt x="217932" y="41148"/>
                </a:lnTo>
                <a:lnTo>
                  <a:pt x="231648" y="45720"/>
                </a:lnTo>
                <a:lnTo>
                  <a:pt x="242316" y="48768"/>
                </a:lnTo>
                <a:lnTo>
                  <a:pt x="245364" y="50292"/>
                </a:lnTo>
                <a:lnTo>
                  <a:pt x="249936" y="51816"/>
                </a:lnTo>
                <a:lnTo>
                  <a:pt x="254508" y="56388"/>
                </a:lnTo>
                <a:lnTo>
                  <a:pt x="254508" y="54864"/>
                </a:lnTo>
                <a:lnTo>
                  <a:pt x="256032" y="57912"/>
                </a:lnTo>
                <a:lnTo>
                  <a:pt x="256032" y="812292"/>
                </a:lnTo>
                <a:lnTo>
                  <a:pt x="257556" y="813816"/>
                </a:lnTo>
                <a:lnTo>
                  <a:pt x="257556" y="815340"/>
                </a:lnTo>
                <a:lnTo>
                  <a:pt x="260604" y="818388"/>
                </a:lnTo>
                <a:lnTo>
                  <a:pt x="260604" y="819912"/>
                </a:lnTo>
                <a:lnTo>
                  <a:pt x="262128" y="819912"/>
                </a:lnTo>
                <a:lnTo>
                  <a:pt x="263652" y="822960"/>
                </a:lnTo>
                <a:lnTo>
                  <a:pt x="268224" y="826008"/>
                </a:lnTo>
                <a:lnTo>
                  <a:pt x="272796" y="827532"/>
                </a:lnTo>
                <a:lnTo>
                  <a:pt x="277368" y="830580"/>
                </a:lnTo>
                <a:lnTo>
                  <a:pt x="281940" y="832104"/>
                </a:lnTo>
                <a:lnTo>
                  <a:pt x="294132" y="836676"/>
                </a:lnTo>
                <a:lnTo>
                  <a:pt x="309372" y="841248"/>
                </a:lnTo>
                <a:lnTo>
                  <a:pt x="324612" y="844296"/>
                </a:lnTo>
                <a:lnTo>
                  <a:pt x="356616" y="849630"/>
                </a:lnTo>
                <a:lnTo>
                  <a:pt x="361188" y="848868"/>
                </a:lnTo>
                <a:lnTo>
                  <a:pt x="382524" y="845820"/>
                </a:lnTo>
                <a:lnTo>
                  <a:pt x="428244" y="842772"/>
                </a:lnTo>
                <a:lnTo>
                  <a:pt x="452628" y="839724"/>
                </a:lnTo>
                <a:lnTo>
                  <a:pt x="480060" y="839639"/>
                </a:lnTo>
                <a:lnTo>
                  <a:pt x="505968" y="838200"/>
                </a:lnTo>
                <a:close/>
              </a:path>
              <a:path w="544194" h="1699260">
                <a:moveTo>
                  <a:pt x="256032" y="1641348"/>
                </a:moveTo>
                <a:lnTo>
                  <a:pt x="251460" y="1645920"/>
                </a:lnTo>
                <a:lnTo>
                  <a:pt x="245364" y="1648968"/>
                </a:lnTo>
                <a:lnTo>
                  <a:pt x="240792" y="1650492"/>
                </a:lnTo>
                <a:lnTo>
                  <a:pt x="230124" y="1653540"/>
                </a:lnTo>
                <a:lnTo>
                  <a:pt x="217932" y="1658112"/>
                </a:lnTo>
                <a:lnTo>
                  <a:pt x="202692" y="1661160"/>
                </a:lnTo>
                <a:lnTo>
                  <a:pt x="185928" y="1664208"/>
                </a:lnTo>
                <a:lnTo>
                  <a:pt x="167640" y="1667256"/>
                </a:lnTo>
                <a:lnTo>
                  <a:pt x="147828" y="1668780"/>
                </a:lnTo>
                <a:lnTo>
                  <a:pt x="124968" y="1671828"/>
                </a:lnTo>
                <a:lnTo>
                  <a:pt x="102108" y="1673352"/>
                </a:lnTo>
                <a:lnTo>
                  <a:pt x="53340" y="1676400"/>
                </a:lnTo>
                <a:lnTo>
                  <a:pt x="0" y="1676400"/>
                </a:lnTo>
                <a:lnTo>
                  <a:pt x="0" y="1699260"/>
                </a:lnTo>
                <a:lnTo>
                  <a:pt x="27432" y="1699260"/>
                </a:lnTo>
                <a:lnTo>
                  <a:pt x="79248" y="1696212"/>
                </a:lnTo>
                <a:lnTo>
                  <a:pt x="128016" y="1693164"/>
                </a:lnTo>
                <a:lnTo>
                  <a:pt x="170688" y="1688592"/>
                </a:lnTo>
                <a:lnTo>
                  <a:pt x="224028" y="1679448"/>
                </a:lnTo>
                <a:lnTo>
                  <a:pt x="249936" y="1670304"/>
                </a:lnTo>
                <a:lnTo>
                  <a:pt x="254508" y="1668780"/>
                </a:lnTo>
                <a:lnTo>
                  <a:pt x="254508" y="1644396"/>
                </a:lnTo>
                <a:lnTo>
                  <a:pt x="256032" y="1641348"/>
                </a:lnTo>
                <a:close/>
              </a:path>
              <a:path w="544194" h="1699260">
                <a:moveTo>
                  <a:pt x="256032" y="57912"/>
                </a:moveTo>
                <a:lnTo>
                  <a:pt x="254508" y="54864"/>
                </a:lnTo>
                <a:lnTo>
                  <a:pt x="254508" y="56388"/>
                </a:lnTo>
                <a:lnTo>
                  <a:pt x="256032" y="57912"/>
                </a:lnTo>
                <a:close/>
              </a:path>
              <a:path w="544194" h="1699260">
                <a:moveTo>
                  <a:pt x="256032" y="809244"/>
                </a:moveTo>
                <a:lnTo>
                  <a:pt x="256032" y="57912"/>
                </a:lnTo>
                <a:lnTo>
                  <a:pt x="254508" y="56388"/>
                </a:lnTo>
                <a:lnTo>
                  <a:pt x="254508" y="807720"/>
                </a:lnTo>
                <a:lnTo>
                  <a:pt x="256032" y="809244"/>
                </a:lnTo>
                <a:close/>
              </a:path>
              <a:path w="544194" h="1699260">
                <a:moveTo>
                  <a:pt x="256032" y="1641348"/>
                </a:moveTo>
                <a:lnTo>
                  <a:pt x="256032" y="890016"/>
                </a:lnTo>
                <a:lnTo>
                  <a:pt x="254508" y="891540"/>
                </a:lnTo>
                <a:lnTo>
                  <a:pt x="254508" y="1642872"/>
                </a:lnTo>
                <a:lnTo>
                  <a:pt x="256032" y="1641348"/>
                </a:lnTo>
                <a:close/>
              </a:path>
              <a:path w="544194" h="1699260">
                <a:moveTo>
                  <a:pt x="505968" y="861060"/>
                </a:moveTo>
                <a:lnTo>
                  <a:pt x="452628" y="858012"/>
                </a:lnTo>
                <a:lnTo>
                  <a:pt x="382524" y="853440"/>
                </a:lnTo>
                <a:lnTo>
                  <a:pt x="356616" y="849630"/>
                </a:lnTo>
                <a:lnTo>
                  <a:pt x="324612" y="854964"/>
                </a:lnTo>
                <a:lnTo>
                  <a:pt x="309372" y="858012"/>
                </a:lnTo>
                <a:lnTo>
                  <a:pt x="295656" y="862584"/>
                </a:lnTo>
                <a:lnTo>
                  <a:pt x="283464" y="865632"/>
                </a:lnTo>
                <a:lnTo>
                  <a:pt x="277368" y="868680"/>
                </a:lnTo>
                <a:lnTo>
                  <a:pt x="272796" y="870204"/>
                </a:lnTo>
                <a:lnTo>
                  <a:pt x="269748" y="873252"/>
                </a:lnTo>
                <a:lnTo>
                  <a:pt x="265176" y="876300"/>
                </a:lnTo>
                <a:lnTo>
                  <a:pt x="262128" y="879348"/>
                </a:lnTo>
                <a:lnTo>
                  <a:pt x="260604" y="879348"/>
                </a:lnTo>
                <a:lnTo>
                  <a:pt x="260604" y="880872"/>
                </a:lnTo>
                <a:lnTo>
                  <a:pt x="257556" y="883920"/>
                </a:lnTo>
                <a:lnTo>
                  <a:pt x="257556" y="885444"/>
                </a:lnTo>
                <a:lnTo>
                  <a:pt x="256032" y="886968"/>
                </a:lnTo>
                <a:lnTo>
                  <a:pt x="256032" y="1641348"/>
                </a:lnTo>
                <a:lnTo>
                  <a:pt x="254508" y="1644396"/>
                </a:lnTo>
                <a:lnTo>
                  <a:pt x="254508" y="1668780"/>
                </a:lnTo>
                <a:lnTo>
                  <a:pt x="259080" y="1665732"/>
                </a:lnTo>
                <a:lnTo>
                  <a:pt x="265176" y="1664208"/>
                </a:lnTo>
                <a:lnTo>
                  <a:pt x="271272" y="1658112"/>
                </a:lnTo>
                <a:lnTo>
                  <a:pt x="271272" y="1656588"/>
                </a:lnTo>
                <a:lnTo>
                  <a:pt x="274320" y="1655064"/>
                </a:lnTo>
                <a:lnTo>
                  <a:pt x="274320" y="1653540"/>
                </a:lnTo>
                <a:lnTo>
                  <a:pt x="275844" y="1652016"/>
                </a:lnTo>
                <a:lnTo>
                  <a:pt x="275844" y="896112"/>
                </a:lnTo>
                <a:lnTo>
                  <a:pt x="277368" y="893064"/>
                </a:lnTo>
                <a:lnTo>
                  <a:pt x="277368" y="896112"/>
                </a:lnTo>
                <a:lnTo>
                  <a:pt x="283464" y="890016"/>
                </a:lnTo>
                <a:lnTo>
                  <a:pt x="286512" y="888492"/>
                </a:lnTo>
                <a:lnTo>
                  <a:pt x="291084" y="886968"/>
                </a:lnTo>
                <a:lnTo>
                  <a:pt x="301752" y="883920"/>
                </a:lnTo>
                <a:lnTo>
                  <a:pt x="313944" y="879348"/>
                </a:lnTo>
                <a:lnTo>
                  <a:pt x="329184" y="876300"/>
                </a:lnTo>
                <a:lnTo>
                  <a:pt x="345948" y="873252"/>
                </a:lnTo>
                <a:lnTo>
                  <a:pt x="364236" y="870204"/>
                </a:lnTo>
                <a:lnTo>
                  <a:pt x="385572" y="868680"/>
                </a:lnTo>
                <a:lnTo>
                  <a:pt x="406908" y="865632"/>
                </a:lnTo>
                <a:lnTo>
                  <a:pt x="429768" y="864108"/>
                </a:lnTo>
                <a:lnTo>
                  <a:pt x="454152" y="862584"/>
                </a:lnTo>
                <a:lnTo>
                  <a:pt x="478536" y="861149"/>
                </a:lnTo>
                <a:lnTo>
                  <a:pt x="505968" y="861060"/>
                </a:lnTo>
                <a:close/>
              </a:path>
              <a:path w="544194" h="1699260">
                <a:moveTo>
                  <a:pt x="277368" y="804672"/>
                </a:moveTo>
                <a:lnTo>
                  <a:pt x="277368" y="50292"/>
                </a:lnTo>
                <a:lnTo>
                  <a:pt x="275844" y="50292"/>
                </a:lnTo>
                <a:lnTo>
                  <a:pt x="275844" y="803148"/>
                </a:lnTo>
                <a:lnTo>
                  <a:pt x="277368" y="804672"/>
                </a:lnTo>
                <a:close/>
              </a:path>
              <a:path w="544194" h="1699260">
                <a:moveTo>
                  <a:pt x="277368" y="806196"/>
                </a:moveTo>
                <a:lnTo>
                  <a:pt x="277368" y="804672"/>
                </a:lnTo>
                <a:lnTo>
                  <a:pt x="275844" y="803148"/>
                </a:lnTo>
                <a:lnTo>
                  <a:pt x="277368" y="806196"/>
                </a:lnTo>
                <a:close/>
              </a:path>
              <a:path w="544194" h="1699260">
                <a:moveTo>
                  <a:pt x="277368" y="894588"/>
                </a:moveTo>
                <a:lnTo>
                  <a:pt x="277368" y="893064"/>
                </a:lnTo>
                <a:lnTo>
                  <a:pt x="275844" y="896112"/>
                </a:lnTo>
                <a:lnTo>
                  <a:pt x="277368" y="894588"/>
                </a:lnTo>
                <a:close/>
              </a:path>
              <a:path w="544194" h="1699260">
                <a:moveTo>
                  <a:pt x="277368" y="1648968"/>
                </a:moveTo>
                <a:lnTo>
                  <a:pt x="277368" y="894588"/>
                </a:lnTo>
                <a:lnTo>
                  <a:pt x="275844" y="896112"/>
                </a:lnTo>
                <a:lnTo>
                  <a:pt x="275844" y="1648968"/>
                </a:lnTo>
                <a:lnTo>
                  <a:pt x="277368" y="1648968"/>
                </a:lnTo>
                <a:close/>
              </a:path>
              <a:path w="544194" h="1699260">
                <a:moveTo>
                  <a:pt x="544068" y="854964"/>
                </a:moveTo>
                <a:lnTo>
                  <a:pt x="544068" y="842772"/>
                </a:lnTo>
                <a:lnTo>
                  <a:pt x="539496" y="838200"/>
                </a:lnTo>
                <a:lnTo>
                  <a:pt x="505968" y="838200"/>
                </a:lnTo>
                <a:lnTo>
                  <a:pt x="480060" y="839639"/>
                </a:lnTo>
                <a:lnTo>
                  <a:pt x="452628" y="839724"/>
                </a:lnTo>
                <a:lnTo>
                  <a:pt x="428244" y="842772"/>
                </a:lnTo>
                <a:lnTo>
                  <a:pt x="382524" y="845820"/>
                </a:lnTo>
                <a:lnTo>
                  <a:pt x="361188" y="848868"/>
                </a:lnTo>
                <a:lnTo>
                  <a:pt x="356616" y="849630"/>
                </a:lnTo>
                <a:lnTo>
                  <a:pt x="361188" y="850392"/>
                </a:lnTo>
                <a:lnTo>
                  <a:pt x="382524" y="853440"/>
                </a:lnTo>
                <a:lnTo>
                  <a:pt x="429768" y="856583"/>
                </a:lnTo>
                <a:lnTo>
                  <a:pt x="454152" y="858101"/>
                </a:lnTo>
                <a:lnTo>
                  <a:pt x="480060" y="859620"/>
                </a:lnTo>
                <a:lnTo>
                  <a:pt x="505968" y="861060"/>
                </a:lnTo>
                <a:lnTo>
                  <a:pt x="539496" y="861060"/>
                </a:lnTo>
                <a:lnTo>
                  <a:pt x="544068" y="8549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47134" y="2767074"/>
            <a:ext cx="1340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TE</a:t>
            </a:r>
            <a:r>
              <a:rPr dirty="0" sz="2000" b="1">
                <a:latin typeface="Times New Roman"/>
                <a:cs typeface="Times New Roman"/>
              </a:rPr>
              <a:t>G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167630"/>
            <a:ext cx="124904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float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spc="-10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557517"/>
            <a:ext cx="961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h</a:t>
            </a:r>
            <a:r>
              <a:rPr dirty="0" sz="2400" b="1">
                <a:latin typeface="Times New Roman"/>
                <a:cs typeface="Times New Roman"/>
              </a:rPr>
              <a:t>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6435341"/>
            <a:ext cx="1385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boolean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4120" y="4104132"/>
            <a:ext cx="772795" cy="937260"/>
          </a:xfrm>
          <a:custGeom>
            <a:avLst/>
            <a:gdLst/>
            <a:ahLst/>
            <a:cxnLst/>
            <a:rect l="l" t="t" r="r" b="b"/>
            <a:pathLst>
              <a:path w="772795" h="937260">
                <a:moveTo>
                  <a:pt x="762000" y="432816"/>
                </a:moveTo>
                <a:lnTo>
                  <a:pt x="722376" y="432816"/>
                </a:lnTo>
                <a:lnTo>
                  <a:pt x="685800" y="431292"/>
                </a:lnTo>
                <a:lnTo>
                  <a:pt x="649224" y="431292"/>
                </a:lnTo>
                <a:lnTo>
                  <a:pt x="580644" y="425196"/>
                </a:lnTo>
                <a:lnTo>
                  <a:pt x="521208" y="419100"/>
                </a:lnTo>
                <a:lnTo>
                  <a:pt x="493776" y="414528"/>
                </a:lnTo>
                <a:lnTo>
                  <a:pt x="481584" y="413004"/>
                </a:lnTo>
                <a:lnTo>
                  <a:pt x="469392" y="409956"/>
                </a:lnTo>
                <a:lnTo>
                  <a:pt x="458724" y="408432"/>
                </a:lnTo>
                <a:lnTo>
                  <a:pt x="448056" y="405384"/>
                </a:lnTo>
                <a:lnTo>
                  <a:pt x="438912" y="403860"/>
                </a:lnTo>
                <a:lnTo>
                  <a:pt x="429768" y="400812"/>
                </a:lnTo>
                <a:lnTo>
                  <a:pt x="422148" y="397764"/>
                </a:lnTo>
                <a:lnTo>
                  <a:pt x="414528" y="396240"/>
                </a:lnTo>
                <a:lnTo>
                  <a:pt x="408432" y="393192"/>
                </a:lnTo>
                <a:lnTo>
                  <a:pt x="403860" y="390144"/>
                </a:lnTo>
                <a:lnTo>
                  <a:pt x="399288" y="388620"/>
                </a:lnTo>
                <a:lnTo>
                  <a:pt x="393192" y="382524"/>
                </a:lnTo>
                <a:lnTo>
                  <a:pt x="393192" y="384048"/>
                </a:lnTo>
                <a:lnTo>
                  <a:pt x="391668" y="381000"/>
                </a:lnTo>
                <a:lnTo>
                  <a:pt x="391668" y="70104"/>
                </a:lnTo>
                <a:lnTo>
                  <a:pt x="390144" y="68580"/>
                </a:lnTo>
                <a:lnTo>
                  <a:pt x="390144" y="67056"/>
                </a:lnTo>
                <a:lnTo>
                  <a:pt x="388620" y="64008"/>
                </a:lnTo>
                <a:lnTo>
                  <a:pt x="388620" y="62484"/>
                </a:lnTo>
                <a:lnTo>
                  <a:pt x="387096" y="62484"/>
                </a:lnTo>
                <a:lnTo>
                  <a:pt x="385572" y="57912"/>
                </a:lnTo>
                <a:lnTo>
                  <a:pt x="384048" y="57912"/>
                </a:lnTo>
                <a:lnTo>
                  <a:pt x="379476" y="53340"/>
                </a:lnTo>
                <a:lnTo>
                  <a:pt x="373380" y="48768"/>
                </a:lnTo>
                <a:lnTo>
                  <a:pt x="368808" y="45720"/>
                </a:lnTo>
                <a:lnTo>
                  <a:pt x="361188" y="42672"/>
                </a:lnTo>
                <a:lnTo>
                  <a:pt x="355092" y="39624"/>
                </a:lnTo>
                <a:lnTo>
                  <a:pt x="345948" y="36576"/>
                </a:lnTo>
                <a:lnTo>
                  <a:pt x="338328" y="33528"/>
                </a:lnTo>
                <a:lnTo>
                  <a:pt x="327660" y="30480"/>
                </a:lnTo>
                <a:lnTo>
                  <a:pt x="318516" y="28956"/>
                </a:lnTo>
                <a:lnTo>
                  <a:pt x="306324" y="25908"/>
                </a:lnTo>
                <a:lnTo>
                  <a:pt x="295656" y="22860"/>
                </a:lnTo>
                <a:lnTo>
                  <a:pt x="283464" y="21336"/>
                </a:lnTo>
                <a:lnTo>
                  <a:pt x="271272" y="18288"/>
                </a:lnTo>
                <a:lnTo>
                  <a:pt x="243840" y="15240"/>
                </a:lnTo>
                <a:lnTo>
                  <a:pt x="213360" y="10668"/>
                </a:lnTo>
                <a:lnTo>
                  <a:pt x="147828" y="4572"/>
                </a:lnTo>
                <a:lnTo>
                  <a:pt x="76200" y="1524"/>
                </a:lnTo>
                <a:lnTo>
                  <a:pt x="38100" y="0"/>
                </a:lnTo>
                <a:lnTo>
                  <a:pt x="0" y="0"/>
                </a:lnTo>
                <a:lnTo>
                  <a:pt x="0" y="22860"/>
                </a:lnTo>
                <a:lnTo>
                  <a:pt x="38100" y="22860"/>
                </a:lnTo>
                <a:lnTo>
                  <a:pt x="76200" y="24384"/>
                </a:lnTo>
                <a:lnTo>
                  <a:pt x="147828" y="27432"/>
                </a:lnTo>
                <a:lnTo>
                  <a:pt x="211836" y="33528"/>
                </a:lnTo>
                <a:lnTo>
                  <a:pt x="254508" y="38100"/>
                </a:lnTo>
                <a:lnTo>
                  <a:pt x="266700" y="41148"/>
                </a:lnTo>
                <a:lnTo>
                  <a:pt x="278892" y="42672"/>
                </a:lnTo>
                <a:lnTo>
                  <a:pt x="291084" y="45720"/>
                </a:lnTo>
                <a:lnTo>
                  <a:pt x="301752" y="47244"/>
                </a:lnTo>
                <a:lnTo>
                  <a:pt x="323088" y="53340"/>
                </a:lnTo>
                <a:lnTo>
                  <a:pt x="330708" y="54864"/>
                </a:lnTo>
                <a:lnTo>
                  <a:pt x="339852" y="57912"/>
                </a:lnTo>
                <a:lnTo>
                  <a:pt x="345948" y="60960"/>
                </a:lnTo>
                <a:lnTo>
                  <a:pt x="353568" y="64008"/>
                </a:lnTo>
                <a:lnTo>
                  <a:pt x="358140" y="65532"/>
                </a:lnTo>
                <a:lnTo>
                  <a:pt x="362712" y="68580"/>
                </a:lnTo>
                <a:lnTo>
                  <a:pt x="365760" y="71628"/>
                </a:lnTo>
                <a:lnTo>
                  <a:pt x="367284" y="72390"/>
                </a:lnTo>
                <a:lnTo>
                  <a:pt x="367284" y="71628"/>
                </a:lnTo>
                <a:lnTo>
                  <a:pt x="370332" y="74676"/>
                </a:lnTo>
                <a:lnTo>
                  <a:pt x="370332" y="388620"/>
                </a:lnTo>
                <a:lnTo>
                  <a:pt x="371856" y="391668"/>
                </a:lnTo>
                <a:lnTo>
                  <a:pt x="373380" y="393192"/>
                </a:lnTo>
                <a:lnTo>
                  <a:pt x="373380" y="394716"/>
                </a:lnTo>
                <a:lnTo>
                  <a:pt x="381000" y="402336"/>
                </a:lnTo>
                <a:lnTo>
                  <a:pt x="385572" y="405384"/>
                </a:lnTo>
                <a:lnTo>
                  <a:pt x="391668" y="409956"/>
                </a:lnTo>
                <a:lnTo>
                  <a:pt x="399288" y="413004"/>
                </a:lnTo>
                <a:lnTo>
                  <a:pt x="405384" y="416052"/>
                </a:lnTo>
                <a:lnTo>
                  <a:pt x="432816" y="425196"/>
                </a:lnTo>
                <a:lnTo>
                  <a:pt x="443484" y="426720"/>
                </a:lnTo>
                <a:lnTo>
                  <a:pt x="464820" y="432816"/>
                </a:lnTo>
                <a:lnTo>
                  <a:pt x="477012" y="434340"/>
                </a:lnTo>
                <a:lnTo>
                  <a:pt x="490728" y="437388"/>
                </a:lnTo>
                <a:lnTo>
                  <a:pt x="502920" y="438912"/>
                </a:lnTo>
                <a:lnTo>
                  <a:pt x="518160" y="440436"/>
                </a:lnTo>
                <a:lnTo>
                  <a:pt x="547116" y="445008"/>
                </a:lnTo>
                <a:lnTo>
                  <a:pt x="579120" y="440436"/>
                </a:lnTo>
                <a:lnTo>
                  <a:pt x="612648" y="438912"/>
                </a:lnTo>
                <a:lnTo>
                  <a:pt x="647700" y="435864"/>
                </a:lnTo>
                <a:lnTo>
                  <a:pt x="684276" y="434340"/>
                </a:lnTo>
                <a:lnTo>
                  <a:pt x="722376" y="434340"/>
                </a:lnTo>
                <a:lnTo>
                  <a:pt x="762000" y="432816"/>
                </a:lnTo>
                <a:close/>
              </a:path>
              <a:path w="772795" h="937260">
                <a:moveTo>
                  <a:pt x="722376" y="455676"/>
                </a:moveTo>
                <a:lnTo>
                  <a:pt x="684276" y="454152"/>
                </a:lnTo>
                <a:lnTo>
                  <a:pt x="612648" y="451104"/>
                </a:lnTo>
                <a:lnTo>
                  <a:pt x="547116" y="445008"/>
                </a:lnTo>
                <a:lnTo>
                  <a:pt x="518160" y="448056"/>
                </a:lnTo>
                <a:lnTo>
                  <a:pt x="504444" y="449580"/>
                </a:lnTo>
                <a:lnTo>
                  <a:pt x="490728" y="452628"/>
                </a:lnTo>
                <a:lnTo>
                  <a:pt x="477012" y="454152"/>
                </a:lnTo>
                <a:lnTo>
                  <a:pt x="464820" y="457200"/>
                </a:lnTo>
                <a:lnTo>
                  <a:pt x="454152" y="458724"/>
                </a:lnTo>
                <a:lnTo>
                  <a:pt x="432816" y="464820"/>
                </a:lnTo>
                <a:lnTo>
                  <a:pt x="393192" y="478536"/>
                </a:lnTo>
                <a:lnTo>
                  <a:pt x="387096" y="483108"/>
                </a:lnTo>
                <a:lnTo>
                  <a:pt x="381000" y="486156"/>
                </a:lnTo>
                <a:lnTo>
                  <a:pt x="377952" y="490728"/>
                </a:lnTo>
                <a:lnTo>
                  <a:pt x="376428" y="490728"/>
                </a:lnTo>
                <a:lnTo>
                  <a:pt x="376428" y="492252"/>
                </a:lnTo>
                <a:lnTo>
                  <a:pt x="373380" y="495300"/>
                </a:lnTo>
                <a:lnTo>
                  <a:pt x="373380" y="496824"/>
                </a:lnTo>
                <a:lnTo>
                  <a:pt x="371856" y="496824"/>
                </a:lnTo>
                <a:lnTo>
                  <a:pt x="370332" y="499872"/>
                </a:lnTo>
                <a:lnTo>
                  <a:pt x="370332" y="862584"/>
                </a:lnTo>
                <a:lnTo>
                  <a:pt x="365760" y="867156"/>
                </a:lnTo>
                <a:lnTo>
                  <a:pt x="361188" y="868680"/>
                </a:lnTo>
                <a:lnTo>
                  <a:pt x="358140" y="871728"/>
                </a:lnTo>
                <a:lnTo>
                  <a:pt x="352044" y="874776"/>
                </a:lnTo>
                <a:lnTo>
                  <a:pt x="345948" y="876300"/>
                </a:lnTo>
                <a:lnTo>
                  <a:pt x="330708" y="882396"/>
                </a:lnTo>
                <a:lnTo>
                  <a:pt x="321564" y="883920"/>
                </a:lnTo>
                <a:lnTo>
                  <a:pt x="312420" y="886968"/>
                </a:lnTo>
                <a:lnTo>
                  <a:pt x="301752" y="890016"/>
                </a:lnTo>
                <a:lnTo>
                  <a:pt x="291084" y="891540"/>
                </a:lnTo>
                <a:lnTo>
                  <a:pt x="278892" y="894588"/>
                </a:lnTo>
                <a:lnTo>
                  <a:pt x="254508" y="897636"/>
                </a:lnTo>
                <a:lnTo>
                  <a:pt x="240792" y="900684"/>
                </a:lnTo>
                <a:lnTo>
                  <a:pt x="211836" y="903732"/>
                </a:lnTo>
                <a:lnTo>
                  <a:pt x="146304" y="909828"/>
                </a:lnTo>
                <a:lnTo>
                  <a:pt x="76200" y="912876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37260"/>
                </a:lnTo>
                <a:lnTo>
                  <a:pt x="38100" y="937260"/>
                </a:lnTo>
                <a:lnTo>
                  <a:pt x="76200" y="935736"/>
                </a:lnTo>
                <a:lnTo>
                  <a:pt x="112776" y="934212"/>
                </a:lnTo>
                <a:lnTo>
                  <a:pt x="149352" y="931164"/>
                </a:lnTo>
                <a:lnTo>
                  <a:pt x="182880" y="929640"/>
                </a:lnTo>
                <a:lnTo>
                  <a:pt x="213360" y="926592"/>
                </a:lnTo>
                <a:lnTo>
                  <a:pt x="243840" y="922020"/>
                </a:lnTo>
                <a:lnTo>
                  <a:pt x="257556" y="920496"/>
                </a:lnTo>
                <a:lnTo>
                  <a:pt x="271272" y="917448"/>
                </a:lnTo>
                <a:lnTo>
                  <a:pt x="283464" y="915924"/>
                </a:lnTo>
                <a:lnTo>
                  <a:pt x="295656" y="912876"/>
                </a:lnTo>
                <a:lnTo>
                  <a:pt x="307848" y="911352"/>
                </a:lnTo>
                <a:lnTo>
                  <a:pt x="318516" y="908304"/>
                </a:lnTo>
                <a:lnTo>
                  <a:pt x="327660" y="905256"/>
                </a:lnTo>
                <a:lnTo>
                  <a:pt x="338328" y="903732"/>
                </a:lnTo>
                <a:lnTo>
                  <a:pt x="347472" y="900684"/>
                </a:lnTo>
                <a:lnTo>
                  <a:pt x="362712" y="894588"/>
                </a:lnTo>
                <a:lnTo>
                  <a:pt x="368808" y="891540"/>
                </a:lnTo>
                <a:lnTo>
                  <a:pt x="374904" y="886968"/>
                </a:lnTo>
                <a:lnTo>
                  <a:pt x="381000" y="883920"/>
                </a:lnTo>
                <a:lnTo>
                  <a:pt x="384048" y="879348"/>
                </a:lnTo>
                <a:lnTo>
                  <a:pt x="385572" y="879348"/>
                </a:lnTo>
                <a:lnTo>
                  <a:pt x="387096" y="874776"/>
                </a:lnTo>
                <a:lnTo>
                  <a:pt x="388620" y="874776"/>
                </a:lnTo>
                <a:lnTo>
                  <a:pt x="388620" y="873252"/>
                </a:lnTo>
                <a:lnTo>
                  <a:pt x="390144" y="870204"/>
                </a:lnTo>
                <a:lnTo>
                  <a:pt x="390144" y="868680"/>
                </a:lnTo>
                <a:lnTo>
                  <a:pt x="391668" y="867156"/>
                </a:lnTo>
                <a:lnTo>
                  <a:pt x="391668" y="507492"/>
                </a:lnTo>
                <a:lnTo>
                  <a:pt x="393192" y="504444"/>
                </a:lnTo>
                <a:lnTo>
                  <a:pt x="393192" y="505968"/>
                </a:lnTo>
                <a:lnTo>
                  <a:pt x="397764" y="501396"/>
                </a:lnTo>
                <a:lnTo>
                  <a:pt x="402336" y="499872"/>
                </a:lnTo>
                <a:lnTo>
                  <a:pt x="414528" y="493776"/>
                </a:lnTo>
                <a:lnTo>
                  <a:pt x="429768" y="487680"/>
                </a:lnTo>
                <a:lnTo>
                  <a:pt x="438912" y="486156"/>
                </a:lnTo>
                <a:lnTo>
                  <a:pt x="448056" y="483108"/>
                </a:lnTo>
                <a:lnTo>
                  <a:pt x="458724" y="481584"/>
                </a:lnTo>
                <a:lnTo>
                  <a:pt x="469392" y="478536"/>
                </a:lnTo>
                <a:lnTo>
                  <a:pt x="481584" y="477012"/>
                </a:lnTo>
                <a:lnTo>
                  <a:pt x="493776" y="473964"/>
                </a:lnTo>
                <a:lnTo>
                  <a:pt x="507492" y="472440"/>
                </a:lnTo>
                <a:lnTo>
                  <a:pt x="521208" y="469392"/>
                </a:lnTo>
                <a:lnTo>
                  <a:pt x="550164" y="466344"/>
                </a:lnTo>
                <a:lnTo>
                  <a:pt x="580644" y="463296"/>
                </a:lnTo>
                <a:lnTo>
                  <a:pt x="614172" y="460248"/>
                </a:lnTo>
                <a:lnTo>
                  <a:pt x="685800" y="457139"/>
                </a:lnTo>
                <a:lnTo>
                  <a:pt x="722376" y="455676"/>
                </a:lnTo>
                <a:close/>
              </a:path>
              <a:path w="772795" h="937260">
                <a:moveTo>
                  <a:pt x="368808" y="73152"/>
                </a:moveTo>
                <a:lnTo>
                  <a:pt x="367284" y="71628"/>
                </a:lnTo>
                <a:lnTo>
                  <a:pt x="367284" y="72390"/>
                </a:lnTo>
                <a:lnTo>
                  <a:pt x="368808" y="73152"/>
                </a:lnTo>
                <a:close/>
              </a:path>
              <a:path w="772795" h="937260">
                <a:moveTo>
                  <a:pt x="370332" y="76200"/>
                </a:moveTo>
                <a:lnTo>
                  <a:pt x="370332" y="74676"/>
                </a:lnTo>
                <a:lnTo>
                  <a:pt x="368808" y="73152"/>
                </a:lnTo>
                <a:lnTo>
                  <a:pt x="370332" y="76200"/>
                </a:lnTo>
                <a:close/>
              </a:path>
              <a:path w="772795" h="937260">
                <a:moveTo>
                  <a:pt x="370332" y="385572"/>
                </a:moveTo>
                <a:lnTo>
                  <a:pt x="370332" y="76200"/>
                </a:lnTo>
                <a:lnTo>
                  <a:pt x="368808" y="73152"/>
                </a:lnTo>
                <a:lnTo>
                  <a:pt x="368808" y="382524"/>
                </a:lnTo>
                <a:lnTo>
                  <a:pt x="370332" y="385572"/>
                </a:lnTo>
                <a:close/>
              </a:path>
              <a:path w="772795" h="937260">
                <a:moveTo>
                  <a:pt x="370332" y="861060"/>
                </a:moveTo>
                <a:lnTo>
                  <a:pt x="370332" y="502920"/>
                </a:lnTo>
                <a:lnTo>
                  <a:pt x="368808" y="505968"/>
                </a:lnTo>
                <a:lnTo>
                  <a:pt x="368808" y="864108"/>
                </a:lnTo>
                <a:lnTo>
                  <a:pt x="370332" y="861060"/>
                </a:lnTo>
                <a:close/>
              </a:path>
              <a:path w="772795" h="937260">
                <a:moveTo>
                  <a:pt x="370332" y="862584"/>
                </a:moveTo>
                <a:lnTo>
                  <a:pt x="370332" y="861060"/>
                </a:lnTo>
                <a:lnTo>
                  <a:pt x="368808" y="864108"/>
                </a:lnTo>
                <a:lnTo>
                  <a:pt x="370332" y="862584"/>
                </a:lnTo>
                <a:close/>
              </a:path>
              <a:path w="772795" h="937260">
                <a:moveTo>
                  <a:pt x="393192" y="382524"/>
                </a:moveTo>
                <a:lnTo>
                  <a:pt x="391668" y="379476"/>
                </a:lnTo>
                <a:lnTo>
                  <a:pt x="391668" y="381000"/>
                </a:lnTo>
                <a:lnTo>
                  <a:pt x="393192" y="382524"/>
                </a:lnTo>
                <a:close/>
              </a:path>
              <a:path w="772795" h="937260">
                <a:moveTo>
                  <a:pt x="393192" y="505968"/>
                </a:moveTo>
                <a:lnTo>
                  <a:pt x="391668" y="507492"/>
                </a:lnTo>
                <a:lnTo>
                  <a:pt x="391668" y="509016"/>
                </a:lnTo>
                <a:lnTo>
                  <a:pt x="393192" y="505968"/>
                </a:lnTo>
                <a:close/>
              </a:path>
              <a:path w="772795" h="937260">
                <a:moveTo>
                  <a:pt x="772668" y="451104"/>
                </a:moveTo>
                <a:lnTo>
                  <a:pt x="772668" y="438912"/>
                </a:lnTo>
                <a:lnTo>
                  <a:pt x="768096" y="432816"/>
                </a:lnTo>
                <a:lnTo>
                  <a:pt x="762000" y="432816"/>
                </a:lnTo>
                <a:lnTo>
                  <a:pt x="722376" y="434340"/>
                </a:lnTo>
                <a:lnTo>
                  <a:pt x="684276" y="434340"/>
                </a:lnTo>
                <a:lnTo>
                  <a:pt x="647700" y="435864"/>
                </a:lnTo>
                <a:lnTo>
                  <a:pt x="612648" y="438912"/>
                </a:lnTo>
                <a:lnTo>
                  <a:pt x="579120" y="440436"/>
                </a:lnTo>
                <a:lnTo>
                  <a:pt x="547116" y="445008"/>
                </a:lnTo>
                <a:lnTo>
                  <a:pt x="579120" y="448056"/>
                </a:lnTo>
                <a:lnTo>
                  <a:pt x="612648" y="451104"/>
                </a:lnTo>
                <a:lnTo>
                  <a:pt x="649224" y="452691"/>
                </a:lnTo>
                <a:lnTo>
                  <a:pt x="685800" y="454212"/>
                </a:lnTo>
                <a:lnTo>
                  <a:pt x="722376" y="455676"/>
                </a:lnTo>
                <a:lnTo>
                  <a:pt x="768096" y="455676"/>
                </a:lnTo>
                <a:lnTo>
                  <a:pt x="772668" y="45110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0" y="5736336"/>
            <a:ext cx="840105" cy="114300"/>
          </a:xfrm>
          <a:custGeom>
            <a:avLst/>
            <a:gdLst/>
            <a:ahLst/>
            <a:cxnLst/>
            <a:rect l="l" t="t" r="r" b="b"/>
            <a:pathLst>
              <a:path w="840104" h="114300">
                <a:moveTo>
                  <a:pt x="793688" y="57150"/>
                </a:moveTo>
                <a:lnTo>
                  <a:pt x="773843" y="45639"/>
                </a:lnTo>
                <a:lnTo>
                  <a:pt x="0" y="44196"/>
                </a:lnTo>
                <a:lnTo>
                  <a:pt x="0" y="67056"/>
                </a:lnTo>
                <a:lnTo>
                  <a:pt x="774119" y="68500"/>
                </a:lnTo>
                <a:lnTo>
                  <a:pt x="793688" y="57150"/>
                </a:lnTo>
                <a:close/>
              </a:path>
              <a:path w="840104" h="114300">
                <a:moveTo>
                  <a:pt x="839724" y="57912"/>
                </a:moveTo>
                <a:lnTo>
                  <a:pt x="746760" y="3048"/>
                </a:lnTo>
                <a:lnTo>
                  <a:pt x="740664" y="0"/>
                </a:lnTo>
                <a:lnTo>
                  <a:pt x="734568" y="1524"/>
                </a:lnTo>
                <a:lnTo>
                  <a:pt x="731520" y="7620"/>
                </a:lnTo>
                <a:lnTo>
                  <a:pt x="728472" y="12192"/>
                </a:lnTo>
                <a:lnTo>
                  <a:pt x="729996" y="18288"/>
                </a:lnTo>
                <a:lnTo>
                  <a:pt x="734568" y="22860"/>
                </a:lnTo>
                <a:lnTo>
                  <a:pt x="773843" y="45639"/>
                </a:lnTo>
                <a:lnTo>
                  <a:pt x="816864" y="45720"/>
                </a:lnTo>
                <a:lnTo>
                  <a:pt x="816864" y="71028"/>
                </a:lnTo>
                <a:lnTo>
                  <a:pt x="839724" y="57912"/>
                </a:lnTo>
                <a:close/>
              </a:path>
              <a:path w="840104" h="114300">
                <a:moveTo>
                  <a:pt x="816864" y="71028"/>
                </a:moveTo>
                <a:lnTo>
                  <a:pt x="816864" y="68580"/>
                </a:lnTo>
                <a:lnTo>
                  <a:pt x="774119" y="68500"/>
                </a:lnTo>
                <a:lnTo>
                  <a:pt x="734568" y="91440"/>
                </a:lnTo>
                <a:lnTo>
                  <a:pt x="729996" y="94488"/>
                </a:lnTo>
                <a:lnTo>
                  <a:pt x="728472" y="102108"/>
                </a:lnTo>
                <a:lnTo>
                  <a:pt x="731520" y="106680"/>
                </a:lnTo>
                <a:lnTo>
                  <a:pt x="734568" y="112776"/>
                </a:lnTo>
                <a:lnTo>
                  <a:pt x="740664" y="114300"/>
                </a:lnTo>
                <a:lnTo>
                  <a:pt x="746760" y="111252"/>
                </a:lnTo>
                <a:lnTo>
                  <a:pt x="816864" y="71028"/>
                </a:lnTo>
                <a:close/>
              </a:path>
              <a:path w="840104" h="114300">
                <a:moveTo>
                  <a:pt x="816864" y="68580"/>
                </a:moveTo>
                <a:lnTo>
                  <a:pt x="816864" y="45720"/>
                </a:lnTo>
                <a:lnTo>
                  <a:pt x="773843" y="45639"/>
                </a:lnTo>
                <a:lnTo>
                  <a:pt x="793688" y="57150"/>
                </a:lnTo>
                <a:lnTo>
                  <a:pt x="810768" y="47244"/>
                </a:lnTo>
                <a:lnTo>
                  <a:pt x="810768" y="68568"/>
                </a:lnTo>
                <a:lnTo>
                  <a:pt x="816864" y="68580"/>
                </a:lnTo>
                <a:close/>
              </a:path>
              <a:path w="840104" h="114300">
                <a:moveTo>
                  <a:pt x="810768" y="68568"/>
                </a:moveTo>
                <a:lnTo>
                  <a:pt x="810768" y="67056"/>
                </a:lnTo>
                <a:lnTo>
                  <a:pt x="793688" y="57150"/>
                </a:lnTo>
                <a:lnTo>
                  <a:pt x="774119" y="68500"/>
                </a:lnTo>
                <a:lnTo>
                  <a:pt x="810768" y="68568"/>
                </a:lnTo>
                <a:close/>
              </a:path>
              <a:path w="840104" h="114300">
                <a:moveTo>
                  <a:pt x="810768" y="67056"/>
                </a:moveTo>
                <a:lnTo>
                  <a:pt x="810768" y="47244"/>
                </a:lnTo>
                <a:lnTo>
                  <a:pt x="793688" y="57150"/>
                </a:lnTo>
                <a:lnTo>
                  <a:pt x="810768" y="6705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6520" y="6573011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641414" y="56884"/>
                </a:moveTo>
                <a:lnTo>
                  <a:pt x="622653" y="45627"/>
                </a:lnTo>
                <a:lnTo>
                  <a:pt x="0" y="44196"/>
                </a:lnTo>
                <a:lnTo>
                  <a:pt x="0" y="67056"/>
                </a:lnTo>
                <a:lnTo>
                  <a:pt x="621015" y="68483"/>
                </a:lnTo>
                <a:lnTo>
                  <a:pt x="641414" y="56884"/>
                </a:lnTo>
                <a:close/>
              </a:path>
              <a:path w="685800" h="114300">
                <a:moveTo>
                  <a:pt x="685800" y="56388"/>
                </a:moveTo>
                <a:lnTo>
                  <a:pt x="592836" y="3048"/>
                </a:lnTo>
                <a:lnTo>
                  <a:pt x="586740" y="0"/>
                </a:lnTo>
                <a:lnTo>
                  <a:pt x="580644" y="1524"/>
                </a:lnTo>
                <a:lnTo>
                  <a:pt x="577596" y="6096"/>
                </a:lnTo>
                <a:lnTo>
                  <a:pt x="574548" y="12192"/>
                </a:lnTo>
                <a:lnTo>
                  <a:pt x="576072" y="18288"/>
                </a:lnTo>
                <a:lnTo>
                  <a:pt x="582168" y="21336"/>
                </a:lnTo>
                <a:lnTo>
                  <a:pt x="622653" y="45627"/>
                </a:lnTo>
                <a:lnTo>
                  <a:pt x="662940" y="45720"/>
                </a:lnTo>
                <a:lnTo>
                  <a:pt x="662940" y="69879"/>
                </a:lnTo>
                <a:lnTo>
                  <a:pt x="685800" y="56388"/>
                </a:lnTo>
                <a:close/>
              </a:path>
              <a:path w="685800" h="114300">
                <a:moveTo>
                  <a:pt x="662940" y="69879"/>
                </a:moveTo>
                <a:lnTo>
                  <a:pt x="662940" y="68580"/>
                </a:lnTo>
                <a:lnTo>
                  <a:pt x="621015" y="68483"/>
                </a:lnTo>
                <a:lnTo>
                  <a:pt x="580644" y="91440"/>
                </a:lnTo>
                <a:lnTo>
                  <a:pt x="576072" y="94488"/>
                </a:lnTo>
                <a:lnTo>
                  <a:pt x="574548" y="102108"/>
                </a:lnTo>
                <a:lnTo>
                  <a:pt x="577596" y="106680"/>
                </a:lnTo>
                <a:lnTo>
                  <a:pt x="580644" y="112776"/>
                </a:lnTo>
                <a:lnTo>
                  <a:pt x="586740" y="114300"/>
                </a:lnTo>
                <a:lnTo>
                  <a:pt x="592836" y="111252"/>
                </a:lnTo>
                <a:lnTo>
                  <a:pt x="662940" y="69879"/>
                </a:lnTo>
                <a:close/>
              </a:path>
              <a:path w="685800" h="114300">
                <a:moveTo>
                  <a:pt x="658368" y="68569"/>
                </a:moveTo>
                <a:lnTo>
                  <a:pt x="658368" y="67056"/>
                </a:lnTo>
                <a:lnTo>
                  <a:pt x="641414" y="56884"/>
                </a:lnTo>
                <a:lnTo>
                  <a:pt x="621015" y="68483"/>
                </a:lnTo>
                <a:lnTo>
                  <a:pt x="658368" y="68569"/>
                </a:lnTo>
                <a:close/>
              </a:path>
              <a:path w="685800" h="114300">
                <a:moveTo>
                  <a:pt x="662940" y="68580"/>
                </a:moveTo>
                <a:lnTo>
                  <a:pt x="662940" y="45720"/>
                </a:lnTo>
                <a:lnTo>
                  <a:pt x="622653" y="45627"/>
                </a:lnTo>
                <a:lnTo>
                  <a:pt x="641414" y="56884"/>
                </a:lnTo>
                <a:lnTo>
                  <a:pt x="658368" y="47244"/>
                </a:lnTo>
                <a:lnTo>
                  <a:pt x="658368" y="68569"/>
                </a:lnTo>
                <a:lnTo>
                  <a:pt x="662940" y="68580"/>
                </a:lnTo>
                <a:close/>
              </a:path>
              <a:path w="685800" h="114300">
                <a:moveTo>
                  <a:pt x="658368" y="67056"/>
                </a:moveTo>
                <a:lnTo>
                  <a:pt x="658368" y="47244"/>
                </a:lnTo>
                <a:lnTo>
                  <a:pt x="641414" y="56884"/>
                </a:lnTo>
                <a:lnTo>
                  <a:pt x="658368" y="6705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23334" y="4367274"/>
            <a:ext cx="3582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spc="-5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14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G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NU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BE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3399534" y="5586473"/>
            <a:ext cx="18103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5734" y="6406385"/>
            <a:ext cx="1297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Times New Roman"/>
                <a:cs typeface="Times New Roman"/>
              </a:rPr>
              <a:t>OO</a:t>
            </a:r>
            <a:r>
              <a:rPr dirty="0" sz="2000" spc="-5" b="1">
                <a:latin typeface="Times New Roman"/>
                <a:cs typeface="Times New Roman"/>
              </a:rPr>
              <a:t>LE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9647" y="935227"/>
            <a:ext cx="60363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-2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8071484" cy="41465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Multidimensional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 actually arrays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arrays.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95">
                <a:latin typeface="Times New Roman"/>
                <a:cs typeface="Times New Roman"/>
              </a:rPr>
              <a:t>To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multidimensional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variable,</a:t>
            </a:r>
            <a:r>
              <a:rPr dirty="0" sz="2600" spc="6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specify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each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additional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index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another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</a:t>
            </a:r>
            <a:r>
              <a:rPr dirty="0" sz="2600">
                <a:latin typeface="Times New Roman"/>
                <a:cs typeface="Times New Roman"/>
              </a:rPr>
              <a:t> 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square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brackets.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b="1">
                <a:latin typeface="Times New Roman"/>
                <a:cs typeface="Times New Roman"/>
              </a:rPr>
              <a:t>E.g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2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array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b[][]=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int[4][5];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allocates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 by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5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assigns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variable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4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rows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5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columns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2383" y="1000759"/>
            <a:ext cx="6450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Multidimensional</a:t>
            </a:r>
            <a:r>
              <a:rPr dirty="0" spc="-2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Arrays(contd.)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657352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following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declarations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also</a:t>
            </a:r>
            <a:r>
              <a:rPr dirty="0" sz="2600">
                <a:latin typeface="Times New Roman"/>
                <a:cs typeface="Times New Roman"/>
              </a:rPr>
              <a:t> equivalent: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twod[][]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char[3][4];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 spc="-5">
                <a:latin typeface="Times New Roman"/>
                <a:cs typeface="Times New Roman"/>
              </a:rPr>
              <a:t>char[][]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twod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char[3][4];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9647" y="935227"/>
            <a:ext cx="60363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4400" spc="-2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</a:t>
            </a:r>
            <a:r>
              <a:rPr dirty="0" sz="2600">
                <a:latin typeface="Times New Roman"/>
                <a:cs typeface="Times New Roman"/>
              </a:rPr>
              <a:t>you </a:t>
            </a:r>
            <a:r>
              <a:rPr dirty="0" sz="2600" spc="-5">
                <a:latin typeface="Times New Roman"/>
                <a:cs typeface="Times New Roman"/>
              </a:rPr>
              <a:t>allocate memory for </a:t>
            </a:r>
            <a:r>
              <a:rPr dirty="0" sz="2600">
                <a:latin typeface="Times New Roman"/>
                <a:cs typeface="Times New Roman"/>
              </a:rPr>
              <a:t>a multidimensional </a:t>
            </a:r>
            <a:r>
              <a:rPr dirty="0" sz="2600" spc="-35">
                <a:latin typeface="Times New Roman"/>
                <a:cs typeface="Times New Roman"/>
              </a:rPr>
              <a:t>array, 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you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need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only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specify</a:t>
            </a:r>
            <a:r>
              <a:rPr dirty="0" sz="2600" b="1">
                <a:latin typeface="Times New Roman"/>
                <a:cs typeface="Times New Roman"/>
              </a:rPr>
              <a:t> the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memory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dirty="0" u="heavy" sz="2600" spc="6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(leftmost)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dimension.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474210"/>
            <a:ext cx="30651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a[][]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int[2][];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0304" y="3651504"/>
            <a:ext cx="3127375" cy="234950"/>
          </a:xfrm>
          <a:custGeom>
            <a:avLst/>
            <a:gdLst/>
            <a:ahLst/>
            <a:cxnLst/>
            <a:rect l="l" t="t" r="r" b="b"/>
            <a:pathLst>
              <a:path w="3127375" h="234950">
                <a:moveTo>
                  <a:pt x="3127248" y="234695"/>
                </a:moveTo>
                <a:lnTo>
                  <a:pt x="3127248" y="0"/>
                </a:lnTo>
                <a:lnTo>
                  <a:pt x="0" y="0"/>
                </a:lnTo>
                <a:lnTo>
                  <a:pt x="0" y="234695"/>
                </a:lnTo>
                <a:lnTo>
                  <a:pt x="6096" y="234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115056" y="13716"/>
                </a:lnTo>
                <a:lnTo>
                  <a:pt x="3115056" y="6096"/>
                </a:lnTo>
                <a:lnTo>
                  <a:pt x="3121152" y="13716"/>
                </a:lnTo>
                <a:lnTo>
                  <a:pt x="3121152" y="234695"/>
                </a:lnTo>
                <a:lnTo>
                  <a:pt x="3127248" y="234695"/>
                </a:lnTo>
                <a:close/>
              </a:path>
              <a:path w="3127375" h="234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127375" h="234950">
                <a:moveTo>
                  <a:pt x="13716" y="234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34695"/>
                </a:lnTo>
                <a:lnTo>
                  <a:pt x="13716" y="234695"/>
                </a:lnTo>
                <a:close/>
              </a:path>
              <a:path w="3127375" h="234950">
                <a:moveTo>
                  <a:pt x="3121152" y="13716"/>
                </a:moveTo>
                <a:lnTo>
                  <a:pt x="3115056" y="6096"/>
                </a:lnTo>
                <a:lnTo>
                  <a:pt x="3115056" y="13716"/>
                </a:lnTo>
                <a:lnTo>
                  <a:pt x="3121152" y="13716"/>
                </a:lnTo>
                <a:close/>
              </a:path>
              <a:path w="3127375" h="234950">
                <a:moveTo>
                  <a:pt x="3121152" y="234695"/>
                </a:moveTo>
                <a:lnTo>
                  <a:pt x="3121152" y="13716"/>
                </a:lnTo>
                <a:lnTo>
                  <a:pt x="3115056" y="13716"/>
                </a:lnTo>
                <a:lnTo>
                  <a:pt x="3115056" y="234695"/>
                </a:lnTo>
                <a:lnTo>
                  <a:pt x="3121152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4147818"/>
            <a:ext cx="8072120" cy="227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a[0]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int[3];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>
                <a:latin typeface="Times New Roman"/>
                <a:cs typeface="Times New Roman"/>
              </a:rPr>
              <a:t>a[1]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new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int[3];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spcBef>
                <a:spcPts val="620"/>
              </a:spcBef>
              <a:tabLst>
                <a:tab pos="1481455" algn="l"/>
                <a:tab pos="1764664" algn="l"/>
                <a:tab pos="2101850" algn="l"/>
                <a:tab pos="2604770" algn="l"/>
                <a:tab pos="3364865" algn="l"/>
                <a:tab pos="4037329" algn="l"/>
                <a:tab pos="4627245" algn="l"/>
                <a:tab pos="5428615" algn="l"/>
                <a:tab pos="6120765" algn="l"/>
                <a:tab pos="6727190" algn="l"/>
                <a:tab pos="7368540" algn="l"/>
                <a:tab pos="7906384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a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 spc="-10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h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	r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.	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r</a:t>
            </a:r>
            <a:r>
              <a:rPr dirty="0" sz="2400" spc="-5">
                <a:latin typeface="Times New Roman"/>
                <a:cs typeface="Times New Roman"/>
              </a:rPr>
              <a:t>ow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a[0]	</a:t>
            </a:r>
            <a:r>
              <a:rPr dirty="0" sz="2400">
                <a:latin typeface="Times New Roman"/>
                <a:cs typeface="Times New Roman"/>
              </a:rPr>
              <a:t>ha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3  </a:t>
            </a:r>
            <a:r>
              <a:rPr dirty="0" sz="2400" spc="-5">
                <a:latin typeface="Times New Roman"/>
                <a:cs typeface="Times New Roman"/>
              </a:rPr>
              <a:t>columns.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Second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row </a:t>
            </a:r>
            <a:r>
              <a:rPr dirty="0" sz="2400" b="1">
                <a:latin typeface="Times New Roman"/>
                <a:cs typeface="Times New Roman"/>
              </a:rPr>
              <a:t>a[1]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 3 </a:t>
            </a:r>
            <a:r>
              <a:rPr dirty="0" sz="2400" spc="-5">
                <a:latin typeface="Times New Roman"/>
                <a:cs typeface="Times New Roman"/>
              </a:rPr>
              <a:t>columns.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0304" y="3886199"/>
            <a:ext cx="3127375" cy="608330"/>
          </a:xfrm>
          <a:custGeom>
            <a:avLst/>
            <a:gdLst/>
            <a:ahLst/>
            <a:cxnLst/>
            <a:rect l="l" t="t" r="r" b="b"/>
            <a:pathLst>
              <a:path w="3127375" h="608329">
                <a:moveTo>
                  <a:pt x="13716" y="595884"/>
                </a:moveTo>
                <a:lnTo>
                  <a:pt x="13716" y="0"/>
                </a:lnTo>
                <a:lnTo>
                  <a:pt x="0" y="0"/>
                </a:lnTo>
                <a:lnTo>
                  <a:pt x="0" y="608076"/>
                </a:lnTo>
                <a:lnTo>
                  <a:pt x="6096" y="608076"/>
                </a:lnTo>
                <a:lnTo>
                  <a:pt x="6096" y="595884"/>
                </a:lnTo>
                <a:lnTo>
                  <a:pt x="13716" y="595884"/>
                </a:lnTo>
                <a:close/>
              </a:path>
              <a:path w="3127375" h="608329">
                <a:moveTo>
                  <a:pt x="3121152" y="595884"/>
                </a:moveTo>
                <a:lnTo>
                  <a:pt x="6096" y="595884"/>
                </a:lnTo>
                <a:lnTo>
                  <a:pt x="13716" y="601980"/>
                </a:lnTo>
                <a:lnTo>
                  <a:pt x="13716" y="608076"/>
                </a:lnTo>
                <a:lnTo>
                  <a:pt x="3115056" y="608076"/>
                </a:lnTo>
                <a:lnTo>
                  <a:pt x="3115056" y="601980"/>
                </a:lnTo>
                <a:lnTo>
                  <a:pt x="3121152" y="595884"/>
                </a:lnTo>
                <a:close/>
              </a:path>
              <a:path w="3127375" h="608329">
                <a:moveTo>
                  <a:pt x="13716" y="608076"/>
                </a:moveTo>
                <a:lnTo>
                  <a:pt x="13716" y="601980"/>
                </a:lnTo>
                <a:lnTo>
                  <a:pt x="6096" y="595884"/>
                </a:lnTo>
                <a:lnTo>
                  <a:pt x="6096" y="608076"/>
                </a:lnTo>
                <a:lnTo>
                  <a:pt x="13716" y="608076"/>
                </a:lnTo>
                <a:close/>
              </a:path>
              <a:path w="3127375" h="608329">
                <a:moveTo>
                  <a:pt x="3127248" y="608076"/>
                </a:moveTo>
                <a:lnTo>
                  <a:pt x="3127248" y="0"/>
                </a:lnTo>
                <a:lnTo>
                  <a:pt x="3115056" y="0"/>
                </a:lnTo>
                <a:lnTo>
                  <a:pt x="3115056" y="595884"/>
                </a:lnTo>
                <a:lnTo>
                  <a:pt x="3121152" y="595884"/>
                </a:lnTo>
                <a:lnTo>
                  <a:pt x="3121152" y="608076"/>
                </a:lnTo>
                <a:lnTo>
                  <a:pt x="3127248" y="608076"/>
                </a:lnTo>
                <a:close/>
              </a:path>
              <a:path w="3127375" h="608329">
                <a:moveTo>
                  <a:pt x="3121152" y="608076"/>
                </a:moveTo>
                <a:lnTo>
                  <a:pt x="3121152" y="595884"/>
                </a:lnTo>
                <a:lnTo>
                  <a:pt x="3115056" y="601980"/>
                </a:lnTo>
                <a:lnTo>
                  <a:pt x="3115056" y="608076"/>
                </a:lnTo>
                <a:lnTo>
                  <a:pt x="3121152" y="608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65137" y="3682998"/>
            <a:ext cx="292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a[][]=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new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int[2][3];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800" y="3906011"/>
            <a:ext cx="990600" cy="114300"/>
          </a:xfrm>
          <a:custGeom>
            <a:avLst/>
            <a:gdLst/>
            <a:ahLst/>
            <a:cxnLst/>
            <a:rect l="l" t="t" r="r" b="b"/>
            <a:pathLst>
              <a:path w="990600" h="114300">
                <a:moveTo>
                  <a:pt x="111252" y="12192"/>
                </a:moveTo>
                <a:lnTo>
                  <a:pt x="108204" y="7620"/>
                </a:lnTo>
                <a:lnTo>
                  <a:pt x="105156" y="1524"/>
                </a:lnTo>
                <a:lnTo>
                  <a:pt x="99060" y="0"/>
                </a:lnTo>
                <a:lnTo>
                  <a:pt x="92964" y="3048"/>
                </a:lnTo>
                <a:lnTo>
                  <a:pt x="0" y="56388"/>
                </a:lnTo>
                <a:lnTo>
                  <a:pt x="22860" y="69879"/>
                </a:lnTo>
                <a:lnTo>
                  <a:pt x="22860" y="45720"/>
                </a:lnTo>
                <a:lnTo>
                  <a:pt x="65626" y="45787"/>
                </a:lnTo>
                <a:lnTo>
                  <a:pt x="105156" y="22860"/>
                </a:lnTo>
                <a:lnTo>
                  <a:pt x="109728" y="19812"/>
                </a:lnTo>
                <a:lnTo>
                  <a:pt x="111252" y="12192"/>
                </a:lnTo>
                <a:close/>
              </a:path>
              <a:path w="990600" h="114300">
                <a:moveTo>
                  <a:pt x="65626" y="45787"/>
                </a:moveTo>
                <a:lnTo>
                  <a:pt x="22860" y="45720"/>
                </a:lnTo>
                <a:lnTo>
                  <a:pt x="22860" y="68580"/>
                </a:lnTo>
                <a:lnTo>
                  <a:pt x="28956" y="68589"/>
                </a:lnTo>
                <a:lnTo>
                  <a:pt x="28956" y="47244"/>
                </a:lnTo>
                <a:lnTo>
                  <a:pt x="46035" y="57150"/>
                </a:lnTo>
                <a:lnTo>
                  <a:pt x="65626" y="45787"/>
                </a:lnTo>
                <a:close/>
              </a:path>
              <a:path w="990600" h="114300">
                <a:moveTo>
                  <a:pt x="111252" y="102108"/>
                </a:moveTo>
                <a:lnTo>
                  <a:pt x="109728" y="94488"/>
                </a:lnTo>
                <a:lnTo>
                  <a:pt x="105156" y="91440"/>
                </a:lnTo>
                <a:lnTo>
                  <a:pt x="65858" y="68647"/>
                </a:lnTo>
                <a:lnTo>
                  <a:pt x="22860" y="68580"/>
                </a:lnTo>
                <a:lnTo>
                  <a:pt x="22860" y="69879"/>
                </a:lnTo>
                <a:lnTo>
                  <a:pt x="92964" y="111252"/>
                </a:lnTo>
                <a:lnTo>
                  <a:pt x="99060" y="114300"/>
                </a:lnTo>
                <a:lnTo>
                  <a:pt x="105156" y="112776"/>
                </a:lnTo>
                <a:lnTo>
                  <a:pt x="108204" y="106680"/>
                </a:lnTo>
                <a:lnTo>
                  <a:pt x="111252" y="102108"/>
                </a:lnTo>
                <a:close/>
              </a:path>
              <a:path w="990600" h="114300">
                <a:moveTo>
                  <a:pt x="46035" y="57150"/>
                </a:moveTo>
                <a:lnTo>
                  <a:pt x="28956" y="47244"/>
                </a:lnTo>
                <a:lnTo>
                  <a:pt x="28956" y="67056"/>
                </a:lnTo>
                <a:lnTo>
                  <a:pt x="46035" y="57150"/>
                </a:lnTo>
                <a:close/>
              </a:path>
              <a:path w="990600" h="114300">
                <a:moveTo>
                  <a:pt x="65858" y="68647"/>
                </a:moveTo>
                <a:lnTo>
                  <a:pt x="46035" y="57150"/>
                </a:lnTo>
                <a:lnTo>
                  <a:pt x="28956" y="67056"/>
                </a:lnTo>
                <a:lnTo>
                  <a:pt x="28956" y="68589"/>
                </a:lnTo>
                <a:lnTo>
                  <a:pt x="65858" y="68647"/>
                </a:lnTo>
                <a:close/>
              </a:path>
              <a:path w="990600" h="114300">
                <a:moveTo>
                  <a:pt x="990600" y="70104"/>
                </a:moveTo>
                <a:lnTo>
                  <a:pt x="990600" y="47244"/>
                </a:lnTo>
                <a:lnTo>
                  <a:pt x="65626" y="45787"/>
                </a:lnTo>
                <a:lnTo>
                  <a:pt x="46035" y="57150"/>
                </a:lnTo>
                <a:lnTo>
                  <a:pt x="65858" y="68647"/>
                </a:lnTo>
                <a:lnTo>
                  <a:pt x="99060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406399"/>
            <a:ext cx="4756150" cy="1342390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000000"/>
                </a:solidFill>
              </a:rPr>
              <a:t>class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 spc="-25">
                <a:solidFill>
                  <a:srgbClr val="000000"/>
                </a:solidFill>
              </a:rPr>
              <a:t>TwoDArray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</a:t>
            </a:r>
            <a:endParaRPr sz="2400"/>
          </a:p>
          <a:p>
            <a:pPr marL="12700" marR="5080">
              <a:lnSpc>
                <a:spcPct val="120000"/>
              </a:lnSpc>
            </a:pPr>
            <a:r>
              <a:rPr dirty="0" sz="2400">
                <a:solidFill>
                  <a:srgbClr val="000000"/>
                </a:solidFill>
              </a:rPr>
              <a:t>public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static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void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main(String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args[])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{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int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a[][]=</a:t>
            </a:r>
            <a:r>
              <a:rPr dirty="0" sz="2400" spc="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new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int[2][3];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3139" y="1721456"/>
            <a:ext cx="2707640" cy="30289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5">
                <a:latin typeface="Times New Roman"/>
                <a:cs typeface="Times New Roman"/>
              </a:rPr>
              <a:t>for(i=0;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i&lt;2;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for(j=0;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j&lt;3;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k++;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724499"/>
            <a:ext cx="4225925" cy="18542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for(i=0;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i&lt;2;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for(j=0;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j&lt;3;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544195" marR="5080" indent="382270">
              <a:lnSpc>
                <a:spcPct val="120000"/>
              </a:lnSpc>
            </a:pPr>
            <a:r>
              <a:rPr dirty="0" sz="2000" spc="-5">
                <a:latin typeface="Times New Roman"/>
                <a:cs typeface="Times New Roman"/>
              </a:rPr>
              <a:t>{System.out.print(a[i][j]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");}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System.out.println();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39" y="6726425"/>
            <a:ext cx="1231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2522" y="6624317"/>
            <a:ext cx="393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104" y="4642104"/>
            <a:ext cx="1146175" cy="937260"/>
          </a:xfrm>
          <a:custGeom>
            <a:avLst/>
            <a:gdLst/>
            <a:ahLst/>
            <a:cxnLst/>
            <a:rect l="l" t="t" r="r" b="b"/>
            <a:pathLst>
              <a:path w="1146175" h="937260">
                <a:moveTo>
                  <a:pt x="1146048" y="937260"/>
                </a:moveTo>
                <a:lnTo>
                  <a:pt x="1146048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937260"/>
                </a:lnTo>
                <a:lnTo>
                  <a:pt x="1146048" y="937260"/>
                </a:lnTo>
                <a:close/>
              </a:path>
              <a:path w="1146175" h="937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937260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1146175" h="937260">
                <a:moveTo>
                  <a:pt x="1139952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1133856" y="937260"/>
                </a:lnTo>
                <a:lnTo>
                  <a:pt x="1133856" y="931164"/>
                </a:lnTo>
                <a:lnTo>
                  <a:pt x="1139952" y="925068"/>
                </a:lnTo>
                <a:close/>
              </a:path>
              <a:path w="1146175" h="937260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1146175" h="937260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937260">
                <a:moveTo>
                  <a:pt x="1139952" y="925068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925068"/>
                </a:lnTo>
                <a:lnTo>
                  <a:pt x="1139952" y="925068"/>
                </a:lnTo>
                <a:close/>
              </a:path>
              <a:path w="1146175" h="937260">
                <a:moveTo>
                  <a:pt x="1139952" y="937260"/>
                </a:moveTo>
                <a:lnTo>
                  <a:pt x="1139952" y="925068"/>
                </a:lnTo>
                <a:lnTo>
                  <a:pt x="1133856" y="931164"/>
                </a:lnTo>
                <a:lnTo>
                  <a:pt x="1133856" y="937260"/>
                </a:lnTo>
                <a:lnTo>
                  <a:pt x="1139952" y="937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31937" y="4675122"/>
            <a:ext cx="9671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T  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3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6882" y="935227"/>
            <a:ext cx="30238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ay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0215" cy="4324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you allocate dimensions </a:t>
            </a:r>
            <a:r>
              <a:rPr dirty="0" sz="2600" spc="-20">
                <a:latin typeface="Times New Roman"/>
                <a:cs typeface="Times New Roman"/>
              </a:rPr>
              <a:t>manually, </a:t>
            </a:r>
            <a:r>
              <a:rPr dirty="0" sz="2600">
                <a:latin typeface="Times New Roman"/>
                <a:cs typeface="Times New Roman"/>
              </a:rPr>
              <a:t>you </a:t>
            </a:r>
            <a:r>
              <a:rPr dirty="0" sz="2600" spc="-5">
                <a:latin typeface="Times New Roman"/>
                <a:cs typeface="Times New Roman"/>
              </a:rPr>
              <a:t>do </a:t>
            </a:r>
            <a:r>
              <a:rPr dirty="0" sz="2600" spc="5">
                <a:latin typeface="Times New Roman"/>
                <a:cs typeface="Times New Roman"/>
              </a:rPr>
              <a:t>not </a:t>
            </a:r>
            <a:r>
              <a:rPr dirty="0" sz="2600" spc="-5">
                <a:latin typeface="Times New Roman"/>
                <a:cs typeface="Times New Roman"/>
              </a:rPr>
              <a:t>need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allocate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>
                <a:latin typeface="Times New Roman"/>
                <a:cs typeface="Times New Roman"/>
              </a:rPr>
              <a:t> number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elements</a:t>
            </a:r>
            <a:r>
              <a:rPr dirty="0" sz="2600">
                <a:latin typeface="Times New Roman"/>
                <a:cs typeface="Times New Roman"/>
              </a:rPr>
              <a:t> for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each </a:t>
            </a:r>
            <a:r>
              <a:rPr dirty="0" sz="2600">
                <a:latin typeface="Times New Roman"/>
                <a:cs typeface="Times New Roman"/>
              </a:rPr>
              <a:t> dimension.</a:t>
            </a:r>
            <a:endParaRPr sz="26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469265" marR="4785360">
              <a:lnSpc>
                <a:spcPct val="120000"/>
              </a:lnSpc>
              <a:spcBef>
                <a:spcPts val="1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a[][]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int[2][];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a[0]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 </a:t>
            </a:r>
            <a:r>
              <a:rPr dirty="0" sz="2400" spc="-5">
                <a:latin typeface="Times New Roman"/>
                <a:cs typeface="Times New Roman"/>
              </a:rPr>
              <a:t>int[1];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a[1]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int[2];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Here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rows.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a[0]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column.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Second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a[0]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 column.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481075"/>
            <a:ext cx="22110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0000"/>
                </a:solidFill>
              </a:rPr>
              <a:t>class</a:t>
            </a:r>
            <a:r>
              <a:rPr dirty="0" sz="2200" spc="-75">
                <a:solidFill>
                  <a:srgbClr val="000000"/>
                </a:solidFill>
              </a:rPr>
              <a:t> </a:t>
            </a:r>
            <a:r>
              <a:rPr dirty="0" sz="2200" spc="-25">
                <a:solidFill>
                  <a:srgbClr val="000000"/>
                </a:solidFill>
              </a:rPr>
              <a:t>TwoDAgain</a:t>
            </a:r>
            <a:r>
              <a:rPr dirty="0" sz="2200" spc="-2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{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069339" y="815943"/>
            <a:ext cx="4721225" cy="58400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>
                <a:latin typeface="Times New Roman"/>
                <a:cs typeface="Times New Roman"/>
              </a:rPr>
              <a:t>public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void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main(String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args[])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469265" marR="1903095">
              <a:lnSpc>
                <a:spcPct val="1200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a[][]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int[2][];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a[0]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int[1];</a:t>
            </a:r>
            <a:endParaRPr sz="2000">
              <a:latin typeface="Times New Roman"/>
              <a:cs typeface="Times New Roman"/>
            </a:endParaRPr>
          </a:p>
          <a:p>
            <a:pPr marL="469265" marR="2442210">
              <a:lnSpc>
                <a:spcPct val="120000"/>
              </a:lnSpc>
            </a:pPr>
            <a:r>
              <a:rPr dirty="0" sz="2000">
                <a:latin typeface="Times New Roman"/>
                <a:cs typeface="Times New Roman"/>
              </a:rPr>
              <a:t>a[1]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int[2];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 </a:t>
            </a:r>
            <a:r>
              <a:rPr dirty="0" sz="2000" spc="-5">
                <a:latin typeface="Times New Roman"/>
                <a:cs typeface="Times New Roman"/>
              </a:rPr>
              <a:t>i, </a:t>
            </a:r>
            <a:r>
              <a:rPr dirty="0" sz="2000">
                <a:latin typeface="Times New Roman"/>
                <a:cs typeface="Times New Roman"/>
              </a:rPr>
              <a:t>j, k = 0;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for(i=0;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i&lt;2;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for(j=0;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j&lt;i+1;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756285" marR="3255010">
              <a:lnSpc>
                <a:spcPct val="120000"/>
              </a:lnSpc>
            </a:pPr>
            <a:r>
              <a:rPr dirty="0" sz="2000" spc="-5">
                <a:latin typeface="Times New Roman"/>
                <a:cs typeface="Times New Roman"/>
              </a:rPr>
              <a:t>{a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k++;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69265" marR="1863089">
              <a:lnSpc>
                <a:spcPts val="3460"/>
              </a:lnSpc>
              <a:spcBef>
                <a:spcPts val="190"/>
              </a:spcBef>
            </a:pPr>
            <a:r>
              <a:rPr dirty="0" sz="2400" spc="-5">
                <a:latin typeface="Times New Roman"/>
                <a:cs typeface="Times New Roman"/>
              </a:rPr>
              <a:t>for(i=0; </a:t>
            </a:r>
            <a:r>
              <a:rPr dirty="0" sz="2400">
                <a:latin typeface="Times New Roman"/>
                <a:cs typeface="Times New Roman"/>
              </a:rPr>
              <a:t>i&lt;4; i++) 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for(j=0;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j&lt;i+1;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j++)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60"/>
              </a:spcBef>
            </a:pPr>
            <a:r>
              <a:rPr dirty="0" sz="2400" spc="-5">
                <a:latin typeface="Times New Roman"/>
                <a:cs typeface="Times New Roman"/>
              </a:rPr>
              <a:t>{System.out.print(a[i][j]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"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");}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System.out.println();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415" y="6703565"/>
            <a:ext cx="39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104" y="4642104"/>
            <a:ext cx="1146175" cy="937260"/>
          </a:xfrm>
          <a:custGeom>
            <a:avLst/>
            <a:gdLst/>
            <a:ahLst/>
            <a:cxnLst/>
            <a:rect l="l" t="t" r="r" b="b"/>
            <a:pathLst>
              <a:path w="1146175" h="937260">
                <a:moveTo>
                  <a:pt x="1146048" y="937260"/>
                </a:moveTo>
                <a:lnTo>
                  <a:pt x="1146048" y="0"/>
                </a:lnTo>
                <a:lnTo>
                  <a:pt x="0" y="0"/>
                </a:lnTo>
                <a:lnTo>
                  <a:pt x="0" y="937260"/>
                </a:lnTo>
                <a:lnTo>
                  <a:pt x="6096" y="9372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33856" y="13716"/>
                </a:lnTo>
                <a:lnTo>
                  <a:pt x="1133856" y="6096"/>
                </a:lnTo>
                <a:lnTo>
                  <a:pt x="1139952" y="13716"/>
                </a:lnTo>
                <a:lnTo>
                  <a:pt x="1139952" y="937260"/>
                </a:lnTo>
                <a:lnTo>
                  <a:pt x="1146048" y="937260"/>
                </a:lnTo>
                <a:close/>
              </a:path>
              <a:path w="1146175" h="937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46175" h="937260">
                <a:moveTo>
                  <a:pt x="13716" y="9250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925068"/>
                </a:lnTo>
                <a:lnTo>
                  <a:pt x="13716" y="925068"/>
                </a:lnTo>
                <a:close/>
              </a:path>
              <a:path w="1146175" h="937260">
                <a:moveTo>
                  <a:pt x="1139952" y="925068"/>
                </a:moveTo>
                <a:lnTo>
                  <a:pt x="6096" y="925068"/>
                </a:lnTo>
                <a:lnTo>
                  <a:pt x="13716" y="931164"/>
                </a:lnTo>
                <a:lnTo>
                  <a:pt x="13716" y="937260"/>
                </a:lnTo>
                <a:lnTo>
                  <a:pt x="1133856" y="937260"/>
                </a:lnTo>
                <a:lnTo>
                  <a:pt x="1133856" y="931164"/>
                </a:lnTo>
                <a:lnTo>
                  <a:pt x="1139952" y="925068"/>
                </a:lnTo>
                <a:close/>
              </a:path>
              <a:path w="1146175" h="937260">
                <a:moveTo>
                  <a:pt x="13716" y="937260"/>
                </a:moveTo>
                <a:lnTo>
                  <a:pt x="13716" y="931164"/>
                </a:lnTo>
                <a:lnTo>
                  <a:pt x="6096" y="925068"/>
                </a:lnTo>
                <a:lnTo>
                  <a:pt x="6096" y="937260"/>
                </a:lnTo>
                <a:lnTo>
                  <a:pt x="13716" y="937260"/>
                </a:lnTo>
                <a:close/>
              </a:path>
              <a:path w="1146175" h="937260">
                <a:moveTo>
                  <a:pt x="1139952" y="13716"/>
                </a:moveTo>
                <a:lnTo>
                  <a:pt x="1133856" y="6096"/>
                </a:lnTo>
                <a:lnTo>
                  <a:pt x="1133856" y="13716"/>
                </a:lnTo>
                <a:lnTo>
                  <a:pt x="1139952" y="13716"/>
                </a:lnTo>
                <a:close/>
              </a:path>
              <a:path w="1146175" h="937260">
                <a:moveTo>
                  <a:pt x="1139952" y="925068"/>
                </a:moveTo>
                <a:lnTo>
                  <a:pt x="1139952" y="13716"/>
                </a:lnTo>
                <a:lnTo>
                  <a:pt x="1133856" y="13716"/>
                </a:lnTo>
                <a:lnTo>
                  <a:pt x="1133856" y="925068"/>
                </a:lnTo>
                <a:lnTo>
                  <a:pt x="1139952" y="925068"/>
                </a:lnTo>
                <a:close/>
              </a:path>
              <a:path w="1146175" h="937260">
                <a:moveTo>
                  <a:pt x="1139952" y="937260"/>
                </a:moveTo>
                <a:lnTo>
                  <a:pt x="1139952" y="925068"/>
                </a:lnTo>
                <a:lnTo>
                  <a:pt x="1133856" y="931164"/>
                </a:lnTo>
                <a:lnTo>
                  <a:pt x="1133856" y="937260"/>
                </a:lnTo>
                <a:lnTo>
                  <a:pt x="1139952" y="937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31937" y="4675122"/>
            <a:ext cx="9671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T  </a:t>
            </a:r>
            <a:r>
              <a:rPr dirty="0" sz="1800" spc="-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1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123" y="1000759"/>
            <a:ext cx="7259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Multidimensional array</a:t>
            </a:r>
            <a:r>
              <a:rPr dirty="0" spc="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initialization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8732"/>
            <a:ext cx="8072755" cy="3829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595755" algn="l"/>
                <a:tab pos="2392680" algn="l"/>
                <a:tab pos="4185285" algn="l"/>
                <a:tab pos="6705600" algn="l"/>
                <a:tab pos="7746365" algn="l"/>
              </a:tabLst>
            </a:pPr>
            <a:r>
              <a:rPr dirty="0" sz="2600" spc="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 spc="-150">
                <a:latin typeface="Times New Roman"/>
                <a:cs typeface="Times New Roman"/>
              </a:rPr>
              <a:t>’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iti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ze</a:t>
            </a:r>
            <a:r>
              <a:rPr dirty="0" sz="2600" spc="-5">
                <a:latin typeface="Times New Roman"/>
                <a:cs typeface="Times New Roman"/>
              </a:rPr>
              <a:t>r(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>
                <a:latin typeface="Times New Roman"/>
                <a:cs typeface="Times New Roman"/>
              </a:rPr>
              <a:t>own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curly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braces.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100">
                <a:latin typeface="Times New Roman"/>
                <a:cs typeface="Times New Roman"/>
              </a:rPr>
              <a:t>We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expressions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well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literal</a:t>
            </a:r>
            <a:r>
              <a:rPr dirty="0" sz="2600" spc="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values</a:t>
            </a:r>
            <a:r>
              <a:rPr dirty="0" sz="2600" spc="1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C00000"/>
                </a:solidFill>
                <a:latin typeface="Times New Roman"/>
                <a:cs typeface="Times New Roman"/>
              </a:rPr>
              <a:t>initializers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Eg.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600">
                <a:latin typeface="Times New Roman"/>
                <a:cs typeface="Times New Roman"/>
              </a:rPr>
              <a:t>int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a[][]={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{1,2,3}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{3,4,5}}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870610"/>
            <a:ext cx="4368800" cy="1232535"/>
          </a:xfrm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solidFill>
                  <a:srgbClr val="000000"/>
                </a:solidFill>
              </a:rPr>
              <a:t>class</a:t>
            </a:r>
            <a:r>
              <a:rPr dirty="0" sz="2200" spc="-4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Matrix</a:t>
            </a:r>
            <a:r>
              <a:rPr dirty="0" sz="2200" spc="-2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{</a:t>
            </a:r>
            <a:endParaRPr sz="2200"/>
          </a:p>
          <a:p>
            <a:pPr marL="12700" marR="5080">
              <a:lnSpc>
                <a:spcPct val="120000"/>
              </a:lnSpc>
            </a:pPr>
            <a:r>
              <a:rPr dirty="0" sz="2200">
                <a:solidFill>
                  <a:srgbClr val="000000"/>
                </a:solidFill>
              </a:rPr>
              <a:t>public</a:t>
            </a:r>
            <a:r>
              <a:rPr dirty="0" sz="2200" spc="-3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static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void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main(String</a:t>
            </a:r>
            <a:r>
              <a:rPr dirty="0" sz="2200" spc="20">
                <a:solidFill>
                  <a:srgbClr val="000000"/>
                </a:solidFill>
              </a:rPr>
              <a:t> </a:t>
            </a:r>
            <a:r>
              <a:rPr dirty="0" sz="2200" spc="-15">
                <a:solidFill>
                  <a:srgbClr val="000000"/>
                </a:solidFill>
              </a:rPr>
              <a:t>args[])</a:t>
            </a:r>
            <a:r>
              <a:rPr dirty="0" sz="2200" spc="3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{ </a:t>
            </a:r>
            <a:r>
              <a:rPr dirty="0" sz="2200" spc="-535">
                <a:solidFill>
                  <a:srgbClr val="000000"/>
                </a:solidFill>
              </a:rPr>
              <a:t> </a:t>
            </a:r>
            <a:r>
              <a:rPr dirty="0" sz="2200">
                <a:solidFill>
                  <a:srgbClr val="000000"/>
                </a:solidFill>
              </a:rPr>
              <a:t>double</a:t>
            </a:r>
            <a:r>
              <a:rPr dirty="0" sz="2200" spc="-30">
                <a:solidFill>
                  <a:srgbClr val="000000"/>
                </a:solidFill>
              </a:rPr>
              <a:t> </a:t>
            </a:r>
            <a:r>
              <a:rPr dirty="0" sz="2200" spc="-10">
                <a:solidFill>
                  <a:srgbClr val="000000"/>
                </a:solidFill>
              </a:rPr>
              <a:t>m[][]</a:t>
            </a:r>
            <a:r>
              <a:rPr dirty="0" sz="2200" spc="3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=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{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993139" y="2145283"/>
            <a:ext cx="52387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0*0,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1*0,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2*0,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3*0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},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</a:t>
            </a:r>
            <a:r>
              <a:rPr dirty="0" sz="2200">
                <a:latin typeface="Times New Roman"/>
                <a:cs typeface="Times New Roman"/>
              </a:rPr>
              <a:t> 0*1,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1*1,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2*1,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3*1</a:t>
            </a:r>
            <a:r>
              <a:rPr dirty="0" sz="2200" spc="-5">
                <a:latin typeface="Times New Roman"/>
                <a:cs typeface="Times New Roman"/>
              </a:rPr>
              <a:t> },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479953"/>
            <a:ext cx="5168900" cy="40487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latin typeface="Times New Roman"/>
                <a:cs typeface="Times New Roman"/>
              </a:rPr>
              <a:t>{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0*2,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1*2,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2*2,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3*2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},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{ </a:t>
            </a:r>
            <a:r>
              <a:rPr dirty="0" sz="2200">
                <a:latin typeface="Times New Roman"/>
                <a:cs typeface="Times New Roman"/>
              </a:rPr>
              <a:t>0*3,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1*3,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2*3,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3*3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Times New Roman"/>
                <a:cs typeface="Times New Roman"/>
              </a:rPr>
              <a:t>int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j;</a:t>
            </a:r>
            <a:endParaRPr sz="2200">
              <a:latin typeface="Times New Roman"/>
              <a:cs typeface="Times New Roman"/>
            </a:endParaRPr>
          </a:p>
          <a:p>
            <a:pPr marL="12700" marR="2994660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for(i=0; i&lt;4; i++) {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for(j=0;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j&lt;4;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j++)</a:t>
            </a:r>
            <a:endParaRPr sz="2200">
              <a:latin typeface="Times New Roman"/>
              <a:cs typeface="Times New Roman"/>
            </a:endParaRPr>
          </a:p>
          <a:p>
            <a:pPr marL="12700" marR="1083945" indent="342900">
              <a:lnSpc>
                <a:spcPct val="120000"/>
              </a:lnSpc>
            </a:pPr>
            <a:r>
              <a:rPr dirty="0" sz="2200" spc="-5">
                <a:latin typeface="Times New Roman"/>
                <a:cs typeface="Times New Roman"/>
              </a:rPr>
              <a:t>{System.out.print(m[i][j]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+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 ");}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System.out.println();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9504" y="2660904"/>
            <a:ext cx="2604770" cy="1225550"/>
          </a:xfrm>
          <a:custGeom>
            <a:avLst/>
            <a:gdLst/>
            <a:ahLst/>
            <a:cxnLst/>
            <a:rect l="l" t="t" r="r" b="b"/>
            <a:pathLst>
              <a:path w="2604770" h="1225550">
                <a:moveTo>
                  <a:pt x="2604516" y="1225295"/>
                </a:moveTo>
                <a:lnTo>
                  <a:pt x="2604516" y="0"/>
                </a:lnTo>
                <a:lnTo>
                  <a:pt x="0" y="0"/>
                </a:lnTo>
                <a:lnTo>
                  <a:pt x="0" y="1225295"/>
                </a:lnTo>
                <a:lnTo>
                  <a:pt x="6096" y="1225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590800" y="13716"/>
                </a:lnTo>
                <a:lnTo>
                  <a:pt x="2590800" y="6096"/>
                </a:lnTo>
                <a:lnTo>
                  <a:pt x="2596896" y="13716"/>
                </a:lnTo>
                <a:lnTo>
                  <a:pt x="2596896" y="1225295"/>
                </a:lnTo>
                <a:lnTo>
                  <a:pt x="2604516" y="1225295"/>
                </a:lnTo>
                <a:close/>
              </a:path>
              <a:path w="2604770" h="1225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604770" h="1225550">
                <a:moveTo>
                  <a:pt x="13716" y="1225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25295"/>
                </a:lnTo>
                <a:lnTo>
                  <a:pt x="13716" y="1225295"/>
                </a:lnTo>
                <a:close/>
              </a:path>
              <a:path w="2604770" h="1225550">
                <a:moveTo>
                  <a:pt x="2596896" y="13716"/>
                </a:moveTo>
                <a:lnTo>
                  <a:pt x="2590800" y="6096"/>
                </a:lnTo>
                <a:lnTo>
                  <a:pt x="2590800" y="13716"/>
                </a:lnTo>
                <a:lnTo>
                  <a:pt x="2596896" y="13716"/>
                </a:lnTo>
                <a:close/>
              </a:path>
              <a:path w="2604770" h="1225550">
                <a:moveTo>
                  <a:pt x="2596896" y="1225295"/>
                </a:moveTo>
                <a:lnTo>
                  <a:pt x="2596896" y="13716"/>
                </a:lnTo>
                <a:lnTo>
                  <a:pt x="2590800" y="13716"/>
                </a:lnTo>
                <a:lnTo>
                  <a:pt x="2590800" y="1225295"/>
                </a:lnTo>
                <a:lnTo>
                  <a:pt x="2596896" y="122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84337" y="2693922"/>
            <a:ext cx="967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5287" y="3048705"/>
          <a:ext cx="226314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/>
                <a:gridCol w="591820"/>
                <a:gridCol w="591819"/>
                <a:gridCol w="539115"/>
              </a:tblGrid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3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3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1.0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3.0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4.0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75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6.0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0.0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3.0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40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6.0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40"/>
                        </a:lnSpc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9.0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699504" y="3886199"/>
            <a:ext cx="2604770" cy="634365"/>
          </a:xfrm>
          <a:custGeom>
            <a:avLst/>
            <a:gdLst/>
            <a:ahLst/>
            <a:cxnLst/>
            <a:rect l="l" t="t" r="r" b="b"/>
            <a:pathLst>
              <a:path w="2604770" h="634364">
                <a:moveTo>
                  <a:pt x="13716" y="621792"/>
                </a:moveTo>
                <a:lnTo>
                  <a:pt x="13716" y="0"/>
                </a:lnTo>
                <a:lnTo>
                  <a:pt x="0" y="0"/>
                </a:lnTo>
                <a:lnTo>
                  <a:pt x="0" y="633984"/>
                </a:lnTo>
                <a:lnTo>
                  <a:pt x="6096" y="633984"/>
                </a:lnTo>
                <a:lnTo>
                  <a:pt x="6096" y="621792"/>
                </a:lnTo>
                <a:lnTo>
                  <a:pt x="13716" y="621792"/>
                </a:lnTo>
                <a:close/>
              </a:path>
              <a:path w="2604770" h="634364">
                <a:moveTo>
                  <a:pt x="2596896" y="621792"/>
                </a:moveTo>
                <a:lnTo>
                  <a:pt x="6096" y="621792"/>
                </a:lnTo>
                <a:lnTo>
                  <a:pt x="13716" y="627888"/>
                </a:lnTo>
                <a:lnTo>
                  <a:pt x="13716" y="633984"/>
                </a:lnTo>
                <a:lnTo>
                  <a:pt x="2590800" y="633984"/>
                </a:lnTo>
                <a:lnTo>
                  <a:pt x="2590800" y="627888"/>
                </a:lnTo>
                <a:lnTo>
                  <a:pt x="2596896" y="621792"/>
                </a:lnTo>
                <a:close/>
              </a:path>
              <a:path w="2604770" h="634364">
                <a:moveTo>
                  <a:pt x="13716" y="633984"/>
                </a:moveTo>
                <a:lnTo>
                  <a:pt x="13716" y="627888"/>
                </a:lnTo>
                <a:lnTo>
                  <a:pt x="6096" y="621792"/>
                </a:lnTo>
                <a:lnTo>
                  <a:pt x="6096" y="633984"/>
                </a:lnTo>
                <a:lnTo>
                  <a:pt x="13716" y="633984"/>
                </a:lnTo>
                <a:close/>
              </a:path>
              <a:path w="2604770" h="634364">
                <a:moveTo>
                  <a:pt x="2604516" y="633984"/>
                </a:moveTo>
                <a:lnTo>
                  <a:pt x="2604516" y="0"/>
                </a:lnTo>
                <a:lnTo>
                  <a:pt x="2590800" y="0"/>
                </a:lnTo>
                <a:lnTo>
                  <a:pt x="2590800" y="621792"/>
                </a:lnTo>
                <a:lnTo>
                  <a:pt x="2596896" y="621792"/>
                </a:lnTo>
                <a:lnTo>
                  <a:pt x="2596896" y="633984"/>
                </a:lnTo>
                <a:lnTo>
                  <a:pt x="2604516" y="633984"/>
                </a:lnTo>
                <a:close/>
              </a:path>
              <a:path w="2604770" h="634364">
                <a:moveTo>
                  <a:pt x="2596896" y="633984"/>
                </a:moveTo>
                <a:lnTo>
                  <a:pt x="2596896" y="621792"/>
                </a:lnTo>
                <a:lnTo>
                  <a:pt x="2590800" y="627888"/>
                </a:lnTo>
                <a:lnTo>
                  <a:pt x="2590800" y="633984"/>
                </a:lnTo>
                <a:lnTo>
                  <a:pt x="2596896" y="633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0326" y="432307"/>
            <a:ext cx="27749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085189"/>
            <a:ext cx="8072755" cy="45072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String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class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defines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String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declare</a:t>
            </a:r>
            <a:r>
              <a:rPr dirty="0" u="heavy" sz="2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variables</a:t>
            </a:r>
            <a:endParaRPr sz="26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quoted</a:t>
            </a:r>
            <a:r>
              <a:rPr dirty="0" sz="2600" spc="2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 spc="2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constant(E.g.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“hello”)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2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1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assigned</a:t>
            </a:r>
            <a:r>
              <a:rPr dirty="0" sz="2600" spc="2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to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String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757555" algn="l"/>
                <a:tab pos="2000885" algn="l"/>
                <a:tab pos="2458085" algn="l"/>
                <a:tab pos="3189605" algn="l"/>
                <a:tab pos="4178935" algn="l"/>
                <a:tab pos="4819015" algn="l"/>
                <a:tab pos="5313045" algn="l"/>
                <a:tab pos="6631305" algn="l"/>
                <a:tab pos="707009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-5" i="1">
                <a:latin typeface="Times New Roman"/>
                <a:cs typeface="Times New Roman"/>
              </a:rPr>
              <a:t>y</a:t>
            </a:r>
            <a:r>
              <a:rPr dirty="0" sz="2600" spc="5" i="1">
                <a:latin typeface="Times New Roman"/>
                <a:cs typeface="Times New Roman"/>
              </a:rPr>
              <a:t>p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10" i="1">
                <a:latin typeface="Times New Roman"/>
                <a:cs typeface="Times New Roman"/>
              </a:rPr>
              <a:t>S</a:t>
            </a:r>
            <a:r>
              <a:rPr dirty="0" sz="2600" spc="-5" i="1">
                <a:latin typeface="Times New Roman"/>
                <a:cs typeface="Times New Roman"/>
              </a:rPr>
              <a:t>t</a:t>
            </a:r>
            <a:r>
              <a:rPr dirty="0" sz="2600" spc="-5" i="1">
                <a:latin typeface="Times New Roman"/>
                <a:cs typeface="Times New Roman"/>
              </a:rPr>
              <a:t>r</a:t>
            </a:r>
            <a:r>
              <a:rPr dirty="0" sz="2600" spc="-5" i="1">
                <a:latin typeface="Times New Roman"/>
                <a:cs typeface="Times New Roman"/>
              </a:rPr>
              <a:t>i</a:t>
            </a:r>
            <a:r>
              <a:rPr dirty="0" sz="2600" spc="5" i="1">
                <a:latin typeface="Times New Roman"/>
                <a:cs typeface="Times New Roman"/>
              </a:rPr>
              <a:t>n</a:t>
            </a:r>
            <a:r>
              <a:rPr dirty="0" sz="2600" i="1">
                <a:latin typeface="Times New Roman"/>
                <a:cs typeface="Times New Roman"/>
              </a:rPr>
              <a:t>g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gn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 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type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String.</a:t>
            </a:r>
            <a:endParaRPr sz="26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  <a:tab pos="925194" algn="l"/>
                <a:tab pos="1520825" algn="l"/>
                <a:tab pos="2098675" algn="l"/>
                <a:tab pos="2548255" algn="l"/>
                <a:tab pos="3493135" algn="l"/>
                <a:tab pos="3907790" algn="l"/>
                <a:tab pos="4613275" algn="l"/>
                <a:tab pos="5561330" algn="l"/>
                <a:tab pos="5974080" algn="l"/>
                <a:tab pos="6422390" algn="l"/>
                <a:tab pos="7801609" algn="l"/>
              </a:tabLst>
            </a:pPr>
            <a:r>
              <a:rPr dirty="0" sz="2600" spc="-204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2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b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ec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y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5"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g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  </a:t>
            </a:r>
            <a:r>
              <a:rPr dirty="0" sz="2600">
                <a:latin typeface="Times New Roman"/>
                <a:cs typeface="Times New Roman"/>
              </a:rPr>
              <a:t>println(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6078725"/>
            <a:ext cx="2872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System.out.println(str);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6428" y="5556504"/>
            <a:ext cx="5415280" cy="1028700"/>
          </a:xfrm>
          <a:custGeom>
            <a:avLst/>
            <a:gdLst/>
            <a:ahLst/>
            <a:cxnLst/>
            <a:rect l="l" t="t" r="r" b="b"/>
            <a:pathLst>
              <a:path w="5415280" h="1028700">
                <a:moveTo>
                  <a:pt x="5414771" y="13715"/>
                </a:moveTo>
                <a:lnTo>
                  <a:pt x="5414771" y="0"/>
                </a:lnTo>
                <a:lnTo>
                  <a:pt x="0" y="0"/>
                </a:lnTo>
                <a:lnTo>
                  <a:pt x="0" y="1028700"/>
                </a:lnTo>
                <a:lnTo>
                  <a:pt x="7620" y="1028700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408676" y="13716"/>
                </a:lnTo>
                <a:lnTo>
                  <a:pt x="5408676" y="6096"/>
                </a:lnTo>
                <a:lnTo>
                  <a:pt x="5414771" y="13715"/>
                </a:lnTo>
                <a:close/>
              </a:path>
              <a:path w="5415280" h="102870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415280" h="1028700">
                <a:moveTo>
                  <a:pt x="13716" y="1016508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1016508"/>
                </a:lnTo>
                <a:lnTo>
                  <a:pt x="13716" y="1016508"/>
                </a:lnTo>
                <a:close/>
              </a:path>
              <a:path w="5415280" h="1028700">
                <a:moveTo>
                  <a:pt x="5414771" y="1016508"/>
                </a:moveTo>
                <a:lnTo>
                  <a:pt x="7620" y="1016508"/>
                </a:lnTo>
                <a:lnTo>
                  <a:pt x="13716" y="1022604"/>
                </a:lnTo>
                <a:lnTo>
                  <a:pt x="13716" y="1028700"/>
                </a:lnTo>
                <a:lnTo>
                  <a:pt x="5408676" y="1028700"/>
                </a:lnTo>
                <a:lnTo>
                  <a:pt x="5408676" y="1022604"/>
                </a:lnTo>
                <a:lnTo>
                  <a:pt x="5414771" y="1016508"/>
                </a:lnTo>
                <a:close/>
              </a:path>
              <a:path w="5415280" h="1028700">
                <a:moveTo>
                  <a:pt x="13716" y="1028700"/>
                </a:moveTo>
                <a:lnTo>
                  <a:pt x="13716" y="1022604"/>
                </a:lnTo>
                <a:lnTo>
                  <a:pt x="7620" y="1016508"/>
                </a:lnTo>
                <a:lnTo>
                  <a:pt x="7620" y="1028700"/>
                </a:lnTo>
                <a:lnTo>
                  <a:pt x="13716" y="1028700"/>
                </a:lnTo>
                <a:close/>
              </a:path>
              <a:path w="5415280" h="1028700">
                <a:moveTo>
                  <a:pt x="5414771" y="13716"/>
                </a:moveTo>
                <a:lnTo>
                  <a:pt x="5408676" y="6096"/>
                </a:lnTo>
                <a:lnTo>
                  <a:pt x="5408676" y="13716"/>
                </a:lnTo>
                <a:lnTo>
                  <a:pt x="5414771" y="13716"/>
                </a:lnTo>
                <a:close/>
              </a:path>
              <a:path w="5415280" h="1028700">
                <a:moveTo>
                  <a:pt x="5414771" y="1016508"/>
                </a:moveTo>
                <a:lnTo>
                  <a:pt x="5414771" y="13716"/>
                </a:lnTo>
                <a:lnTo>
                  <a:pt x="5408676" y="13716"/>
                </a:lnTo>
                <a:lnTo>
                  <a:pt x="5408676" y="1016508"/>
                </a:lnTo>
                <a:lnTo>
                  <a:pt x="5414771" y="1016508"/>
                </a:lnTo>
                <a:close/>
              </a:path>
              <a:path w="5415280" h="1028700">
                <a:moveTo>
                  <a:pt x="5414771" y="1028700"/>
                </a:moveTo>
                <a:lnTo>
                  <a:pt x="5414771" y="1016508"/>
                </a:lnTo>
                <a:lnTo>
                  <a:pt x="5408676" y="1022604"/>
                </a:lnTo>
                <a:lnTo>
                  <a:pt x="5408676" y="1028700"/>
                </a:lnTo>
                <a:lnTo>
                  <a:pt x="5414771" y="1028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67739" y="5536181"/>
            <a:ext cx="722947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840"/>
              </a:lnSpc>
              <a:spcBef>
                <a:spcPts val="100"/>
              </a:spcBef>
            </a:pPr>
            <a:r>
              <a:rPr dirty="0" baseline="-18518" sz="3600" spc="-7">
                <a:latin typeface="Times New Roman"/>
                <a:cs typeface="Times New Roman"/>
              </a:rPr>
              <a:t>String</a:t>
            </a:r>
            <a:r>
              <a:rPr dirty="0" baseline="-18518" sz="3600" spc="-44">
                <a:latin typeface="Times New Roman"/>
                <a:cs typeface="Times New Roman"/>
              </a:rPr>
              <a:t> </a:t>
            </a:r>
            <a:r>
              <a:rPr dirty="0" baseline="-18518" sz="3600">
                <a:latin typeface="Times New Roman"/>
                <a:cs typeface="Times New Roman"/>
              </a:rPr>
              <a:t>str</a:t>
            </a:r>
            <a:r>
              <a:rPr dirty="0" baseline="-18518" sz="3600" spc="-15">
                <a:latin typeface="Times New Roman"/>
                <a:cs typeface="Times New Roman"/>
              </a:rPr>
              <a:t> </a:t>
            </a:r>
            <a:r>
              <a:rPr dirty="0" baseline="-18518" sz="3600">
                <a:latin typeface="Times New Roman"/>
                <a:cs typeface="Times New Roman"/>
              </a:rPr>
              <a:t>=</a:t>
            </a:r>
            <a:r>
              <a:rPr dirty="0" baseline="-18518" sz="3600" spc="-15">
                <a:latin typeface="Times New Roman"/>
                <a:cs typeface="Times New Roman"/>
              </a:rPr>
              <a:t> </a:t>
            </a:r>
            <a:r>
              <a:rPr dirty="0" baseline="-18518" sz="3600">
                <a:latin typeface="Times New Roman"/>
                <a:cs typeface="Times New Roman"/>
              </a:rPr>
              <a:t>"this</a:t>
            </a:r>
            <a:r>
              <a:rPr dirty="0" baseline="-18518" sz="3600" spc="-37">
                <a:latin typeface="Times New Roman"/>
                <a:cs typeface="Times New Roman"/>
              </a:rPr>
              <a:t> </a:t>
            </a:r>
            <a:r>
              <a:rPr dirty="0" baseline="-18518" sz="3600">
                <a:latin typeface="Times New Roman"/>
                <a:cs typeface="Times New Roman"/>
              </a:rPr>
              <a:t>is</a:t>
            </a:r>
            <a:r>
              <a:rPr dirty="0" baseline="-18518" sz="3600" spc="-15">
                <a:latin typeface="Times New Roman"/>
                <a:cs typeface="Times New Roman"/>
              </a:rPr>
              <a:t> </a:t>
            </a:r>
            <a:r>
              <a:rPr dirty="0" baseline="-18518" sz="3600">
                <a:latin typeface="Times New Roman"/>
                <a:cs typeface="Times New Roman"/>
              </a:rPr>
              <a:t>a test";</a:t>
            </a:r>
            <a:r>
              <a:rPr dirty="0" baseline="-18518" sz="36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 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String.</a:t>
            </a:r>
            <a:endParaRPr sz="2000">
              <a:latin typeface="Times New Roman"/>
              <a:cs typeface="Times New Roman"/>
            </a:endParaRPr>
          </a:p>
          <a:p>
            <a:pPr marL="3315970">
              <a:lnSpc>
                <a:spcPts val="236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test”.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9174" y="6196073"/>
            <a:ext cx="5141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displayed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println(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 </a:t>
            </a:r>
            <a:r>
              <a:rPr dirty="0" sz="2000" spc="-5">
                <a:latin typeface="Times New Roman"/>
                <a:cs typeface="Times New Roman"/>
              </a:rPr>
              <a:t>statement.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290" y="935227"/>
            <a:ext cx="25888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E.g.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16073"/>
            <a:ext cx="528256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Sample</a:t>
            </a:r>
            <a:r>
              <a:rPr dirty="0" sz="2800" spc="-5">
                <a:latin typeface="Times New Roman"/>
                <a:cs typeface="Times New Roman"/>
              </a:rPr>
              <a:t> {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public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static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void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main(String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args[])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3538218"/>
            <a:ext cx="24269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String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s=“Hello”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3723132"/>
            <a:ext cx="9144000" cy="3592195"/>
            <a:chOff x="457200" y="3723132"/>
            <a:chExt cx="9144000" cy="3592195"/>
          </a:xfrm>
        </p:grpSpPr>
        <p:sp>
          <p:nvSpPr>
            <p:cNvPr id="7" name="object 7"/>
            <p:cNvSpPr/>
            <p:nvPr/>
          </p:nvSpPr>
          <p:spPr>
            <a:xfrm>
              <a:off x="6161532" y="3723132"/>
              <a:ext cx="1156970" cy="163195"/>
            </a:xfrm>
            <a:custGeom>
              <a:avLst/>
              <a:gdLst/>
              <a:ahLst/>
              <a:cxnLst/>
              <a:rect l="l" t="t" r="r" b="b"/>
              <a:pathLst>
                <a:path w="1156970" h="163195">
                  <a:moveTo>
                    <a:pt x="1156716" y="163067"/>
                  </a:moveTo>
                  <a:lnTo>
                    <a:pt x="1156716" y="0"/>
                  </a:lnTo>
                  <a:lnTo>
                    <a:pt x="0" y="0"/>
                  </a:lnTo>
                  <a:lnTo>
                    <a:pt x="0" y="163067"/>
                  </a:lnTo>
                  <a:lnTo>
                    <a:pt x="10668" y="163067"/>
                  </a:lnTo>
                  <a:lnTo>
                    <a:pt x="10668" y="22860"/>
                  </a:lnTo>
                  <a:lnTo>
                    <a:pt x="22860" y="10668"/>
                  </a:lnTo>
                  <a:lnTo>
                    <a:pt x="22860" y="22860"/>
                  </a:lnTo>
                  <a:lnTo>
                    <a:pt x="1133856" y="22860"/>
                  </a:lnTo>
                  <a:lnTo>
                    <a:pt x="1133856" y="10668"/>
                  </a:lnTo>
                  <a:lnTo>
                    <a:pt x="1144524" y="22860"/>
                  </a:lnTo>
                  <a:lnTo>
                    <a:pt x="1144524" y="163067"/>
                  </a:lnTo>
                  <a:lnTo>
                    <a:pt x="1156716" y="163067"/>
                  </a:lnTo>
                  <a:close/>
                </a:path>
                <a:path w="1156970" h="163195">
                  <a:moveTo>
                    <a:pt x="22860" y="22860"/>
                  </a:moveTo>
                  <a:lnTo>
                    <a:pt x="22860" y="10668"/>
                  </a:lnTo>
                  <a:lnTo>
                    <a:pt x="10668" y="22860"/>
                  </a:lnTo>
                  <a:lnTo>
                    <a:pt x="22860" y="22860"/>
                  </a:lnTo>
                  <a:close/>
                </a:path>
                <a:path w="1156970" h="163195">
                  <a:moveTo>
                    <a:pt x="22860" y="163067"/>
                  </a:moveTo>
                  <a:lnTo>
                    <a:pt x="22860" y="22860"/>
                  </a:lnTo>
                  <a:lnTo>
                    <a:pt x="10668" y="22860"/>
                  </a:lnTo>
                  <a:lnTo>
                    <a:pt x="10668" y="163067"/>
                  </a:lnTo>
                  <a:lnTo>
                    <a:pt x="22860" y="163067"/>
                  </a:lnTo>
                  <a:close/>
                </a:path>
                <a:path w="1156970" h="163195">
                  <a:moveTo>
                    <a:pt x="1144524" y="22860"/>
                  </a:moveTo>
                  <a:lnTo>
                    <a:pt x="1133856" y="10668"/>
                  </a:lnTo>
                  <a:lnTo>
                    <a:pt x="1133856" y="22860"/>
                  </a:lnTo>
                  <a:lnTo>
                    <a:pt x="1144524" y="22860"/>
                  </a:lnTo>
                  <a:close/>
                </a:path>
                <a:path w="1156970" h="163195">
                  <a:moveTo>
                    <a:pt x="1144524" y="163067"/>
                  </a:moveTo>
                  <a:lnTo>
                    <a:pt x="1144524" y="22860"/>
                  </a:lnTo>
                  <a:lnTo>
                    <a:pt x="1133856" y="22860"/>
                  </a:lnTo>
                  <a:lnTo>
                    <a:pt x="1133856" y="163067"/>
                  </a:lnTo>
                  <a:lnTo>
                    <a:pt x="1144524" y="163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450339" y="3964328"/>
            <a:ext cx="2852420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latin typeface="Times New Roman"/>
                <a:cs typeface="Times New Roman"/>
              </a:rPr>
              <a:t>System.out.print(s);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5074410"/>
            <a:ext cx="196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1532" y="3886199"/>
            <a:ext cx="1156970" cy="506095"/>
          </a:xfrm>
          <a:custGeom>
            <a:avLst/>
            <a:gdLst/>
            <a:ahLst/>
            <a:cxnLst/>
            <a:rect l="l" t="t" r="r" b="b"/>
            <a:pathLst>
              <a:path w="1156970" h="506095">
                <a:moveTo>
                  <a:pt x="22860" y="483108"/>
                </a:moveTo>
                <a:lnTo>
                  <a:pt x="22860" y="0"/>
                </a:lnTo>
                <a:lnTo>
                  <a:pt x="0" y="0"/>
                </a:lnTo>
                <a:lnTo>
                  <a:pt x="0" y="505968"/>
                </a:lnTo>
                <a:lnTo>
                  <a:pt x="10668" y="505968"/>
                </a:lnTo>
                <a:lnTo>
                  <a:pt x="10668" y="483108"/>
                </a:lnTo>
                <a:lnTo>
                  <a:pt x="22860" y="483108"/>
                </a:lnTo>
                <a:close/>
              </a:path>
              <a:path w="1156970" h="506095">
                <a:moveTo>
                  <a:pt x="1144524" y="483108"/>
                </a:moveTo>
                <a:lnTo>
                  <a:pt x="10668" y="483108"/>
                </a:lnTo>
                <a:lnTo>
                  <a:pt x="22860" y="493776"/>
                </a:lnTo>
                <a:lnTo>
                  <a:pt x="22860" y="505968"/>
                </a:lnTo>
                <a:lnTo>
                  <a:pt x="1133856" y="505968"/>
                </a:lnTo>
                <a:lnTo>
                  <a:pt x="1133856" y="493776"/>
                </a:lnTo>
                <a:lnTo>
                  <a:pt x="1144524" y="483108"/>
                </a:lnTo>
                <a:close/>
              </a:path>
              <a:path w="1156970" h="506095">
                <a:moveTo>
                  <a:pt x="22860" y="505968"/>
                </a:moveTo>
                <a:lnTo>
                  <a:pt x="22860" y="493776"/>
                </a:lnTo>
                <a:lnTo>
                  <a:pt x="10668" y="483108"/>
                </a:lnTo>
                <a:lnTo>
                  <a:pt x="10668" y="505968"/>
                </a:lnTo>
                <a:lnTo>
                  <a:pt x="22860" y="505968"/>
                </a:lnTo>
                <a:close/>
              </a:path>
              <a:path w="1156970" h="506095">
                <a:moveTo>
                  <a:pt x="1156716" y="505968"/>
                </a:moveTo>
                <a:lnTo>
                  <a:pt x="1156716" y="0"/>
                </a:lnTo>
                <a:lnTo>
                  <a:pt x="1133856" y="0"/>
                </a:lnTo>
                <a:lnTo>
                  <a:pt x="1133856" y="483108"/>
                </a:lnTo>
                <a:lnTo>
                  <a:pt x="1144524" y="483108"/>
                </a:lnTo>
                <a:lnTo>
                  <a:pt x="1144524" y="505968"/>
                </a:lnTo>
                <a:lnTo>
                  <a:pt x="1156716" y="505968"/>
                </a:lnTo>
                <a:close/>
              </a:path>
              <a:path w="1156970" h="506095">
                <a:moveTo>
                  <a:pt x="1144524" y="505968"/>
                </a:moveTo>
                <a:lnTo>
                  <a:pt x="1144524" y="483108"/>
                </a:lnTo>
                <a:lnTo>
                  <a:pt x="1133856" y="493776"/>
                </a:lnTo>
                <a:lnTo>
                  <a:pt x="1133856" y="505968"/>
                </a:lnTo>
                <a:lnTo>
                  <a:pt x="1144524" y="50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50937" y="3760722"/>
            <a:ext cx="967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dirty="0" sz="1800" spc="1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P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50937" y="4035042"/>
            <a:ext cx="544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He</a:t>
            </a:r>
            <a:r>
              <a:rPr dirty="0" sz="1800" spc="-10">
                <a:latin typeface="Arial MT"/>
                <a:cs typeface="Arial MT"/>
              </a:rPr>
              <a:t>ll</a:t>
            </a:r>
            <a:r>
              <a:rPr dirty="0" sz="1800" spc="-5"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9043" y="756919"/>
            <a:ext cx="5644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Primitive</a:t>
            </a:r>
            <a:r>
              <a:rPr dirty="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60" b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dirty="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-four</a:t>
            </a:r>
            <a:r>
              <a:rPr dirty="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5" b="1">
                <a:solidFill>
                  <a:srgbClr val="000000"/>
                </a:solidFill>
                <a:latin typeface="Times New Roman"/>
                <a:cs typeface="Times New Roman"/>
              </a:rPr>
              <a:t>groups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1484476"/>
            <a:ext cx="8072755" cy="176911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Integers</a:t>
            </a:r>
            <a:r>
              <a:rPr dirty="0" sz="2600" spc="2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This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group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includes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byte,</a:t>
            </a:r>
            <a:r>
              <a:rPr dirty="0" sz="2600" spc="22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short,</a:t>
            </a:r>
            <a:r>
              <a:rPr dirty="0" sz="2600" spc="229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int,</a:t>
            </a:r>
            <a:r>
              <a:rPr dirty="0" sz="2600" spc="2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2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long,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50"/>
              </a:spcBef>
            </a:pPr>
            <a:r>
              <a:rPr dirty="0" sz="2600">
                <a:latin typeface="Times New Roman"/>
                <a:cs typeface="Times New Roman"/>
              </a:rPr>
              <a:t>which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whole-valued</a:t>
            </a:r>
            <a:r>
              <a:rPr dirty="0" sz="2600" spc="-2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signed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numbers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354965" algn="l"/>
                <a:tab pos="355600" algn="l"/>
                <a:tab pos="2510155" algn="l"/>
                <a:tab pos="3890645" algn="l"/>
                <a:tab pos="4612005" algn="l"/>
                <a:tab pos="5516880" algn="l"/>
                <a:tab pos="6748145" algn="l"/>
                <a:tab pos="7524115" algn="l"/>
              </a:tabLst>
            </a:pP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2600" spc="-10" b="1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er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g</a:t>
            </a:r>
            <a:r>
              <a:rPr dirty="0" sz="2600" spc="-20">
                <a:latin typeface="Times New Roman"/>
                <a:cs typeface="Times New Roman"/>
              </a:rPr>
              <a:t>r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10">
                <a:latin typeface="Times New Roman"/>
                <a:cs typeface="Times New Roman"/>
              </a:rPr>
              <a:t>ud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latin typeface="Times New Roman"/>
                <a:cs typeface="Times New Roman"/>
              </a:rPr>
              <a:t>f</a:t>
            </a:r>
            <a:r>
              <a:rPr dirty="0" sz="2600" spc="-5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oa</a:t>
            </a:r>
            <a:r>
              <a:rPr dirty="0" sz="260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5" b="1">
                <a:latin typeface="Times New Roman"/>
                <a:cs typeface="Times New Roman"/>
              </a:rPr>
              <a:t>a</a:t>
            </a:r>
            <a:r>
              <a:rPr dirty="0" sz="2600" spc="-10" b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4089" y="3474258"/>
          <a:ext cx="8109584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6525"/>
                <a:gridCol w="2974975"/>
                <a:gridCol w="965834"/>
                <a:gridCol w="1492250"/>
              </a:tblGrid>
              <a:tr h="995032">
                <a:tc>
                  <a:txBody>
                    <a:bodyPr/>
                    <a:lstStyle/>
                    <a:p>
                      <a:pPr marL="374015">
                        <a:lnSpc>
                          <a:spcPts val="2530"/>
                        </a:lnSpc>
                        <a:tabLst>
                          <a:tab pos="1694180" algn="l"/>
                        </a:tabLst>
                      </a:pPr>
                      <a:r>
                        <a:rPr dirty="0" sz="2600" b="1">
                          <a:latin typeface="Times New Roman"/>
                          <a:cs typeface="Times New Roman"/>
                        </a:rPr>
                        <a:t>double,	</a:t>
                      </a:r>
                      <a:r>
                        <a:rPr dirty="0" sz="2600" spc="-5">
                          <a:latin typeface="Times New Roman"/>
                          <a:cs typeface="Times New Roman"/>
                        </a:rPr>
                        <a:t>which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2600" spc="-10" b="1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dirty="0" sz="2600" spc="-10">
                          <a:latin typeface="Times New Roman"/>
                          <a:cs typeface="Times New Roman"/>
                        </a:rPr>
                        <a:t>.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2530"/>
                        </a:lnSpc>
                        <a:tabLst>
                          <a:tab pos="1487170" algn="l"/>
                        </a:tabLst>
                      </a:pPr>
                      <a:r>
                        <a:rPr dirty="0" sz="2600" spc="-5">
                          <a:latin typeface="Times New Roman"/>
                          <a:cs typeface="Times New Roman"/>
                        </a:rPr>
                        <a:t>represent	</a:t>
                      </a:r>
                      <a:r>
                        <a:rPr dirty="0" sz="2600" spc="-5" b="1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numbers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30"/>
                        </a:lnSpc>
                      </a:pPr>
                      <a:r>
                        <a:rPr dirty="0" sz="2600" spc="-5" b="1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30"/>
                        </a:lnSpc>
                      </a:pPr>
                      <a:r>
                        <a:rPr dirty="0" sz="2600" spc="-5" b="1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fractional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389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875"/>
                        </a:lnSpc>
                        <a:spcBef>
                          <a:spcPts val="830"/>
                        </a:spcBef>
                        <a:buFont typeface="Arial MT"/>
                        <a:buChar char="•"/>
                        <a:tabLst>
                          <a:tab pos="374015" algn="l"/>
                          <a:tab pos="374650" algn="l"/>
                          <a:tab pos="2032635" algn="l"/>
                        </a:tabLst>
                      </a:pPr>
                      <a:r>
                        <a:rPr dirty="0" sz="2400" spc="-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Characters	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This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830"/>
                        </a:spcBef>
                        <a:tabLst>
                          <a:tab pos="912494" algn="l"/>
                          <a:tab pos="2130425" algn="l"/>
                        </a:tabLst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group	includes	</a:t>
                      </a:r>
                      <a:r>
                        <a:rPr dirty="0" sz="2400" spc="-45" b="1">
                          <a:latin typeface="Times New Roman"/>
                          <a:cs typeface="Times New Roman"/>
                        </a:rPr>
                        <a:t>char,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875"/>
                        </a:lnSpc>
                        <a:spcBef>
                          <a:spcPts val="83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which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2875"/>
                        </a:lnSpc>
                        <a:spcBef>
                          <a:spcPts val="830"/>
                        </a:spcBef>
                      </a:pPr>
                      <a:r>
                        <a:rPr dirty="0" sz="2400" spc="-15" b="1">
                          <a:latin typeface="Times New Roman"/>
                          <a:cs typeface="Times New Roman"/>
                        </a:rPr>
                        <a:t>represents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3139" y="5074410"/>
            <a:ext cx="80708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symbols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character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set,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letters</a:t>
            </a:r>
            <a:r>
              <a:rPr dirty="0" sz="24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numbers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4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214370" algn="l"/>
              </a:tabLst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Boolean</a:t>
            </a:r>
            <a:r>
              <a:rPr dirty="0" sz="2400" spc="3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This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group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includes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boolean,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which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special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type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representing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true	</a:t>
            </a:r>
            <a:r>
              <a:rPr dirty="0" sz="2400" b="1">
                <a:latin typeface="Times New Roman"/>
                <a:cs typeface="Times New Roman"/>
              </a:rPr>
              <a:t>/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false</a:t>
            </a:r>
            <a:r>
              <a:rPr dirty="0" sz="24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670" y="935227"/>
            <a:ext cx="33667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454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832485" algn="l"/>
                <a:tab pos="1702435" algn="l"/>
                <a:tab pos="2654935" algn="l"/>
                <a:tab pos="3075305" algn="l"/>
                <a:tab pos="4448810" algn="l"/>
                <a:tab pos="4962525" algn="l"/>
                <a:tab pos="6026150" algn="l"/>
                <a:tab pos="6719570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h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p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s  </a:t>
            </a:r>
            <a:r>
              <a:rPr dirty="0" sz="2600">
                <a:latin typeface="Times New Roman"/>
                <a:cs typeface="Times New Roman"/>
              </a:rPr>
              <a:t>sequence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characters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works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string.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4037329">
              <a:lnSpc>
                <a:spcPct val="120000"/>
              </a:lnSpc>
            </a:pPr>
            <a:r>
              <a:rPr dirty="0" sz="2600" b="1">
                <a:latin typeface="Times New Roman"/>
                <a:cs typeface="Times New Roman"/>
              </a:rPr>
              <a:t>char[] </a:t>
            </a:r>
            <a:r>
              <a:rPr dirty="0" sz="2600" spc="-5" b="1">
                <a:latin typeface="Times New Roman"/>
                <a:cs typeface="Times New Roman"/>
              </a:rPr>
              <a:t>ch={‘H’,’e’,’l’,’l’,’o’};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String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s=new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String</a:t>
            </a:r>
            <a:r>
              <a:rPr dirty="0" sz="2600" spc="-5" b="1">
                <a:latin typeface="Times New Roman"/>
                <a:cs typeface="Times New Roman"/>
              </a:rPr>
              <a:t>(ch);</a:t>
            </a:r>
            <a:endParaRPr sz="26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 i="1">
                <a:latin typeface="Times New Roman"/>
                <a:cs typeface="Times New Roman"/>
              </a:rPr>
              <a:t>//This</a:t>
            </a:r>
            <a:r>
              <a:rPr dirty="0" sz="2600" spc="2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statement</a:t>
            </a:r>
            <a:r>
              <a:rPr dirty="0" sz="2600" spc="3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converts</a:t>
            </a:r>
            <a:r>
              <a:rPr dirty="0" sz="2600" spc="3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character</a:t>
            </a:r>
            <a:r>
              <a:rPr dirty="0" sz="2600" spc="3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array</a:t>
            </a:r>
            <a:r>
              <a:rPr dirty="0" sz="2600" spc="30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ch</a:t>
            </a:r>
            <a:r>
              <a:rPr dirty="0" sz="2600" spc="30" b="1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to</a:t>
            </a:r>
            <a:r>
              <a:rPr dirty="0" sz="2600" spc="4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string</a:t>
            </a:r>
            <a:r>
              <a:rPr dirty="0" sz="2600" spc="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and </a:t>
            </a:r>
            <a:r>
              <a:rPr dirty="0" sz="2600" spc="-635" i="1">
                <a:latin typeface="Times New Roman"/>
                <a:cs typeface="Times New Roman"/>
              </a:rPr>
              <a:t> </a:t>
            </a:r>
            <a:r>
              <a:rPr dirty="0" sz="2600" spc="-25" i="1">
                <a:latin typeface="Times New Roman"/>
                <a:cs typeface="Times New Roman"/>
              </a:rPr>
              <a:t>store </a:t>
            </a:r>
            <a:r>
              <a:rPr dirty="0" sz="2600" spc="-5" i="1">
                <a:latin typeface="Times New Roman"/>
                <a:cs typeface="Times New Roman"/>
              </a:rPr>
              <a:t>in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string</a:t>
            </a:r>
            <a:r>
              <a:rPr dirty="0" sz="2600" spc="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object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same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836545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String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s=“Hello";	</a:t>
            </a:r>
            <a:r>
              <a:rPr dirty="0" sz="2600" spc="-5">
                <a:latin typeface="Times New Roman"/>
                <a:cs typeface="Times New Roman"/>
              </a:rPr>
              <a:t>//creating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literal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746" y="935227"/>
            <a:ext cx="367537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7865"/>
            <a:ext cx="8072120" cy="130873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length()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  <a:tabLst>
                <a:tab pos="1397635" algn="l"/>
                <a:tab pos="2327275" algn="l"/>
                <a:tab pos="2749550" algn="l"/>
                <a:tab pos="3054350" algn="l"/>
                <a:tab pos="3916679" algn="l"/>
                <a:tab pos="4509770" algn="l"/>
                <a:tab pos="4965065" algn="l"/>
                <a:tab pos="5844540" algn="l"/>
                <a:tab pos="6555105" algn="l"/>
                <a:tab pos="7096125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	of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g	</a:t>
            </a:r>
            <a:r>
              <a:rPr dirty="0" sz="2400">
                <a:latin typeface="Times New Roman"/>
                <a:cs typeface="Times New Roman"/>
              </a:rPr>
              <a:t>ca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ound	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h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ngt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)  </a:t>
            </a:r>
            <a:r>
              <a:rPr dirty="0" sz="2400" spc="-5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280662"/>
            <a:ext cx="5379085" cy="30981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main(String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String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=“Hello”;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System.out.print(“Length=”,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.length()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6932" y="4942332"/>
            <a:ext cx="1699260" cy="669290"/>
          </a:xfrm>
          <a:custGeom>
            <a:avLst/>
            <a:gdLst/>
            <a:ahLst/>
            <a:cxnLst/>
            <a:rect l="l" t="t" r="r" b="b"/>
            <a:pathLst>
              <a:path w="1699259" h="669289">
                <a:moveTo>
                  <a:pt x="1699260" y="669036"/>
                </a:moveTo>
                <a:lnTo>
                  <a:pt x="1699260" y="0"/>
                </a:lnTo>
                <a:lnTo>
                  <a:pt x="0" y="0"/>
                </a:lnTo>
                <a:lnTo>
                  <a:pt x="0" y="669036"/>
                </a:lnTo>
                <a:lnTo>
                  <a:pt x="10668" y="669036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1676400" y="22860"/>
                </a:lnTo>
                <a:lnTo>
                  <a:pt x="1676400" y="10668"/>
                </a:lnTo>
                <a:lnTo>
                  <a:pt x="1687068" y="22860"/>
                </a:lnTo>
                <a:lnTo>
                  <a:pt x="1687068" y="669036"/>
                </a:lnTo>
                <a:lnTo>
                  <a:pt x="1699260" y="669036"/>
                </a:lnTo>
                <a:close/>
              </a:path>
              <a:path w="1699259" h="669289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1699259" h="669289">
                <a:moveTo>
                  <a:pt x="22860" y="646176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646176"/>
                </a:lnTo>
                <a:lnTo>
                  <a:pt x="22860" y="646176"/>
                </a:lnTo>
                <a:close/>
              </a:path>
              <a:path w="1699259" h="669289">
                <a:moveTo>
                  <a:pt x="1687068" y="646176"/>
                </a:moveTo>
                <a:lnTo>
                  <a:pt x="10668" y="646176"/>
                </a:lnTo>
                <a:lnTo>
                  <a:pt x="22860" y="656844"/>
                </a:lnTo>
                <a:lnTo>
                  <a:pt x="22860" y="669036"/>
                </a:lnTo>
                <a:lnTo>
                  <a:pt x="1676400" y="669036"/>
                </a:lnTo>
                <a:lnTo>
                  <a:pt x="1676400" y="656844"/>
                </a:lnTo>
                <a:lnTo>
                  <a:pt x="1687068" y="646176"/>
                </a:lnTo>
                <a:close/>
              </a:path>
              <a:path w="1699259" h="669289">
                <a:moveTo>
                  <a:pt x="22860" y="669036"/>
                </a:moveTo>
                <a:lnTo>
                  <a:pt x="22860" y="656844"/>
                </a:lnTo>
                <a:lnTo>
                  <a:pt x="10668" y="646176"/>
                </a:lnTo>
                <a:lnTo>
                  <a:pt x="10668" y="669036"/>
                </a:lnTo>
                <a:lnTo>
                  <a:pt x="22860" y="669036"/>
                </a:lnTo>
                <a:close/>
              </a:path>
              <a:path w="1699259" h="669289">
                <a:moveTo>
                  <a:pt x="1687068" y="22860"/>
                </a:moveTo>
                <a:lnTo>
                  <a:pt x="1676400" y="10668"/>
                </a:lnTo>
                <a:lnTo>
                  <a:pt x="1676400" y="22860"/>
                </a:lnTo>
                <a:lnTo>
                  <a:pt x="1687068" y="22860"/>
                </a:lnTo>
                <a:close/>
              </a:path>
              <a:path w="1699259" h="669289">
                <a:moveTo>
                  <a:pt x="1687068" y="646176"/>
                </a:moveTo>
                <a:lnTo>
                  <a:pt x="1687068" y="22860"/>
                </a:lnTo>
                <a:lnTo>
                  <a:pt x="1676400" y="22860"/>
                </a:lnTo>
                <a:lnTo>
                  <a:pt x="1676400" y="646176"/>
                </a:lnTo>
                <a:lnTo>
                  <a:pt x="1687068" y="646176"/>
                </a:lnTo>
                <a:close/>
              </a:path>
              <a:path w="1699259" h="669289">
                <a:moveTo>
                  <a:pt x="1687068" y="669036"/>
                </a:moveTo>
                <a:lnTo>
                  <a:pt x="1687068" y="646176"/>
                </a:lnTo>
                <a:lnTo>
                  <a:pt x="1676400" y="656844"/>
                </a:lnTo>
                <a:lnTo>
                  <a:pt x="1676400" y="669036"/>
                </a:lnTo>
                <a:lnTo>
                  <a:pt x="1687068" y="669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46337" y="4979922"/>
            <a:ext cx="983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Leng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679" y="935227"/>
            <a:ext cx="55245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methods(contd.)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7865"/>
            <a:ext cx="5220335" cy="48196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toUpperCase()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toLowerCase()</a:t>
            </a:r>
            <a:endParaRPr sz="2600">
              <a:latin typeface="Times New Roman"/>
              <a:cs typeface="Times New Roman"/>
            </a:endParaRPr>
          </a:p>
          <a:p>
            <a:pPr marL="756285" marR="13970" indent="-287020">
              <a:lnSpc>
                <a:spcPct val="100000"/>
              </a:lnSpc>
              <a:spcBef>
                <a:spcPts val="585"/>
              </a:spcBef>
              <a:tabLst>
                <a:tab pos="1272540" algn="l"/>
                <a:tab pos="2385060" algn="l"/>
                <a:tab pos="3174365" algn="l"/>
                <a:tab pos="4069079" algn="l"/>
                <a:tab pos="4506595" algn="l"/>
              </a:tabLst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onv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up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  </a:t>
            </a:r>
            <a:r>
              <a:rPr dirty="0" sz="2400" spc="-5">
                <a:latin typeface="Times New Roman"/>
                <a:cs typeface="Times New Roman"/>
              </a:rPr>
              <a:t>respectively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String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=“Hello </a:t>
            </a:r>
            <a:r>
              <a:rPr dirty="0" sz="2400" spc="-35">
                <a:latin typeface="Times New Roman"/>
                <a:cs typeface="Times New Roman"/>
              </a:rPr>
              <a:t>World”;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. toUpperCase()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2400" spc="-3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toLowerCase()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953" y="2549143"/>
            <a:ext cx="2686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  <a:tab pos="1543685" algn="l"/>
                <a:tab pos="197802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up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7332" y="4256532"/>
            <a:ext cx="2156460" cy="946785"/>
          </a:xfrm>
          <a:custGeom>
            <a:avLst/>
            <a:gdLst/>
            <a:ahLst/>
            <a:cxnLst/>
            <a:rect l="l" t="t" r="r" b="b"/>
            <a:pathLst>
              <a:path w="2156459" h="946785">
                <a:moveTo>
                  <a:pt x="2156460" y="946404"/>
                </a:moveTo>
                <a:lnTo>
                  <a:pt x="2156460" y="0"/>
                </a:lnTo>
                <a:lnTo>
                  <a:pt x="0" y="0"/>
                </a:lnTo>
                <a:lnTo>
                  <a:pt x="0" y="946404"/>
                </a:lnTo>
                <a:lnTo>
                  <a:pt x="10668" y="946404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2133600" y="22860"/>
                </a:lnTo>
                <a:lnTo>
                  <a:pt x="2133600" y="10668"/>
                </a:lnTo>
                <a:lnTo>
                  <a:pt x="2144268" y="22860"/>
                </a:lnTo>
                <a:lnTo>
                  <a:pt x="2144268" y="946404"/>
                </a:lnTo>
                <a:lnTo>
                  <a:pt x="2156460" y="946404"/>
                </a:lnTo>
                <a:close/>
              </a:path>
              <a:path w="2156459" h="946785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2156459" h="946785">
                <a:moveTo>
                  <a:pt x="22860" y="923544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923544"/>
                </a:lnTo>
                <a:lnTo>
                  <a:pt x="22860" y="923544"/>
                </a:lnTo>
                <a:close/>
              </a:path>
              <a:path w="2156459" h="946785">
                <a:moveTo>
                  <a:pt x="2144268" y="923544"/>
                </a:moveTo>
                <a:lnTo>
                  <a:pt x="10668" y="923544"/>
                </a:lnTo>
                <a:lnTo>
                  <a:pt x="22860" y="935736"/>
                </a:lnTo>
                <a:lnTo>
                  <a:pt x="22860" y="946404"/>
                </a:lnTo>
                <a:lnTo>
                  <a:pt x="2133600" y="946404"/>
                </a:lnTo>
                <a:lnTo>
                  <a:pt x="2133600" y="935736"/>
                </a:lnTo>
                <a:lnTo>
                  <a:pt x="2144268" y="923544"/>
                </a:lnTo>
                <a:close/>
              </a:path>
              <a:path w="2156459" h="946785">
                <a:moveTo>
                  <a:pt x="22860" y="946404"/>
                </a:moveTo>
                <a:lnTo>
                  <a:pt x="22860" y="935736"/>
                </a:lnTo>
                <a:lnTo>
                  <a:pt x="10668" y="923544"/>
                </a:lnTo>
                <a:lnTo>
                  <a:pt x="10668" y="946404"/>
                </a:lnTo>
                <a:lnTo>
                  <a:pt x="22860" y="946404"/>
                </a:lnTo>
                <a:close/>
              </a:path>
              <a:path w="2156459" h="946785">
                <a:moveTo>
                  <a:pt x="2144268" y="22860"/>
                </a:moveTo>
                <a:lnTo>
                  <a:pt x="2133600" y="10668"/>
                </a:lnTo>
                <a:lnTo>
                  <a:pt x="2133600" y="22860"/>
                </a:lnTo>
                <a:lnTo>
                  <a:pt x="2144268" y="22860"/>
                </a:lnTo>
                <a:close/>
              </a:path>
              <a:path w="2156459" h="946785">
                <a:moveTo>
                  <a:pt x="2144268" y="923544"/>
                </a:moveTo>
                <a:lnTo>
                  <a:pt x="2144268" y="22860"/>
                </a:lnTo>
                <a:lnTo>
                  <a:pt x="2133600" y="22860"/>
                </a:lnTo>
                <a:lnTo>
                  <a:pt x="2133600" y="923544"/>
                </a:lnTo>
                <a:lnTo>
                  <a:pt x="2144268" y="923544"/>
                </a:lnTo>
                <a:close/>
              </a:path>
              <a:path w="2156459" h="946785">
                <a:moveTo>
                  <a:pt x="2144268" y="946404"/>
                </a:moveTo>
                <a:lnTo>
                  <a:pt x="2144268" y="923544"/>
                </a:lnTo>
                <a:lnTo>
                  <a:pt x="2133600" y="935736"/>
                </a:lnTo>
                <a:lnTo>
                  <a:pt x="2133600" y="946404"/>
                </a:lnTo>
                <a:lnTo>
                  <a:pt x="2144268" y="94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36737" y="4294122"/>
            <a:ext cx="16871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OUTPUT </a:t>
            </a:r>
            <a:r>
              <a:rPr dirty="0" sz="1800" spc="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HELLO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hello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679" y="935227"/>
            <a:ext cx="55245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methods(contd.)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997865"/>
            <a:ext cx="8073390" cy="16744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indexOf()</a:t>
            </a:r>
            <a:endParaRPr sz="26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Arial MT"/>
                <a:cs typeface="Arial MT"/>
              </a:rPr>
              <a:t>–</a:t>
            </a:r>
            <a:r>
              <a:rPr dirty="0" sz="2400" spc="250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indexOf()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returns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(the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position)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first occurrence </a:t>
            </a:r>
            <a:r>
              <a:rPr dirty="0" sz="2400">
                <a:latin typeface="Times New Roman"/>
                <a:cs typeface="Times New Roman"/>
              </a:rPr>
              <a:t>of a </a:t>
            </a:r>
            <a:r>
              <a:rPr dirty="0" sz="2400" spc="-5">
                <a:latin typeface="Times New Roman"/>
                <a:cs typeface="Times New Roman"/>
              </a:rPr>
              <a:t>specified </a:t>
            </a:r>
            <a:r>
              <a:rPr dirty="0" sz="2400" spc="-10">
                <a:latin typeface="Times New Roman"/>
                <a:cs typeface="Times New Roman"/>
              </a:rPr>
              <a:t>text </a:t>
            </a:r>
            <a:r>
              <a:rPr dirty="0" sz="2400">
                <a:latin typeface="Times New Roman"/>
                <a:cs typeface="Times New Roman"/>
              </a:rPr>
              <a:t>in a </a:t>
            </a:r>
            <a:r>
              <a:rPr dirty="0" sz="2400" spc="-5">
                <a:latin typeface="Times New Roman"/>
                <a:cs typeface="Times New Roman"/>
              </a:rPr>
              <a:t>string (including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whitespace)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646422"/>
            <a:ext cx="5184140" cy="30981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String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=“I am </a:t>
            </a:r>
            <a:r>
              <a:rPr dirty="0" sz="2400" spc="-5">
                <a:latin typeface="Times New Roman"/>
                <a:cs typeface="Times New Roman"/>
              </a:rPr>
              <a:t>fine.I </a:t>
            </a:r>
            <a:r>
              <a:rPr dirty="0" sz="2400">
                <a:latin typeface="Times New Roman"/>
                <a:cs typeface="Times New Roman"/>
              </a:rPr>
              <a:t>am ok”;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.indexOf</a:t>
            </a:r>
            <a:r>
              <a:rPr dirty="0" sz="2400" spc="-5" b="1">
                <a:latin typeface="Times New Roman"/>
                <a:cs typeface="Times New Roman"/>
              </a:rPr>
              <a:t>(“am”)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7332" y="4256532"/>
            <a:ext cx="2156460" cy="669290"/>
          </a:xfrm>
          <a:custGeom>
            <a:avLst/>
            <a:gdLst/>
            <a:ahLst/>
            <a:cxnLst/>
            <a:rect l="l" t="t" r="r" b="b"/>
            <a:pathLst>
              <a:path w="2156459" h="669289">
                <a:moveTo>
                  <a:pt x="2156460" y="669036"/>
                </a:moveTo>
                <a:lnTo>
                  <a:pt x="2156460" y="0"/>
                </a:lnTo>
                <a:lnTo>
                  <a:pt x="0" y="0"/>
                </a:lnTo>
                <a:lnTo>
                  <a:pt x="0" y="669036"/>
                </a:lnTo>
                <a:lnTo>
                  <a:pt x="10668" y="669036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2133600" y="22860"/>
                </a:lnTo>
                <a:lnTo>
                  <a:pt x="2133600" y="10668"/>
                </a:lnTo>
                <a:lnTo>
                  <a:pt x="2144268" y="22860"/>
                </a:lnTo>
                <a:lnTo>
                  <a:pt x="2144268" y="669036"/>
                </a:lnTo>
                <a:lnTo>
                  <a:pt x="2156460" y="669036"/>
                </a:lnTo>
                <a:close/>
              </a:path>
              <a:path w="2156459" h="669289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2156459" h="669289">
                <a:moveTo>
                  <a:pt x="22860" y="646176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646176"/>
                </a:lnTo>
                <a:lnTo>
                  <a:pt x="22860" y="646176"/>
                </a:lnTo>
                <a:close/>
              </a:path>
              <a:path w="2156459" h="669289">
                <a:moveTo>
                  <a:pt x="2144268" y="646176"/>
                </a:moveTo>
                <a:lnTo>
                  <a:pt x="10668" y="646176"/>
                </a:lnTo>
                <a:lnTo>
                  <a:pt x="22860" y="656844"/>
                </a:lnTo>
                <a:lnTo>
                  <a:pt x="22860" y="669036"/>
                </a:lnTo>
                <a:lnTo>
                  <a:pt x="2133600" y="669036"/>
                </a:lnTo>
                <a:lnTo>
                  <a:pt x="2133600" y="656844"/>
                </a:lnTo>
                <a:lnTo>
                  <a:pt x="2144268" y="646176"/>
                </a:lnTo>
                <a:close/>
              </a:path>
              <a:path w="2156459" h="669289">
                <a:moveTo>
                  <a:pt x="22860" y="669036"/>
                </a:moveTo>
                <a:lnTo>
                  <a:pt x="22860" y="656844"/>
                </a:lnTo>
                <a:lnTo>
                  <a:pt x="10668" y="646176"/>
                </a:lnTo>
                <a:lnTo>
                  <a:pt x="10668" y="669036"/>
                </a:lnTo>
                <a:lnTo>
                  <a:pt x="22860" y="669036"/>
                </a:lnTo>
                <a:close/>
              </a:path>
              <a:path w="2156459" h="669289">
                <a:moveTo>
                  <a:pt x="2144268" y="22860"/>
                </a:moveTo>
                <a:lnTo>
                  <a:pt x="2133600" y="10668"/>
                </a:lnTo>
                <a:lnTo>
                  <a:pt x="2133600" y="22860"/>
                </a:lnTo>
                <a:lnTo>
                  <a:pt x="2144268" y="22860"/>
                </a:lnTo>
                <a:close/>
              </a:path>
              <a:path w="2156459" h="669289">
                <a:moveTo>
                  <a:pt x="2144268" y="646176"/>
                </a:moveTo>
                <a:lnTo>
                  <a:pt x="2144268" y="22860"/>
                </a:lnTo>
                <a:lnTo>
                  <a:pt x="2133600" y="22860"/>
                </a:lnTo>
                <a:lnTo>
                  <a:pt x="2133600" y="646176"/>
                </a:lnTo>
                <a:lnTo>
                  <a:pt x="2144268" y="646176"/>
                </a:lnTo>
                <a:close/>
              </a:path>
              <a:path w="2156459" h="669289">
                <a:moveTo>
                  <a:pt x="2144268" y="669036"/>
                </a:moveTo>
                <a:lnTo>
                  <a:pt x="2144268" y="646176"/>
                </a:lnTo>
                <a:lnTo>
                  <a:pt x="2133600" y="656844"/>
                </a:lnTo>
                <a:lnTo>
                  <a:pt x="2133600" y="669036"/>
                </a:lnTo>
                <a:lnTo>
                  <a:pt x="2144268" y="669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36737" y="4294122"/>
            <a:ext cx="967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dirty="0" sz="1800" spc="1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P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T  </a:t>
            </a:r>
            <a:r>
              <a:rPr dirty="0" sz="1800" spc="-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921496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950" y="935227"/>
            <a:ext cx="49815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concatenation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169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heavy" sz="2600" spc="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+</a:t>
            </a:r>
            <a:r>
              <a:rPr dirty="0" sz="2600" spc="2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operator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can</a:t>
            </a:r>
            <a:r>
              <a:rPr dirty="0" sz="2600" spc="229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2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between</a:t>
            </a:r>
            <a:r>
              <a:rPr dirty="0" sz="2600" spc="2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strings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combine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them.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>
                <a:latin typeface="Times New Roman"/>
                <a:cs typeface="Times New Roman"/>
              </a:rPr>
              <a:t> concatenation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546860" algn="l"/>
                <a:tab pos="2400300" algn="l"/>
                <a:tab pos="3021965" algn="l"/>
                <a:tab pos="3625850" algn="l"/>
                <a:tab pos="4925695" algn="l"/>
                <a:tab pos="6082665" algn="l"/>
                <a:tab pos="6503034" algn="l"/>
              </a:tabLst>
            </a:pP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sz="2600" spc="-204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 spc="-2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spc="-20" b="1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600" spc="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t(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600" b="1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5">
                <a:latin typeface="Times New Roman"/>
                <a:cs typeface="Times New Roman"/>
              </a:rPr>
              <a:t>ho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e  </a:t>
            </a:r>
            <a:r>
              <a:rPr dirty="0" sz="2600">
                <a:latin typeface="Times New Roman"/>
                <a:cs typeface="Times New Roman"/>
              </a:rPr>
              <a:t>two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743958"/>
            <a:ext cx="5124450" cy="30981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String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s1=“Computer”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,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s2=“Science” </a:t>
            </a:r>
            <a:r>
              <a:rPr dirty="0" sz="2400" spc="-58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s1+s2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7332" y="4256532"/>
            <a:ext cx="2156460" cy="669290"/>
          </a:xfrm>
          <a:custGeom>
            <a:avLst/>
            <a:gdLst/>
            <a:ahLst/>
            <a:cxnLst/>
            <a:rect l="l" t="t" r="r" b="b"/>
            <a:pathLst>
              <a:path w="2156459" h="669289">
                <a:moveTo>
                  <a:pt x="2156460" y="669036"/>
                </a:moveTo>
                <a:lnTo>
                  <a:pt x="2156460" y="0"/>
                </a:lnTo>
                <a:lnTo>
                  <a:pt x="0" y="0"/>
                </a:lnTo>
                <a:lnTo>
                  <a:pt x="0" y="669036"/>
                </a:lnTo>
                <a:lnTo>
                  <a:pt x="10668" y="669036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2133600" y="22860"/>
                </a:lnTo>
                <a:lnTo>
                  <a:pt x="2133600" y="10668"/>
                </a:lnTo>
                <a:lnTo>
                  <a:pt x="2144268" y="22860"/>
                </a:lnTo>
                <a:lnTo>
                  <a:pt x="2144268" y="669036"/>
                </a:lnTo>
                <a:lnTo>
                  <a:pt x="2156460" y="669036"/>
                </a:lnTo>
                <a:close/>
              </a:path>
              <a:path w="2156459" h="669289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2156459" h="669289">
                <a:moveTo>
                  <a:pt x="22860" y="646176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646176"/>
                </a:lnTo>
                <a:lnTo>
                  <a:pt x="22860" y="646176"/>
                </a:lnTo>
                <a:close/>
              </a:path>
              <a:path w="2156459" h="669289">
                <a:moveTo>
                  <a:pt x="2144268" y="646176"/>
                </a:moveTo>
                <a:lnTo>
                  <a:pt x="10668" y="646176"/>
                </a:lnTo>
                <a:lnTo>
                  <a:pt x="22860" y="656844"/>
                </a:lnTo>
                <a:lnTo>
                  <a:pt x="22860" y="669036"/>
                </a:lnTo>
                <a:lnTo>
                  <a:pt x="2133600" y="669036"/>
                </a:lnTo>
                <a:lnTo>
                  <a:pt x="2133600" y="656844"/>
                </a:lnTo>
                <a:lnTo>
                  <a:pt x="2144268" y="646176"/>
                </a:lnTo>
                <a:close/>
              </a:path>
              <a:path w="2156459" h="669289">
                <a:moveTo>
                  <a:pt x="22860" y="669036"/>
                </a:moveTo>
                <a:lnTo>
                  <a:pt x="22860" y="656844"/>
                </a:lnTo>
                <a:lnTo>
                  <a:pt x="10668" y="646176"/>
                </a:lnTo>
                <a:lnTo>
                  <a:pt x="10668" y="669036"/>
                </a:lnTo>
                <a:lnTo>
                  <a:pt x="22860" y="669036"/>
                </a:lnTo>
                <a:close/>
              </a:path>
              <a:path w="2156459" h="669289">
                <a:moveTo>
                  <a:pt x="2144268" y="22860"/>
                </a:moveTo>
                <a:lnTo>
                  <a:pt x="2133600" y="10668"/>
                </a:lnTo>
                <a:lnTo>
                  <a:pt x="2133600" y="22860"/>
                </a:lnTo>
                <a:lnTo>
                  <a:pt x="2144268" y="22860"/>
                </a:lnTo>
                <a:close/>
              </a:path>
              <a:path w="2156459" h="669289">
                <a:moveTo>
                  <a:pt x="2144268" y="646176"/>
                </a:moveTo>
                <a:lnTo>
                  <a:pt x="2144268" y="22860"/>
                </a:lnTo>
                <a:lnTo>
                  <a:pt x="2133600" y="22860"/>
                </a:lnTo>
                <a:lnTo>
                  <a:pt x="2133600" y="646176"/>
                </a:lnTo>
                <a:lnTo>
                  <a:pt x="2144268" y="646176"/>
                </a:lnTo>
                <a:close/>
              </a:path>
              <a:path w="2156459" h="669289">
                <a:moveTo>
                  <a:pt x="2144268" y="669036"/>
                </a:moveTo>
                <a:lnTo>
                  <a:pt x="2144268" y="646176"/>
                </a:lnTo>
                <a:lnTo>
                  <a:pt x="2133600" y="656844"/>
                </a:lnTo>
                <a:lnTo>
                  <a:pt x="2133600" y="669036"/>
                </a:lnTo>
                <a:lnTo>
                  <a:pt x="2144268" y="669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36737" y="4294122"/>
            <a:ext cx="18383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ComputerScience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5827" y="968755"/>
            <a:ext cx="6205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40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concatenation(contd.)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426966"/>
            <a:ext cx="5285740" cy="30981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5080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String s1=“Computer </a:t>
            </a:r>
            <a:r>
              <a:rPr dirty="0" sz="2400">
                <a:latin typeface="Times New Roman"/>
                <a:cs typeface="Times New Roman"/>
              </a:rPr>
              <a:t>” , </a:t>
            </a:r>
            <a:r>
              <a:rPr dirty="0" sz="2400" spc="-5">
                <a:latin typeface="Times New Roman"/>
                <a:cs typeface="Times New Roman"/>
              </a:rPr>
              <a:t>s2=“Science”;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System.out.println(s1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s2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7332" y="4256532"/>
            <a:ext cx="2156460" cy="669290"/>
          </a:xfrm>
          <a:custGeom>
            <a:avLst/>
            <a:gdLst/>
            <a:ahLst/>
            <a:cxnLst/>
            <a:rect l="l" t="t" r="r" b="b"/>
            <a:pathLst>
              <a:path w="2156459" h="669289">
                <a:moveTo>
                  <a:pt x="2156460" y="669036"/>
                </a:moveTo>
                <a:lnTo>
                  <a:pt x="2156460" y="0"/>
                </a:lnTo>
                <a:lnTo>
                  <a:pt x="0" y="0"/>
                </a:lnTo>
                <a:lnTo>
                  <a:pt x="0" y="669036"/>
                </a:lnTo>
                <a:lnTo>
                  <a:pt x="10668" y="669036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2133600" y="22860"/>
                </a:lnTo>
                <a:lnTo>
                  <a:pt x="2133600" y="10668"/>
                </a:lnTo>
                <a:lnTo>
                  <a:pt x="2144268" y="22860"/>
                </a:lnTo>
                <a:lnTo>
                  <a:pt x="2144268" y="669036"/>
                </a:lnTo>
                <a:lnTo>
                  <a:pt x="2156460" y="669036"/>
                </a:lnTo>
                <a:close/>
              </a:path>
              <a:path w="2156459" h="669289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2156459" h="669289">
                <a:moveTo>
                  <a:pt x="22860" y="646176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646176"/>
                </a:lnTo>
                <a:lnTo>
                  <a:pt x="22860" y="646176"/>
                </a:lnTo>
                <a:close/>
              </a:path>
              <a:path w="2156459" h="669289">
                <a:moveTo>
                  <a:pt x="2144268" y="646176"/>
                </a:moveTo>
                <a:lnTo>
                  <a:pt x="10668" y="646176"/>
                </a:lnTo>
                <a:lnTo>
                  <a:pt x="22860" y="656844"/>
                </a:lnTo>
                <a:lnTo>
                  <a:pt x="22860" y="669036"/>
                </a:lnTo>
                <a:lnTo>
                  <a:pt x="2133600" y="669036"/>
                </a:lnTo>
                <a:lnTo>
                  <a:pt x="2133600" y="656844"/>
                </a:lnTo>
                <a:lnTo>
                  <a:pt x="2144268" y="646176"/>
                </a:lnTo>
                <a:close/>
              </a:path>
              <a:path w="2156459" h="669289">
                <a:moveTo>
                  <a:pt x="22860" y="669036"/>
                </a:moveTo>
                <a:lnTo>
                  <a:pt x="22860" y="656844"/>
                </a:lnTo>
                <a:lnTo>
                  <a:pt x="10668" y="646176"/>
                </a:lnTo>
                <a:lnTo>
                  <a:pt x="10668" y="669036"/>
                </a:lnTo>
                <a:lnTo>
                  <a:pt x="22860" y="669036"/>
                </a:lnTo>
                <a:close/>
              </a:path>
              <a:path w="2156459" h="669289">
                <a:moveTo>
                  <a:pt x="2144268" y="22860"/>
                </a:moveTo>
                <a:lnTo>
                  <a:pt x="2133600" y="10668"/>
                </a:lnTo>
                <a:lnTo>
                  <a:pt x="2133600" y="22860"/>
                </a:lnTo>
                <a:lnTo>
                  <a:pt x="2144268" y="22860"/>
                </a:lnTo>
                <a:close/>
              </a:path>
              <a:path w="2156459" h="669289">
                <a:moveTo>
                  <a:pt x="2144268" y="646176"/>
                </a:moveTo>
                <a:lnTo>
                  <a:pt x="2144268" y="22860"/>
                </a:lnTo>
                <a:lnTo>
                  <a:pt x="2133600" y="22860"/>
                </a:lnTo>
                <a:lnTo>
                  <a:pt x="2133600" y="646176"/>
                </a:lnTo>
                <a:lnTo>
                  <a:pt x="2144268" y="646176"/>
                </a:lnTo>
                <a:close/>
              </a:path>
              <a:path w="2156459" h="669289">
                <a:moveTo>
                  <a:pt x="2144268" y="669036"/>
                </a:moveTo>
                <a:lnTo>
                  <a:pt x="2144268" y="646176"/>
                </a:lnTo>
                <a:lnTo>
                  <a:pt x="2133600" y="656844"/>
                </a:lnTo>
                <a:lnTo>
                  <a:pt x="2133600" y="669036"/>
                </a:lnTo>
                <a:lnTo>
                  <a:pt x="2144268" y="669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36737" y="4294122"/>
            <a:ext cx="19024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Computer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Science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61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3046" y="1032763"/>
            <a:ext cx="49707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z="32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concatenation(contd.)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1484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add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number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string,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result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will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string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concatenation.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872230"/>
            <a:ext cx="4531360" cy="30981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 marR="795655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String </a:t>
            </a:r>
            <a:r>
              <a:rPr dirty="0" sz="2400">
                <a:latin typeface="Times New Roman"/>
                <a:cs typeface="Times New Roman"/>
              </a:rPr>
              <a:t>s1=“10 ” , s2=“12”;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 a=13;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System.out.println(s1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s2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); </a:t>
            </a:r>
            <a:r>
              <a:rPr dirty="0" sz="2400" spc="-58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System.out.println(s1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6456677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6895589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7332" y="4256532"/>
            <a:ext cx="2156460" cy="946785"/>
          </a:xfrm>
          <a:custGeom>
            <a:avLst/>
            <a:gdLst/>
            <a:ahLst/>
            <a:cxnLst/>
            <a:rect l="l" t="t" r="r" b="b"/>
            <a:pathLst>
              <a:path w="2156459" h="946785">
                <a:moveTo>
                  <a:pt x="2156460" y="946404"/>
                </a:moveTo>
                <a:lnTo>
                  <a:pt x="2156460" y="0"/>
                </a:lnTo>
                <a:lnTo>
                  <a:pt x="0" y="0"/>
                </a:lnTo>
                <a:lnTo>
                  <a:pt x="0" y="946404"/>
                </a:lnTo>
                <a:lnTo>
                  <a:pt x="10668" y="946404"/>
                </a:lnTo>
                <a:lnTo>
                  <a:pt x="10668" y="22860"/>
                </a:lnTo>
                <a:lnTo>
                  <a:pt x="22860" y="10668"/>
                </a:lnTo>
                <a:lnTo>
                  <a:pt x="22860" y="22860"/>
                </a:lnTo>
                <a:lnTo>
                  <a:pt x="2133600" y="22860"/>
                </a:lnTo>
                <a:lnTo>
                  <a:pt x="2133600" y="10668"/>
                </a:lnTo>
                <a:lnTo>
                  <a:pt x="2144268" y="22860"/>
                </a:lnTo>
                <a:lnTo>
                  <a:pt x="2144268" y="946404"/>
                </a:lnTo>
                <a:lnTo>
                  <a:pt x="2156460" y="946404"/>
                </a:lnTo>
                <a:close/>
              </a:path>
              <a:path w="2156459" h="946785">
                <a:moveTo>
                  <a:pt x="22860" y="22860"/>
                </a:moveTo>
                <a:lnTo>
                  <a:pt x="22860" y="10668"/>
                </a:lnTo>
                <a:lnTo>
                  <a:pt x="10668" y="22860"/>
                </a:lnTo>
                <a:lnTo>
                  <a:pt x="22860" y="22860"/>
                </a:lnTo>
                <a:close/>
              </a:path>
              <a:path w="2156459" h="946785">
                <a:moveTo>
                  <a:pt x="22860" y="923544"/>
                </a:moveTo>
                <a:lnTo>
                  <a:pt x="22860" y="22860"/>
                </a:lnTo>
                <a:lnTo>
                  <a:pt x="10668" y="22860"/>
                </a:lnTo>
                <a:lnTo>
                  <a:pt x="10668" y="923544"/>
                </a:lnTo>
                <a:lnTo>
                  <a:pt x="22860" y="923544"/>
                </a:lnTo>
                <a:close/>
              </a:path>
              <a:path w="2156459" h="946785">
                <a:moveTo>
                  <a:pt x="2144268" y="923544"/>
                </a:moveTo>
                <a:lnTo>
                  <a:pt x="10668" y="923544"/>
                </a:lnTo>
                <a:lnTo>
                  <a:pt x="22860" y="935736"/>
                </a:lnTo>
                <a:lnTo>
                  <a:pt x="22860" y="946404"/>
                </a:lnTo>
                <a:lnTo>
                  <a:pt x="2133600" y="946404"/>
                </a:lnTo>
                <a:lnTo>
                  <a:pt x="2133600" y="935736"/>
                </a:lnTo>
                <a:lnTo>
                  <a:pt x="2144268" y="923544"/>
                </a:lnTo>
                <a:close/>
              </a:path>
              <a:path w="2156459" h="946785">
                <a:moveTo>
                  <a:pt x="22860" y="946404"/>
                </a:moveTo>
                <a:lnTo>
                  <a:pt x="22860" y="935736"/>
                </a:lnTo>
                <a:lnTo>
                  <a:pt x="10668" y="923544"/>
                </a:lnTo>
                <a:lnTo>
                  <a:pt x="10668" y="946404"/>
                </a:lnTo>
                <a:lnTo>
                  <a:pt x="22860" y="946404"/>
                </a:lnTo>
                <a:close/>
              </a:path>
              <a:path w="2156459" h="946785">
                <a:moveTo>
                  <a:pt x="2144268" y="22860"/>
                </a:moveTo>
                <a:lnTo>
                  <a:pt x="2133600" y="10668"/>
                </a:lnTo>
                <a:lnTo>
                  <a:pt x="2133600" y="22860"/>
                </a:lnTo>
                <a:lnTo>
                  <a:pt x="2144268" y="22860"/>
                </a:lnTo>
                <a:close/>
              </a:path>
              <a:path w="2156459" h="946785">
                <a:moveTo>
                  <a:pt x="2144268" y="923544"/>
                </a:moveTo>
                <a:lnTo>
                  <a:pt x="2144268" y="22860"/>
                </a:lnTo>
                <a:lnTo>
                  <a:pt x="2133600" y="22860"/>
                </a:lnTo>
                <a:lnTo>
                  <a:pt x="2133600" y="923544"/>
                </a:lnTo>
                <a:lnTo>
                  <a:pt x="2144268" y="923544"/>
                </a:lnTo>
                <a:close/>
              </a:path>
              <a:path w="2156459" h="946785">
                <a:moveTo>
                  <a:pt x="2144268" y="946404"/>
                </a:moveTo>
                <a:lnTo>
                  <a:pt x="2144268" y="923544"/>
                </a:lnTo>
                <a:lnTo>
                  <a:pt x="2133600" y="935736"/>
                </a:lnTo>
                <a:lnTo>
                  <a:pt x="2133600" y="946404"/>
                </a:lnTo>
                <a:lnTo>
                  <a:pt x="2144268" y="94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36737" y="4294122"/>
            <a:ext cx="9671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dirty="0" sz="1800" spc="1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dirty="0" sz="1800" spc="-5">
                <a:solidFill>
                  <a:srgbClr val="C00000"/>
                </a:solidFill>
                <a:latin typeface="Arial MT"/>
                <a:cs typeface="Arial MT"/>
              </a:rPr>
              <a:t>P</a:t>
            </a:r>
            <a:r>
              <a:rPr dirty="0" sz="1800" spc="-1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dirty="0" sz="1800">
                <a:solidFill>
                  <a:srgbClr val="C00000"/>
                </a:solidFill>
                <a:latin typeface="Arial MT"/>
                <a:cs typeface="Arial MT"/>
              </a:rPr>
              <a:t>T  </a:t>
            </a:r>
            <a:r>
              <a:rPr dirty="0" sz="1800" spc="-5">
                <a:latin typeface="Arial MT"/>
                <a:cs typeface="Arial MT"/>
              </a:rPr>
              <a:t>1012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1013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1370" y="660907"/>
            <a:ext cx="28340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70" b="1">
                <a:solidFill>
                  <a:srgbClr val="000000"/>
                </a:solidFill>
                <a:latin typeface="Times New Roman"/>
                <a:cs typeface="Times New Roman"/>
              </a:rPr>
              <a:t>Vector</a:t>
            </a:r>
            <a:r>
              <a:rPr dirty="0" sz="4400" spc="-1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1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0"/>
              <a:t>Vector</a:t>
            </a:r>
            <a:r>
              <a:rPr dirty="0" sz="2600" spc="-35"/>
              <a:t> </a:t>
            </a:r>
            <a:r>
              <a:rPr dirty="0" sz="2600" spc="-5"/>
              <a:t>implements</a:t>
            </a:r>
            <a:r>
              <a:rPr dirty="0" sz="2600" spc="5"/>
              <a:t> </a:t>
            </a:r>
            <a:r>
              <a:rPr dirty="0" sz="2600"/>
              <a:t>a</a:t>
            </a:r>
            <a:r>
              <a:rPr dirty="0" sz="2600" spc="-10"/>
              <a:t> </a:t>
            </a:r>
            <a:r>
              <a:rPr dirty="0" sz="2600" b="1">
                <a:latin typeface="Times New Roman"/>
                <a:cs typeface="Times New Roman"/>
              </a:rPr>
              <a:t>dynamic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array</a:t>
            </a:r>
            <a:r>
              <a:rPr dirty="0" sz="2600"/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830580" indent="-361950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grow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shrink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size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/>
              <a:t>It</a:t>
            </a:r>
            <a:r>
              <a:rPr dirty="0" sz="2600" spc="-20"/>
              <a:t> </a:t>
            </a:r>
            <a:r>
              <a:rPr dirty="0" sz="2600" spc="-5"/>
              <a:t>is</a:t>
            </a:r>
            <a:r>
              <a:rPr dirty="0" sz="2600" spc="10"/>
              <a:t> </a:t>
            </a:r>
            <a:r>
              <a:rPr dirty="0" sz="2600" spc="-5"/>
              <a:t>similar</a:t>
            </a:r>
            <a:r>
              <a:rPr dirty="0" sz="2600" spc="30"/>
              <a:t> </a:t>
            </a:r>
            <a:r>
              <a:rPr dirty="0" sz="2600" spc="-5"/>
              <a:t>to</a:t>
            </a:r>
            <a:r>
              <a:rPr dirty="0" sz="2600" spc="-135"/>
              <a:t> </a:t>
            </a:r>
            <a:r>
              <a:rPr dirty="0" sz="2600"/>
              <a:t>ArrayList</a:t>
            </a:r>
            <a:r>
              <a:rPr dirty="0" sz="2600" spc="-30"/>
              <a:t> </a:t>
            </a:r>
            <a:r>
              <a:rPr dirty="0" sz="2600" spc="-5"/>
              <a:t>class,</a:t>
            </a:r>
            <a:r>
              <a:rPr dirty="0" sz="2600" spc="20"/>
              <a:t> </a:t>
            </a:r>
            <a:r>
              <a:rPr dirty="0" sz="2600" spc="5"/>
              <a:t>but</a:t>
            </a:r>
            <a:r>
              <a:rPr dirty="0" sz="2600" spc="-20"/>
              <a:t> </a:t>
            </a:r>
            <a:r>
              <a:rPr dirty="0" sz="2600" spc="-5"/>
              <a:t>with </a:t>
            </a:r>
            <a:r>
              <a:rPr dirty="0" sz="2600"/>
              <a:t>two </a:t>
            </a:r>
            <a:r>
              <a:rPr dirty="0" sz="2600" spc="-10"/>
              <a:t>differences:</a:t>
            </a:r>
            <a:endParaRPr sz="2600"/>
          </a:p>
          <a:p>
            <a:pPr lvl="1" marL="756285" marR="5080" indent="-287020">
              <a:lnSpc>
                <a:spcPct val="15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  <a:tab pos="1766570" algn="l"/>
                <a:tab pos="2186940" algn="l"/>
                <a:tab pos="4101465" algn="l"/>
                <a:tab pos="4756785" algn="l"/>
                <a:tab pos="5142230" algn="l"/>
                <a:tab pos="6373495" algn="l"/>
                <a:tab pos="7265034" algn="l"/>
              </a:tabLst>
            </a:pPr>
            <a:r>
              <a:rPr dirty="0" sz="2400" spc="-27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or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ync</a:t>
            </a:r>
            <a:r>
              <a:rPr dirty="0" sz="2400">
                <a:latin typeface="Times New Roman"/>
                <a:cs typeface="Times New Roman"/>
              </a:rPr>
              <a:t>hro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z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ont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ny	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ga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y 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Collections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Framework.</a:t>
            </a:r>
            <a:endParaRPr sz="2400">
              <a:latin typeface="Times New Roman"/>
              <a:cs typeface="Times New Roman"/>
            </a:endParaRPr>
          </a:p>
          <a:p>
            <a:pPr lvl="2" marL="1155065" marR="5080" indent="-2286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1155065" algn="l"/>
                <a:tab pos="1155700" algn="l"/>
                <a:tab pos="2703830" algn="l"/>
              </a:tabLst>
            </a:pPr>
            <a:r>
              <a:rPr dirty="0" sz="2000" spc="-5">
                <a:latin typeface="Times New Roman"/>
                <a:cs typeface="Times New Roman"/>
              </a:rPr>
              <a:t>Synchronized	</a:t>
            </a:r>
            <a:r>
              <a:rPr dirty="0" sz="2000" spc="-5" b="1">
                <a:latin typeface="Times New Roman"/>
                <a:cs typeface="Times New Roman"/>
              </a:rPr>
              <a:t>means</a:t>
            </a:r>
            <a:r>
              <a:rPr dirty="0" sz="2000" spc="10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thread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working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Vector</a:t>
            </a:r>
            <a:r>
              <a:rPr dirty="0" sz="2000" spc="-30">
                <a:latin typeface="Times New Roman"/>
                <a:cs typeface="Times New Roman"/>
              </a:rPr>
              <a:t>,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hold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/>
          </a:p>
          <a:p>
            <a:pPr lvl="1" marL="756285" indent="-287655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dirty="0" sz="2400" spc="-45">
                <a:latin typeface="Times New Roman"/>
                <a:cs typeface="Times New Roman"/>
              </a:rPr>
              <a:t>Vector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extend</a:t>
            </a:r>
            <a:r>
              <a:rPr dirty="0" sz="2400" spc="2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AbstractList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class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implement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44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 spc="-5" b="1">
                <a:latin typeface="Times New Roman"/>
                <a:cs typeface="Times New Roman"/>
              </a:rPr>
              <a:t>List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interface.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6590" y="465835"/>
            <a:ext cx="3122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85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ec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000" spc="-10" b="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dirty="0" sz="4000" spc="-5" b="1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8739" y="2773679"/>
            <a:ext cx="5968365" cy="15240"/>
          </a:xfrm>
          <a:custGeom>
            <a:avLst/>
            <a:gdLst/>
            <a:ahLst/>
            <a:cxnLst/>
            <a:rect l="l" t="t" r="r" b="b"/>
            <a:pathLst>
              <a:path w="5968365" h="15239">
                <a:moveTo>
                  <a:pt x="5967983" y="15239"/>
                </a:moveTo>
                <a:lnTo>
                  <a:pt x="5967983" y="0"/>
                </a:lnTo>
                <a:lnTo>
                  <a:pt x="0" y="0"/>
                </a:lnTo>
                <a:lnTo>
                  <a:pt x="0" y="15239"/>
                </a:lnTo>
                <a:lnTo>
                  <a:pt x="5967983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1127251"/>
            <a:ext cx="8072755" cy="567372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vectors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start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with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initial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capacity(size).</a:t>
            </a:r>
            <a:endParaRPr sz="2400">
              <a:latin typeface="Times New Roman"/>
              <a:cs typeface="Times New Roman"/>
            </a:endParaRPr>
          </a:p>
          <a:p>
            <a:pPr algn="just" marL="354965" marR="5715" indent="-342900">
              <a:lnSpc>
                <a:spcPct val="150000"/>
              </a:lnSpc>
              <a:spcBef>
                <a:spcPts val="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After this </a:t>
            </a:r>
            <a:r>
              <a:rPr dirty="0" sz="2400" spc="-10">
                <a:latin typeface="Times New Roman"/>
                <a:cs typeface="Times New Roman"/>
              </a:rPr>
              <a:t>initial </a:t>
            </a:r>
            <a:r>
              <a:rPr dirty="0" sz="2400" spc="-5">
                <a:latin typeface="Times New Roman"/>
                <a:cs typeface="Times New Roman"/>
              </a:rPr>
              <a:t>capacity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reached,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next time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 you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attempt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store</a:t>
            </a:r>
            <a:r>
              <a:rPr dirty="0" sz="2400">
                <a:latin typeface="Times New Roman"/>
                <a:cs typeface="Times New Roman"/>
              </a:rPr>
              <a:t> 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vector,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vector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automatically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allocates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that object </a:t>
            </a:r>
            <a:r>
              <a:rPr dirty="0" sz="2400" spc="-5" b="1">
                <a:latin typeface="Times New Roman"/>
                <a:cs typeface="Times New Roman"/>
              </a:rPr>
              <a:t>plus </a:t>
            </a:r>
            <a:r>
              <a:rPr dirty="0" sz="2400" b="1">
                <a:latin typeface="Times New Roman"/>
                <a:cs typeface="Times New Roman"/>
              </a:rPr>
              <a:t>extra </a:t>
            </a:r>
            <a:r>
              <a:rPr dirty="0" sz="2400" spc="-15" b="1">
                <a:latin typeface="Times New Roman"/>
                <a:cs typeface="Times New Roman"/>
              </a:rPr>
              <a:t>room 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additional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objects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amount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extra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 allocated </a:t>
            </a:r>
            <a:r>
              <a:rPr dirty="0" sz="2400" spc="-5">
                <a:latin typeface="Times New Roman"/>
                <a:cs typeface="Times New Roman"/>
              </a:rPr>
              <a:t>during each reallocation 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determined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increment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you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specify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vector.</a:t>
            </a:r>
            <a:endParaRPr sz="24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don’t</a:t>
            </a:r>
            <a:r>
              <a:rPr dirty="0" u="heavy" sz="24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specify</a:t>
            </a:r>
            <a:r>
              <a:rPr dirty="0" u="heavy" sz="24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heavy" sz="24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increment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vector’s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size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doubled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allocation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0514" y="1000759"/>
            <a:ext cx="2814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Vector(contd.)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999588"/>
            <a:ext cx="7772400" cy="43503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0">
                <a:latin typeface="Times New Roman"/>
                <a:cs typeface="Times New Roman"/>
              </a:rPr>
              <a:t>Vector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declared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like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this: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class</a:t>
            </a:r>
            <a:r>
              <a:rPr dirty="0" sz="2600" spc="-7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-30" b="1">
                <a:latin typeface="Times New Roman"/>
                <a:cs typeface="Times New Roman"/>
              </a:rPr>
              <a:t>Vector&lt;E&gt;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Here,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specifies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dirty="0" u="heavy" sz="26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will</a:t>
            </a:r>
            <a:r>
              <a:rPr dirty="0" u="heavy" sz="26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stored.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40" b="1">
                <a:latin typeface="Times New Roman"/>
                <a:cs typeface="Times New Roman"/>
              </a:rPr>
              <a:t>Vector</a:t>
            </a:r>
            <a:r>
              <a:rPr dirty="0" sz="2600" spc="-10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constructors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05"/>
              </a:spcBef>
            </a:pPr>
            <a:r>
              <a:rPr dirty="0" sz="2400" spc="-40">
                <a:latin typeface="Times New Roman"/>
                <a:cs typeface="Times New Roman"/>
              </a:rPr>
              <a:t>Vector(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20"/>
              </a:spcBef>
            </a:pPr>
            <a:r>
              <a:rPr dirty="0" sz="2400" spc="-30">
                <a:latin typeface="Times New Roman"/>
                <a:cs typeface="Times New Roman"/>
              </a:rPr>
              <a:t>Vector(int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size)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14"/>
              </a:spcBef>
            </a:pPr>
            <a:r>
              <a:rPr dirty="0" sz="2400" spc="-30">
                <a:latin typeface="Times New Roman"/>
                <a:cs typeface="Times New Roman"/>
              </a:rPr>
              <a:t>Vector(int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size,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int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incr)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14"/>
              </a:spcBef>
            </a:pPr>
            <a:r>
              <a:rPr dirty="0" sz="2400" spc="-20">
                <a:latin typeface="Times New Roman"/>
                <a:cs typeface="Times New Roman"/>
              </a:rPr>
              <a:t>Vector(Collection&lt;?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6566" y="935227"/>
            <a:ext cx="198373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139" y="1997865"/>
            <a:ext cx="8072755" cy="44773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defines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four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integer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types:</a:t>
            </a:r>
            <a:endParaRPr sz="2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byte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short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signed,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positive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or</a:t>
            </a:r>
            <a:r>
              <a:rPr dirty="0" sz="2600" spc="-8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negative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does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spc="5" i="1">
                <a:latin typeface="Times New Roman"/>
                <a:cs typeface="Times New Roman"/>
              </a:rPr>
              <a:t>not</a:t>
            </a:r>
            <a:r>
              <a:rPr dirty="0" sz="2600" spc="-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support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unsigned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positive-only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integers.</a:t>
            </a: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 b="1">
                <a:latin typeface="Times New Roman"/>
                <a:cs typeface="Times New Roman"/>
              </a:rPr>
              <a:t>width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an integer </a:t>
            </a:r>
            <a:r>
              <a:rPr dirty="0" sz="2600">
                <a:latin typeface="Times New Roman"/>
                <a:cs typeface="Times New Roman"/>
              </a:rPr>
              <a:t>type </a:t>
            </a:r>
            <a:r>
              <a:rPr dirty="0" sz="2600" spc="-5">
                <a:latin typeface="Times New Roman"/>
                <a:cs typeface="Times New Roman"/>
              </a:rPr>
              <a:t>is </a:t>
            </a:r>
            <a:r>
              <a:rPr dirty="0" sz="2600" spc="5">
                <a:latin typeface="Times New Roman"/>
                <a:cs typeface="Times New Roman"/>
              </a:rPr>
              <a:t>not </a:t>
            </a:r>
            <a:r>
              <a:rPr dirty="0" sz="2600">
                <a:latin typeface="Times New Roman"/>
                <a:cs typeface="Times New Roman"/>
              </a:rPr>
              <a:t>the amount of </a:t>
            </a:r>
            <a:r>
              <a:rPr dirty="0" sz="2600" spc="-5">
                <a:latin typeface="Times New Roman"/>
                <a:cs typeface="Times New Roman"/>
              </a:rPr>
              <a:t>storage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consumes, </a:t>
            </a:r>
            <a:r>
              <a:rPr dirty="0" sz="2600" spc="5">
                <a:latin typeface="Times New Roman"/>
                <a:cs typeface="Times New Roman"/>
              </a:rPr>
              <a:t>but </a:t>
            </a:r>
            <a:r>
              <a:rPr dirty="0" sz="2600" spc="-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5">
                <a:latin typeface="Times New Roman"/>
                <a:cs typeface="Times New Roman"/>
              </a:rPr>
              <a:t>the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behavior </a:t>
            </a:r>
            <a:r>
              <a:rPr dirty="0" sz="2600" spc="-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defines for </a:t>
            </a:r>
            <a:r>
              <a:rPr dirty="0" sz="2600" spc="-5">
                <a:latin typeface="Times New Roman"/>
                <a:cs typeface="Times New Roman"/>
              </a:rPr>
              <a:t>variables </a:t>
            </a:r>
            <a:r>
              <a:rPr dirty="0" sz="2600">
                <a:latin typeface="Times New Roman"/>
                <a:cs typeface="Times New Roman"/>
              </a:rPr>
              <a:t> 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expressions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9618" y="935227"/>
            <a:ext cx="34366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607" rIns="0" bIns="0" rtlCol="0" vert="horz">
            <a:spAutoFit/>
          </a:bodyPr>
          <a:lstStyle/>
          <a:p>
            <a:pPr algn="just" marL="354965" marR="69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35" b="1">
                <a:solidFill>
                  <a:srgbClr val="0000CC"/>
                </a:solidFill>
                <a:latin typeface="Times New Roman"/>
                <a:cs typeface="Times New Roman"/>
              </a:rPr>
              <a:t>Vector</a:t>
            </a:r>
            <a:r>
              <a:rPr dirty="0" spc="-35" b="1">
                <a:latin typeface="Times New Roman"/>
                <a:cs typeface="Times New Roman"/>
              </a:rPr>
              <a:t>( </a:t>
            </a:r>
            <a:r>
              <a:rPr dirty="0" b="1">
                <a:latin typeface="Times New Roman"/>
                <a:cs typeface="Times New Roman"/>
              </a:rPr>
              <a:t>) </a:t>
            </a:r>
            <a:r>
              <a:rPr dirty="0" spc="-5"/>
              <a:t>creates </a:t>
            </a:r>
            <a:r>
              <a:rPr dirty="0"/>
              <a:t>a </a:t>
            </a:r>
            <a:r>
              <a:rPr dirty="0" spc="-5" b="1">
                <a:latin typeface="Times New Roman"/>
                <a:cs typeface="Times New Roman"/>
              </a:rPr>
              <a:t>default vector</a:t>
            </a:r>
            <a:r>
              <a:rPr dirty="0" spc="-5"/>
              <a:t>, which </a:t>
            </a:r>
            <a:r>
              <a:rPr dirty="0"/>
              <a:t>has </a:t>
            </a:r>
            <a:r>
              <a:rPr dirty="0" spc="-5"/>
              <a:t>an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initial size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of </a:t>
            </a:r>
            <a:r>
              <a:rPr dirty="0" spc="5"/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10</a:t>
            </a:r>
            <a:r>
              <a:rPr dirty="0"/>
              <a:t>.</a:t>
            </a:r>
          </a:p>
          <a:p>
            <a:pPr algn="just" marL="354965" marR="63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25" b="1">
                <a:solidFill>
                  <a:srgbClr val="0000CC"/>
                </a:solidFill>
                <a:latin typeface="Times New Roman"/>
                <a:cs typeface="Times New Roman"/>
              </a:rPr>
              <a:t>Vector</a:t>
            </a:r>
            <a:r>
              <a:rPr dirty="0" spc="-25" b="1">
                <a:latin typeface="Times New Roman"/>
                <a:cs typeface="Times New Roman"/>
              </a:rPr>
              <a:t>(int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size)</a:t>
            </a:r>
            <a:r>
              <a:rPr dirty="0" spc="5" b="1" i="1">
                <a:latin typeface="Times New Roman"/>
                <a:cs typeface="Times New Roman"/>
              </a:rPr>
              <a:t> </a:t>
            </a:r>
            <a:r>
              <a:rPr dirty="0" spc="-5"/>
              <a:t>creates</a:t>
            </a:r>
            <a:r>
              <a:rPr dirty="0"/>
              <a:t> a</a:t>
            </a:r>
            <a:r>
              <a:rPr dirty="0" spc="5"/>
              <a:t> </a:t>
            </a:r>
            <a:r>
              <a:rPr dirty="0" spc="-5"/>
              <a:t>vector</a:t>
            </a:r>
            <a:r>
              <a:rPr dirty="0"/>
              <a:t> </a:t>
            </a:r>
            <a:r>
              <a:rPr dirty="0" spc="-5"/>
              <a:t>whose</a:t>
            </a:r>
            <a:r>
              <a:rPr dirty="0"/>
              <a:t> </a:t>
            </a:r>
            <a:r>
              <a:rPr dirty="0" spc="-5"/>
              <a:t>initial</a:t>
            </a:r>
            <a:r>
              <a:rPr dirty="0"/>
              <a:t> </a:t>
            </a:r>
            <a:r>
              <a:rPr dirty="0" spc="-5"/>
              <a:t>capacity</a:t>
            </a:r>
            <a:r>
              <a:rPr dirty="0"/>
              <a:t> is </a:t>
            </a:r>
            <a:r>
              <a:rPr dirty="0" spc="-585"/>
              <a:t> </a:t>
            </a:r>
            <a:r>
              <a:rPr dirty="0" spc="-5"/>
              <a:t>specified</a:t>
            </a:r>
            <a:r>
              <a:rPr dirty="0" spc="-45"/>
              <a:t> </a:t>
            </a:r>
            <a:r>
              <a:rPr dirty="0"/>
              <a:t>by </a:t>
            </a:r>
            <a:r>
              <a:rPr dirty="0" i="1">
                <a:latin typeface="Times New Roman"/>
                <a:cs typeface="Times New Roman"/>
              </a:rPr>
              <a:t>size.</a:t>
            </a:r>
          </a:p>
          <a:p>
            <a:pPr algn="just"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25" b="1">
                <a:solidFill>
                  <a:srgbClr val="0000CC"/>
                </a:solidFill>
                <a:latin typeface="Times New Roman"/>
                <a:cs typeface="Times New Roman"/>
              </a:rPr>
              <a:t>Vector</a:t>
            </a:r>
            <a:r>
              <a:rPr dirty="0" spc="-25" b="1">
                <a:latin typeface="Times New Roman"/>
                <a:cs typeface="Times New Roman"/>
              </a:rPr>
              <a:t>(int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size,</a:t>
            </a:r>
            <a:r>
              <a:rPr dirty="0" spc="5" b="1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Times New Roman"/>
                <a:cs typeface="Times New Roman"/>
              </a:rPr>
              <a:t>int</a:t>
            </a:r>
            <a:r>
              <a:rPr dirty="0" b="1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Times New Roman"/>
                <a:cs typeface="Times New Roman"/>
              </a:rPr>
              <a:t>incr)</a:t>
            </a:r>
            <a:r>
              <a:rPr dirty="0" b="1" i="1">
                <a:latin typeface="Times New Roman"/>
                <a:cs typeface="Times New Roman"/>
              </a:rPr>
              <a:t> </a:t>
            </a:r>
            <a:r>
              <a:rPr dirty="0" spc="-5"/>
              <a:t>creates</a:t>
            </a:r>
            <a:r>
              <a:rPr dirty="0"/>
              <a:t> a</a:t>
            </a:r>
            <a:r>
              <a:rPr dirty="0" spc="5"/>
              <a:t> </a:t>
            </a:r>
            <a:r>
              <a:rPr dirty="0" spc="-5"/>
              <a:t>vector</a:t>
            </a:r>
            <a:r>
              <a:rPr dirty="0"/>
              <a:t> </a:t>
            </a:r>
            <a:r>
              <a:rPr dirty="0" spc="-5"/>
              <a:t>whose</a:t>
            </a:r>
            <a:r>
              <a:rPr dirty="0"/>
              <a:t> </a:t>
            </a:r>
            <a:r>
              <a:rPr dirty="0" spc="-5"/>
              <a:t>minitial </a:t>
            </a:r>
            <a:r>
              <a:rPr dirty="0"/>
              <a:t> </a:t>
            </a:r>
            <a:r>
              <a:rPr dirty="0" spc="-5"/>
              <a:t>capacity </a:t>
            </a:r>
            <a:r>
              <a:rPr dirty="0"/>
              <a:t>is </a:t>
            </a:r>
            <a:r>
              <a:rPr dirty="0" spc="-5"/>
              <a:t>specified </a:t>
            </a:r>
            <a:r>
              <a:rPr dirty="0"/>
              <a:t>by </a:t>
            </a:r>
            <a:r>
              <a:rPr dirty="0" i="1">
                <a:latin typeface="Times New Roman"/>
                <a:cs typeface="Times New Roman"/>
              </a:rPr>
              <a:t>size and </a:t>
            </a:r>
            <a:r>
              <a:rPr dirty="0" spc="-5" i="1">
                <a:latin typeface="Times New Roman"/>
                <a:cs typeface="Times New Roman"/>
              </a:rPr>
              <a:t>whose </a:t>
            </a:r>
            <a:r>
              <a:rPr dirty="0" spc="-15" i="1">
                <a:latin typeface="Times New Roman"/>
                <a:cs typeface="Times New Roman"/>
              </a:rPr>
              <a:t>increment </a:t>
            </a:r>
            <a:r>
              <a:rPr dirty="0" i="1">
                <a:latin typeface="Times New Roman"/>
                <a:cs typeface="Times New Roman"/>
              </a:rPr>
              <a:t>is </a:t>
            </a:r>
            <a:r>
              <a:rPr dirty="0" spc="-5" i="1">
                <a:latin typeface="Times New Roman"/>
                <a:cs typeface="Times New Roman"/>
              </a:rPr>
              <a:t>specified </a:t>
            </a:r>
            <a:r>
              <a:rPr dirty="0" i="1">
                <a:latin typeface="Times New Roman"/>
                <a:cs typeface="Times New Roman"/>
              </a:rPr>
              <a:t> by</a:t>
            </a:r>
            <a:r>
              <a:rPr dirty="0" spc="-15" i="1">
                <a:latin typeface="Times New Roman"/>
                <a:cs typeface="Times New Roman"/>
              </a:rPr>
              <a:t> </a:t>
            </a:r>
            <a:r>
              <a:rPr dirty="0" spc="-55" i="1">
                <a:latin typeface="Times New Roman"/>
                <a:cs typeface="Times New Roman"/>
              </a:rPr>
              <a:t>incr.</a:t>
            </a:r>
          </a:p>
          <a:p>
            <a:pPr algn="just" marL="756285" marR="5080" indent="-342900">
              <a:lnSpc>
                <a:spcPct val="100000"/>
              </a:lnSpc>
              <a:spcBef>
                <a:spcPts val="575"/>
              </a:spcBef>
            </a:pPr>
            <a:r>
              <a:rPr dirty="0" spc="-20">
                <a:latin typeface="Verdana"/>
                <a:cs typeface="Verdana"/>
              </a:rPr>
              <a:t>o </a:t>
            </a:r>
            <a:r>
              <a:rPr dirty="0" spc="-5"/>
              <a:t>The </a:t>
            </a:r>
            <a:r>
              <a:rPr dirty="0" spc="-10" b="1">
                <a:latin typeface="Times New Roman"/>
                <a:cs typeface="Times New Roman"/>
              </a:rPr>
              <a:t>increment </a:t>
            </a:r>
            <a:r>
              <a:rPr dirty="0" spc="-5"/>
              <a:t>specifies </a:t>
            </a:r>
            <a:r>
              <a:rPr dirty="0"/>
              <a:t>the </a:t>
            </a:r>
            <a:r>
              <a:rPr dirty="0" spc="-5"/>
              <a:t>number </a:t>
            </a:r>
            <a:r>
              <a:rPr dirty="0"/>
              <a:t>of </a:t>
            </a:r>
            <a:r>
              <a:rPr dirty="0" spc="-5"/>
              <a:t>elements </a:t>
            </a:r>
            <a:r>
              <a:rPr dirty="0"/>
              <a:t>to </a:t>
            </a:r>
            <a:r>
              <a:rPr dirty="0" spc="-10"/>
              <a:t>allocate </a:t>
            </a:r>
            <a:r>
              <a:rPr dirty="0" spc="-5"/>
              <a:t> </a:t>
            </a:r>
            <a:r>
              <a:rPr dirty="0"/>
              <a:t>each</a:t>
            </a:r>
            <a:r>
              <a:rPr dirty="0" spc="-30"/>
              <a:t> </a:t>
            </a:r>
            <a:r>
              <a:rPr dirty="0" spc="-5"/>
              <a:t>time</a:t>
            </a:r>
            <a:r>
              <a:rPr dirty="0" spc="-1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vector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resized</a:t>
            </a:r>
            <a:r>
              <a:rPr dirty="0" spc="-40"/>
              <a:t> </a:t>
            </a:r>
            <a:r>
              <a:rPr dirty="0" spc="-5"/>
              <a:t>upward.</a:t>
            </a:r>
          </a:p>
          <a:p>
            <a:pPr algn="just"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15" b="1">
                <a:solidFill>
                  <a:srgbClr val="0000CC"/>
                </a:solidFill>
                <a:latin typeface="Times New Roman"/>
                <a:cs typeface="Times New Roman"/>
              </a:rPr>
              <a:t>Vector</a:t>
            </a:r>
            <a:r>
              <a:rPr dirty="0" spc="-15" b="1">
                <a:latin typeface="Times New Roman"/>
                <a:cs typeface="Times New Roman"/>
              </a:rPr>
              <a:t>(Collection&lt;?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extends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E&gt;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c)</a:t>
            </a:r>
            <a:r>
              <a:rPr dirty="0" spc="5" b="1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c</a:t>
            </a:r>
            <a:r>
              <a:rPr dirty="0" spc="-5"/>
              <a:t>reates</a:t>
            </a:r>
            <a:r>
              <a:rPr dirty="0"/>
              <a:t> a</a:t>
            </a:r>
            <a:r>
              <a:rPr dirty="0" spc="5"/>
              <a:t> </a:t>
            </a:r>
            <a:r>
              <a:rPr dirty="0" spc="-5"/>
              <a:t>vector</a:t>
            </a:r>
            <a:r>
              <a:rPr dirty="0"/>
              <a:t> </a:t>
            </a:r>
            <a:r>
              <a:rPr dirty="0" spc="-5"/>
              <a:t>that </a:t>
            </a:r>
            <a:r>
              <a:rPr dirty="0"/>
              <a:t> contains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elements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collection</a:t>
            </a:r>
            <a:r>
              <a:rPr dirty="0" spc="-50"/>
              <a:t> </a:t>
            </a:r>
            <a:r>
              <a:rPr dirty="0" i="1">
                <a:latin typeface="Times New Roman"/>
                <a:cs typeface="Times New Roman"/>
              </a:rPr>
              <a:t>c.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9618" y="935227"/>
            <a:ext cx="34366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ec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739899"/>
            <a:ext cx="8070850" cy="467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latin typeface="Times New Roman"/>
                <a:cs typeface="Times New Roman"/>
              </a:rPr>
              <a:t>Vector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members:</a:t>
            </a:r>
            <a:endParaRPr sz="2400">
              <a:latin typeface="Times New Roman"/>
              <a:cs typeface="Times New Roman"/>
            </a:endParaRPr>
          </a:p>
          <a:p>
            <a:pPr marL="12700" marR="5118100">
              <a:lnSpc>
                <a:spcPct val="170000"/>
              </a:lnSpc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capacityIncrement;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 </a:t>
            </a:r>
            <a:r>
              <a:rPr dirty="0" sz="2400" spc="-5" b="1">
                <a:latin typeface="Times New Roman"/>
                <a:cs typeface="Times New Roman"/>
              </a:rPr>
              <a:t>elementCount</a:t>
            </a:r>
            <a:r>
              <a:rPr dirty="0" sz="2400" spc="-5">
                <a:latin typeface="Times New Roman"/>
                <a:cs typeface="Times New Roman"/>
              </a:rPr>
              <a:t>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Object[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]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elementData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increment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capacityIncrement.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960119" algn="l"/>
                <a:tab pos="2021205" algn="l"/>
                <a:tab pos="2404745" algn="l"/>
                <a:tab pos="3618229" algn="l"/>
                <a:tab pos="4848225" algn="l"/>
                <a:tab pos="5216525" algn="l"/>
                <a:tab pos="5719445" algn="l"/>
                <a:tab pos="6610984" algn="l"/>
                <a:tab pos="6946265" algn="l"/>
                <a:tab pos="7821295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of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urr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  </a:t>
            </a:r>
            <a:r>
              <a:rPr dirty="0" sz="2400" spc="-5">
                <a:latin typeface="Times New Roman"/>
                <a:cs typeface="Times New Roman"/>
              </a:rPr>
              <a:t>elementCount.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holds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vector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114" y="421639"/>
            <a:ext cx="2814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 b="1">
                <a:solidFill>
                  <a:srgbClr val="000000"/>
                </a:solidFill>
                <a:latin typeface="Times New Roman"/>
                <a:cs typeface="Times New Roman"/>
              </a:rPr>
              <a:t>Vector(contd.)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935227"/>
            <a:ext cx="542417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0">
                <a:latin typeface="Times New Roman"/>
                <a:cs typeface="Times New Roman"/>
              </a:rPr>
              <a:t>Vector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defines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several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legacy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363" y="1524000"/>
            <a:ext cx="8746235" cy="4876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68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730" y="935227"/>
            <a:ext cx="240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85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807275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Herbert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Schildt,</a:t>
            </a:r>
            <a:r>
              <a:rPr dirty="0" sz="2600" spc="18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Java: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</a:t>
            </a:r>
            <a:r>
              <a:rPr dirty="0" sz="2600" spc="1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Reference,</a:t>
            </a:r>
            <a:r>
              <a:rPr dirty="0" sz="2600" spc="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8/e,</a:t>
            </a:r>
            <a:r>
              <a:rPr dirty="0" sz="2600" spc="1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Tata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McGraw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Hill,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2011.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571500"/>
            <a:ext cx="1371599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9083" rIns="0" bIns="0" rtlCol="0" vert="horz">
            <a:spAutoFit/>
          </a:bodyPr>
          <a:lstStyle/>
          <a:p>
            <a:pPr marL="354965" marR="69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/>
              <a:t>The</a:t>
            </a:r>
            <a:r>
              <a:rPr dirty="0" sz="2600" spc="195"/>
              <a:t> </a:t>
            </a:r>
            <a:r>
              <a:rPr dirty="0" sz="2600" spc="-5" b="1">
                <a:latin typeface="Times New Roman"/>
                <a:cs typeface="Times New Roman"/>
              </a:rPr>
              <a:t>scope</a:t>
            </a:r>
            <a:r>
              <a:rPr dirty="0" sz="2600" spc="19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defined</a:t>
            </a:r>
            <a:r>
              <a:rPr dirty="0" sz="2600" spc="2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by</a:t>
            </a:r>
            <a:r>
              <a:rPr dirty="0" sz="2600" spc="19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200" b="1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Times New Roman"/>
                <a:cs typeface="Times New Roman"/>
              </a:rPr>
              <a:t>method</a:t>
            </a:r>
            <a:r>
              <a:rPr dirty="0" sz="2600" spc="18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begins</a:t>
            </a:r>
            <a:r>
              <a:rPr dirty="0" sz="2600" spc="200"/>
              <a:t> </a:t>
            </a:r>
            <a:r>
              <a:rPr dirty="0" sz="2600" spc="-5"/>
              <a:t>with</a:t>
            </a:r>
            <a:r>
              <a:rPr dirty="0" sz="2600" spc="195"/>
              <a:t> </a:t>
            </a:r>
            <a:r>
              <a:rPr dirty="0" sz="2600" spc="-5"/>
              <a:t>its</a:t>
            </a:r>
            <a:r>
              <a:rPr dirty="0" sz="2600" spc="200"/>
              <a:t> </a:t>
            </a:r>
            <a:r>
              <a:rPr dirty="0" sz="2600" spc="-5"/>
              <a:t>opening </a:t>
            </a:r>
            <a:r>
              <a:rPr dirty="0" sz="2600" spc="-635"/>
              <a:t> </a:t>
            </a:r>
            <a:r>
              <a:rPr dirty="0" sz="2600" spc="-5"/>
              <a:t>curly</a:t>
            </a:r>
            <a:r>
              <a:rPr dirty="0" sz="2600" spc="-25"/>
              <a:t> </a:t>
            </a:r>
            <a:r>
              <a:rPr dirty="0" sz="2600" spc="-5"/>
              <a:t>brace.</a:t>
            </a:r>
            <a:r>
              <a:rPr dirty="0" sz="2600" spc="-20"/>
              <a:t> </a:t>
            </a:r>
            <a:r>
              <a:rPr dirty="0" sz="2600"/>
              <a:t>{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85"/>
              </a:spcBef>
              <a:tabLst>
                <a:tab pos="1127760" algn="l"/>
                <a:tab pos="1755775" algn="l"/>
                <a:tab pos="2836545" algn="l"/>
                <a:tab pos="3412490" algn="l"/>
                <a:tab pos="5147945" algn="l"/>
                <a:tab pos="5841365" algn="l"/>
                <a:tab pos="6400800" algn="l"/>
                <a:tab pos="6976745" algn="l"/>
              </a:tabLst>
            </a:pPr>
            <a:r>
              <a:rPr dirty="0" spc="-5">
                <a:latin typeface="Arial MT"/>
                <a:cs typeface="Arial MT"/>
              </a:rPr>
              <a:t>–</a:t>
            </a:r>
            <a:r>
              <a:rPr dirty="0" spc="250">
                <a:latin typeface="Arial MT"/>
                <a:cs typeface="Arial MT"/>
              </a:rPr>
              <a:t> </a:t>
            </a:r>
            <a:r>
              <a:rPr dirty="0"/>
              <a:t>If	</a:t>
            </a:r>
            <a:r>
              <a:rPr dirty="0"/>
              <a:t>t</a:t>
            </a:r>
            <a:r>
              <a:rPr dirty="0"/>
              <a:t>ha</a:t>
            </a:r>
            <a:r>
              <a:rPr dirty="0"/>
              <a:t>t</a:t>
            </a:r>
            <a:r>
              <a:rPr dirty="0"/>
              <a:t>	</a:t>
            </a:r>
            <a:r>
              <a:rPr dirty="0" spc="-20"/>
              <a:t>m</a:t>
            </a:r>
            <a:r>
              <a:rPr dirty="0"/>
              <a:t>e</a:t>
            </a:r>
            <a:r>
              <a:rPr dirty="0" spc="-10"/>
              <a:t>t</a:t>
            </a:r>
            <a:r>
              <a:rPr dirty="0"/>
              <a:t>hod	</a:t>
            </a:r>
            <a:r>
              <a:rPr dirty="0"/>
              <a:t>ha</a:t>
            </a:r>
            <a:r>
              <a:rPr dirty="0" spc="-5"/>
              <a:t>s</a:t>
            </a:r>
            <a:r>
              <a:rPr dirty="0"/>
              <a:t>	</a:t>
            </a:r>
            <a:r>
              <a:rPr dirty="0" spc="-10" b="1">
                <a:latin typeface="Times New Roman"/>
                <a:cs typeface="Times New Roman"/>
              </a:rPr>
              <a:t>p</a:t>
            </a:r>
            <a:r>
              <a:rPr dirty="0" spc="10" b="1">
                <a:latin typeface="Times New Roman"/>
                <a:cs typeface="Times New Roman"/>
              </a:rPr>
              <a:t>a</a:t>
            </a:r>
            <a:r>
              <a:rPr dirty="0" b="1">
                <a:latin typeface="Times New Roman"/>
                <a:cs typeface="Times New Roman"/>
              </a:rPr>
              <a:t>r</a:t>
            </a:r>
            <a:r>
              <a:rPr dirty="0" b="1">
                <a:latin typeface="Times New Roman"/>
                <a:cs typeface="Times New Roman"/>
              </a:rPr>
              <a:t>am</a:t>
            </a:r>
            <a:r>
              <a:rPr dirty="0" spc="-10" b="1">
                <a:latin typeface="Times New Roman"/>
                <a:cs typeface="Times New Roman"/>
              </a:rPr>
              <a:t>e</a:t>
            </a:r>
            <a:r>
              <a:rPr dirty="0" b="1">
                <a:latin typeface="Times New Roman"/>
                <a:cs typeface="Times New Roman"/>
              </a:rPr>
              <a:t>t</a:t>
            </a:r>
            <a:r>
              <a:rPr dirty="0" spc="-10" b="1">
                <a:latin typeface="Times New Roman"/>
                <a:cs typeface="Times New Roman"/>
              </a:rPr>
              <a:t>e</a:t>
            </a:r>
            <a:r>
              <a:rPr dirty="0" b="1">
                <a:latin typeface="Times New Roman"/>
                <a:cs typeface="Times New Roman"/>
              </a:rPr>
              <a:t>r</a:t>
            </a:r>
            <a:r>
              <a:rPr dirty="0" spc="-5" b="1">
                <a:latin typeface="Times New Roman"/>
                <a:cs typeface="Times New Roman"/>
              </a:rPr>
              <a:t>s</a:t>
            </a:r>
            <a:r>
              <a:rPr dirty="0"/>
              <a:t>,	</a:t>
            </a:r>
            <a:r>
              <a:rPr dirty="0" spc="-10"/>
              <a:t>t</a:t>
            </a:r>
            <a:r>
              <a:rPr dirty="0"/>
              <a:t>he</a:t>
            </a:r>
            <a:r>
              <a:rPr dirty="0"/>
              <a:t>y	</a:t>
            </a:r>
            <a:r>
              <a:rPr dirty="0" b="1" i="1">
                <a:latin typeface="Times New Roman"/>
                <a:cs typeface="Times New Roman"/>
              </a:rPr>
              <a:t>t</a:t>
            </a:r>
            <a:r>
              <a:rPr dirty="0" b="1" i="1">
                <a:latin typeface="Times New Roman"/>
                <a:cs typeface="Times New Roman"/>
              </a:rPr>
              <a:t>oo	</a:t>
            </a:r>
            <a:r>
              <a:rPr dirty="0" spc="-5" b="1" i="1">
                <a:latin typeface="Times New Roman"/>
                <a:cs typeface="Times New Roman"/>
              </a:rPr>
              <a:t>ar</a:t>
            </a:r>
            <a:r>
              <a:rPr dirty="0" b="1" i="1">
                <a:latin typeface="Times New Roman"/>
                <a:cs typeface="Times New Roman"/>
              </a:rPr>
              <a:t>e</a:t>
            </a:r>
            <a:r>
              <a:rPr dirty="0" b="1" i="1">
                <a:latin typeface="Times New Roman"/>
                <a:cs typeface="Times New Roman"/>
              </a:rPr>
              <a:t>	</a:t>
            </a:r>
            <a:r>
              <a:rPr dirty="0" b="1" i="1">
                <a:latin typeface="Times New Roman"/>
                <a:cs typeface="Times New Roman"/>
              </a:rPr>
              <a:t>i</a:t>
            </a:r>
            <a:r>
              <a:rPr dirty="0" spc="-10" b="1" i="1">
                <a:latin typeface="Times New Roman"/>
                <a:cs typeface="Times New Roman"/>
              </a:rPr>
              <a:t>n</a:t>
            </a:r>
            <a:r>
              <a:rPr dirty="0" spc="-10" b="1" i="1">
                <a:latin typeface="Times New Roman"/>
                <a:cs typeface="Times New Roman"/>
              </a:rPr>
              <a:t>c</a:t>
            </a:r>
            <a:r>
              <a:rPr dirty="0" b="1" i="1">
                <a:latin typeface="Times New Roman"/>
                <a:cs typeface="Times New Roman"/>
              </a:rPr>
              <a:t>l</a:t>
            </a:r>
            <a:r>
              <a:rPr dirty="0" spc="-10" b="1" i="1">
                <a:latin typeface="Times New Roman"/>
                <a:cs typeface="Times New Roman"/>
              </a:rPr>
              <a:t>u</a:t>
            </a:r>
            <a:r>
              <a:rPr dirty="0" b="1" i="1">
                <a:latin typeface="Times New Roman"/>
                <a:cs typeface="Times New Roman"/>
              </a:rPr>
              <a:t>d</a:t>
            </a:r>
            <a:r>
              <a:rPr dirty="0" spc="-10" b="1" i="1">
                <a:latin typeface="Times New Roman"/>
                <a:cs typeface="Times New Roman"/>
              </a:rPr>
              <a:t>e</a:t>
            </a:r>
            <a:r>
              <a:rPr dirty="0" b="1" i="1">
                <a:latin typeface="Times New Roman"/>
                <a:cs typeface="Times New Roman"/>
              </a:rPr>
              <a:t>d  </a:t>
            </a:r>
            <a:r>
              <a:rPr dirty="0" spc="-5" b="1" i="1">
                <a:latin typeface="Times New Roman"/>
                <a:cs typeface="Times New Roman"/>
              </a:rPr>
              <a:t>within</a:t>
            </a:r>
            <a:r>
              <a:rPr dirty="0" spc="-35" b="1" i="1">
                <a:latin typeface="Times New Roman"/>
                <a:cs typeface="Times New Roman"/>
              </a:rPr>
              <a:t> </a:t>
            </a:r>
            <a:r>
              <a:rPr dirty="0" spc="-5" b="1" i="1">
                <a:latin typeface="Times New Roman"/>
                <a:cs typeface="Times New Roman"/>
              </a:rPr>
              <a:t>the</a:t>
            </a:r>
            <a:r>
              <a:rPr dirty="0" spc="-10" b="1" i="1">
                <a:latin typeface="Times New Roman"/>
                <a:cs typeface="Times New Roman"/>
              </a:rPr>
              <a:t> </a:t>
            </a:r>
            <a:r>
              <a:rPr dirty="0" spc="-25" b="1" i="1">
                <a:latin typeface="Times New Roman"/>
                <a:cs typeface="Times New Roman"/>
              </a:rPr>
              <a:t>method’s </a:t>
            </a:r>
            <a:r>
              <a:rPr dirty="0" b="1" i="1">
                <a:latin typeface="Times New Roman"/>
                <a:cs typeface="Times New Roman"/>
              </a:rPr>
              <a:t>scope.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064767"/>
            <a:ext cx="67030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1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 Lifetime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of</a:t>
            </a:r>
            <a:r>
              <a:rPr dirty="0" sz="28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000000"/>
                </a:solidFill>
                <a:latin typeface="Times New Roman"/>
                <a:cs typeface="Times New Roman"/>
              </a:rPr>
              <a:t>Variables(contd.)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89020" marR="70485" indent="-31337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CS205</a:t>
            </a:r>
            <a:r>
              <a:rPr dirty="0" spc="-10"/>
              <a:t> </a:t>
            </a:r>
            <a:r>
              <a:rPr dirty="0" spc="-5"/>
              <a:t>Object</a:t>
            </a:r>
            <a:r>
              <a:rPr dirty="0"/>
              <a:t> </a:t>
            </a:r>
            <a:r>
              <a:rPr dirty="0" spc="-5"/>
              <a:t>Oriented</a:t>
            </a:r>
            <a:r>
              <a:rPr dirty="0" spc="5"/>
              <a:t> </a:t>
            </a:r>
            <a:r>
              <a:rPr dirty="0" spc="-5"/>
              <a:t>Programming </a:t>
            </a:r>
            <a:r>
              <a:rPr dirty="0" spc="-98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Java</a:t>
            </a:r>
          </a:p>
          <a:p>
            <a:pPr marL="3462020" marR="5080" indent="-3070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Module </a:t>
            </a:r>
            <a:r>
              <a:rPr dirty="0" spc="-5">
                <a:solidFill>
                  <a:srgbClr val="000000"/>
                </a:solidFill>
              </a:rPr>
              <a:t>2 - </a:t>
            </a:r>
            <a:r>
              <a:rPr dirty="0" spc="-25" b="1">
                <a:solidFill>
                  <a:srgbClr val="000000"/>
                </a:solidFill>
                <a:latin typeface="Times New Roman"/>
                <a:cs typeface="Times New Roman"/>
              </a:rPr>
              <a:t>Core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Java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Fundamentals </a:t>
            </a:r>
            <a:r>
              <a:rPr dirty="0" spc="-9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000000"/>
                </a:solidFill>
                <a:latin typeface="Times New Roman"/>
                <a:cs typeface="Times New Roman"/>
              </a:rPr>
              <a:t>(Part</a:t>
            </a:r>
            <a:r>
              <a:rPr dirty="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3)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402" y="935227"/>
            <a:ext cx="1560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999588"/>
            <a:ext cx="4821555" cy="405002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Core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Fundamentals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600" b="1">
                <a:latin typeface="Times New Roman"/>
                <a:cs typeface="Times New Roman"/>
              </a:rPr>
              <a:t>Operators</a:t>
            </a:r>
            <a:r>
              <a:rPr dirty="0" sz="2600" spc="-8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endParaRPr sz="26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8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Arithmetic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Operators,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Bitwise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Operators,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Relational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Operators,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Boolean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Logical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Operators,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Assignment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Operator,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Conditional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(Ternary)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Operator,</a:t>
            </a:r>
            <a:endParaRPr sz="240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Operator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Precedence.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554" y="660907"/>
            <a:ext cx="24803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4400" spc="5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244599"/>
            <a:ext cx="6412230" cy="57315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Operators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5">
                <a:latin typeface="Times New Roman"/>
                <a:cs typeface="Times New Roman"/>
              </a:rPr>
              <a:t> for performing </a:t>
            </a:r>
            <a:r>
              <a:rPr dirty="0" sz="240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Arithmetic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  <a:tabLst>
                <a:tab pos="2502535" algn="l"/>
                <a:tab pos="5445125" algn="l"/>
              </a:tabLst>
            </a:pPr>
            <a:r>
              <a:rPr dirty="0" sz="2400" b="1">
                <a:latin typeface="Times New Roman"/>
                <a:cs typeface="Times New Roman"/>
              </a:rPr>
              <a:t>+,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*, /,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%	++, +=,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-=,*=,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/=,</a:t>
            </a:r>
            <a:r>
              <a:rPr dirty="0" sz="2400" spc="-10" b="1">
                <a:latin typeface="Times New Roman"/>
                <a:cs typeface="Times New Roman"/>
              </a:rPr>
              <a:t> %=,	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Bitwise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Operators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~</a:t>
            </a:r>
            <a:r>
              <a:rPr dirty="0" sz="2400" spc="-5">
                <a:latin typeface="Times New Roman"/>
                <a:cs typeface="Times New Roman"/>
              </a:rPr>
              <a:t> Bitwise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unary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  <a:tabLst>
                <a:tab pos="1746885" algn="l"/>
              </a:tabLst>
            </a:pPr>
            <a:r>
              <a:rPr dirty="0" sz="2400">
                <a:latin typeface="Times New Roman"/>
                <a:cs typeface="Times New Roman"/>
              </a:rPr>
              <a:t>&amp;,|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,^	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,&gt;&gt;&gt;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,&lt;&lt;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&amp;=,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|=,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^=,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&gt;&gt;=,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&gt;&gt;&gt;=</a:t>
            </a:r>
            <a:endParaRPr sz="2400">
              <a:latin typeface="Times New Roman"/>
              <a:cs typeface="Times New Roman"/>
            </a:endParaRPr>
          </a:p>
          <a:p>
            <a:pPr algn="r" lvl="1" marL="756285" marR="2897505" indent="-7569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Relational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algn="r" marR="291846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!=,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&lt;=,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&gt;=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Boolean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Logical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&amp;,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|,</a:t>
            </a:r>
            <a:r>
              <a:rPr dirty="0" sz="2400" spc="-5" b="1">
                <a:latin typeface="Times New Roman"/>
                <a:cs typeface="Times New Roman"/>
              </a:rPr>
              <a:t> ^,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||,&amp;&amp;,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&amp;=,|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=,</a:t>
            </a:r>
            <a:r>
              <a:rPr dirty="0" sz="2400" spc="-5">
                <a:latin typeface="Times New Roman"/>
                <a:cs typeface="Times New Roman"/>
              </a:rPr>
              <a:t> ^=,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==,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!=,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?: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Assignment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Operator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Conditional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(Ternary)</a:t>
            </a:r>
            <a:r>
              <a:rPr dirty="0" sz="2400" spc="-5" b="1">
                <a:latin typeface="Times New Roman"/>
                <a:cs typeface="Times New Roman"/>
              </a:rPr>
              <a:t> Operator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?: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756" y="571500"/>
            <a:ext cx="1609352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997865"/>
            <a:ext cx="4506595" cy="189293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Assignment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Operator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Conditional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(Ternary)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Operator</a:t>
            </a:r>
            <a:endParaRPr sz="2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Times New Roman"/>
                <a:cs typeface="Times New Roman"/>
              </a:rPr>
              <a:t>?: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555" y="935227"/>
            <a:ext cx="52235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0000"/>
                </a:solidFill>
                <a:latin typeface="Times New Roman"/>
                <a:cs typeface="Times New Roman"/>
              </a:rPr>
              <a:t>Arithmetic</a:t>
            </a:r>
            <a:r>
              <a:rPr dirty="0" sz="4400" spc="-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Times New Roman"/>
                <a:cs typeface="Times New Roman"/>
              </a:rPr>
              <a:t>Operators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057400"/>
            <a:ext cx="8194547" cy="4750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2024-07-04T08:48:41Z</dcterms:created>
  <dcterms:modified xsi:type="dcterms:W3CDTF">2024-07-04T08:48:41Z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2024-07-04T00:00:00Z</vt:filetime>
  </property>
</Properties>
</file>