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29.jpeg" ContentType="image/jpeg"/>
  <Override PartName="/ppt/media/image28.png" ContentType="image/png"/>
  <Override PartName="/ppt/media/image27.png" ContentType="image/png"/>
  <Override PartName="/ppt/media/image25.png" ContentType="image/png"/>
  <Override PartName="/ppt/media/image24.jpeg" ContentType="image/jpeg"/>
  <Override PartName="/ppt/media/image23.png" ContentType="image/png"/>
  <Override PartName="/ppt/media/image22.png" ContentType="image/png"/>
  <Override PartName="/ppt/media/image21.png" ContentType="image/png"/>
  <Override PartName="/ppt/media/image19.jpeg" ContentType="image/jpeg"/>
  <Override PartName="/ppt/media/image53.png" ContentType="image/png"/>
  <Override PartName="/ppt/media/image26.png" ContentType="image/png"/>
  <Override PartName="/ppt/media/image20.jpeg" ContentType="image/jpeg"/>
  <Override PartName="/ppt/media/image18.jpeg" ContentType="image/jpeg"/>
  <Override PartName="/ppt/media/image43.png" ContentType="image/png"/>
  <Override PartName="/ppt/media/image15.jpeg" ContentType="image/jpeg"/>
  <Override PartName="/ppt/media/image1.png" ContentType="image/png"/>
  <Override PartName="/ppt/media/image17.jpeg" ContentType="image/jpeg"/>
  <Override PartName="/ppt/media/image2.png" ContentType="image/png"/>
  <Override PartName="/ppt/media/image3.png" ContentType="image/png"/>
  <Override PartName="/ppt/media/image14.png" ContentType="image/png"/>
  <Override PartName="/ppt/media/image5.png" ContentType="image/png"/>
  <Override PartName="/ppt/media/image37.png" ContentType="image/png"/>
  <Override PartName="/ppt/media/image4.png" ContentType="image/png"/>
  <Override PartName="/ppt/media/image36.png" ContentType="image/png"/>
  <Override PartName="/ppt/media/image13.jpeg" ContentType="image/jpeg"/>
  <Override PartName="/ppt/media/image33.jpeg" ContentType="image/jpeg"/>
  <Override PartName="/ppt/media/image40.png" ContentType="image/png"/>
  <Override PartName="/ppt/media/image12.jpeg" ContentType="image/jpeg"/>
  <Override PartName="/ppt/media/image41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35.jpeg" ContentType="image/jpeg"/>
  <Override PartName="/ppt/media/image48.png" ContentType="image/png"/>
  <Override PartName="/ppt/media/image50.png" ContentType="image/png"/>
  <Override PartName="/ppt/media/image49.png" ContentType="image/png"/>
  <Override PartName="/ppt/media/image51.png" ContentType="image/png"/>
  <Override PartName="/ppt/media/image34.jpeg" ContentType="image/jpeg"/>
  <Override PartName="/ppt/media/image54.png" ContentType="image/png"/>
  <Override PartName="/ppt/media/image32.jpeg" ContentType="image/jpeg"/>
  <Override PartName="/ppt/media/image8.png" ContentType="image/png"/>
  <Override PartName="/ppt/media/image31.png" ContentType="image/png"/>
  <Override PartName="/ppt/media/image30.png" ContentType="image/png"/>
  <Override PartName="/ppt/media/image42.png" ContentType="image/png"/>
  <Override PartName="/ppt/media/image10.jpeg" ContentType="image/jpeg"/>
  <Override PartName="/ppt/media/image9.png" ContentType="image/png"/>
  <Override PartName="/ppt/media/image11.jpeg" ContentType="image/jpeg"/>
  <Override PartName="/ppt/media/image52.png" ContentType="image/png"/>
  <Override PartName="/ppt/media/image38.png" ContentType="image/png"/>
  <Override PartName="/ppt/media/image6.png" ContentType="image/png"/>
  <Override PartName="/ppt/media/image39.png" ContentType="image/png"/>
  <Override PartName="/ppt/media/image7.png" ContentType="image/png"/>
  <Override PartName="/ppt/media/image16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14.xml.rels" ContentType="application/vnd.openxmlformats-package.relationships+xml"/>
  <Override PartName="/ppt/slides/_rels/slide82.xml.rels" ContentType="application/vnd.openxmlformats-package.relationships+xml"/>
  <Override PartName="/ppt/slides/_rels/slide12.xml.rels" ContentType="application/vnd.openxmlformats-package.relationships+xml"/>
  <Override PartName="/ppt/slides/_rels/slide80.xml.rels" ContentType="application/vnd.openxmlformats-package.relationships+xml"/>
  <Override PartName="/ppt/slides/_rels/slide15.xml.rels" ContentType="application/vnd.openxmlformats-package.relationships+xml"/>
  <Override PartName="/ppt/slides/_rels/slide83.xml.rels" ContentType="application/vnd.openxmlformats-package.relationships+xml"/>
  <Override PartName="/ppt/slides/_rels/slide46.xml.rels" ContentType="application/vnd.openxmlformats-package.relationships+xml"/>
  <Override PartName="/ppt/slides/_rels/slide13.xml.rels" ContentType="application/vnd.openxmlformats-package.relationships+xml"/>
  <Override PartName="/ppt/slides/_rels/slide81.xml.rels" ContentType="application/vnd.openxmlformats-package.relationships+xml"/>
  <Override PartName="/ppt/slides/_rels/slide16.xml.rels" ContentType="application/vnd.openxmlformats-package.relationships+xml"/>
  <Override PartName="/ppt/slides/_rels/slide84.xml.rels" ContentType="application/vnd.openxmlformats-package.relationships+xml"/>
  <Override PartName="/ppt/slides/_rels/slide47.xml.rels" ContentType="application/vnd.openxmlformats-package.relationships+xml"/>
  <Override PartName="/ppt/slides/_rels/slide160.xml.rels" ContentType="application/vnd.openxmlformats-package.relationships+xml"/>
  <Override PartName="/ppt/slides/_rels/slide9.xml.rels" ContentType="application/vnd.openxmlformats-package.relationships+xml"/>
  <Override PartName="/ppt/slides/_rels/slide207.xml.rels" ContentType="application/vnd.openxmlformats-package.relationships+xml"/>
  <Override PartName="/ppt/slides/_rels/slide3.xml.rels" ContentType="application/vnd.openxmlformats-package.relationships+xml"/>
  <Override PartName="/ppt/slides/_rels/slide199.xml.rels" ContentType="application/vnd.openxmlformats-package.relationships+xml"/>
  <Override PartName="/ppt/slides/_rels/slide201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161.xml.rels" ContentType="application/vnd.openxmlformats-package.relationships+xml"/>
  <Override PartName="/ppt/slides/_rels/slide20.xml.rels" ContentType="application/vnd.openxmlformats-package.relationships+xml"/>
  <Override PartName="/ppt/slides/_rels/slide171.xml.rels" ContentType="application/vnd.openxmlformats-package.relationships+xml"/>
  <Override PartName="/ppt/slides/_rels/slide103.xml.rels" ContentType="application/vnd.openxmlformats-package.relationships+xml"/>
  <Override PartName="/ppt/slides/_rels/slide58.xml.rels" ContentType="application/vnd.openxmlformats-package.relationships+xml"/>
  <Override PartName="/ppt/slides/_rels/slide6.xml.rels" ContentType="application/vnd.openxmlformats-package.relationships+xml"/>
  <Override PartName="/ppt/slides/_rels/slide204.xml.rels" ContentType="application/vnd.openxmlformats-package.relationships+xml"/>
  <Override PartName="/ppt/slides/_rels/slide99.xml.rels" ContentType="application/vnd.openxmlformats-package.relationships+xml"/>
  <Override PartName="/ppt/slides/_rels/slide144.xml.rels" ContentType="application/vnd.openxmlformats-package.relationships+xml"/>
  <Override PartName="/ppt/slides/_rels/slide4.xml.rels" ContentType="application/vnd.openxmlformats-package.relationships+xml"/>
  <Override PartName="/ppt/slides/_rels/slide202.xml.rels" ContentType="application/vnd.openxmlformats-package.relationships+xml"/>
  <Override PartName="/ppt/slides/_rels/slide49.xml.rels" ContentType="application/vnd.openxmlformats-package.relationships+xml"/>
  <Override PartName="/ppt/slides/_rels/slide162.xml.rels" ContentType="application/vnd.openxmlformats-package.relationships+xml"/>
  <Override PartName="/ppt/slides/_rels/slide21.xml.rels" ContentType="application/vnd.openxmlformats-package.relationships+xml"/>
  <Override PartName="/ppt/slides/_rels/slide91.xml.rels" ContentType="application/vnd.openxmlformats-package.relationships+xml"/>
  <Override PartName="/ppt/slides/_rels/slide23.xml.rels" ContentType="application/vnd.openxmlformats-package.relationships+xml"/>
  <Override PartName="/ppt/slides/_rels/slide104.xml.rels" ContentType="application/vnd.openxmlformats-package.relationships+xml"/>
  <Override PartName="/ppt/slides/_rels/slide172.xml.rels" ContentType="application/vnd.openxmlformats-package.relationships+xml"/>
  <Override PartName="/ppt/slides/_rels/slide59.xml.rels" ContentType="application/vnd.openxmlformats-package.relationships+xml"/>
  <Override PartName="/ppt/slides/_rels/slide1.xml.rels" ContentType="application/vnd.openxmlformats-package.relationships+xml"/>
  <Override PartName="/ppt/slides/_rels/slide197.xml.rels" ContentType="application/vnd.openxmlformats-package.relationships+xml"/>
  <Override PartName="/ppt/slides/_rels/slide129.xml.rels" ContentType="application/vnd.openxmlformats-package.relationships+xml"/>
  <Override PartName="/ppt/slides/_rels/slide98.xml.rels" ContentType="application/vnd.openxmlformats-package.relationships+xml"/>
  <Override PartName="/ppt/slides/_rels/slide143.xml.rels" ContentType="application/vnd.openxmlformats-package.relationships+xml"/>
  <Override PartName="/ppt/slides/_rels/slide5.xml.rels" ContentType="application/vnd.openxmlformats-package.relationships+xml"/>
  <Override PartName="/ppt/slides/_rels/slide203.xml.rels" ContentType="application/vnd.openxmlformats-package.relationships+xml"/>
  <Override PartName="/ppt/slides/_rels/slide90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198.xml.rels" ContentType="application/vnd.openxmlformats-package.relationships+xml"/>
  <Override PartName="/ppt/slides/_rels/slide200.xml.rels" ContentType="application/vnd.openxmlformats-package.relationships+xml"/>
  <Override PartName="/ppt/slides/_rels/slide173.xml.rels" ContentType="application/vnd.openxmlformats-package.relationships+xml"/>
  <Override PartName="/ppt/slides/_rels/slide105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150.xml.rels" ContentType="application/vnd.openxmlformats-package.relationships+xml"/>
  <Override PartName="/ppt/slides/_rels/slide38.xml.rels" ContentType="application/vnd.openxmlformats-package.relationships+xml"/>
  <Override PartName="/ppt/slides/_rels/slide151.xml.rels" ContentType="application/vnd.openxmlformats-package.relationships+xml"/>
  <Override PartName="/ppt/slides/_rels/slide39.xml.rels" ContentType="application/vnd.openxmlformats-package.relationships+xml"/>
  <Override PartName="/ppt/slides/_rels/slide152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50.xml.rels" ContentType="application/vnd.openxmlformats-package.relationships+xml"/>
  <Override PartName="/ppt/slides/_rels/slide51.xml.rels" ContentType="application/vnd.openxmlformats-package.relationships+xml"/>
  <Override PartName="/ppt/slides/_rels/slide100.xml.rels" ContentType="application/vnd.openxmlformats-package.relationships+xml"/>
  <Override PartName="/ppt/slides/_rels/slide55.xml.rels" ContentType="application/vnd.openxmlformats-package.relationships+xml"/>
  <Override PartName="/ppt/slides/_rels/slide101.xml.rels" ContentType="application/vnd.openxmlformats-package.relationships+xml"/>
  <Override PartName="/ppt/slides/_rels/slide56.xml.rels" ContentType="application/vnd.openxmlformats-package.relationships+xml"/>
  <Override PartName="/ppt/slides/_rels/slide61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110.xml.rels" ContentType="application/vnd.openxmlformats-package.relationships+xml"/>
  <Override PartName="/ppt/slides/_rels/slide65.xml.rels" ContentType="application/vnd.openxmlformats-package.relationships+xml"/>
  <Override PartName="/ppt/slides/_rels/slide115.xml.rels" ContentType="application/vnd.openxmlformats-package.relationships+xml"/>
  <Override PartName="/ppt/slides/_rels/slide183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  <Override PartName="/ppt/slides/_rels/slide120.xml.rels" ContentType="application/vnd.openxmlformats-package.relationships+xml"/>
  <Override PartName="/ppt/slides/_rels/slide75.xml.rels" ContentType="application/vnd.openxmlformats-package.relationships+xml"/>
  <Override PartName="/ppt/slides/_rels/slide153.xml.rels" ContentType="application/vnd.openxmlformats-package.relationships+xml"/>
  <Override PartName="/ppt/slides/_rels/slide145.xml.rels" ContentType="application/vnd.openxmlformats-package.relationships+xml"/>
  <Override PartName="/ppt/slides/_rels/slide121.xml.rels" ContentType="application/vnd.openxmlformats-package.relationships+xml"/>
  <Override PartName="/ppt/slides/_rels/slide76.xml.rels" ContentType="application/vnd.openxmlformats-package.relationships+xml"/>
  <Override PartName="/ppt/slides/_rels/slide154.xml.rels" ContentType="application/vnd.openxmlformats-package.relationships+xml"/>
  <Override PartName="/ppt/slides/_rels/slide66.xml.rels" ContentType="application/vnd.openxmlformats-package.relationships+xml"/>
  <Override PartName="/ppt/slides/_rels/slide111.xml.rels" ContentType="application/vnd.openxmlformats-package.relationships+xml"/>
  <Override PartName="/ppt/slides/_rels/slide146.xml.rels" ContentType="application/vnd.openxmlformats-package.relationships+xml"/>
  <Override PartName="/ppt/slides/_rels/slide116.xml.rels" ContentType="application/vnd.openxmlformats-package.relationships+xml"/>
  <Override PartName="/ppt/slides/_rels/slide184.xml.rels" ContentType="application/vnd.openxmlformats-package.relationships+xml"/>
  <Override PartName="/ppt/slides/_rels/slide180.xml.rels" ContentType="application/vnd.openxmlformats-package.relationships+xml"/>
  <Override PartName="/ppt/slides/_rels/slide67.xml.rels" ContentType="application/vnd.openxmlformats-package.relationships+xml"/>
  <Override PartName="/ppt/slides/_rels/slide112.xml.rels" ContentType="application/vnd.openxmlformats-package.relationships+xml"/>
  <Override PartName="/ppt/slides/_rels/slide181.xml.rels" ContentType="application/vnd.openxmlformats-package.relationships+xml"/>
  <Override PartName="/ppt/slides/_rels/slide68.xml.rels" ContentType="application/vnd.openxmlformats-package.relationships+xml"/>
  <Override PartName="/ppt/slides/_rels/slide113.xml.rels" ContentType="application/vnd.openxmlformats-package.relationships+xml"/>
  <Override PartName="/ppt/slides/_rels/slide70.xml.rels" ContentType="application/vnd.openxmlformats-package.relationships+xml"/>
  <Override PartName="/ppt/slides/_rels/slide125.xml.rels" ContentType="application/vnd.openxmlformats-package.relationships+xml"/>
  <Override PartName="/ppt/slides/_rels/slide193.xml.rels" ContentType="application/vnd.openxmlformats-package.relationships+xml"/>
  <Override PartName="/ppt/slides/_rels/slide126.xml.rels" ContentType="application/vnd.openxmlformats-package.relationships+xml"/>
  <Override PartName="/ppt/slides/_rels/slide194.xml.rels" ContentType="application/vnd.openxmlformats-package.relationships+xml"/>
  <Override PartName="/ppt/slides/_rels/slide127.xml.rels" ContentType="application/vnd.openxmlformats-package.relationships+xml"/>
  <Override PartName="/ppt/slides/_rels/slide195.xml.rels" ContentType="application/vnd.openxmlformats-package.relationships+xml"/>
  <Override PartName="/ppt/slides/_rels/slide182.xml.rels" ContentType="application/vnd.openxmlformats-package.relationships+xml"/>
  <Override PartName="/ppt/slides/_rels/slide114.xml.rels" ContentType="application/vnd.openxmlformats-package.relationships+xml"/>
  <Override PartName="/ppt/slides/_rels/slide69.xml.rels" ContentType="application/vnd.openxmlformats-package.relationships+xml"/>
  <Override PartName="/ppt/slides/_rels/slide147.xml.rels" ContentType="application/vnd.openxmlformats-package.relationships+xml"/>
  <Override PartName="/ppt/slides/_rels/slide109.xml.rels" ContentType="application/vnd.openxmlformats-package.relationships+xml"/>
  <Override PartName="/ppt/slides/_rels/slide177.xml.rels" ContentType="application/vnd.openxmlformats-package.relationships+xml"/>
  <Override PartName="/ppt/slides/_rels/slide191.xml.rels" ContentType="application/vnd.openxmlformats-package.relationships+xml"/>
  <Override PartName="/ppt/slides/_rels/slide123.xml.rels" ContentType="application/vnd.openxmlformats-package.relationships+xml"/>
  <Override PartName="/ppt/slides/_rels/slide78.xml.rels" ContentType="application/vnd.openxmlformats-package.relationships+xml"/>
  <Override PartName="/ppt/slides/_rels/slide156.xml.rels" ContentType="application/vnd.openxmlformats-package.relationships+xml"/>
  <Override PartName="/ppt/slides/_rels/slide119.xml.rels" ContentType="application/vnd.openxmlformats-package.relationships+xml"/>
  <Override PartName="/ppt/slides/_rels/slide187.xml.rels" ContentType="application/vnd.openxmlformats-package.relationships+xml"/>
  <Override PartName="/ppt/slides/_rels/slide108.xml.rels" ContentType="application/vnd.openxmlformats-package.relationships+xml"/>
  <Override PartName="/ppt/slides/_rels/slide176.xml.rels" ContentType="application/vnd.openxmlformats-package.relationships+xml"/>
  <Override PartName="/ppt/slides/_rels/slide190.xml.rels" ContentType="application/vnd.openxmlformats-package.relationships+xml"/>
  <Override PartName="/ppt/slides/_rels/slide122.xml.rels" ContentType="application/vnd.openxmlformats-package.relationships+xml"/>
  <Override PartName="/ppt/slides/_rels/slide77.xml.rels" ContentType="application/vnd.openxmlformats-package.relationships+xml"/>
  <Override PartName="/ppt/slides/_rels/slide155.xml.rels" ContentType="application/vnd.openxmlformats-package.relationships+xml"/>
  <Override PartName="/ppt/slides/_rels/slide118.xml.rels" ContentType="application/vnd.openxmlformats-package.relationships+xml"/>
  <Override PartName="/ppt/slides/_rels/slide186.xml.rels" ContentType="application/vnd.openxmlformats-package.relationships+xml"/>
  <Override PartName="/ppt/slides/_rels/slide107.xml.rels" ContentType="application/vnd.openxmlformats-package.relationships+xml"/>
  <Override PartName="/ppt/slides/_rels/slide175.xml.rels" ContentType="application/vnd.openxmlformats-package.relationships+xml"/>
  <Override PartName="/ppt/slides/_rels/slide142.xml.rels" ContentType="application/vnd.openxmlformats-package.relationships+xml"/>
  <Override PartName="/ppt/slides/_rels/slide29.xml.rels" ContentType="application/vnd.openxmlformats-package.relationships+xml"/>
  <Override PartName="/ppt/slides/_rels/slide97.xml.rels" ContentType="application/vnd.openxmlformats-package.relationships+xml"/>
  <Override PartName="/ppt/slides/_rels/slide117.xml.rels" ContentType="application/vnd.openxmlformats-package.relationships+xml"/>
  <Override PartName="/ppt/slides/_rels/slide185.xml.rels" ContentType="application/vnd.openxmlformats-package.relationships+xml"/>
  <Override PartName="/ppt/slides/_rels/slide174.xml.rels" ContentType="application/vnd.openxmlformats-package.relationships+xml"/>
  <Override PartName="/ppt/slides/_rels/slide106.xml.rels" ContentType="application/vnd.openxmlformats-package.relationships+xml"/>
  <Override PartName="/ppt/slides/_rels/slide141.xml.rels" ContentType="application/vnd.openxmlformats-package.relationships+xml"/>
  <Override PartName="/ppt/slides/_rels/slide96.xml.rels" ContentType="application/vnd.openxmlformats-package.relationships+xml"/>
  <Override PartName="/ppt/slides/_rels/slide28.xml.rels" ContentType="application/vnd.openxmlformats-package.relationships+xml"/>
  <Override PartName="/ppt/slides/_rels/slide157.xml.rels" ContentType="application/vnd.openxmlformats-package.relationships+xml"/>
  <Override PartName="/ppt/slides/_rels/slide192.xml.rels" ContentType="application/vnd.openxmlformats-package.relationships+xml"/>
  <Override PartName="/ppt/slides/_rels/slide79.xml.rels" ContentType="application/vnd.openxmlformats-package.relationships+xml"/>
  <Override PartName="/ppt/slides/_rels/slide124.xml.rels" ContentType="application/vnd.openxmlformats-package.relationships+xml"/>
  <Override PartName="/ppt/slides/_rels/slide60.xml.rels" ContentType="application/vnd.openxmlformats-package.relationships+xml"/>
  <Override PartName="/ppt/slides/_rels/slide94.xml.rels" ContentType="application/vnd.openxmlformats-package.relationships+xml"/>
  <Override PartName="/ppt/slides/_rels/slide26.xml.rels" ContentType="application/vnd.openxmlformats-package.relationships+xml"/>
  <Override PartName="/ppt/slides/_rels/slide93.xml.rels" ContentType="application/vnd.openxmlformats-package.relationships+xml"/>
  <Override PartName="/ppt/slides/_rels/slide25.xml.rels" ContentType="application/vnd.openxmlformats-package.relationships+xml"/>
  <Override PartName="/ppt/slides/_rels/slide140.xml.rels" ContentType="application/vnd.openxmlformats-package.relationships+xml"/>
  <Override PartName="/ppt/slides/_rels/slide95.xml.rels" ContentType="application/vnd.openxmlformats-package.relationships+xml"/>
  <Override PartName="/ppt/slides/_rels/slide27.xml.rels" ContentType="application/vnd.openxmlformats-package.relationships+xml"/>
  <Override PartName="/ppt/slides/_rels/slide92.xml.rels" ContentType="application/vnd.openxmlformats-package.relationships+xml"/>
  <Override PartName="/ppt/slides/_rels/slide24.xml.rels" ContentType="application/vnd.openxmlformats-package.relationships+xml"/>
  <Override PartName="/ppt/slides/_rels/slide128.xml.rels" ContentType="application/vnd.openxmlformats-package.relationships+xml"/>
  <Override PartName="/ppt/slides/_rels/slide196.xml.rels" ContentType="application/vnd.openxmlformats-package.relationships+xml"/>
  <Override PartName="/ppt/slides/_rels/slide166.xml.rels" ContentType="application/vnd.openxmlformats-package.relationships+xml"/>
  <Override PartName="/ppt/slides/_rels/slide88.xml.rels" ContentType="application/vnd.openxmlformats-package.relationships+xml"/>
  <Override PartName="/ppt/slides/_rels/slide133.xml.rels" ContentType="application/vnd.openxmlformats-package.relationships+xml"/>
  <Override PartName="/ppt/slides/_rels/slide167.xml.rels" ContentType="application/vnd.openxmlformats-package.relationships+xml"/>
  <Override PartName="/ppt/slides/_rels/slide89.xml.rels" ContentType="application/vnd.openxmlformats-package.relationships+xml"/>
  <Override PartName="/ppt/slides/_rels/slide134.xml.rels" ContentType="application/vnd.openxmlformats-package.relationships+xml"/>
  <Override PartName="/ppt/slides/_rels/slide135.xml.rels" ContentType="application/vnd.openxmlformats-package.relationships+xml"/>
  <Override PartName="/ppt/slides/_rels/slide102.xml.rels" ContentType="application/vnd.openxmlformats-package.relationships+xml"/>
  <Override PartName="/ppt/slides/_rels/slide170.xml.rels" ContentType="application/vnd.openxmlformats-package.relationships+xml"/>
  <Override PartName="/ppt/slides/_rels/slide57.xml.rels" ContentType="application/vnd.openxmlformats-package.relationships+xml"/>
  <Override PartName="/ppt/slides/_rels/slide136.xml.rels" ContentType="application/vnd.openxmlformats-package.relationships+xml"/>
  <Override PartName="/ppt/slides/_rels/slide137.xml.rels" ContentType="application/vnd.openxmlformats-package.relationships+xml"/>
  <Override PartName="/ppt/slides/_rels/slide138.xml.rels" ContentType="application/vnd.openxmlformats-package.relationships+xml"/>
  <Override PartName="/ppt/slides/_rels/slide139.xml.rels" ContentType="application/vnd.openxmlformats-package.relationships+xml"/>
  <Override PartName="/ppt/slides/_rels/slide148.xml.rels" ContentType="application/vnd.openxmlformats-package.relationships+xml"/>
  <Override PartName="/ppt/slides/_rels/slide149.xml.rels" ContentType="application/vnd.openxmlformats-package.relationships+xml"/>
  <Override PartName="/ppt/slides/_rels/slide163.xml.rels" ContentType="application/vnd.openxmlformats-package.relationships+xml"/>
  <Override PartName="/ppt/slides/_rels/slide164.xml.rels" ContentType="application/vnd.openxmlformats-package.relationships+xml"/>
  <Override PartName="/ppt/slides/_rels/slide178.xml.rels" ContentType="application/vnd.openxmlformats-package.relationships+xml"/>
  <Override PartName="/ppt/slides/_rels/slide188.xml.rels" ContentType="application/vnd.openxmlformats-package.relationships+xml"/>
  <Override PartName="/ppt/slides/_rels/slide179.xml.rels" ContentType="application/vnd.openxmlformats-package.relationships+xml"/>
  <Override PartName="/ppt/slides/_rels/slide189.xml.rels" ContentType="application/vnd.openxmlformats-package.relationships+xml"/>
  <Override PartName="/ppt/slides/_rels/slide8.xml.rels" ContentType="application/vnd.openxmlformats-package.relationships+xml"/>
  <Override PartName="/ppt/slides/_rels/slide206.xml.rels" ContentType="application/vnd.openxmlformats-package.relationships+xml"/>
  <Override PartName="/ppt/slides/_rels/slide165.xml.rels" ContentType="application/vnd.openxmlformats-package.relationships+xml"/>
  <Override PartName="/ppt/slides/_rels/slide87.xml.rels" ContentType="application/vnd.openxmlformats-package.relationships+xml"/>
  <Override PartName="/ppt/slides/_rels/slide19.xml.rels" ContentType="application/vnd.openxmlformats-package.relationships+xml"/>
  <Override PartName="/ppt/slides/_rels/slide132.xml.rels" ContentType="application/vnd.openxmlformats-package.relationships+xml"/>
  <Override PartName="/ppt/slides/_rels/slide54.xml.rels" ContentType="application/vnd.openxmlformats-package.relationships+xml"/>
  <Override PartName="/ppt/slides/_rels/slide169.xml.rels" ContentType="application/vnd.openxmlformats-package.relationships+xml"/>
  <Override PartName="/ppt/slides/_rels/slide7.xml.rels" ContentType="application/vnd.openxmlformats-package.relationships+xml"/>
  <Override PartName="/ppt/slides/_rels/slide205.xml.rels" ContentType="application/vnd.openxmlformats-package.relationships+xml"/>
  <Override PartName="/ppt/slides/_rels/slide86.xml.rels" ContentType="application/vnd.openxmlformats-package.relationships+xml"/>
  <Override PartName="/ppt/slides/_rels/slide18.xml.rels" ContentType="application/vnd.openxmlformats-package.relationships+xml"/>
  <Override PartName="/ppt/slides/_rels/slide131.xml.rels" ContentType="application/vnd.openxmlformats-package.relationships+xml"/>
  <Override PartName="/ppt/slides/_rels/slide53.xml.rels" ContentType="application/vnd.openxmlformats-package.relationships+xml"/>
  <Override PartName="/ppt/slides/_rels/slide168.xml.rels" ContentType="application/vnd.openxmlformats-package.relationships+xml"/>
  <Override PartName="/ppt/slides/_rels/slide85.xml.rels" ContentType="application/vnd.openxmlformats-package.relationships+xml"/>
  <Override PartName="/ppt/slides/_rels/slide17.xml.rels" ContentType="application/vnd.openxmlformats-package.relationships+xml"/>
  <Override PartName="/ppt/slides/_rels/slide130.xml.rels" ContentType="application/vnd.openxmlformats-package.relationships+xml"/>
  <Override PartName="/ppt/slides/_rels/slide52.xml.rels" ContentType="application/vnd.openxmlformats-package.relationships+xml"/>
  <Override PartName="/ppt/slides/_rels/slide10.xml.rels" ContentType="application/vnd.openxmlformats-package.relationships+xml"/>
  <Override PartName="/ppt/slides/_rels/slide159.xml.rels" ContentType="application/vnd.openxmlformats-package.relationships+xml"/>
  <Override PartName="/ppt/slides/_rels/slide158.xml.rels" ContentType="application/vnd.openxmlformats-package.relationships+xml"/>
  <Override PartName="/ppt/slides/slide127.xml" ContentType="application/vnd.openxmlformats-officedocument.presentationml.slide+xml"/>
  <Override PartName="/ppt/slides/slide195.xml" ContentType="application/vnd.openxmlformats-officedocument.presentationml.slide+xml"/>
  <Override PartName="/ppt/slides/slide126.xml" ContentType="application/vnd.openxmlformats-officedocument.presentationml.slide+xml"/>
  <Override PartName="/ppt/slides/slide194.xml" ContentType="application/vnd.openxmlformats-officedocument.presentationml.slide+xml"/>
  <Override PartName="/ppt/slides/slide119.xml" ContentType="application/vnd.openxmlformats-officedocument.presentationml.slide+xml"/>
  <Override PartName="/ppt/slides/slide187.xml" ContentType="application/vnd.openxmlformats-officedocument.presentationml.slide+xml"/>
  <Override PartName="/ppt/slides/slide118.xml" ContentType="application/vnd.openxmlformats-officedocument.presentationml.slide+xml"/>
  <Override PartName="/ppt/slides/slide186.xml" ContentType="application/vnd.openxmlformats-officedocument.presentationml.slide+xml"/>
  <Override PartName="/ppt/slides/slide117.xml" ContentType="application/vnd.openxmlformats-officedocument.presentationml.slide+xml"/>
  <Override PartName="/ppt/slides/slide185.xml" ContentType="application/vnd.openxmlformats-officedocument.presentationml.slide+xml"/>
  <Override PartName="/ppt/slides/slide116.xml" ContentType="application/vnd.openxmlformats-officedocument.presentationml.slide+xml"/>
  <Override PartName="/ppt/slides/slide184.xml" ContentType="application/vnd.openxmlformats-officedocument.presentationml.slide+xml"/>
  <Override PartName="/ppt/slides/slide109.xml" ContentType="application/vnd.openxmlformats-officedocument.presentationml.slide+xml"/>
  <Override PartName="/ppt/slides/slide177.xml" ContentType="application/vnd.openxmlformats-officedocument.presentationml.slide+xml"/>
  <Override PartName="/ppt/slides/slide108.xml" ContentType="application/vnd.openxmlformats-officedocument.presentationml.slide+xml"/>
  <Override PartName="/ppt/slides/slide176.xml" ContentType="application/vnd.openxmlformats-officedocument.presentationml.slide+xml"/>
  <Override PartName="/ppt/slides/slide107.xml" ContentType="application/vnd.openxmlformats-officedocument.presentationml.slide+xml"/>
  <Override PartName="/ppt/slides/slide175.xml" ContentType="application/vnd.openxmlformats-officedocument.presentationml.slide+xml"/>
  <Override PartName="/ppt/slides/slide106.xml" ContentType="application/vnd.openxmlformats-officedocument.presentationml.slide+xml"/>
  <Override PartName="/ppt/slides/slide174.xml" ContentType="application/vnd.openxmlformats-officedocument.presentationml.slide+xml"/>
  <Override PartName="/ppt/slides/slide95.xml" ContentType="application/vnd.openxmlformats-officedocument.presentationml.slide+xml"/>
  <Override PartName="/ppt/slides/slide27.xml" ContentType="application/vnd.openxmlformats-officedocument.presentationml.slide+xml"/>
  <Override PartName="/ppt/slides/slide89.xml" ContentType="application/vnd.openxmlformats-officedocument.presentationml.slide+xml"/>
  <Override PartName="/ppt/slides/slide88.xml" ContentType="application/vnd.openxmlformats-officedocument.presentationml.slide+xml"/>
  <Override PartName="/ppt/slides/slide87.xml" ContentType="application/vnd.openxmlformats-officedocument.presentationml.slide+xml"/>
  <Override PartName="/ppt/slides/slide19.xml" ContentType="application/vnd.openxmlformats-officedocument.presentationml.slide+xml"/>
  <Override PartName="/ppt/slides/slide86.xml" ContentType="application/vnd.openxmlformats-officedocument.presentationml.slide+xml"/>
  <Override PartName="/ppt/slides/slide18.xml" ContentType="application/vnd.openxmlformats-officedocument.presentationml.slide+xml"/>
  <Override PartName="/ppt/slides/slide85.xml" ContentType="application/vnd.openxmlformats-officedocument.presentationml.slide+xml"/>
  <Override PartName="/ppt/slides/slide17.xml" ContentType="application/vnd.openxmlformats-officedocument.presentationml.slide+xml"/>
  <Override PartName="/ppt/slides/slide125.xml" ContentType="application/vnd.openxmlformats-officedocument.presentationml.slide+xml"/>
  <Override PartName="/ppt/slides/slide193.xml" ContentType="application/vnd.openxmlformats-officedocument.presentationml.slide+xml"/>
  <Override PartName="/ppt/slides/slide79.xml" ContentType="application/vnd.openxmlformats-officedocument.presentationml.slide+xml"/>
  <Override PartName="/ppt/slides/slide124.xml" ContentType="application/vnd.openxmlformats-officedocument.presentationml.slide+xml"/>
  <Override PartName="/ppt/slides/slide192.xml" ContentType="application/vnd.openxmlformats-officedocument.presentationml.slide+xml"/>
  <Override PartName="/ppt/slides/slide78.xml" ContentType="application/vnd.openxmlformats-officedocument.presentationml.slide+xml"/>
  <Override PartName="/ppt/slides/slide123.xml" ContentType="application/vnd.openxmlformats-officedocument.presentationml.slide+xml"/>
  <Override PartName="/ppt/slides/slide191.xml" ContentType="application/vnd.openxmlformats-officedocument.presentationml.slide+xml"/>
  <Override PartName="/ppt/slides/slide77.xml" ContentType="application/vnd.openxmlformats-officedocument.presentationml.slide+xml"/>
  <Override PartName="/ppt/slides/slide122.xml" ContentType="application/vnd.openxmlformats-officedocument.presentationml.slide+xml"/>
  <Override PartName="/ppt/slides/slide190.xml" ContentType="application/vnd.openxmlformats-officedocument.presentationml.slide+xml"/>
  <Override PartName="/ppt/slides/slide76.xml" ContentType="application/vnd.openxmlformats-officedocument.presentationml.slide+xml"/>
  <Override PartName="/ppt/slides/slide121.xml" ContentType="application/vnd.openxmlformats-officedocument.presentationml.slide+xml"/>
  <Override PartName="/ppt/slides/slide75.xml" ContentType="application/vnd.openxmlformats-officedocument.presentationml.slide+xml"/>
  <Override PartName="/ppt/slides/slide120.xml" ContentType="application/vnd.openxmlformats-officedocument.presentationml.slide+xml"/>
  <Override PartName="/ppt/slides/slide74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115.xml" ContentType="application/vnd.openxmlformats-officedocument.presentationml.slide+xml"/>
  <Override PartName="/ppt/slides/slide183.xml" ContentType="application/vnd.openxmlformats-officedocument.presentationml.slide+xml"/>
  <Override PartName="/ppt/slides/slide69.xml" ContentType="application/vnd.openxmlformats-officedocument.presentationml.slide+xml"/>
  <Override PartName="/ppt/slides/slide114.xml" ContentType="application/vnd.openxmlformats-officedocument.presentationml.slide+xml"/>
  <Override PartName="/ppt/slides/slide182.xml" ContentType="application/vnd.openxmlformats-officedocument.presentationml.slide+xml"/>
  <Override PartName="/ppt/slides/slide68.xml" ContentType="application/vnd.openxmlformats-officedocument.presentationml.slide+xml"/>
  <Override PartName="/ppt/slides/slide113.xml" ContentType="application/vnd.openxmlformats-officedocument.presentationml.slide+xml"/>
  <Override PartName="/ppt/slides/slide181.xml" ContentType="application/vnd.openxmlformats-officedocument.presentationml.slide+xml"/>
  <Override PartName="/ppt/slides/slide67.xml" ContentType="application/vnd.openxmlformats-officedocument.presentationml.slide+xml"/>
  <Override PartName="/ppt/slides/slide112.xml" ContentType="application/vnd.openxmlformats-officedocument.presentationml.slide+xml"/>
  <Override PartName="/ppt/slides/slide180.xml" ContentType="application/vnd.openxmlformats-officedocument.presentationml.slide+xml"/>
  <Override PartName="/ppt/slides/slide66.xml" ContentType="application/vnd.openxmlformats-officedocument.presentationml.slide+xml"/>
  <Override PartName="/ppt/slides/slide111.xml" ContentType="application/vnd.openxmlformats-officedocument.presentationml.slide+xml"/>
  <Override PartName="/ppt/slides/slide65.xml" ContentType="application/vnd.openxmlformats-officedocument.presentationml.slide+xml"/>
  <Override PartName="/ppt/slides/slide110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94.xml" ContentType="application/vnd.openxmlformats-officedocument.presentationml.slide+xml"/>
  <Override PartName="/ppt/slides/slide26.xml" ContentType="application/vnd.openxmlformats-officedocument.presentationml.slide+xml"/>
  <Override PartName="/ppt/slides/slide29.xml" ContentType="application/vnd.openxmlformats-officedocument.presentationml.slide+xml"/>
  <Override PartName="/ppt/slides/slide97.xml" ContentType="application/vnd.openxmlformats-officedocument.presentationml.slide+xml"/>
  <Override PartName="/ppt/slides/slide93.xml" ContentType="application/vnd.openxmlformats-officedocument.presentationml.slide+xml"/>
  <Override PartName="/ppt/slides/slide25.xml" ContentType="application/vnd.openxmlformats-officedocument.presentationml.slide+xml"/>
  <Override PartName="/ppt/slides/slide28.xml" ContentType="application/vnd.openxmlformats-officedocument.presentationml.slide+xml"/>
  <Override PartName="/ppt/slides/slide96.xml" ContentType="application/vnd.openxmlformats-officedocument.presentationml.slide+xml"/>
  <Override PartName="/ppt/slides/slide92.xml" ContentType="application/vnd.openxmlformats-officedocument.presentationml.slide+xml"/>
  <Override PartName="/ppt/slides/slide24.xml" ContentType="application/vnd.openxmlformats-officedocument.presentationml.slide+xml"/>
  <Override PartName="/ppt/slides/slide128.xml" ContentType="application/vnd.openxmlformats-officedocument.presentationml.slide+xml"/>
  <Override PartName="/ppt/slides/slide196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3.xml" ContentType="application/vnd.openxmlformats-officedocument.presentationml.slide+xml"/>
  <Override PartName="/ppt/slides/slide2.xml" ContentType="application/vnd.openxmlformats-officedocument.presentationml.slide+xml"/>
  <Override PartName="/ppt/slides/slide144.xml" ContentType="application/vnd.openxmlformats-officedocument.presentationml.slide+xml"/>
  <Override PartName="/ppt/slides/slide3.xml" ContentType="application/vnd.openxmlformats-officedocument.presentationml.slide+xml"/>
  <Override PartName="/ppt/slides/slide98.xml" ContentType="application/vnd.openxmlformats-officedocument.presentationml.slide+xml"/>
  <Override PartName="/ppt/slides/slide145.xml" ContentType="application/vnd.openxmlformats-officedocument.presentationml.slide+xml"/>
  <Override PartName="/ppt/slides/slide4.xml" ContentType="application/vnd.openxmlformats-officedocument.presentationml.slide+xml"/>
  <Override PartName="/ppt/slides/slide99.xml" ContentType="application/vnd.openxmlformats-officedocument.presentationml.slide+xml"/>
  <Override PartName="/ppt/slides/slide146.xml" ContentType="application/vnd.openxmlformats-officedocument.presentationml.slide+xml"/>
  <Override PartName="/ppt/slides/slide5.xml" ContentType="application/vnd.openxmlformats-officedocument.presentationml.slide+xml"/>
  <Override PartName="/ppt/slides/slide147.xml" ContentType="application/vnd.openxmlformats-officedocument.presentationml.slide+xml"/>
  <Override PartName="/ppt/slides/slide6.xml" ContentType="application/vnd.openxmlformats-officedocument.presentationml.slide+xml"/>
  <Override PartName="/ppt/slides/slide148.xml" ContentType="application/vnd.openxmlformats-officedocument.presentationml.slide+xml"/>
  <Override PartName="/ppt/slides/slide7.xml" ContentType="application/vnd.openxmlformats-officedocument.presentationml.slide+xml"/>
  <Override PartName="/ppt/slides/slide149.xml" ContentType="application/vnd.openxmlformats-officedocument.presentationml.slide+xml"/>
  <Override PartName="/ppt/slides/slide8.xml" ContentType="application/vnd.openxmlformats-officedocument.presentationml.slide+xml"/>
  <Override PartName="/ppt/slides/slide150.xml" ContentType="application/vnd.openxmlformats-officedocument.presentationml.slide+xml"/>
  <Override PartName="/ppt/slides/slide39.xml" ContentType="application/vnd.openxmlformats-officedocument.presentationml.slide+xml"/>
  <Override PartName="/ppt/slides/slide153.xml" ContentType="application/vnd.openxmlformats-officedocument.presentationml.slide+xml"/>
  <Override PartName="/ppt/slides/slide163.xml" ContentType="application/vnd.openxmlformats-officedocument.presentationml.slide+xml"/>
  <Override PartName="/ppt/slides/slide154.xml" ContentType="application/vnd.openxmlformats-officedocument.presentationml.slide+xml"/>
  <Override PartName="/ppt/slides/slide164.xml" ContentType="application/vnd.openxmlformats-officedocument.presentationml.slide+xml"/>
  <Override PartName="/ppt/slides/slide141.xml" ContentType="application/vnd.openxmlformats-officedocument.presentationml.slide+xml"/>
  <Override PartName="/ppt/slides/slide178.xml" ContentType="application/vnd.openxmlformats-officedocument.presentationml.slide+xml"/>
  <Override PartName="/ppt/slides/slide21.xml" ContentType="application/vnd.openxmlformats-officedocument.presentationml.slide+xml"/>
  <Override PartName="/ppt/slides/slide151.xml" ContentType="application/vnd.openxmlformats-officedocument.presentationml.slide+xml"/>
  <Override PartName="/ppt/slides/slide188.xml" ContentType="application/vnd.openxmlformats-officedocument.presentationml.slide+xml"/>
  <Override PartName="/ppt/slides/slide31.xml" ContentType="application/vnd.openxmlformats-officedocument.presentationml.slide+xml"/>
  <Override PartName="/ppt/slides/slide142.xml" ContentType="application/vnd.openxmlformats-officedocument.presentationml.slide+xml"/>
  <Override PartName="/ppt/slides/slide1.xml" ContentType="application/vnd.openxmlformats-officedocument.presentationml.slide+xml"/>
  <Override PartName="/ppt/slides/slide179.xml" ContentType="application/vnd.openxmlformats-officedocument.presentationml.slide+xml"/>
  <Override PartName="/ppt/slides/slide152.xml" ContentType="application/vnd.openxmlformats-officedocument.presentationml.slide+xml"/>
  <Override PartName="/ppt/slides/slide189.xml" ContentType="application/vnd.openxmlformats-officedocument.presentationml.slide+xml"/>
  <Override PartName="/ppt/slides/slide32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132.xml" ContentType="application/vnd.openxmlformats-officedocument.presentationml.slide+xml"/>
  <Override PartName="/ppt/slides/slide169.xml" ContentType="application/vnd.openxmlformats-officedocument.presentationml.slide+xml"/>
  <Override PartName="/ppt/slides/slide205.xml" ContentType="application/vnd.openxmlformats-officedocument.presentationml.slide+xml"/>
  <Override PartName="/ppt/slides/slide131.xml" ContentType="application/vnd.openxmlformats-officedocument.presentationml.slide+xml"/>
  <Override PartName="/ppt/slides/slide168.xml" ContentType="application/vnd.openxmlformats-officedocument.presentationml.slide+xml"/>
  <Override PartName="/ppt/slides/slide204.xml" ContentType="application/vnd.openxmlformats-officedocument.presentationml.slide+xml"/>
  <Override PartName="/ppt/slides/slide11.xml" ContentType="application/vnd.openxmlformats-officedocument.presentationml.slide+xml"/>
  <Override PartName="/ppt/slides/slide130.xml" ContentType="application/vnd.openxmlformats-officedocument.presentationml.slide+xml"/>
  <Override PartName="/ppt/slides/slide167.xml" ContentType="application/vnd.openxmlformats-officedocument.presentationml.slide+xml"/>
  <Override PartName="/ppt/slides/slide203.xml" ContentType="application/vnd.openxmlformats-officedocument.presentationml.slide+xml"/>
  <Override PartName="/ppt/slides/slide10.xml" ContentType="application/vnd.openxmlformats-officedocument.presentationml.slide+xml"/>
  <Override PartName="/ppt/slides/slide166.xml" ContentType="application/vnd.openxmlformats-officedocument.presentationml.slide+xml"/>
  <Override PartName="/ppt/slides/slide202.xml" ContentType="application/vnd.openxmlformats-officedocument.presentationml.slide+xml"/>
  <Override PartName="/ppt/slides/slide165.xml" ContentType="application/vnd.openxmlformats-officedocument.presentationml.slide+xml"/>
  <Override PartName="/ppt/slides/slide201.xml" ContentType="application/vnd.openxmlformats-officedocument.presentationml.slide+xml"/>
  <Override PartName="/ppt/slides/slide199.xml" ContentType="application/vnd.openxmlformats-officedocument.presentationml.slide+xml"/>
  <Override PartName="/ppt/slides/slide42.xml" ContentType="application/vnd.openxmlformats-officedocument.presentationml.slide+xml"/>
  <Override PartName="/ppt/slides/slide162.xml" ContentType="application/vnd.openxmlformats-officedocument.presentationml.slide+xml"/>
  <Override PartName="/ppt/slides/slide56.xml" ContentType="application/vnd.openxmlformats-officedocument.presentationml.slide+xml"/>
  <Override PartName="/ppt/slides/slide200.xml" ContentType="application/vnd.openxmlformats-officedocument.presentationml.slide+xml"/>
  <Override PartName="/ppt/slides/slide198.xml" ContentType="application/vnd.openxmlformats-officedocument.presentationml.slide+xml"/>
  <Override PartName="/ppt/slides/slide41.xml" ContentType="application/vnd.openxmlformats-officedocument.presentationml.slide+xml"/>
  <Override PartName="/ppt/slides/slide161.xml" ContentType="application/vnd.openxmlformats-officedocument.presentationml.slide+xml"/>
  <Override PartName="/ppt/slides/slide159.xml" ContentType="application/vnd.openxmlformats-officedocument.presentationml.slide+xml"/>
  <Override PartName="/ppt/slides/slide129.xml" ContentType="application/vnd.openxmlformats-officedocument.presentationml.slide+xml"/>
  <Override PartName="/ppt/slides/slide197.xml" ContentType="application/vnd.openxmlformats-officedocument.presentationml.slide+xml"/>
  <Override PartName="/ppt/slides/slide40.xml" ContentType="application/vnd.openxmlformats-officedocument.presentationml.slide+xml"/>
  <Override PartName="/ppt/slides/slide160.xml" ContentType="application/vnd.openxmlformats-officedocument.presentationml.slide+xml"/>
  <Override PartName="/ppt/slides/slide49.xml" ContentType="application/vnd.openxmlformats-officedocument.presentationml.slide+xml"/>
  <Override PartName="/ppt/slides/slide158.xml" ContentType="application/vnd.openxmlformats-officedocument.presentationml.slide+xml"/>
  <Override PartName="/ppt/slides/slide157.xml" ContentType="application/vnd.openxmlformats-officedocument.presentationml.slide+xml"/>
  <Override PartName="/ppt/slides/slide156.xml" ContentType="application/vnd.openxmlformats-officedocument.presentationml.slide+xml"/>
  <Override PartName="/ppt/slides/slide155.xml" ContentType="application/vnd.openxmlformats-officedocument.presentationml.slide+xml"/>
  <Override PartName="/ppt/slides/slide102.xml" ContentType="application/vnd.openxmlformats-officedocument.presentationml.slide+xml"/>
  <Override PartName="/ppt/slides/slide170.xml" ContentType="application/vnd.openxmlformats-officedocument.presentationml.slide+xml"/>
  <Override PartName="/ppt/slides/slide59.xml" ContentType="application/vnd.openxmlformats-officedocument.presentationml.slide+xml"/>
  <Override PartName="/ppt/slides/slide55.xml" ContentType="application/vnd.openxmlformats-officedocument.presentationml.slide+xml"/>
  <Override PartName="/ppt/slides/slide101.xml" ContentType="application/vnd.openxmlformats-officedocument.presentationml.slide+xml"/>
  <Override PartName="/ppt/slides/slide54.xml" ContentType="application/vnd.openxmlformats-officedocument.presentationml.slide+xml"/>
  <Override PartName="/ppt/slides/slide100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0.xml" ContentType="application/vnd.openxmlformats-officedocument.presentationml.slide+xml"/>
  <Override PartName="/ppt/slides/slide105.xml" ContentType="application/vnd.openxmlformats-officedocument.presentationml.slide+xml"/>
  <Override PartName="/ppt/slides/slide173.xml" ContentType="application/vnd.openxmlformats-officedocument.presentationml.slide+xml"/>
  <Override PartName="/ppt/slides/slide22.xml" ContentType="application/vnd.openxmlformats-officedocument.presentationml.slide+xml"/>
  <Override PartName="/ppt/slides/slide90.xml" ContentType="application/vnd.openxmlformats-officedocument.presentationml.slide+xml"/>
  <Override PartName="/ppt/slides/slide58.xml" ContentType="application/vnd.openxmlformats-officedocument.presentationml.slide+xml"/>
  <Override PartName="/ppt/slides/slide104.xml" ContentType="application/vnd.openxmlformats-officedocument.presentationml.slide+xml"/>
  <Override PartName="/ppt/slides/slide172.xml" ContentType="application/vnd.openxmlformats-officedocument.presentationml.slide+xml"/>
  <Override PartName="/ppt/slides/slide57.xml" ContentType="application/vnd.openxmlformats-officedocument.presentationml.slide+xml"/>
  <Override PartName="/ppt/slides/slide103.xml" ContentType="application/vnd.openxmlformats-officedocument.presentationml.slide+xml"/>
  <Override PartName="/ppt/slides/slide171.xml" ContentType="application/vnd.openxmlformats-officedocument.presentationml.slide+xml"/>
  <Override PartName="/ppt/slides/slide20.xml" ContentType="application/vnd.openxmlformats-officedocument.presentationml.slide+xml"/>
  <Override PartName="/ppt/slides/slide48.xml" ContentType="application/vnd.openxmlformats-officedocument.presentationml.slide+xml"/>
  <Override PartName="/ppt/slides/slide9.xml" ContentType="application/vnd.openxmlformats-officedocument.presentationml.slide+xml"/>
  <Override PartName="/ppt/slides/slide47.xml" ContentType="application/vnd.openxmlformats-officedocument.presentationml.slide+xml"/>
  <Override PartName="/ppt/slides/slide84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81.xml" ContentType="application/vnd.openxmlformats-officedocument.presentationml.slide+xml"/>
  <Override PartName="/ppt/slides/slide46.xml" ContentType="application/vnd.openxmlformats-officedocument.presentationml.slide+xml"/>
  <Override PartName="/ppt/slides/slide83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80.xml" ContentType="application/vnd.openxmlformats-officedocument.presentationml.slide+xml"/>
  <Override PartName="/ppt/slides/slide14.xml" ContentType="application/vnd.openxmlformats-officedocument.presentationml.slide+xml"/>
  <Override PartName="/ppt/slides/slide82.xml" ContentType="application/vnd.openxmlformats-officedocument.presentationml.slide+xml"/>
  <Override PartName="/ppt/slides/slide23.xml" ContentType="application/vnd.openxmlformats-officedocument.presentationml.slide+xml"/>
  <Override PartName="/ppt/slides/slide9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  <p:sldId id="450" r:id="rId201"/>
    <p:sldId id="451" r:id="rId202"/>
    <p:sldId id="452" r:id="rId203"/>
    <p:sldId id="453" r:id="rId204"/>
    <p:sldId id="454" r:id="rId205"/>
    <p:sldId id="455" r:id="rId206"/>
    <p:sldId id="456" r:id="rId207"/>
    <p:sldId id="457" r:id="rId208"/>
    <p:sldId id="458" r:id="rId209"/>
    <p:sldId id="459" r:id="rId210"/>
    <p:sldId id="460" r:id="rId211"/>
    <p:sldId id="461" r:id="rId212"/>
    <p:sldId id="462" r:id="rId213"/>
  </p:sldIdLst>
  <p:sldSz cx="10058400" cy="77724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Relationship Id="rId187" Type="http://schemas.openxmlformats.org/officeDocument/2006/relationships/slide" Target="slides/slide181.xml"/><Relationship Id="rId188" Type="http://schemas.openxmlformats.org/officeDocument/2006/relationships/slide" Target="slides/slide182.xml"/><Relationship Id="rId189" Type="http://schemas.openxmlformats.org/officeDocument/2006/relationships/slide" Target="slides/slide183.xml"/><Relationship Id="rId190" Type="http://schemas.openxmlformats.org/officeDocument/2006/relationships/slide" Target="slides/slide184.xml"/><Relationship Id="rId191" Type="http://schemas.openxmlformats.org/officeDocument/2006/relationships/slide" Target="slides/slide185.xml"/><Relationship Id="rId192" Type="http://schemas.openxmlformats.org/officeDocument/2006/relationships/slide" Target="slides/slide186.xml"/><Relationship Id="rId193" Type="http://schemas.openxmlformats.org/officeDocument/2006/relationships/slide" Target="slides/slide187.xml"/><Relationship Id="rId194" Type="http://schemas.openxmlformats.org/officeDocument/2006/relationships/slide" Target="slides/slide188.xml"/><Relationship Id="rId195" Type="http://schemas.openxmlformats.org/officeDocument/2006/relationships/slide" Target="slides/slide189.xml"/><Relationship Id="rId196" Type="http://schemas.openxmlformats.org/officeDocument/2006/relationships/slide" Target="slides/slide190.xml"/><Relationship Id="rId197" Type="http://schemas.openxmlformats.org/officeDocument/2006/relationships/slide" Target="slides/slide191.xml"/><Relationship Id="rId198" Type="http://schemas.openxmlformats.org/officeDocument/2006/relationships/slide" Target="slides/slide192.xml"/><Relationship Id="rId199" Type="http://schemas.openxmlformats.org/officeDocument/2006/relationships/slide" Target="slides/slide193.xml"/><Relationship Id="rId200" Type="http://schemas.openxmlformats.org/officeDocument/2006/relationships/slide" Target="slides/slide194.xml"/><Relationship Id="rId201" Type="http://schemas.openxmlformats.org/officeDocument/2006/relationships/slide" Target="slides/slide195.xml"/><Relationship Id="rId202" Type="http://schemas.openxmlformats.org/officeDocument/2006/relationships/slide" Target="slides/slide196.xml"/><Relationship Id="rId203" Type="http://schemas.openxmlformats.org/officeDocument/2006/relationships/slide" Target="slides/slide197.xml"/><Relationship Id="rId204" Type="http://schemas.openxmlformats.org/officeDocument/2006/relationships/slide" Target="slides/slide198.xml"/><Relationship Id="rId205" Type="http://schemas.openxmlformats.org/officeDocument/2006/relationships/slide" Target="slides/slide199.xml"/><Relationship Id="rId206" Type="http://schemas.openxmlformats.org/officeDocument/2006/relationships/slide" Target="slides/slide200.xml"/><Relationship Id="rId207" Type="http://schemas.openxmlformats.org/officeDocument/2006/relationships/slide" Target="slides/slide201.xml"/><Relationship Id="rId208" Type="http://schemas.openxmlformats.org/officeDocument/2006/relationships/slide" Target="slides/slide202.xml"/><Relationship Id="rId209" Type="http://schemas.openxmlformats.org/officeDocument/2006/relationships/slide" Target="slides/slide203.xml"/><Relationship Id="rId210" Type="http://schemas.openxmlformats.org/officeDocument/2006/relationships/slide" Target="slides/slide204.xml"/><Relationship Id="rId211" Type="http://schemas.openxmlformats.org/officeDocument/2006/relationships/slide" Target="slides/slide205.xml"/><Relationship Id="rId212" Type="http://schemas.openxmlformats.org/officeDocument/2006/relationships/slide" Target="slides/slide206.xml"/><Relationship Id="rId213" Type="http://schemas.openxmlformats.org/officeDocument/2006/relationships/slide" Target="slides/slide207.xml"/><Relationship Id="rId2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DD5D9C-BA75-4494-B41A-24DE6A014C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E9B1818-E9B0-4E28-A61D-EE0EBEC2B9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C128A21-6998-4CD0-B45F-85A60282F3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013799C-84E6-46A2-918F-2C768FA739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FCA093C-6A04-4E3C-876C-109B0FA2E4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g object 16" descr=""/>
          <p:cNvPicPr/>
          <p:nvPr/>
        </p:nvPicPr>
        <p:blipFill>
          <a:blip r:embed="rId2"/>
          <a:stretch/>
        </p:blipFill>
        <p:spPr>
          <a:xfrm>
            <a:off x="8029800" y="504360"/>
            <a:ext cx="1571040" cy="8006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754560" y="2409480"/>
            <a:ext cx="8549280" cy="12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3420000" y="7228440"/>
            <a:ext cx="321840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2"/>
          </p:nvPr>
        </p:nvSpPr>
        <p:spPr>
          <a:xfrm>
            <a:off x="502920" y="7228440"/>
            <a:ext cx="231300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7599600" y="7041960"/>
            <a:ext cx="1869840" cy="1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754640" indent="0">
              <a:lnSpc>
                <a:spcPts val="1239"/>
              </a:lnSpc>
              <a:buNone/>
              <a:defRPr b="0" lang="en-IN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marL="1754640" indent="0">
              <a:lnSpc>
                <a:spcPts val="1239"/>
              </a:lnSpc>
              <a:buNone/>
            </a:pPr>
            <a:fld id="{3FB39412-9940-48B1-90A0-39A14170B301}" type="slidenum">
              <a:rPr b="0" lang="en-IN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 object 16" descr=""/>
          <p:cNvPicPr/>
          <p:nvPr/>
        </p:nvPicPr>
        <p:blipFill>
          <a:blip r:embed="rId2"/>
          <a:stretch/>
        </p:blipFill>
        <p:spPr>
          <a:xfrm>
            <a:off x="8029800" y="504360"/>
            <a:ext cx="1571040" cy="8006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93240" y="433800"/>
            <a:ext cx="6892560" cy="104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993240" y="1313640"/>
            <a:ext cx="8071920" cy="538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ftr" idx="4"/>
          </p:nvPr>
        </p:nvSpPr>
        <p:spPr>
          <a:xfrm>
            <a:off x="3420000" y="7228440"/>
            <a:ext cx="321840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dt" idx="5"/>
          </p:nvPr>
        </p:nvSpPr>
        <p:spPr>
          <a:xfrm>
            <a:off x="502920" y="7228440"/>
            <a:ext cx="231300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sldNum" idx="6"/>
          </p:nvPr>
        </p:nvSpPr>
        <p:spPr>
          <a:xfrm>
            <a:off x="7599600" y="7041960"/>
            <a:ext cx="1869840" cy="1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754640" indent="0">
              <a:lnSpc>
                <a:spcPts val="1239"/>
              </a:lnSpc>
              <a:buNone/>
              <a:defRPr b="0" lang="en-IN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marL="1754640" indent="0">
              <a:lnSpc>
                <a:spcPts val="1239"/>
              </a:lnSpc>
              <a:buNone/>
            </a:pPr>
            <a:fld id="{9CEDD213-60D0-4CD9-954B-ECEAC954D513}" type="slidenum">
              <a:rPr b="0" lang="en-IN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g object 16" descr=""/>
          <p:cNvPicPr/>
          <p:nvPr/>
        </p:nvPicPr>
        <p:blipFill>
          <a:blip r:embed="rId2"/>
          <a:stretch/>
        </p:blipFill>
        <p:spPr>
          <a:xfrm>
            <a:off x="8029800" y="504360"/>
            <a:ext cx="1571040" cy="800640"/>
          </a:xfrm>
          <a:prstGeom prst="rect">
            <a:avLst/>
          </a:prstGeom>
          <a:ln w="0">
            <a:noFill/>
          </a:ln>
        </p:spPr>
      </p:pic>
      <p:pic>
        <p:nvPicPr>
          <p:cNvPr id="16" name="bg object 16" descr=""/>
          <p:cNvPicPr/>
          <p:nvPr/>
        </p:nvPicPr>
        <p:blipFill>
          <a:blip r:embed="rId3"/>
          <a:stretch/>
        </p:blipFill>
        <p:spPr>
          <a:xfrm>
            <a:off x="8106120" y="457200"/>
            <a:ext cx="1485000" cy="771480"/>
          </a:xfrm>
          <a:prstGeom prst="rect">
            <a:avLst/>
          </a:prstGeom>
          <a:ln w="0">
            <a:noFill/>
          </a:ln>
        </p:spPr>
      </p:pic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93240" y="433800"/>
            <a:ext cx="6892560" cy="104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36040" y="1688040"/>
            <a:ext cx="449748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2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22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22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22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2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2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717520" y="1319400"/>
            <a:ext cx="3779640" cy="50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7"/>
          </p:nvPr>
        </p:nvSpPr>
        <p:spPr>
          <a:xfrm>
            <a:off x="3420000" y="7228440"/>
            <a:ext cx="321840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8"/>
          </p:nvPr>
        </p:nvSpPr>
        <p:spPr>
          <a:xfrm>
            <a:off x="502920" y="7228440"/>
            <a:ext cx="231300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sldNum" idx="9"/>
          </p:nvPr>
        </p:nvSpPr>
        <p:spPr>
          <a:xfrm>
            <a:off x="7599600" y="7041960"/>
            <a:ext cx="1869840" cy="1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754640" indent="0">
              <a:lnSpc>
                <a:spcPts val="1239"/>
              </a:lnSpc>
              <a:buNone/>
              <a:defRPr b="0" lang="en-IN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marL="1754640" indent="0">
              <a:lnSpc>
                <a:spcPts val="1239"/>
              </a:lnSpc>
              <a:buNone/>
            </a:pPr>
            <a:fld id="{D7CE9736-965B-4EB1-823D-E8F3BD75F54C}" type="slidenum">
              <a:rPr b="0" lang="en-IN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bg object 16" descr=""/>
          <p:cNvPicPr/>
          <p:nvPr/>
        </p:nvPicPr>
        <p:blipFill>
          <a:blip r:embed="rId2"/>
          <a:stretch/>
        </p:blipFill>
        <p:spPr>
          <a:xfrm>
            <a:off x="8029800" y="504360"/>
            <a:ext cx="1571040" cy="800640"/>
          </a:xfrm>
          <a:prstGeom prst="rect">
            <a:avLst/>
          </a:prstGeom>
          <a:ln w="0">
            <a:noFill/>
          </a:ln>
        </p:spPr>
      </p:pic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93240" y="433800"/>
            <a:ext cx="6892560" cy="104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ftr" idx="10"/>
          </p:nvPr>
        </p:nvSpPr>
        <p:spPr>
          <a:xfrm>
            <a:off x="3420000" y="7228440"/>
            <a:ext cx="321840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1"/>
          </p:nvPr>
        </p:nvSpPr>
        <p:spPr>
          <a:xfrm>
            <a:off x="502920" y="7228440"/>
            <a:ext cx="231300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sldNum" idx="12"/>
          </p:nvPr>
        </p:nvSpPr>
        <p:spPr>
          <a:xfrm>
            <a:off x="7599600" y="7041960"/>
            <a:ext cx="1869840" cy="1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754640" indent="0">
              <a:lnSpc>
                <a:spcPts val="1239"/>
              </a:lnSpc>
              <a:buNone/>
              <a:defRPr b="0" lang="en-IN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marL="1754640" indent="0">
              <a:lnSpc>
                <a:spcPts val="1239"/>
              </a:lnSpc>
              <a:buNone/>
            </a:pPr>
            <a:fld id="{5748BC11-8F0B-4C86-8745-29CBA49D0FD7}" type="slidenum">
              <a:rPr b="0" lang="en-IN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bg object 16" descr=""/>
          <p:cNvPicPr/>
          <p:nvPr/>
        </p:nvPicPr>
        <p:blipFill>
          <a:blip r:embed="rId2"/>
          <a:stretch/>
        </p:blipFill>
        <p:spPr>
          <a:xfrm>
            <a:off x="8029800" y="504360"/>
            <a:ext cx="1571040" cy="800640"/>
          </a:xfrm>
          <a:prstGeom prst="rect">
            <a:avLst/>
          </a:prstGeom>
          <a:ln w="0">
            <a:noFill/>
          </a:ln>
        </p:spPr>
      </p:pic>
      <p:sp>
        <p:nvSpPr>
          <p:cNvPr id="34" name="PlaceHolder 1"/>
          <p:cNvSpPr>
            <a:spLocks noGrp="1"/>
          </p:cNvSpPr>
          <p:nvPr>
            <p:ph type="ftr" idx="13"/>
          </p:nvPr>
        </p:nvSpPr>
        <p:spPr>
          <a:xfrm>
            <a:off x="3420000" y="7228440"/>
            <a:ext cx="321840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dt" idx="14"/>
          </p:nvPr>
        </p:nvSpPr>
        <p:spPr>
          <a:xfrm>
            <a:off x="502920" y="7228440"/>
            <a:ext cx="231300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15"/>
          </p:nvPr>
        </p:nvSpPr>
        <p:spPr>
          <a:xfrm>
            <a:off x="7599600" y="7041960"/>
            <a:ext cx="1869840" cy="1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754640" indent="0">
              <a:lnSpc>
                <a:spcPts val="1239"/>
              </a:lnSpc>
              <a:buNone/>
              <a:defRPr b="0" lang="en-IN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marL="1754640" indent="0">
              <a:lnSpc>
                <a:spcPts val="1239"/>
              </a:lnSpc>
              <a:buNone/>
            </a:pPr>
            <a:fld id="{A0BF00CB-D66D-43A7-B935-A0D962D6567D}" type="slidenum">
              <a:rPr b="0" lang="en-IN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slideLayout" Target="../slideLayouts/slideLayout2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9.jpeg"/><Relationship Id="rId3" Type="http://schemas.openxmlformats.org/officeDocument/2006/relationships/slideLayout" Target="../slideLayouts/slideLayout2.xml"/>
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2.xml"/>
</Relationships>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12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5.xml"/>
</Relationships>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12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2.jpeg"/><Relationship Id="rId3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34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2.xml"/>
</Relationships>
</file>

<file path=ppt/slides/_rels/slide135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2.xml"/>
</Relationships>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7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2.xml"/>
</Relationships>
</file>

<file path=ppt/slides/_rels/slide13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4.xml"/>
</Relationships>
</file>

<file path=ppt/slides/_rels/slide1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
</Relationships>
</file>

<file path=ppt/slides/_rels/slide14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4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slideLayout" Target="../slideLayouts/slideLayout2.xml"/>
</Relationships>
</file>

<file path=ppt/slides/_rels/slide1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5.xml"/>
</Relationships>
</file>

<file path=ppt/slides/_rels/slide14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5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2.xml"/>
</Relationships>
</file>

<file path=ppt/slides/_rels/slide156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2.xml"/>
</Relationships>
</file>

<file path=ppt/slides/_rels/slide157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2.xml"/>
</Relationships>
</file>

<file path=ppt/slides/_rels/slide158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2.xml"/>
</Relationships>
</file>

<file path=ppt/slides/_rels/slide159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0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5.xml"/>
</Relationships>
</file>

<file path=ppt/slides/_rels/slide1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0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5.xml"/>
</Relationships>
</file>

<file path=ppt/slides/_rels/slide1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1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5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5.xml"/>
</Relationships>
</file>

<file path=ppt/slides/_rels/slide206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5.xml"/>
</Relationships>
</file>

<file path=ppt/slides/_rels/slide207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6.png"/><Relationship Id="rId3" Type="http://schemas.openxmlformats.org/officeDocument/2006/relationships/image" Target="../media/image17.jpeg"/><Relationship Id="rId4" Type="http://schemas.openxmlformats.org/officeDocument/2006/relationships/slideLayout" Target="../slideLayouts/slideLayout2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2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5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2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5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object 2" descr=""/>
          <p:cNvPicPr/>
          <p:nvPr/>
        </p:nvPicPr>
        <p:blipFill>
          <a:blip r:embed="rId1"/>
          <a:stretch/>
        </p:blipFill>
        <p:spPr>
          <a:xfrm>
            <a:off x="8001000" y="457200"/>
            <a:ext cx="1599840" cy="77148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/>
          </p:nvPr>
        </p:nvSpPr>
        <p:spPr>
          <a:xfrm>
            <a:off x="993240" y="1313640"/>
            <a:ext cx="8071920" cy="4614120"/>
          </a:xfrm>
          <a:prstGeom prst="rect">
            <a:avLst/>
          </a:prstGeom>
          <a:noFill/>
          <a:ln w="0">
            <a:noFill/>
          </a:ln>
        </p:spPr>
        <p:txBody>
          <a:bodyPr lIns="0" rIns="0" tIns="196560" bIns="0" anchor="t">
            <a:noAutofit/>
          </a:bodyPr>
          <a:p>
            <a:pPr marL="86400" indent="0" algn="ctr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3600" spc="-7" strike="noStrike">
                <a:solidFill>
                  <a:srgbClr val="0000cc"/>
                </a:solidFill>
                <a:latin typeface="Times New Roman"/>
              </a:rPr>
              <a:t>CS205</a:t>
            </a:r>
            <a:r>
              <a:rPr b="0" lang="en-IN" sz="3600" spc="-1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3600" spc="-7" strike="noStrike">
                <a:solidFill>
                  <a:srgbClr val="0000cc"/>
                </a:solidFill>
                <a:latin typeface="Times New Roman"/>
              </a:rPr>
              <a:t>Object</a:t>
            </a:r>
            <a:r>
              <a:rPr b="0" lang="en-IN" sz="3600" spc="4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3600" spc="-7" strike="noStrike">
                <a:solidFill>
                  <a:srgbClr val="0000cc"/>
                </a:solidFill>
                <a:latin typeface="Times New Roman"/>
              </a:rPr>
              <a:t>Oriented</a:t>
            </a:r>
            <a:r>
              <a:rPr b="0" lang="en-IN" sz="3600" spc="9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3600" spc="-7" strike="noStrike">
                <a:solidFill>
                  <a:srgbClr val="0000cc"/>
                </a:solidFill>
                <a:latin typeface="Times New Roman"/>
              </a:rPr>
              <a:t>Programming</a:t>
            </a:r>
            <a:r>
              <a:rPr b="0" lang="en-IN" sz="3600" spc="9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3600" spc="-7" strike="noStrike">
                <a:solidFill>
                  <a:srgbClr val="0000cc"/>
                </a:solidFill>
                <a:latin typeface="Times New Roman"/>
              </a:rPr>
              <a:t>in </a:t>
            </a:r>
            <a:r>
              <a:rPr b="0" lang="en-IN" sz="3600" spc="-88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3600" spc="-7" strike="noStrike">
                <a:solidFill>
                  <a:srgbClr val="0000cc"/>
                </a:solidFill>
                <a:latin typeface="Times New Roman"/>
              </a:rPr>
              <a:t>Java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  <a:p>
            <a:pPr marL="153720" indent="0" algn="ctr">
              <a:lnSpc>
                <a:spcPts val="3940"/>
              </a:lnSpc>
              <a:spcBef>
                <a:spcPts val="394"/>
              </a:spcBef>
              <a:buNone/>
            </a:pPr>
            <a:r>
              <a:rPr b="0" lang="en-IN" sz="3600" spc="-7" strike="noStrike">
                <a:solidFill>
                  <a:schemeClr val="dk1"/>
                </a:solidFill>
                <a:latin typeface="Times New Roman"/>
              </a:rPr>
              <a:t>Module</a:t>
            </a:r>
            <a:r>
              <a:rPr b="0" lang="en-IN" sz="36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</a:rPr>
              <a:t>5</a:t>
            </a:r>
            <a:r>
              <a:rPr b="0" lang="en-IN" sz="3600" spc="-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</a:rPr>
              <a:t>-</a:t>
            </a:r>
            <a:r>
              <a:rPr b="0" lang="en-IN" sz="3600" spc="-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Graphical</a:t>
            </a:r>
            <a:r>
              <a:rPr b="1" lang="en-IN" sz="3200" spc="-3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User</a:t>
            </a:r>
            <a:r>
              <a:rPr b="1" lang="en-IN" sz="3200" spc="-7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Interface</a:t>
            </a:r>
            <a:r>
              <a:rPr b="1" lang="en-IN" sz="32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and </a:t>
            </a:r>
            <a:r>
              <a:rPr b="1" lang="en-IN" sz="3200" spc="-78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Database</a:t>
            </a:r>
            <a:r>
              <a:rPr b="1" lang="en-IN" sz="3200" spc="-4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7" strike="noStrike">
                <a:solidFill>
                  <a:schemeClr val="dk1"/>
                </a:solidFill>
                <a:latin typeface="Times New Roman"/>
              </a:rPr>
              <a:t>support</a:t>
            </a:r>
            <a:r>
              <a:rPr b="1" lang="en-IN" sz="32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of</a:t>
            </a:r>
            <a:r>
              <a:rPr b="1" lang="en-IN" sz="32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4" strike="noStrike">
                <a:solidFill>
                  <a:schemeClr val="dk1"/>
                </a:solidFill>
                <a:latin typeface="Times New Roman"/>
              </a:rPr>
              <a:t>Java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object 5"/>
          <p:cNvSpPr/>
          <p:nvPr/>
        </p:nvSpPr>
        <p:spPr>
          <a:xfrm>
            <a:off x="8960760" y="6883560"/>
            <a:ext cx="102600" cy="1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898989"/>
                </a:solidFill>
                <a:latin typeface="Calibri"/>
              </a:rPr>
              <a:t>1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object 2" descr=""/>
          <p:cNvPicPr/>
          <p:nvPr/>
        </p:nvPicPr>
        <p:blipFill>
          <a:blip r:embed="rId1"/>
          <a:stretch/>
        </p:blipFill>
        <p:spPr>
          <a:xfrm>
            <a:off x="8001000" y="457200"/>
            <a:ext cx="1599840" cy="771480"/>
          </a:xfrm>
          <a:prstGeom prst="rect">
            <a:avLst/>
          </a:prstGeom>
          <a:ln w="0">
            <a:noFill/>
          </a:ln>
        </p:spPr>
      </p:pic>
      <p:sp>
        <p:nvSpPr>
          <p:cNvPr id="78" name="object 3"/>
          <p:cNvSpPr/>
          <p:nvPr/>
        </p:nvSpPr>
        <p:spPr>
          <a:xfrm>
            <a:off x="835200" y="457200"/>
            <a:ext cx="4053600" cy="646200"/>
          </a:xfrm>
          <a:custGeom>
            <a:avLst/>
            <a:gdLst>
              <a:gd name="textAreaLeft" fmla="*/ 0 w 4053600"/>
              <a:gd name="textAreaRight" fmla="*/ 4053960 w 4053600"/>
              <a:gd name="textAreaTop" fmla="*/ 0 h 646200"/>
              <a:gd name="textAreaBottom" fmla="*/ 646560 h 646200"/>
            </a:gdLst>
            <a:ahLst/>
            <a:rect l="textAreaLeft" t="textAreaTop" r="textAreaRight" b="textAreaBottom"/>
            <a:pathLst>
              <a:path w="4053840" h="646430">
                <a:moveTo>
                  <a:pt x="4047744" y="7620"/>
                </a:moveTo>
                <a:lnTo>
                  <a:pt x="4040124" y="0"/>
                </a:lnTo>
                <a:lnTo>
                  <a:pt x="0" y="0"/>
                </a:lnTo>
                <a:lnTo>
                  <a:pt x="0" y="646176"/>
                </a:lnTo>
                <a:lnTo>
                  <a:pt x="7620" y="646176"/>
                </a:lnTo>
                <a:lnTo>
                  <a:pt x="7620" y="7620"/>
                </a:lnTo>
                <a:lnTo>
                  <a:pt x="13716" y="0"/>
                </a:lnTo>
                <a:lnTo>
                  <a:pt x="13716" y="7620"/>
                </a:lnTo>
                <a:lnTo>
                  <a:pt x="4047744" y="7620"/>
                </a:lnTo>
                <a:close/>
              </a:path>
              <a:path w="4053840" h="646430">
                <a:moveTo>
                  <a:pt x="13716" y="7620"/>
                </a:moveTo>
                <a:lnTo>
                  <a:pt x="13716" y="0"/>
                </a:lnTo>
                <a:lnTo>
                  <a:pt x="7620" y="7620"/>
                </a:lnTo>
                <a:lnTo>
                  <a:pt x="13716" y="7620"/>
                </a:lnTo>
                <a:close/>
              </a:path>
              <a:path w="4053840" h="646430">
                <a:moveTo>
                  <a:pt x="13716" y="633984"/>
                </a:moveTo>
                <a:lnTo>
                  <a:pt x="13716" y="7620"/>
                </a:lnTo>
                <a:lnTo>
                  <a:pt x="7620" y="7620"/>
                </a:lnTo>
                <a:lnTo>
                  <a:pt x="7620" y="633984"/>
                </a:lnTo>
                <a:lnTo>
                  <a:pt x="13716" y="633984"/>
                </a:lnTo>
                <a:close/>
              </a:path>
              <a:path w="4053840" h="646430">
                <a:moveTo>
                  <a:pt x="4047744" y="633984"/>
                </a:moveTo>
                <a:lnTo>
                  <a:pt x="7620" y="633984"/>
                </a:lnTo>
                <a:lnTo>
                  <a:pt x="13716" y="640080"/>
                </a:lnTo>
                <a:lnTo>
                  <a:pt x="13716" y="646176"/>
                </a:lnTo>
                <a:lnTo>
                  <a:pt x="4040124" y="646176"/>
                </a:lnTo>
                <a:lnTo>
                  <a:pt x="4040124" y="640080"/>
                </a:lnTo>
                <a:lnTo>
                  <a:pt x="4047744" y="633984"/>
                </a:lnTo>
                <a:close/>
              </a:path>
              <a:path w="4053840" h="646430">
                <a:moveTo>
                  <a:pt x="13716" y="646176"/>
                </a:moveTo>
                <a:lnTo>
                  <a:pt x="13716" y="640080"/>
                </a:lnTo>
                <a:lnTo>
                  <a:pt x="7620" y="633984"/>
                </a:lnTo>
                <a:lnTo>
                  <a:pt x="7620" y="646176"/>
                </a:lnTo>
                <a:lnTo>
                  <a:pt x="13716" y="646176"/>
                </a:lnTo>
                <a:close/>
              </a:path>
              <a:path w="4053840" h="646430">
                <a:moveTo>
                  <a:pt x="4053840" y="646176"/>
                </a:moveTo>
                <a:lnTo>
                  <a:pt x="4053840" y="0"/>
                </a:lnTo>
                <a:lnTo>
                  <a:pt x="4040124" y="0"/>
                </a:lnTo>
                <a:lnTo>
                  <a:pt x="4047744" y="7620"/>
                </a:lnTo>
                <a:lnTo>
                  <a:pt x="4047744" y="646176"/>
                </a:lnTo>
                <a:lnTo>
                  <a:pt x="4053840" y="646176"/>
                </a:lnTo>
                <a:close/>
              </a:path>
              <a:path w="4053840" h="646430">
                <a:moveTo>
                  <a:pt x="4047744" y="633984"/>
                </a:moveTo>
                <a:lnTo>
                  <a:pt x="4047744" y="7620"/>
                </a:lnTo>
                <a:lnTo>
                  <a:pt x="4040124" y="7620"/>
                </a:lnTo>
                <a:lnTo>
                  <a:pt x="4040124" y="633984"/>
                </a:lnTo>
                <a:lnTo>
                  <a:pt x="4047744" y="633984"/>
                </a:lnTo>
                <a:close/>
              </a:path>
              <a:path w="4053840" h="646430">
                <a:moveTo>
                  <a:pt x="4047744" y="646176"/>
                </a:moveTo>
                <a:lnTo>
                  <a:pt x="4047744" y="633984"/>
                </a:lnTo>
                <a:lnTo>
                  <a:pt x="4040124" y="640080"/>
                </a:lnTo>
                <a:lnTo>
                  <a:pt x="4040124" y="646176"/>
                </a:lnTo>
                <a:lnTo>
                  <a:pt x="4047744" y="646176"/>
                </a:lnTo>
                <a:close/>
              </a:path>
            </a:pathLst>
          </a:custGeom>
          <a:solidFill>
            <a:srgbClr val="b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450160" y="662400"/>
            <a:ext cx="8193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2400" spc="-12" strike="noStrike">
                <a:solidFill>
                  <a:schemeClr val="dk1"/>
                </a:solidFill>
                <a:latin typeface="Times New Roman"/>
              </a:rPr>
              <a:t>S</a:t>
            </a:r>
            <a:r>
              <a:rPr b="1" lang="en-IN" sz="2400" spc="-26" strike="noStrike">
                <a:solidFill>
                  <a:schemeClr val="dk1"/>
                </a:solidFill>
                <a:latin typeface="Times New Roman"/>
              </a:rPr>
              <a:t>w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i</a:t>
            </a:r>
            <a:r>
              <a:rPr b="1" lang="en-IN" sz="2400" spc="-12" strike="noStrike">
                <a:solidFill>
                  <a:schemeClr val="dk1"/>
                </a:solidFill>
                <a:latin typeface="Times New Roman"/>
              </a:rPr>
              <a:t>n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g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80" name="object 5"/>
          <p:cNvGrpSpPr/>
          <p:nvPr/>
        </p:nvGrpSpPr>
        <p:grpSpPr>
          <a:xfrm>
            <a:off x="756000" y="457200"/>
            <a:ext cx="8322480" cy="3429000"/>
            <a:chOff x="756000" y="457200"/>
            <a:chExt cx="8322480" cy="3429000"/>
          </a:xfrm>
        </p:grpSpPr>
        <p:sp>
          <p:nvSpPr>
            <p:cNvPr id="81" name="object 6"/>
            <p:cNvSpPr/>
            <p:nvPr/>
          </p:nvSpPr>
          <p:spPr>
            <a:xfrm>
              <a:off x="756000" y="1136880"/>
              <a:ext cx="4205880" cy="2749320"/>
            </a:xfrm>
            <a:custGeom>
              <a:avLst/>
              <a:gdLst>
                <a:gd name="textAreaLeft" fmla="*/ 0 w 4205880"/>
                <a:gd name="textAreaRight" fmla="*/ 4206240 w 4205880"/>
                <a:gd name="textAreaTop" fmla="*/ 0 h 2749320"/>
                <a:gd name="textAreaBottom" fmla="*/ 2749680 h 2749320"/>
              </a:gdLst>
              <a:ahLst/>
              <a:rect l="textAreaLeft" t="textAreaTop" r="textAreaRight" b="textAreaBottom"/>
              <a:pathLst>
                <a:path w="4206240" h="2749550">
                  <a:moveTo>
                    <a:pt x="4206240" y="2749295"/>
                  </a:moveTo>
                  <a:lnTo>
                    <a:pt x="4206240" y="0"/>
                  </a:lnTo>
                  <a:lnTo>
                    <a:pt x="0" y="0"/>
                  </a:lnTo>
                  <a:lnTo>
                    <a:pt x="0" y="2749295"/>
                  </a:lnTo>
                  <a:lnTo>
                    <a:pt x="6096" y="2749295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4192524" y="13716"/>
                  </a:lnTo>
                  <a:lnTo>
                    <a:pt x="4192524" y="6096"/>
                  </a:lnTo>
                  <a:lnTo>
                    <a:pt x="4200144" y="13716"/>
                  </a:lnTo>
                  <a:lnTo>
                    <a:pt x="4200144" y="2749295"/>
                  </a:lnTo>
                  <a:lnTo>
                    <a:pt x="4206240" y="2749295"/>
                  </a:lnTo>
                  <a:close/>
                </a:path>
                <a:path w="4206240" h="2749550">
                  <a:moveTo>
                    <a:pt x="13716" y="13716"/>
                  </a:move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close/>
                </a:path>
                <a:path w="4206240" h="2749550">
                  <a:moveTo>
                    <a:pt x="13716" y="2749295"/>
                  </a:moveTo>
                  <a:lnTo>
                    <a:pt x="13716" y="13716"/>
                  </a:lnTo>
                  <a:lnTo>
                    <a:pt x="6096" y="13716"/>
                  </a:lnTo>
                  <a:lnTo>
                    <a:pt x="6096" y="2749295"/>
                  </a:lnTo>
                  <a:lnTo>
                    <a:pt x="13716" y="2749295"/>
                  </a:lnTo>
                  <a:close/>
                </a:path>
                <a:path w="4206240" h="2749550">
                  <a:moveTo>
                    <a:pt x="4200144" y="13716"/>
                  </a:moveTo>
                  <a:lnTo>
                    <a:pt x="4192524" y="6096"/>
                  </a:lnTo>
                  <a:lnTo>
                    <a:pt x="4192524" y="13716"/>
                  </a:lnTo>
                  <a:lnTo>
                    <a:pt x="4200144" y="13716"/>
                  </a:lnTo>
                  <a:close/>
                </a:path>
                <a:path w="4206240" h="2749550">
                  <a:moveTo>
                    <a:pt x="4200144" y="2749295"/>
                  </a:moveTo>
                  <a:lnTo>
                    <a:pt x="4200144" y="13716"/>
                  </a:lnTo>
                  <a:lnTo>
                    <a:pt x="4192524" y="13716"/>
                  </a:lnTo>
                  <a:lnTo>
                    <a:pt x="4192524" y="2749295"/>
                  </a:lnTo>
                  <a:lnTo>
                    <a:pt x="4200144" y="2749295"/>
                  </a:lnTo>
                  <a:close/>
                </a:path>
              </a:pathLst>
            </a:custGeom>
            <a:solidFill>
              <a:srgbClr val="4f80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" name="object 7"/>
            <p:cNvSpPr/>
            <p:nvPr/>
          </p:nvSpPr>
          <p:spPr>
            <a:xfrm>
              <a:off x="5023080" y="457200"/>
              <a:ext cx="4055400" cy="646200"/>
            </a:xfrm>
            <a:custGeom>
              <a:avLst/>
              <a:gdLst>
                <a:gd name="textAreaLeft" fmla="*/ 0 w 4055400"/>
                <a:gd name="textAreaRight" fmla="*/ 4055760 w 4055400"/>
                <a:gd name="textAreaTop" fmla="*/ 0 h 646200"/>
                <a:gd name="textAreaBottom" fmla="*/ 646560 h 646200"/>
              </a:gdLst>
              <a:ahLst/>
              <a:rect l="textAreaLeft" t="textAreaTop" r="textAreaRight" b="textAreaBottom"/>
              <a:pathLst>
                <a:path w="4055745" h="646430">
                  <a:moveTo>
                    <a:pt x="4049268" y="7620"/>
                  </a:moveTo>
                  <a:lnTo>
                    <a:pt x="4041648" y="0"/>
                  </a:lnTo>
                  <a:lnTo>
                    <a:pt x="0" y="0"/>
                  </a:lnTo>
                  <a:lnTo>
                    <a:pt x="0" y="646176"/>
                  </a:lnTo>
                  <a:lnTo>
                    <a:pt x="6096" y="646176"/>
                  </a:lnTo>
                  <a:lnTo>
                    <a:pt x="6096" y="7620"/>
                  </a:lnTo>
                  <a:lnTo>
                    <a:pt x="13716" y="0"/>
                  </a:lnTo>
                  <a:lnTo>
                    <a:pt x="13716" y="7620"/>
                  </a:lnTo>
                  <a:lnTo>
                    <a:pt x="4049268" y="7620"/>
                  </a:lnTo>
                  <a:close/>
                </a:path>
                <a:path w="4055745" h="646430">
                  <a:moveTo>
                    <a:pt x="13716" y="7620"/>
                  </a:moveTo>
                  <a:lnTo>
                    <a:pt x="13716" y="0"/>
                  </a:lnTo>
                  <a:lnTo>
                    <a:pt x="6096" y="7620"/>
                  </a:lnTo>
                  <a:lnTo>
                    <a:pt x="13716" y="7620"/>
                  </a:lnTo>
                  <a:close/>
                </a:path>
                <a:path w="4055745" h="646430">
                  <a:moveTo>
                    <a:pt x="13716" y="633984"/>
                  </a:moveTo>
                  <a:lnTo>
                    <a:pt x="13716" y="7620"/>
                  </a:lnTo>
                  <a:lnTo>
                    <a:pt x="6096" y="7620"/>
                  </a:lnTo>
                  <a:lnTo>
                    <a:pt x="6096" y="633984"/>
                  </a:lnTo>
                  <a:lnTo>
                    <a:pt x="13716" y="633984"/>
                  </a:lnTo>
                  <a:close/>
                </a:path>
                <a:path w="4055745" h="646430">
                  <a:moveTo>
                    <a:pt x="4049268" y="633984"/>
                  </a:moveTo>
                  <a:lnTo>
                    <a:pt x="6096" y="633984"/>
                  </a:lnTo>
                  <a:lnTo>
                    <a:pt x="13716" y="640080"/>
                  </a:lnTo>
                  <a:lnTo>
                    <a:pt x="13716" y="646176"/>
                  </a:lnTo>
                  <a:lnTo>
                    <a:pt x="4041648" y="646176"/>
                  </a:lnTo>
                  <a:lnTo>
                    <a:pt x="4041648" y="640080"/>
                  </a:lnTo>
                  <a:lnTo>
                    <a:pt x="4049268" y="633984"/>
                  </a:lnTo>
                  <a:close/>
                </a:path>
                <a:path w="4055745" h="646430">
                  <a:moveTo>
                    <a:pt x="13716" y="646176"/>
                  </a:moveTo>
                  <a:lnTo>
                    <a:pt x="13716" y="640080"/>
                  </a:lnTo>
                  <a:lnTo>
                    <a:pt x="6096" y="633984"/>
                  </a:lnTo>
                  <a:lnTo>
                    <a:pt x="6096" y="646176"/>
                  </a:lnTo>
                  <a:lnTo>
                    <a:pt x="13716" y="646176"/>
                  </a:lnTo>
                  <a:close/>
                </a:path>
                <a:path w="4055745" h="646430">
                  <a:moveTo>
                    <a:pt x="4055364" y="646176"/>
                  </a:moveTo>
                  <a:lnTo>
                    <a:pt x="4055364" y="0"/>
                  </a:lnTo>
                  <a:lnTo>
                    <a:pt x="4041648" y="0"/>
                  </a:lnTo>
                  <a:lnTo>
                    <a:pt x="4049268" y="7620"/>
                  </a:lnTo>
                  <a:lnTo>
                    <a:pt x="4049268" y="646176"/>
                  </a:lnTo>
                  <a:lnTo>
                    <a:pt x="4055364" y="646176"/>
                  </a:lnTo>
                  <a:close/>
                </a:path>
                <a:path w="4055745" h="646430">
                  <a:moveTo>
                    <a:pt x="4049268" y="633984"/>
                  </a:moveTo>
                  <a:lnTo>
                    <a:pt x="4049268" y="7620"/>
                  </a:lnTo>
                  <a:lnTo>
                    <a:pt x="4041648" y="7620"/>
                  </a:lnTo>
                  <a:lnTo>
                    <a:pt x="4041648" y="633984"/>
                  </a:lnTo>
                  <a:lnTo>
                    <a:pt x="4049268" y="633984"/>
                  </a:lnTo>
                  <a:close/>
                </a:path>
                <a:path w="4055745" h="646430">
                  <a:moveTo>
                    <a:pt x="4049268" y="646176"/>
                  </a:moveTo>
                  <a:lnTo>
                    <a:pt x="4049268" y="633984"/>
                  </a:lnTo>
                  <a:lnTo>
                    <a:pt x="4041648" y="640080"/>
                  </a:lnTo>
                  <a:lnTo>
                    <a:pt x="4041648" y="646176"/>
                  </a:lnTo>
                  <a:lnTo>
                    <a:pt x="4049268" y="646176"/>
                  </a:lnTo>
                  <a:close/>
                </a:path>
              </a:pathLst>
            </a:custGeom>
            <a:solidFill>
              <a:srgbClr val="b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3" name="object 8"/>
          <p:cNvSpPr/>
          <p:nvPr/>
        </p:nvSpPr>
        <p:spPr>
          <a:xfrm>
            <a:off x="5108040" y="662400"/>
            <a:ext cx="90576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App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let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4" name="object 9"/>
          <p:cNvGrpSpPr/>
          <p:nvPr/>
        </p:nvGrpSpPr>
        <p:grpSpPr>
          <a:xfrm>
            <a:off x="457200" y="1136880"/>
            <a:ext cx="9143640" cy="6177960"/>
            <a:chOff x="457200" y="1136880"/>
            <a:chExt cx="9143640" cy="6177960"/>
          </a:xfrm>
        </p:grpSpPr>
        <p:sp>
          <p:nvSpPr>
            <p:cNvPr id="85" name="object 10"/>
            <p:cNvSpPr/>
            <p:nvPr/>
          </p:nvSpPr>
          <p:spPr>
            <a:xfrm>
              <a:off x="5096160" y="1136880"/>
              <a:ext cx="4360320" cy="2749320"/>
            </a:xfrm>
            <a:custGeom>
              <a:avLst/>
              <a:gdLst>
                <a:gd name="textAreaLeft" fmla="*/ 0 w 4360320"/>
                <a:gd name="textAreaRight" fmla="*/ 4360680 w 4360320"/>
                <a:gd name="textAreaTop" fmla="*/ 0 h 2749320"/>
                <a:gd name="textAreaBottom" fmla="*/ 2749680 h 2749320"/>
              </a:gdLst>
              <a:ahLst/>
              <a:rect l="textAreaLeft" t="textAreaTop" r="textAreaRight" b="textAreaBottom"/>
              <a:pathLst>
                <a:path w="4360545" h="2749550">
                  <a:moveTo>
                    <a:pt x="4360164" y="2749295"/>
                  </a:moveTo>
                  <a:lnTo>
                    <a:pt x="4360164" y="0"/>
                  </a:lnTo>
                  <a:lnTo>
                    <a:pt x="0" y="0"/>
                  </a:lnTo>
                  <a:lnTo>
                    <a:pt x="0" y="2749295"/>
                  </a:lnTo>
                  <a:lnTo>
                    <a:pt x="6096" y="2749295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4346448" y="13716"/>
                  </a:lnTo>
                  <a:lnTo>
                    <a:pt x="4346448" y="6096"/>
                  </a:lnTo>
                  <a:lnTo>
                    <a:pt x="4352544" y="13716"/>
                  </a:lnTo>
                  <a:lnTo>
                    <a:pt x="4352544" y="2749295"/>
                  </a:lnTo>
                  <a:lnTo>
                    <a:pt x="4360164" y="2749295"/>
                  </a:lnTo>
                  <a:close/>
                </a:path>
                <a:path w="4360545" h="2749550">
                  <a:moveTo>
                    <a:pt x="13716" y="13716"/>
                  </a:move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close/>
                </a:path>
                <a:path w="4360545" h="2749550">
                  <a:moveTo>
                    <a:pt x="13716" y="2749295"/>
                  </a:moveTo>
                  <a:lnTo>
                    <a:pt x="13716" y="13716"/>
                  </a:lnTo>
                  <a:lnTo>
                    <a:pt x="6096" y="13716"/>
                  </a:lnTo>
                  <a:lnTo>
                    <a:pt x="6096" y="2749295"/>
                  </a:lnTo>
                  <a:lnTo>
                    <a:pt x="13716" y="2749295"/>
                  </a:lnTo>
                  <a:close/>
                </a:path>
                <a:path w="4360545" h="2749550">
                  <a:moveTo>
                    <a:pt x="4352544" y="13716"/>
                  </a:moveTo>
                  <a:lnTo>
                    <a:pt x="4346448" y="6096"/>
                  </a:lnTo>
                  <a:lnTo>
                    <a:pt x="4346448" y="13716"/>
                  </a:lnTo>
                  <a:lnTo>
                    <a:pt x="4352544" y="13716"/>
                  </a:lnTo>
                  <a:close/>
                </a:path>
                <a:path w="4360545" h="2749550">
                  <a:moveTo>
                    <a:pt x="4352544" y="2749295"/>
                  </a:moveTo>
                  <a:lnTo>
                    <a:pt x="4352544" y="13716"/>
                  </a:lnTo>
                  <a:lnTo>
                    <a:pt x="4346448" y="13716"/>
                  </a:lnTo>
                  <a:lnTo>
                    <a:pt x="4346448" y="2749295"/>
                  </a:lnTo>
                  <a:lnTo>
                    <a:pt x="4352544" y="2749295"/>
                  </a:lnTo>
                  <a:close/>
                </a:path>
              </a:pathLst>
            </a:custGeom>
            <a:solidFill>
              <a:srgbClr val="4f80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" name="object 11"/>
            <p:cNvSpPr/>
            <p:nvPr/>
          </p:nvSpPr>
          <p:spPr>
            <a:xfrm>
              <a:off x="457200" y="3886200"/>
              <a:ext cx="9143640" cy="342864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3428640"/>
                <a:gd name="textAreaBottom" fmla="*/ 3429000 h 3428640"/>
              </a:gdLst>
              <a:ahLst/>
              <a:rect l="textAreaLeft" t="textAreaTop" r="textAreaRight" b="textAreaBottom"/>
              <a:pathLst>
                <a:path w="9144000" h="3429000">
                  <a:moveTo>
                    <a:pt x="0" y="0"/>
                  </a:moveTo>
                  <a:lnTo>
                    <a:pt x="0" y="3428999"/>
                  </a:lnTo>
                  <a:lnTo>
                    <a:pt x="9143999" y="342899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" name="object 12"/>
            <p:cNvSpPr/>
            <p:nvPr/>
          </p:nvSpPr>
          <p:spPr>
            <a:xfrm>
              <a:off x="756000" y="3886200"/>
              <a:ext cx="4205880" cy="2979000"/>
            </a:xfrm>
            <a:custGeom>
              <a:avLst/>
              <a:gdLst>
                <a:gd name="textAreaLeft" fmla="*/ 0 w 4205880"/>
                <a:gd name="textAreaRight" fmla="*/ 4206240 w 4205880"/>
                <a:gd name="textAreaTop" fmla="*/ 0 h 2979000"/>
                <a:gd name="textAreaBottom" fmla="*/ 2979360 h 2979000"/>
              </a:gdLst>
              <a:ahLst/>
              <a:rect l="textAreaLeft" t="textAreaTop" r="textAreaRight" b="textAreaBottom"/>
              <a:pathLst>
                <a:path w="4206240" h="2979420">
                  <a:moveTo>
                    <a:pt x="13716" y="2965704"/>
                  </a:moveTo>
                  <a:lnTo>
                    <a:pt x="13716" y="0"/>
                  </a:lnTo>
                  <a:lnTo>
                    <a:pt x="0" y="0"/>
                  </a:lnTo>
                  <a:lnTo>
                    <a:pt x="0" y="2979420"/>
                  </a:lnTo>
                  <a:lnTo>
                    <a:pt x="6096" y="2979420"/>
                  </a:lnTo>
                  <a:lnTo>
                    <a:pt x="6096" y="2965704"/>
                  </a:lnTo>
                  <a:lnTo>
                    <a:pt x="13716" y="2965704"/>
                  </a:lnTo>
                  <a:close/>
                </a:path>
                <a:path w="4206240" h="2979420">
                  <a:moveTo>
                    <a:pt x="4200144" y="2965704"/>
                  </a:moveTo>
                  <a:lnTo>
                    <a:pt x="6096" y="2965704"/>
                  </a:lnTo>
                  <a:lnTo>
                    <a:pt x="13716" y="2971800"/>
                  </a:lnTo>
                  <a:lnTo>
                    <a:pt x="13716" y="2979420"/>
                  </a:lnTo>
                  <a:lnTo>
                    <a:pt x="4192524" y="2979420"/>
                  </a:lnTo>
                  <a:lnTo>
                    <a:pt x="4192524" y="2971800"/>
                  </a:lnTo>
                  <a:lnTo>
                    <a:pt x="4200144" y="2965704"/>
                  </a:lnTo>
                  <a:close/>
                </a:path>
                <a:path w="4206240" h="2979420">
                  <a:moveTo>
                    <a:pt x="13716" y="2979420"/>
                  </a:moveTo>
                  <a:lnTo>
                    <a:pt x="13716" y="2971800"/>
                  </a:lnTo>
                  <a:lnTo>
                    <a:pt x="6096" y="2965704"/>
                  </a:lnTo>
                  <a:lnTo>
                    <a:pt x="6096" y="2979420"/>
                  </a:lnTo>
                  <a:lnTo>
                    <a:pt x="13716" y="2979420"/>
                  </a:lnTo>
                  <a:close/>
                </a:path>
                <a:path w="4206240" h="2979420">
                  <a:moveTo>
                    <a:pt x="4206240" y="2979420"/>
                  </a:moveTo>
                  <a:lnTo>
                    <a:pt x="4206240" y="0"/>
                  </a:lnTo>
                  <a:lnTo>
                    <a:pt x="4192524" y="0"/>
                  </a:lnTo>
                  <a:lnTo>
                    <a:pt x="4192524" y="2965704"/>
                  </a:lnTo>
                  <a:lnTo>
                    <a:pt x="4200144" y="2965704"/>
                  </a:lnTo>
                  <a:lnTo>
                    <a:pt x="4200144" y="2979420"/>
                  </a:lnTo>
                  <a:lnTo>
                    <a:pt x="4206240" y="2979420"/>
                  </a:lnTo>
                  <a:close/>
                </a:path>
                <a:path w="4206240" h="2979420">
                  <a:moveTo>
                    <a:pt x="4200144" y="2979420"/>
                  </a:moveTo>
                  <a:lnTo>
                    <a:pt x="4200144" y="2965704"/>
                  </a:lnTo>
                  <a:lnTo>
                    <a:pt x="4192524" y="2971800"/>
                  </a:lnTo>
                  <a:lnTo>
                    <a:pt x="4192524" y="2979420"/>
                  </a:lnTo>
                  <a:lnTo>
                    <a:pt x="4200144" y="2979420"/>
                  </a:lnTo>
                  <a:close/>
                </a:path>
              </a:pathLst>
            </a:custGeom>
            <a:solidFill>
              <a:srgbClr val="4f80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8" name="object 13"/>
          <p:cNvSpPr/>
          <p:nvPr/>
        </p:nvSpPr>
        <p:spPr>
          <a:xfrm>
            <a:off x="840600" y="1165320"/>
            <a:ext cx="4034520" cy="549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542240"/>
                <a:tab algn="l" pos="2155320"/>
                <a:tab algn="l" pos="3156480"/>
              </a:tabLst>
            </a:pP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Sw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ing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li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26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ei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tabLst>
                <a:tab algn="l" pos="354960"/>
                <a:tab algn="l" pos="355680"/>
                <a:tab algn="l" pos="1542240"/>
                <a:tab algn="l" pos="2155320"/>
                <a:tab algn="l" pos="31564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Component.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Swing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needs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main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method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execute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program.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Swing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follows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MVC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(Model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view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Controller).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Swing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have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its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own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Layout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like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most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popular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Box </a:t>
            </a:r>
            <a:r>
              <a:rPr b="1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Layout.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Swing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uses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stand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alone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Applications.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92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-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execute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Swing,</a:t>
            </a:r>
            <a:r>
              <a:rPr b="0" lang="en-IN" sz="2400" spc="59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browser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not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needed.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object 14"/>
          <p:cNvSpPr/>
          <p:nvPr/>
        </p:nvSpPr>
        <p:spPr>
          <a:xfrm>
            <a:off x="5096160" y="3886200"/>
            <a:ext cx="4360320" cy="2903040"/>
          </a:xfrm>
          <a:custGeom>
            <a:avLst/>
            <a:gdLst>
              <a:gd name="textAreaLeft" fmla="*/ 0 w 4360320"/>
              <a:gd name="textAreaRight" fmla="*/ 4360680 w 4360320"/>
              <a:gd name="textAreaTop" fmla="*/ 0 h 2903040"/>
              <a:gd name="textAreaBottom" fmla="*/ 2903400 h 2903040"/>
            </a:gdLst>
            <a:ahLst/>
            <a:rect l="textAreaLeft" t="textAreaTop" r="textAreaRight" b="textAreaBottom"/>
            <a:pathLst>
              <a:path w="4360545" h="2903220">
                <a:moveTo>
                  <a:pt x="13716" y="2889504"/>
                </a:moveTo>
                <a:lnTo>
                  <a:pt x="13716" y="0"/>
                </a:lnTo>
                <a:lnTo>
                  <a:pt x="0" y="0"/>
                </a:lnTo>
                <a:lnTo>
                  <a:pt x="0" y="2903220"/>
                </a:lnTo>
                <a:lnTo>
                  <a:pt x="6096" y="2903220"/>
                </a:lnTo>
                <a:lnTo>
                  <a:pt x="6096" y="2889504"/>
                </a:lnTo>
                <a:lnTo>
                  <a:pt x="13716" y="2889504"/>
                </a:lnTo>
                <a:close/>
              </a:path>
              <a:path w="4360545" h="2903220">
                <a:moveTo>
                  <a:pt x="4352544" y="2889504"/>
                </a:moveTo>
                <a:lnTo>
                  <a:pt x="6096" y="2889504"/>
                </a:lnTo>
                <a:lnTo>
                  <a:pt x="13716" y="2895600"/>
                </a:lnTo>
                <a:lnTo>
                  <a:pt x="13716" y="2903220"/>
                </a:lnTo>
                <a:lnTo>
                  <a:pt x="4346448" y="2903220"/>
                </a:lnTo>
                <a:lnTo>
                  <a:pt x="4346448" y="2895600"/>
                </a:lnTo>
                <a:lnTo>
                  <a:pt x="4352544" y="2889504"/>
                </a:lnTo>
                <a:close/>
              </a:path>
              <a:path w="4360545" h="2903220">
                <a:moveTo>
                  <a:pt x="13716" y="2903220"/>
                </a:moveTo>
                <a:lnTo>
                  <a:pt x="13716" y="2895600"/>
                </a:lnTo>
                <a:lnTo>
                  <a:pt x="6096" y="2889504"/>
                </a:lnTo>
                <a:lnTo>
                  <a:pt x="6096" y="2903220"/>
                </a:lnTo>
                <a:lnTo>
                  <a:pt x="13716" y="2903220"/>
                </a:lnTo>
                <a:close/>
              </a:path>
              <a:path w="4360545" h="2903220">
                <a:moveTo>
                  <a:pt x="4360164" y="2903220"/>
                </a:moveTo>
                <a:lnTo>
                  <a:pt x="4360164" y="0"/>
                </a:lnTo>
                <a:lnTo>
                  <a:pt x="4346448" y="0"/>
                </a:lnTo>
                <a:lnTo>
                  <a:pt x="4346448" y="2889504"/>
                </a:lnTo>
                <a:lnTo>
                  <a:pt x="4352544" y="2889504"/>
                </a:lnTo>
                <a:lnTo>
                  <a:pt x="4352544" y="2903220"/>
                </a:lnTo>
                <a:lnTo>
                  <a:pt x="4360164" y="2903220"/>
                </a:lnTo>
                <a:close/>
              </a:path>
              <a:path w="4360545" h="2903220">
                <a:moveTo>
                  <a:pt x="4352544" y="2903220"/>
                </a:moveTo>
                <a:lnTo>
                  <a:pt x="4352544" y="2889504"/>
                </a:lnTo>
                <a:lnTo>
                  <a:pt x="4346448" y="2895600"/>
                </a:lnTo>
                <a:lnTo>
                  <a:pt x="4346448" y="2903220"/>
                </a:lnTo>
                <a:lnTo>
                  <a:pt x="4352544" y="2903220"/>
                </a:lnTo>
                <a:close/>
              </a:path>
            </a:pathLst>
          </a:custGeom>
          <a:solidFill>
            <a:srgbClr val="4f80b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object 15"/>
          <p:cNvSpPr/>
          <p:nvPr/>
        </p:nvSpPr>
        <p:spPr>
          <a:xfrm>
            <a:off x="5181120" y="1165320"/>
            <a:ext cx="4188240" cy="44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594440"/>
                <a:tab algn="l" pos="2208600"/>
                <a:tab algn="l" pos="3346920"/>
              </a:tabLst>
            </a:pP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pplet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heavy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w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eig</a:t>
            </a:r>
            <a:r>
              <a:rPr b="0" lang="en-IN" sz="24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h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Component.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400760"/>
                <a:tab algn="l" pos="2171880"/>
                <a:tab algn="l" pos="2776680"/>
                <a:tab algn="l" pos="3566160"/>
              </a:tabLst>
            </a:pP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pplet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</a:t>
            </a:r>
            <a:r>
              <a:rPr b="0" lang="en-IN" sz="24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</a:t>
            </a:r>
            <a:r>
              <a:rPr b="0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not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need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ain 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method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execute.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Applet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does</a:t>
            </a:r>
            <a:r>
              <a:rPr b="0" lang="en-IN" sz="2400" spc="-2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not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follow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MVC.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  <a:tabLst>
                <a:tab algn="l" pos="354960"/>
                <a:tab algn="l" pos="355680"/>
              </a:tabLst>
            </a:pP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 MT"/>
              <a:buChar char="•"/>
              <a:tabLst>
                <a:tab algn="l" pos="574560"/>
                <a:tab algn="l" pos="575280"/>
                <a:tab algn="l" pos="1429560"/>
                <a:tab algn="l" pos="2088000"/>
                <a:tab algn="l" pos="2831400"/>
                <a:tab algn="l" pos="380412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pplet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ayout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ik 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Flowlayout.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344240"/>
                <a:tab algn="l" pos="2075760"/>
                <a:tab algn="l" pos="3086280"/>
                <a:tab algn="l" pos="3820680"/>
              </a:tabLst>
            </a:pP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pplet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code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or 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Run.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92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9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execute</a:t>
            </a:r>
            <a:r>
              <a:rPr b="0" lang="en-IN" sz="2400" spc="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Applet</a:t>
            </a:r>
            <a:r>
              <a:rPr b="0" lang="en-IN" sz="2400" spc="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program</a:t>
            </a:r>
            <a:r>
              <a:rPr b="0" lang="en-IN" sz="2400" spc="7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object 16"/>
          <p:cNvSpPr/>
          <p:nvPr/>
        </p:nvSpPr>
        <p:spPr>
          <a:xfrm>
            <a:off x="5523840" y="5627520"/>
            <a:ext cx="25459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143136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need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browsers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object 17"/>
          <p:cNvSpPr/>
          <p:nvPr/>
        </p:nvSpPr>
        <p:spPr>
          <a:xfrm>
            <a:off x="8360280" y="5627520"/>
            <a:ext cx="1009440" cy="11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indent="52848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k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  br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object 18"/>
          <p:cNvSpPr/>
          <p:nvPr/>
        </p:nvSpPr>
        <p:spPr>
          <a:xfrm>
            <a:off x="5523840" y="5993280"/>
            <a:ext cx="2558160" cy="7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2037600"/>
              </a:tabLst>
            </a:pP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pplet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97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eb  etc.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object 20"/>
          <p:cNvSpPr/>
          <p:nvPr/>
        </p:nvSpPr>
        <p:spPr>
          <a:xfrm>
            <a:off x="9340200" y="7018920"/>
            <a:ext cx="180720" cy="1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898989"/>
                </a:solidFill>
                <a:latin typeface="Calibri"/>
              </a:rPr>
              <a:t>10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object 2" descr=""/>
          <p:cNvPicPr/>
          <p:nvPr/>
        </p:nvPicPr>
        <p:blipFill>
          <a:blip r:embed="rId1"/>
          <a:stretch/>
        </p:blipFill>
        <p:spPr>
          <a:xfrm>
            <a:off x="8001000" y="457200"/>
            <a:ext cx="1599840" cy="771480"/>
          </a:xfrm>
          <a:prstGeom prst="rect">
            <a:avLst/>
          </a:prstGeom>
          <a:ln w="0">
            <a:noFill/>
          </a:ln>
        </p:spPr>
      </p:pic>
      <p:sp>
        <p:nvSpPr>
          <p:cNvPr id="429" name="PlaceHolder 1"/>
          <p:cNvSpPr>
            <a:spLocks noGrp="1"/>
          </p:cNvSpPr>
          <p:nvPr>
            <p:ph/>
          </p:nvPr>
        </p:nvSpPr>
        <p:spPr>
          <a:xfrm>
            <a:off x="993240" y="1313640"/>
            <a:ext cx="8071920" cy="4614120"/>
          </a:xfrm>
          <a:prstGeom prst="rect">
            <a:avLst/>
          </a:prstGeom>
          <a:noFill/>
          <a:ln w="0">
            <a:noFill/>
          </a:ln>
        </p:spPr>
        <p:txBody>
          <a:bodyPr lIns="0" rIns="0" tIns="196560" bIns="0" anchor="t">
            <a:noAutofit/>
          </a:bodyPr>
          <a:p>
            <a:pPr marL="86400" indent="0" algn="ctr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3600" spc="-7" strike="noStrike">
                <a:solidFill>
                  <a:srgbClr val="0000cc"/>
                </a:solidFill>
                <a:latin typeface="Times New Roman"/>
              </a:rPr>
              <a:t>CS205</a:t>
            </a:r>
            <a:r>
              <a:rPr b="0" lang="en-IN" sz="3600" spc="-1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3600" spc="-7" strike="noStrike">
                <a:solidFill>
                  <a:srgbClr val="0000cc"/>
                </a:solidFill>
                <a:latin typeface="Times New Roman"/>
              </a:rPr>
              <a:t>Object</a:t>
            </a:r>
            <a:r>
              <a:rPr b="0" lang="en-IN" sz="3600" spc="4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3600" spc="-7" strike="noStrike">
                <a:solidFill>
                  <a:srgbClr val="0000cc"/>
                </a:solidFill>
                <a:latin typeface="Times New Roman"/>
              </a:rPr>
              <a:t>Oriented</a:t>
            </a:r>
            <a:r>
              <a:rPr b="0" lang="en-IN" sz="3600" spc="9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3600" spc="-7" strike="noStrike">
                <a:solidFill>
                  <a:srgbClr val="0000cc"/>
                </a:solidFill>
                <a:latin typeface="Times New Roman"/>
              </a:rPr>
              <a:t>Programming</a:t>
            </a:r>
            <a:r>
              <a:rPr b="0" lang="en-IN" sz="3600" spc="9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3600" spc="-7" strike="noStrike">
                <a:solidFill>
                  <a:srgbClr val="0000cc"/>
                </a:solidFill>
                <a:latin typeface="Times New Roman"/>
              </a:rPr>
              <a:t>in </a:t>
            </a:r>
            <a:r>
              <a:rPr b="0" lang="en-IN" sz="3600" spc="-88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3600" spc="-7" strike="noStrike">
                <a:solidFill>
                  <a:srgbClr val="0000cc"/>
                </a:solidFill>
                <a:latin typeface="Times New Roman"/>
              </a:rPr>
              <a:t>Java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  <a:p>
            <a:pPr marL="153720" indent="0" algn="ctr">
              <a:lnSpc>
                <a:spcPts val="3940"/>
              </a:lnSpc>
              <a:spcBef>
                <a:spcPts val="394"/>
              </a:spcBef>
              <a:buNone/>
            </a:pPr>
            <a:r>
              <a:rPr b="0" lang="en-IN" sz="3600" spc="-7" strike="noStrike">
                <a:solidFill>
                  <a:schemeClr val="dk1"/>
                </a:solidFill>
                <a:latin typeface="Times New Roman"/>
              </a:rPr>
              <a:t>Module</a:t>
            </a:r>
            <a:r>
              <a:rPr b="0" lang="en-IN" sz="36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</a:rPr>
              <a:t>5</a:t>
            </a:r>
            <a:r>
              <a:rPr b="0" lang="en-IN" sz="3600" spc="-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</a:rPr>
              <a:t>-</a:t>
            </a:r>
            <a:r>
              <a:rPr b="0" lang="en-IN" sz="3600" spc="-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Graphical</a:t>
            </a:r>
            <a:r>
              <a:rPr b="1" lang="en-IN" sz="3200" spc="-3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User</a:t>
            </a:r>
            <a:r>
              <a:rPr b="1" lang="en-IN" sz="3200" spc="-7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Interface</a:t>
            </a:r>
            <a:r>
              <a:rPr b="1" lang="en-IN" sz="32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and </a:t>
            </a:r>
            <a:r>
              <a:rPr b="1" lang="en-IN" sz="3200" spc="-78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Database</a:t>
            </a:r>
            <a:r>
              <a:rPr b="1" lang="en-IN" sz="3200" spc="-4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7" strike="noStrike">
                <a:solidFill>
                  <a:schemeClr val="dk1"/>
                </a:solidFill>
                <a:latin typeface="Times New Roman"/>
              </a:rPr>
              <a:t>support</a:t>
            </a:r>
            <a:r>
              <a:rPr b="1" lang="en-IN" sz="32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of</a:t>
            </a:r>
            <a:r>
              <a:rPr b="1" lang="en-IN" sz="32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4" strike="noStrike">
                <a:solidFill>
                  <a:schemeClr val="dk1"/>
                </a:solidFill>
                <a:latin typeface="Times New Roman"/>
              </a:rPr>
              <a:t>Java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0" name="object 4"/>
          <p:cNvSpPr/>
          <p:nvPr/>
        </p:nvSpPr>
        <p:spPr>
          <a:xfrm>
            <a:off x="1907280" y="3406680"/>
            <a:ext cx="5738040" cy="251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36880" bIns="0" anchor="t">
            <a:spAutoFit/>
          </a:bodyPr>
          <a:p>
            <a:pPr marL="579600" algn="ctr">
              <a:lnSpc>
                <a:spcPct val="100000"/>
              </a:lnSpc>
              <a:spcBef>
                <a:spcPts val="1865"/>
              </a:spcBef>
            </a:pPr>
            <a:r>
              <a:rPr b="0" lang="en-IN" sz="3600" spc="-7" strike="noStrike">
                <a:solidFill>
                  <a:srgbClr val="000000"/>
                </a:solidFill>
                <a:latin typeface="Times New Roman"/>
              </a:rPr>
              <a:t>(Part</a:t>
            </a:r>
            <a:r>
              <a:rPr b="0" lang="en-IN" sz="36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</a:rPr>
              <a:t>5)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395"/>
              </a:lnSpc>
              <a:spcBef>
                <a:spcPts val="989"/>
              </a:spcBef>
            </a:pPr>
            <a:r>
              <a:rPr b="0" lang="en-IN" sz="2000" spc="259" strike="noStrike">
                <a:solidFill>
                  <a:srgbClr val="898989"/>
                </a:solidFill>
                <a:latin typeface="Palatino Linotype"/>
              </a:rPr>
              <a:t>Prepared</a:t>
            </a:r>
            <a:r>
              <a:rPr b="0" lang="en-IN" sz="2000" spc="287" strike="noStrike">
                <a:solidFill>
                  <a:srgbClr val="898989"/>
                </a:solidFill>
                <a:latin typeface="Palatino Linotype"/>
              </a:rPr>
              <a:t> </a:t>
            </a:r>
            <a:r>
              <a:rPr b="0" lang="en-IN" sz="2000" spc="174" strike="noStrike">
                <a:solidFill>
                  <a:srgbClr val="898989"/>
                </a:solidFill>
                <a:latin typeface="Palatino Linotype"/>
              </a:rPr>
              <a:t>by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503640" algn="ctr">
              <a:lnSpc>
                <a:spcPts val="2996"/>
              </a:lnSpc>
            </a:pPr>
            <a:r>
              <a:rPr b="1" lang="en-IN" sz="2500" spc="-7" strike="noStrike">
                <a:solidFill>
                  <a:srgbClr val="898989"/>
                </a:solidFill>
                <a:latin typeface="Times New Roman"/>
              </a:rPr>
              <a:t>Renetha</a:t>
            </a:r>
            <a:r>
              <a:rPr b="1" lang="en-IN" sz="2500" spc="-32" strike="noStrike">
                <a:solidFill>
                  <a:srgbClr val="898989"/>
                </a:solidFill>
                <a:latin typeface="Times New Roman"/>
              </a:rPr>
              <a:t> </a:t>
            </a:r>
            <a:r>
              <a:rPr b="1" lang="en-IN" sz="2500" spc="-7" strike="noStrike">
                <a:solidFill>
                  <a:srgbClr val="898989"/>
                </a:solidFill>
                <a:latin typeface="Times New Roman"/>
              </a:rPr>
              <a:t>J.B.</a:t>
            </a: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  <a:p>
            <a:pPr marL="501480" algn="ctr">
              <a:lnSpc>
                <a:spcPct val="100000"/>
              </a:lnSpc>
              <a:spcBef>
                <a:spcPts val="20"/>
              </a:spcBef>
            </a:pPr>
            <a:r>
              <a:rPr b="0" lang="en-IN" sz="2000" spc="-1" strike="noStrike">
                <a:solidFill>
                  <a:srgbClr val="898989"/>
                </a:solidFill>
                <a:latin typeface="Times New Roman"/>
              </a:rPr>
              <a:t>AP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502920"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898989"/>
                </a:solidFill>
                <a:latin typeface="Times New Roman"/>
              </a:rPr>
              <a:t>Dept.of</a:t>
            </a:r>
            <a:r>
              <a:rPr b="0" lang="en-IN" sz="2000" spc="-72" strike="noStrike">
                <a:solidFill>
                  <a:srgbClr val="898989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898989"/>
                </a:solidFill>
                <a:latin typeface="Times New Roman"/>
              </a:rPr>
              <a:t>CSE,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502920"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898989"/>
                </a:solidFill>
                <a:latin typeface="Times New Roman"/>
              </a:rPr>
              <a:t>Lourdes</a:t>
            </a:r>
            <a:r>
              <a:rPr b="0" lang="en-IN" sz="2000" spc="-55" strike="noStrike">
                <a:solidFill>
                  <a:srgbClr val="898989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898989"/>
                </a:solidFill>
                <a:latin typeface="Times New Roman"/>
              </a:rPr>
              <a:t>Matha College </a:t>
            </a:r>
            <a:r>
              <a:rPr b="0" lang="en-IN" sz="2000" spc="-1" strike="noStrike">
                <a:solidFill>
                  <a:srgbClr val="898989"/>
                </a:solidFill>
                <a:latin typeface="Times New Roman"/>
              </a:rPr>
              <a:t>of</a:t>
            </a:r>
            <a:r>
              <a:rPr b="0" lang="en-IN" sz="2000" spc="-15" strike="noStrike">
                <a:solidFill>
                  <a:srgbClr val="898989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898989"/>
                </a:solidFill>
                <a:latin typeface="Times New Roman"/>
              </a:rPr>
              <a:t>Science</a:t>
            </a:r>
            <a:r>
              <a:rPr b="0" lang="en-IN" sz="2000" spc="-21" strike="noStrike">
                <a:solidFill>
                  <a:srgbClr val="898989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898989"/>
                </a:solidFill>
                <a:latin typeface="Times New Roman"/>
              </a:rPr>
              <a:t>and</a:t>
            </a:r>
            <a:r>
              <a:rPr b="0" lang="en-IN" sz="2000" spc="-46" strike="noStrike">
                <a:solidFill>
                  <a:srgbClr val="898989"/>
                </a:solidFill>
                <a:latin typeface="Times New Roman"/>
              </a:rPr>
              <a:t> </a:t>
            </a:r>
            <a:r>
              <a:rPr b="0" lang="en-IN" sz="2000" spc="-15" strike="noStrike">
                <a:solidFill>
                  <a:srgbClr val="898989"/>
                </a:solidFill>
                <a:latin typeface="Times New Roman"/>
              </a:rPr>
              <a:t>Technology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390200" y="497880"/>
            <a:ext cx="127800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341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opics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32" name="object 3" descr=""/>
          <p:cNvPicPr/>
          <p:nvPr/>
        </p:nvPicPr>
        <p:blipFill>
          <a:blip r:embed="rId1"/>
          <a:stretch/>
        </p:blipFill>
        <p:spPr>
          <a:xfrm>
            <a:off x="1005840" y="1682640"/>
            <a:ext cx="269280" cy="255600"/>
          </a:xfrm>
          <a:prstGeom prst="rect">
            <a:avLst/>
          </a:prstGeom>
          <a:ln w="0">
            <a:noFill/>
          </a:ln>
        </p:spPr>
      </p:pic>
      <p:pic>
        <p:nvPicPr>
          <p:cNvPr id="433" name="object 4" descr=""/>
          <p:cNvPicPr/>
          <p:nvPr/>
        </p:nvPicPr>
        <p:blipFill>
          <a:blip r:embed="rId2"/>
          <a:stretch/>
        </p:blipFill>
        <p:spPr>
          <a:xfrm>
            <a:off x="1463040" y="2468880"/>
            <a:ext cx="232920" cy="219240"/>
          </a:xfrm>
          <a:prstGeom prst="rect">
            <a:avLst/>
          </a:prstGeom>
          <a:ln w="0">
            <a:noFill/>
          </a:ln>
        </p:spPr>
      </p:pic>
      <p:pic>
        <p:nvPicPr>
          <p:cNvPr id="434" name="object 5" descr=""/>
          <p:cNvPicPr/>
          <p:nvPr/>
        </p:nvPicPr>
        <p:blipFill>
          <a:blip r:embed="rId3"/>
          <a:stretch/>
        </p:blipFill>
        <p:spPr>
          <a:xfrm>
            <a:off x="1920240" y="3195720"/>
            <a:ext cx="232920" cy="219240"/>
          </a:xfrm>
          <a:prstGeom prst="rect">
            <a:avLst/>
          </a:prstGeom>
          <a:ln w="0">
            <a:noFill/>
          </a:ln>
        </p:spPr>
      </p:pic>
      <p:pic>
        <p:nvPicPr>
          <p:cNvPr id="435" name="object 6" descr=""/>
          <p:cNvPicPr/>
          <p:nvPr/>
        </p:nvPicPr>
        <p:blipFill>
          <a:blip r:embed="rId4"/>
          <a:stretch/>
        </p:blipFill>
        <p:spPr>
          <a:xfrm>
            <a:off x="1920240" y="3918240"/>
            <a:ext cx="232920" cy="223560"/>
          </a:xfrm>
          <a:prstGeom prst="rect">
            <a:avLst/>
          </a:prstGeom>
          <a:ln w="0">
            <a:noFill/>
          </a:ln>
        </p:spPr>
      </p:pic>
      <p:pic>
        <p:nvPicPr>
          <p:cNvPr id="436" name="object 7" descr=""/>
          <p:cNvPicPr/>
          <p:nvPr/>
        </p:nvPicPr>
        <p:blipFill>
          <a:blip r:embed="rId5"/>
          <a:stretch/>
        </p:blipFill>
        <p:spPr>
          <a:xfrm>
            <a:off x="1920240" y="4645080"/>
            <a:ext cx="232920" cy="223560"/>
          </a:xfrm>
          <a:prstGeom prst="rect">
            <a:avLst/>
          </a:prstGeom>
          <a:ln w="0">
            <a:noFill/>
          </a:ln>
        </p:spPr>
      </p:pic>
      <p:pic>
        <p:nvPicPr>
          <p:cNvPr id="437" name="object 8" descr=""/>
          <p:cNvPicPr/>
          <p:nvPr/>
        </p:nvPicPr>
        <p:blipFill>
          <a:blip r:embed="rId6"/>
          <a:stretch/>
        </p:blipFill>
        <p:spPr>
          <a:xfrm>
            <a:off x="1920240" y="5367600"/>
            <a:ext cx="232920" cy="223560"/>
          </a:xfrm>
          <a:prstGeom prst="rect">
            <a:avLst/>
          </a:prstGeom>
          <a:ln w="0">
            <a:noFill/>
          </a:ln>
        </p:spPr>
      </p:pic>
      <p:sp>
        <p:nvSpPr>
          <p:cNvPr id="438" name="object 9"/>
          <p:cNvSpPr/>
          <p:nvPr/>
        </p:nvSpPr>
        <p:spPr>
          <a:xfrm>
            <a:off x="1006920" y="1546200"/>
            <a:ext cx="3921480" cy="456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343080"/>
              </a:tabLst>
            </a:pPr>
            <a:r>
              <a:rPr b="1" lang="en-IN" sz="3200" spc="-1" strike="noStrike" u="heavy">
                <a:solidFill>
                  <a:srgbClr val="c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 </a:t>
            </a:r>
            <a:r>
              <a:rPr b="1" lang="en-IN" sz="3200" spc="-1" strike="noStrike" u="heavy">
                <a:solidFill>
                  <a:srgbClr val="c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	</a:t>
            </a:r>
            <a:r>
              <a:rPr b="1" lang="en-IN" sz="3200" spc="-7" strike="noStrike">
                <a:solidFill>
                  <a:srgbClr val="c00000"/>
                </a:solidFill>
                <a:latin typeface="Times New Roman"/>
              </a:rPr>
              <a:t>Swings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2455"/>
              </a:spcBef>
              <a:tabLst>
                <a:tab algn="l" pos="304920"/>
              </a:tabLst>
            </a:pPr>
            <a:r>
              <a:rPr b="0" lang="en-IN" sz="2800" spc="-7" strike="noStrike" u="heavy">
                <a:solidFill>
                  <a:srgbClr val="0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 </a:t>
            </a:r>
            <a:r>
              <a:rPr b="0" lang="en-IN" sz="2800" spc="-7" strike="noStrike" u="heavy">
                <a:solidFill>
                  <a:srgbClr val="0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	</a:t>
            </a:r>
            <a:r>
              <a:rPr b="0" lang="en-IN" sz="2800" spc="-2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Exploring</a:t>
            </a:r>
            <a:r>
              <a:rPr b="0" lang="en-IN" sz="28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Swings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2350"/>
              </a:spcBef>
              <a:tabLst>
                <a:tab algn="l" pos="1162800"/>
              </a:tabLst>
            </a:pPr>
            <a:r>
              <a:rPr b="0" lang="en-IN" sz="2800" spc="-7" strike="noStrike" u="heavy">
                <a:solidFill>
                  <a:srgbClr val="0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 </a:t>
            </a:r>
            <a:r>
              <a:rPr b="0" lang="en-IN" sz="2800" spc="-7" strike="noStrike" u="heavy">
                <a:solidFill>
                  <a:srgbClr val="0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	</a:t>
            </a:r>
            <a:r>
              <a:rPr b="0" lang="en-IN" sz="2800" spc="-12" strike="noStrike">
                <a:solidFill>
                  <a:srgbClr val="000000"/>
                </a:solidFill>
                <a:latin typeface="Times New Roman"/>
              </a:rPr>
              <a:t>JFrame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2356"/>
              </a:spcBef>
              <a:tabLst>
                <a:tab algn="l" pos="1162800"/>
              </a:tabLst>
            </a:pPr>
            <a:r>
              <a:rPr b="0" lang="en-IN" sz="2800" spc="-7" strike="noStrike" u="heavy">
                <a:solidFill>
                  <a:srgbClr val="0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 </a:t>
            </a:r>
            <a:r>
              <a:rPr b="0" lang="en-IN" sz="2800" spc="-7" strike="noStrike" u="heavy">
                <a:solidFill>
                  <a:srgbClr val="0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	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Jlabel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2350"/>
              </a:spcBef>
              <a:tabLst>
                <a:tab algn="l" pos="1162800"/>
              </a:tabLst>
            </a:pPr>
            <a:r>
              <a:rPr b="0" lang="en-IN" sz="2800" spc="-7" strike="noStrike" u="heavy">
                <a:solidFill>
                  <a:srgbClr val="0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 </a:t>
            </a:r>
            <a:r>
              <a:rPr b="0" lang="en-IN" sz="2800" spc="-7" strike="noStrike" u="heavy">
                <a:solidFill>
                  <a:srgbClr val="0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	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8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Swing</a:t>
            </a:r>
            <a:r>
              <a:rPr b="0" lang="en-IN" sz="28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Buttons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2350"/>
              </a:spcBef>
              <a:tabLst>
                <a:tab algn="l" pos="1162800"/>
              </a:tabLst>
            </a:pPr>
            <a:r>
              <a:rPr b="0" lang="en-IN" sz="2800" spc="-7" strike="noStrike" u="heavy">
                <a:solidFill>
                  <a:srgbClr val="0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 </a:t>
            </a:r>
            <a:r>
              <a:rPr b="0" lang="en-IN" sz="2800" spc="-7" strike="noStrike" u="heavy">
                <a:solidFill>
                  <a:srgbClr val="0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	</a:t>
            </a:r>
            <a:r>
              <a:rPr b="0" lang="en-IN" sz="2800" spc="-26" strike="noStrike">
                <a:solidFill>
                  <a:srgbClr val="000000"/>
                </a:solidFill>
                <a:latin typeface="Times New Roman"/>
              </a:rPr>
              <a:t>JTextField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object 2"/>
          <p:cNvSpPr/>
          <p:nvPr/>
        </p:nvSpPr>
        <p:spPr>
          <a:xfrm>
            <a:off x="993240" y="1312200"/>
            <a:ext cx="508860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24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734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Some</a:t>
            </a:r>
            <a:r>
              <a:rPr b="0" lang="en-IN" sz="26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6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swing</a:t>
            </a:r>
            <a:r>
              <a:rPr b="0" lang="en-IN" sz="26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components</a:t>
            </a:r>
            <a:r>
              <a:rPr b="0" lang="en-IN" sz="26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are: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469440">
              <a:lnSpc>
                <a:spcPct val="100000"/>
              </a:lnSpc>
              <a:spcBef>
                <a:spcPts val="584"/>
              </a:spcBef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Arial MT"/>
              </a:rPr>
              <a:t>–</a:t>
            </a:r>
            <a:r>
              <a:rPr b="0" lang="en-IN" sz="2400" spc="214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JButton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object 3"/>
          <p:cNvSpPr/>
          <p:nvPr/>
        </p:nvSpPr>
        <p:spPr>
          <a:xfrm>
            <a:off x="1450440" y="2229120"/>
            <a:ext cx="1832760" cy="176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299160" indent="-28692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 MT"/>
              <a:buChar char="–"/>
              <a:tabLst>
                <a:tab algn="l" pos="2998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JCheckBox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2998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JC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bo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ox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2998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JLabel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2998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JList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object 4"/>
          <p:cNvSpPr/>
          <p:nvPr/>
        </p:nvSpPr>
        <p:spPr>
          <a:xfrm>
            <a:off x="4489560" y="2203560"/>
            <a:ext cx="4585680" cy="1121760"/>
          </a:xfrm>
          <a:custGeom>
            <a:avLst/>
            <a:gdLst>
              <a:gd name="textAreaLeft" fmla="*/ 0 w 4585680"/>
              <a:gd name="textAreaRight" fmla="*/ 4586040 w 4585680"/>
              <a:gd name="textAreaTop" fmla="*/ 0 h 1121760"/>
              <a:gd name="textAreaBottom" fmla="*/ 1122120 h 1121760"/>
            </a:gdLst>
            <a:ahLst/>
            <a:rect l="textAreaLeft" t="textAreaTop" r="textAreaRight" b="textAreaBottom"/>
            <a:pathLst>
              <a:path w="4585970" h="1122045">
                <a:moveTo>
                  <a:pt x="4585716" y="1118616"/>
                </a:moveTo>
                <a:lnTo>
                  <a:pt x="4585716" y="3048"/>
                </a:lnTo>
                <a:lnTo>
                  <a:pt x="4582668" y="0"/>
                </a:lnTo>
                <a:lnTo>
                  <a:pt x="3048" y="0"/>
                </a:lnTo>
                <a:lnTo>
                  <a:pt x="0" y="3048"/>
                </a:lnTo>
                <a:lnTo>
                  <a:pt x="0" y="1118616"/>
                </a:lnTo>
                <a:lnTo>
                  <a:pt x="3048" y="1121664"/>
                </a:lnTo>
                <a:lnTo>
                  <a:pt x="6096" y="1121664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4572000" y="13716"/>
                </a:lnTo>
                <a:lnTo>
                  <a:pt x="4572000" y="6096"/>
                </a:lnTo>
                <a:lnTo>
                  <a:pt x="4578096" y="13716"/>
                </a:lnTo>
                <a:lnTo>
                  <a:pt x="4578096" y="1121664"/>
                </a:lnTo>
                <a:lnTo>
                  <a:pt x="4582668" y="1121664"/>
                </a:lnTo>
                <a:lnTo>
                  <a:pt x="4585716" y="1118616"/>
                </a:lnTo>
                <a:close/>
              </a:path>
              <a:path w="4585970" h="1122045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4585970" h="1122045">
                <a:moveTo>
                  <a:pt x="13716" y="1107948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107948"/>
                </a:lnTo>
                <a:lnTo>
                  <a:pt x="13716" y="1107948"/>
                </a:lnTo>
                <a:close/>
              </a:path>
              <a:path w="4585970" h="1122045">
                <a:moveTo>
                  <a:pt x="4578096" y="1107948"/>
                </a:moveTo>
                <a:lnTo>
                  <a:pt x="6096" y="1107948"/>
                </a:lnTo>
                <a:lnTo>
                  <a:pt x="13716" y="1114044"/>
                </a:lnTo>
                <a:lnTo>
                  <a:pt x="13716" y="1121664"/>
                </a:lnTo>
                <a:lnTo>
                  <a:pt x="4572000" y="1121664"/>
                </a:lnTo>
                <a:lnTo>
                  <a:pt x="4572000" y="1114044"/>
                </a:lnTo>
                <a:lnTo>
                  <a:pt x="4578096" y="1107948"/>
                </a:lnTo>
                <a:close/>
              </a:path>
              <a:path w="4585970" h="1122045">
                <a:moveTo>
                  <a:pt x="13716" y="1121664"/>
                </a:moveTo>
                <a:lnTo>
                  <a:pt x="13716" y="1114044"/>
                </a:lnTo>
                <a:lnTo>
                  <a:pt x="6096" y="1107948"/>
                </a:lnTo>
                <a:lnTo>
                  <a:pt x="6096" y="1121664"/>
                </a:lnTo>
                <a:lnTo>
                  <a:pt x="13716" y="1121664"/>
                </a:lnTo>
                <a:close/>
              </a:path>
              <a:path w="4585970" h="1122045">
                <a:moveTo>
                  <a:pt x="4578096" y="13716"/>
                </a:moveTo>
                <a:lnTo>
                  <a:pt x="4572000" y="6096"/>
                </a:lnTo>
                <a:lnTo>
                  <a:pt x="4572000" y="13716"/>
                </a:lnTo>
                <a:lnTo>
                  <a:pt x="4578096" y="13716"/>
                </a:lnTo>
                <a:close/>
              </a:path>
              <a:path w="4585970" h="1122045">
                <a:moveTo>
                  <a:pt x="4578096" y="1107948"/>
                </a:moveTo>
                <a:lnTo>
                  <a:pt x="4578096" y="13716"/>
                </a:lnTo>
                <a:lnTo>
                  <a:pt x="4572000" y="13716"/>
                </a:lnTo>
                <a:lnTo>
                  <a:pt x="4572000" y="1107948"/>
                </a:lnTo>
                <a:lnTo>
                  <a:pt x="4578096" y="1107948"/>
                </a:lnTo>
                <a:close/>
              </a:path>
              <a:path w="4585970" h="1122045">
                <a:moveTo>
                  <a:pt x="4578096" y="1121664"/>
                </a:moveTo>
                <a:lnTo>
                  <a:pt x="4578096" y="1107948"/>
                </a:lnTo>
                <a:lnTo>
                  <a:pt x="4572000" y="1114044"/>
                </a:lnTo>
                <a:lnTo>
                  <a:pt x="4572000" y="1121664"/>
                </a:lnTo>
                <a:lnTo>
                  <a:pt x="4578096" y="1121664"/>
                </a:lnTo>
                <a:close/>
              </a:path>
            </a:pathLst>
          </a:custGeom>
          <a:solidFill>
            <a:srgbClr val="4f80b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2" name="object 5"/>
          <p:cNvSpPr/>
          <p:nvPr/>
        </p:nvSpPr>
        <p:spPr>
          <a:xfrm>
            <a:off x="4574520" y="2233800"/>
            <a:ext cx="4284720" cy="101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These</a:t>
            </a:r>
            <a:r>
              <a:rPr b="0" lang="en-IN" sz="22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components</a:t>
            </a:r>
            <a:r>
              <a:rPr b="0" lang="en-IN" sz="2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are all</a:t>
            </a:r>
            <a:r>
              <a:rPr b="0" lang="en-IN" sz="22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lightweight. </a:t>
            </a:r>
            <a:r>
              <a:rPr b="0" lang="en-IN" sz="2200" spc="-5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They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IN" sz="2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all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derived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from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JComponent.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object 6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object 7"/>
          <p:cNvSpPr/>
          <p:nvPr/>
        </p:nvSpPr>
        <p:spPr>
          <a:xfrm>
            <a:off x="1450440" y="3984840"/>
            <a:ext cx="2104200" cy="308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299160" indent="-28692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 MT"/>
              <a:buChar char="–"/>
              <a:tabLst>
                <a:tab algn="l" pos="2998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JRadioButton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2998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JScrollPane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299880"/>
              </a:tabLst>
            </a:pP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JTabbedPane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299880"/>
              </a:tabLst>
            </a:pP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JTable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 MT"/>
              <a:buChar char="–"/>
              <a:tabLst>
                <a:tab algn="l" pos="299880"/>
              </a:tabLst>
            </a:pP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JTextField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299880"/>
              </a:tabLst>
            </a:pP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JToggleButton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299880"/>
              </a:tabLst>
            </a:pP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JTree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254480" y="497880"/>
            <a:ext cx="15483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J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Fr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ame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6" name="object 3"/>
          <p:cNvSpPr/>
          <p:nvPr/>
        </p:nvSpPr>
        <p:spPr>
          <a:xfrm>
            <a:off x="993240" y="1328400"/>
            <a:ext cx="2784600" cy="165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26792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very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ain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ent  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container.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object 4"/>
          <p:cNvSpPr/>
          <p:nvPr/>
        </p:nvSpPr>
        <p:spPr>
          <a:xfrm>
            <a:off x="3937680" y="1511280"/>
            <a:ext cx="51271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1347480"/>
                <a:tab algn="l" pos="2124720"/>
                <a:tab algn="l" pos="2986920"/>
                <a:tab algn="l" pos="3712680"/>
                <a:tab algn="l" pos="4032720"/>
              </a:tabLst>
            </a:pP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ra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chy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us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be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wit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top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-l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/>
          </p:nvPr>
        </p:nvSpPr>
        <p:spPr>
          <a:xfrm>
            <a:off x="993240" y="1313640"/>
            <a:ext cx="8071920" cy="5615280"/>
          </a:xfrm>
          <a:prstGeom prst="rect">
            <a:avLst/>
          </a:prstGeom>
          <a:noFill/>
          <a:ln w="0">
            <a:noFill/>
          </a:ln>
        </p:spPr>
        <p:txBody>
          <a:bodyPr lIns="0" rIns="0" tIns="1197720" bIns="0" anchor="t">
            <a:noAutofit/>
          </a:bodyPr>
          <a:p>
            <a:pPr marL="354960" indent="-343080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505520"/>
                <a:tab algn="l" pos="1846080"/>
                <a:tab algn="l" pos="2117160"/>
                <a:tab algn="l" pos="2642760"/>
                <a:tab algn="l" pos="3369960"/>
                <a:tab algn="l" pos="4637520"/>
                <a:tab algn="l" pos="5229360"/>
                <a:tab algn="l" pos="5568840"/>
                <a:tab algn="l" pos="7007400"/>
                <a:tab algn="l" pos="7702560"/>
              </a:tabLst>
            </a:pP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J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F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rame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top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l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ev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l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con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ta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iner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h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at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co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mm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only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us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ed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for 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Swing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applications.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5680" indent="-343080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40400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JFrame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do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not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inherit</a:t>
            </a:r>
            <a:r>
              <a:rPr b="0" lang="en-IN" sz="2400" spc="-5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JComponent.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429840" indent="-417960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Arial MT"/>
              <a:buChar char="•"/>
              <a:tabLst>
                <a:tab algn="l" pos="429840"/>
                <a:tab algn="l" pos="430560"/>
              </a:tabLst>
            </a:pP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JFrame</a:t>
            </a:r>
            <a:r>
              <a:rPr b="1" lang="en-IN" sz="24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inherit</a:t>
            </a:r>
            <a:r>
              <a:rPr b="0" lang="en-IN" sz="2400" spc="-4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0" lang="en-IN" sz="2400" spc="-15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5" strike="noStrike">
                <a:solidFill>
                  <a:schemeClr val="dk1"/>
                </a:solidFill>
                <a:latin typeface="Times New Roman"/>
              </a:rPr>
              <a:t>AWT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classes</a:t>
            </a:r>
            <a:r>
              <a:rPr b="0" lang="en-IN" sz="24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Component</a:t>
            </a:r>
            <a:r>
              <a:rPr b="1" lang="en-IN" sz="2400" spc="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and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26" strike="noStrike">
                <a:solidFill>
                  <a:schemeClr val="dk1"/>
                </a:solidFill>
                <a:latin typeface="Times New Roman"/>
              </a:rPr>
              <a:t>Container.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5680" indent="-343080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0" lang="en-IN" sz="2400" spc="-3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top-level</a:t>
            </a:r>
            <a:r>
              <a:rPr b="0" lang="en-IN" sz="2400" spc="-4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containers</a:t>
            </a:r>
            <a:r>
              <a:rPr b="0" lang="en-IN" sz="2400" spc="-4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are</a:t>
            </a:r>
            <a:r>
              <a:rPr b="0" lang="en-IN" sz="24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heavyweight.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3605400" y="497880"/>
            <a:ext cx="28443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J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Fr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am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e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(</a:t>
            </a:r>
            <a:r>
              <a:rPr b="0" lang="en-IN" sz="3200" spc="4" strike="noStrike">
                <a:solidFill>
                  <a:schemeClr val="dk1"/>
                </a:solidFill>
                <a:latin typeface="Times New Roman"/>
              </a:rPr>
              <a:t>con</a:t>
            </a:r>
            <a:r>
              <a:rPr b="0" lang="en-IN" sz="3200" spc="-7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0" lang="en-IN" sz="3200" spc="4" strike="noStrike">
                <a:solidFill>
                  <a:schemeClr val="dk1"/>
                </a:solidFill>
                <a:latin typeface="Times New Roman"/>
              </a:rPr>
              <a:t>d</a:t>
            </a:r>
            <a:r>
              <a:rPr b="0" lang="en-IN" sz="3200" spc="-1" strike="noStrike">
                <a:solidFill>
                  <a:schemeClr val="dk1"/>
                </a:solidFill>
                <a:latin typeface="Times New Roman"/>
              </a:rPr>
              <a:t>.)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0" name="object 3"/>
          <p:cNvSpPr/>
          <p:nvPr/>
        </p:nvSpPr>
        <p:spPr>
          <a:xfrm>
            <a:off x="993240" y="1511280"/>
            <a:ext cx="8073000" cy="458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JFrame</a:t>
            </a:r>
            <a:r>
              <a:rPr b="1" lang="en-IN" sz="2400" spc="-26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jfrm</a:t>
            </a:r>
            <a:r>
              <a:rPr b="1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= new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JFrame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(“Swing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Example);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 algn="just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This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creates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container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called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jfrm</a:t>
            </a:r>
            <a:r>
              <a:rPr b="1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 algn="just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defines a rectangular window complete with a title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bar; close,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minimize,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maximize,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and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restore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buttons;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a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system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menu.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24760" indent="-356400" algn="just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Arial MT"/>
              <a:buChar char="–"/>
              <a:tabLst>
                <a:tab algn="l" pos="8254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Thus,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creates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standard,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top-level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window.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 algn="just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title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window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passed to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constructor.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155600" indent="-229320">
              <a:lnSpc>
                <a:spcPct val="100000"/>
              </a:lnSpc>
              <a:spcBef>
                <a:spcPts val="2021"/>
              </a:spcBef>
              <a:buClr>
                <a:srgbClr val="000000"/>
              </a:buClr>
              <a:buFont typeface="Arial MT"/>
              <a:buChar char="•"/>
              <a:tabLst>
                <a:tab algn="l" pos="115560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Here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IN" sz="2400" spc="-7" strike="noStrike">
                <a:solidFill>
                  <a:srgbClr val="000000"/>
                </a:solidFill>
                <a:latin typeface="Times New Roman"/>
              </a:rPr>
              <a:t>Swing</a:t>
            </a:r>
            <a:r>
              <a:rPr b="1" i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IN" sz="2400" spc="-7" strike="noStrike">
                <a:solidFill>
                  <a:srgbClr val="000000"/>
                </a:solidFill>
                <a:latin typeface="Times New Roman"/>
              </a:rPr>
              <a:t>Example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/>
          </p:nvPr>
        </p:nvSpPr>
        <p:spPr>
          <a:xfrm>
            <a:off x="993240" y="1313640"/>
            <a:ext cx="8071920" cy="44301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354960" indent="-343080" algn="just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The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setSize( 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)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method (which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is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inherited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by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JFrame from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the </a:t>
            </a:r>
            <a:r>
              <a:rPr b="0" lang="en-IN" sz="24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66" strike="noStrike">
                <a:solidFill>
                  <a:schemeClr val="dk1"/>
                </a:solidFill>
                <a:latin typeface="Times New Roman"/>
              </a:rPr>
              <a:t>AWT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class Component) sets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the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dimensions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of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the </a:t>
            </a:r>
            <a:r>
              <a:rPr b="0" lang="en-IN" sz="2400" spc="-32" strike="noStrike">
                <a:solidFill>
                  <a:schemeClr val="dk1"/>
                </a:solidFill>
                <a:latin typeface="Times New Roman"/>
              </a:rPr>
              <a:t>window, </a:t>
            </a:r>
            <a:r>
              <a:rPr b="0" lang="en-IN" sz="24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which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are</a:t>
            </a:r>
            <a:r>
              <a:rPr b="0" lang="en-IN" sz="24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specified</a:t>
            </a:r>
            <a:r>
              <a:rPr b="0" lang="en-IN" sz="24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in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pixels.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5680" indent="-343080" algn="just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Its</a:t>
            </a:r>
            <a:r>
              <a:rPr b="0" lang="en-IN" sz="2400" spc="-4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general</a:t>
            </a:r>
            <a:r>
              <a:rPr b="0" lang="en-IN" sz="2400" spc="-5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form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is</a:t>
            </a:r>
            <a:r>
              <a:rPr b="0" lang="en-IN" sz="24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: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12600" indent="0">
              <a:lnSpc>
                <a:spcPct val="100000"/>
              </a:lnSpc>
              <a:spcBef>
                <a:spcPts val="2013"/>
              </a:spcBef>
              <a:buNone/>
              <a:tabLst>
                <a:tab algn="l" pos="35568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void</a:t>
            </a:r>
            <a:r>
              <a:rPr b="0" lang="en-IN" sz="24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setSize(int</a:t>
            </a:r>
            <a:r>
              <a:rPr b="0" lang="en-IN" sz="2400" spc="-5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chemeClr val="dk1"/>
                </a:solidFill>
                <a:latin typeface="Times New Roman"/>
              </a:rPr>
              <a:t>width,</a:t>
            </a:r>
            <a:r>
              <a:rPr b="0" i="1" lang="en-IN" sz="24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chemeClr val="dk1"/>
                </a:solidFill>
                <a:latin typeface="Times New Roman"/>
              </a:rPr>
              <a:t>int</a:t>
            </a:r>
            <a:r>
              <a:rPr b="0" i="1" lang="en-IN" sz="24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chemeClr val="dk1"/>
                </a:solidFill>
                <a:latin typeface="Times New Roman"/>
              </a:rPr>
              <a:t>height)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title"/>
          </p:nvPr>
        </p:nvSpPr>
        <p:spPr>
          <a:xfrm>
            <a:off x="3605400" y="497880"/>
            <a:ext cx="28443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J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Fr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am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e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(</a:t>
            </a:r>
            <a:r>
              <a:rPr b="0" lang="en-IN" sz="3200" spc="4" strike="noStrike">
                <a:solidFill>
                  <a:schemeClr val="dk1"/>
                </a:solidFill>
                <a:latin typeface="Times New Roman"/>
              </a:rPr>
              <a:t>con</a:t>
            </a:r>
            <a:r>
              <a:rPr b="0" lang="en-IN" sz="3200" spc="-7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0" lang="en-IN" sz="3200" spc="4" strike="noStrike">
                <a:solidFill>
                  <a:schemeClr val="dk1"/>
                </a:solidFill>
                <a:latin typeface="Times New Roman"/>
              </a:rPr>
              <a:t>d</a:t>
            </a:r>
            <a:r>
              <a:rPr b="0" lang="en-IN" sz="3200" spc="-1" strike="noStrike">
                <a:solidFill>
                  <a:schemeClr val="dk1"/>
                </a:solidFill>
                <a:latin typeface="Times New Roman"/>
              </a:rPr>
              <a:t>.)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3" name="object 4"/>
          <p:cNvSpPr/>
          <p:nvPr/>
        </p:nvSpPr>
        <p:spPr>
          <a:xfrm>
            <a:off x="993240" y="5095800"/>
            <a:ext cx="51588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.g.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object 5"/>
          <p:cNvSpPr/>
          <p:nvPr/>
        </p:nvSpPr>
        <p:spPr>
          <a:xfrm>
            <a:off x="1907640" y="5095800"/>
            <a:ext cx="292644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jfrm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setSize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(275,</a:t>
            </a:r>
            <a:r>
              <a:rPr b="0" lang="en-IN" sz="2400" spc="-7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100);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object 2"/>
          <p:cNvSpPr/>
          <p:nvPr/>
        </p:nvSpPr>
        <p:spPr>
          <a:xfrm>
            <a:off x="993240" y="1393920"/>
            <a:ext cx="8071920" cy="550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 algn="just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If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we want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entire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application to terminate when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its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top-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level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window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is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closed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easiest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way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is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call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setDefaultCloseOperation(</a:t>
            </a:r>
            <a:r>
              <a:rPr b="1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75"/>
              </a:spcBef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E.g.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75"/>
              </a:spcBef>
              <a:tabLst>
                <a:tab algn="l" pos="3556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jfrm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.setDefaultCloseOperation(JFrame.EXIT_ON_CLOSE);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After</a:t>
            </a:r>
            <a:r>
              <a:rPr b="0" lang="en-IN" sz="2400" spc="23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this</a:t>
            </a:r>
            <a:r>
              <a:rPr b="0" lang="en-IN" sz="2400" spc="23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call</a:t>
            </a:r>
            <a:r>
              <a:rPr b="0" lang="en-IN" sz="2400" spc="23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executes,</a:t>
            </a:r>
            <a:r>
              <a:rPr b="0" lang="en-IN" sz="2400" spc="22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closing</a:t>
            </a:r>
            <a:r>
              <a:rPr b="0" lang="en-IN" sz="2400" spc="23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22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window</a:t>
            </a:r>
            <a:r>
              <a:rPr b="0" lang="en-IN" sz="2400" spc="24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causes</a:t>
            </a:r>
            <a:r>
              <a:rPr b="0" lang="en-IN" sz="2400" spc="23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23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entire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application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terminate.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general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form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setDefaultCloseOperation(</a:t>
            </a:r>
            <a:r>
              <a:rPr b="1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)</a:t>
            </a:r>
            <a:r>
              <a:rPr b="1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581"/>
              </a:spcBef>
              <a:tabLst>
                <a:tab algn="l" pos="354960"/>
                <a:tab algn="l" pos="3556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setDefaultCloseOperation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(int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what)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496"/>
              </a:spcBef>
              <a:buClr>
                <a:srgbClr val="000000"/>
              </a:buClr>
              <a:buFont typeface="Arial MT"/>
              <a:buChar char="–"/>
              <a:tabLst>
                <a:tab algn="l" pos="756360"/>
                <a:tab algn="l" pos="757080"/>
              </a:tabLst>
            </a:pP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what</a:t>
            </a:r>
            <a:r>
              <a:rPr b="0" i="1" lang="en-IN" sz="20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be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2" marL="1155600" indent="-229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 MT"/>
              <a:buChar char="•"/>
              <a:tabLst>
                <a:tab algn="l" pos="1155240"/>
                <a:tab algn="l" pos="115560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JFrame.EXIT_ON_CLOSE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2" marL="1155600" indent="-229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 MT"/>
              <a:buChar char="•"/>
              <a:tabLst>
                <a:tab algn="l" pos="1155240"/>
                <a:tab algn="l" pos="115560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JFrame.DISPOSE_ON_CLOSE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2" marL="1155600" indent="-229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 MT"/>
              <a:buChar char="•"/>
              <a:tabLst>
                <a:tab algn="l" pos="1155240"/>
                <a:tab algn="l" pos="115560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JFrame.HIDE_ON_CLOSE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2" marL="1217880" indent="-2919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 MT"/>
              <a:buChar char="•"/>
              <a:tabLst>
                <a:tab algn="l" pos="1217880"/>
                <a:tab algn="l" pos="121860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JFrame.DO_NOTHING_ON_CLOSE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3605400" y="497880"/>
            <a:ext cx="28443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J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Fr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am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e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(</a:t>
            </a:r>
            <a:r>
              <a:rPr b="0" lang="en-IN" sz="3200" spc="4" strike="noStrike">
                <a:solidFill>
                  <a:schemeClr val="dk1"/>
                </a:solidFill>
                <a:latin typeface="Times New Roman"/>
              </a:rPr>
              <a:t>con</a:t>
            </a:r>
            <a:r>
              <a:rPr b="0" lang="en-IN" sz="3200" spc="-7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0" lang="en-IN" sz="3200" spc="4" strike="noStrike">
                <a:solidFill>
                  <a:schemeClr val="dk1"/>
                </a:solidFill>
                <a:latin typeface="Times New Roman"/>
              </a:rPr>
              <a:t>d</a:t>
            </a:r>
            <a:r>
              <a:rPr b="0" lang="en-IN" sz="3200" spc="-1" strike="noStrike">
                <a:solidFill>
                  <a:schemeClr val="dk1"/>
                </a:solidFill>
                <a:latin typeface="Times New Roman"/>
              </a:rPr>
              <a:t>.)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object 2"/>
          <p:cNvSpPr/>
          <p:nvPr/>
        </p:nvSpPr>
        <p:spPr>
          <a:xfrm>
            <a:off x="993240" y="1393920"/>
            <a:ext cx="8300880" cy="47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content</a:t>
            </a:r>
            <a:r>
              <a:rPr b="0" lang="en-IN" sz="2400" spc="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pane</a:t>
            </a:r>
            <a:r>
              <a:rPr b="0" lang="en-IN" sz="2400" spc="10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24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be</a:t>
            </a:r>
            <a:r>
              <a:rPr b="0" lang="en-IN" sz="2400" spc="9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obtained</a:t>
            </a:r>
            <a:r>
              <a:rPr b="0" lang="en-IN" sz="24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by</a:t>
            </a:r>
            <a:r>
              <a:rPr b="0" lang="en-IN" sz="24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calling</a:t>
            </a:r>
            <a:r>
              <a:rPr b="0" lang="en-IN" sz="24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getContentPane(</a:t>
            </a:r>
            <a:r>
              <a:rPr b="1" lang="en-IN" sz="2400" spc="10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tabLst>
                <a:tab algn="l" pos="354960"/>
                <a:tab algn="l" pos="3556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JFrame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instance.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getContentPane(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)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method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75"/>
              </a:spcBef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Container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getContentPane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10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setVisible(</a:t>
            </a:r>
            <a:r>
              <a:rPr b="0" lang="en-IN" sz="2400" spc="10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)</a:t>
            </a:r>
            <a:r>
              <a:rPr b="0" lang="en-IN" sz="2400" spc="10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method</a:t>
            </a:r>
            <a:r>
              <a:rPr b="0" lang="en-IN" sz="2400" spc="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10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inherited</a:t>
            </a:r>
            <a:r>
              <a:rPr b="0" lang="en-IN" sz="2400" spc="9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from</a:t>
            </a:r>
            <a:r>
              <a:rPr b="0" lang="en-IN" sz="2400" spc="8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11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2" strike="noStrike">
                <a:solidFill>
                  <a:srgbClr val="000000"/>
                </a:solidFill>
                <a:latin typeface="Times New Roman"/>
              </a:rPr>
              <a:t>AWT</a:t>
            </a:r>
            <a:r>
              <a:rPr b="0" lang="en-IN" sz="24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Component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class.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>
              <a:lnSpc>
                <a:spcPct val="100000"/>
              </a:lnSpc>
              <a:spcBef>
                <a:spcPts val="536"/>
              </a:spcBef>
              <a:buClr>
                <a:srgbClr val="000000"/>
              </a:buClr>
              <a:buFont typeface="Arial MT"/>
              <a:buChar char="–"/>
              <a:tabLst>
                <a:tab algn="l" pos="756360"/>
                <a:tab algn="l" pos="75708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If</a:t>
            </a:r>
            <a:r>
              <a:rPr b="0" lang="en-IN" sz="2200" spc="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its</a:t>
            </a:r>
            <a:r>
              <a:rPr b="0" lang="en-IN" sz="2200" spc="8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argument</a:t>
            </a:r>
            <a:r>
              <a:rPr b="0" lang="en-IN" sz="2200" spc="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200" spc="8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true,</a:t>
            </a:r>
            <a:r>
              <a:rPr b="0" lang="en-IN" sz="2200" spc="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200" spc="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window</a:t>
            </a:r>
            <a:r>
              <a:rPr b="0" lang="en-IN" sz="2200" spc="8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will</a:t>
            </a:r>
            <a:r>
              <a:rPr b="0" lang="en-IN" sz="2200" spc="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be</a:t>
            </a:r>
            <a:r>
              <a:rPr b="0" lang="en-IN" sz="2200" spc="8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displayed.</a:t>
            </a:r>
            <a:r>
              <a:rPr b="0" lang="en-IN" sz="2200" spc="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Otherwise,</a:t>
            </a:r>
            <a:r>
              <a:rPr b="0" lang="en-IN" sz="2200" spc="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it </a:t>
            </a:r>
            <a:r>
              <a:rPr b="0" lang="en-IN" sz="2200" spc="-5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will</a:t>
            </a:r>
            <a:r>
              <a:rPr b="0" lang="en-IN" sz="22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be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hidden.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2" marL="1155240" indent="-228600">
              <a:lnSpc>
                <a:spcPct val="100000"/>
              </a:lnSpc>
              <a:spcBef>
                <a:spcPts val="530"/>
              </a:spcBef>
              <a:buClr>
                <a:srgbClr val="000000"/>
              </a:buClr>
              <a:buFont typeface="Arial MT"/>
              <a:buChar char="•"/>
              <a:tabLst>
                <a:tab algn="l" pos="1155240"/>
                <a:tab algn="l" pos="115560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By</a:t>
            </a:r>
            <a:r>
              <a:rPr b="0" lang="en-IN" sz="2200" spc="36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default,</a:t>
            </a:r>
            <a:r>
              <a:rPr b="0" lang="en-IN" sz="2200" spc="34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200" spc="3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JFrame</a:t>
            </a:r>
            <a:r>
              <a:rPr b="0" lang="en-IN" sz="2200" spc="3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200" spc="3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invisible,</a:t>
            </a:r>
            <a:r>
              <a:rPr b="0" lang="en-IN" sz="2200" spc="34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so</a:t>
            </a:r>
            <a:r>
              <a:rPr b="0" lang="en-IN" sz="2200" spc="34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5" strike="noStrike">
                <a:solidFill>
                  <a:srgbClr val="000000"/>
                </a:solidFill>
                <a:latin typeface="Times New Roman"/>
              </a:rPr>
              <a:t>setVisible(true)</a:t>
            </a:r>
            <a:r>
              <a:rPr b="0" lang="en-IN" sz="2200" spc="3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must</a:t>
            </a:r>
            <a:r>
              <a:rPr b="0" lang="en-IN" sz="2200" spc="3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be </a:t>
            </a:r>
            <a:r>
              <a:rPr b="0" lang="en-IN" sz="2200" spc="-5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called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show</a:t>
            </a:r>
            <a:r>
              <a:rPr b="0" lang="en-IN" sz="22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it.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570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E.g.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575"/>
              </a:spcBef>
              <a:tabLst>
                <a:tab algn="l" pos="757080"/>
              </a:tabLst>
            </a:pP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jfrm.</a:t>
            </a:r>
            <a:r>
              <a:rPr b="1" lang="en-IN" sz="2400" spc="-12" strike="noStrike">
                <a:solidFill>
                  <a:srgbClr val="c00000"/>
                </a:solidFill>
                <a:latin typeface="Times New Roman"/>
              </a:rPr>
              <a:t>setVisible(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true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3605400" y="497880"/>
            <a:ext cx="28443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J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Fr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am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e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(</a:t>
            </a:r>
            <a:r>
              <a:rPr b="0" lang="en-IN" sz="3200" spc="4" strike="noStrike">
                <a:solidFill>
                  <a:schemeClr val="dk1"/>
                </a:solidFill>
                <a:latin typeface="Times New Roman"/>
              </a:rPr>
              <a:t>con</a:t>
            </a:r>
            <a:r>
              <a:rPr b="0" lang="en-IN" sz="3200" spc="-7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0" lang="en-IN" sz="3200" spc="4" strike="noStrike">
                <a:solidFill>
                  <a:schemeClr val="dk1"/>
                </a:solidFill>
                <a:latin typeface="Times New Roman"/>
              </a:rPr>
              <a:t>d</a:t>
            </a:r>
            <a:r>
              <a:rPr b="0" lang="en-IN" sz="3200" spc="-1" strike="noStrike">
                <a:solidFill>
                  <a:schemeClr val="dk1"/>
                </a:solidFill>
                <a:latin typeface="Times New Roman"/>
              </a:rPr>
              <a:t>.)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4343040" y="497880"/>
            <a:ext cx="13719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J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Labe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l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0" name="object 3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object 4"/>
          <p:cNvSpPr/>
          <p:nvPr/>
        </p:nvSpPr>
        <p:spPr>
          <a:xfrm>
            <a:off x="993240" y="1320840"/>
            <a:ext cx="8071920" cy="57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JLabel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Swing’s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easiest-to-use</a:t>
            </a:r>
            <a:r>
              <a:rPr b="0" lang="en-IN" sz="24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component.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creates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label.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JLabel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used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display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text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and/or</a:t>
            </a:r>
            <a:r>
              <a:rPr b="1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an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icon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0" lang="en-IN" sz="2400" spc="11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12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passive</a:t>
            </a:r>
            <a:r>
              <a:rPr b="1" lang="en-IN" sz="2400" spc="123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component</a:t>
            </a:r>
            <a:r>
              <a:rPr b="1" lang="en-IN" sz="2400" spc="134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because</a:t>
            </a:r>
            <a:r>
              <a:rPr b="0" lang="en-IN" sz="240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0" lang="en-IN" sz="2400" spc="12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does</a:t>
            </a:r>
            <a:r>
              <a:rPr b="0" lang="en-IN" sz="2400" spc="128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not</a:t>
            </a:r>
            <a:r>
              <a:rPr b="0" lang="en-IN" sz="2400" spc="13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respond</a:t>
            </a:r>
            <a:r>
              <a:rPr b="0" lang="en-IN" sz="2400" spc="123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to</a:t>
            </a:r>
            <a:r>
              <a:rPr b="0" lang="en-IN" sz="2400" spc="128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user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input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JLabel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defines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several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constructors: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69440">
              <a:lnSpc>
                <a:spcPct val="100000"/>
              </a:lnSpc>
              <a:spcBef>
                <a:spcPts val="1500"/>
              </a:spcBef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JLabel(Icon</a:t>
            </a:r>
            <a:r>
              <a:rPr b="0" lang="en-IN" sz="2400" spc="-10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icon)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69440">
              <a:lnSpc>
                <a:spcPct val="100000"/>
              </a:lnSpc>
              <a:spcBef>
                <a:spcPts val="2013"/>
              </a:spcBef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JLabel(String</a:t>
            </a:r>
            <a:r>
              <a:rPr b="0" lang="en-IN" sz="2400" spc="-7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str)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69440">
              <a:lnSpc>
                <a:spcPct val="100000"/>
              </a:lnSpc>
              <a:spcBef>
                <a:spcPts val="2013"/>
              </a:spcBef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JLabel(String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2" strike="noStrike">
                <a:solidFill>
                  <a:srgbClr val="000000"/>
                </a:solidFill>
                <a:latin typeface="Times New Roman"/>
              </a:rPr>
              <a:t>str,</a:t>
            </a:r>
            <a:r>
              <a:rPr b="0" i="1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Icon</a:t>
            </a:r>
            <a:r>
              <a:rPr b="0" i="1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icon,</a:t>
            </a:r>
            <a:r>
              <a:rPr b="0" i="1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int</a:t>
            </a:r>
            <a:r>
              <a:rPr b="0" i="1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align)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>
              <a:lnSpc>
                <a:spcPct val="100000"/>
              </a:lnSpc>
              <a:spcBef>
                <a:spcPts val="1009"/>
              </a:spcBef>
              <a:buClr>
                <a:srgbClr val="000000"/>
              </a:buClr>
              <a:buFont typeface="Arial MT"/>
              <a:buChar char="–"/>
              <a:tabLst>
                <a:tab algn="l" pos="756360"/>
                <a:tab algn="l" pos="75708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2" strike="noStrike">
                <a:solidFill>
                  <a:srgbClr val="000000"/>
                </a:solidFill>
                <a:latin typeface="Times New Roman"/>
              </a:rPr>
              <a:t>align</a:t>
            </a:r>
            <a:r>
              <a:rPr b="0" i="1" lang="en-IN" sz="2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2" strike="noStrike">
                <a:solidFill>
                  <a:srgbClr val="000000"/>
                </a:solidFill>
                <a:latin typeface="Times New Roman"/>
              </a:rPr>
              <a:t>argument</a:t>
            </a:r>
            <a:r>
              <a:rPr b="0" i="1" lang="en-IN" sz="2000" spc="-7" strike="noStrike">
                <a:solidFill>
                  <a:srgbClr val="000000"/>
                </a:solidFill>
                <a:latin typeface="Times New Roman"/>
              </a:rPr>
              <a:t> specifies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 the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horizontal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alignment</a:t>
            </a:r>
            <a:r>
              <a:rPr b="0" lang="en-IN" sz="2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text</a:t>
            </a:r>
            <a:r>
              <a:rPr b="0" lang="en-IN" sz="2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and/or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icon</a:t>
            </a:r>
            <a:r>
              <a:rPr b="0" lang="en-IN" sz="20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within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dimensions</a:t>
            </a:r>
            <a:r>
              <a:rPr b="0" lang="en-IN" sz="20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label.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2" marL="115524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 MT"/>
              <a:buChar char="•"/>
              <a:tabLst>
                <a:tab algn="l" pos="1219320"/>
                <a:tab algn="l" pos="121968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must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be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one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 of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the following values: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35" strike="noStrike">
                <a:solidFill>
                  <a:srgbClr val="000000"/>
                </a:solidFill>
                <a:latin typeface="Times New Roman"/>
              </a:rPr>
              <a:t>LEFT,</a:t>
            </a:r>
            <a:r>
              <a:rPr b="1" lang="en-IN" sz="2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32" strike="noStrike">
                <a:solidFill>
                  <a:srgbClr val="000000"/>
                </a:solidFill>
                <a:latin typeface="Times New Roman"/>
              </a:rPr>
              <a:t>RIGHT,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 CENTER, </a:t>
            </a:r>
            <a:r>
              <a:rPr b="1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LEADING,</a:t>
            </a:r>
            <a:r>
              <a:rPr b="1" lang="en-IN" sz="20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or</a:t>
            </a:r>
            <a:r>
              <a:rPr b="1" lang="en-IN" sz="2000" spc="-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TRAILING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3702960" y="383400"/>
            <a:ext cx="265068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J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Label</a:t>
            </a:r>
            <a:r>
              <a:rPr b="0" lang="en-IN" sz="3200" spc="-1" strike="noStrike">
                <a:solidFill>
                  <a:schemeClr val="dk1"/>
                </a:solidFill>
                <a:latin typeface="Times New Roman"/>
              </a:rPr>
              <a:t>(</a:t>
            </a:r>
            <a:r>
              <a:rPr b="0" lang="en-IN" sz="3200" spc="4" strike="noStrike">
                <a:solidFill>
                  <a:schemeClr val="dk1"/>
                </a:solidFill>
                <a:latin typeface="Times New Roman"/>
              </a:rPr>
              <a:t>con</a:t>
            </a:r>
            <a:r>
              <a:rPr b="0" lang="en-IN" sz="3200" spc="-7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0" lang="en-IN" sz="3200" spc="4" strike="noStrike">
                <a:solidFill>
                  <a:schemeClr val="dk1"/>
                </a:solidFill>
                <a:latin typeface="Times New Roman"/>
              </a:rPr>
              <a:t>d</a:t>
            </a:r>
            <a:r>
              <a:rPr b="0" lang="en-IN" sz="3200" spc="-1" strike="noStrike">
                <a:solidFill>
                  <a:schemeClr val="dk1"/>
                </a:solidFill>
                <a:latin typeface="Times New Roman"/>
              </a:rPr>
              <a:t>.)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3" name="object 3"/>
          <p:cNvSpPr/>
          <p:nvPr/>
        </p:nvSpPr>
        <p:spPr>
          <a:xfrm>
            <a:off x="993240" y="863640"/>
            <a:ext cx="8071920" cy="586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355680" indent="-343080" algn="just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easiest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way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obtain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 icon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use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ImageIcon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class.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 algn="just">
              <a:lnSpc>
                <a:spcPct val="100000"/>
              </a:lnSpc>
              <a:spcBef>
                <a:spcPts val="575"/>
              </a:spcBef>
              <a:buClr>
                <a:srgbClr val="0000cc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ImageIcon</a:t>
            </a:r>
            <a:r>
              <a:rPr b="0" lang="en-IN" sz="2400" spc="-3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implements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cc"/>
                </a:solidFill>
                <a:latin typeface="Times New Roman"/>
              </a:rPr>
              <a:t>Icon</a:t>
            </a: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encapsulates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image.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 following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ImageIcon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constructor obtains the image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file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named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filename.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Icon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parameter</a:t>
            </a:r>
            <a:r>
              <a:rPr b="0" lang="en-IN" sz="2400" spc="59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60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JLabel’s 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constructor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69440" algn="just">
              <a:lnSpc>
                <a:spcPct val="100000"/>
              </a:lnSpc>
              <a:spcBef>
                <a:spcPts val="575"/>
              </a:spcBef>
              <a:tabLst>
                <a:tab algn="l" pos="355680"/>
              </a:tabLst>
            </a:pP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ImageIcon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(String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filename)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 icon and text associated with the label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can be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obtained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by 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following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methods: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69440" algn="just">
              <a:lnSpc>
                <a:spcPct val="120000"/>
              </a:lnSpc>
              <a:tabLst>
                <a:tab algn="l" pos="355680"/>
              </a:tabLst>
            </a:pP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Icon </a:t>
            </a:r>
            <a:r>
              <a:rPr b="0" lang="en-IN" sz="2400" spc="-1" strike="noStrike">
                <a:solidFill>
                  <a:srgbClr val="c00000"/>
                </a:solidFill>
                <a:latin typeface="Times New Roman"/>
              </a:rPr>
              <a:t>getIcon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( ) 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String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26" strike="noStrike">
                <a:solidFill>
                  <a:srgbClr val="c00000"/>
                </a:solidFill>
                <a:latin typeface="Times New Roman"/>
              </a:rPr>
              <a:t>getText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IN" sz="24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icon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and text associated with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label can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be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set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by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these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methods: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69440" algn="just">
              <a:lnSpc>
                <a:spcPct val="100000"/>
              </a:lnSpc>
              <a:spcBef>
                <a:spcPts val="575"/>
              </a:spcBef>
              <a:tabLst>
                <a:tab algn="l" pos="3556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400" spc="-7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c00000"/>
                </a:solidFill>
                <a:latin typeface="Times New Roman"/>
              </a:rPr>
              <a:t>setIcon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(Icon</a:t>
            </a:r>
            <a:r>
              <a:rPr b="0" lang="en-IN" sz="2400" spc="-9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icon)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69440" algn="just">
              <a:lnSpc>
                <a:spcPct val="100000"/>
              </a:lnSpc>
              <a:spcBef>
                <a:spcPts val="575"/>
              </a:spcBef>
              <a:tabLst>
                <a:tab algn="l" pos="3556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5" strike="noStrike">
                <a:solidFill>
                  <a:srgbClr val="c00000"/>
                </a:solidFill>
                <a:latin typeface="Times New Roman"/>
              </a:rPr>
              <a:t>setText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(String</a:t>
            </a:r>
            <a:r>
              <a:rPr b="0" lang="en-IN" sz="2400" spc="-7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str)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417560" y="497880"/>
            <a:ext cx="122004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Swin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g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object 3"/>
          <p:cNvSpPr/>
          <p:nvPr/>
        </p:nvSpPr>
        <p:spPr>
          <a:xfrm>
            <a:off x="993240" y="1323000"/>
            <a:ext cx="8072280" cy="298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 algn="just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Swing</a:t>
            </a:r>
            <a:r>
              <a:rPr b="0" lang="en-IN" sz="2600" spc="95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9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600" spc="95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9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      set      of     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program</a:t>
            </a:r>
            <a:r>
              <a:rPr b="0" lang="en-IN" sz="2600" spc="63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192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components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for 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Java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programmers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that provide the 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ability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1" lang="en-IN" sz="2600" spc="-12" strike="noStrike">
                <a:solidFill>
                  <a:srgbClr val="c00000"/>
                </a:solidFill>
                <a:latin typeface="Times New Roman"/>
              </a:rPr>
              <a:t>create </a:t>
            </a:r>
            <a:r>
              <a:rPr b="1" lang="en-IN" sz="2600" spc="-7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lang="en-IN" sz="2600" spc="-1" strike="noStrike">
                <a:solidFill>
                  <a:srgbClr val="c00000"/>
                </a:solidFill>
                <a:latin typeface="Times New Roman"/>
              </a:rPr>
              <a:t>graphical </a:t>
            </a:r>
            <a:r>
              <a:rPr b="1" lang="en-IN" sz="2600" spc="-7" strike="noStrike">
                <a:solidFill>
                  <a:srgbClr val="c00000"/>
                </a:solidFill>
                <a:latin typeface="Times New Roman"/>
              </a:rPr>
              <a:t>user interface </a:t>
            </a:r>
            <a:r>
              <a:rPr b="1" lang="en-IN" sz="2600" spc="-1" strike="noStrike">
                <a:solidFill>
                  <a:srgbClr val="c00000"/>
                </a:solidFill>
                <a:latin typeface="Times New Roman"/>
              </a:rPr>
              <a:t>( </a:t>
            </a:r>
            <a:r>
              <a:rPr b="1" lang="en-IN" sz="2600" spc="-7" strike="noStrike">
                <a:solidFill>
                  <a:srgbClr val="c00000"/>
                </a:solidFill>
                <a:latin typeface="Times New Roman"/>
              </a:rPr>
              <a:t>GUI </a:t>
            </a:r>
            <a:r>
              <a:rPr b="1" lang="en-IN" sz="2600" spc="-1" strike="noStrike">
                <a:solidFill>
                  <a:srgbClr val="c00000"/>
                </a:solidFill>
                <a:latin typeface="Times New Roman"/>
              </a:rPr>
              <a:t>) </a:t>
            </a:r>
            <a:r>
              <a:rPr b="1" lang="en-IN" sz="2600" spc="-7" strike="noStrike">
                <a:solidFill>
                  <a:srgbClr val="c00000"/>
                </a:solidFill>
                <a:latin typeface="Times New Roman"/>
              </a:rPr>
              <a:t>components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such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as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cc"/>
                </a:solidFill>
                <a:latin typeface="Times New Roman"/>
              </a:rPr>
              <a:t>buttons</a:t>
            </a:r>
            <a:r>
              <a:rPr b="0" lang="en-IN" sz="2600" spc="4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cc"/>
                </a:solidFill>
                <a:latin typeface="Times New Roman"/>
              </a:rPr>
              <a:t>scroll</a:t>
            </a:r>
            <a:r>
              <a:rPr b="0" lang="en-IN" sz="2600" spc="-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cc"/>
                </a:solidFill>
                <a:latin typeface="Times New Roman"/>
              </a:rPr>
              <a:t>bars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that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independent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of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windowing</a:t>
            </a:r>
            <a:r>
              <a:rPr b="0" lang="en-IN" sz="26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system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for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specific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operating</a:t>
            </a:r>
            <a:r>
              <a:rPr b="0" lang="en-IN" sz="26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system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3161880" y="497880"/>
            <a:ext cx="373284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1" lang="en-IN" sz="3600" spc="-3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Swing</a:t>
            </a:r>
            <a:r>
              <a:rPr b="1" lang="en-IN" sz="3600" spc="-3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Buttons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5" name="object 3"/>
          <p:cNvSpPr/>
          <p:nvPr/>
        </p:nvSpPr>
        <p:spPr>
          <a:xfrm>
            <a:off x="993240" y="1203480"/>
            <a:ext cx="8070480" cy="416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304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Swing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defines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four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types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buttons: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69440">
              <a:lnSpc>
                <a:spcPct val="100000"/>
              </a:lnSpc>
              <a:spcBef>
                <a:spcPts val="1500"/>
              </a:spcBef>
              <a:tabLst>
                <a:tab algn="l" pos="354960"/>
                <a:tab algn="l" pos="3556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JButton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69440">
              <a:lnSpc>
                <a:spcPct val="170000"/>
              </a:lnSpc>
              <a:tabLst>
                <a:tab algn="l" pos="354960"/>
                <a:tab algn="l" pos="35568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J</a:t>
            </a:r>
            <a:r>
              <a:rPr b="1" lang="en-IN" sz="2400" spc="-225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oggle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tt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on  JCheckBox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JRadioButton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All</a:t>
            </a:r>
            <a:r>
              <a:rPr b="0" lang="en-IN" sz="24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IN" sz="24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subclasses</a:t>
            </a:r>
            <a:r>
              <a:rPr b="0" lang="en-IN" sz="2400" spc="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of</a:t>
            </a:r>
            <a:r>
              <a:rPr b="0" lang="en-IN" sz="2400" spc="9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</a:t>
            </a:r>
            <a:r>
              <a:rPr b="0" lang="en-IN" sz="24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AbstractButton</a:t>
            </a:r>
            <a:r>
              <a:rPr b="1" lang="en-IN" sz="2400" spc="9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class</a:t>
            </a:r>
            <a:r>
              <a:rPr b="1" lang="en-IN" sz="24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(which</a:t>
            </a:r>
            <a:r>
              <a:rPr b="0" lang="en-IN" sz="24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extends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JComponent)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2405880" y="497880"/>
            <a:ext cx="524484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1" lang="en-IN" sz="36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Swing</a:t>
            </a:r>
            <a:r>
              <a:rPr b="1" lang="en-IN" sz="36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Buttons(contd.)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7" name="object 3"/>
          <p:cNvSpPr/>
          <p:nvPr/>
        </p:nvSpPr>
        <p:spPr>
          <a:xfrm>
            <a:off x="993240" y="1393920"/>
            <a:ext cx="8071920" cy="57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 algn="just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AbstractButton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contains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many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methods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that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allow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you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control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behavior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 buttons.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00000"/>
              </a:lnSpc>
              <a:spcBef>
                <a:spcPts val="1774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E.g. </a:t>
            </a:r>
            <a:r>
              <a:rPr b="0" lang="en-IN" sz="2400" spc="-111" strike="noStrike">
                <a:solidFill>
                  <a:srgbClr val="000000"/>
                </a:solidFill>
                <a:latin typeface="Times New Roman"/>
              </a:rPr>
              <a:t>We</a:t>
            </a:r>
            <a:r>
              <a:rPr b="0" lang="en-IN" sz="2400" spc="-10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can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define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different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icons that are displayed for the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button when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 is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disabled,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pressed, or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selected. Another icon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can be used as a </a:t>
            </a:r>
            <a:r>
              <a:rPr b="0" i="1" lang="en-IN" sz="2400" spc="-15" strike="noStrike">
                <a:solidFill>
                  <a:srgbClr val="000000"/>
                </a:solidFill>
                <a:latin typeface="Times New Roman"/>
              </a:rPr>
              <a:t>rollover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icon,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which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displayed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when the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mouse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positioned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over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button.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69440">
              <a:lnSpc>
                <a:spcPct val="161000"/>
              </a:lnSpc>
              <a:tabLst>
                <a:tab algn="l" pos="3556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setDisabledIcon(Icon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di) </a:t>
            </a:r>
            <a:r>
              <a:rPr b="0" i="1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void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setPressedIcon(Icon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pi) </a:t>
            </a:r>
            <a:r>
              <a:rPr b="0" i="1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void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setSelectedIcon(Icon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si) </a:t>
            </a:r>
            <a:r>
              <a:rPr b="0" i="1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setRolloverIcon(Icon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ri)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69440">
              <a:lnSpc>
                <a:spcPct val="100000"/>
              </a:lnSpc>
              <a:spcBef>
                <a:spcPts val="1774"/>
              </a:spcBef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Arial MT"/>
              </a:rPr>
              <a:t>–</a:t>
            </a:r>
            <a:r>
              <a:rPr b="0" lang="en-IN" sz="2400" spc="24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Here,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di,</a:t>
            </a:r>
            <a:r>
              <a:rPr b="0" i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pi,</a:t>
            </a:r>
            <a:r>
              <a:rPr b="0" i="1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si,</a:t>
            </a:r>
            <a:r>
              <a:rPr b="0" i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and ri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32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i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i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icons</a:t>
            </a:r>
            <a:r>
              <a:rPr b="0" i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for specific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purpose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2349360" y="497880"/>
            <a:ext cx="535788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1" lang="en-IN" sz="36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Swing</a:t>
            </a:r>
            <a:r>
              <a:rPr b="1" lang="en-IN" sz="36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Buttons</a:t>
            </a:r>
            <a:r>
              <a:rPr b="1" lang="en-IN" sz="36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(contd.)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9" name="object 3"/>
          <p:cNvSpPr/>
          <p:nvPr/>
        </p:nvSpPr>
        <p:spPr>
          <a:xfrm>
            <a:off x="993240" y="1184760"/>
            <a:ext cx="8071200" cy="392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2104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1740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600" spc="-100" strike="noStrike">
                <a:solidFill>
                  <a:srgbClr val="000000"/>
                </a:solidFill>
                <a:latin typeface="Times New Roman"/>
              </a:rPr>
              <a:t>We</a:t>
            </a:r>
            <a:r>
              <a:rPr b="0" lang="en-IN" sz="26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get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text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 associated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a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button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using: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469440">
              <a:lnSpc>
                <a:spcPct val="100000"/>
              </a:lnSpc>
              <a:spcBef>
                <a:spcPts val="1505"/>
              </a:spcBef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String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32" strike="noStrike">
                <a:solidFill>
                  <a:srgbClr val="c00000"/>
                </a:solidFill>
                <a:latin typeface="Times New Roman"/>
              </a:rPr>
              <a:t>getText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600" spc="-100" strike="noStrike">
                <a:solidFill>
                  <a:srgbClr val="000000"/>
                </a:solidFill>
                <a:latin typeface="Times New Roman"/>
              </a:rPr>
              <a:t>We</a:t>
            </a:r>
            <a:r>
              <a:rPr b="0" lang="en-IN" sz="26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modify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text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associated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button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using: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469440">
              <a:lnSpc>
                <a:spcPct val="100000"/>
              </a:lnSpc>
              <a:spcBef>
                <a:spcPts val="1505"/>
              </a:spcBef>
              <a:tabLst>
                <a:tab algn="l" pos="354960"/>
                <a:tab algn="l" pos="3556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21" strike="noStrike">
                <a:solidFill>
                  <a:srgbClr val="c00000"/>
                </a:solidFill>
                <a:latin typeface="Times New Roman"/>
              </a:rPr>
              <a:t>setText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(String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str)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2140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111320"/>
                <a:tab algn="l" pos="2178000"/>
                <a:tab algn="l" pos="3026880"/>
                <a:tab algn="l" pos="3598560"/>
                <a:tab algn="l" pos="4169880"/>
                <a:tab algn="l" pos="5387400"/>
                <a:tab algn="l" pos="5848920"/>
                <a:tab algn="l" pos="7082280"/>
                <a:tab algn="l" pos="7655040"/>
              </a:tabLst>
            </a:pP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od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se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al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bu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tt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efi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e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1559"/>
              </a:spcBef>
              <a:tabLst>
                <a:tab algn="l" pos="354960"/>
                <a:tab algn="l" pos="355680"/>
                <a:tab algn="l" pos="1111320"/>
                <a:tab algn="l" pos="2178000"/>
                <a:tab algn="l" pos="3026880"/>
                <a:tab algn="l" pos="3598560"/>
                <a:tab algn="l" pos="4169880"/>
                <a:tab algn="l" pos="5387400"/>
                <a:tab algn="l" pos="5848920"/>
                <a:tab algn="l" pos="7082280"/>
                <a:tab algn="l" pos="7655040"/>
              </a:tabLst>
            </a:pP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ButtonModel</a:t>
            </a:r>
            <a:r>
              <a:rPr b="1" lang="en-IN" sz="2600" spc="-7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interface.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4227120" y="497880"/>
            <a:ext cx="160128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JButton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1" name="object 3"/>
          <p:cNvSpPr/>
          <p:nvPr/>
        </p:nvSpPr>
        <p:spPr>
          <a:xfrm>
            <a:off x="993240" y="1328400"/>
            <a:ext cx="2090520" cy="165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0288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J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tt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n  button.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object 4"/>
          <p:cNvSpPr/>
          <p:nvPr/>
        </p:nvSpPr>
        <p:spPr>
          <a:xfrm>
            <a:off x="3257640" y="1511280"/>
            <a:ext cx="243756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804600"/>
                <a:tab algn="l" pos="20530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ovide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object 5"/>
          <p:cNvSpPr/>
          <p:nvPr/>
        </p:nvSpPr>
        <p:spPr>
          <a:xfrm>
            <a:off x="5868360" y="1511280"/>
            <a:ext cx="319428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1766520"/>
                <a:tab algn="l" pos="2219400"/>
                <a:tab algn="l" pos="2554560"/>
              </a:tabLst>
            </a:pP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unc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ion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ali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ty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21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1" lang="en-IN" sz="2400" spc="4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h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object 6"/>
          <p:cNvSpPr/>
          <p:nvPr/>
        </p:nvSpPr>
        <p:spPr>
          <a:xfrm>
            <a:off x="993240" y="2498760"/>
            <a:ext cx="8070480" cy="458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536120"/>
                <a:tab algn="l" pos="2461320"/>
                <a:tab algn="l" pos="2880360"/>
                <a:tab algn="l" pos="3629160"/>
                <a:tab algn="l" pos="3912120"/>
                <a:tab algn="l" pos="4881240"/>
                <a:tab algn="l" pos="6018480"/>
                <a:tab algn="l" pos="6387480"/>
                <a:tab algn="l" pos="680652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J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tt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ll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ic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tri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g,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or </a:t>
            </a:r>
            <a:r>
              <a:rPr b="1" lang="en-IN" sz="2400" spc="-21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ot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ed 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push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button.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54960">
              <a:lnSpc>
                <a:spcPct val="170000"/>
              </a:lnSpc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Three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its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constructors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shown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here: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JButton(Icon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icon)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69440">
              <a:lnSpc>
                <a:spcPct val="100000"/>
              </a:lnSpc>
              <a:spcBef>
                <a:spcPts val="2013"/>
              </a:spcBef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JButton(String</a:t>
            </a:r>
            <a:r>
              <a:rPr b="0" lang="en-IN" sz="24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str)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69440">
              <a:lnSpc>
                <a:spcPct val="100000"/>
              </a:lnSpc>
              <a:spcBef>
                <a:spcPts val="2013"/>
              </a:spcBef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JButton(String</a:t>
            </a:r>
            <a:r>
              <a:rPr b="0" lang="en-IN" sz="24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2" strike="noStrike">
                <a:solidFill>
                  <a:srgbClr val="000000"/>
                </a:solidFill>
                <a:latin typeface="Times New Roman"/>
              </a:rPr>
              <a:t>str,</a:t>
            </a:r>
            <a:r>
              <a:rPr b="0" i="1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Icon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icon)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When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button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pressed,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ActionEvent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generated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3471120" y="375840"/>
            <a:ext cx="311292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JButton(contd.)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/>
          </p:nvPr>
        </p:nvSpPr>
        <p:spPr>
          <a:xfrm>
            <a:off x="993240" y="1313640"/>
            <a:ext cx="8071920" cy="4510440"/>
          </a:xfrm>
          <a:prstGeom prst="rect">
            <a:avLst/>
          </a:prstGeom>
          <a:noFill/>
          <a:ln w="0">
            <a:noFill/>
          </a:ln>
        </p:spPr>
        <p:txBody>
          <a:bodyPr lIns="0" rIns="0" tIns="92880" bIns="0" anchor="t">
            <a:noAutofit/>
          </a:bodyPr>
          <a:p>
            <a:pPr marL="354960" indent="-343080" algn="just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Using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ActionEvent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object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passed</a:t>
            </a:r>
            <a:r>
              <a:rPr b="0" lang="en-IN" sz="2400" spc="593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to</a:t>
            </a:r>
            <a:r>
              <a:rPr b="0" lang="en-IN" sz="2400" spc="60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the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actionPerformed( 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)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method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of the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registered </a:t>
            </a:r>
            <a:r>
              <a:rPr b="1" lang="en-IN" sz="2400" spc="-21" strike="noStrike">
                <a:solidFill>
                  <a:schemeClr val="dk1"/>
                </a:solidFill>
                <a:latin typeface="Times New Roman"/>
              </a:rPr>
              <a:t>ActionListener, </a:t>
            </a:r>
            <a:r>
              <a:rPr b="1" lang="en-IN" sz="24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we 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can </a:t>
            </a:r>
            <a:r>
              <a:rPr b="0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obtain the </a:t>
            </a:r>
            <a:r>
              <a:rPr b="0" i="1" lang="en-IN" sz="2400" spc="-12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action </a:t>
            </a:r>
            <a:r>
              <a:rPr b="0" i="1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command </a:t>
            </a:r>
            <a:r>
              <a:rPr b="0" i="1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string </a:t>
            </a:r>
            <a:r>
              <a:rPr b="0" i="1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associated </a:t>
            </a:r>
            <a:r>
              <a:rPr b="0" i="1" lang="en-IN" sz="2400" spc="-12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with </a:t>
            </a:r>
            <a:r>
              <a:rPr b="0" i="1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 </a:t>
            </a:r>
            <a:r>
              <a:rPr b="0" i="1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i="1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button.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5680" indent="-34308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111" strike="noStrike">
                <a:solidFill>
                  <a:schemeClr val="dk1"/>
                </a:solidFill>
                <a:latin typeface="Times New Roman"/>
              </a:rPr>
              <a:t>We</a:t>
            </a:r>
            <a:r>
              <a:rPr b="0" lang="en-IN" sz="2400" spc="55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1713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can    </a:t>
            </a:r>
            <a:r>
              <a:rPr b="0" lang="en-IN" sz="2400" spc="47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set    </a:t>
            </a:r>
            <a:r>
              <a:rPr b="0" lang="en-IN" sz="2400" spc="47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0" lang="en-IN" sz="2400" spc="1132" strike="noStrike">
                <a:solidFill>
                  <a:schemeClr val="dk1"/>
                </a:solidFill>
                <a:latin typeface="Times New Roman"/>
              </a:rPr>
              <a:t> 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action</a:t>
            </a:r>
            <a:r>
              <a:rPr b="0" lang="en-IN" sz="2400" spc="1123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1129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command</a:t>
            </a:r>
            <a:r>
              <a:rPr b="0" lang="en-IN" sz="2400" spc="1132" strike="noStrike">
                <a:solidFill>
                  <a:schemeClr val="dk1"/>
                </a:solidFill>
                <a:latin typeface="Times New Roman"/>
              </a:rPr>
              <a:t> 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by    </a:t>
            </a:r>
            <a:r>
              <a:rPr b="0" lang="en-IN" sz="2400" spc="47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calling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4960" indent="0" algn="just">
              <a:lnSpc>
                <a:spcPct val="100000"/>
              </a:lnSpc>
              <a:buNone/>
              <a:tabLst>
                <a:tab algn="l" pos="355680"/>
              </a:tabLst>
            </a:pP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setActionCommand(</a:t>
            </a:r>
            <a:r>
              <a:rPr b="1" lang="en-IN" sz="24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)</a:t>
            </a:r>
            <a:r>
              <a:rPr b="1" lang="en-IN" sz="24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on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button.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7" name="object 4"/>
          <p:cNvSpPr/>
          <p:nvPr/>
        </p:nvSpPr>
        <p:spPr>
          <a:xfrm>
            <a:off x="993240" y="3734640"/>
            <a:ext cx="3749400" cy="154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134000"/>
                <a:tab algn="l" pos="1940040"/>
                <a:tab algn="l" pos="3083040"/>
              </a:tabLst>
            </a:pPr>
            <a:r>
              <a:rPr b="0" lang="en-IN" sz="2400" spc="-111" strike="noStrike">
                <a:solidFill>
                  <a:srgbClr val="000000"/>
                </a:solidFill>
                <a:latin typeface="Times New Roman"/>
              </a:rPr>
              <a:t>We</a:t>
            </a:r>
            <a:r>
              <a:rPr b="0" lang="en-IN" sz="2400" spc="-11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obtain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tabLst>
                <a:tab algn="l" pos="354960"/>
                <a:tab algn="l" pos="355680"/>
                <a:tab algn="l" pos="1134000"/>
                <a:tab algn="l" pos="1940040"/>
                <a:tab algn="l" pos="308304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getActionCommand(</a:t>
            </a:r>
            <a:r>
              <a:rPr b="1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75"/>
              </a:spcBef>
              <a:tabLst>
                <a:tab algn="l" pos="354960"/>
                <a:tab algn="l" pos="355680"/>
                <a:tab algn="l" pos="1134000"/>
                <a:tab algn="l" pos="1940040"/>
                <a:tab algn="l" pos="308304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String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getActionCommand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object 5"/>
          <p:cNvSpPr/>
          <p:nvPr/>
        </p:nvSpPr>
        <p:spPr>
          <a:xfrm>
            <a:off x="4818240" y="3734640"/>
            <a:ext cx="424656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1137240"/>
                <a:tab algn="l" pos="2719080"/>
                <a:tab algn="l" pos="340632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ct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ion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by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li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g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object 6"/>
          <p:cNvSpPr/>
          <p:nvPr/>
        </p:nvSpPr>
        <p:spPr>
          <a:xfrm>
            <a:off x="993240" y="4905360"/>
            <a:ext cx="8071920" cy="162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355680" indent="-343080" algn="just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action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command</a:t>
            </a:r>
            <a:r>
              <a:rPr b="0" lang="en-IN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helps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identify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button.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756360" indent="-286920" algn="just">
              <a:lnSpc>
                <a:spcPct val="100000"/>
              </a:lnSpc>
              <a:spcBef>
                <a:spcPts val="575"/>
              </a:spcBef>
              <a:tabLst>
                <a:tab algn="l" pos="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Arial MT"/>
              </a:rPr>
              <a:t>–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Thus,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when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using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two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or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more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buttons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within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same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application,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action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command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gives you an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easy way to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determine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which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button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was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pressed.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536040" y="413280"/>
            <a:ext cx="273960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20000"/>
              </a:lnSpc>
              <a:spcBef>
                <a:spcPts val="99"/>
              </a:spcBef>
              <a:buNone/>
            </a:pP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import javax.swing.*; </a:t>
            </a:r>
            <a:r>
              <a:rPr b="0" lang="en-IN" sz="22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import java.awt.*; </a:t>
            </a:r>
            <a:r>
              <a:rPr b="0" lang="en-IN" sz="22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import</a:t>
            </a:r>
            <a:r>
              <a:rPr b="0" lang="en-IN" sz="2200" spc="-4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java.awt.event.*;</a:t>
            </a:r>
            <a:endParaRPr b="0" lang="en-IN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1" name="object 3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object 4"/>
          <p:cNvSpPr/>
          <p:nvPr/>
        </p:nvSpPr>
        <p:spPr>
          <a:xfrm>
            <a:off x="536040" y="1688040"/>
            <a:ext cx="3674520" cy="56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54960" indent="-343080">
              <a:lnSpc>
                <a:spcPct val="100000"/>
              </a:lnSpc>
              <a:spcBef>
                <a:spcPts val="96"/>
              </a:spcBef>
              <a:tabLst>
                <a:tab algn="l" pos="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class SwingButton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extends </a:t>
            </a:r>
            <a:r>
              <a:rPr b="0" lang="en-IN" sz="2200" spc="-537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12" strike="noStrike">
                <a:solidFill>
                  <a:srgbClr val="0000cc"/>
                </a:solidFill>
                <a:latin typeface="Times New Roman"/>
              </a:rPr>
              <a:t>JFrame</a:t>
            </a:r>
            <a:r>
              <a:rPr b="0" lang="en-IN" sz="2200" spc="4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12" strike="noStrike">
                <a:solidFill>
                  <a:srgbClr val="c00000"/>
                </a:solidFill>
                <a:latin typeface="Times New Roman"/>
              </a:rPr>
              <a:t>implements </a:t>
            </a:r>
            <a:r>
              <a:rPr b="0" lang="en-IN" sz="2200" spc="-7" strike="noStrike">
                <a:solidFill>
                  <a:srgbClr val="c00000"/>
                </a:solidFill>
                <a:latin typeface="Times New Roman"/>
              </a:rPr>
              <a:t> ActionListener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24"/>
              </a:spcBef>
              <a:tabLst>
                <a:tab algn="l" pos="35496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JFrame</a:t>
            </a:r>
            <a:r>
              <a:rPr b="0" lang="en-IN" sz="22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jfrm;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20000"/>
              </a:lnSpc>
              <a:tabLst>
                <a:tab algn="l" pos="35496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JButton</a:t>
            </a:r>
            <a:r>
              <a:rPr b="0" lang="en-IN" sz="22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jbok</a:t>
            </a:r>
            <a:r>
              <a:rPr b="0" lang="en-IN" sz="22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2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jbcancel; </a:t>
            </a:r>
            <a:r>
              <a:rPr b="0" lang="en-IN" sz="2200" spc="-5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JLabel jlab;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SwingButton()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530"/>
              </a:spcBef>
              <a:tabLst>
                <a:tab algn="l" pos="35496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530"/>
              </a:spcBef>
              <a:tabLst>
                <a:tab algn="l" pos="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jfrm</a:t>
            </a:r>
            <a:r>
              <a:rPr b="0" lang="en-IN" sz="22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22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22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JFrame("Simple </a:t>
            </a:r>
            <a:r>
              <a:rPr b="0" lang="en-IN" sz="2200" spc="-5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Swing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");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20000"/>
              </a:lnSpc>
              <a:tabLst>
                <a:tab algn="l" pos="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jfrm.setSize(500,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400); </a:t>
            </a:r>
            <a:r>
              <a:rPr b="0" lang="en-IN" sz="2200" spc="-54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jfrm.setLayout(new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tabLst>
                <a:tab algn="l" pos="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FlowLayout());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524"/>
              </a:spcBef>
              <a:tabLst>
                <a:tab algn="l" pos="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jfrm.setDefaultCloseOperation(J </a:t>
            </a:r>
            <a:r>
              <a:rPr b="0" lang="en-IN" sz="2200" spc="-5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Frame.EXIT_ON_CLOSE);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object 5"/>
          <p:cNvSpPr/>
          <p:nvPr/>
        </p:nvSpPr>
        <p:spPr>
          <a:xfrm>
            <a:off x="4345920" y="1212480"/>
            <a:ext cx="4236840" cy="56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ImageIcon imgok=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new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ImageIcon("C:\\RJB\\image1.jpg");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20000"/>
              </a:lnSpc>
              <a:tabLst>
                <a:tab algn="l" pos="0"/>
              </a:tabLst>
            </a:pP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jbok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= new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JButton(imgok);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jbok.setActionCommand("OK");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jfrm.add(jbok);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ImageIcon imgcancel=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new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ImageIcon("C:\\RJB\\image2.jpg");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 indent="343080">
              <a:lnSpc>
                <a:spcPct val="120000"/>
              </a:lnSpc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jbcancel = new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JButton(imgcancel);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jbcancel.setActionCommand("Cancel");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jbok.addActionListener(this);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jbcancel.addActionListener(this);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jfrm.add(jbcancel);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20000"/>
              </a:lnSpc>
              <a:tabLst>
                <a:tab algn="l" pos="0"/>
              </a:tabLst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jlab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= new 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JLabel(“</a:t>
            </a:r>
            <a:r>
              <a:rPr b="0" lang="en-IN" sz="1800" spc="-15" strike="noStrike">
                <a:solidFill>
                  <a:srgbClr val="000000"/>
                </a:solidFill>
                <a:latin typeface="Times New Roman"/>
              </a:rPr>
              <a:t>Waiting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button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press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");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jfrm.add(jlab);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jfrm.setVisible(true);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object 2" descr=""/>
          <p:cNvPicPr/>
          <p:nvPr/>
        </p:nvPicPr>
        <p:blipFill>
          <a:blip r:embed="rId1"/>
          <a:stretch/>
        </p:blipFill>
        <p:spPr>
          <a:xfrm>
            <a:off x="8106120" y="457200"/>
            <a:ext cx="1485000" cy="771480"/>
          </a:xfrm>
          <a:prstGeom prst="rect">
            <a:avLst/>
          </a:prstGeom>
          <a:ln w="0">
            <a:noFill/>
          </a:ln>
        </p:spPr>
      </p:pic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536040" y="480960"/>
            <a:ext cx="480708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2000" spc="-1" strike="noStrike">
                <a:solidFill>
                  <a:schemeClr val="dk1"/>
                </a:solidFill>
                <a:latin typeface="Times New Roman"/>
              </a:rPr>
              <a:t>public</a:t>
            </a:r>
            <a:r>
              <a:rPr b="0" lang="en-IN" sz="2000" spc="-5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chemeClr val="dk1"/>
                </a:solidFill>
                <a:latin typeface="Times New Roman"/>
              </a:rPr>
              <a:t>void</a:t>
            </a:r>
            <a:r>
              <a:rPr b="0" lang="en-IN" sz="20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000" spc="-7" strike="noStrike">
                <a:solidFill>
                  <a:srgbClr val="c00000"/>
                </a:solidFill>
                <a:latin typeface="Times New Roman"/>
              </a:rPr>
              <a:t>actionPerformed(</a:t>
            </a:r>
            <a:r>
              <a:rPr b="0" lang="en-IN" sz="2000" spc="-7" strike="noStrike">
                <a:solidFill>
                  <a:schemeClr val="dk1"/>
                </a:solidFill>
                <a:latin typeface="Times New Roman"/>
              </a:rPr>
              <a:t>ActionEvent</a:t>
            </a:r>
            <a:r>
              <a:rPr b="0" lang="en-IN" sz="2000" spc="-60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chemeClr val="dk1"/>
                </a:solidFill>
                <a:latin typeface="Times New Roman"/>
              </a:rPr>
              <a:t>ae)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6" name="object 4"/>
          <p:cNvSpPr/>
          <p:nvPr/>
        </p:nvSpPr>
        <p:spPr>
          <a:xfrm>
            <a:off x="536040" y="786600"/>
            <a:ext cx="6728760" cy="534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3800" bIns="0" anchor="t">
            <a:spAutoFit/>
          </a:bodyPr>
          <a:p>
            <a:pPr marL="354960">
              <a:lnSpc>
                <a:spcPct val="100000"/>
              </a:lnSpc>
              <a:spcBef>
                <a:spcPts val="581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479"/>
              </a:spcBef>
            </a:pP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jlab.setText("You</a:t>
            </a:r>
            <a:r>
              <a:rPr b="0" lang="en-IN" sz="20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selected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" +</a:t>
            </a:r>
            <a:r>
              <a:rPr b="0" lang="en-IN" sz="2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ae.getActionCommand());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static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main(String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args[])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641"/>
              </a:spcBef>
              <a:tabLst>
                <a:tab algn="l" pos="92664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SwingUtilities.invokeLater</a:t>
            </a:r>
            <a:r>
              <a:rPr b="1" lang="en-IN" sz="2800" spc="-7" strike="noStrike">
                <a:solidFill>
                  <a:srgbClr val="c00000"/>
                </a:solidFill>
                <a:latin typeface="Times New Roman"/>
              </a:rPr>
              <a:t>(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20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Runnable()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669840">
              <a:lnSpc>
                <a:spcPct val="100000"/>
              </a:lnSpc>
              <a:spcBef>
                <a:spcPts val="510"/>
              </a:spcBef>
              <a:tabLst>
                <a:tab algn="l" pos="92664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84240">
              <a:lnSpc>
                <a:spcPct val="100000"/>
              </a:lnSpc>
              <a:spcBef>
                <a:spcPts val="479"/>
              </a:spcBef>
              <a:tabLst>
                <a:tab algn="l" pos="92664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run()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84240">
              <a:lnSpc>
                <a:spcPct val="100000"/>
              </a:lnSpc>
              <a:spcBef>
                <a:spcPts val="479"/>
              </a:spcBef>
              <a:tabLst>
                <a:tab algn="l" pos="92664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84240">
              <a:lnSpc>
                <a:spcPct val="100000"/>
              </a:lnSpc>
              <a:spcBef>
                <a:spcPts val="479"/>
              </a:spcBef>
              <a:tabLst>
                <a:tab algn="l" pos="92664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20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SwingButton</a:t>
            </a:r>
            <a:r>
              <a:rPr b="0" lang="en-IN" sz="2000" spc="-7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();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84240">
              <a:lnSpc>
                <a:spcPct val="100000"/>
              </a:lnSpc>
              <a:spcBef>
                <a:spcPts val="479"/>
              </a:spcBef>
              <a:tabLst>
                <a:tab algn="l" pos="92664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669840">
              <a:lnSpc>
                <a:spcPts val="2384"/>
              </a:lnSpc>
              <a:spcBef>
                <a:spcPts val="479"/>
              </a:spcBef>
              <a:tabLst>
                <a:tab algn="l" pos="92664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669840">
              <a:lnSpc>
                <a:spcPts val="3345"/>
              </a:lnSpc>
              <a:tabLst>
                <a:tab algn="l" pos="92664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Times New Roman"/>
              </a:rPr>
              <a:t>)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510"/>
              </a:spcBef>
              <a:tabLst>
                <a:tab algn="l" pos="92664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79"/>
              </a:spcBef>
              <a:tabLst>
                <a:tab algn="l" pos="92664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7" name="object 6" descr=""/>
          <p:cNvPicPr/>
          <p:nvPr/>
        </p:nvPicPr>
        <p:blipFill>
          <a:blip r:embed="rId2"/>
          <a:stretch/>
        </p:blipFill>
        <p:spPr>
          <a:xfrm>
            <a:off x="5562720" y="4267080"/>
            <a:ext cx="3428640" cy="274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3588480" y="497880"/>
            <a:ext cx="287820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32" strike="noStrike">
                <a:solidFill>
                  <a:schemeClr val="dk1"/>
                </a:solidFill>
                <a:latin typeface="Times New Roman"/>
              </a:rPr>
              <a:t>JToggleButton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9" name="object 3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/>
          </p:nvPr>
        </p:nvSpPr>
        <p:spPr>
          <a:xfrm>
            <a:off x="993240" y="1313640"/>
            <a:ext cx="8071920" cy="5368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0" anchor="t">
            <a:noAutofit/>
          </a:bodyPr>
          <a:p>
            <a:pPr marL="3556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en-IN" sz="2600" spc="-17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0" lang="en-IN" sz="2600" spc="4" strike="noStrike">
                <a:solidFill>
                  <a:schemeClr val="dk1"/>
                </a:solidFill>
                <a:latin typeface="Times New Roman"/>
              </a:rPr>
              <a:t>ogg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l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e</a:t>
            </a:r>
            <a:r>
              <a:rPr b="0" lang="en-IN" sz="26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600" spc="4" strike="noStrike">
                <a:solidFill>
                  <a:schemeClr val="dk1"/>
                </a:solidFill>
                <a:latin typeface="Times New Roman"/>
              </a:rPr>
              <a:t>bu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tt</a:t>
            </a:r>
            <a:r>
              <a:rPr b="0" lang="en-IN" sz="2600" spc="4" strike="noStrike">
                <a:solidFill>
                  <a:schemeClr val="dk1"/>
                </a:solidFill>
                <a:latin typeface="Times New Roman"/>
              </a:rPr>
              <a:t>o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n</a:t>
            </a:r>
            <a:r>
              <a:rPr b="0" lang="en-IN" sz="26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6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l</a:t>
            </a:r>
            <a:r>
              <a:rPr b="0" lang="en-IN" sz="2600" spc="4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ook</a:t>
            </a:r>
            <a:r>
              <a:rPr b="0" lang="en-IN" sz="26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</a:t>
            </a:r>
            <a:r>
              <a:rPr b="0" lang="en-IN" sz="2600" spc="-2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6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j</a:t>
            </a:r>
            <a:r>
              <a:rPr b="0" lang="en-IN" sz="2600" spc="4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u</a:t>
            </a:r>
            <a:r>
              <a:rPr b="0" lang="en-IN" sz="26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</a:t>
            </a:r>
            <a:r>
              <a:rPr b="0" lang="en-IN" sz="26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</a:t>
            </a:r>
            <a:r>
              <a:rPr b="0" lang="en-IN" sz="2600" spc="-12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6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li</a:t>
            </a:r>
            <a:r>
              <a:rPr b="0" lang="en-IN" sz="2600" spc="4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k</a:t>
            </a:r>
            <a:r>
              <a:rPr b="0" lang="en-IN" sz="26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</a:t>
            </a:r>
            <a:r>
              <a:rPr b="0" lang="en-IN" sz="2600" spc="-12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6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</a:t>
            </a:r>
            <a:r>
              <a:rPr b="0" lang="en-IN" sz="2600" spc="-12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600" spc="4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pu</a:t>
            </a:r>
            <a:r>
              <a:rPr b="0" lang="en-IN" sz="26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</a:t>
            </a:r>
            <a:r>
              <a:rPr b="0" lang="en-IN" sz="26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h</a:t>
            </a:r>
            <a:r>
              <a:rPr b="0" lang="en-IN" sz="2600" spc="-12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600" spc="4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bu</a:t>
            </a:r>
            <a:r>
              <a:rPr b="0" lang="en-IN" sz="26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tt</a:t>
            </a:r>
            <a:r>
              <a:rPr b="0" lang="en-IN" sz="2600" spc="4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on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,</a:t>
            </a:r>
            <a:endParaRPr b="0" lang="en-IN" sz="2600" spc="-1" strike="noStrike">
              <a:solidFill>
                <a:srgbClr val="000000"/>
              </a:solidFill>
              <a:latin typeface="Calibri"/>
            </a:endParaRPr>
          </a:p>
          <a:p>
            <a:pPr marL="354960" indent="-343080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704160"/>
                <a:tab algn="l" pos="1364040"/>
                <a:tab algn="l" pos="2900160"/>
                <a:tab algn="l" pos="3686760"/>
                <a:tab algn="l" pos="4459680"/>
                <a:tab algn="l" pos="5452920"/>
                <a:tab algn="l" pos="6643440"/>
                <a:tab algn="l" pos="6974280"/>
                <a:tab algn="l" pos="7562160"/>
              </a:tabLst>
            </a:pP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I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act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s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600" spc="4" strike="noStrike">
                <a:solidFill>
                  <a:schemeClr val="dk1"/>
                </a:solidFill>
                <a:latin typeface="Times New Roman"/>
              </a:rPr>
              <a:t>d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i</a:t>
            </a:r>
            <a:r>
              <a:rPr b="0" lang="en-IN" sz="2600" spc="-55" strike="noStrike">
                <a:solidFill>
                  <a:schemeClr val="dk1"/>
                </a:solidFill>
                <a:latin typeface="Times New Roman"/>
              </a:rPr>
              <a:t>f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fere</a:t>
            </a:r>
            <a:r>
              <a:rPr b="0" lang="en-IN" sz="2600" spc="4" strike="noStrike">
                <a:solidFill>
                  <a:schemeClr val="dk1"/>
                </a:solidFill>
                <a:latin typeface="Times New Roman"/>
              </a:rPr>
              <a:t>n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tl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y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f</a:t>
            </a:r>
            <a:r>
              <a:rPr b="0" lang="en-IN" sz="2600" spc="-21" strike="noStrike">
                <a:solidFill>
                  <a:schemeClr val="dk1"/>
                </a:solidFill>
                <a:latin typeface="Times New Roman"/>
              </a:rPr>
              <a:t>r</a:t>
            </a:r>
            <a:r>
              <a:rPr b="0" lang="en-IN" sz="2600" spc="-12" strike="noStrike">
                <a:solidFill>
                  <a:schemeClr val="dk1"/>
                </a:solidFill>
                <a:latin typeface="Times New Roman"/>
              </a:rPr>
              <a:t>o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m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600" spc="4" strike="noStrike">
                <a:solidFill>
                  <a:schemeClr val="dk1"/>
                </a:solidFill>
                <a:latin typeface="Times New Roman"/>
              </a:rPr>
              <a:t>pu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s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h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600" spc="4" strike="noStrike">
                <a:solidFill>
                  <a:schemeClr val="dk1"/>
                </a:solidFill>
                <a:latin typeface="Times New Roman"/>
              </a:rPr>
              <a:t>b</a:t>
            </a:r>
            <a:r>
              <a:rPr b="0" lang="en-IN" sz="2600" spc="-12" strike="noStrike">
                <a:solidFill>
                  <a:schemeClr val="dk1"/>
                </a:solidFill>
                <a:latin typeface="Times New Roman"/>
              </a:rPr>
              <a:t>u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tt</a:t>
            </a:r>
            <a:r>
              <a:rPr b="0" lang="en-IN" sz="2600" spc="4" strike="noStrike">
                <a:solidFill>
                  <a:schemeClr val="dk1"/>
                </a:solidFill>
                <a:latin typeface="Times New Roman"/>
              </a:rPr>
              <a:t>o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n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600" spc="4" strike="noStrike">
                <a:solidFill>
                  <a:schemeClr val="dk1"/>
                </a:solidFill>
                <a:latin typeface="Times New Roman"/>
              </a:rPr>
              <a:t>b</a:t>
            </a:r>
            <a:r>
              <a:rPr b="0" lang="en-IN" sz="2600" spc="-21" strike="noStrike">
                <a:solidFill>
                  <a:schemeClr val="dk1"/>
                </a:solidFill>
                <a:latin typeface="Times New Roman"/>
              </a:rPr>
              <a:t>e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ca</a:t>
            </a:r>
            <a:r>
              <a:rPr b="0" lang="en-IN" sz="2600" spc="4" strike="noStrike">
                <a:solidFill>
                  <a:schemeClr val="dk1"/>
                </a:solidFill>
                <a:latin typeface="Times New Roman"/>
              </a:rPr>
              <a:t>u</a:t>
            </a:r>
            <a:r>
              <a:rPr b="0" lang="en-IN" sz="2600" spc="-21" strike="noStrike">
                <a:solidFill>
                  <a:schemeClr val="dk1"/>
                </a:solidFill>
                <a:latin typeface="Times New Roman"/>
              </a:rPr>
              <a:t>s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e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i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600" spc="4" strike="noStrike">
                <a:solidFill>
                  <a:schemeClr val="dk1"/>
                </a:solidFill>
                <a:latin typeface="Times New Roman"/>
              </a:rPr>
              <a:t>h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s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wo  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states:</a:t>
            </a:r>
            <a:endParaRPr b="0" lang="en-IN" sz="2600" spc="-1" strike="noStrike">
              <a:solidFill>
                <a:srgbClr val="000000"/>
              </a:solidFill>
              <a:latin typeface="Calibri"/>
            </a:endParaRPr>
          </a:p>
          <a:p>
            <a:pPr lvl="1" marL="756360" indent="-287640">
              <a:lnSpc>
                <a:spcPct val="100000"/>
              </a:lnSpc>
              <a:spcBef>
                <a:spcPts val="584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Pushed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1" marL="756360" indent="-28764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Released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5680" indent="-34308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When</a:t>
            </a:r>
            <a:r>
              <a:rPr b="0" lang="en-IN" sz="2600" spc="-3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6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we</a:t>
            </a:r>
            <a:r>
              <a:rPr b="0" lang="en-IN" sz="2600" spc="-2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6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press</a:t>
            </a:r>
            <a:r>
              <a:rPr b="0" lang="en-IN" sz="2600" spc="-12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6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</a:t>
            </a:r>
            <a:r>
              <a:rPr b="0" lang="en-IN" sz="26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6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toggle</a:t>
            </a:r>
            <a:r>
              <a:rPr b="0" lang="en-IN" sz="2600" spc="-2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6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button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,</a:t>
            </a:r>
            <a:r>
              <a:rPr b="0" lang="en-IN" sz="26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it</a:t>
            </a:r>
            <a:r>
              <a:rPr b="0" lang="en-IN" sz="26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600" spc="-1" strike="noStrike">
                <a:solidFill>
                  <a:schemeClr val="dk1"/>
                </a:solidFill>
                <a:latin typeface="Times New Roman"/>
              </a:rPr>
              <a:t>stays</a:t>
            </a:r>
            <a:r>
              <a:rPr b="1" lang="en-IN" sz="2600" spc="-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600" spc="-12" strike="noStrike">
                <a:solidFill>
                  <a:schemeClr val="dk1"/>
                </a:solidFill>
                <a:latin typeface="Times New Roman"/>
              </a:rPr>
              <a:t>pressed.</a:t>
            </a:r>
            <a:endParaRPr b="0" lang="en-IN" sz="2600" spc="-1" strike="noStrike">
              <a:solidFill>
                <a:srgbClr val="000000"/>
              </a:solidFill>
              <a:latin typeface="Calibri"/>
            </a:endParaRPr>
          </a:p>
          <a:p>
            <a:pPr lvl="1" marL="756360" indent="-287640">
              <a:lnSpc>
                <a:spcPct val="100000"/>
              </a:lnSpc>
              <a:spcBef>
                <a:spcPts val="584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does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not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pop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back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up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regular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push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button.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4960" indent="-34308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350720"/>
                <a:tab algn="l" pos="1941840"/>
                <a:tab algn="l" pos="2827080"/>
                <a:tab algn="l" pos="3436560"/>
                <a:tab algn="l" pos="4469760"/>
                <a:tab algn="l" pos="5523120"/>
                <a:tab algn="l" pos="5875200"/>
                <a:tab algn="l" pos="6999480"/>
                <a:tab algn="l" pos="7874640"/>
              </a:tabLst>
            </a:pPr>
            <a:r>
              <a:rPr b="0" lang="en-IN" sz="2600" spc="-15" strike="noStrike">
                <a:solidFill>
                  <a:schemeClr val="dk1"/>
                </a:solidFill>
                <a:latin typeface="Times New Roman"/>
              </a:rPr>
              <a:t>W</a:t>
            </a:r>
            <a:r>
              <a:rPr b="0" lang="en-IN" sz="2600" spc="4" strike="noStrike">
                <a:solidFill>
                  <a:schemeClr val="dk1"/>
                </a:solidFill>
                <a:latin typeface="Times New Roman"/>
              </a:rPr>
              <a:t>h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e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n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we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600" spc="4" strike="noStrike">
                <a:solidFill>
                  <a:schemeClr val="dk1"/>
                </a:solidFill>
                <a:latin typeface="Times New Roman"/>
              </a:rPr>
              <a:t>p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res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s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0" lang="en-IN" sz="2600" spc="4" strike="noStrike">
                <a:solidFill>
                  <a:schemeClr val="dk1"/>
                </a:solidFill>
                <a:latin typeface="Times New Roman"/>
              </a:rPr>
              <a:t>h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e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0" lang="en-IN" sz="2600" spc="4" strike="noStrike">
                <a:solidFill>
                  <a:schemeClr val="dk1"/>
                </a:solidFill>
                <a:latin typeface="Times New Roman"/>
              </a:rPr>
              <a:t>o</a:t>
            </a:r>
            <a:r>
              <a:rPr b="0" lang="en-IN" sz="2600" spc="-12" strike="noStrike">
                <a:solidFill>
                  <a:schemeClr val="dk1"/>
                </a:solidFill>
                <a:latin typeface="Times New Roman"/>
              </a:rPr>
              <a:t>g</a:t>
            </a:r>
            <a:r>
              <a:rPr b="0" lang="en-IN" sz="2600" spc="4" strike="noStrike">
                <a:solidFill>
                  <a:schemeClr val="dk1"/>
                </a:solidFill>
                <a:latin typeface="Times New Roman"/>
              </a:rPr>
              <a:t>g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l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e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600" spc="-12" strike="noStrike">
                <a:solidFill>
                  <a:schemeClr val="dk1"/>
                </a:solidFill>
                <a:latin typeface="Times New Roman"/>
              </a:rPr>
              <a:t>b</a:t>
            </a:r>
            <a:r>
              <a:rPr b="0" lang="en-IN" sz="2600" spc="4" strike="noStrike">
                <a:solidFill>
                  <a:schemeClr val="dk1"/>
                </a:solidFill>
                <a:latin typeface="Times New Roman"/>
              </a:rPr>
              <a:t>u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tt</a:t>
            </a:r>
            <a:r>
              <a:rPr b="0" lang="en-IN" sz="2600" spc="4" strike="noStrike">
                <a:solidFill>
                  <a:schemeClr val="dk1"/>
                </a:solidFill>
                <a:latin typeface="Times New Roman"/>
              </a:rPr>
              <a:t>o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n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sec</a:t>
            </a:r>
            <a:r>
              <a:rPr b="0" lang="en-IN" sz="2600" spc="-12" strike="noStrike">
                <a:solidFill>
                  <a:schemeClr val="dk1"/>
                </a:solidFill>
                <a:latin typeface="Times New Roman"/>
              </a:rPr>
              <a:t>o</a:t>
            </a:r>
            <a:r>
              <a:rPr b="0" lang="en-IN" sz="2600" spc="4" strike="noStrike">
                <a:solidFill>
                  <a:schemeClr val="dk1"/>
                </a:solidFill>
                <a:latin typeface="Times New Roman"/>
              </a:rPr>
              <a:t>n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d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ti</a:t>
            </a:r>
            <a:r>
              <a:rPr b="0" lang="en-IN" sz="2600" spc="-12" strike="noStrike">
                <a:solidFill>
                  <a:schemeClr val="dk1"/>
                </a:solidFill>
                <a:latin typeface="Times New Roman"/>
              </a:rPr>
              <a:t>m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e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,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i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t  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releases</a:t>
            </a:r>
            <a:r>
              <a:rPr b="0" lang="en-IN" sz="26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(pops</a:t>
            </a:r>
            <a:r>
              <a:rPr b="0" lang="en-IN" sz="2600" spc="-3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up).</a:t>
            </a:r>
            <a:endParaRPr b="0" lang="en-IN" sz="2600" spc="-1" strike="noStrike">
              <a:solidFill>
                <a:srgbClr val="000000"/>
              </a:solidFill>
              <a:latin typeface="Calibri"/>
            </a:endParaRPr>
          </a:p>
          <a:p>
            <a:pPr marL="354960" indent="-343080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Each</a:t>
            </a:r>
            <a:r>
              <a:rPr b="0" lang="en-IN" sz="2600" spc="2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time</a:t>
            </a:r>
            <a:r>
              <a:rPr b="0" lang="en-IN" sz="2600" spc="2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en-IN" sz="2600" spc="18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toggle</a:t>
            </a:r>
            <a:r>
              <a:rPr b="0" lang="en-IN" sz="2600" spc="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button</a:t>
            </a:r>
            <a:r>
              <a:rPr b="0" lang="en-IN" sz="2600" spc="29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is</a:t>
            </a:r>
            <a:r>
              <a:rPr b="0" lang="en-IN" sz="2600" spc="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pushed,</a:t>
            </a:r>
            <a:r>
              <a:rPr b="0" lang="en-IN" sz="2600" spc="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it</a:t>
            </a:r>
            <a:r>
              <a:rPr b="0" lang="en-IN" sz="2600" spc="18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toggles</a:t>
            </a:r>
            <a:r>
              <a:rPr b="0" lang="en-IN" sz="2600" spc="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between</a:t>
            </a:r>
            <a:r>
              <a:rPr b="0" lang="en-IN" sz="2600" spc="18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its </a:t>
            </a:r>
            <a:r>
              <a:rPr b="0" lang="en-IN" sz="2600" spc="-63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two</a:t>
            </a:r>
            <a:r>
              <a:rPr b="0" lang="en-IN" sz="26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states</a:t>
            </a:r>
            <a:endParaRPr b="0" lang="en-IN" sz="2600" spc="-1" strike="noStrike">
              <a:solidFill>
                <a:srgbClr val="000000"/>
              </a:solidFill>
              <a:latin typeface="Calibri"/>
            </a:endParaRPr>
          </a:p>
          <a:p>
            <a:pPr marL="355680" indent="-343080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600" spc="-32" strike="noStrike">
                <a:solidFill>
                  <a:schemeClr val="dk1"/>
                </a:solidFill>
                <a:latin typeface="Times New Roman"/>
              </a:rPr>
              <a:t>Toggle</a:t>
            </a:r>
            <a:r>
              <a:rPr b="0" lang="en-IN" sz="2600" spc="-4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buttons</a:t>
            </a:r>
            <a:r>
              <a:rPr b="0" lang="en-IN" sz="26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are 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objects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of</a:t>
            </a:r>
            <a:r>
              <a:rPr b="0" lang="en-IN" sz="26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600" spc="-21" strike="noStrike">
                <a:solidFill>
                  <a:schemeClr val="dk1"/>
                </a:solidFill>
                <a:latin typeface="Times New Roman"/>
              </a:rPr>
              <a:t>JToggleButton</a:t>
            </a:r>
            <a:r>
              <a:rPr b="1" lang="en-IN" sz="2600" spc="-4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class.</a:t>
            </a:r>
            <a:endParaRPr b="0" lang="en-IN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2872080" y="497880"/>
            <a:ext cx="431208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21" strike="noStrike">
                <a:solidFill>
                  <a:schemeClr val="dk1"/>
                </a:solidFill>
                <a:latin typeface="Times New Roman"/>
              </a:rPr>
              <a:t>JToggleButton(</a:t>
            </a:r>
            <a:r>
              <a:rPr b="0" lang="en-IN" sz="3600" spc="-21" strike="noStrike">
                <a:solidFill>
                  <a:schemeClr val="dk1"/>
                </a:solidFill>
                <a:latin typeface="Times New Roman"/>
              </a:rPr>
              <a:t>contd.)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2" name="object 3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/>
          </p:nvPr>
        </p:nvSpPr>
        <p:spPr>
          <a:xfrm>
            <a:off x="993240" y="1313640"/>
            <a:ext cx="8071920" cy="4548600"/>
          </a:xfrm>
          <a:prstGeom prst="rect">
            <a:avLst/>
          </a:prstGeom>
          <a:noFill/>
          <a:ln w="0">
            <a:noFill/>
          </a:ln>
        </p:spPr>
        <p:txBody>
          <a:bodyPr lIns="0" rIns="0" tIns="85680" bIns="0" anchor="t">
            <a:noAutofit/>
          </a:bodyPr>
          <a:p>
            <a:pPr marL="355680" indent="-34308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JToggleButton</a:t>
            </a:r>
            <a:r>
              <a:rPr b="0" lang="en-IN" sz="2400" spc="-5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implements</a:t>
            </a:r>
            <a:r>
              <a:rPr b="0" lang="en-IN" sz="2400" spc="-1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AbstractButton</a:t>
            </a: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568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2484000"/>
                <a:tab algn="l" pos="3028320"/>
                <a:tab algn="l" pos="3502080"/>
                <a:tab algn="l" pos="5094720"/>
                <a:tab algn="l" pos="5789880"/>
                <a:tab algn="l" pos="762012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J</a:t>
            </a:r>
            <a:r>
              <a:rPr b="0" lang="en-IN" sz="2400" spc="-177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oggle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B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u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on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</a:t>
            </a:r>
            <a:r>
              <a:rPr b="0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uper</a:t>
            </a:r>
            <a:r>
              <a:rPr b="0" lang="en-IN" sz="2400" spc="-12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cl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</a:t>
            </a:r>
            <a:r>
              <a:rPr b="0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ss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f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or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J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C</a:t>
            </a:r>
            <a:r>
              <a:rPr b="1" lang="en-IN" sz="2400" spc="-12" strike="noStrike">
                <a:solidFill>
                  <a:schemeClr val="dk1"/>
                </a:solidFill>
                <a:latin typeface="Times New Roman"/>
              </a:rPr>
              <a:t>h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eck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B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ox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n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d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4960" indent="0">
              <a:lnSpc>
                <a:spcPct val="100000"/>
              </a:lnSpc>
              <a:buNone/>
              <a:tabLst>
                <a:tab algn="l" pos="354960"/>
                <a:tab algn="l" pos="355680"/>
                <a:tab algn="l" pos="2484000"/>
                <a:tab algn="l" pos="3028320"/>
                <a:tab algn="l" pos="3502080"/>
                <a:tab algn="l" pos="5094720"/>
                <a:tab algn="l" pos="5789880"/>
                <a:tab algn="l" pos="7620120"/>
              </a:tabLst>
            </a:pP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JRadioButton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4960" indent="-343080">
              <a:lnSpc>
                <a:spcPct val="120000"/>
              </a:lnSpc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1" lang="en-IN" sz="2400" spc="-21" strike="noStrike">
                <a:solidFill>
                  <a:schemeClr val="dk1"/>
                </a:solidFill>
                <a:latin typeface="Times New Roman"/>
              </a:rPr>
              <a:t>JToggleButton</a:t>
            </a:r>
            <a:r>
              <a:rPr b="1" lang="en-IN" sz="2400" spc="-4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defines</a:t>
            </a:r>
            <a:r>
              <a:rPr b="0" lang="en-IN" sz="24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several</a:t>
            </a:r>
            <a:r>
              <a:rPr b="0" lang="en-IN" sz="2400" spc="-3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constructors. </a:t>
            </a:r>
            <a:r>
              <a:rPr b="0" lang="en-IN" sz="2400" spc="-58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JToggleButton(String</a:t>
            </a:r>
            <a:r>
              <a:rPr b="0" lang="en-IN" sz="2400" spc="-5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chemeClr val="dk1"/>
                </a:solidFill>
                <a:latin typeface="Times New Roman"/>
              </a:rPr>
              <a:t>str)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12600" indent="0">
              <a:lnSpc>
                <a:spcPct val="100000"/>
              </a:lnSpc>
              <a:spcBef>
                <a:spcPts val="575"/>
              </a:spcBef>
              <a:buNone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This</a:t>
            </a:r>
            <a:r>
              <a:rPr b="0" lang="en-IN" sz="24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creates</a:t>
            </a:r>
            <a:r>
              <a:rPr b="0" lang="en-IN" sz="2400" spc="-4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toggle</a:t>
            </a:r>
            <a:r>
              <a:rPr b="0" lang="en-IN" sz="24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button</a:t>
            </a:r>
            <a:r>
              <a:rPr b="0" lang="en-IN" sz="24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that</a:t>
            </a:r>
            <a:r>
              <a:rPr b="0" lang="en-IN" sz="24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contains</a:t>
            </a:r>
            <a:r>
              <a:rPr b="0" lang="en-IN" sz="24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text</a:t>
            </a:r>
            <a:r>
              <a:rPr b="0" lang="en-IN" sz="24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passed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in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i="1" lang="en-IN" sz="2400" spc="-72" strike="noStrike">
                <a:solidFill>
                  <a:schemeClr val="dk1"/>
                </a:solidFill>
                <a:latin typeface="Times New Roman"/>
              </a:rPr>
              <a:t>str.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568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By</a:t>
            </a:r>
            <a:r>
              <a:rPr b="0" lang="en-IN" sz="24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default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,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button</a:t>
            </a:r>
            <a:r>
              <a:rPr b="0" lang="en-IN" sz="2400" spc="-26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is</a:t>
            </a:r>
            <a:r>
              <a:rPr b="0" lang="en-IN" sz="2400" spc="-15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in</a:t>
            </a:r>
            <a:r>
              <a:rPr b="0" lang="en-IN" sz="2400" spc="-2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</a:t>
            </a:r>
            <a:r>
              <a:rPr b="0" lang="en-IN" sz="2400" spc="-2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off</a:t>
            </a:r>
            <a:r>
              <a:rPr b="1" lang="en-IN" sz="2400" spc="-15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position.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4960" indent="-34308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1" lang="en-IN" sz="2400" spc="-21" strike="noStrike">
                <a:solidFill>
                  <a:schemeClr val="dk1"/>
                </a:solidFill>
                <a:latin typeface="Times New Roman"/>
              </a:rPr>
              <a:t>JToggleButton</a:t>
            </a:r>
            <a:r>
              <a:rPr b="1" lang="en-IN" sz="2400" spc="20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uses</a:t>
            </a:r>
            <a:r>
              <a:rPr b="0" lang="en-IN" sz="2400" spc="208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en-IN" sz="2400" spc="20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model</a:t>
            </a:r>
            <a:r>
              <a:rPr b="0" lang="en-IN" sz="2400" spc="21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defined</a:t>
            </a:r>
            <a:r>
              <a:rPr b="0" lang="en-IN" sz="2400" spc="21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by</a:t>
            </a:r>
            <a:r>
              <a:rPr b="0" lang="en-IN" sz="2400" spc="208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en-IN" sz="2400" spc="21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nested</a:t>
            </a:r>
            <a:r>
              <a:rPr b="0" lang="en-IN" sz="2400" spc="208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class</a:t>
            </a:r>
            <a:r>
              <a:rPr b="0" lang="en-IN" sz="2400" spc="20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called </a:t>
            </a:r>
            <a:r>
              <a:rPr b="0" lang="en-IN" sz="2400" spc="-58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JToggleButton</a:t>
            </a:r>
            <a:r>
              <a:rPr b="0" lang="en-IN" sz="2400" spc="-4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.ToggleButtonModel.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4" name="object 5"/>
          <p:cNvSpPr/>
          <p:nvPr/>
        </p:nvSpPr>
        <p:spPr>
          <a:xfrm>
            <a:off x="8479080" y="5197680"/>
            <a:ext cx="58464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36756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object 6"/>
          <p:cNvSpPr/>
          <p:nvPr/>
        </p:nvSpPr>
        <p:spPr>
          <a:xfrm>
            <a:off x="993240" y="5197680"/>
            <a:ext cx="7324920" cy="162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2442960"/>
                <a:tab algn="l" pos="3779640"/>
                <a:tab algn="l" pos="4253760"/>
                <a:tab algn="l" pos="5183640"/>
                <a:tab algn="l" pos="6030720"/>
                <a:tab algn="l" pos="677304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J</a:t>
            </a:r>
            <a:r>
              <a:rPr b="1" lang="en-IN" sz="2400" spc="-225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oggle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ut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gener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ti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event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ea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  pressed.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When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1" lang="en-IN" sz="2400" spc="-21" strike="noStrike">
                <a:solidFill>
                  <a:srgbClr val="000000"/>
                </a:solidFill>
                <a:latin typeface="Times New Roman"/>
              </a:rPr>
              <a:t>JToggleButton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 pressed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in, it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selected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When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popped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out,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deselected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2872080" y="497880"/>
            <a:ext cx="431208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21" strike="noStrike">
                <a:solidFill>
                  <a:schemeClr val="dk1"/>
                </a:solidFill>
                <a:latin typeface="Times New Roman"/>
              </a:rPr>
              <a:t>JToggleButton(</a:t>
            </a:r>
            <a:r>
              <a:rPr b="0" lang="en-IN" sz="3600" spc="-21" strike="noStrike">
                <a:solidFill>
                  <a:schemeClr val="dk1"/>
                </a:solidFill>
                <a:latin typeface="Times New Roman"/>
              </a:rPr>
              <a:t>contd.)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/>
          </p:nvPr>
        </p:nvSpPr>
        <p:spPr>
          <a:xfrm>
            <a:off x="993240" y="1313640"/>
            <a:ext cx="8071920" cy="5251680"/>
          </a:xfrm>
          <a:prstGeom prst="rect">
            <a:avLst/>
          </a:prstGeom>
          <a:noFill/>
          <a:ln w="0">
            <a:noFill/>
          </a:ln>
        </p:spPr>
        <p:txBody>
          <a:bodyPr lIns="0" rIns="0" tIns="92880" bIns="0" anchor="t">
            <a:noAutofit/>
          </a:bodyPr>
          <a:p>
            <a:pPr marL="355680" indent="-343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92" strike="noStrike">
                <a:solidFill>
                  <a:schemeClr val="dk1"/>
                </a:solidFill>
                <a:latin typeface="Times New Roman"/>
              </a:rPr>
              <a:t>To</a:t>
            </a:r>
            <a:r>
              <a:rPr b="0" lang="en-IN" sz="2400" spc="24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handle</a:t>
            </a:r>
            <a:r>
              <a:rPr b="0" lang="en-IN" sz="2400" spc="248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item</a:t>
            </a:r>
            <a:r>
              <a:rPr b="0" lang="en-IN" sz="2400" spc="22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events,</a:t>
            </a:r>
            <a:r>
              <a:rPr b="0" lang="en-IN" sz="2400" spc="248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we</a:t>
            </a:r>
            <a:r>
              <a:rPr b="0" lang="en-IN" sz="2400" spc="259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must</a:t>
            </a:r>
            <a:r>
              <a:rPr b="0" lang="en-IN" sz="2400" spc="253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implement</a:t>
            </a:r>
            <a:r>
              <a:rPr b="0" lang="en-IN" sz="2400" spc="239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0" lang="en-IN" sz="2400" spc="233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ItemListener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4960" indent="0">
              <a:lnSpc>
                <a:spcPct val="100000"/>
              </a:lnSpc>
              <a:buNone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interface.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568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127880"/>
                <a:tab algn="l" pos="1833120"/>
                <a:tab algn="l" pos="2286000"/>
                <a:tab algn="l" pos="2990160"/>
                <a:tab algn="l" pos="3814560"/>
                <a:tab algn="l" pos="4183200"/>
                <a:tab algn="l" pos="5607000"/>
                <a:tab algn="l" pos="5940360"/>
                <a:tab algn="l" pos="6307920"/>
                <a:tab algn="l" pos="7286760"/>
                <a:tab algn="l" pos="768744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ach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ti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m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an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i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tem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event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gen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r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ted,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it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pa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ss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ed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to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he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4960" indent="0">
              <a:lnSpc>
                <a:spcPct val="100000"/>
              </a:lnSpc>
              <a:buNone/>
              <a:tabLst>
                <a:tab algn="l" pos="354960"/>
                <a:tab algn="l" pos="355680"/>
                <a:tab algn="l" pos="1127880"/>
                <a:tab algn="l" pos="1833120"/>
                <a:tab algn="l" pos="2286000"/>
                <a:tab algn="l" pos="2990160"/>
                <a:tab algn="l" pos="3814560"/>
                <a:tab algn="l" pos="4183200"/>
                <a:tab algn="l" pos="5607000"/>
                <a:tab algn="l" pos="5940360"/>
                <a:tab algn="l" pos="6307920"/>
                <a:tab algn="l" pos="7286760"/>
                <a:tab algn="l" pos="7687440"/>
              </a:tabLst>
            </a:pP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itemStateChanged(</a:t>
            </a:r>
            <a:r>
              <a:rPr b="1" lang="en-IN" sz="24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)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method</a:t>
            </a:r>
            <a:r>
              <a:rPr b="0" lang="en-IN" sz="24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defined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by</a:t>
            </a:r>
            <a:r>
              <a:rPr b="0" lang="en-IN" sz="24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21" strike="noStrike">
                <a:solidFill>
                  <a:schemeClr val="dk1"/>
                </a:solidFill>
                <a:latin typeface="Times New Roman"/>
              </a:rPr>
              <a:t>ItemListener.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4960" indent="-34308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Inside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itemStateChanged( 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),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the getItem( 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)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method can 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be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 called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on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the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ItemEvent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object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to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obtain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reference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to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the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21" strike="noStrike">
                <a:solidFill>
                  <a:schemeClr val="dk1"/>
                </a:solidFill>
                <a:latin typeface="Times New Roman"/>
              </a:rPr>
              <a:t>JToggleButton</a:t>
            </a:r>
            <a:r>
              <a:rPr b="1" lang="en-IN" sz="2400" spc="-3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instance</a:t>
            </a:r>
            <a:r>
              <a:rPr b="0" lang="en-IN" sz="2400" spc="-3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that</a:t>
            </a:r>
            <a:r>
              <a:rPr b="0" lang="en-IN" sz="24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generated</a:t>
            </a:r>
            <a:r>
              <a:rPr b="0" lang="en-IN" sz="2400" spc="-4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event.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4960" indent="0" algn="just">
              <a:lnSpc>
                <a:spcPct val="100000"/>
              </a:lnSpc>
              <a:spcBef>
                <a:spcPts val="575"/>
              </a:spcBef>
              <a:buNone/>
              <a:tabLst>
                <a:tab algn="l" pos="35568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Object</a:t>
            </a:r>
            <a:r>
              <a:rPr b="0" lang="en-IN" sz="2400" spc="-60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getItem(</a:t>
            </a:r>
            <a:r>
              <a:rPr b="1" lang="en-IN" sz="2400" spc="-41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)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4960" indent="-34308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easiest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way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to</a:t>
            </a:r>
            <a:r>
              <a:rPr b="0" lang="en-IN" sz="24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determine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a</a:t>
            </a:r>
            <a:r>
              <a:rPr b="0" lang="en-IN" sz="24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toggle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button’s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state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is</a:t>
            </a:r>
            <a:r>
              <a:rPr b="0" lang="en-IN" sz="24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by </a:t>
            </a:r>
            <a:r>
              <a:rPr b="0" lang="en-IN" sz="2400" spc="-58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calling</a:t>
            </a:r>
            <a:r>
              <a:rPr b="0" lang="en-IN" sz="2400" spc="-5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0" lang="en-IN" sz="24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isSelected(</a:t>
            </a:r>
            <a:r>
              <a:rPr b="1" lang="en-IN" sz="2400" spc="-3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)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method.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4960" indent="0" algn="just">
              <a:lnSpc>
                <a:spcPct val="100000"/>
              </a:lnSpc>
              <a:spcBef>
                <a:spcPts val="581"/>
              </a:spcBef>
              <a:buNone/>
              <a:tabLst>
                <a:tab algn="l" pos="35568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boolean</a:t>
            </a:r>
            <a:r>
              <a:rPr b="0" lang="en-IN" sz="2400" spc="-60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isSelected(</a:t>
            </a:r>
            <a:r>
              <a:rPr b="1" lang="en-IN" sz="2400" spc="-52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)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469440" indent="0" algn="just">
              <a:lnSpc>
                <a:spcPct val="100000"/>
              </a:lnSpc>
              <a:spcBef>
                <a:spcPts val="536"/>
              </a:spcBef>
              <a:buNone/>
              <a:tabLst>
                <a:tab algn="l" pos="355680"/>
              </a:tabLst>
            </a:pPr>
            <a:r>
              <a:rPr b="0" lang="en-IN" sz="2200" spc="-7" strike="noStrike">
                <a:solidFill>
                  <a:schemeClr val="dk1"/>
                </a:solidFill>
                <a:latin typeface="Arial MT"/>
              </a:rPr>
              <a:t>–</a:t>
            </a:r>
            <a:r>
              <a:rPr b="0" lang="en-IN" sz="2200" spc="423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It</a:t>
            </a:r>
            <a:r>
              <a:rPr b="0" lang="en-IN" sz="22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returns</a:t>
            </a:r>
            <a:r>
              <a:rPr b="0" lang="en-IN" sz="2200" spc="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200" spc="-7" strike="noStrike">
                <a:solidFill>
                  <a:schemeClr val="dk1"/>
                </a:solidFill>
                <a:latin typeface="Times New Roman"/>
              </a:rPr>
              <a:t>true</a:t>
            </a:r>
            <a:r>
              <a:rPr b="1" lang="en-IN" sz="22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2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if</a:t>
            </a:r>
            <a:r>
              <a:rPr b="1" lang="en-IN" sz="2200" spc="9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2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</a:t>
            </a:r>
            <a:r>
              <a:rPr b="1" lang="en-IN" sz="22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2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button</a:t>
            </a:r>
            <a:r>
              <a:rPr b="1" lang="en-IN" sz="2200" spc="12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2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is</a:t>
            </a:r>
            <a:r>
              <a:rPr b="1" lang="en-IN" sz="22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2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selected</a:t>
            </a:r>
            <a:r>
              <a:rPr b="1" lang="en-IN" sz="2200" spc="18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and false</a:t>
            </a:r>
            <a:r>
              <a:rPr b="0" lang="en-IN" sz="2200" spc="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otherwise.</a:t>
            </a:r>
            <a:endParaRPr b="0" lang="en-IN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042800" y="497880"/>
            <a:ext cx="197208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Re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f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e</a:t>
            </a:r>
            <a:r>
              <a:rPr b="1" lang="en-IN" sz="3600" spc="-66" strike="noStrike">
                <a:solidFill>
                  <a:schemeClr val="dk1"/>
                </a:solidFill>
                <a:latin typeface="Times New Roman"/>
              </a:rPr>
              <a:t>r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enc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e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object 3"/>
          <p:cNvSpPr/>
          <p:nvPr/>
        </p:nvSpPr>
        <p:spPr>
          <a:xfrm>
            <a:off x="993240" y="1392480"/>
            <a:ext cx="8072280" cy="80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550160"/>
                <a:tab algn="l" pos="2755440"/>
                <a:tab algn="l" pos="3621240"/>
                <a:tab algn="l" pos="4358520"/>
                <a:tab algn="l" pos="5901120"/>
                <a:tab algn="l" pos="757296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er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il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Ja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: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600" spc="-12" strike="noStrike">
                <a:solidFill>
                  <a:srgbClr val="000000"/>
                </a:solidFill>
                <a:latin typeface="Times New Roman"/>
              </a:rPr>
              <a:t>Co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mp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let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IN" sz="2600" spc="-2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fe</a:t>
            </a:r>
            <a:r>
              <a:rPr b="1" lang="en-IN" sz="2600" spc="-55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ce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600" spc="4" strike="noStrike">
                <a:solidFill>
                  <a:srgbClr val="000000"/>
                </a:solidFill>
                <a:latin typeface="Times New Roman"/>
              </a:rPr>
              <a:t>8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/e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,  </a:t>
            </a:r>
            <a:r>
              <a:rPr b="1" lang="en-IN" sz="2600" spc="-60" strike="noStrike">
                <a:solidFill>
                  <a:srgbClr val="000000"/>
                </a:solidFill>
                <a:latin typeface="Times New Roman"/>
              </a:rPr>
              <a:t>Tata</a:t>
            </a:r>
            <a:r>
              <a:rPr b="1" lang="en-IN" sz="26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McGraw</a:t>
            </a:r>
            <a:r>
              <a:rPr b="1" lang="en-IN" sz="26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Hill,</a:t>
            </a:r>
            <a:r>
              <a:rPr b="1" lang="en-IN" sz="2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26" strike="noStrike">
                <a:solidFill>
                  <a:srgbClr val="000000"/>
                </a:solidFill>
                <a:latin typeface="Times New Roman"/>
              </a:rPr>
              <a:t>2011</a:t>
            </a:r>
            <a:r>
              <a:rPr b="0" lang="en-IN" sz="2600" spc="-26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536040" y="413280"/>
            <a:ext cx="273960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20000"/>
              </a:lnSpc>
              <a:spcBef>
                <a:spcPts val="99"/>
              </a:spcBef>
              <a:buNone/>
            </a:pP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import javax.swing.*; </a:t>
            </a:r>
            <a:r>
              <a:rPr b="0" lang="en-IN" sz="22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import java.awt.*; </a:t>
            </a:r>
            <a:r>
              <a:rPr b="0" lang="en-IN" sz="22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import</a:t>
            </a:r>
            <a:r>
              <a:rPr b="0" lang="en-IN" sz="2200" spc="-4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java.awt.event.*;</a:t>
            </a:r>
            <a:endParaRPr b="0" lang="en-IN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9" name="object 3"/>
          <p:cNvSpPr/>
          <p:nvPr/>
        </p:nvSpPr>
        <p:spPr>
          <a:xfrm>
            <a:off x="536040" y="1688040"/>
            <a:ext cx="405468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54960" indent="-343080">
              <a:lnSpc>
                <a:spcPct val="100000"/>
              </a:lnSpc>
              <a:spcBef>
                <a:spcPts val="96"/>
              </a:spcBef>
              <a:tabLst>
                <a:tab algn="l" pos="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class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SwingToggleButton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extends 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12" strike="noStrike">
                <a:solidFill>
                  <a:srgbClr val="0000cc"/>
                </a:solidFill>
                <a:latin typeface="Times New Roman"/>
              </a:rPr>
              <a:t>JFrame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12" strike="noStrike">
                <a:solidFill>
                  <a:srgbClr val="c00000"/>
                </a:solidFill>
                <a:latin typeface="Times New Roman"/>
              </a:rPr>
              <a:t>implements</a:t>
            </a:r>
            <a:r>
              <a:rPr b="0" lang="en-IN" sz="2200" spc="18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c00000"/>
                </a:solidFill>
                <a:latin typeface="Times New Roman"/>
              </a:rPr>
              <a:t>ItemListener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object 4"/>
          <p:cNvSpPr/>
          <p:nvPr/>
        </p:nvSpPr>
        <p:spPr>
          <a:xfrm>
            <a:off x="536040" y="2358000"/>
            <a:ext cx="2693880" cy="12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2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JFrame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jfrm;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21" strike="noStrike">
                <a:solidFill>
                  <a:srgbClr val="0000cc"/>
                </a:solidFill>
                <a:latin typeface="Times New Roman"/>
              </a:rPr>
              <a:t>JToggleButton</a:t>
            </a:r>
            <a:r>
              <a:rPr b="1" lang="en-IN" sz="2200" spc="-7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jtbn; </a:t>
            </a:r>
            <a:r>
              <a:rPr b="0" lang="en-IN" sz="2200" spc="-5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JLabel</a:t>
            </a:r>
            <a:r>
              <a:rPr b="0" lang="en-IN" sz="22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jlab;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object 5"/>
          <p:cNvSpPr/>
          <p:nvPr/>
        </p:nvSpPr>
        <p:spPr>
          <a:xfrm>
            <a:off x="536040" y="3632760"/>
            <a:ext cx="246096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SwingToggleButton()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object 6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object 7"/>
          <p:cNvSpPr/>
          <p:nvPr/>
        </p:nvSpPr>
        <p:spPr>
          <a:xfrm>
            <a:off x="536040" y="3967200"/>
            <a:ext cx="4497480" cy="235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9200" bIns="0" anchor="t">
            <a:spAutoFit/>
          </a:bodyPr>
          <a:p>
            <a:pPr marL="354960">
              <a:lnSpc>
                <a:spcPct val="100000"/>
              </a:lnSpc>
              <a:spcBef>
                <a:spcPts val="624"/>
              </a:spcBef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jfrm</a:t>
            </a:r>
            <a:r>
              <a:rPr b="0" lang="en-IN" sz="22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new JFrame("Simple</a:t>
            </a:r>
            <a:r>
              <a:rPr b="0" lang="en-IN" sz="22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Swing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");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jfrm.setSize(500,</a:t>
            </a:r>
            <a:r>
              <a:rPr b="0" lang="en-IN" sz="2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400); 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jfrm.setLayout(new</a:t>
            </a:r>
            <a:r>
              <a:rPr b="0" lang="en-IN" sz="2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FlowLayout());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jfrm.setDefaultCloseOperation(</a:t>
            </a:r>
            <a:r>
              <a:rPr b="1" lang="en-IN" sz="2200" spc="-7" strike="noStrike">
                <a:solidFill>
                  <a:srgbClr val="0000cc"/>
                </a:solidFill>
                <a:latin typeface="Times New Roman"/>
              </a:rPr>
              <a:t>JFrame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</a:pPr>
            <a:r>
              <a:rPr b="1" lang="en-IN" sz="2200" spc="-7" strike="noStrike">
                <a:solidFill>
                  <a:srgbClr val="0000cc"/>
                </a:solidFill>
                <a:latin typeface="Times New Roman"/>
              </a:rPr>
              <a:t>.EXIT_ON_CLOSE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object 8"/>
          <p:cNvSpPr/>
          <p:nvPr/>
        </p:nvSpPr>
        <p:spPr>
          <a:xfrm>
            <a:off x="4955400" y="1152360"/>
            <a:ext cx="456480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>
              <a:lnSpc>
                <a:spcPct val="120000"/>
              </a:lnSpc>
              <a:spcBef>
                <a:spcPts val="9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jtbn=new</a:t>
            </a:r>
            <a:r>
              <a:rPr b="0" lang="en-IN" sz="2000" spc="-10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JToggleButton("On/Off");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jtbn.</a:t>
            </a:r>
            <a:r>
              <a:rPr b="1" lang="en-IN" sz="2000" spc="-7" strike="noStrike">
                <a:solidFill>
                  <a:srgbClr val="c00000"/>
                </a:solidFill>
                <a:latin typeface="Times New Roman"/>
              </a:rPr>
              <a:t>addItemListener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(this);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jfrm.add(jtbn);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20000"/>
              </a:lnSpc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jlab</a:t>
            </a:r>
            <a:r>
              <a:rPr b="0" lang="en-IN" sz="20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 JLabel("Button</a:t>
            </a:r>
            <a:r>
              <a:rPr b="0" lang="en-IN" sz="20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OFF");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jfrm.add(jlab);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479"/>
              </a:spcBef>
            </a:pP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jfrm.setVisible(true);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000" spc="-7" strike="noStrike">
                <a:solidFill>
                  <a:srgbClr val="c00000"/>
                </a:solidFill>
                <a:latin typeface="Times New Roman"/>
              </a:rPr>
              <a:t>temStateChanged(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ItemEvent</a:t>
            </a:r>
            <a:r>
              <a:rPr b="0" lang="en-IN" sz="20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ie)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object 9"/>
          <p:cNvSpPr/>
          <p:nvPr/>
        </p:nvSpPr>
        <p:spPr>
          <a:xfrm>
            <a:off x="5298480" y="4138560"/>
            <a:ext cx="14760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object 10"/>
          <p:cNvSpPr/>
          <p:nvPr/>
        </p:nvSpPr>
        <p:spPr>
          <a:xfrm>
            <a:off x="5869800" y="4444200"/>
            <a:ext cx="3531600" cy="17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91680" indent="-379800">
              <a:lnSpc>
                <a:spcPct val="12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if(jtbn.</a:t>
            </a:r>
            <a:r>
              <a:rPr b="1" lang="en-IN" sz="2000" spc="-7" strike="noStrike">
                <a:solidFill>
                  <a:srgbClr val="c00000"/>
                </a:solidFill>
                <a:latin typeface="Times New Roman"/>
              </a:rPr>
              <a:t>isSelected(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))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jlab.</a:t>
            </a:r>
            <a:r>
              <a:rPr b="1" lang="en-IN" sz="2000" spc="-15" strike="noStrike">
                <a:solidFill>
                  <a:srgbClr val="c00000"/>
                </a:solidFill>
                <a:latin typeface="Times New Roman"/>
              </a:rPr>
              <a:t>setText</a:t>
            </a:r>
            <a:r>
              <a:rPr b="1" lang="en-IN" sz="2000" spc="-15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"Button</a:t>
            </a:r>
            <a:r>
              <a:rPr b="0" lang="en-IN" sz="20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on.");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else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51804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jlab.</a:t>
            </a:r>
            <a:r>
              <a:rPr b="1" lang="en-IN" sz="2000" spc="-15" strike="noStrike">
                <a:solidFill>
                  <a:srgbClr val="c00000"/>
                </a:solidFill>
                <a:latin typeface="Times New Roman"/>
              </a:rPr>
              <a:t>setText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("Button</a:t>
            </a:r>
            <a:r>
              <a:rPr b="0" lang="en-IN" sz="20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off.");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object 11"/>
          <p:cNvSpPr/>
          <p:nvPr/>
        </p:nvSpPr>
        <p:spPr>
          <a:xfrm>
            <a:off x="5298480" y="5967360"/>
            <a:ext cx="14760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object 2" descr=""/>
          <p:cNvPicPr/>
          <p:nvPr/>
        </p:nvPicPr>
        <p:blipFill>
          <a:blip r:embed="rId1"/>
          <a:stretch/>
        </p:blipFill>
        <p:spPr>
          <a:xfrm>
            <a:off x="8106120" y="457200"/>
            <a:ext cx="1485000" cy="771480"/>
          </a:xfrm>
          <a:prstGeom prst="rect">
            <a:avLst/>
          </a:prstGeom>
          <a:ln w="0">
            <a:noFill/>
          </a:ln>
        </p:spPr>
      </p:pic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878760" y="846720"/>
            <a:ext cx="377964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2000" spc="-1" strike="noStrike">
                <a:solidFill>
                  <a:schemeClr val="dk1"/>
                </a:solidFill>
                <a:latin typeface="Times New Roman"/>
              </a:rPr>
              <a:t>public</a:t>
            </a:r>
            <a:r>
              <a:rPr b="0" lang="en-IN" sz="2000" spc="-6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chemeClr val="dk1"/>
                </a:solidFill>
                <a:latin typeface="Times New Roman"/>
              </a:rPr>
              <a:t>static</a:t>
            </a:r>
            <a:r>
              <a:rPr b="0" lang="en-IN" sz="20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chemeClr val="dk1"/>
                </a:solidFill>
                <a:latin typeface="Times New Roman"/>
              </a:rPr>
              <a:t>void</a:t>
            </a:r>
            <a:r>
              <a:rPr b="0" lang="en-IN" sz="2000" spc="-4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chemeClr val="dk1"/>
                </a:solidFill>
                <a:latin typeface="Times New Roman"/>
              </a:rPr>
              <a:t>main(String</a:t>
            </a:r>
            <a:r>
              <a:rPr b="0" lang="en-IN" sz="2000" spc="-4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chemeClr val="dk1"/>
                </a:solidFill>
                <a:latin typeface="Times New Roman"/>
              </a:rPr>
              <a:t>args[])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0" name="object 4"/>
          <p:cNvSpPr/>
          <p:nvPr/>
        </p:nvSpPr>
        <p:spPr>
          <a:xfrm>
            <a:off x="536040" y="1143720"/>
            <a:ext cx="7429680" cy="38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2240" bIns="0" anchor="t">
            <a:spAutoFit/>
          </a:bodyPr>
          <a:p>
            <a:pPr marL="354960">
              <a:lnSpc>
                <a:spcPct val="100000"/>
              </a:lnSpc>
              <a:spcBef>
                <a:spcPts val="805"/>
              </a:spcBef>
              <a:tabLst>
                <a:tab algn="l" pos="92664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SwingUtilities.invokeLater</a:t>
            </a:r>
            <a:r>
              <a:rPr b="1" lang="en-IN" sz="2800" spc="-7" strike="noStrike">
                <a:solidFill>
                  <a:srgbClr val="c00000"/>
                </a:solidFill>
                <a:latin typeface="Times New Roman"/>
              </a:rPr>
              <a:t>(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20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Runnable()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669840">
              <a:lnSpc>
                <a:spcPct val="100000"/>
              </a:lnSpc>
              <a:spcBef>
                <a:spcPts val="510"/>
              </a:spcBef>
              <a:tabLst>
                <a:tab algn="l" pos="92664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84240">
              <a:lnSpc>
                <a:spcPct val="100000"/>
              </a:lnSpc>
              <a:spcBef>
                <a:spcPts val="479"/>
              </a:spcBef>
              <a:tabLst>
                <a:tab algn="l" pos="92664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run()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84240">
              <a:lnSpc>
                <a:spcPct val="100000"/>
              </a:lnSpc>
              <a:spcBef>
                <a:spcPts val="479"/>
              </a:spcBef>
              <a:tabLst>
                <a:tab algn="l" pos="92664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84240">
              <a:lnSpc>
                <a:spcPct val="100000"/>
              </a:lnSpc>
              <a:spcBef>
                <a:spcPts val="479"/>
              </a:spcBef>
              <a:tabLst>
                <a:tab algn="l" pos="92664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SwingToggleButton</a:t>
            </a:r>
            <a:r>
              <a:rPr b="0" lang="en-IN" sz="2000" spc="-7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();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84240">
              <a:lnSpc>
                <a:spcPct val="100000"/>
              </a:lnSpc>
              <a:spcBef>
                <a:spcPts val="479"/>
              </a:spcBef>
              <a:tabLst>
                <a:tab algn="l" pos="92664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669840">
              <a:lnSpc>
                <a:spcPts val="2384"/>
              </a:lnSpc>
              <a:spcBef>
                <a:spcPts val="479"/>
              </a:spcBef>
              <a:tabLst>
                <a:tab algn="l" pos="92664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669840">
              <a:lnSpc>
                <a:spcPts val="3345"/>
              </a:lnSpc>
              <a:tabLst>
                <a:tab algn="l" pos="92664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Times New Roman"/>
              </a:rPr>
              <a:t>)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516"/>
              </a:spcBef>
              <a:tabLst>
                <a:tab algn="l" pos="92664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79"/>
              </a:spcBef>
              <a:tabLst>
                <a:tab algn="l" pos="92664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1" name="object 5" descr=""/>
          <p:cNvPicPr/>
          <p:nvPr/>
        </p:nvPicPr>
        <p:blipFill>
          <a:blip r:embed="rId2"/>
          <a:stretch/>
        </p:blipFill>
        <p:spPr>
          <a:xfrm>
            <a:off x="4800600" y="3657600"/>
            <a:ext cx="4571640" cy="365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3897720" y="497880"/>
            <a:ext cx="226080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JCheckBox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3" name="object 3"/>
          <p:cNvSpPr/>
          <p:nvPr/>
        </p:nvSpPr>
        <p:spPr>
          <a:xfrm>
            <a:off x="993240" y="1244520"/>
            <a:ext cx="8071920" cy="454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355680" indent="-343080" algn="just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JCheckBox</a:t>
            </a:r>
            <a:r>
              <a:rPr b="1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class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provides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functionality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 check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box.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Its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immediate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superclass</a:t>
            </a:r>
            <a:r>
              <a:rPr b="1" lang="en-IN" sz="24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is </a:t>
            </a:r>
            <a:r>
              <a:rPr b="1" lang="en-IN" sz="2400" spc="-21" strike="noStrike" u="heavy">
                <a:solidFill>
                  <a:srgbClr val="0000cc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JToggleButton</a:t>
            </a:r>
            <a:r>
              <a:rPr b="0" lang="en-IN" sz="2400" spc="-2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20000"/>
              </a:lnSpc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JCheckBox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defines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several constructors. </a:t>
            </a:r>
            <a:r>
              <a:rPr b="0" lang="en-IN" sz="2400" spc="-59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JCheckBox(String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str)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When</a:t>
            </a:r>
            <a:r>
              <a:rPr b="0" lang="en-IN" sz="2400" spc="18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18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user</a:t>
            </a:r>
            <a:r>
              <a:rPr b="0" lang="en-IN" sz="2400" spc="188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selects</a:t>
            </a:r>
            <a:r>
              <a:rPr b="0" lang="en-IN" sz="2400" spc="188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or</a:t>
            </a:r>
            <a:r>
              <a:rPr b="0" lang="en-IN" sz="2400" spc="188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deselects</a:t>
            </a:r>
            <a:r>
              <a:rPr b="0" lang="en-IN" sz="2400" spc="17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</a:t>
            </a:r>
            <a:r>
              <a:rPr b="0" lang="en-IN" sz="2400" spc="17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check</a:t>
            </a:r>
            <a:r>
              <a:rPr b="0" lang="en-IN" sz="2400" spc="188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box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400" spc="15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</a:t>
            </a:r>
            <a:r>
              <a:rPr b="0" lang="en-IN" sz="2400" spc="18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ItemEvent </a:t>
            </a:r>
            <a:r>
              <a:rPr b="0" lang="en-IN" sz="2400" spc="-58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generated.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Inside the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itemStateChanged(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)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method,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getItem(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)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called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on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ItemEvent object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obtain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reference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JCheckBox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object</a:t>
            </a:r>
            <a:r>
              <a:rPr b="0" lang="en-IN" sz="2400" spc="-5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that</a:t>
            </a:r>
            <a:r>
              <a:rPr b="0" lang="en-IN" sz="2400" spc="-2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generated</a:t>
            </a:r>
            <a:r>
              <a:rPr b="0" lang="en-IN" sz="2400" spc="-26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</a:t>
            </a:r>
            <a:r>
              <a:rPr b="0" lang="en-IN" sz="2400" spc="-3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event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 algn="just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92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69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determine</a:t>
            </a:r>
            <a:r>
              <a:rPr b="0" lang="en-IN" sz="2400" spc="70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</a:t>
            </a:r>
            <a:r>
              <a:rPr b="0" lang="en-IN" sz="2400" spc="70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selected</a:t>
            </a:r>
            <a:r>
              <a:rPr b="0" lang="en-IN" sz="2400" spc="698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state</a:t>
            </a:r>
            <a:r>
              <a:rPr b="0" lang="en-IN" sz="2400" spc="70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69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70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check</a:t>
            </a:r>
            <a:r>
              <a:rPr b="0" lang="en-IN" sz="2400" spc="68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box</a:t>
            </a:r>
            <a:r>
              <a:rPr b="0" lang="en-IN" sz="2400" spc="69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70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68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call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algn="just">
              <a:lnSpc>
                <a:spcPct val="100000"/>
              </a:lnSpc>
              <a:tabLst>
                <a:tab algn="l" pos="3556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isSelected(</a:t>
            </a:r>
            <a:r>
              <a:rPr b="1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)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on the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JCheckBox</a:t>
            </a:r>
            <a:r>
              <a:rPr b="1" lang="en-IN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instance.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536040" y="413280"/>
            <a:ext cx="273960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20000"/>
              </a:lnSpc>
              <a:spcBef>
                <a:spcPts val="99"/>
              </a:spcBef>
              <a:buNone/>
            </a:pP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import javax.swing.*; </a:t>
            </a:r>
            <a:r>
              <a:rPr b="0" lang="en-IN" sz="22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import java.awt.*; </a:t>
            </a:r>
            <a:r>
              <a:rPr b="0" lang="en-IN" sz="22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import</a:t>
            </a:r>
            <a:r>
              <a:rPr b="0" lang="en-IN" sz="2200" spc="-4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java.awt.event.*;</a:t>
            </a:r>
            <a:endParaRPr b="0" lang="en-IN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5" name="object 3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/>
          </p:nvPr>
        </p:nvSpPr>
        <p:spPr>
          <a:xfrm>
            <a:off x="536040" y="1688040"/>
            <a:ext cx="4497480" cy="4637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354960" indent="-34308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class SwingJCheckBox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extends </a:t>
            </a:r>
            <a:r>
              <a:rPr b="0" lang="en-IN" sz="2200" spc="-12" strike="noStrike">
                <a:solidFill>
                  <a:srgbClr val="0000cc"/>
                </a:solidFill>
                <a:latin typeface="Times New Roman"/>
              </a:rPr>
              <a:t>JFrame </a:t>
            </a:r>
            <a:r>
              <a:rPr b="0" lang="en-IN" sz="2200" spc="-537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12" strike="noStrike">
                <a:solidFill>
                  <a:schemeClr val="dk1"/>
                </a:solidFill>
                <a:latin typeface="Times New Roman"/>
              </a:rPr>
              <a:t>implements</a:t>
            </a:r>
            <a:r>
              <a:rPr b="0" lang="en-IN" sz="2200" spc="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ItemListener</a:t>
            </a:r>
            <a:endParaRPr b="0" lang="en-IN" sz="2200" spc="-1" strike="noStrike">
              <a:solidFill>
                <a:srgbClr val="000000"/>
              </a:solidFill>
              <a:latin typeface="Calibri"/>
            </a:endParaRPr>
          </a:p>
          <a:p>
            <a:pPr marL="354960" indent="-34308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JFrame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jfrm;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7" strike="noStrike">
                <a:solidFill>
                  <a:srgbClr val="0000cc"/>
                </a:solidFill>
                <a:latin typeface="Times New Roman"/>
              </a:rPr>
              <a:t>JCheckBox cb; </a:t>
            </a:r>
            <a:r>
              <a:rPr b="1" lang="en-IN" sz="2200" spc="-537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JLabel</a:t>
            </a:r>
            <a:r>
              <a:rPr b="0" lang="en-IN" sz="22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jlab;</a:t>
            </a:r>
            <a:endParaRPr b="0" lang="en-IN" sz="2200" spc="-1" strike="noStrike">
              <a:solidFill>
                <a:srgbClr val="000000"/>
              </a:solidFill>
              <a:latin typeface="Calibri"/>
            </a:endParaRPr>
          </a:p>
          <a:p>
            <a:pPr marL="12600" indent="0">
              <a:lnSpc>
                <a:spcPct val="100000"/>
              </a:lnSpc>
              <a:spcBef>
                <a:spcPts val="524"/>
              </a:spcBef>
              <a:buNone/>
              <a:tabLst>
                <a:tab algn="l" pos="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SwingJCheckBox()</a:t>
            </a:r>
            <a:endParaRPr b="0" lang="en-IN" sz="2200" spc="-1" strike="noStrike">
              <a:solidFill>
                <a:srgbClr val="000000"/>
              </a:solidFill>
              <a:latin typeface="Calibri"/>
            </a:endParaRPr>
          </a:p>
          <a:p>
            <a:pPr marL="354960" indent="0">
              <a:lnSpc>
                <a:spcPct val="100000"/>
              </a:lnSpc>
              <a:spcBef>
                <a:spcPts val="530"/>
              </a:spcBef>
              <a:buNone/>
              <a:tabLst>
                <a:tab algn="l" pos="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200" spc="-1" strike="noStrike">
              <a:solidFill>
                <a:srgbClr val="000000"/>
              </a:solidFill>
              <a:latin typeface="Calibri"/>
            </a:endParaRPr>
          </a:p>
          <a:p>
            <a:pPr marL="12600"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jfrm</a:t>
            </a:r>
            <a:r>
              <a:rPr b="0" lang="en-IN" sz="22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new JFrame("Simple</a:t>
            </a:r>
            <a:r>
              <a:rPr b="0" lang="en-IN" sz="22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Swing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");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jfrm.setSize(500,</a:t>
            </a:r>
            <a:r>
              <a:rPr b="0" lang="en-IN" sz="2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400); 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jfrm.setLayout(new</a:t>
            </a:r>
            <a:r>
              <a:rPr b="0" lang="en-IN" sz="2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FlowLayout());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jfrm.setDefaultCloseOperation(</a:t>
            </a:r>
            <a:r>
              <a:rPr b="1" lang="en-IN" sz="2200" spc="-7" strike="noStrike">
                <a:solidFill>
                  <a:srgbClr val="0000cc"/>
                </a:solidFill>
                <a:latin typeface="Times New Roman"/>
              </a:rPr>
              <a:t>JFrame</a:t>
            </a:r>
            <a:endParaRPr b="0" lang="en-IN" sz="2200" spc="-1" strike="noStrike">
              <a:solidFill>
                <a:srgbClr val="000000"/>
              </a:solidFill>
              <a:latin typeface="Calibri"/>
            </a:endParaRPr>
          </a:p>
          <a:p>
            <a:pPr marL="3549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7" strike="noStrike">
                <a:solidFill>
                  <a:srgbClr val="0000cc"/>
                </a:solidFill>
                <a:latin typeface="Times New Roman"/>
              </a:rPr>
              <a:t>.EXIT_ON_CLOSE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IN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7" name="object 5"/>
          <p:cNvSpPr/>
          <p:nvPr/>
        </p:nvSpPr>
        <p:spPr>
          <a:xfrm>
            <a:off x="5298480" y="1152360"/>
            <a:ext cx="4111920" cy="293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indent="62280">
              <a:lnSpc>
                <a:spcPct val="12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JCheckBox</a:t>
            </a:r>
            <a:r>
              <a:rPr b="0" lang="en-IN" sz="20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cb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JCheckBox("C");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cb.addItemListener(this);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jfrm.add(cb);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20000"/>
              </a:lnSpc>
              <a:tabLst>
                <a:tab algn="l" pos="0"/>
              </a:tabLst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cb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20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JCheckBox("Java");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cb.addItemListener(this);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jfrm.add(cb);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20000"/>
              </a:lnSpc>
              <a:tabLst>
                <a:tab algn="l" pos="0"/>
              </a:tabLst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cb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= new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JCheckBox("Python");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cb.addItemListener(this);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object 6"/>
          <p:cNvSpPr/>
          <p:nvPr/>
        </p:nvSpPr>
        <p:spPr>
          <a:xfrm>
            <a:off x="5298480" y="4138560"/>
            <a:ext cx="137304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jfrm.add(cb);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object 7"/>
          <p:cNvSpPr/>
          <p:nvPr/>
        </p:nvSpPr>
        <p:spPr>
          <a:xfrm>
            <a:off x="5298480" y="4870080"/>
            <a:ext cx="3886560" cy="9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jlab</a:t>
            </a:r>
            <a:r>
              <a:rPr b="0" lang="en-IN" sz="20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JLabel("Select</a:t>
            </a:r>
            <a:r>
              <a:rPr b="0" lang="en-IN" sz="20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language");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jfrm.setVisible(true);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object 2" descr=""/>
          <p:cNvPicPr/>
          <p:nvPr/>
        </p:nvPicPr>
        <p:blipFill>
          <a:blip r:embed="rId1"/>
          <a:stretch/>
        </p:blipFill>
        <p:spPr>
          <a:xfrm>
            <a:off x="8106120" y="457200"/>
            <a:ext cx="1485000" cy="771480"/>
          </a:xfrm>
          <a:prstGeom prst="rect">
            <a:avLst/>
          </a:prstGeom>
          <a:ln w="0">
            <a:noFill/>
          </a:ln>
        </p:spPr>
      </p:pic>
      <p:sp>
        <p:nvSpPr>
          <p:cNvPr id="521" name="object 3"/>
          <p:cNvSpPr/>
          <p:nvPr/>
        </p:nvSpPr>
        <p:spPr>
          <a:xfrm>
            <a:off x="536040" y="420840"/>
            <a:ext cx="6585120" cy="354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3800" bIns="0" anchor="t">
            <a:spAutoFit/>
          </a:bodyPr>
          <a:p>
            <a:pPr marL="12600">
              <a:lnSpc>
                <a:spcPct val="100000"/>
              </a:lnSpc>
              <a:spcBef>
                <a:spcPts val="581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itemStateChanged(</a:t>
            </a: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ItemEvent</a:t>
            </a:r>
            <a:r>
              <a:rPr b="1" lang="en-IN" sz="2000" spc="-5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ie)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 indent="-571680">
              <a:lnSpc>
                <a:spcPct val="120000"/>
              </a:lnSpc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000" spc="-1" strike="noStrike">
                <a:solidFill>
                  <a:srgbClr val="0000cc"/>
                </a:solidFill>
                <a:latin typeface="Times New Roman"/>
              </a:rPr>
              <a:t>JCheckBox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cb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=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(JCheckBox)ie.getItem();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if(cb.isSelected())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84104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jlab.setText(cb.getText()</a:t>
            </a:r>
            <a:r>
              <a:rPr b="0" lang="en-IN" sz="20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+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"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selected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now");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else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84104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jlab.setText(cb.getText()</a:t>
            </a:r>
            <a:r>
              <a:rPr b="0" lang="en-IN" sz="20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+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"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cleared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now");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static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main(String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args[])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object 4"/>
          <p:cNvSpPr/>
          <p:nvPr/>
        </p:nvSpPr>
        <p:spPr>
          <a:xfrm>
            <a:off x="878760" y="3529080"/>
            <a:ext cx="14760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object 5"/>
          <p:cNvSpPr/>
          <p:nvPr/>
        </p:nvSpPr>
        <p:spPr>
          <a:xfrm>
            <a:off x="2364840" y="3338280"/>
            <a:ext cx="4529880" cy="279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2240" bIns="0" anchor="t">
            <a:spAutoFit/>
          </a:bodyPr>
          <a:p>
            <a:pPr marL="12600">
              <a:lnSpc>
                <a:spcPct val="100000"/>
              </a:lnSpc>
              <a:spcBef>
                <a:spcPts val="805"/>
              </a:spcBef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SwingUtilities.invokeLater</a:t>
            </a:r>
            <a:r>
              <a:rPr b="1" lang="en-IN" sz="2800" spc="-7" strike="noStrike">
                <a:solidFill>
                  <a:srgbClr val="c00000"/>
                </a:solidFill>
                <a:latin typeface="Times New Roman"/>
              </a:rPr>
              <a:t>(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2000" spc="-7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Runnable()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10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run()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84140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20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SwingJCheckbox();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61"/>
              </a:spcBef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}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object 6"/>
          <p:cNvSpPr/>
          <p:nvPr/>
        </p:nvSpPr>
        <p:spPr>
          <a:xfrm>
            <a:off x="878760" y="6186960"/>
            <a:ext cx="33192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r>
              <a:rPr b="0" lang="en-IN" sz="2000" spc="-9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object 2" descr=""/>
          <p:cNvPicPr/>
          <p:nvPr/>
        </p:nvPicPr>
        <p:blipFill>
          <a:blip r:embed="rId1"/>
          <a:stretch/>
        </p:blipFill>
        <p:spPr>
          <a:xfrm>
            <a:off x="8106120" y="457200"/>
            <a:ext cx="1485000" cy="771480"/>
          </a:xfrm>
          <a:prstGeom prst="rect">
            <a:avLst/>
          </a:prstGeom>
          <a:ln w="0">
            <a:noFill/>
          </a:ln>
        </p:spPr>
      </p:pic>
      <p:pic>
        <p:nvPicPr>
          <p:cNvPr id="526" name="object 3" descr=""/>
          <p:cNvPicPr/>
          <p:nvPr/>
        </p:nvPicPr>
        <p:blipFill>
          <a:blip r:embed="rId2"/>
          <a:stretch/>
        </p:blipFill>
        <p:spPr>
          <a:xfrm>
            <a:off x="2057400" y="1508760"/>
            <a:ext cx="5353560" cy="428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3643200" y="497880"/>
            <a:ext cx="276948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JRadioButton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8" name="object 3"/>
          <p:cNvSpPr/>
          <p:nvPr/>
        </p:nvSpPr>
        <p:spPr>
          <a:xfrm>
            <a:off x="993240" y="1393920"/>
            <a:ext cx="8071920" cy="648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Radio</a:t>
            </a:r>
            <a:r>
              <a:rPr b="0" lang="en-IN" sz="2400" spc="24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buttons</a:t>
            </a:r>
            <a:r>
              <a:rPr b="0" lang="en-IN" sz="2400" spc="24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IN" sz="2400" spc="23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25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group</a:t>
            </a:r>
            <a:r>
              <a:rPr b="0" lang="en-IN" sz="2400" spc="24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23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mutually</a:t>
            </a:r>
            <a:r>
              <a:rPr b="1" lang="en-IN" sz="2400" spc="24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exclusive</a:t>
            </a:r>
            <a:r>
              <a:rPr b="1" lang="en-IN" sz="2400" spc="25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buttons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400" spc="24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which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only</a:t>
            </a:r>
            <a:r>
              <a:rPr b="1" lang="en-IN" sz="24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one</a:t>
            </a:r>
            <a:r>
              <a:rPr b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button</a:t>
            </a:r>
            <a:r>
              <a:rPr b="1" lang="en-IN" sz="24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can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be</a:t>
            </a:r>
            <a:r>
              <a:rPr b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selected</a:t>
            </a:r>
            <a:r>
              <a:rPr b="1" lang="en-IN" sz="2400" spc="-3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at</a:t>
            </a:r>
            <a:r>
              <a:rPr b="1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any</a:t>
            </a:r>
            <a:r>
              <a:rPr b="1" lang="en-IN" sz="2400" spc="9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one</a:t>
            </a:r>
            <a:r>
              <a:rPr b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time.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They</a:t>
            </a:r>
            <a:r>
              <a:rPr b="0" lang="en-IN" sz="24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IN" sz="24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supported</a:t>
            </a:r>
            <a:r>
              <a:rPr b="0" lang="en-IN" sz="24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by</a:t>
            </a:r>
            <a:r>
              <a:rPr b="0" lang="en-IN" sz="24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JRadioButton</a:t>
            </a:r>
            <a:r>
              <a:rPr b="1" lang="en-IN" sz="24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class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,</a:t>
            </a:r>
            <a:r>
              <a:rPr b="0" lang="en-IN" sz="2400" spc="2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which</a:t>
            </a:r>
            <a:r>
              <a:rPr b="0" lang="en-IN" sz="2400" spc="2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extends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JToggleButton.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 indent="-343080">
              <a:lnSpc>
                <a:spcPct val="120000"/>
              </a:lnSpc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JRadioButton</a:t>
            </a:r>
            <a:r>
              <a:rPr b="1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provides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several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constructors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JRadioButton(String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str)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4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button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group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created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by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ButtonGroup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class.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Its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default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constructor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invoked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this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purpose.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Elements</a:t>
            </a:r>
            <a:r>
              <a:rPr b="0" lang="en-IN" sz="2400" spc="11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IN" sz="2400" spc="11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then</a:t>
            </a:r>
            <a:r>
              <a:rPr b="0" lang="en-IN" sz="240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added</a:t>
            </a:r>
            <a:r>
              <a:rPr b="0" lang="en-IN" sz="2400" spc="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button</a:t>
            </a:r>
            <a:r>
              <a:rPr b="0" lang="en-IN" sz="2400" spc="12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group</a:t>
            </a:r>
            <a:r>
              <a:rPr b="0" lang="en-IN" sz="2400" spc="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via</a:t>
            </a:r>
            <a:r>
              <a:rPr b="0" lang="en-IN" sz="240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following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method: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81"/>
              </a:spcBef>
              <a:tabLst>
                <a:tab algn="l" pos="354960"/>
                <a:tab algn="l" pos="3556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add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(AbstractButton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ab)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69440">
              <a:lnSpc>
                <a:spcPct val="100000"/>
              </a:lnSpc>
              <a:spcBef>
                <a:spcPts val="536"/>
              </a:spcBef>
              <a:tabLst>
                <a:tab algn="l" pos="75636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Arial MT"/>
              </a:rPr>
              <a:t>–</a:t>
            </a:r>
            <a:r>
              <a:rPr b="0" lang="en-IN" sz="2200" spc="-7" strike="noStrike">
                <a:solidFill>
                  <a:srgbClr val="000000"/>
                </a:solidFill>
                <a:latin typeface="Arial MT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Here,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200" spc="-1" strike="noStrike">
                <a:solidFill>
                  <a:srgbClr val="000000"/>
                </a:solidFill>
                <a:latin typeface="Times New Roman"/>
              </a:rPr>
              <a:t>ab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 is</a:t>
            </a:r>
            <a:r>
              <a:rPr b="0" i="1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i="1" lang="en-IN" sz="2200" spc="-26" strike="noStrike">
                <a:solidFill>
                  <a:srgbClr val="000000"/>
                </a:solidFill>
                <a:latin typeface="Times New Roman"/>
              </a:rPr>
              <a:t>reference</a:t>
            </a:r>
            <a:r>
              <a:rPr b="0" i="1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i="1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2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i="1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200" spc="-1" strike="noStrike">
                <a:solidFill>
                  <a:srgbClr val="000000"/>
                </a:solidFill>
                <a:latin typeface="Times New Roman"/>
              </a:rPr>
              <a:t>button</a:t>
            </a:r>
            <a:r>
              <a:rPr b="0" i="1" lang="en-IN" sz="22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i="1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200" spc="-1" strike="noStrike">
                <a:solidFill>
                  <a:srgbClr val="000000"/>
                </a:solidFill>
                <a:latin typeface="Times New Roman"/>
              </a:rPr>
              <a:t>be</a:t>
            </a:r>
            <a:r>
              <a:rPr b="0" i="1" lang="en-IN" sz="22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200" spc="-1" strike="noStrike">
                <a:solidFill>
                  <a:srgbClr val="000000"/>
                </a:solidFill>
                <a:latin typeface="Times New Roman"/>
              </a:rPr>
              <a:t>added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 to</a:t>
            </a:r>
            <a:r>
              <a:rPr b="0" i="1" lang="en-IN" sz="2200" spc="-1" strike="noStrike">
                <a:solidFill>
                  <a:srgbClr val="000000"/>
                </a:solidFill>
                <a:latin typeface="Times New Roman"/>
              </a:rPr>
              <a:t> the</a:t>
            </a:r>
            <a:r>
              <a:rPr b="0" i="1" lang="en-IN" sz="2200" spc="-15" strike="noStrike">
                <a:solidFill>
                  <a:srgbClr val="000000"/>
                </a:solidFill>
                <a:latin typeface="Times New Roman"/>
              </a:rPr>
              <a:t> group.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564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2655000"/>
                <a:tab algn="l" pos="3938400"/>
                <a:tab algn="l" pos="4866120"/>
                <a:tab algn="l" pos="5888880"/>
                <a:tab algn="l" pos="6595920"/>
                <a:tab algn="l" pos="7618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lang="en-IN" sz="2400" spc="-29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9" strike="noStrike">
                <a:solidFill>
                  <a:srgbClr val="000000"/>
                </a:solidFill>
                <a:latin typeface="Times New Roman"/>
              </a:rPr>
              <a:t>J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io</a:t>
            </a:r>
            <a:r>
              <a:rPr b="1" lang="en-IN" sz="2400" spc="4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tt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gene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ac</a:t>
            </a:r>
            <a:r>
              <a:rPr b="1" lang="en-IN" sz="2400" spc="-12" strike="noStrike">
                <a:solidFill>
                  <a:srgbClr val="c00000"/>
                </a:solidFill>
                <a:latin typeface="Times New Roman"/>
              </a:rPr>
              <a:t>t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i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on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	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eve</a:t>
            </a:r>
            <a:r>
              <a:rPr b="1" lang="en-IN" sz="2400" spc="-12" strike="noStrike">
                <a:solidFill>
                  <a:srgbClr val="c00000"/>
                </a:solidFill>
                <a:latin typeface="Times New Roman"/>
              </a:rPr>
              <a:t>n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t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s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,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	</a:t>
            </a:r>
            <a:r>
              <a:rPr b="1" lang="en-IN" sz="2400" spc="-12" strike="noStrike">
                <a:solidFill>
                  <a:srgbClr val="c00000"/>
                </a:solidFill>
                <a:latin typeface="Times New Roman"/>
              </a:rPr>
              <a:t>i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t</a:t>
            </a:r>
            <a:r>
              <a:rPr b="1" lang="en-IN" sz="2400" spc="-12" strike="noStrike">
                <a:solidFill>
                  <a:srgbClr val="c00000"/>
                </a:solidFill>
                <a:latin typeface="Times New Roman"/>
              </a:rPr>
              <a:t>e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m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	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eve</a:t>
            </a:r>
            <a:r>
              <a:rPr b="1" lang="en-IN" sz="2400" spc="-12" strike="noStrike">
                <a:solidFill>
                  <a:srgbClr val="c00000"/>
                </a:solidFill>
                <a:latin typeface="Times New Roman"/>
              </a:rPr>
              <a:t>n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t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s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,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object 4"/>
          <p:cNvSpPr/>
          <p:nvPr/>
        </p:nvSpPr>
        <p:spPr>
          <a:xfrm>
            <a:off x="1335960" y="6770520"/>
            <a:ext cx="93960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c</a:t>
            </a:r>
            <a:r>
              <a:rPr b="1" lang="en-IN" sz="2400" spc="-12" strike="noStrike">
                <a:solidFill>
                  <a:srgbClr val="c00000"/>
                </a:solidFill>
                <a:latin typeface="Times New Roman"/>
              </a:rPr>
              <a:t>h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a</a:t>
            </a:r>
            <a:r>
              <a:rPr b="1" lang="en-IN" sz="2400" spc="-12" strike="noStrike">
                <a:solidFill>
                  <a:srgbClr val="c00000"/>
                </a:solidFill>
                <a:latin typeface="Times New Roman"/>
              </a:rPr>
              <a:t>n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ge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2925720" y="497880"/>
            <a:ext cx="420408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JRadioButton(</a:t>
            </a:r>
            <a:r>
              <a:rPr b="0" lang="en-IN" sz="3600" spc="-7" strike="noStrike">
                <a:solidFill>
                  <a:schemeClr val="dk1"/>
                </a:solidFill>
                <a:latin typeface="Times New Roman"/>
              </a:rPr>
              <a:t>contd.)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/>
          </p:nvPr>
        </p:nvSpPr>
        <p:spPr>
          <a:xfrm>
            <a:off x="993240" y="1313640"/>
            <a:ext cx="8071920" cy="4774680"/>
          </a:xfrm>
          <a:prstGeom prst="rect">
            <a:avLst/>
          </a:prstGeom>
          <a:noFill/>
          <a:ln w="0">
            <a:noFill/>
          </a:ln>
        </p:spPr>
        <p:txBody>
          <a:bodyPr lIns="0" rIns="0" tIns="92880" bIns="0" anchor="t">
            <a:noAutofit/>
          </a:bodyPr>
          <a:p>
            <a:pPr marL="355680" indent="-343080" algn="just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111" strike="noStrike">
                <a:solidFill>
                  <a:schemeClr val="dk1"/>
                </a:solidFill>
                <a:latin typeface="Times New Roman"/>
              </a:rPr>
              <a:t>We</a:t>
            </a:r>
            <a:r>
              <a:rPr b="0" lang="en-IN" sz="2400" spc="678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will</a:t>
            </a:r>
            <a:r>
              <a:rPr b="0" lang="en-IN" sz="2400" spc="66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normally</a:t>
            </a:r>
            <a:r>
              <a:rPr b="0" lang="en-IN" sz="2400" spc="659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implement</a:t>
            </a:r>
            <a:r>
              <a:rPr b="0" lang="en-IN" sz="2400" spc="66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0" lang="en-IN" sz="2400" spc="66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ActionListener</a:t>
            </a:r>
            <a:r>
              <a:rPr b="1" lang="en-IN" sz="2400" spc="619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interface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4960" indent="0" algn="just">
              <a:lnSpc>
                <a:spcPct val="100000"/>
              </a:lnSpc>
              <a:buNone/>
              <a:tabLst>
                <a:tab algn="l" pos="35568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with</a:t>
            </a:r>
            <a:r>
              <a:rPr b="0" lang="en-IN" sz="24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method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actionPerformed(</a:t>
            </a:r>
            <a:r>
              <a:rPr b="1" lang="en-IN" sz="2400" spc="-3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).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1" marL="756360" indent="-28692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Inside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this method we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can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check its action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command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by 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calling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getActionCommand(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).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2" marL="1155240" indent="-22860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115560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By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default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the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action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command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is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same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as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button label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but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we can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set the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action command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something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else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by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calling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setActionCommand(</a:t>
            </a:r>
            <a:r>
              <a:rPr b="1" lang="en-IN" sz="2400" spc="58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)</a:t>
            </a:r>
            <a:r>
              <a:rPr b="1" lang="en-IN" sz="2400" spc="59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on </a:t>
            </a:r>
            <a:r>
              <a:rPr b="1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radio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button.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4960" indent="-34308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111" strike="noStrike">
                <a:solidFill>
                  <a:schemeClr val="dk1"/>
                </a:solidFill>
                <a:latin typeface="Times New Roman"/>
              </a:rPr>
              <a:t>We</a:t>
            </a:r>
            <a:r>
              <a:rPr b="0" lang="en-IN" sz="2400" spc="-10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can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call </a:t>
            </a:r>
            <a:r>
              <a:rPr b="1" lang="en-IN" sz="2400" spc="-12" strike="noStrike">
                <a:solidFill>
                  <a:schemeClr val="dk1"/>
                </a:solidFill>
                <a:latin typeface="Times New Roman"/>
              </a:rPr>
              <a:t>getSource(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)</a:t>
            </a:r>
            <a:r>
              <a:rPr b="1" lang="en-IN" sz="24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on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ActionEvent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object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12" strike="noStrike">
                <a:solidFill>
                  <a:schemeClr val="dk1"/>
                </a:solidFill>
                <a:latin typeface="Times New Roman"/>
              </a:rPr>
              <a:t>and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 check</a:t>
            </a:r>
            <a:r>
              <a:rPr b="1" lang="en-IN" sz="24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that</a:t>
            </a:r>
            <a:r>
              <a:rPr b="1" lang="en-IN" sz="24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15" strike="noStrike">
                <a:solidFill>
                  <a:schemeClr val="dk1"/>
                </a:solidFill>
                <a:latin typeface="Times New Roman"/>
              </a:rPr>
              <a:t>reference</a:t>
            </a:r>
            <a:r>
              <a:rPr b="1" lang="en-IN" sz="24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against</a:t>
            </a:r>
            <a:r>
              <a:rPr b="1" lang="en-IN" sz="24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buttons.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4960" indent="-34308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111" strike="noStrike">
                <a:solidFill>
                  <a:schemeClr val="dk1"/>
                </a:solidFill>
                <a:latin typeface="Times New Roman"/>
              </a:rPr>
              <a:t>We</a:t>
            </a:r>
            <a:r>
              <a:rPr b="0" lang="en-IN" sz="2400" spc="17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can</a:t>
            </a:r>
            <a:r>
              <a:rPr b="0" lang="en-IN" sz="2400" spc="180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simply</a:t>
            </a:r>
            <a:r>
              <a:rPr b="0" lang="en-IN" sz="2400" spc="16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check</a:t>
            </a:r>
            <a:r>
              <a:rPr b="0" lang="en-IN" sz="2400" spc="17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each</a:t>
            </a:r>
            <a:r>
              <a:rPr b="0" lang="en-IN" sz="2400" spc="16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radio</a:t>
            </a:r>
            <a:r>
              <a:rPr b="0" lang="en-IN" sz="2400" spc="180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button</a:t>
            </a:r>
            <a:r>
              <a:rPr b="0" lang="en-IN" sz="2400" spc="15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to</a:t>
            </a:r>
            <a:r>
              <a:rPr b="0" lang="en-IN" sz="2400" spc="180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find</a:t>
            </a:r>
            <a:r>
              <a:rPr b="0" lang="en-IN" sz="2400" spc="15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out</a:t>
            </a:r>
            <a:r>
              <a:rPr b="0" lang="en-IN" sz="2400" spc="17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which</a:t>
            </a:r>
            <a:r>
              <a:rPr b="0" lang="en-IN" sz="2400" spc="180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one </a:t>
            </a:r>
            <a:r>
              <a:rPr b="0" lang="en-IN" sz="2400" spc="-58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is</a:t>
            </a:r>
            <a:r>
              <a:rPr b="0" lang="en-IN" sz="24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currently</a:t>
            </a:r>
            <a:r>
              <a:rPr b="0" lang="en-IN" sz="2400" spc="-4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selected</a:t>
            </a:r>
            <a:r>
              <a:rPr b="0" lang="en-IN" sz="2400" spc="-4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by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calling</a:t>
            </a:r>
            <a:r>
              <a:rPr b="0" lang="en-IN" sz="2400" spc="-4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isSelected(</a:t>
            </a:r>
            <a:r>
              <a:rPr b="1" lang="en-IN" sz="2400" spc="-3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)</a:t>
            </a:r>
            <a:r>
              <a:rPr b="1" lang="en-IN" sz="24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on each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button.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object 2" descr=""/>
          <p:cNvPicPr/>
          <p:nvPr/>
        </p:nvPicPr>
        <p:blipFill>
          <a:blip r:embed="rId1"/>
          <a:stretch/>
        </p:blipFill>
        <p:spPr>
          <a:xfrm>
            <a:off x="8106120" y="457200"/>
            <a:ext cx="1485000" cy="771480"/>
          </a:xfrm>
          <a:prstGeom prst="rect">
            <a:avLst/>
          </a:prstGeom>
          <a:ln w="0">
            <a:noFill/>
          </a:ln>
        </p:spPr>
      </p:pic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536040" y="413280"/>
            <a:ext cx="273960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20000"/>
              </a:lnSpc>
              <a:spcBef>
                <a:spcPts val="99"/>
              </a:spcBef>
              <a:buNone/>
            </a:pP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import javax.swing.*; </a:t>
            </a:r>
            <a:r>
              <a:rPr b="0" lang="en-IN" sz="22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import java.awt.*; </a:t>
            </a:r>
            <a:r>
              <a:rPr b="0" lang="en-IN" sz="22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import</a:t>
            </a:r>
            <a:r>
              <a:rPr b="0" lang="en-IN" sz="2200" spc="-4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java.awt.event.*;</a:t>
            </a:r>
            <a:endParaRPr b="0" lang="en-IN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4" name="object 4"/>
          <p:cNvSpPr/>
          <p:nvPr/>
        </p:nvSpPr>
        <p:spPr>
          <a:xfrm>
            <a:off x="536040" y="1688040"/>
            <a:ext cx="380844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class</a:t>
            </a:r>
            <a:r>
              <a:rPr b="0" lang="en-IN" sz="22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SwingJRadioButton</a:t>
            </a:r>
            <a:r>
              <a:rPr b="0" lang="en-IN" sz="22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extends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object 5"/>
          <p:cNvSpPr/>
          <p:nvPr/>
        </p:nvSpPr>
        <p:spPr>
          <a:xfrm>
            <a:off x="878760" y="2023200"/>
            <a:ext cx="394812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2200" spc="-12" strike="noStrike">
                <a:solidFill>
                  <a:srgbClr val="0000cc"/>
                </a:solidFill>
                <a:latin typeface="Times New Roman"/>
              </a:rPr>
              <a:t>JFrame</a:t>
            </a:r>
            <a:r>
              <a:rPr b="0" lang="en-IN" sz="2200" spc="9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12" strike="noStrike">
                <a:solidFill>
                  <a:srgbClr val="c00000"/>
                </a:solidFill>
                <a:latin typeface="Times New Roman"/>
              </a:rPr>
              <a:t>implements</a:t>
            </a:r>
            <a:r>
              <a:rPr b="0" lang="en-IN" sz="2200" spc="-86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c00000"/>
                </a:solidFill>
                <a:latin typeface="Times New Roman"/>
              </a:rPr>
              <a:t>ActionListener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object 6"/>
          <p:cNvSpPr/>
          <p:nvPr/>
        </p:nvSpPr>
        <p:spPr>
          <a:xfrm>
            <a:off x="536040" y="2358000"/>
            <a:ext cx="1814400" cy="81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2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JFrame</a:t>
            </a:r>
            <a:r>
              <a:rPr b="0" lang="en-IN" sz="22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jfrm; </a:t>
            </a:r>
            <a:r>
              <a:rPr b="0" lang="en-IN" sz="2200" spc="-5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JLabel</a:t>
            </a:r>
            <a:r>
              <a:rPr b="0" lang="en-IN" sz="22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jlab;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object 7"/>
          <p:cNvSpPr/>
          <p:nvPr/>
        </p:nvSpPr>
        <p:spPr>
          <a:xfrm>
            <a:off x="536040" y="3162600"/>
            <a:ext cx="2463480" cy="81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9200" bIns="0" anchor="t">
            <a:spAutoFit/>
          </a:bodyPr>
          <a:p>
            <a:pPr marL="12600">
              <a:lnSpc>
                <a:spcPct val="100000"/>
              </a:lnSpc>
              <a:spcBef>
                <a:spcPts val="624"/>
              </a:spcBef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SwingJRadioButton()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530"/>
              </a:spcBef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object 8"/>
          <p:cNvSpPr/>
          <p:nvPr/>
        </p:nvSpPr>
        <p:spPr>
          <a:xfrm>
            <a:off x="4637160" y="1152360"/>
            <a:ext cx="4526640" cy="7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864360" indent="-852120">
              <a:lnSpc>
                <a:spcPct val="12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IN" sz="2000" spc="-7" strike="noStrike">
                <a:solidFill>
                  <a:srgbClr val="c00000"/>
                </a:solidFill>
                <a:latin typeface="Times New Roman"/>
              </a:rPr>
              <a:t>JRadioButton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b1 = new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JRadioButton("A");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b1.addActionListener(this);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object 9"/>
          <p:cNvSpPr/>
          <p:nvPr/>
        </p:nvSpPr>
        <p:spPr>
          <a:xfrm>
            <a:off x="5488920" y="1944000"/>
            <a:ext cx="138852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jfrm.add(b1);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object 10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object 11"/>
          <p:cNvSpPr/>
          <p:nvPr/>
        </p:nvSpPr>
        <p:spPr>
          <a:xfrm>
            <a:off x="536040" y="3967200"/>
            <a:ext cx="4497480" cy="19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20000"/>
              </a:lnSpc>
              <a:spcBef>
                <a:spcPts val="99"/>
              </a:spcBef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jfrm</a:t>
            </a:r>
            <a:r>
              <a:rPr b="0" lang="en-IN" sz="22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new JFrame("Simple</a:t>
            </a:r>
            <a:r>
              <a:rPr b="0" lang="en-IN" sz="22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Swing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");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jfrm.setSize(220,</a:t>
            </a:r>
            <a:r>
              <a:rPr b="0" lang="en-IN" sz="2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100); 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jfrm.setLayout(new</a:t>
            </a:r>
            <a:r>
              <a:rPr b="0" lang="en-IN" sz="2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FlowLayout());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jfrm.setDefaultCloseOperation(</a:t>
            </a:r>
            <a:r>
              <a:rPr b="1" lang="en-IN" sz="2200" spc="-7" strike="noStrike">
                <a:solidFill>
                  <a:srgbClr val="0000cc"/>
                </a:solidFill>
                <a:latin typeface="Times New Roman"/>
              </a:rPr>
              <a:t>JFrame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</a:pPr>
            <a:r>
              <a:rPr b="1" lang="en-IN" sz="2200" spc="-7" strike="noStrike">
                <a:solidFill>
                  <a:srgbClr val="0000cc"/>
                </a:solidFill>
                <a:latin typeface="Times New Roman"/>
              </a:rPr>
              <a:t>.EXIT_ON_CLOSE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object 12"/>
          <p:cNvSpPr/>
          <p:nvPr/>
        </p:nvSpPr>
        <p:spPr>
          <a:xfrm>
            <a:off x="4574520" y="2249640"/>
            <a:ext cx="4511160" cy="18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926640" indent="-914400">
              <a:lnSpc>
                <a:spcPct val="12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IN" sz="2000" spc="-7" strike="noStrike">
                <a:solidFill>
                  <a:srgbClr val="c00000"/>
                </a:solidFill>
                <a:latin typeface="Times New Roman"/>
              </a:rPr>
              <a:t>JRadioButton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b2 = new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JRadioButton("B");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b2.addActionListener(this);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jfrm.add(b2);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 indent="-914400">
              <a:lnSpc>
                <a:spcPct val="120000"/>
              </a:lnSpc>
              <a:tabLst>
                <a:tab algn="l" pos="0"/>
              </a:tabLst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JRadioButton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b3 = new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JRadioButton("C");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b3.addActionListener(this);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object 13"/>
          <p:cNvSpPr/>
          <p:nvPr/>
        </p:nvSpPr>
        <p:spPr>
          <a:xfrm>
            <a:off x="5170320" y="4078440"/>
            <a:ext cx="4284000" cy="18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3800" bIns="0" anchor="t">
            <a:spAutoFit/>
          </a:bodyPr>
          <a:p>
            <a:pPr marL="330840">
              <a:lnSpc>
                <a:spcPct val="100000"/>
              </a:lnSpc>
              <a:spcBef>
                <a:spcPts val="581"/>
              </a:spcBef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jfrm.add(b3);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30840" indent="-318600">
              <a:lnSpc>
                <a:spcPct val="120000"/>
              </a:lnSpc>
              <a:tabLst>
                <a:tab algn="l" pos="0"/>
              </a:tabLst>
            </a:pPr>
            <a:r>
              <a:rPr b="1" lang="en-IN" sz="2000" spc="-7" strike="noStrike">
                <a:solidFill>
                  <a:srgbClr val="c00000"/>
                </a:solidFill>
                <a:latin typeface="Times New Roman"/>
              </a:rPr>
              <a:t>ButtonGroup</a:t>
            </a:r>
            <a:r>
              <a:rPr b="1" lang="en-IN" sz="2000" spc="-55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bg</a:t>
            </a:r>
            <a:r>
              <a:rPr b="1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ButtonGroup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();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bg.add(b1);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3084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bg.add(b2);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3084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bg.add(b3);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object 14"/>
          <p:cNvSpPr/>
          <p:nvPr/>
        </p:nvSpPr>
        <p:spPr>
          <a:xfrm>
            <a:off x="4917600" y="5967360"/>
            <a:ext cx="3886560" cy="9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jlab</a:t>
            </a:r>
            <a:r>
              <a:rPr b="0" lang="en-IN" sz="20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JLabel("Select</a:t>
            </a:r>
            <a:r>
              <a:rPr b="0" lang="en-IN" sz="20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language");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jfrm.setVisible(true);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object 2" descr=""/>
          <p:cNvPicPr/>
          <p:nvPr/>
        </p:nvPicPr>
        <p:blipFill>
          <a:blip r:embed="rId1"/>
          <a:stretch/>
        </p:blipFill>
        <p:spPr>
          <a:xfrm>
            <a:off x="8106120" y="457200"/>
            <a:ext cx="1485000" cy="771480"/>
          </a:xfrm>
          <a:prstGeom prst="rect">
            <a:avLst/>
          </a:prstGeom>
          <a:ln w="0">
            <a:noFill/>
          </a:ln>
        </p:spPr>
      </p:pic>
      <p:sp>
        <p:nvSpPr>
          <p:cNvPr id="546" name="object 3"/>
          <p:cNvSpPr/>
          <p:nvPr/>
        </p:nvSpPr>
        <p:spPr>
          <a:xfrm>
            <a:off x="1145520" y="725400"/>
            <a:ext cx="6701400" cy="18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3800" bIns="0" anchor="t">
            <a:spAutoFit/>
          </a:bodyPr>
          <a:p>
            <a:pPr marL="12600">
              <a:lnSpc>
                <a:spcPct val="100000"/>
              </a:lnSpc>
              <a:spcBef>
                <a:spcPts val="581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actionPerformed(ActionEvent</a:t>
            </a:r>
            <a:r>
              <a:rPr b="0" lang="en-IN" sz="20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ae)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479"/>
              </a:spcBef>
            </a:pP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jlab.setText("You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selected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"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+</a:t>
            </a:r>
            <a:r>
              <a:rPr b="0" lang="en-IN" sz="2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ae.getActionCommand());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1796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static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main(String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args[])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object 4"/>
          <p:cNvSpPr/>
          <p:nvPr/>
        </p:nvSpPr>
        <p:spPr>
          <a:xfrm>
            <a:off x="1488600" y="2736720"/>
            <a:ext cx="14760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object 5"/>
          <p:cNvSpPr/>
          <p:nvPr/>
        </p:nvSpPr>
        <p:spPr>
          <a:xfrm>
            <a:off x="2974320" y="2545920"/>
            <a:ext cx="4689720" cy="279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2240" bIns="0" anchor="t">
            <a:spAutoFit/>
          </a:bodyPr>
          <a:p>
            <a:pPr marL="12600">
              <a:lnSpc>
                <a:spcPct val="100000"/>
              </a:lnSpc>
              <a:spcBef>
                <a:spcPts val="805"/>
              </a:spcBef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SwingUtilities.invokeLater</a:t>
            </a:r>
            <a:r>
              <a:rPr b="1" lang="en-IN" sz="2800" spc="-7" strike="noStrike">
                <a:solidFill>
                  <a:srgbClr val="c00000"/>
                </a:solidFill>
                <a:latin typeface="Times New Roman"/>
              </a:rPr>
              <a:t>(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20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Runnable()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10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run()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84140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SwingJRadioButton</a:t>
            </a:r>
            <a:r>
              <a:rPr b="0" lang="en-IN" sz="20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();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61"/>
              </a:spcBef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}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object 6"/>
          <p:cNvSpPr/>
          <p:nvPr/>
        </p:nvSpPr>
        <p:spPr>
          <a:xfrm>
            <a:off x="1488600" y="5394600"/>
            <a:ext cx="33192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r>
              <a:rPr b="0" lang="en-IN" sz="2000" spc="-9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0" name="object 7" descr=""/>
          <p:cNvPicPr/>
          <p:nvPr/>
        </p:nvPicPr>
        <p:blipFill>
          <a:blip r:embed="rId2"/>
          <a:stretch/>
        </p:blipFill>
        <p:spPr>
          <a:xfrm>
            <a:off x="3657600" y="5562720"/>
            <a:ext cx="4609800" cy="14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object 2" descr=""/>
          <p:cNvPicPr/>
          <p:nvPr/>
        </p:nvPicPr>
        <p:blipFill>
          <a:blip r:embed="rId1"/>
          <a:stretch/>
        </p:blipFill>
        <p:spPr>
          <a:xfrm>
            <a:off x="8001000" y="457200"/>
            <a:ext cx="1599840" cy="771480"/>
          </a:xfrm>
          <a:prstGeom prst="rect">
            <a:avLst/>
          </a:prstGeom>
          <a:ln w="0">
            <a:noFill/>
          </a:ln>
        </p:spPr>
      </p:pic>
      <p:sp>
        <p:nvSpPr>
          <p:cNvPr id="100" name="PlaceHolder 1"/>
          <p:cNvSpPr>
            <a:spLocks noGrp="1"/>
          </p:cNvSpPr>
          <p:nvPr>
            <p:ph/>
          </p:nvPr>
        </p:nvSpPr>
        <p:spPr>
          <a:xfrm>
            <a:off x="993240" y="1313640"/>
            <a:ext cx="8071920" cy="4614120"/>
          </a:xfrm>
          <a:prstGeom prst="rect">
            <a:avLst/>
          </a:prstGeom>
          <a:noFill/>
          <a:ln w="0">
            <a:noFill/>
          </a:ln>
        </p:spPr>
        <p:txBody>
          <a:bodyPr lIns="0" rIns="0" tIns="196560" bIns="0" anchor="t">
            <a:noAutofit/>
          </a:bodyPr>
          <a:p>
            <a:pPr marL="86400" indent="0" algn="ctr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3600" spc="-7" strike="noStrike">
                <a:solidFill>
                  <a:srgbClr val="0000cc"/>
                </a:solidFill>
                <a:latin typeface="Times New Roman"/>
              </a:rPr>
              <a:t>CS205</a:t>
            </a:r>
            <a:r>
              <a:rPr b="0" lang="en-IN" sz="3600" spc="-1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3600" spc="-7" strike="noStrike">
                <a:solidFill>
                  <a:srgbClr val="0000cc"/>
                </a:solidFill>
                <a:latin typeface="Times New Roman"/>
              </a:rPr>
              <a:t>Object</a:t>
            </a:r>
            <a:r>
              <a:rPr b="0" lang="en-IN" sz="3600" spc="4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3600" spc="-7" strike="noStrike">
                <a:solidFill>
                  <a:srgbClr val="0000cc"/>
                </a:solidFill>
                <a:latin typeface="Times New Roman"/>
              </a:rPr>
              <a:t>Oriented</a:t>
            </a:r>
            <a:r>
              <a:rPr b="0" lang="en-IN" sz="3600" spc="9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3600" spc="-7" strike="noStrike">
                <a:solidFill>
                  <a:srgbClr val="0000cc"/>
                </a:solidFill>
                <a:latin typeface="Times New Roman"/>
              </a:rPr>
              <a:t>Programming</a:t>
            </a:r>
            <a:r>
              <a:rPr b="0" lang="en-IN" sz="3600" spc="9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3600" spc="-7" strike="noStrike">
                <a:solidFill>
                  <a:srgbClr val="0000cc"/>
                </a:solidFill>
                <a:latin typeface="Times New Roman"/>
              </a:rPr>
              <a:t>in </a:t>
            </a:r>
            <a:r>
              <a:rPr b="0" lang="en-IN" sz="3600" spc="-88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3600" spc="-7" strike="noStrike">
                <a:solidFill>
                  <a:srgbClr val="0000cc"/>
                </a:solidFill>
                <a:latin typeface="Times New Roman"/>
              </a:rPr>
              <a:t>Java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  <a:p>
            <a:pPr marL="153720" indent="0" algn="ctr">
              <a:lnSpc>
                <a:spcPts val="3940"/>
              </a:lnSpc>
              <a:spcBef>
                <a:spcPts val="394"/>
              </a:spcBef>
              <a:buNone/>
            </a:pPr>
            <a:r>
              <a:rPr b="0" lang="en-IN" sz="3600" spc="-7" strike="noStrike">
                <a:solidFill>
                  <a:schemeClr val="dk1"/>
                </a:solidFill>
                <a:latin typeface="Times New Roman"/>
              </a:rPr>
              <a:t>Module</a:t>
            </a:r>
            <a:r>
              <a:rPr b="0" lang="en-IN" sz="36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</a:rPr>
              <a:t>5</a:t>
            </a:r>
            <a:r>
              <a:rPr b="0" lang="en-IN" sz="3600" spc="-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</a:rPr>
              <a:t>-</a:t>
            </a:r>
            <a:r>
              <a:rPr b="0" lang="en-IN" sz="3600" spc="-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Graphical</a:t>
            </a:r>
            <a:r>
              <a:rPr b="1" lang="en-IN" sz="3200" spc="-3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User</a:t>
            </a:r>
            <a:r>
              <a:rPr b="1" lang="en-IN" sz="3200" spc="-7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Interface</a:t>
            </a:r>
            <a:r>
              <a:rPr b="1" lang="en-IN" sz="32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and </a:t>
            </a:r>
            <a:r>
              <a:rPr b="1" lang="en-IN" sz="3200" spc="-78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Database</a:t>
            </a:r>
            <a:r>
              <a:rPr b="1" lang="en-IN" sz="3200" spc="-4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7" strike="noStrike">
                <a:solidFill>
                  <a:schemeClr val="dk1"/>
                </a:solidFill>
                <a:latin typeface="Times New Roman"/>
              </a:rPr>
              <a:t>support</a:t>
            </a:r>
            <a:r>
              <a:rPr b="1" lang="en-IN" sz="32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of</a:t>
            </a:r>
            <a:r>
              <a:rPr b="1" lang="en-IN" sz="32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4" strike="noStrike">
                <a:solidFill>
                  <a:schemeClr val="dk1"/>
                </a:solidFill>
                <a:latin typeface="Times New Roman"/>
              </a:rPr>
              <a:t>Java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object 4"/>
          <p:cNvSpPr/>
          <p:nvPr/>
        </p:nvSpPr>
        <p:spPr>
          <a:xfrm>
            <a:off x="1907280" y="3406680"/>
            <a:ext cx="5738040" cy="251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36880" bIns="0" anchor="t">
            <a:spAutoFit/>
          </a:bodyPr>
          <a:p>
            <a:pPr marL="579600" algn="ctr">
              <a:lnSpc>
                <a:spcPct val="100000"/>
              </a:lnSpc>
              <a:spcBef>
                <a:spcPts val="1865"/>
              </a:spcBef>
            </a:pPr>
            <a:r>
              <a:rPr b="0" lang="en-IN" sz="3600" spc="-7" strike="noStrike">
                <a:solidFill>
                  <a:srgbClr val="000000"/>
                </a:solidFill>
                <a:latin typeface="Times New Roman"/>
              </a:rPr>
              <a:t>(Part</a:t>
            </a:r>
            <a:r>
              <a:rPr b="0" lang="en-IN" sz="36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</a:rPr>
              <a:t>2)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395"/>
              </a:lnSpc>
              <a:spcBef>
                <a:spcPts val="989"/>
              </a:spcBef>
            </a:pPr>
            <a:r>
              <a:rPr b="0" lang="en-IN" sz="2000" spc="259" strike="noStrike">
                <a:solidFill>
                  <a:srgbClr val="898989"/>
                </a:solidFill>
                <a:latin typeface="Palatino Linotype"/>
              </a:rPr>
              <a:t>Prepared</a:t>
            </a:r>
            <a:r>
              <a:rPr b="0" lang="en-IN" sz="2000" spc="287" strike="noStrike">
                <a:solidFill>
                  <a:srgbClr val="898989"/>
                </a:solidFill>
                <a:latin typeface="Palatino Linotype"/>
              </a:rPr>
              <a:t> </a:t>
            </a:r>
            <a:r>
              <a:rPr b="0" lang="en-IN" sz="2000" spc="174" strike="noStrike">
                <a:solidFill>
                  <a:srgbClr val="898989"/>
                </a:solidFill>
                <a:latin typeface="Palatino Linotype"/>
              </a:rPr>
              <a:t>by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503640" algn="ctr">
              <a:lnSpc>
                <a:spcPts val="2996"/>
              </a:lnSpc>
            </a:pPr>
            <a:r>
              <a:rPr b="1" lang="en-IN" sz="2500" spc="-7" strike="noStrike">
                <a:solidFill>
                  <a:srgbClr val="898989"/>
                </a:solidFill>
                <a:latin typeface="Times New Roman"/>
              </a:rPr>
              <a:t>Renetha</a:t>
            </a:r>
            <a:r>
              <a:rPr b="1" lang="en-IN" sz="2500" spc="-32" strike="noStrike">
                <a:solidFill>
                  <a:srgbClr val="898989"/>
                </a:solidFill>
                <a:latin typeface="Times New Roman"/>
              </a:rPr>
              <a:t> </a:t>
            </a:r>
            <a:r>
              <a:rPr b="1" lang="en-IN" sz="2500" spc="-7" strike="noStrike">
                <a:solidFill>
                  <a:srgbClr val="898989"/>
                </a:solidFill>
                <a:latin typeface="Times New Roman"/>
              </a:rPr>
              <a:t>J.B.</a:t>
            </a: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  <a:p>
            <a:pPr marL="501480" algn="ctr">
              <a:lnSpc>
                <a:spcPct val="100000"/>
              </a:lnSpc>
              <a:spcBef>
                <a:spcPts val="20"/>
              </a:spcBef>
            </a:pPr>
            <a:r>
              <a:rPr b="0" lang="en-IN" sz="2000" spc="-1" strike="noStrike">
                <a:solidFill>
                  <a:srgbClr val="898989"/>
                </a:solidFill>
                <a:latin typeface="Times New Roman"/>
              </a:rPr>
              <a:t>AP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502920"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898989"/>
                </a:solidFill>
                <a:latin typeface="Times New Roman"/>
              </a:rPr>
              <a:t>Dept.of</a:t>
            </a:r>
            <a:r>
              <a:rPr b="0" lang="en-IN" sz="2000" spc="-72" strike="noStrike">
                <a:solidFill>
                  <a:srgbClr val="898989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898989"/>
                </a:solidFill>
                <a:latin typeface="Times New Roman"/>
              </a:rPr>
              <a:t>CSE,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502920"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898989"/>
                </a:solidFill>
                <a:latin typeface="Times New Roman"/>
              </a:rPr>
              <a:t>Lourdes</a:t>
            </a:r>
            <a:r>
              <a:rPr b="0" lang="en-IN" sz="2000" spc="-55" strike="noStrike">
                <a:solidFill>
                  <a:srgbClr val="898989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898989"/>
                </a:solidFill>
                <a:latin typeface="Times New Roman"/>
              </a:rPr>
              <a:t>Matha College </a:t>
            </a:r>
            <a:r>
              <a:rPr b="0" lang="en-IN" sz="2000" spc="-1" strike="noStrike">
                <a:solidFill>
                  <a:srgbClr val="898989"/>
                </a:solidFill>
                <a:latin typeface="Times New Roman"/>
              </a:rPr>
              <a:t>of</a:t>
            </a:r>
            <a:r>
              <a:rPr b="0" lang="en-IN" sz="2000" spc="-15" strike="noStrike">
                <a:solidFill>
                  <a:srgbClr val="898989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898989"/>
                </a:solidFill>
                <a:latin typeface="Times New Roman"/>
              </a:rPr>
              <a:t>Science</a:t>
            </a:r>
            <a:r>
              <a:rPr b="0" lang="en-IN" sz="2000" spc="-21" strike="noStrike">
                <a:solidFill>
                  <a:srgbClr val="898989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898989"/>
                </a:solidFill>
                <a:latin typeface="Times New Roman"/>
              </a:rPr>
              <a:t>and</a:t>
            </a:r>
            <a:r>
              <a:rPr b="0" lang="en-IN" sz="2000" spc="-46" strike="noStrike">
                <a:solidFill>
                  <a:srgbClr val="898989"/>
                </a:solidFill>
                <a:latin typeface="Times New Roman"/>
              </a:rPr>
              <a:t> </a:t>
            </a:r>
            <a:r>
              <a:rPr b="0" lang="en-IN" sz="2000" spc="-15" strike="noStrike">
                <a:solidFill>
                  <a:srgbClr val="898989"/>
                </a:solidFill>
                <a:latin typeface="Times New Roman"/>
              </a:rPr>
              <a:t>Technology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object 5"/>
          <p:cNvSpPr/>
          <p:nvPr/>
        </p:nvSpPr>
        <p:spPr>
          <a:xfrm>
            <a:off x="8960760" y="6883560"/>
            <a:ext cx="102600" cy="1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898989"/>
                </a:solidFill>
                <a:latin typeface="Calibri"/>
              </a:rPr>
              <a:t>1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3926880" y="497880"/>
            <a:ext cx="220320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J</a:t>
            </a:r>
            <a:r>
              <a:rPr b="1" lang="en-IN" sz="3600" spc="-341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e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xt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Field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.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2" name="object 3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object 4"/>
          <p:cNvSpPr/>
          <p:nvPr/>
        </p:nvSpPr>
        <p:spPr>
          <a:xfrm>
            <a:off x="993240" y="1320840"/>
            <a:ext cx="8072280" cy="56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1" lang="en-IN" sz="2400" spc="-26" strike="noStrike">
                <a:solidFill>
                  <a:srgbClr val="000000"/>
                </a:solidFill>
                <a:latin typeface="Times New Roman"/>
              </a:rPr>
              <a:t>JTextField</a:t>
            </a:r>
            <a:r>
              <a:rPr b="1" lang="en-IN" sz="24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 the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simplest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Swing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text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component.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JTextField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allows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you to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edit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one</a:t>
            </a:r>
            <a:r>
              <a:rPr b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line</a:t>
            </a:r>
            <a:r>
              <a:rPr b="1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text.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  <a:tab algn="l" pos="1074600"/>
                <a:tab algn="l" pos="1411560"/>
                <a:tab algn="l" pos="2455560"/>
                <a:tab algn="l" pos="3177720"/>
                <a:tab algn="l" pos="5630040"/>
                <a:tab algn="l" pos="6507360"/>
                <a:tab algn="l" pos="768744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iv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rom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J</a:t>
            </a:r>
            <a:r>
              <a:rPr b="1" lang="en-IN" sz="2400" spc="-225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ext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om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1" lang="en-IN" sz="2400" spc="9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t,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hich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rovi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  basic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functionality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common</a:t>
            </a:r>
            <a:r>
              <a:rPr b="0" lang="en-IN" sz="24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Swing</a:t>
            </a:r>
            <a:r>
              <a:rPr b="0" lang="en-IN" sz="24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text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components.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Three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32" strike="noStrike">
                <a:solidFill>
                  <a:srgbClr val="000000"/>
                </a:solidFill>
                <a:latin typeface="Times New Roman"/>
              </a:rPr>
              <a:t>JTextField’s</a:t>
            </a:r>
            <a:r>
              <a:rPr b="1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constructors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69440">
              <a:lnSpc>
                <a:spcPct val="120000"/>
              </a:lnSpc>
              <a:tabLst>
                <a:tab algn="l" pos="354960"/>
                <a:tab algn="l" pos="355680"/>
              </a:tabLst>
            </a:pP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JTextField(int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cols) </a:t>
            </a:r>
            <a:r>
              <a:rPr b="0" i="1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JTextField(String </a:t>
            </a:r>
            <a:r>
              <a:rPr b="0" i="1" lang="en-IN" sz="2400" spc="-72" strike="noStrike">
                <a:solidFill>
                  <a:srgbClr val="000000"/>
                </a:solidFill>
                <a:latin typeface="Times New Roman"/>
              </a:rPr>
              <a:t>str,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int cols) </a:t>
            </a:r>
            <a:r>
              <a:rPr b="0" i="1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JTextField(String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str)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 algn="just">
              <a:lnSpc>
                <a:spcPct val="100000"/>
              </a:lnSpc>
              <a:spcBef>
                <a:spcPts val="541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Here, 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str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is the string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be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initially presented, and 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cols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number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of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columns in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text field. If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no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string is specified,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text</a:t>
            </a:r>
            <a:r>
              <a:rPr b="0" lang="en-IN" sz="22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field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is initially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32" strike="noStrike">
                <a:solidFill>
                  <a:srgbClr val="000000"/>
                </a:solidFill>
                <a:latin typeface="Times New Roman"/>
              </a:rPr>
              <a:t>empty.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 algn="just">
              <a:lnSpc>
                <a:spcPct val="100000"/>
              </a:lnSpc>
              <a:spcBef>
                <a:spcPts val="524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If</a:t>
            </a:r>
            <a:r>
              <a:rPr b="0" lang="en-IN" sz="2200" spc="16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200" spc="1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number</a:t>
            </a:r>
            <a:r>
              <a:rPr b="0" lang="en-IN" sz="2200" spc="17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200" spc="16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columns</a:t>
            </a:r>
            <a:r>
              <a:rPr b="0" lang="en-IN" sz="2200" spc="1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200" spc="16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not</a:t>
            </a:r>
            <a:r>
              <a:rPr b="0" lang="en-IN" sz="2200" spc="15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specified,</a:t>
            </a:r>
            <a:r>
              <a:rPr b="0" lang="en-IN" sz="2200" spc="17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200" spc="1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text</a:t>
            </a:r>
            <a:r>
              <a:rPr b="0" lang="en-IN" sz="2200" spc="15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field</a:t>
            </a:r>
            <a:r>
              <a:rPr b="0" lang="en-IN" sz="2200" spc="1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200" spc="1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sized </a:t>
            </a:r>
            <a:r>
              <a:rPr b="0" lang="en-IN" sz="2200" spc="-5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fit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the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 specified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string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3343320" y="497880"/>
            <a:ext cx="336888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21" strike="noStrike">
                <a:solidFill>
                  <a:schemeClr val="dk1"/>
                </a:solidFill>
                <a:latin typeface="Times New Roman"/>
              </a:rPr>
              <a:t>JTextField</a:t>
            </a:r>
            <a:r>
              <a:rPr b="0" lang="en-IN" sz="3200" spc="-21" strike="noStrike">
                <a:solidFill>
                  <a:schemeClr val="dk1"/>
                </a:solidFill>
                <a:latin typeface="Times New Roman"/>
              </a:rPr>
              <a:t>(contd.)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/>
          </p:nvPr>
        </p:nvSpPr>
        <p:spPr>
          <a:xfrm>
            <a:off x="993240" y="1313640"/>
            <a:ext cx="8071920" cy="4627800"/>
          </a:xfrm>
          <a:prstGeom prst="rect">
            <a:avLst/>
          </a:prstGeom>
          <a:noFill/>
          <a:ln w="0">
            <a:noFill/>
          </a:ln>
        </p:spPr>
        <p:txBody>
          <a:bodyPr lIns="0" rIns="0" tIns="210240" bIns="0" anchor="t">
            <a:noAutofit/>
          </a:bodyPr>
          <a:p>
            <a:pPr marL="355680" indent="-343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1" lang="en-IN" sz="2400" spc="-26" strike="noStrike">
                <a:solidFill>
                  <a:schemeClr val="dk1"/>
                </a:solidFill>
                <a:latin typeface="Times New Roman"/>
              </a:rPr>
              <a:t>JTextField</a:t>
            </a:r>
            <a:r>
              <a:rPr b="1" lang="en-IN" sz="2400" spc="-60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generates</a:t>
            </a:r>
            <a:r>
              <a:rPr b="0" lang="en-IN" sz="24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events</a:t>
            </a:r>
            <a:r>
              <a:rPr b="0" lang="en-IN" sz="24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in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response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to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user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interaction.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1" marL="756360" indent="-286920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826200"/>
                <a:tab algn="l" pos="82692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IN" sz="2200" spc="15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example,</a:t>
            </a:r>
            <a:r>
              <a:rPr b="0" lang="en-IN" sz="2200" spc="1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an</a:t>
            </a:r>
            <a:r>
              <a:rPr b="0" lang="en-IN" sz="2200" spc="1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7" strike="noStrike">
                <a:solidFill>
                  <a:srgbClr val="c00000"/>
                </a:solidFill>
                <a:latin typeface="Times New Roman"/>
              </a:rPr>
              <a:t>ActionEvent</a:t>
            </a:r>
            <a:r>
              <a:rPr b="1" lang="en-IN" sz="2200" spc="157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20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fired</a:t>
            </a:r>
            <a:r>
              <a:rPr b="0" lang="en-IN" sz="2400" spc="19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when</a:t>
            </a:r>
            <a:r>
              <a:rPr b="0" lang="en-IN" sz="2400" spc="20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20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user</a:t>
            </a:r>
            <a:r>
              <a:rPr b="0" lang="en-IN" sz="2400" spc="208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presses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ENTER.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1" marL="756360" indent="-286920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815400"/>
                <a:tab algn="l" pos="81612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1" lang="en-IN" sz="2400" spc="-12" strike="noStrike">
                <a:solidFill>
                  <a:srgbClr val="c00000"/>
                </a:solidFill>
                <a:latin typeface="Times New Roman"/>
              </a:rPr>
              <a:t>CaretEvent</a:t>
            </a:r>
            <a:r>
              <a:rPr b="1" lang="en-IN" sz="2400" spc="117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fired</a:t>
            </a:r>
            <a:r>
              <a:rPr b="0" lang="en-IN" sz="240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each</a:t>
            </a:r>
            <a:r>
              <a:rPr b="0" lang="en-IN" sz="2400" spc="10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time</a:t>
            </a:r>
            <a:r>
              <a:rPr b="0" lang="en-IN" sz="240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caret</a:t>
            </a:r>
            <a:r>
              <a:rPr b="0" lang="en-IN" sz="240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(i.e.,</a:t>
            </a:r>
            <a:r>
              <a:rPr b="0" lang="en-IN" sz="2400" spc="10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10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cursor)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changes</a:t>
            </a:r>
            <a:r>
              <a:rPr b="0" lang="en-IN" sz="2400" spc="-3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position.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2" marL="1155600" indent="-229320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Arial MT"/>
              <a:buChar char="•"/>
              <a:tabLst>
                <a:tab algn="l" pos="1155600"/>
              </a:tabLst>
            </a:pP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CaretEvent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packaged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javax.swing.event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5680" indent="-343080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92" strike="noStrike">
                <a:solidFill>
                  <a:schemeClr val="dk1"/>
                </a:solidFill>
                <a:latin typeface="Times New Roman"/>
              </a:rPr>
              <a:t>To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obtain</a:t>
            </a:r>
            <a:r>
              <a:rPr b="0" lang="en-IN" sz="24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text</a:t>
            </a:r>
            <a:r>
              <a:rPr b="0" lang="en-IN" sz="24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currently</a:t>
            </a:r>
            <a:r>
              <a:rPr b="0" lang="en-IN" sz="2400" spc="-5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in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0" lang="en-IN" sz="24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text</a:t>
            </a:r>
            <a:r>
              <a:rPr b="0" lang="en-IN" sz="24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field,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call</a:t>
            </a:r>
            <a:r>
              <a:rPr b="0" lang="en-IN" sz="2400" spc="-3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32" strike="noStrike">
                <a:solidFill>
                  <a:schemeClr val="dk1"/>
                </a:solidFill>
                <a:latin typeface="Times New Roman"/>
              </a:rPr>
              <a:t>getText(</a:t>
            </a:r>
            <a:r>
              <a:rPr b="1" lang="en-IN" sz="24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)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3343320" y="497880"/>
            <a:ext cx="336888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21" strike="noStrike">
                <a:solidFill>
                  <a:schemeClr val="dk1"/>
                </a:solidFill>
                <a:latin typeface="Times New Roman"/>
              </a:rPr>
              <a:t>JTextField</a:t>
            </a:r>
            <a:r>
              <a:rPr b="0" lang="en-IN" sz="3200" spc="-21" strike="noStrike">
                <a:solidFill>
                  <a:schemeClr val="dk1"/>
                </a:solidFill>
                <a:latin typeface="Times New Roman"/>
              </a:rPr>
              <a:t>(contd.)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7" name="object 3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object 4"/>
          <p:cNvSpPr/>
          <p:nvPr/>
        </p:nvSpPr>
        <p:spPr>
          <a:xfrm>
            <a:off x="993240" y="938880"/>
            <a:ext cx="6998760" cy="572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25000"/>
              </a:lnSpc>
              <a:spcBef>
                <a:spcPts val="99"/>
              </a:spcBef>
            </a:pP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/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/</a:t>
            </a:r>
            <a:r>
              <a:rPr b="0" lang="en-IN" sz="2000" spc="-1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000" spc="-11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e S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pp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li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ca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ti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. 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import</a:t>
            </a:r>
            <a:r>
              <a:rPr b="0" lang="en-IN" sz="20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javax.swing.*;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25000"/>
              </a:lnSpc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import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java.awt.*;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import</a:t>
            </a:r>
            <a:r>
              <a:rPr b="0" lang="en-IN" sz="2000" spc="-11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java.awt.event.*;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01"/>
              </a:spcBef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/*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&lt;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object</a:t>
            </a:r>
            <a:r>
              <a:rPr b="1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code="SwingText"</a:t>
            </a:r>
            <a:r>
              <a:rPr b="0" lang="en-IN" sz="20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width=220</a:t>
            </a:r>
            <a:r>
              <a:rPr b="0" lang="en-IN" sz="20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height=90&gt;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01"/>
              </a:spcBef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&lt;/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object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&gt;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01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*/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01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class 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SwingText</a:t>
            </a:r>
            <a:r>
              <a:rPr b="0" lang="en-IN" sz="20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1" strike="noStrike">
                <a:solidFill>
                  <a:srgbClr val="0000cc"/>
                </a:solidFill>
                <a:latin typeface="Times New Roman"/>
              </a:rPr>
              <a:t>extends</a:t>
            </a:r>
            <a:r>
              <a:rPr b="1" lang="en-IN" sz="2000" spc="-3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lang="en-IN" sz="2000" spc="-1" strike="noStrike">
                <a:solidFill>
                  <a:srgbClr val="0000cc"/>
                </a:solidFill>
                <a:latin typeface="Times New Roman"/>
              </a:rPr>
              <a:t>JApplet</a:t>
            </a:r>
            <a:r>
              <a:rPr b="1" lang="en-IN" sz="2000" spc="-1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implements</a:t>
            </a:r>
            <a:r>
              <a:rPr b="0" lang="en-IN" sz="2000" spc="-11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ActionListener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25000"/>
              </a:lnSpc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JLabel jlab;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JTextField</a:t>
            </a:r>
            <a:r>
              <a:rPr b="0" lang="en-IN" sz="2000" spc="-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jtf;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object 2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object 3"/>
          <p:cNvSpPr/>
          <p:nvPr/>
        </p:nvSpPr>
        <p:spPr>
          <a:xfrm>
            <a:off x="993240" y="784440"/>
            <a:ext cx="6579360" cy="602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8920" bIns="0" anchor="t">
            <a:spAutoFit/>
          </a:bodyPr>
          <a:p>
            <a:pPr marL="12600">
              <a:lnSpc>
                <a:spcPct val="100000"/>
              </a:lnSpc>
              <a:spcBef>
                <a:spcPts val="700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private</a:t>
            </a:r>
            <a:r>
              <a:rPr b="0" lang="en-IN" sz="240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makeGUI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()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601"/>
              </a:spcBef>
              <a:tabLst>
                <a:tab algn="l" pos="92664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setLayout(new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FlowLayout());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20000"/>
              </a:lnSpc>
              <a:tabLst>
                <a:tab algn="l" pos="92664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jlab = new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JLabel(" Swing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powerful GUI");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add(jlab);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20000"/>
              </a:lnSpc>
              <a:tabLst>
                <a:tab algn="l" pos="92664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jtf = new 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JTextField(15);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jtf.addActionListener(this);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add(jtf);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601"/>
              </a:spcBef>
              <a:tabLst>
                <a:tab algn="l" pos="92664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75"/>
              </a:spcBef>
              <a:tabLst>
                <a:tab algn="l" pos="92664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actionPerformed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(ActionEvent</a:t>
            </a:r>
            <a:r>
              <a:rPr b="0" lang="en-IN" sz="24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ae)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575"/>
              </a:spcBef>
              <a:tabLst>
                <a:tab algn="l" pos="92664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581"/>
              </a:spcBef>
              <a:tabLst>
                <a:tab algn="l" pos="926640"/>
              </a:tabLst>
            </a:pP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showStatus(jtf.getText());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575"/>
              </a:spcBef>
              <a:tabLst>
                <a:tab algn="l" pos="92664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993240" y="1393920"/>
            <a:ext cx="212292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public</a:t>
            </a:r>
            <a:r>
              <a:rPr b="0" lang="en-IN" sz="2400" spc="-7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void</a:t>
            </a:r>
            <a:r>
              <a:rPr b="0" lang="en-IN" sz="2400" spc="-5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init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()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2" name="object 3"/>
          <p:cNvSpPr/>
          <p:nvPr/>
        </p:nvSpPr>
        <p:spPr>
          <a:xfrm>
            <a:off x="1335960" y="1832760"/>
            <a:ext cx="115596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58356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try</a:t>
            </a:r>
            <a:r>
              <a:rPr b="0" lang="en-IN" sz="2400" spc="-11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object 4"/>
          <p:cNvSpPr/>
          <p:nvPr/>
        </p:nvSpPr>
        <p:spPr>
          <a:xfrm>
            <a:off x="2822040" y="1759680"/>
            <a:ext cx="6198480" cy="293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12600">
              <a:lnSpc>
                <a:spcPct val="100000"/>
              </a:lnSpc>
              <a:spcBef>
                <a:spcPts val="675"/>
              </a:spcBef>
            </a:pPr>
            <a:r>
              <a:rPr b="1" lang="en-IN" sz="2400" spc="-12" strike="noStrike">
                <a:solidFill>
                  <a:srgbClr val="0000cc"/>
                </a:solidFill>
                <a:latin typeface="Times New Roman"/>
              </a:rPr>
              <a:t>SwingUtilities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IN" sz="2400" spc="-12" strike="noStrike">
                <a:solidFill>
                  <a:srgbClr val="c00000"/>
                </a:solidFill>
                <a:latin typeface="Times New Roman"/>
              </a:rPr>
              <a:t>invokeAndWait(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Runnable</a:t>
            </a:r>
            <a:r>
              <a:rPr b="1" lang="en-IN" sz="2400" spc="32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()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841040">
              <a:lnSpc>
                <a:spcPct val="100000"/>
              </a:lnSpc>
              <a:spcBef>
                <a:spcPts val="575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841040">
              <a:lnSpc>
                <a:spcPct val="100000"/>
              </a:lnSpc>
              <a:spcBef>
                <a:spcPts val="575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4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run()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841040">
              <a:lnSpc>
                <a:spcPct val="100000"/>
              </a:lnSpc>
              <a:spcBef>
                <a:spcPts val="575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755440">
              <a:lnSpc>
                <a:spcPct val="100000"/>
              </a:lnSpc>
              <a:spcBef>
                <a:spcPts val="581"/>
              </a:spcBef>
              <a:tabLst>
                <a:tab algn="l" pos="5498640"/>
              </a:tabLst>
            </a:pPr>
            <a:r>
              <a:rPr b="0" lang="en-IN" sz="2400" spc="-7" strike="noStrike">
                <a:solidFill>
                  <a:srgbClr val="c00000"/>
                </a:solidFill>
                <a:latin typeface="Times New Roman"/>
              </a:rPr>
              <a:t>makeGUI();</a:t>
            </a:r>
            <a:r>
              <a:rPr b="0" lang="en-IN" sz="2400" spc="-7" strike="noStrike">
                <a:solidFill>
                  <a:srgbClr val="c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object 5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object 6"/>
          <p:cNvSpPr/>
          <p:nvPr/>
        </p:nvSpPr>
        <p:spPr>
          <a:xfrm>
            <a:off x="1335960" y="3954240"/>
            <a:ext cx="7372800" cy="21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});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catch(Exception</a:t>
            </a:r>
            <a:r>
              <a:rPr b="0" lang="en-IN" sz="24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exc)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570960" algn="ctr">
              <a:lnSpc>
                <a:spcPct val="100000"/>
              </a:lnSpc>
              <a:spcBef>
                <a:spcPts val="575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System.out.println("Can't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create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because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"+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exc);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570960" algn="ctr">
              <a:lnSpc>
                <a:spcPct val="100000"/>
              </a:lnSpc>
              <a:spcBef>
                <a:spcPts val="575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object 7"/>
          <p:cNvSpPr/>
          <p:nvPr/>
        </p:nvSpPr>
        <p:spPr>
          <a:xfrm>
            <a:off x="993240" y="5783040"/>
            <a:ext cx="1717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67" name="object 8"/>
          <p:cNvGrpSpPr/>
          <p:nvPr/>
        </p:nvGrpSpPr>
        <p:grpSpPr>
          <a:xfrm>
            <a:off x="2432160" y="5410080"/>
            <a:ext cx="5835240" cy="1628640"/>
            <a:chOff x="2432160" y="5410080"/>
            <a:chExt cx="5835240" cy="1628640"/>
          </a:xfrm>
        </p:grpSpPr>
        <p:pic>
          <p:nvPicPr>
            <p:cNvPr id="568" name="object 9" descr=""/>
            <p:cNvPicPr/>
            <p:nvPr/>
          </p:nvPicPr>
          <p:blipFill>
            <a:blip r:embed="rId1"/>
            <a:stretch/>
          </p:blipFill>
          <p:spPr>
            <a:xfrm>
              <a:off x="6019920" y="5410080"/>
              <a:ext cx="2247480" cy="1628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69" name="object 10"/>
            <p:cNvSpPr/>
            <p:nvPr/>
          </p:nvSpPr>
          <p:spPr>
            <a:xfrm>
              <a:off x="2432160" y="5708880"/>
              <a:ext cx="3096360" cy="1213200"/>
            </a:xfrm>
            <a:custGeom>
              <a:avLst/>
              <a:gdLst>
                <a:gd name="textAreaLeft" fmla="*/ 0 w 3096360"/>
                <a:gd name="textAreaRight" fmla="*/ 3096720 w 3096360"/>
                <a:gd name="textAreaTop" fmla="*/ 0 h 1213200"/>
                <a:gd name="textAreaBottom" fmla="*/ 1213560 h 1213200"/>
              </a:gdLst>
              <a:ahLst/>
              <a:rect l="textAreaLeft" t="textAreaTop" r="textAreaRight" b="textAreaBottom"/>
              <a:pathLst>
                <a:path w="3096895" h="1213484">
                  <a:moveTo>
                    <a:pt x="3096768" y="1210056"/>
                  </a:moveTo>
                  <a:lnTo>
                    <a:pt x="3096768" y="3048"/>
                  </a:lnTo>
                  <a:lnTo>
                    <a:pt x="3093720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1210056"/>
                  </a:lnTo>
                  <a:lnTo>
                    <a:pt x="3048" y="1213104"/>
                  </a:lnTo>
                  <a:lnTo>
                    <a:pt x="6096" y="1213104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3083052" y="13716"/>
                  </a:lnTo>
                  <a:lnTo>
                    <a:pt x="3083052" y="6096"/>
                  </a:lnTo>
                  <a:lnTo>
                    <a:pt x="3089148" y="13716"/>
                  </a:lnTo>
                  <a:lnTo>
                    <a:pt x="3089148" y="1213104"/>
                  </a:lnTo>
                  <a:lnTo>
                    <a:pt x="3093720" y="1213104"/>
                  </a:lnTo>
                  <a:lnTo>
                    <a:pt x="3096768" y="1210056"/>
                  </a:lnTo>
                  <a:close/>
                </a:path>
                <a:path w="3096895" h="1213484">
                  <a:moveTo>
                    <a:pt x="13716" y="13716"/>
                  </a:move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close/>
                </a:path>
                <a:path w="3096895" h="1213484">
                  <a:moveTo>
                    <a:pt x="13716" y="1200912"/>
                  </a:moveTo>
                  <a:lnTo>
                    <a:pt x="13716" y="13716"/>
                  </a:lnTo>
                  <a:lnTo>
                    <a:pt x="6096" y="13716"/>
                  </a:lnTo>
                  <a:lnTo>
                    <a:pt x="6096" y="1200912"/>
                  </a:lnTo>
                  <a:lnTo>
                    <a:pt x="13716" y="1200912"/>
                  </a:lnTo>
                  <a:close/>
                </a:path>
                <a:path w="3096895" h="1213484">
                  <a:moveTo>
                    <a:pt x="3089148" y="1200912"/>
                  </a:moveTo>
                  <a:lnTo>
                    <a:pt x="6096" y="1200912"/>
                  </a:lnTo>
                  <a:lnTo>
                    <a:pt x="13716" y="1207008"/>
                  </a:lnTo>
                  <a:lnTo>
                    <a:pt x="13716" y="1213104"/>
                  </a:lnTo>
                  <a:lnTo>
                    <a:pt x="3083052" y="1213104"/>
                  </a:lnTo>
                  <a:lnTo>
                    <a:pt x="3083052" y="1207008"/>
                  </a:lnTo>
                  <a:lnTo>
                    <a:pt x="3089148" y="1200912"/>
                  </a:lnTo>
                  <a:close/>
                </a:path>
                <a:path w="3096895" h="1213484">
                  <a:moveTo>
                    <a:pt x="13716" y="1213104"/>
                  </a:moveTo>
                  <a:lnTo>
                    <a:pt x="13716" y="1207008"/>
                  </a:lnTo>
                  <a:lnTo>
                    <a:pt x="6096" y="1200912"/>
                  </a:lnTo>
                  <a:lnTo>
                    <a:pt x="6096" y="1213104"/>
                  </a:lnTo>
                  <a:lnTo>
                    <a:pt x="13716" y="1213104"/>
                  </a:lnTo>
                  <a:close/>
                </a:path>
                <a:path w="3096895" h="1213484">
                  <a:moveTo>
                    <a:pt x="3089148" y="13716"/>
                  </a:moveTo>
                  <a:lnTo>
                    <a:pt x="3083052" y="6096"/>
                  </a:lnTo>
                  <a:lnTo>
                    <a:pt x="3083052" y="13716"/>
                  </a:lnTo>
                  <a:lnTo>
                    <a:pt x="3089148" y="13716"/>
                  </a:lnTo>
                  <a:close/>
                </a:path>
                <a:path w="3096895" h="1213484">
                  <a:moveTo>
                    <a:pt x="3089148" y="1200912"/>
                  </a:moveTo>
                  <a:lnTo>
                    <a:pt x="3089148" y="13716"/>
                  </a:lnTo>
                  <a:lnTo>
                    <a:pt x="3083052" y="13716"/>
                  </a:lnTo>
                  <a:lnTo>
                    <a:pt x="3083052" y="1200912"/>
                  </a:lnTo>
                  <a:lnTo>
                    <a:pt x="3089148" y="1200912"/>
                  </a:lnTo>
                  <a:close/>
                </a:path>
                <a:path w="3096895" h="1213484">
                  <a:moveTo>
                    <a:pt x="3089148" y="1213104"/>
                  </a:moveTo>
                  <a:lnTo>
                    <a:pt x="3089148" y="1200912"/>
                  </a:lnTo>
                  <a:lnTo>
                    <a:pt x="3083052" y="1207008"/>
                  </a:lnTo>
                  <a:lnTo>
                    <a:pt x="3083052" y="1213104"/>
                  </a:lnTo>
                  <a:lnTo>
                    <a:pt x="3089148" y="1213104"/>
                  </a:lnTo>
                  <a:close/>
                </a:path>
              </a:pathLst>
            </a:custGeom>
            <a:solidFill>
              <a:srgbClr val="4f80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70" name="object 11"/>
          <p:cNvSpPr/>
          <p:nvPr/>
        </p:nvSpPr>
        <p:spPr>
          <a:xfrm>
            <a:off x="2517120" y="5742000"/>
            <a:ext cx="2888280" cy="165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7" strike="noStrike">
                <a:solidFill>
                  <a:srgbClr val="000000"/>
                </a:solidFill>
                <a:latin typeface="Arial MT"/>
              </a:rPr>
              <a:t>COMPILE</a:t>
            </a:r>
            <a:r>
              <a:rPr b="0" lang="en-IN" sz="1800" spc="-46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Arial MT"/>
              </a:rPr>
              <a:t>USING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7" strike="noStrike">
                <a:solidFill>
                  <a:srgbClr val="000000"/>
                </a:solidFill>
                <a:latin typeface="Arial MT"/>
              </a:rPr>
              <a:t>javac</a:t>
            </a:r>
            <a:r>
              <a:rPr b="0" lang="en-IN" sz="1800" spc="-80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21" strike="noStrike">
                <a:solidFill>
                  <a:srgbClr val="000000"/>
                </a:solidFill>
                <a:latin typeface="Arial MT"/>
              </a:rPr>
              <a:t>SwingText.java </a:t>
            </a:r>
            <a:r>
              <a:rPr b="0" lang="en-IN" sz="1800" spc="-486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Arial MT"/>
              </a:rPr>
              <a:t>RUN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12" strike="noStrike">
                <a:solidFill>
                  <a:srgbClr val="000000"/>
                </a:solidFill>
                <a:latin typeface="Arial MT"/>
              </a:rPr>
              <a:t>appletviewer</a:t>
            </a:r>
            <a:r>
              <a:rPr b="0" lang="en-IN" sz="1800" spc="4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21" strike="noStrike">
                <a:solidFill>
                  <a:srgbClr val="000000"/>
                </a:solidFill>
                <a:latin typeface="Arial MT"/>
              </a:rPr>
              <a:t>SwingText.java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object 2" descr=""/>
          <p:cNvPicPr/>
          <p:nvPr/>
        </p:nvPicPr>
        <p:blipFill>
          <a:blip r:embed="rId1"/>
          <a:stretch/>
        </p:blipFill>
        <p:spPr>
          <a:xfrm>
            <a:off x="7391520" y="1219320"/>
            <a:ext cx="2057040" cy="1915200"/>
          </a:xfrm>
          <a:prstGeom prst="rect">
            <a:avLst/>
          </a:prstGeom>
          <a:ln w="0">
            <a:noFill/>
          </a:ln>
        </p:spPr>
      </p:pic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4519800" y="497880"/>
            <a:ext cx="10155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J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Lis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t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3" name="object 4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object 5"/>
          <p:cNvSpPr/>
          <p:nvPr/>
        </p:nvSpPr>
        <p:spPr>
          <a:xfrm>
            <a:off x="993240" y="1320840"/>
            <a:ext cx="8146800" cy="512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Swing,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basic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list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class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called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JList.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JList</a:t>
            </a:r>
            <a:r>
              <a:rPr b="1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provides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several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constructors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  <a:tabLst>
                <a:tab algn="l" pos="354960"/>
                <a:tab algn="l" pos="355680"/>
              </a:tabLst>
            </a:pP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6"/>
              </a:spcBef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JList(Object[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]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items)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6"/>
              </a:spcBef>
              <a:tabLst>
                <a:tab algn="l" pos="354960"/>
                <a:tab algn="l" pos="355680"/>
              </a:tabLst>
            </a:pP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 JList generates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ListSelectionEvent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when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 user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makes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or </a:t>
            </a:r>
            <a:r>
              <a:rPr b="0" lang="en-IN" sz="2400" spc="-59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changes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selection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or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deselects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an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item.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handled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by 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implementing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ListSelectionListener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ListSelectionListener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interface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specifies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only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one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method,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called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valueChanged(),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tabLst>
                <a:tab algn="l" pos="355680"/>
              </a:tabLst>
            </a:pP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tabLst>
                <a:tab algn="l" pos="3556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valueChanged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(ListSelectionEvent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le)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3902400" y="377280"/>
            <a:ext cx="225324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200" spc="4" strike="noStrike">
                <a:solidFill>
                  <a:schemeClr val="dk1"/>
                </a:solidFill>
                <a:latin typeface="Times New Roman"/>
              </a:rPr>
              <a:t>J</a:t>
            </a:r>
            <a:r>
              <a:rPr b="1" lang="en-IN" sz="3200" spc="-7" strike="noStrike">
                <a:solidFill>
                  <a:schemeClr val="dk1"/>
                </a:solidFill>
                <a:latin typeface="Times New Roman"/>
              </a:rPr>
              <a:t>Li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st(</a:t>
            </a:r>
            <a:r>
              <a:rPr b="1" lang="en-IN" sz="3200" spc="4" strike="noStrike">
                <a:solidFill>
                  <a:schemeClr val="dk1"/>
                </a:solidFill>
                <a:latin typeface="Times New Roman"/>
              </a:rPr>
              <a:t>co</a:t>
            </a:r>
            <a:r>
              <a:rPr b="1" lang="en-IN" sz="3200" spc="-12" strike="noStrike">
                <a:solidFill>
                  <a:schemeClr val="dk1"/>
                </a:solidFill>
                <a:latin typeface="Times New Roman"/>
              </a:rPr>
              <a:t>n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1" lang="en-IN" sz="3200" spc="-12" strike="noStrike">
                <a:solidFill>
                  <a:schemeClr val="dk1"/>
                </a:solidFill>
                <a:latin typeface="Times New Roman"/>
              </a:rPr>
              <a:t>d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.)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6" name="object 3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object 4"/>
          <p:cNvSpPr/>
          <p:nvPr/>
        </p:nvSpPr>
        <p:spPr>
          <a:xfrm>
            <a:off x="993240" y="863640"/>
            <a:ext cx="8071920" cy="681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111" strike="noStrike">
                <a:solidFill>
                  <a:srgbClr val="000000"/>
                </a:solidFill>
                <a:latin typeface="Times New Roman"/>
              </a:rPr>
              <a:t>We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change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this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behavior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by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calling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setSelectionMode(</a:t>
            </a:r>
            <a:r>
              <a:rPr b="1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),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575"/>
              </a:spcBef>
              <a:tabLst>
                <a:tab algn="l" pos="354960"/>
                <a:tab algn="l" pos="3556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setSelectionMode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(int</a:t>
            </a:r>
            <a:r>
              <a:rPr b="0" lang="en-IN" sz="24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mode)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926640" indent="-571680">
              <a:lnSpc>
                <a:spcPct val="120000"/>
              </a:lnSpc>
              <a:tabLst>
                <a:tab algn="l" pos="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Here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mode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can be </a:t>
            </a:r>
            <a:r>
              <a:rPr b="0" i="1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SINGLE_SELECTION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NG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LE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_I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TE</a:t>
            </a:r>
            <a:r>
              <a:rPr b="0" lang="en-IN" sz="2400" spc="-202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400" spc="-327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L_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ELECT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575"/>
              </a:spcBef>
              <a:tabLst>
                <a:tab algn="l" pos="0"/>
              </a:tabLst>
            </a:pP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MULTIPLE_INTERVAL_SELECTION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902160"/>
                <a:tab algn="l" pos="1477080"/>
                <a:tab algn="l" pos="2389680"/>
                <a:tab algn="l" pos="2912760"/>
                <a:tab algn="l" pos="3740040"/>
                <a:tab algn="l" pos="4143960"/>
                <a:tab algn="l" pos="4666680"/>
                <a:tab algn="l" pos="5356800"/>
                <a:tab algn="l" pos="6489000"/>
                <a:tab algn="l" pos="7231320"/>
                <a:tab algn="l" pos="7755840"/>
              </a:tabLst>
            </a:pPr>
            <a:r>
              <a:rPr b="0" lang="en-IN" sz="2400" spc="-216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obtain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ex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ele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ted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400" spc="9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li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y  calling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getSelectedIndex(</a:t>
            </a:r>
            <a:r>
              <a:rPr b="1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) 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581"/>
              </a:spcBef>
              <a:tabLst>
                <a:tab algn="l" pos="354960"/>
                <a:tab algn="l" pos="355680"/>
                <a:tab algn="l" pos="902160"/>
                <a:tab algn="l" pos="1477080"/>
                <a:tab algn="l" pos="2389680"/>
                <a:tab algn="l" pos="2912760"/>
                <a:tab algn="l" pos="3740040"/>
                <a:tab algn="l" pos="4143960"/>
                <a:tab algn="l" pos="4666680"/>
                <a:tab algn="l" pos="5356800"/>
                <a:tab algn="l" pos="6489000"/>
                <a:tab algn="l" pos="7231320"/>
                <a:tab algn="l" pos="775584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int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getSelectedIndex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756360" indent="-286920">
              <a:lnSpc>
                <a:spcPct val="100000"/>
              </a:lnSpc>
              <a:spcBef>
                <a:spcPts val="575"/>
              </a:spcBef>
              <a:tabLst>
                <a:tab algn="l" pos="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Arial MT"/>
              </a:rPr>
              <a:t>–</a:t>
            </a:r>
            <a:r>
              <a:rPr b="0" lang="en-IN" sz="2400" spc="248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Indexing</a:t>
            </a:r>
            <a:r>
              <a:rPr b="0" lang="en-IN" sz="24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begins</a:t>
            </a:r>
            <a:r>
              <a:rPr b="0" lang="en-IN" sz="24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at</a:t>
            </a:r>
            <a:r>
              <a:rPr b="0" lang="en-IN" sz="24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zero.</a:t>
            </a:r>
            <a:r>
              <a:rPr b="0" lang="en-IN" sz="24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So,</a:t>
            </a:r>
            <a:r>
              <a:rPr b="0" lang="en-IN" sz="24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if</a:t>
            </a:r>
            <a:r>
              <a:rPr b="0" lang="en-IN" sz="24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first</a:t>
            </a:r>
            <a:r>
              <a:rPr b="0" lang="en-IN" sz="24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item</a:t>
            </a:r>
            <a:r>
              <a:rPr b="0" lang="en-IN" sz="24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selected,</a:t>
            </a:r>
            <a:r>
              <a:rPr b="0" lang="en-IN" sz="24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this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method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will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return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0.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If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no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item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selected,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–1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returned.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111" strike="noStrike">
                <a:solidFill>
                  <a:srgbClr val="000000"/>
                </a:solidFill>
                <a:latin typeface="Times New Roman"/>
              </a:rPr>
              <a:t>We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obtain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value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associated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with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selection</a:t>
            </a:r>
            <a:r>
              <a:rPr b="0" lang="en-IN" sz="24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by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calling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getSelectedValue(</a:t>
            </a:r>
            <a:r>
              <a:rPr b="1" lang="en-IN" sz="24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):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575"/>
              </a:spcBef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Object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getSelectedValue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3808080" y="497880"/>
            <a:ext cx="24393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JComboBox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579" name="object 3"/>
          <p:cNvGrpSpPr/>
          <p:nvPr/>
        </p:nvGrpSpPr>
        <p:grpSpPr>
          <a:xfrm>
            <a:off x="457200" y="2057400"/>
            <a:ext cx="9143640" cy="5257440"/>
            <a:chOff x="457200" y="2057400"/>
            <a:chExt cx="9143640" cy="5257440"/>
          </a:xfrm>
        </p:grpSpPr>
        <p:pic>
          <p:nvPicPr>
            <p:cNvPr id="580" name="object 4" descr=""/>
            <p:cNvPicPr/>
            <p:nvPr/>
          </p:nvPicPr>
          <p:blipFill>
            <a:blip r:embed="rId1"/>
            <a:stretch/>
          </p:blipFill>
          <p:spPr>
            <a:xfrm>
              <a:off x="7315200" y="2057400"/>
              <a:ext cx="2057040" cy="1828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81" name="object 5"/>
            <p:cNvSpPr/>
            <p:nvPr/>
          </p:nvSpPr>
          <p:spPr>
            <a:xfrm>
              <a:off x="457200" y="3886200"/>
              <a:ext cx="9143640" cy="342864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3428640"/>
                <a:gd name="textAreaBottom" fmla="*/ 3429000 h 3428640"/>
              </a:gdLst>
              <a:ahLst/>
              <a:rect l="textAreaLeft" t="textAreaTop" r="textAreaRight" b="textAreaBottom"/>
              <a:pathLst>
                <a:path w="9144000" h="3429000">
                  <a:moveTo>
                    <a:pt x="0" y="0"/>
                  </a:moveTo>
                  <a:lnTo>
                    <a:pt x="0" y="3428999"/>
                  </a:lnTo>
                  <a:lnTo>
                    <a:pt x="9143999" y="342899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82" name="object 6"/>
          <p:cNvSpPr/>
          <p:nvPr/>
        </p:nvSpPr>
        <p:spPr>
          <a:xfrm>
            <a:off x="993240" y="1393920"/>
            <a:ext cx="8070480" cy="42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Swing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provides</a:t>
            </a:r>
            <a:r>
              <a:rPr b="0" lang="en-IN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combo</a:t>
            </a:r>
            <a:r>
              <a:rPr b="0" lang="en-IN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box</a:t>
            </a:r>
            <a:r>
              <a:rPr b="0" lang="en-IN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(a</a:t>
            </a:r>
            <a:r>
              <a:rPr b="0" lang="en-IN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combination</a:t>
            </a:r>
            <a:r>
              <a:rPr b="0" lang="en-IN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 a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text</a:t>
            </a:r>
            <a:r>
              <a:rPr b="0" lang="en-IN" sz="24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field</a:t>
            </a:r>
            <a:r>
              <a:rPr b="0" lang="en-IN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and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drop-down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list)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through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JComboBox</a:t>
            </a:r>
            <a:r>
              <a:rPr b="1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class.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61000"/>
              </a:lnSpc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JComboBox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constructor</a:t>
            </a:r>
            <a:r>
              <a:rPr b="1" lang="en-IN" sz="24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is: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JComboBox(Object[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]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items)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87120" indent="-74880">
              <a:lnSpc>
                <a:spcPct val="161000"/>
              </a:lnSpc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Items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also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be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dynamically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added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list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choices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via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addItem(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)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method: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1774"/>
              </a:spcBef>
              <a:tabLst>
                <a:tab algn="l" pos="354960"/>
                <a:tab algn="l" pos="3556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addItem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(Object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obj)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object 7"/>
          <p:cNvSpPr/>
          <p:nvPr/>
        </p:nvSpPr>
        <p:spPr>
          <a:xfrm>
            <a:off x="993240" y="5307480"/>
            <a:ext cx="17143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939240"/>
              </a:tabLst>
            </a:pPr>
            <a:r>
              <a:rPr b="0" i="1" lang="en-IN" sz="2400" spc="-225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obt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object 8"/>
          <p:cNvSpPr/>
          <p:nvPr/>
        </p:nvSpPr>
        <p:spPr>
          <a:xfrm>
            <a:off x="2969640" y="5307480"/>
            <a:ext cx="609300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675000"/>
                <a:tab algn="l" pos="1503000"/>
                <a:tab algn="l" pos="2772360"/>
                <a:tab algn="l" pos="3299400"/>
                <a:tab algn="l" pos="3961080"/>
                <a:tab algn="l" pos="4620960"/>
                <a:tab algn="l" pos="5114880"/>
                <a:tab algn="l" pos="564192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el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ec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ted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object 9"/>
          <p:cNvSpPr/>
          <p:nvPr/>
        </p:nvSpPr>
        <p:spPr>
          <a:xfrm>
            <a:off x="993240" y="5673240"/>
            <a:ext cx="5140080" cy="96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>
              <a:lnSpc>
                <a:spcPct val="100000"/>
              </a:lnSpc>
              <a:spcBef>
                <a:spcPts val="99"/>
              </a:spcBef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getSelectedItem(</a:t>
            </a:r>
            <a:r>
              <a:rPr b="1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)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on the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combo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box.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774"/>
              </a:spcBef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Object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getSelectedItem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6" name="object 10" descr=""/>
          <p:cNvPicPr/>
          <p:nvPr/>
        </p:nvPicPr>
        <p:blipFill>
          <a:blip r:embed="rId2"/>
          <a:stretch/>
        </p:blipFill>
        <p:spPr>
          <a:xfrm>
            <a:off x="7315200" y="3886200"/>
            <a:ext cx="2057040" cy="8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993240" y="497880"/>
            <a:ext cx="72543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Class</a:t>
            </a:r>
            <a:r>
              <a:rPr b="1" lang="en-IN" sz="36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12" strike="noStrike">
                <a:solidFill>
                  <a:schemeClr val="dk1"/>
                </a:solidFill>
                <a:latin typeface="Times New Roman"/>
              </a:rPr>
              <a:t>hierarchy</a:t>
            </a:r>
            <a:r>
              <a:rPr b="1" lang="en-IN" sz="36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of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 swing</a:t>
            </a:r>
            <a:r>
              <a:rPr b="1" lang="en-IN" sz="36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components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88" name="object 3" descr=""/>
          <p:cNvPicPr/>
          <p:nvPr/>
        </p:nvPicPr>
        <p:blipFill>
          <a:blip r:embed="rId1"/>
          <a:stretch/>
        </p:blipFill>
        <p:spPr>
          <a:xfrm>
            <a:off x="1295280" y="1301400"/>
            <a:ext cx="6196320" cy="586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4042800" y="497880"/>
            <a:ext cx="197208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Re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f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e</a:t>
            </a:r>
            <a:r>
              <a:rPr b="1" lang="en-IN" sz="3600" spc="-66" strike="noStrike">
                <a:solidFill>
                  <a:schemeClr val="dk1"/>
                </a:solidFill>
                <a:latin typeface="Times New Roman"/>
              </a:rPr>
              <a:t>r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enc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e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0" name="object 3"/>
          <p:cNvSpPr/>
          <p:nvPr/>
        </p:nvSpPr>
        <p:spPr>
          <a:xfrm>
            <a:off x="993240" y="1392480"/>
            <a:ext cx="8072280" cy="80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550160"/>
                <a:tab algn="l" pos="2755440"/>
                <a:tab algn="l" pos="3621240"/>
                <a:tab algn="l" pos="4358520"/>
                <a:tab algn="l" pos="5901120"/>
                <a:tab algn="l" pos="757296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er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il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Ja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: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600" spc="-12" strike="noStrike">
                <a:solidFill>
                  <a:srgbClr val="000000"/>
                </a:solidFill>
                <a:latin typeface="Times New Roman"/>
              </a:rPr>
              <a:t>Co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mp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let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IN" sz="2600" spc="-2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fe</a:t>
            </a:r>
            <a:r>
              <a:rPr b="1" lang="en-IN" sz="2600" spc="-55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ce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600" spc="4" strike="noStrike">
                <a:solidFill>
                  <a:srgbClr val="000000"/>
                </a:solidFill>
                <a:latin typeface="Times New Roman"/>
              </a:rPr>
              <a:t>8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/e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,  </a:t>
            </a:r>
            <a:r>
              <a:rPr b="1" lang="en-IN" sz="2600" spc="-60" strike="noStrike">
                <a:solidFill>
                  <a:srgbClr val="000000"/>
                </a:solidFill>
                <a:latin typeface="Times New Roman"/>
              </a:rPr>
              <a:t>Tata</a:t>
            </a:r>
            <a:r>
              <a:rPr b="1" lang="en-IN" sz="26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McGraw</a:t>
            </a:r>
            <a:r>
              <a:rPr b="1" lang="en-IN" sz="26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Hill,</a:t>
            </a:r>
            <a:r>
              <a:rPr b="1" lang="en-IN" sz="2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26" strike="noStrike">
                <a:solidFill>
                  <a:srgbClr val="000000"/>
                </a:solidFill>
                <a:latin typeface="Times New Roman"/>
              </a:rPr>
              <a:t>2011</a:t>
            </a:r>
            <a:r>
              <a:rPr b="0" lang="en-IN" sz="2600" spc="-26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390200" y="497880"/>
            <a:ext cx="127800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341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opics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4" name="object 3" descr=""/>
          <p:cNvPicPr/>
          <p:nvPr/>
        </p:nvPicPr>
        <p:blipFill>
          <a:blip r:embed="rId1"/>
          <a:stretch/>
        </p:blipFill>
        <p:spPr>
          <a:xfrm>
            <a:off x="1005840" y="1682640"/>
            <a:ext cx="269280" cy="255600"/>
          </a:xfrm>
          <a:prstGeom prst="rect">
            <a:avLst/>
          </a:prstGeom>
          <a:ln w="0">
            <a:noFill/>
          </a:ln>
        </p:spPr>
      </p:pic>
      <p:pic>
        <p:nvPicPr>
          <p:cNvPr id="105" name="object 4" descr=""/>
          <p:cNvPicPr/>
          <p:nvPr/>
        </p:nvPicPr>
        <p:blipFill>
          <a:blip r:embed="rId2"/>
          <a:stretch/>
        </p:blipFill>
        <p:spPr>
          <a:xfrm>
            <a:off x="1463040" y="2468880"/>
            <a:ext cx="232920" cy="219240"/>
          </a:xfrm>
          <a:prstGeom prst="rect">
            <a:avLst/>
          </a:prstGeom>
          <a:ln w="0">
            <a:noFill/>
          </a:ln>
        </p:spPr>
      </p:pic>
      <p:pic>
        <p:nvPicPr>
          <p:cNvPr id="106" name="object 5" descr=""/>
          <p:cNvPicPr/>
          <p:nvPr/>
        </p:nvPicPr>
        <p:blipFill>
          <a:blip r:embed="rId3"/>
          <a:stretch/>
        </p:blipFill>
        <p:spPr>
          <a:xfrm>
            <a:off x="1463040" y="3195720"/>
            <a:ext cx="232920" cy="219240"/>
          </a:xfrm>
          <a:prstGeom prst="rect">
            <a:avLst/>
          </a:prstGeom>
          <a:ln w="0">
            <a:noFill/>
          </a:ln>
        </p:spPr>
      </p:pic>
      <p:pic>
        <p:nvPicPr>
          <p:cNvPr id="107" name="object 6" descr=""/>
          <p:cNvPicPr/>
          <p:nvPr/>
        </p:nvPicPr>
        <p:blipFill>
          <a:blip r:embed="rId4"/>
          <a:stretch/>
        </p:blipFill>
        <p:spPr>
          <a:xfrm>
            <a:off x="1463040" y="3918240"/>
            <a:ext cx="232920" cy="223560"/>
          </a:xfrm>
          <a:prstGeom prst="rect">
            <a:avLst/>
          </a:prstGeom>
          <a:ln w="0">
            <a:noFill/>
          </a:ln>
        </p:spPr>
      </p:pic>
      <p:sp>
        <p:nvSpPr>
          <p:cNvPr id="108" name="object 7"/>
          <p:cNvSpPr/>
          <p:nvPr/>
        </p:nvSpPr>
        <p:spPr>
          <a:xfrm>
            <a:off x="1006920" y="1546200"/>
            <a:ext cx="4781160" cy="311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343080"/>
              </a:tabLst>
            </a:pPr>
            <a:r>
              <a:rPr b="1" lang="en-IN" sz="3200" spc="-1" strike="noStrike" u="heavy">
                <a:solidFill>
                  <a:srgbClr val="c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 </a:t>
            </a:r>
            <a:r>
              <a:rPr b="1" lang="en-IN" sz="3200" spc="-1" strike="noStrike" u="heavy">
                <a:solidFill>
                  <a:srgbClr val="c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	</a:t>
            </a:r>
            <a:r>
              <a:rPr b="1" lang="en-IN" sz="3200" spc="-7" strike="noStrike">
                <a:solidFill>
                  <a:srgbClr val="c00000"/>
                </a:solidFill>
                <a:latin typeface="Times New Roman"/>
              </a:rPr>
              <a:t>Swings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ct val="100000"/>
              </a:lnSpc>
              <a:spcBef>
                <a:spcPts val="2455"/>
              </a:spcBef>
              <a:tabLst>
                <a:tab algn="l" pos="774720"/>
              </a:tabLst>
            </a:pPr>
            <a:r>
              <a:rPr b="0" lang="en-IN" sz="2800" spc="-7" strike="noStrike" u="heavy">
                <a:solidFill>
                  <a:srgbClr val="0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 </a:t>
            </a:r>
            <a:r>
              <a:rPr b="0" lang="en-IN" sz="2800" spc="-7" strike="noStrike" u="heavy">
                <a:solidFill>
                  <a:srgbClr val="0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	</a:t>
            </a:r>
            <a:r>
              <a:rPr b="0" lang="en-IN" sz="2800" spc="-2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000000"/>
                </a:solidFill>
                <a:latin typeface="Times New Roman"/>
              </a:rPr>
              <a:t>MVC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ct val="100000"/>
              </a:lnSpc>
              <a:spcBef>
                <a:spcPts val="2350"/>
              </a:spcBef>
              <a:tabLst>
                <a:tab algn="l" pos="743760"/>
              </a:tabLst>
            </a:pPr>
            <a:r>
              <a:rPr b="0" lang="en-IN" sz="2800" spc="-7" strike="noStrike" u="heavy">
                <a:solidFill>
                  <a:srgbClr val="0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 </a:t>
            </a:r>
            <a:r>
              <a:rPr b="0" lang="en-IN" sz="2800" spc="-7" strike="noStrike" u="heavy">
                <a:solidFill>
                  <a:srgbClr val="0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	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Swing</a:t>
            </a:r>
            <a:r>
              <a:rPr b="0" lang="en-IN" sz="28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Controls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ct val="100000"/>
              </a:lnSpc>
              <a:spcBef>
                <a:spcPts val="2356"/>
              </a:spcBef>
              <a:tabLst>
                <a:tab algn="l" pos="743760"/>
              </a:tabLst>
            </a:pPr>
            <a:r>
              <a:rPr b="0" lang="en-IN" sz="2800" spc="-7" strike="noStrike" u="heavy">
                <a:solidFill>
                  <a:srgbClr val="0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 </a:t>
            </a:r>
            <a:r>
              <a:rPr b="0" lang="en-IN" sz="2800" spc="-7" strike="noStrike" u="heavy">
                <a:solidFill>
                  <a:srgbClr val="0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	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Components</a:t>
            </a:r>
            <a:r>
              <a:rPr b="0" lang="en-IN" sz="28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8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Containers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object 2" descr=""/>
          <p:cNvPicPr/>
          <p:nvPr/>
        </p:nvPicPr>
        <p:blipFill>
          <a:blip r:embed="rId1"/>
          <a:stretch/>
        </p:blipFill>
        <p:spPr>
          <a:xfrm>
            <a:off x="8001000" y="457200"/>
            <a:ext cx="1599840" cy="771480"/>
          </a:xfrm>
          <a:prstGeom prst="rect">
            <a:avLst/>
          </a:prstGeom>
          <a:ln w="0">
            <a:noFill/>
          </a:ln>
        </p:spPr>
      </p:pic>
      <p:sp>
        <p:nvSpPr>
          <p:cNvPr id="592" name="PlaceHolder 1"/>
          <p:cNvSpPr>
            <a:spLocks noGrp="1"/>
          </p:cNvSpPr>
          <p:nvPr>
            <p:ph/>
          </p:nvPr>
        </p:nvSpPr>
        <p:spPr>
          <a:xfrm>
            <a:off x="993240" y="1313640"/>
            <a:ext cx="8071920" cy="4614120"/>
          </a:xfrm>
          <a:prstGeom prst="rect">
            <a:avLst/>
          </a:prstGeom>
          <a:noFill/>
          <a:ln w="0">
            <a:noFill/>
          </a:ln>
        </p:spPr>
        <p:txBody>
          <a:bodyPr lIns="0" rIns="0" tIns="196560" bIns="0" anchor="t">
            <a:noAutofit/>
          </a:bodyPr>
          <a:p>
            <a:pPr marL="86400" indent="0" algn="ctr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3600" spc="-7" strike="noStrike">
                <a:solidFill>
                  <a:srgbClr val="0000cc"/>
                </a:solidFill>
                <a:latin typeface="Times New Roman"/>
              </a:rPr>
              <a:t>CS205</a:t>
            </a:r>
            <a:r>
              <a:rPr b="0" lang="en-IN" sz="3600" spc="-1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3600" spc="-7" strike="noStrike">
                <a:solidFill>
                  <a:srgbClr val="0000cc"/>
                </a:solidFill>
                <a:latin typeface="Times New Roman"/>
              </a:rPr>
              <a:t>Object</a:t>
            </a:r>
            <a:r>
              <a:rPr b="0" lang="en-IN" sz="3600" spc="4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3600" spc="-7" strike="noStrike">
                <a:solidFill>
                  <a:srgbClr val="0000cc"/>
                </a:solidFill>
                <a:latin typeface="Times New Roman"/>
              </a:rPr>
              <a:t>Oriented</a:t>
            </a:r>
            <a:r>
              <a:rPr b="0" lang="en-IN" sz="3600" spc="9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3600" spc="-7" strike="noStrike">
                <a:solidFill>
                  <a:srgbClr val="0000cc"/>
                </a:solidFill>
                <a:latin typeface="Times New Roman"/>
              </a:rPr>
              <a:t>Programming</a:t>
            </a:r>
            <a:r>
              <a:rPr b="0" lang="en-IN" sz="3600" spc="9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3600" spc="-7" strike="noStrike">
                <a:solidFill>
                  <a:srgbClr val="0000cc"/>
                </a:solidFill>
                <a:latin typeface="Times New Roman"/>
              </a:rPr>
              <a:t>in </a:t>
            </a:r>
            <a:r>
              <a:rPr b="0" lang="en-IN" sz="3600" spc="-88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3600" spc="-7" strike="noStrike">
                <a:solidFill>
                  <a:srgbClr val="0000cc"/>
                </a:solidFill>
                <a:latin typeface="Times New Roman"/>
              </a:rPr>
              <a:t>Java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  <a:p>
            <a:pPr marL="153720" indent="0" algn="ctr">
              <a:lnSpc>
                <a:spcPts val="3940"/>
              </a:lnSpc>
              <a:spcBef>
                <a:spcPts val="394"/>
              </a:spcBef>
              <a:buNone/>
            </a:pPr>
            <a:r>
              <a:rPr b="0" lang="en-IN" sz="3600" spc="-7" strike="noStrike">
                <a:solidFill>
                  <a:schemeClr val="dk1"/>
                </a:solidFill>
                <a:latin typeface="Times New Roman"/>
              </a:rPr>
              <a:t>Module</a:t>
            </a:r>
            <a:r>
              <a:rPr b="0" lang="en-IN" sz="36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</a:rPr>
              <a:t>5</a:t>
            </a:r>
            <a:r>
              <a:rPr b="0" lang="en-IN" sz="3600" spc="-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</a:rPr>
              <a:t>-</a:t>
            </a:r>
            <a:r>
              <a:rPr b="0" lang="en-IN" sz="3600" spc="-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Graphical</a:t>
            </a:r>
            <a:r>
              <a:rPr b="1" lang="en-IN" sz="3200" spc="-3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User</a:t>
            </a:r>
            <a:r>
              <a:rPr b="1" lang="en-IN" sz="3200" spc="-7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Interface</a:t>
            </a:r>
            <a:r>
              <a:rPr b="1" lang="en-IN" sz="32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and </a:t>
            </a:r>
            <a:r>
              <a:rPr b="1" lang="en-IN" sz="3200" spc="-78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Database</a:t>
            </a:r>
            <a:r>
              <a:rPr b="1" lang="en-IN" sz="3200" spc="-4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7" strike="noStrike">
                <a:solidFill>
                  <a:schemeClr val="dk1"/>
                </a:solidFill>
                <a:latin typeface="Times New Roman"/>
              </a:rPr>
              <a:t>support</a:t>
            </a:r>
            <a:r>
              <a:rPr b="1" lang="en-IN" sz="32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of</a:t>
            </a:r>
            <a:r>
              <a:rPr b="1" lang="en-IN" sz="32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4" strike="noStrike">
                <a:solidFill>
                  <a:schemeClr val="dk1"/>
                </a:solidFill>
                <a:latin typeface="Times New Roman"/>
              </a:rPr>
              <a:t>Java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3" name="object 4"/>
          <p:cNvSpPr/>
          <p:nvPr/>
        </p:nvSpPr>
        <p:spPr>
          <a:xfrm>
            <a:off x="1907280" y="3406680"/>
            <a:ext cx="5738040" cy="251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36880" bIns="0" anchor="t">
            <a:spAutoFit/>
          </a:bodyPr>
          <a:p>
            <a:pPr marL="579600" algn="ctr">
              <a:lnSpc>
                <a:spcPct val="100000"/>
              </a:lnSpc>
              <a:spcBef>
                <a:spcPts val="1865"/>
              </a:spcBef>
            </a:pPr>
            <a:r>
              <a:rPr b="0" lang="en-IN" sz="3600" spc="-7" strike="noStrike">
                <a:solidFill>
                  <a:srgbClr val="000000"/>
                </a:solidFill>
                <a:latin typeface="Times New Roman"/>
              </a:rPr>
              <a:t>(Part</a:t>
            </a:r>
            <a:r>
              <a:rPr b="0" lang="en-IN" sz="36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</a:rPr>
              <a:t>6)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395"/>
              </a:lnSpc>
              <a:spcBef>
                <a:spcPts val="989"/>
              </a:spcBef>
            </a:pPr>
            <a:r>
              <a:rPr b="0" lang="en-IN" sz="2000" spc="259" strike="noStrike">
                <a:solidFill>
                  <a:srgbClr val="898989"/>
                </a:solidFill>
                <a:latin typeface="Palatino Linotype"/>
              </a:rPr>
              <a:t>Prepared</a:t>
            </a:r>
            <a:r>
              <a:rPr b="0" lang="en-IN" sz="2000" spc="287" strike="noStrike">
                <a:solidFill>
                  <a:srgbClr val="898989"/>
                </a:solidFill>
                <a:latin typeface="Palatino Linotype"/>
              </a:rPr>
              <a:t> </a:t>
            </a:r>
            <a:r>
              <a:rPr b="0" lang="en-IN" sz="2000" spc="174" strike="noStrike">
                <a:solidFill>
                  <a:srgbClr val="898989"/>
                </a:solidFill>
                <a:latin typeface="Palatino Linotype"/>
              </a:rPr>
              <a:t>by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503640" algn="ctr">
              <a:lnSpc>
                <a:spcPts val="2996"/>
              </a:lnSpc>
            </a:pPr>
            <a:r>
              <a:rPr b="1" lang="en-IN" sz="2500" spc="-7" strike="noStrike">
                <a:solidFill>
                  <a:srgbClr val="898989"/>
                </a:solidFill>
                <a:latin typeface="Times New Roman"/>
              </a:rPr>
              <a:t>Renetha</a:t>
            </a:r>
            <a:r>
              <a:rPr b="1" lang="en-IN" sz="2500" spc="-32" strike="noStrike">
                <a:solidFill>
                  <a:srgbClr val="898989"/>
                </a:solidFill>
                <a:latin typeface="Times New Roman"/>
              </a:rPr>
              <a:t> </a:t>
            </a:r>
            <a:r>
              <a:rPr b="1" lang="en-IN" sz="2500" spc="-7" strike="noStrike">
                <a:solidFill>
                  <a:srgbClr val="898989"/>
                </a:solidFill>
                <a:latin typeface="Times New Roman"/>
              </a:rPr>
              <a:t>J.B.</a:t>
            </a: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  <a:p>
            <a:pPr marL="501480" algn="ctr">
              <a:lnSpc>
                <a:spcPct val="100000"/>
              </a:lnSpc>
              <a:spcBef>
                <a:spcPts val="20"/>
              </a:spcBef>
            </a:pPr>
            <a:r>
              <a:rPr b="0" lang="en-IN" sz="2000" spc="-1" strike="noStrike">
                <a:solidFill>
                  <a:srgbClr val="898989"/>
                </a:solidFill>
                <a:latin typeface="Times New Roman"/>
              </a:rPr>
              <a:t>AP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502920"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898989"/>
                </a:solidFill>
                <a:latin typeface="Times New Roman"/>
              </a:rPr>
              <a:t>Dept.of</a:t>
            </a:r>
            <a:r>
              <a:rPr b="0" lang="en-IN" sz="2000" spc="-72" strike="noStrike">
                <a:solidFill>
                  <a:srgbClr val="898989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898989"/>
                </a:solidFill>
                <a:latin typeface="Times New Roman"/>
              </a:rPr>
              <a:t>CSE,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502920"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898989"/>
                </a:solidFill>
                <a:latin typeface="Times New Roman"/>
              </a:rPr>
              <a:t>Lourdes</a:t>
            </a:r>
            <a:r>
              <a:rPr b="0" lang="en-IN" sz="2000" spc="-55" strike="noStrike">
                <a:solidFill>
                  <a:srgbClr val="898989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898989"/>
                </a:solidFill>
                <a:latin typeface="Times New Roman"/>
              </a:rPr>
              <a:t>Matha College </a:t>
            </a:r>
            <a:r>
              <a:rPr b="0" lang="en-IN" sz="2000" spc="-1" strike="noStrike">
                <a:solidFill>
                  <a:srgbClr val="898989"/>
                </a:solidFill>
                <a:latin typeface="Times New Roman"/>
              </a:rPr>
              <a:t>of</a:t>
            </a:r>
            <a:r>
              <a:rPr b="0" lang="en-IN" sz="2000" spc="-15" strike="noStrike">
                <a:solidFill>
                  <a:srgbClr val="898989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898989"/>
                </a:solidFill>
                <a:latin typeface="Times New Roman"/>
              </a:rPr>
              <a:t>Science</a:t>
            </a:r>
            <a:r>
              <a:rPr b="0" lang="en-IN" sz="2000" spc="-21" strike="noStrike">
                <a:solidFill>
                  <a:srgbClr val="898989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898989"/>
                </a:solidFill>
                <a:latin typeface="Times New Roman"/>
              </a:rPr>
              <a:t>and</a:t>
            </a:r>
            <a:r>
              <a:rPr b="0" lang="en-IN" sz="2000" spc="-46" strike="noStrike">
                <a:solidFill>
                  <a:srgbClr val="898989"/>
                </a:solidFill>
                <a:latin typeface="Times New Roman"/>
              </a:rPr>
              <a:t> </a:t>
            </a:r>
            <a:r>
              <a:rPr b="0" lang="en-IN" sz="2000" spc="-15" strike="noStrike">
                <a:solidFill>
                  <a:srgbClr val="898989"/>
                </a:solidFill>
                <a:latin typeface="Times New Roman"/>
              </a:rPr>
              <a:t>Technology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4390200" y="497880"/>
            <a:ext cx="127800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341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opics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95" name="object 3" descr=""/>
          <p:cNvPicPr/>
          <p:nvPr/>
        </p:nvPicPr>
        <p:blipFill>
          <a:blip r:embed="rId1"/>
          <a:stretch/>
        </p:blipFill>
        <p:spPr>
          <a:xfrm>
            <a:off x="1005840" y="1682640"/>
            <a:ext cx="269280" cy="255600"/>
          </a:xfrm>
          <a:prstGeom prst="rect">
            <a:avLst/>
          </a:prstGeom>
          <a:ln w="0">
            <a:noFill/>
          </a:ln>
        </p:spPr>
      </p:pic>
      <p:pic>
        <p:nvPicPr>
          <p:cNvPr id="596" name="object 4" descr=""/>
          <p:cNvPicPr/>
          <p:nvPr/>
        </p:nvPicPr>
        <p:blipFill>
          <a:blip r:embed="rId2"/>
          <a:stretch/>
        </p:blipFill>
        <p:spPr>
          <a:xfrm>
            <a:off x="1463040" y="2468880"/>
            <a:ext cx="232920" cy="219240"/>
          </a:xfrm>
          <a:prstGeom prst="rect">
            <a:avLst/>
          </a:prstGeom>
          <a:ln w="0">
            <a:noFill/>
          </a:ln>
        </p:spPr>
      </p:pic>
      <p:pic>
        <p:nvPicPr>
          <p:cNvPr id="597" name="object 5" descr=""/>
          <p:cNvPicPr/>
          <p:nvPr/>
        </p:nvPicPr>
        <p:blipFill>
          <a:blip r:embed="rId3"/>
          <a:stretch/>
        </p:blipFill>
        <p:spPr>
          <a:xfrm>
            <a:off x="1920240" y="3195720"/>
            <a:ext cx="232920" cy="219240"/>
          </a:xfrm>
          <a:prstGeom prst="rect">
            <a:avLst/>
          </a:prstGeom>
          <a:ln w="0">
            <a:noFill/>
          </a:ln>
        </p:spPr>
      </p:pic>
      <p:pic>
        <p:nvPicPr>
          <p:cNvPr id="598" name="object 6" descr=""/>
          <p:cNvPicPr/>
          <p:nvPr/>
        </p:nvPicPr>
        <p:blipFill>
          <a:blip r:embed="rId4"/>
          <a:stretch/>
        </p:blipFill>
        <p:spPr>
          <a:xfrm>
            <a:off x="1920240" y="3918240"/>
            <a:ext cx="232920" cy="223560"/>
          </a:xfrm>
          <a:prstGeom prst="rect">
            <a:avLst/>
          </a:prstGeom>
          <a:ln w="0">
            <a:noFill/>
          </a:ln>
        </p:spPr>
      </p:pic>
      <p:pic>
        <p:nvPicPr>
          <p:cNvPr id="599" name="object 7" descr=""/>
          <p:cNvPicPr/>
          <p:nvPr/>
        </p:nvPicPr>
        <p:blipFill>
          <a:blip r:embed="rId5"/>
          <a:stretch/>
        </p:blipFill>
        <p:spPr>
          <a:xfrm>
            <a:off x="1920240" y="4645080"/>
            <a:ext cx="232920" cy="223560"/>
          </a:xfrm>
          <a:prstGeom prst="rect">
            <a:avLst/>
          </a:prstGeom>
          <a:ln w="0">
            <a:noFill/>
          </a:ln>
        </p:spPr>
      </p:pic>
      <p:pic>
        <p:nvPicPr>
          <p:cNvPr id="600" name="object 8" descr=""/>
          <p:cNvPicPr/>
          <p:nvPr/>
        </p:nvPicPr>
        <p:blipFill>
          <a:blip r:embed="rId6"/>
          <a:stretch/>
        </p:blipFill>
        <p:spPr>
          <a:xfrm>
            <a:off x="1920240" y="5367600"/>
            <a:ext cx="232920" cy="223560"/>
          </a:xfrm>
          <a:prstGeom prst="rect">
            <a:avLst/>
          </a:prstGeom>
          <a:ln w="0">
            <a:noFill/>
          </a:ln>
        </p:spPr>
      </p:pic>
      <p:sp>
        <p:nvSpPr>
          <p:cNvPr id="601" name="object 9"/>
          <p:cNvSpPr/>
          <p:nvPr/>
        </p:nvSpPr>
        <p:spPr>
          <a:xfrm>
            <a:off x="1006920" y="1546200"/>
            <a:ext cx="5390640" cy="456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343080"/>
              </a:tabLst>
            </a:pPr>
            <a:r>
              <a:rPr b="1" lang="en-IN" sz="3200" spc="-1" strike="noStrike" u="heavy">
                <a:solidFill>
                  <a:srgbClr val="c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 </a:t>
            </a:r>
            <a:r>
              <a:rPr b="1" lang="en-IN" sz="3200" spc="-1" strike="noStrike" u="heavy">
                <a:solidFill>
                  <a:srgbClr val="c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	</a:t>
            </a:r>
            <a:r>
              <a:rPr b="1" lang="en-IN" sz="3200" spc="-1" strike="noStrike">
                <a:solidFill>
                  <a:srgbClr val="c00000"/>
                </a:solidFill>
                <a:latin typeface="Times New Roman"/>
              </a:rPr>
              <a:t>JDBC</a:t>
            </a:r>
            <a:r>
              <a:rPr b="1" lang="en-IN" sz="3200" spc="-60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lang="en-IN" sz="3200" spc="4" strike="noStrike">
                <a:solidFill>
                  <a:srgbClr val="c00000"/>
                </a:solidFill>
                <a:latin typeface="Times New Roman"/>
              </a:rPr>
              <a:t>overview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ct val="100000"/>
              </a:lnSpc>
              <a:spcBef>
                <a:spcPts val="2455"/>
              </a:spcBef>
              <a:tabLst>
                <a:tab algn="l" pos="774720"/>
              </a:tabLst>
            </a:pPr>
            <a:r>
              <a:rPr b="0" lang="en-IN" sz="2800" spc="-7" strike="noStrike" u="heavy">
                <a:solidFill>
                  <a:srgbClr val="0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 </a:t>
            </a:r>
            <a:r>
              <a:rPr b="0" lang="en-IN" sz="2800" spc="-7" strike="noStrike" u="heavy">
                <a:solidFill>
                  <a:srgbClr val="0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	</a:t>
            </a:r>
            <a:r>
              <a:rPr b="0" lang="en-IN" sz="2800" spc="-2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Creating</a:t>
            </a:r>
            <a:r>
              <a:rPr b="0" lang="en-IN" sz="28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8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Executing</a:t>
            </a:r>
            <a:r>
              <a:rPr b="0" lang="en-IN" sz="28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Queries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2350"/>
              </a:spcBef>
              <a:tabLst>
                <a:tab algn="l" pos="1231920"/>
              </a:tabLst>
            </a:pPr>
            <a:r>
              <a:rPr b="0" lang="en-IN" sz="2800" spc="-7" strike="noStrike" u="heavy">
                <a:solidFill>
                  <a:srgbClr val="0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 </a:t>
            </a:r>
            <a:r>
              <a:rPr b="0" lang="en-IN" sz="2800" spc="-7" strike="noStrike" u="heavy">
                <a:solidFill>
                  <a:srgbClr val="0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	</a:t>
            </a:r>
            <a:r>
              <a:rPr b="0" lang="en-IN" sz="2800" spc="-12" strike="noStrike">
                <a:solidFill>
                  <a:srgbClr val="000000"/>
                </a:solidFill>
                <a:latin typeface="Times New Roman"/>
              </a:rPr>
              <a:t>create</a:t>
            </a:r>
            <a:r>
              <a:rPr b="0" lang="en-IN" sz="28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table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2356"/>
              </a:spcBef>
              <a:tabLst>
                <a:tab algn="l" pos="1231920"/>
              </a:tabLst>
            </a:pPr>
            <a:r>
              <a:rPr b="0" lang="en-IN" sz="2800" spc="-7" strike="noStrike" u="heavy">
                <a:solidFill>
                  <a:srgbClr val="0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 </a:t>
            </a:r>
            <a:r>
              <a:rPr b="0" lang="en-IN" sz="2800" spc="-7" strike="noStrike" u="heavy">
                <a:solidFill>
                  <a:srgbClr val="0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	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delete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2350"/>
              </a:spcBef>
              <a:tabLst>
                <a:tab algn="l" pos="1162800"/>
              </a:tabLst>
            </a:pPr>
            <a:r>
              <a:rPr b="0" lang="en-IN" sz="2800" spc="-7" strike="noStrike" u="heavy">
                <a:solidFill>
                  <a:srgbClr val="0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 </a:t>
            </a:r>
            <a:r>
              <a:rPr b="0" lang="en-IN" sz="2800" spc="-7" strike="noStrike" u="heavy">
                <a:solidFill>
                  <a:srgbClr val="0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	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Insert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2350"/>
              </a:spcBef>
              <a:tabLst>
                <a:tab algn="l" pos="1162800"/>
              </a:tabLst>
            </a:pPr>
            <a:r>
              <a:rPr b="0" lang="en-IN" sz="2800" spc="-7" strike="noStrike" u="heavy">
                <a:solidFill>
                  <a:srgbClr val="0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 </a:t>
            </a:r>
            <a:r>
              <a:rPr b="0" lang="en-IN" sz="2800" spc="-7" strike="noStrike" u="heavy">
                <a:solidFill>
                  <a:srgbClr val="0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	</a:t>
            </a:r>
            <a:r>
              <a:rPr b="0" lang="en-IN" sz="2800" spc="-12" strike="noStrike">
                <a:solidFill>
                  <a:srgbClr val="000000"/>
                </a:solidFill>
                <a:latin typeface="Times New Roman"/>
              </a:rPr>
              <a:t>select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3774600" y="497880"/>
            <a:ext cx="25077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12" strike="noStrike">
                <a:solidFill>
                  <a:schemeClr val="dk1"/>
                </a:solidFill>
                <a:latin typeface="Times New Roman"/>
              </a:rPr>
              <a:t>Introduction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3" name="object 3"/>
          <p:cNvSpPr/>
          <p:nvPr/>
        </p:nvSpPr>
        <p:spPr>
          <a:xfrm>
            <a:off x="993240" y="1011600"/>
            <a:ext cx="4421160" cy="40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Programming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Language</a:t>
            </a:r>
            <a:r>
              <a:rPr b="0" lang="en-IN" sz="26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-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Java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object 4"/>
          <p:cNvSpPr/>
          <p:nvPr/>
        </p:nvSpPr>
        <p:spPr>
          <a:xfrm>
            <a:off x="993240" y="1482480"/>
            <a:ext cx="6382800" cy="20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756360" indent="-28692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Arial MT"/>
              </a:rPr>
              <a:t>–</a:t>
            </a:r>
            <a:r>
              <a:rPr b="0" lang="en-IN" sz="2400" spc="-7" strike="noStrike">
                <a:solidFill>
                  <a:srgbClr val="000000"/>
                </a:solidFill>
                <a:latin typeface="Arial MT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Arial MT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coding,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developing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interfaces(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front </a:t>
            </a:r>
            <a:r>
              <a:rPr b="1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application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ata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as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6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–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1" lang="en-IN" sz="2600" spc="4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SQL</a:t>
            </a:r>
            <a:r>
              <a:rPr b="1" lang="en-IN" sz="2600" spc="-17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1" lang="en-IN" sz="2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IN" sz="2600" spc="4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cl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IN" sz="26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4" strike="noStrike">
                <a:solidFill>
                  <a:srgbClr val="000000"/>
                </a:solidFill>
                <a:latin typeface="Times New Roman"/>
              </a:rPr>
              <a:t>Po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st</a:t>
            </a:r>
            <a:r>
              <a:rPr b="1" lang="en-IN" sz="2600" spc="4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1" lang="en-IN" sz="2600" spc="-55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SQL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469440">
              <a:lnSpc>
                <a:spcPct val="100000"/>
              </a:lnSpc>
              <a:spcBef>
                <a:spcPts val="584"/>
              </a:spcBef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Arial MT"/>
              </a:rPr>
              <a:t>–</a:t>
            </a:r>
            <a:r>
              <a:rPr b="0" lang="en-IN" sz="2400" spc="239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storing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data-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back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end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application)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object 5"/>
          <p:cNvSpPr/>
          <p:nvPr/>
        </p:nvSpPr>
        <p:spPr>
          <a:xfrm>
            <a:off x="7470000" y="1482480"/>
            <a:ext cx="159336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762120"/>
                <a:tab algn="l" pos="129240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object 6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object 7"/>
          <p:cNvSpPr/>
          <p:nvPr/>
        </p:nvSpPr>
        <p:spPr>
          <a:xfrm>
            <a:off x="993240" y="3201480"/>
            <a:ext cx="8071920" cy="39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155240" indent="-228600" algn="just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1155600"/>
              </a:tabLst>
            </a:pP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Different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types-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relational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database,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object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based 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database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etc.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756360" indent="-28764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Relational</a:t>
            </a:r>
            <a:r>
              <a:rPr b="0" lang="en-IN" sz="2400" spc="-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database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1155600" indent="-22932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1155600"/>
              </a:tabLst>
            </a:pP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Tabular</a:t>
            </a:r>
            <a:r>
              <a:rPr b="0" lang="en-IN" sz="240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structure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1155240" indent="-22860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115560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E.g.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-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Oracle, Microsoft Access, MySQL, PostgreSQL,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MongoDB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etc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 algn="just">
              <a:lnSpc>
                <a:spcPts val="3110"/>
              </a:lnSpc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SQL-</a:t>
            </a:r>
            <a:r>
              <a:rPr b="0" lang="en-IN" sz="26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Structured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Query</a:t>
            </a:r>
            <a:r>
              <a:rPr b="0" lang="en-IN" sz="26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Language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756360" indent="-286920" algn="just">
              <a:lnSpc>
                <a:spcPct val="100000"/>
              </a:lnSpc>
              <a:spcBef>
                <a:spcPts val="11"/>
              </a:spcBef>
              <a:tabLst>
                <a:tab algn="l" pos="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Arial MT"/>
              </a:rPr>
              <a:t>–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SQL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statements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are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used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perform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operations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on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database. </a:t>
            </a:r>
            <a:r>
              <a:rPr b="0" lang="en-IN" sz="2400" spc="-106" strike="noStrike">
                <a:solidFill>
                  <a:srgbClr val="000000"/>
                </a:solidFill>
                <a:latin typeface="Times New Roman"/>
              </a:rPr>
              <a:t>We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can insert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delete, update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retrieve data in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database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using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SQL</a:t>
            </a:r>
            <a:r>
              <a:rPr b="0" lang="en-IN" sz="2400" spc="-7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statements.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3486240" y="497880"/>
            <a:ext cx="30819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rgbClr val="c00000"/>
                </a:solidFill>
                <a:latin typeface="Times New Roman"/>
              </a:rPr>
              <a:t>JDBC</a:t>
            </a:r>
            <a:r>
              <a:rPr b="1" lang="en-IN" sz="3600" spc="-80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overview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9" name="object 3"/>
          <p:cNvSpPr/>
          <p:nvPr/>
        </p:nvSpPr>
        <p:spPr>
          <a:xfrm>
            <a:off x="993240" y="1520280"/>
            <a:ext cx="8072280" cy="48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5680" indent="-343080" algn="just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JDBC</a:t>
            </a:r>
            <a:r>
              <a:rPr b="0" lang="en-IN" sz="26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stands</a:t>
            </a:r>
            <a:r>
              <a:rPr b="0" lang="en-IN" sz="26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IN" sz="26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“</a:t>
            </a:r>
            <a:r>
              <a:rPr b="1" lang="en-IN" sz="2600" spc="-1" strike="noStrike">
                <a:solidFill>
                  <a:srgbClr val="c00000"/>
                </a:solidFill>
                <a:latin typeface="Times New Roman"/>
              </a:rPr>
              <a:t>J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ava</a:t>
            </a:r>
            <a:r>
              <a:rPr b="1" lang="en-IN" sz="26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1" strike="noStrike">
                <a:solidFill>
                  <a:srgbClr val="c00000"/>
                </a:solidFill>
                <a:latin typeface="Times New Roman"/>
              </a:rPr>
              <a:t>D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ata</a:t>
            </a:r>
            <a:r>
              <a:rPr b="1" lang="en-IN" sz="2600" spc="-1" strike="noStrike">
                <a:solidFill>
                  <a:srgbClr val="c00000"/>
                </a:solidFill>
                <a:latin typeface="Times New Roman"/>
              </a:rPr>
              <a:t>B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ase</a:t>
            </a:r>
            <a:r>
              <a:rPr b="1" lang="en-IN" sz="26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1" strike="noStrike">
                <a:solidFill>
                  <a:srgbClr val="c00000"/>
                </a:solidFill>
                <a:latin typeface="Times New Roman"/>
              </a:rPr>
              <a:t>C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onnectivity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”.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50000"/>
              </a:lnSpc>
              <a:spcBef>
                <a:spcPts val="624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JDBC API 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1" i="1" lang="en-IN" sz="26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i="1" lang="en-IN" sz="2600" spc="-7" strike="noStrike">
                <a:solidFill>
                  <a:srgbClr val="000000"/>
                </a:solidFill>
                <a:latin typeface="Times New Roman"/>
              </a:rPr>
              <a:t>pplication </a:t>
            </a:r>
            <a:r>
              <a:rPr b="1" i="1" lang="en-IN" sz="2600" spc="-15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i="1" lang="en-IN" sz="2600" spc="-15" strike="noStrike">
                <a:solidFill>
                  <a:srgbClr val="000000"/>
                </a:solidFill>
                <a:latin typeface="Times New Roman"/>
              </a:rPr>
              <a:t>rogramming </a:t>
            </a:r>
            <a:r>
              <a:rPr b="1" i="1" lang="en-IN" sz="2600" spc="-7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i="1" lang="en-IN" sz="2600" spc="-7" strike="noStrike">
                <a:solidFill>
                  <a:srgbClr val="000000"/>
                </a:solidFill>
                <a:latin typeface="Times New Roman"/>
              </a:rPr>
              <a:t>nterface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) is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 Java </a:t>
            </a:r>
            <a:r>
              <a:rPr b="0" lang="en-IN" sz="2600" spc="-63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API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that </a:t>
            </a:r>
            <a:r>
              <a:rPr b="0" lang="en-IN" sz="26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can </a:t>
            </a:r>
            <a:r>
              <a:rPr b="0" lang="en-IN" sz="26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access any </a:t>
            </a:r>
            <a:r>
              <a:rPr b="0" lang="en-IN" sz="26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kind of</a:t>
            </a:r>
            <a:r>
              <a:rPr b="0" lang="en-IN" sz="26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6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tabular data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, especially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data</a:t>
            </a:r>
            <a:r>
              <a:rPr b="0" lang="en-IN" sz="26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stored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a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IN" sz="26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Relational</a:t>
            </a:r>
            <a:r>
              <a:rPr b="1" i="1" lang="en-IN" sz="2600" spc="-2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i="1" lang="en-IN" sz="26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database</a:t>
            </a:r>
            <a:r>
              <a:rPr b="1" i="1" lang="en-IN" sz="26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50000"/>
              </a:lnSpc>
              <a:spcBef>
                <a:spcPts val="624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JDBC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used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for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executing SQL statements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from Java 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program.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50000"/>
              </a:lnSpc>
              <a:spcBef>
                <a:spcPts val="624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600" spc="-32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help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6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JDBC</a:t>
            </a:r>
            <a:r>
              <a:rPr b="0" lang="en-IN" sz="2600" spc="-15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API,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we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can </a:t>
            </a:r>
            <a:r>
              <a:rPr b="0" lang="en-IN" sz="26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insert,</a:t>
            </a:r>
            <a:r>
              <a:rPr b="0" lang="en-IN" sz="26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6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update,</a:t>
            </a:r>
            <a:r>
              <a:rPr b="0" lang="en-IN" sz="2600" spc="-3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6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delete </a:t>
            </a:r>
            <a:r>
              <a:rPr b="0" lang="en-IN" sz="2600" spc="-64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and</a:t>
            </a:r>
            <a:r>
              <a:rPr b="0" lang="en-IN" sz="2600" spc="-26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6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fetch</a:t>
            </a:r>
            <a:r>
              <a:rPr b="0" lang="en-IN" sz="26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6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data</a:t>
            </a:r>
            <a:r>
              <a:rPr b="0" lang="en-IN" sz="26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from</a:t>
            </a:r>
            <a:r>
              <a:rPr b="0" lang="en-IN" sz="26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database.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3777480" y="497880"/>
            <a:ext cx="250164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Why</a:t>
            </a:r>
            <a:r>
              <a:rPr b="1" lang="en-IN" sz="3600" spc="-7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JDBC?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1" name="object 3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object 4"/>
          <p:cNvSpPr/>
          <p:nvPr/>
        </p:nvSpPr>
        <p:spPr>
          <a:xfrm>
            <a:off x="993240" y="1176120"/>
            <a:ext cx="8072280" cy="57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 algn="just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Before JDBC,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ODBC(O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pen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ata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ase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onnectivity) API was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the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database API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connect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and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execute the query with the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database.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 algn="just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8330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But, ODBC API uses ODBC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driver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which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written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in C 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language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(i.e.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c00000"/>
                </a:solidFill>
                <a:latin typeface="Times New Roman"/>
              </a:rPr>
              <a:t>platform</a:t>
            </a:r>
            <a:r>
              <a:rPr b="0" i="1" lang="en-IN" sz="2400" spc="-26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c00000"/>
                </a:solidFill>
                <a:latin typeface="Times New Roman"/>
              </a:rPr>
              <a:t>dependent</a:t>
            </a:r>
            <a:r>
              <a:rPr b="0" i="1" lang="en-IN" sz="2400" spc="-21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c00000"/>
                </a:solidFill>
                <a:latin typeface="Times New Roman"/>
              </a:rPr>
              <a:t>and</a:t>
            </a:r>
            <a:r>
              <a:rPr b="0" i="1" lang="en-IN" sz="2400" spc="-7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i="1" lang="en-IN" sz="2400" spc="-12" strike="noStrike">
                <a:solidFill>
                  <a:srgbClr val="c00000"/>
                </a:solidFill>
                <a:latin typeface="Times New Roman"/>
              </a:rPr>
              <a:t>unsecure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).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 algn="just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That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why,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Java has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defined its own API 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JDBC API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)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that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uses</a:t>
            </a:r>
            <a:r>
              <a:rPr b="0" lang="en-IN" sz="24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JDBC</a:t>
            </a:r>
            <a:r>
              <a:rPr b="0" lang="en-IN" sz="24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drivers</a:t>
            </a:r>
            <a:r>
              <a:rPr b="0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written</a:t>
            </a:r>
            <a:r>
              <a:rPr b="0" i="1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i="1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Java</a:t>
            </a:r>
            <a:r>
              <a:rPr b="0" i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language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).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If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our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application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is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using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JDBC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API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to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interact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with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database,</a:t>
            </a:r>
            <a:r>
              <a:rPr b="0" lang="en-IN" sz="2400" spc="49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then</a:t>
            </a:r>
            <a:r>
              <a:rPr b="0" lang="en-IN" sz="2400" spc="4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we</a:t>
            </a:r>
            <a:r>
              <a:rPr b="0" lang="en-IN" sz="2400" spc="49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need</a:t>
            </a:r>
            <a:r>
              <a:rPr b="0" lang="en-IN" sz="2400" spc="488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not</a:t>
            </a:r>
            <a:r>
              <a:rPr b="0" lang="en-IN" sz="2400" spc="503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change</a:t>
            </a:r>
            <a:r>
              <a:rPr b="0" lang="en-IN" sz="2400" spc="483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much</a:t>
            </a:r>
            <a:r>
              <a:rPr b="0" lang="en-IN" sz="2400" spc="49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in</a:t>
            </a:r>
            <a:r>
              <a:rPr b="0" lang="en-IN" sz="2400" spc="49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our</a:t>
            </a:r>
            <a:r>
              <a:rPr b="0" lang="en-IN" sz="2400" spc="49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code</a:t>
            </a:r>
            <a:r>
              <a:rPr b="0" lang="en-IN" sz="2400" spc="503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even </a:t>
            </a:r>
            <a:r>
              <a:rPr b="0" lang="en-IN" sz="2400" spc="-59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if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change</a:t>
            </a:r>
            <a:r>
              <a:rPr b="0" lang="en-IN" sz="24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</a:t>
            </a:r>
            <a:r>
              <a:rPr b="0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database</a:t>
            </a:r>
            <a:r>
              <a:rPr b="0" lang="en-IN" sz="2400" spc="-4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of our</a:t>
            </a:r>
            <a:r>
              <a:rPr b="0" lang="en-IN" sz="24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application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3059640" y="497880"/>
            <a:ext cx="393552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Advantage</a:t>
            </a:r>
            <a:r>
              <a:rPr b="1" lang="en-IN" sz="3600" spc="-5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of</a:t>
            </a:r>
            <a:r>
              <a:rPr b="1" lang="en-IN" sz="36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JDBC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4" name="object 3"/>
          <p:cNvSpPr/>
          <p:nvPr/>
        </p:nvSpPr>
        <p:spPr>
          <a:xfrm>
            <a:off x="993240" y="1392480"/>
            <a:ext cx="8072280" cy="25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310760"/>
                <a:tab algn="l" pos="3235320"/>
                <a:tab algn="l" pos="3953520"/>
                <a:tab algn="l" pos="4355640"/>
                <a:tab algn="l" pos="4833000"/>
                <a:tab algn="l" pos="5713560"/>
                <a:tab algn="l" pos="6135840"/>
                <a:tab algn="l" pos="6684480"/>
              </a:tabLst>
            </a:pP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J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DBC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st</a:t>
            </a:r>
            <a:r>
              <a:rPr b="1" lang="en-IN" sz="2600" spc="4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1" lang="en-IN" sz="2600" spc="-12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1" lang="en-IN" sz="2600" spc="4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1" lang="en-IN" sz="2600" spc="-21" strike="noStrike">
                <a:solidFill>
                  <a:srgbClr val="000000"/>
                </a:solidFill>
                <a:latin typeface="Times New Roman"/>
              </a:rPr>
              <a:t>z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ho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op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rati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  like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584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connect</a:t>
            </a:r>
            <a:r>
              <a:rPr b="0" lang="en-IN" sz="24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database,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query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database,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update</a:t>
            </a:r>
            <a:r>
              <a:rPr b="0" lang="en-IN" sz="24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database,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call</a:t>
            </a:r>
            <a:r>
              <a:rPr b="0" lang="en-IN" sz="2400" spc="-7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stored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procedures.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object 4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3177000" y="497880"/>
            <a:ext cx="370152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JDBC</a:t>
            </a:r>
            <a:r>
              <a:rPr b="1" lang="en-IN" sz="3600" spc="-7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15" strike="noStrike">
                <a:solidFill>
                  <a:schemeClr val="dk1"/>
                </a:solidFill>
                <a:latin typeface="Times New Roman"/>
              </a:rPr>
              <a:t>architecture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7" name="object 3"/>
          <p:cNvSpPr/>
          <p:nvPr/>
        </p:nvSpPr>
        <p:spPr>
          <a:xfrm>
            <a:off x="993240" y="1323000"/>
            <a:ext cx="5997240" cy="12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518120"/>
                <a:tab algn="l" pos="3371040"/>
                <a:tab algn="l" pos="4128840"/>
                <a:tab algn="l" pos="4738320"/>
              </a:tabLst>
            </a:pPr>
            <a:r>
              <a:rPr b="1" lang="en-IN" sz="2600" spc="4" strike="noStrike">
                <a:solidFill>
                  <a:srgbClr val="000000"/>
                </a:solidFill>
                <a:latin typeface="Times New Roman"/>
              </a:rPr>
              <a:t>J</a:t>
            </a:r>
            <a:r>
              <a:rPr b="1" lang="en-IN" sz="2600" spc="-12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BC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itect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ca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clas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ifie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d 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categories:-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object 4"/>
          <p:cNvSpPr/>
          <p:nvPr/>
        </p:nvSpPr>
        <p:spPr>
          <a:xfrm>
            <a:off x="7264440" y="1520280"/>
            <a:ext cx="1798560" cy="40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568440"/>
                <a:tab algn="l" pos="1033200"/>
              </a:tabLst>
            </a:pP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d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object 5"/>
          <p:cNvSpPr/>
          <p:nvPr/>
        </p:nvSpPr>
        <p:spPr>
          <a:xfrm>
            <a:off x="993240" y="2788560"/>
            <a:ext cx="2235600" cy="10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41640" indent="-32940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OpenSymbol"/>
              <a:buAutoNum type="arabicPeriod"/>
              <a:tabLst>
                <a:tab algn="l" pos="342360"/>
              </a:tabLst>
            </a:pP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J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DBC</a:t>
            </a:r>
            <a:r>
              <a:rPr b="0" lang="en-IN" sz="2600" spc="-15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API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341640" indent="-329400">
              <a:lnSpc>
                <a:spcPct val="100000"/>
              </a:lnSpc>
              <a:spcBef>
                <a:spcPts val="2186"/>
              </a:spcBef>
              <a:buClr>
                <a:srgbClr val="000000"/>
              </a:buClr>
              <a:buFont typeface="OpenSymbol"/>
              <a:buAutoNum type="arabicPeriod"/>
              <a:tabLst>
                <a:tab algn="l" pos="34236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JDBC</a:t>
            </a:r>
            <a:r>
              <a:rPr b="0" lang="en-IN" sz="26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Drivers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764640" y="529920"/>
            <a:ext cx="719352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200" spc="4" strike="noStrike">
                <a:solidFill>
                  <a:schemeClr val="dk1"/>
                </a:solidFill>
                <a:latin typeface="Times New Roman"/>
              </a:rPr>
              <a:t>Java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-</a:t>
            </a:r>
            <a:r>
              <a:rPr b="1" lang="en-IN" sz="3200" spc="-12" strike="noStrike">
                <a:solidFill>
                  <a:schemeClr val="dk1"/>
                </a:solidFill>
                <a:latin typeface="Times New Roman"/>
              </a:rPr>
              <a:t>J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D</a:t>
            </a:r>
            <a:r>
              <a:rPr b="1" lang="en-IN" sz="3200" spc="-7" strike="noStrike">
                <a:solidFill>
                  <a:schemeClr val="dk1"/>
                </a:solidFill>
                <a:latin typeface="Times New Roman"/>
              </a:rPr>
              <a:t>B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C</a:t>
            </a:r>
            <a:r>
              <a:rPr b="1" lang="en-IN" sz="3200" spc="-22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1" lang="en-IN" sz="3200" spc="-7" strike="noStrike">
                <a:solidFill>
                  <a:schemeClr val="dk1"/>
                </a:solidFill>
                <a:latin typeface="Times New Roman"/>
              </a:rPr>
              <a:t>P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I</a:t>
            </a:r>
            <a:r>
              <a:rPr b="1" lang="en-IN" sz="32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-</a:t>
            </a:r>
            <a:r>
              <a:rPr b="1" lang="en-IN" sz="3200" spc="4" strike="noStrike">
                <a:solidFill>
                  <a:schemeClr val="dk1"/>
                </a:solidFill>
                <a:latin typeface="Times New Roman"/>
              </a:rPr>
              <a:t>J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D</a:t>
            </a:r>
            <a:r>
              <a:rPr b="1" lang="en-IN" sz="3200" spc="-7" strike="noStrike">
                <a:solidFill>
                  <a:schemeClr val="dk1"/>
                </a:solidFill>
                <a:latin typeface="Times New Roman"/>
              </a:rPr>
              <a:t>B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C</a:t>
            </a:r>
            <a:r>
              <a:rPr b="1" lang="en-IN" sz="32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D</a:t>
            </a:r>
            <a:r>
              <a:rPr b="1" lang="en-IN" sz="3200" spc="4" strike="noStrike">
                <a:solidFill>
                  <a:schemeClr val="dk1"/>
                </a:solidFill>
                <a:latin typeface="Times New Roman"/>
              </a:rPr>
              <a:t>r</a:t>
            </a:r>
            <a:r>
              <a:rPr b="1" lang="en-IN" sz="3200" spc="-7" strike="noStrike">
                <a:solidFill>
                  <a:schemeClr val="dk1"/>
                </a:solidFill>
                <a:latin typeface="Times New Roman"/>
              </a:rPr>
              <a:t>i</a:t>
            </a:r>
            <a:r>
              <a:rPr b="1" lang="en-IN" sz="3200" spc="4" strike="noStrike">
                <a:solidFill>
                  <a:schemeClr val="dk1"/>
                </a:solidFill>
                <a:latin typeface="Times New Roman"/>
              </a:rPr>
              <a:t>ve</a:t>
            </a:r>
            <a:r>
              <a:rPr b="1" lang="en-IN" sz="3200" spc="-114" strike="noStrike">
                <a:solidFill>
                  <a:schemeClr val="dk1"/>
                </a:solidFill>
                <a:latin typeface="Times New Roman"/>
              </a:rPr>
              <a:t>r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-</a:t>
            </a:r>
            <a:r>
              <a:rPr b="1" lang="en-IN" sz="3200" spc="-3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D</a:t>
            </a:r>
            <a:r>
              <a:rPr b="1" lang="en-IN" sz="3200" spc="4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1" lang="en-IN" sz="3200" spc="4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1" lang="en-IN" sz="3200" spc="-12" strike="noStrike">
                <a:solidFill>
                  <a:schemeClr val="dk1"/>
                </a:solidFill>
                <a:latin typeface="Times New Roman"/>
              </a:rPr>
              <a:t>b</a:t>
            </a:r>
            <a:r>
              <a:rPr b="1" lang="en-IN" sz="3200" spc="4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se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1" name="object 3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object 4"/>
          <p:cNvSpPr/>
          <p:nvPr/>
        </p:nvSpPr>
        <p:spPr>
          <a:xfrm>
            <a:off x="993240" y="1282680"/>
            <a:ext cx="8071920" cy="560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5680" indent="-343080" algn="just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Java</a:t>
            </a:r>
            <a:r>
              <a:rPr b="1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–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programming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language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–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coding-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Front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end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lang="en-IN" sz="2400" spc="-7" strike="noStrike" u="heavy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</a:rPr>
              <a:t>JDBC API </a:t>
            </a:r>
            <a:r>
              <a:rPr b="0" i="1" lang="en-IN" sz="2400" spc="-7" strike="noStrike" u="heavy">
                <a:solidFill>
                  <a:srgbClr val="000000"/>
                </a:solidFill>
                <a:uFill>
                  <a:solidFill>
                    <a:srgbClr val="0000cc"/>
                  </a:solidFill>
                </a:uFill>
                <a:latin typeface="Times New Roman"/>
              </a:rPr>
              <a:t>defines </a:t>
            </a:r>
            <a:r>
              <a:rPr b="0" i="1" lang="en-IN" sz="2400" spc="-1" strike="noStrike" u="heavy">
                <a:solidFill>
                  <a:srgbClr val="000000"/>
                </a:solidFill>
                <a:uFill>
                  <a:solidFill>
                    <a:srgbClr val="0000cc"/>
                  </a:solidFill>
                </a:uFill>
                <a:latin typeface="Times New Roman"/>
              </a:rPr>
              <a:t>a set of </a:t>
            </a:r>
            <a:r>
              <a:rPr b="0" i="1" lang="en-IN" sz="2400" spc="-7" strike="noStrike" u="heavy">
                <a:solidFill>
                  <a:srgbClr val="000000"/>
                </a:solidFill>
                <a:uFill>
                  <a:solidFill>
                    <a:srgbClr val="0000cc"/>
                  </a:solidFill>
                </a:uFill>
                <a:latin typeface="Times New Roman"/>
              </a:rPr>
              <a:t>interfaces </a:t>
            </a:r>
            <a:r>
              <a:rPr b="0" i="1" lang="en-IN" sz="2400" spc="-1" strike="noStrike" u="heavy">
                <a:solidFill>
                  <a:srgbClr val="000000"/>
                </a:solidFill>
                <a:uFill>
                  <a:solidFill>
                    <a:srgbClr val="0000cc"/>
                  </a:solidFill>
                </a:uFill>
                <a:latin typeface="Times New Roman"/>
              </a:rPr>
              <a:t>and </a:t>
            </a:r>
            <a:r>
              <a:rPr b="0" i="1" lang="en-IN" sz="2400" spc="-7" strike="noStrike" u="heavy">
                <a:solidFill>
                  <a:srgbClr val="000000"/>
                </a:solidFill>
                <a:uFill>
                  <a:solidFill>
                    <a:srgbClr val="0000cc"/>
                  </a:solidFill>
                </a:uFill>
                <a:latin typeface="Times New Roman"/>
              </a:rPr>
              <a:t>classes that </a:t>
            </a:r>
            <a:r>
              <a:rPr b="0" i="1" lang="en-IN" sz="2400" spc="-12" strike="noStrike" u="heavy">
                <a:solidFill>
                  <a:srgbClr val="000000"/>
                </a:solidFill>
                <a:uFill>
                  <a:solidFill>
                    <a:srgbClr val="0000cc"/>
                  </a:solidFill>
                </a:uFill>
                <a:latin typeface="Times New Roman"/>
              </a:rPr>
              <a:t>all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major </a:t>
            </a:r>
            <a:r>
              <a:rPr b="0" i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database </a:t>
            </a:r>
            <a:r>
              <a:rPr b="0" i="1" lang="en-IN" sz="24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providers</a:t>
            </a:r>
            <a:r>
              <a:rPr b="0" i="1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follow,</a:t>
            </a:r>
            <a:r>
              <a:rPr b="0" lang="en-IN" sz="2400" spc="54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so that using JDBC API,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Java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developers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connect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to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many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Relational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Database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Management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Systems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(RDBMS).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756360" indent="-286920" algn="just">
              <a:lnSpc>
                <a:spcPct val="150000"/>
              </a:lnSpc>
              <a:spcBef>
                <a:spcPts val="575"/>
              </a:spcBef>
              <a:tabLst>
                <a:tab algn="l" pos="0"/>
              </a:tabLst>
            </a:pPr>
            <a:r>
              <a:rPr b="0" lang="en-IN" sz="2400" spc="-7" strike="noStrike">
                <a:solidFill>
                  <a:srgbClr val="0000cc"/>
                </a:solidFill>
                <a:latin typeface="Arial MT"/>
              </a:rPr>
              <a:t>– 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JDBC</a:t>
            </a:r>
            <a:r>
              <a:rPr b="1" lang="en-IN" sz="2400" spc="-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API</a:t>
            </a:r>
            <a:r>
              <a:rPr b="1" lang="en-IN" sz="2400" spc="-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uses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JDBC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drivers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connect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database.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JDBC driver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 a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software component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that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enables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Java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application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 interact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specific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database.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 algn="just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Database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–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store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data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–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Back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end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object 2" descr=""/>
          <p:cNvPicPr/>
          <p:nvPr/>
        </p:nvPicPr>
        <p:blipFill>
          <a:blip r:embed="rId1"/>
          <a:stretch/>
        </p:blipFill>
        <p:spPr>
          <a:xfrm>
            <a:off x="1066680" y="1828800"/>
            <a:ext cx="8150040" cy="259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object 2" descr=""/>
          <p:cNvPicPr/>
          <p:nvPr/>
        </p:nvPicPr>
        <p:blipFill>
          <a:blip r:embed="rId1"/>
          <a:stretch/>
        </p:blipFill>
        <p:spPr>
          <a:xfrm>
            <a:off x="1572840" y="1219320"/>
            <a:ext cx="6624360" cy="511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469400" y="497880"/>
            <a:ext cx="111708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MVC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object 3"/>
          <p:cNvSpPr/>
          <p:nvPr/>
        </p:nvSpPr>
        <p:spPr>
          <a:xfrm>
            <a:off x="993240" y="1392480"/>
            <a:ext cx="1578960" cy="80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77580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l 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aspects: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object 4"/>
          <p:cNvSpPr/>
          <p:nvPr/>
        </p:nvSpPr>
        <p:spPr>
          <a:xfrm>
            <a:off x="2745720" y="1392480"/>
            <a:ext cx="6319800" cy="40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1678320"/>
                <a:tab algn="l" pos="2097360"/>
                <a:tab algn="l" pos="2442960"/>
                <a:tab algn="l" pos="4000680"/>
                <a:tab algn="l" pos="4476240"/>
                <a:tab algn="l" pos="5334120"/>
              </a:tabLst>
            </a:pP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component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composite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three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distinct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object 5"/>
          <p:cNvSpPr/>
          <p:nvPr/>
        </p:nvSpPr>
        <p:spPr>
          <a:xfrm>
            <a:off x="993240" y="2259720"/>
            <a:ext cx="8072280" cy="40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756360" indent="-28764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  <a:tab algn="l" pos="1420560"/>
                <a:tab algn="l" pos="2220480"/>
                <a:tab algn="l" pos="3968640"/>
                <a:tab algn="l" pos="5410080"/>
                <a:tab algn="l" pos="6143760"/>
                <a:tab algn="l" pos="670572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state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information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associated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component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756360">
              <a:lnSpc>
                <a:spcPct val="100000"/>
              </a:lnSpc>
              <a:tabLst>
                <a:tab algn="l" pos="757080"/>
                <a:tab algn="l" pos="1420560"/>
                <a:tab algn="l" pos="2220480"/>
                <a:tab algn="l" pos="3968640"/>
                <a:tab algn="l" pos="5410080"/>
                <a:tab algn="l" pos="6143760"/>
                <a:tab algn="l" pos="670572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MODEL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756360" indent="-28692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  <a:tab algn="l" pos="1684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24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way</a:t>
            </a:r>
            <a:r>
              <a:rPr b="0" lang="en-IN" sz="2400" spc="24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that</a:t>
            </a:r>
            <a:r>
              <a:rPr b="0" lang="en-IN" sz="2400" spc="23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23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component</a:t>
            </a:r>
            <a:r>
              <a:rPr b="1" lang="en-IN" sz="2400" spc="25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looks</a:t>
            </a:r>
            <a:r>
              <a:rPr b="1" lang="en-IN" sz="2400" spc="23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when</a:t>
            </a:r>
            <a:r>
              <a:rPr b="0" lang="en-IN" sz="2400" spc="248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rendered</a:t>
            </a:r>
            <a:r>
              <a:rPr b="0" lang="en-IN" sz="2400" spc="248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on</a:t>
            </a:r>
            <a:r>
              <a:rPr b="0" lang="en-IN" sz="2400" spc="248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screen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VIEW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756360" indent="-28764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way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that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component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reacts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CONTROLLER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algn="l" pos="757080"/>
              </a:tabLst>
            </a:pP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MVC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(Model </a:t>
            </a:r>
            <a:r>
              <a:rPr b="0" lang="en-IN" sz="2600" spc="-46" strike="noStrike">
                <a:solidFill>
                  <a:srgbClr val="000000"/>
                </a:solidFill>
                <a:latin typeface="Times New Roman"/>
              </a:rPr>
              <a:t>View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Controller) architecture is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successful 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because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each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piece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 of</a:t>
            </a:r>
            <a:r>
              <a:rPr b="1" lang="en-IN" sz="2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1" lang="en-IN" sz="2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1" strike="noStrike">
                <a:solidFill>
                  <a:srgbClr val="c00000"/>
                </a:solidFill>
                <a:latin typeface="Times New Roman"/>
              </a:rPr>
              <a:t>design</a:t>
            </a:r>
            <a:r>
              <a:rPr b="1" lang="en-IN" sz="2600" spc="4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corresponds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 an </a:t>
            </a:r>
            <a:r>
              <a:rPr b="1" lang="en-IN" sz="2600" spc="-63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aspect</a:t>
            </a:r>
            <a:r>
              <a:rPr b="1" lang="en-IN" sz="2600" spc="-3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6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of</a:t>
            </a:r>
            <a:r>
              <a:rPr b="1" lang="en-IN" sz="26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6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</a:t>
            </a:r>
            <a:r>
              <a:rPr b="1" lang="en-IN" sz="26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6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component.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3980160" y="497880"/>
            <a:ext cx="209448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JDBC</a:t>
            </a:r>
            <a:r>
              <a:rPr b="1" lang="en-IN" sz="3600" spc="-21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API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6" name="object 3"/>
          <p:cNvSpPr/>
          <p:nvPr/>
        </p:nvSpPr>
        <p:spPr>
          <a:xfrm>
            <a:off x="993240" y="1252080"/>
            <a:ext cx="8071920" cy="787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080720"/>
                <a:tab algn="l" pos="1873080"/>
                <a:tab algn="l" pos="3240360"/>
                <a:tab algn="l" pos="5062680"/>
                <a:tab algn="l" pos="6263640"/>
                <a:tab algn="l" pos="700596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ava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ataba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onnec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BC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)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AP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pro</a:t>
            </a:r>
            <a:r>
              <a:rPr b="0" lang="en-IN" sz="2400" spc="9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ide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 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universal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data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access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from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Java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programming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language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Using</a:t>
            </a:r>
            <a:r>
              <a:rPr b="0" lang="en-IN" sz="2400" spc="7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JDBC</a:t>
            </a:r>
            <a:r>
              <a:rPr b="1" lang="en-IN" sz="2400" spc="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API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400" spc="10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we</a:t>
            </a:r>
            <a:r>
              <a:rPr b="0" lang="en-IN" sz="2400" spc="8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can</a:t>
            </a:r>
            <a:r>
              <a:rPr b="0" lang="en-IN" sz="2400" spc="83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access</a:t>
            </a:r>
            <a:r>
              <a:rPr b="0" lang="en-IN" sz="2400" spc="89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virtually</a:t>
            </a:r>
            <a:r>
              <a:rPr b="0" lang="en-IN" sz="2400" spc="69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any</a:t>
            </a:r>
            <a:r>
              <a:rPr b="0" lang="en-IN" sz="2400" spc="83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data</a:t>
            </a:r>
            <a:r>
              <a:rPr b="0" lang="en-IN" sz="2400" spc="83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source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like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relational</a:t>
            </a:r>
            <a:r>
              <a:rPr b="0" lang="en-IN" sz="24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databases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, spreadsheets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etc.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from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Java.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JDBC</a:t>
            </a:r>
            <a:r>
              <a:rPr b="0" lang="en-IN" sz="2400" spc="-12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API</a:t>
            </a:r>
            <a:r>
              <a:rPr b="0" lang="en-IN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comprised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two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packages: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69440">
              <a:lnSpc>
                <a:spcPct val="170000"/>
              </a:lnSpc>
              <a:tabLst>
                <a:tab algn="l" pos="354960"/>
                <a:tab algn="l" pos="3556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java.sql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javax.s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q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These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packages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contains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classes</a:t>
            </a:r>
            <a:r>
              <a:rPr b="0" lang="en-IN" sz="2400" spc="-26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and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interfaces</a:t>
            </a:r>
            <a:r>
              <a:rPr b="0" lang="en-IN" sz="2400" spc="-3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for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JDBC</a:t>
            </a:r>
            <a:r>
              <a:rPr b="0" lang="en-IN" sz="2400" spc="-11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API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3980160" y="497880"/>
            <a:ext cx="209448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JDBC</a:t>
            </a:r>
            <a:r>
              <a:rPr b="1" lang="en-IN" sz="3600" spc="-21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API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8" name="object 3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object 4"/>
          <p:cNvSpPr/>
          <p:nvPr/>
        </p:nvSpPr>
        <p:spPr>
          <a:xfrm>
            <a:off x="993240" y="1099800"/>
            <a:ext cx="8071920" cy="57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 algn="just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Some classes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and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interfaces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java.sql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package which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support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connectivity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between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Java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and database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are: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 algn="just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DriverManage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 :-"DriverManager class"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manages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all the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Drivers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found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in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JDBC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environment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,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i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load</a:t>
            </a:r>
            <a:r>
              <a:rPr b="0" i="1" lang="en-IN" sz="24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i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</a:t>
            </a:r>
            <a:r>
              <a:rPr b="0" i="1" lang="en-IN" sz="24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i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most </a:t>
            </a:r>
            <a:r>
              <a:rPr b="0" i="1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appropriate</a:t>
            </a:r>
            <a:r>
              <a:rPr b="0" i="1" lang="en-IN" sz="2400" spc="-4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i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driver</a:t>
            </a:r>
            <a:r>
              <a:rPr b="0" i="1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IN" sz="24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connectivity.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 algn="just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Connection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: Connection interface objects which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represents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connection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and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it's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object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also helps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 </a:t>
            </a:r>
            <a:r>
              <a:rPr b="0" i="1" lang="en-IN" sz="2400" spc="-2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creating </a:t>
            </a:r>
            <a:r>
              <a:rPr b="0" i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object </a:t>
            </a:r>
            <a:r>
              <a:rPr b="0" i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of </a:t>
            </a:r>
            <a:r>
              <a:rPr b="0" i="1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Statement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,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PreparedStatement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etc.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 algn="just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Statement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: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:-Statement interface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object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used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i="1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execute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query</a:t>
            </a:r>
            <a:r>
              <a:rPr b="0" i="1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and also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store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it's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value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"ResultSet"</a:t>
            </a:r>
            <a:r>
              <a:rPr b="0" lang="en-IN" sz="2400" spc="54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object.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3224160" y="497880"/>
            <a:ext cx="360648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JDBC</a:t>
            </a:r>
            <a:r>
              <a:rPr b="1" lang="en-IN" sz="3600" spc="-21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API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(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con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d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.)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1" name="object 3"/>
          <p:cNvSpPr/>
          <p:nvPr/>
        </p:nvSpPr>
        <p:spPr>
          <a:xfrm>
            <a:off x="1450440" y="1328400"/>
            <a:ext cx="7618320" cy="516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99160" indent="-286920" algn="just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–"/>
              <a:tabLst>
                <a:tab algn="l" pos="299880"/>
              </a:tabLst>
            </a:pP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PreparedStatement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:-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represents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a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precompiled</a:t>
            </a:r>
            <a:r>
              <a:rPr b="0" i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SQL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statement</a:t>
            </a:r>
            <a:r>
              <a:rPr b="0" i="1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 algn="just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2998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Callable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Statement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:-Callable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statement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support</a:t>
            </a:r>
            <a:r>
              <a:rPr b="0" i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i="1" lang="en-IN" sz="2400" spc="-2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stored </a:t>
            </a:r>
            <a:r>
              <a:rPr b="0" i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2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procedure</a:t>
            </a:r>
            <a:r>
              <a:rPr b="0" i="1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 algn="just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2998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ResultSet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: it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 used to store the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result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SQL 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query.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Java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application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get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result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database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from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this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ResultSet.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 algn="just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2998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SQLException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:- SQLException class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 used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to represent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21" strike="noStrike">
                <a:solidFill>
                  <a:srgbClr val="000000"/>
                </a:solidFill>
                <a:latin typeface="Times New Roman"/>
              </a:rPr>
              <a:t>error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or warning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during access from database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or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during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connectivity.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3626640" y="497880"/>
            <a:ext cx="280332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JDBC</a:t>
            </a:r>
            <a:r>
              <a:rPr b="1" lang="en-IN" sz="3600" spc="-8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Drivers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/>
          </p:nvPr>
        </p:nvSpPr>
        <p:spPr>
          <a:xfrm>
            <a:off x="993240" y="1313640"/>
            <a:ext cx="8071920" cy="4627800"/>
          </a:xfrm>
          <a:prstGeom prst="rect">
            <a:avLst/>
          </a:prstGeom>
          <a:noFill/>
          <a:ln w="0">
            <a:noFill/>
          </a:ln>
        </p:spPr>
        <p:txBody>
          <a:bodyPr lIns="0" rIns="0" tIns="210240" bIns="0" anchor="t">
            <a:noAutofit/>
          </a:bodyPr>
          <a:p>
            <a:pPr marL="355680" indent="-343080">
              <a:lnSpc>
                <a:spcPct val="100000"/>
              </a:lnSpc>
              <a:spcBef>
                <a:spcPts val="99"/>
              </a:spcBef>
              <a:buClr>
                <a:srgbClr val="0000cc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JDBC</a:t>
            </a:r>
            <a:r>
              <a:rPr b="1" lang="en-IN" sz="2400" spc="-13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API</a:t>
            </a:r>
            <a:r>
              <a:rPr b="1" lang="en-IN" sz="2400" spc="9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uses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JDBC</a:t>
            </a:r>
            <a:r>
              <a:rPr b="1" lang="en-IN" sz="2400" spc="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drivers</a:t>
            </a:r>
            <a:r>
              <a:rPr b="1" lang="en-IN" sz="24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to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connect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with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database.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4960" indent="-343080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251720"/>
                <a:tab algn="l" pos="2249640"/>
                <a:tab algn="l" pos="2867040"/>
                <a:tab algn="l" pos="3728160"/>
                <a:tab algn="l" pos="4844880"/>
                <a:tab algn="l" pos="5927040"/>
                <a:tab algn="l" pos="6635880"/>
                <a:tab algn="l" pos="7310880"/>
              </a:tabLst>
            </a:pPr>
            <a:r>
              <a:rPr b="0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J</a:t>
            </a:r>
            <a:r>
              <a:rPr b="0" lang="en-IN" sz="2400" spc="-12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</a:t>
            </a:r>
            <a:r>
              <a:rPr b="0" lang="en-IN" sz="2400" spc="4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B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driv</a:t>
            </a:r>
            <a:r>
              <a:rPr b="0" lang="en-IN" sz="2400" spc="-12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r</a:t>
            </a:r>
            <a:r>
              <a:rPr b="0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.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ll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m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ajor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vendor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provi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d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th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ei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r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o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w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n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4" strike="noStrike">
                <a:solidFill>
                  <a:schemeClr val="dk1"/>
                </a:solidFill>
                <a:latin typeface="Times New Roman"/>
              </a:rPr>
              <a:t>J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D</a:t>
            </a:r>
            <a:r>
              <a:rPr b="0" lang="en-IN" sz="2400" spc="4" strike="noStrike">
                <a:solidFill>
                  <a:schemeClr val="dk1"/>
                </a:solidFill>
                <a:latin typeface="Times New Roman"/>
              </a:rPr>
              <a:t>B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C  drivers</a:t>
            </a:r>
            <a:r>
              <a:rPr b="0" lang="en-IN" sz="2400" spc="-4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4960" indent="-343080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en-IN" sz="2400" spc="13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JDBC</a:t>
            </a:r>
            <a:r>
              <a:rPr b="1" lang="en-IN" sz="2400" spc="273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driver</a:t>
            </a:r>
            <a:r>
              <a:rPr b="1" lang="en-IN" sz="2400" spc="26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is</a:t>
            </a:r>
            <a:r>
              <a:rPr b="0" lang="en-IN" sz="2400" spc="26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en-IN" sz="2400" spc="273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software</a:t>
            </a:r>
            <a:r>
              <a:rPr b="0" lang="en-IN" sz="2400" spc="26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component</a:t>
            </a:r>
            <a:r>
              <a:rPr b="0" lang="en-IN" sz="2400" spc="26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that</a:t>
            </a:r>
            <a:r>
              <a:rPr b="0" lang="en-IN" sz="2400" spc="26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enables</a:t>
            </a:r>
            <a:r>
              <a:rPr b="0" lang="en-IN" sz="2400" spc="279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en-IN" sz="2400" spc="26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Java </a:t>
            </a:r>
            <a:r>
              <a:rPr b="0" lang="en-IN" sz="2400" spc="-58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application</a:t>
            </a:r>
            <a:r>
              <a:rPr b="0" lang="en-IN" sz="2400" spc="-5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to interact</a:t>
            </a:r>
            <a:r>
              <a:rPr b="0" lang="en-IN" sz="2400" spc="-4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with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database.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4960" indent="-343080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238760"/>
                <a:tab algn="l" pos="2364120"/>
                <a:tab algn="l" pos="3398400"/>
                <a:tab algn="l" pos="3672720"/>
                <a:tab algn="l" pos="4151520"/>
                <a:tab algn="l" pos="4543560"/>
                <a:tab algn="l" pos="5189400"/>
                <a:tab algn="l" pos="6175440"/>
                <a:tab algn="l" pos="6770880"/>
                <a:tab algn="l" pos="7821360"/>
              </a:tabLst>
            </a:pPr>
            <a:r>
              <a:rPr b="0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J</a:t>
            </a:r>
            <a:r>
              <a:rPr b="0" lang="en-IN" sz="2400" spc="-12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</a:t>
            </a:r>
            <a:r>
              <a:rPr b="0" lang="en-IN" sz="2400" spc="4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B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driv</a:t>
            </a:r>
            <a:r>
              <a:rPr b="0" lang="en-IN" sz="2400" spc="-12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r</a:t>
            </a:r>
            <a:r>
              <a:rPr b="0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cont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in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et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of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ja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v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c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l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ss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e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h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at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e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n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b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le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o  connect</a:t>
            </a:r>
            <a:r>
              <a:rPr b="0" lang="en-IN" sz="2400" spc="-4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to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that</a:t>
            </a:r>
            <a:r>
              <a:rPr b="0" lang="en-IN" sz="24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particular</a:t>
            </a:r>
            <a:r>
              <a:rPr b="0" lang="en-IN" sz="2400" spc="-4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database.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3626640" y="497880"/>
            <a:ext cx="280332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JDBC</a:t>
            </a:r>
            <a:r>
              <a:rPr b="1" lang="en-IN" sz="3600" spc="-8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Drivers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5" name="object 3"/>
          <p:cNvSpPr/>
          <p:nvPr/>
        </p:nvSpPr>
        <p:spPr>
          <a:xfrm>
            <a:off x="993240" y="1320840"/>
            <a:ext cx="63115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12600">
              <a:lnSpc>
                <a:spcPct val="100000"/>
              </a:lnSpc>
              <a:spcBef>
                <a:spcPts val="675"/>
              </a:spcBef>
            </a:pPr>
            <a:r>
              <a:rPr b="1" lang="en-IN" sz="2400" spc="-41" strike="noStrike">
                <a:solidFill>
                  <a:srgbClr val="000000"/>
                </a:solidFill>
                <a:latin typeface="Times New Roman"/>
              </a:rPr>
              <a:t>Types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1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JDBC</a:t>
            </a:r>
            <a:r>
              <a:rPr b="1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Drivers: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75"/>
              </a:spcBef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JDBC drivers</a:t>
            </a:r>
            <a:r>
              <a:rPr b="1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divided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into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four</a:t>
            </a:r>
            <a:r>
              <a:rPr b="0" lang="en-IN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types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or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levels.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36" name="object 4"/>
          <p:cNvGrpSpPr/>
          <p:nvPr/>
        </p:nvGrpSpPr>
        <p:grpSpPr>
          <a:xfrm>
            <a:off x="3173040" y="2209680"/>
            <a:ext cx="3570840" cy="1676520"/>
            <a:chOff x="3173040" y="2209680"/>
            <a:chExt cx="3570840" cy="1676520"/>
          </a:xfrm>
        </p:grpSpPr>
        <p:sp>
          <p:nvSpPr>
            <p:cNvPr id="637" name="object 5"/>
            <p:cNvSpPr/>
            <p:nvPr/>
          </p:nvSpPr>
          <p:spPr>
            <a:xfrm>
              <a:off x="3391920" y="2209680"/>
              <a:ext cx="3351960" cy="1676160"/>
            </a:xfrm>
            <a:custGeom>
              <a:avLst/>
              <a:gdLst>
                <a:gd name="textAreaLeft" fmla="*/ 0 w 3351960"/>
                <a:gd name="textAreaRight" fmla="*/ 3352320 w 3351960"/>
                <a:gd name="textAreaTop" fmla="*/ 0 h 1676160"/>
                <a:gd name="textAreaBottom" fmla="*/ 1676520 h 1676160"/>
              </a:gdLst>
              <a:ahLst/>
              <a:rect l="textAreaLeft" t="textAreaTop" r="textAreaRight" b="textAreaBottom"/>
              <a:pathLst>
                <a:path w="3352165" h="1676400">
                  <a:moveTo>
                    <a:pt x="3351700" y="1676399"/>
                  </a:moveTo>
                  <a:lnTo>
                    <a:pt x="1675300" y="0"/>
                  </a:lnTo>
                  <a:lnTo>
                    <a:pt x="0" y="1676399"/>
                  </a:lnTo>
                  <a:lnTo>
                    <a:pt x="3351700" y="1676399"/>
                  </a:lnTo>
                  <a:close/>
                </a:path>
              </a:pathLst>
            </a:custGeom>
            <a:solidFill>
              <a:srgbClr val="d0d8e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8" name="object 6"/>
            <p:cNvSpPr/>
            <p:nvPr/>
          </p:nvSpPr>
          <p:spPr>
            <a:xfrm>
              <a:off x="3185280" y="2651760"/>
              <a:ext cx="1813320" cy="1234080"/>
            </a:xfrm>
            <a:custGeom>
              <a:avLst/>
              <a:gdLst>
                <a:gd name="textAreaLeft" fmla="*/ 0 w 1813320"/>
                <a:gd name="textAreaRight" fmla="*/ 1813680 w 1813320"/>
                <a:gd name="textAreaTop" fmla="*/ 0 h 1234080"/>
                <a:gd name="textAreaBottom" fmla="*/ 1234440 h 1234080"/>
              </a:gdLst>
              <a:ahLst/>
              <a:rect l="textAreaLeft" t="textAreaTop" r="textAreaRight" b="textAreaBottom"/>
              <a:pathLst>
                <a:path w="1813560" h="1234439">
                  <a:moveTo>
                    <a:pt x="1813560" y="1234439"/>
                  </a:moveTo>
                  <a:lnTo>
                    <a:pt x="1813560" y="301752"/>
                  </a:lnTo>
                  <a:lnTo>
                    <a:pt x="1809596" y="252936"/>
                  </a:lnTo>
                  <a:lnTo>
                    <a:pt x="1798124" y="206581"/>
                  </a:lnTo>
                  <a:lnTo>
                    <a:pt x="1779777" y="163316"/>
                  </a:lnTo>
                  <a:lnTo>
                    <a:pt x="1755184" y="123773"/>
                  </a:lnTo>
                  <a:lnTo>
                    <a:pt x="1724977" y="88582"/>
                  </a:lnTo>
                  <a:lnTo>
                    <a:pt x="1689786" y="58375"/>
                  </a:lnTo>
                  <a:lnTo>
                    <a:pt x="1650243" y="33782"/>
                  </a:lnTo>
                  <a:lnTo>
                    <a:pt x="1606978" y="15435"/>
                  </a:lnTo>
                  <a:lnTo>
                    <a:pt x="1560623" y="3963"/>
                  </a:lnTo>
                  <a:lnTo>
                    <a:pt x="1511808" y="0"/>
                  </a:lnTo>
                  <a:lnTo>
                    <a:pt x="303276" y="0"/>
                  </a:lnTo>
                  <a:lnTo>
                    <a:pt x="254047" y="3963"/>
                  </a:lnTo>
                  <a:lnTo>
                    <a:pt x="207361" y="15435"/>
                  </a:lnTo>
                  <a:lnTo>
                    <a:pt x="163839" y="33782"/>
                  </a:lnTo>
                  <a:lnTo>
                    <a:pt x="124102" y="58375"/>
                  </a:lnTo>
                  <a:lnTo>
                    <a:pt x="88773" y="88582"/>
                  </a:lnTo>
                  <a:lnTo>
                    <a:pt x="58472" y="123773"/>
                  </a:lnTo>
                  <a:lnTo>
                    <a:pt x="33823" y="163316"/>
                  </a:lnTo>
                  <a:lnTo>
                    <a:pt x="15447" y="206581"/>
                  </a:lnTo>
                  <a:lnTo>
                    <a:pt x="3965" y="252936"/>
                  </a:lnTo>
                  <a:lnTo>
                    <a:pt x="0" y="301752"/>
                  </a:lnTo>
                  <a:lnTo>
                    <a:pt x="0" y="1234439"/>
                  </a:lnTo>
                  <a:lnTo>
                    <a:pt x="1813560" y="1234439"/>
                  </a:lnTo>
                  <a:close/>
                </a:path>
              </a:pathLst>
            </a:custGeom>
            <a:solidFill>
              <a:srgbClr val="4f80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9" name="object 7"/>
            <p:cNvSpPr/>
            <p:nvPr/>
          </p:nvSpPr>
          <p:spPr>
            <a:xfrm>
              <a:off x="3173040" y="2639520"/>
              <a:ext cx="1837800" cy="1246680"/>
            </a:xfrm>
            <a:custGeom>
              <a:avLst/>
              <a:gdLst>
                <a:gd name="textAreaLeft" fmla="*/ 0 w 1837800"/>
                <a:gd name="textAreaRight" fmla="*/ 1838160 w 1837800"/>
                <a:gd name="textAreaTop" fmla="*/ 0 h 1246680"/>
                <a:gd name="textAreaBottom" fmla="*/ 1247040 h 1246680"/>
              </a:gdLst>
              <a:ahLst/>
              <a:rect l="textAreaLeft" t="textAreaTop" r="textAreaRight" b="textAreaBottom"/>
              <a:pathLst>
                <a:path w="1838325" h="1247139">
                  <a:moveTo>
                    <a:pt x="1837944" y="1246631"/>
                  </a:moveTo>
                  <a:lnTo>
                    <a:pt x="1837944" y="298704"/>
                  </a:lnTo>
                  <a:lnTo>
                    <a:pt x="1834896" y="266700"/>
                  </a:lnTo>
                  <a:lnTo>
                    <a:pt x="1819656" y="205740"/>
                  </a:lnTo>
                  <a:lnTo>
                    <a:pt x="1792224" y="150876"/>
                  </a:lnTo>
                  <a:lnTo>
                    <a:pt x="1766316" y="114300"/>
                  </a:lnTo>
                  <a:lnTo>
                    <a:pt x="1723644" y="71628"/>
                  </a:lnTo>
                  <a:lnTo>
                    <a:pt x="1685544" y="45720"/>
                  </a:lnTo>
                  <a:lnTo>
                    <a:pt x="1673352" y="38100"/>
                  </a:lnTo>
                  <a:lnTo>
                    <a:pt x="1630680" y="18288"/>
                  </a:lnTo>
                  <a:lnTo>
                    <a:pt x="1571244" y="3048"/>
                  </a:lnTo>
                  <a:lnTo>
                    <a:pt x="1554480" y="1524"/>
                  </a:lnTo>
                  <a:lnTo>
                    <a:pt x="1539240" y="0"/>
                  </a:lnTo>
                  <a:lnTo>
                    <a:pt x="298704" y="0"/>
                  </a:lnTo>
                  <a:lnTo>
                    <a:pt x="281940" y="1524"/>
                  </a:lnTo>
                  <a:lnTo>
                    <a:pt x="236220" y="9144"/>
                  </a:lnTo>
                  <a:lnTo>
                    <a:pt x="178308" y="30480"/>
                  </a:lnTo>
                  <a:lnTo>
                    <a:pt x="138684" y="53340"/>
                  </a:lnTo>
                  <a:lnTo>
                    <a:pt x="91440" y="92964"/>
                  </a:lnTo>
                  <a:lnTo>
                    <a:pt x="53340" y="138684"/>
                  </a:lnTo>
                  <a:lnTo>
                    <a:pt x="45720" y="152400"/>
                  </a:lnTo>
                  <a:lnTo>
                    <a:pt x="38100" y="164592"/>
                  </a:lnTo>
                  <a:lnTo>
                    <a:pt x="30480" y="178308"/>
                  </a:lnTo>
                  <a:lnTo>
                    <a:pt x="24384" y="192024"/>
                  </a:lnTo>
                  <a:lnTo>
                    <a:pt x="19812" y="207264"/>
                  </a:lnTo>
                  <a:lnTo>
                    <a:pt x="13716" y="220980"/>
                  </a:lnTo>
                  <a:lnTo>
                    <a:pt x="10668" y="236220"/>
                  </a:lnTo>
                  <a:lnTo>
                    <a:pt x="6096" y="251460"/>
                  </a:lnTo>
                  <a:lnTo>
                    <a:pt x="4572" y="266700"/>
                  </a:lnTo>
                  <a:lnTo>
                    <a:pt x="1524" y="283464"/>
                  </a:lnTo>
                  <a:lnTo>
                    <a:pt x="0" y="298704"/>
                  </a:lnTo>
                  <a:lnTo>
                    <a:pt x="0" y="1246631"/>
                  </a:lnTo>
                  <a:lnTo>
                    <a:pt x="25908" y="1246631"/>
                  </a:lnTo>
                  <a:lnTo>
                    <a:pt x="25908" y="298704"/>
                  </a:lnTo>
                  <a:lnTo>
                    <a:pt x="27432" y="284988"/>
                  </a:lnTo>
                  <a:lnTo>
                    <a:pt x="38100" y="228600"/>
                  </a:lnTo>
                  <a:lnTo>
                    <a:pt x="67056" y="164592"/>
                  </a:lnTo>
                  <a:lnTo>
                    <a:pt x="91440" y="129540"/>
                  </a:lnTo>
                  <a:lnTo>
                    <a:pt x="131064" y="91440"/>
                  </a:lnTo>
                  <a:lnTo>
                    <a:pt x="164592" y="67056"/>
                  </a:lnTo>
                  <a:lnTo>
                    <a:pt x="190500" y="53340"/>
                  </a:lnTo>
                  <a:lnTo>
                    <a:pt x="202692" y="47244"/>
                  </a:lnTo>
                  <a:lnTo>
                    <a:pt x="216408" y="42672"/>
                  </a:lnTo>
                  <a:lnTo>
                    <a:pt x="228600" y="38100"/>
                  </a:lnTo>
                  <a:lnTo>
                    <a:pt x="242316" y="33528"/>
                  </a:lnTo>
                  <a:lnTo>
                    <a:pt x="257556" y="30480"/>
                  </a:lnTo>
                  <a:lnTo>
                    <a:pt x="271272" y="28956"/>
                  </a:lnTo>
                  <a:lnTo>
                    <a:pt x="284988" y="25908"/>
                  </a:lnTo>
                  <a:lnTo>
                    <a:pt x="1539240" y="25908"/>
                  </a:lnTo>
                  <a:lnTo>
                    <a:pt x="1552956" y="27432"/>
                  </a:lnTo>
                  <a:lnTo>
                    <a:pt x="1568196" y="28956"/>
                  </a:lnTo>
                  <a:lnTo>
                    <a:pt x="1581912" y="30480"/>
                  </a:lnTo>
                  <a:lnTo>
                    <a:pt x="1595628" y="35052"/>
                  </a:lnTo>
                  <a:lnTo>
                    <a:pt x="1609344" y="38100"/>
                  </a:lnTo>
                  <a:lnTo>
                    <a:pt x="1623060" y="42672"/>
                  </a:lnTo>
                  <a:lnTo>
                    <a:pt x="1636776" y="48768"/>
                  </a:lnTo>
                  <a:lnTo>
                    <a:pt x="1648968" y="53340"/>
                  </a:lnTo>
                  <a:lnTo>
                    <a:pt x="1661160" y="60960"/>
                  </a:lnTo>
                  <a:lnTo>
                    <a:pt x="1673352" y="67056"/>
                  </a:lnTo>
                  <a:lnTo>
                    <a:pt x="1685544" y="74676"/>
                  </a:lnTo>
                  <a:lnTo>
                    <a:pt x="1728216" y="109728"/>
                  </a:lnTo>
                  <a:lnTo>
                    <a:pt x="1763268" y="153924"/>
                  </a:lnTo>
                  <a:lnTo>
                    <a:pt x="1784604" y="188976"/>
                  </a:lnTo>
                  <a:lnTo>
                    <a:pt x="1804416" y="242316"/>
                  </a:lnTo>
                  <a:lnTo>
                    <a:pt x="1808988" y="271272"/>
                  </a:lnTo>
                  <a:lnTo>
                    <a:pt x="1812036" y="284988"/>
                  </a:lnTo>
                  <a:lnTo>
                    <a:pt x="1812036" y="1246631"/>
                  </a:lnTo>
                  <a:lnTo>
                    <a:pt x="1837944" y="124663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40" name="object 8"/>
          <p:cNvSpPr/>
          <p:nvPr/>
        </p:nvSpPr>
        <p:spPr>
          <a:xfrm>
            <a:off x="3341520" y="2657520"/>
            <a:ext cx="1324800" cy="11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3040" bIns="0" anchor="t">
            <a:spAutoFit/>
          </a:bodyPr>
          <a:p>
            <a:pPr marL="12600">
              <a:lnSpc>
                <a:spcPct val="100000"/>
              </a:lnSpc>
              <a:spcBef>
                <a:spcPts val="890"/>
              </a:spcBef>
            </a:pPr>
            <a:r>
              <a:rPr b="1" lang="en-IN" sz="2100" spc="-41" strike="noStrike">
                <a:solidFill>
                  <a:srgbClr val="ffffff"/>
                </a:solidFill>
                <a:latin typeface="Times New Roman"/>
              </a:rPr>
              <a:t>Type</a:t>
            </a:r>
            <a:r>
              <a:rPr b="1" lang="en-IN" sz="2100" spc="-60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1" lang="en-IN" sz="2100" spc="-1" strike="noStrike">
                <a:solidFill>
                  <a:srgbClr val="ffffff"/>
                </a:solidFill>
                <a:latin typeface="Times New Roman"/>
              </a:rPr>
              <a:t>1: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84680" indent="-172800" algn="just">
              <a:lnSpc>
                <a:spcPts val="1661"/>
              </a:lnSpc>
              <a:spcBef>
                <a:spcPts val="865"/>
              </a:spcBef>
              <a:buClr>
                <a:srgbClr val="ffffff"/>
              </a:buClr>
              <a:buFont typeface="Symbol" charset="2"/>
              <a:buChar char=""/>
              <a:tabLst>
                <a:tab algn="l" pos="185400"/>
              </a:tabLst>
            </a:pPr>
            <a:r>
              <a:rPr b="0" lang="en-IN" sz="1600" spc="-7" strike="noStrike">
                <a:solidFill>
                  <a:srgbClr val="ffffff"/>
                </a:solidFill>
                <a:latin typeface="Times New Roman"/>
              </a:rPr>
              <a:t>J</a:t>
            </a:r>
            <a:r>
              <a:rPr b="0" lang="en-IN" sz="1600" spc="-12" strike="noStrike">
                <a:solidFill>
                  <a:srgbClr val="ffffff"/>
                </a:solidFill>
                <a:latin typeface="Times New Roman"/>
              </a:rPr>
              <a:t>D</a:t>
            </a:r>
            <a:r>
              <a:rPr b="0" lang="en-IN" sz="1600" spc="-7" strike="noStrike">
                <a:solidFill>
                  <a:srgbClr val="ffffff"/>
                </a:solidFill>
                <a:latin typeface="Times New Roman"/>
              </a:rPr>
              <a:t>BC</a:t>
            </a:r>
            <a:r>
              <a:rPr b="0" lang="en-IN" sz="1600" spc="-12" strike="noStrike">
                <a:solidFill>
                  <a:srgbClr val="ffffff"/>
                </a:solidFill>
                <a:latin typeface="Times New Roman"/>
              </a:rPr>
              <a:t>-OD</a:t>
            </a:r>
            <a:r>
              <a:rPr b="0" lang="en-IN" sz="1600" spc="-7" strike="noStrike">
                <a:solidFill>
                  <a:srgbClr val="ffffff"/>
                </a:solidFill>
                <a:latin typeface="Times New Roman"/>
              </a:rPr>
              <a:t>BC  Bridge driver </a:t>
            </a:r>
            <a:r>
              <a:rPr b="0" lang="en-IN" sz="1600" spc="-38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600" spc="-7" strike="noStrike">
                <a:solidFill>
                  <a:srgbClr val="ffffff"/>
                </a:solidFill>
                <a:latin typeface="Times New Roman"/>
              </a:rPr>
              <a:t>(</a:t>
            </a:r>
            <a:r>
              <a:rPr b="1" lang="en-IN" sz="1600" spc="-7" strike="noStrike">
                <a:solidFill>
                  <a:srgbClr val="ffff00"/>
                </a:solidFill>
                <a:latin typeface="Times New Roman"/>
              </a:rPr>
              <a:t>Bridge</a:t>
            </a:r>
            <a:r>
              <a:rPr b="0" lang="en-IN" sz="1600" spc="-7" strike="noStrike">
                <a:solidFill>
                  <a:srgbClr val="ffffff"/>
                </a:solidFill>
                <a:latin typeface="Times New Roman"/>
              </a:rPr>
              <a:t>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41" name="object 9"/>
          <p:cNvGrpSpPr/>
          <p:nvPr/>
        </p:nvGrpSpPr>
        <p:grpSpPr>
          <a:xfrm>
            <a:off x="5125320" y="2639520"/>
            <a:ext cx="1837800" cy="1246680"/>
            <a:chOff x="5125320" y="2639520"/>
            <a:chExt cx="1837800" cy="1246680"/>
          </a:xfrm>
        </p:grpSpPr>
        <p:sp>
          <p:nvSpPr>
            <p:cNvPr id="642" name="object 10"/>
            <p:cNvSpPr/>
            <p:nvPr/>
          </p:nvSpPr>
          <p:spPr>
            <a:xfrm>
              <a:off x="5137560" y="2651760"/>
              <a:ext cx="1813320" cy="1234080"/>
            </a:xfrm>
            <a:custGeom>
              <a:avLst/>
              <a:gdLst>
                <a:gd name="textAreaLeft" fmla="*/ 0 w 1813320"/>
                <a:gd name="textAreaRight" fmla="*/ 1813680 w 1813320"/>
                <a:gd name="textAreaTop" fmla="*/ 0 h 1234080"/>
                <a:gd name="textAreaBottom" fmla="*/ 1234440 h 1234080"/>
              </a:gdLst>
              <a:ahLst/>
              <a:rect l="textAreaLeft" t="textAreaTop" r="textAreaRight" b="textAreaBottom"/>
              <a:pathLst>
                <a:path w="1813559" h="1234439">
                  <a:moveTo>
                    <a:pt x="1813560" y="1234439"/>
                  </a:moveTo>
                  <a:lnTo>
                    <a:pt x="1813560" y="301752"/>
                  </a:lnTo>
                  <a:lnTo>
                    <a:pt x="1809594" y="252936"/>
                  </a:lnTo>
                  <a:lnTo>
                    <a:pt x="1798112" y="206581"/>
                  </a:lnTo>
                  <a:lnTo>
                    <a:pt x="1779736" y="163316"/>
                  </a:lnTo>
                  <a:lnTo>
                    <a:pt x="1755087" y="123773"/>
                  </a:lnTo>
                  <a:lnTo>
                    <a:pt x="1724787" y="88582"/>
                  </a:lnTo>
                  <a:lnTo>
                    <a:pt x="1689457" y="58375"/>
                  </a:lnTo>
                  <a:lnTo>
                    <a:pt x="1649720" y="33782"/>
                  </a:lnTo>
                  <a:lnTo>
                    <a:pt x="1606198" y="15435"/>
                  </a:lnTo>
                  <a:lnTo>
                    <a:pt x="1559512" y="3963"/>
                  </a:lnTo>
                  <a:lnTo>
                    <a:pt x="1510284" y="0"/>
                  </a:lnTo>
                  <a:lnTo>
                    <a:pt x="301752" y="0"/>
                  </a:lnTo>
                  <a:lnTo>
                    <a:pt x="252936" y="3963"/>
                  </a:lnTo>
                  <a:lnTo>
                    <a:pt x="206581" y="15435"/>
                  </a:lnTo>
                  <a:lnTo>
                    <a:pt x="163316" y="33782"/>
                  </a:lnTo>
                  <a:lnTo>
                    <a:pt x="123773" y="58375"/>
                  </a:lnTo>
                  <a:lnTo>
                    <a:pt x="88582" y="88582"/>
                  </a:lnTo>
                  <a:lnTo>
                    <a:pt x="58375" y="123773"/>
                  </a:lnTo>
                  <a:lnTo>
                    <a:pt x="33782" y="163316"/>
                  </a:lnTo>
                  <a:lnTo>
                    <a:pt x="15435" y="206581"/>
                  </a:lnTo>
                  <a:lnTo>
                    <a:pt x="3963" y="252936"/>
                  </a:lnTo>
                  <a:lnTo>
                    <a:pt x="0" y="301752"/>
                  </a:lnTo>
                  <a:lnTo>
                    <a:pt x="0" y="1234439"/>
                  </a:lnTo>
                  <a:lnTo>
                    <a:pt x="1813560" y="1234439"/>
                  </a:lnTo>
                  <a:close/>
                </a:path>
              </a:pathLst>
            </a:custGeom>
            <a:solidFill>
              <a:srgbClr val="4f80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3" name="object 11"/>
            <p:cNvSpPr/>
            <p:nvPr/>
          </p:nvSpPr>
          <p:spPr>
            <a:xfrm>
              <a:off x="5125320" y="2639520"/>
              <a:ext cx="1837800" cy="1246680"/>
            </a:xfrm>
            <a:custGeom>
              <a:avLst/>
              <a:gdLst>
                <a:gd name="textAreaLeft" fmla="*/ 0 w 1837800"/>
                <a:gd name="textAreaRight" fmla="*/ 1838160 w 1837800"/>
                <a:gd name="textAreaTop" fmla="*/ 0 h 1246680"/>
                <a:gd name="textAreaBottom" fmla="*/ 1247040 h 1246680"/>
              </a:gdLst>
              <a:ahLst/>
              <a:rect l="textAreaLeft" t="textAreaTop" r="textAreaRight" b="textAreaBottom"/>
              <a:pathLst>
                <a:path w="1838325" h="1247139">
                  <a:moveTo>
                    <a:pt x="1837944" y="1246631"/>
                  </a:moveTo>
                  <a:lnTo>
                    <a:pt x="1837944" y="298704"/>
                  </a:lnTo>
                  <a:lnTo>
                    <a:pt x="1836420" y="281940"/>
                  </a:lnTo>
                  <a:lnTo>
                    <a:pt x="1833372" y="266700"/>
                  </a:lnTo>
                  <a:lnTo>
                    <a:pt x="1831848" y="251460"/>
                  </a:lnTo>
                  <a:lnTo>
                    <a:pt x="1818132" y="205740"/>
                  </a:lnTo>
                  <a:lnTo>
                    <a:pt x="1813560" y="192024"/>
                  </a:lnTo>
                  <a:lnTo>
                    <a:pt x="1805940" y="178308"/>
                  </a:lnTo>
                  <a:lnTo>
                    <a:pt x="1799844" y="164592"/>
                  </a:lnTo>
                  <a:lnTo>
                    <a:pt x="1764792" y="114300"/>
                  </a:lnTo>
                  <a:lnTo>
                    <a:pt x="1722120" y="71628"/>
                  </a:lnTo>
                  <a:lnTo>
                    <a:pt x="1685544" y="45720"/>
                  </a:lnTo>
                  <a:lnTo>
                    <a:pt x="1673352" y="38100"/>
                  </a:lnTo>
                  <a:lnTo>
                    <a:pt x="1630680" y="18288"/>
                  </a:lnTo>
                  <a:lnTo>
                    <a:pt x="1571244" y="3048"/>
                  </a:lnTo>
                  <a:lnTo>
                    <a:pt x="1554480" y="1524"/>
                  </a:lnTo>
                  <a:lnTo>
                    <a:pt x="1539240" y="0"/>
                  </a:lnTo>
                  <a:lnTo>
                    <a:pt x="298704" y="0"/>
                  </a:lnTo>
                  <a:lnTo>
                    <a:pt x="281940" y="1524"/>
                  </a:lnTo>
                  <a:lnTo>
                    <a:pt x="236220" y="9144"/>
                  </a:lnTo>
                  <a:lnTo>
                    <a:pt x="178308" y="30480"/>
                  </a:lnTo>
                  <a:lnTo>
                    <a:pt x="138684" y="53340"/>
                  </a:lnTo>
                  <a:lnTo>
                    <a:pt x="91440" y="92964"/>
                  </a:lnTo>
                  <a:lnTo>
                    <a:pt x="53340" y="138684"/>
                  </a:lnTo>
                  <a:lnTo>
                    <a:pt x="45720" y="152400"/>
                  </a:lnTo>
                  <a:lnTo>
                    <a:pt x="38100" y="164592"/>
                  </a:lnTo>
                  <a:lnTo>
                    <a:pt x="18288" y="207264"/>
                  </a:lnTo>
                  <a:lnTo>
                    <a:pt x="3048" y="266700"/>
                  </a:lnTo>
                  <a:lnTo>
                    <a:pt x="0" y="298704"/>
                  </a:lnTo>
                  <a:lnTo>
                    <a:pt x="0" y="1246631"/>
                  </a:lnTo>
                  <a:lnTo>
                    <a:pt x="25908" y="1246631"/>
                  </a:lnTo>
                  <a:lnTo>
                    <a:pt x="25908" y="298704"/>
                  </a:lnTo>
                  <a:lnTo>
                    <a:pt x="27432" y="284988"/>
                  </a:lnTo>
                  <a:lnTo>
                    <a:pt x="28956" y="269748"/>
                  </a:lnTo>
                  <a:lnTo>
                    <a:pt x="30480" y="256032"/>
                  </a:lnTo>
                  <a:lnTo>
                    <a:pt x="35052" y="242316"/>
                  </a:lnTo>
                  <a:lnTo>
                    <a:pt x="38100" y="228600"/>
                  </a:lnTo>
                  <a:lnTo>
                    <a:pt x="42672" y="214884"/>
                  </a:lnTo>
                  <a:lnTo>
                    <a:pt x="48768" y="201168"/>
                  </a:lnTo>
                  <a:lnTo>
                    <a:pt x="53340" y="188976"/>
                  </a:lnTo>
                  <a:lnTo>
                    <a:pt x="60960" y="176784"/>
                  </a:lnTo>
                  <a:lnTo>
                    <a:pt x="67056" y="164592"/>
                  </a:lnTo>
                  <a:lnTo>
                    <a:pt x="74676" y="152400"/>
                  </a:lnTo>
                  <a:lnTo>
                    <a:pt x="109728" y="109728"/>
                  </a:lnTo>
                  <a:lnTo>
                    <a:pt x="153924" y="74676"/>
                  </a:lnTo>
                  <a:lnTo>
                    <a:pt x="188976" y="53340"/>
                  </a:lnTo>
                  <a:lnTo>
                    <a:pt x="242316" y="33528"/>
                  </a:lnTo>
                  <a:lnTo>
                    <a:pt x="271272" y="28956"/>
                  </a:lnTo>
                  <a:lnTo>
                    <a:pt x="284988" y="25908"/>
                  </a:lnTo>
                  <a:lnTo>
                    <a:pt x="1537716" y="25908"/>
                  </a:lnTo>
                  <a:lnTo>
                    <a:pt x="1552956" y="27432"/>
                  </a:lnTo>
                  <a:lnTo>
                    <a:pt x="1566672" y="28956"/>
                  </a:lnTo>
                  <a:lnTo>
                    <a:pt x="1581912" y="30480"/>
                  </a:lnTo>
                  <a:lnTo>
                    <a:pt x="1595628" y="35052"/>
                  </a:lnTo>
                  <a:lnTo>
                    <a:pt x="1609344" y="38100"/>
                  </a:lnTo>
                  <a:lnTo>
                    <a:pt x="1623060" y="42672"/>
                  </a:lnTo>
                  <a:lnTo>
                    <a:pt x="1635252" y="48768"/>
                  </a:lnTo>
                  <a:lnTo>
                    <a:pt x="1648968" y="53340"/>
                  </a:lnTo>
                  <a:lnTo>
                    <a:pt x="1661160" y="60960"/>
                  </a:lnTo>
                  <a:lnTo>
                    <a:pt x="1706880" y="91440"/>
                  </a:lnTo>
                  <a:lnTo>
                    <a:pt x="1746504" y="131064"/>
                  </a:lnTo>
                  <a:lnTo>
                    <a:pt x="1770888" y="164592"/>
                  </a:lnTo>
                  <a:lnTo>
                    <a:pt x="1776984" y="176784"/>
                  </a:lnTo>
                  <a:lnTo>
                    <a:pt x="1784604" y="188976"/>
                  </a:lnTo>
                  <a:lnTo>
                    <a:pt x="1789176" y="202692"/>
                  </a:lnTo>
                  <a:lnTo>
                    <a:pt x="1795272" y="214884"/>
                  </a:lnTo>
                  <a:lnTo>
                    <a:pt x="1799844" y="228600"/>
                  </a:lnTo>
                  <a:lnTo>
                    <a:pt x="1805940" y="256032"/>
                  </a:lnTo>
                  <a:lnTo>
                    <a:pt x="1808988" y="271272"/>
                  </a:lnTo>
                  <a:lnTo>
                    <a:pt x="1810512" y="284988"/>
                  </a:lnTo>
                  <a:lnTo>
                    <a:pt x="1812036" y="300228"/>
                  </a:lnTo>
                  <a:lnTo>
                    <a:pt x="1812036" y="1246631"/>
                  </a:lnTo>
                  <a:lnTo>
                    <a:pt x="1837944" y="124663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44" name="object 12"/>
          <p:cNvSpPr/>
          <p:nvPr/>
        </p:nvSpPr>
        <p:spPr>
          <a:xfrm>
            <a:off x="5292360" y="2657520"/>
            <a:ext cx="1465920" cy="11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3040" bIns="0" anchor="t">
            <a:spAutoFit/>
          </a:bodyPr>
          <a:p>
            <a:pPr marL="12600">
              <a:lnSpc>
                <a:spcPct val="100000"/>
              </a:lnSpc>
              <a:spcBef>
                <a:spcPts val="890"/>
              </a:spcBef>
            </a:pPr>
            <a:r>
              <a:rPr b="1" lang="en-IN" sz="2100" spc="-41" strike="noStrike">
                <a:solidFill>
                  <a:srgbClr val="ffffff"/>
                </a:solidFill>
                <a:latin typeface="Times New Roman"/>
              </a:rPr>
              <a:t>Type</a:t>
            </a:r>
            <a:r>
              <a:rPr b="1" lang="en-IN" sz="2100" spc="-60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1" lang="en-IN" sz="2100" spc="-1" strike="noStrike">
                <a:solidFill>
                  <a:srgbClr val="ffffff"/>
                </a:solidFill>
                <a:latin typeface="Times New Roman"/>
              </a:rPr>
              <a:t>2: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84680" indent="-172800">
              <a:lnSpc>
                <a:spcPts val="1661"/>
              </a:lnSpc>
              <a:spcBef>
                <a:spcPts val="865"/>
              </a:spcBef>
              <a:buClr>
                <a:srgbClr val="ffffff"/>
              </a:buClr>
              <a:buFont typeface="Symbol" charset="2"/>
              <a:buChar char=""/>
              <a:tabLst>
                <a:tab algn="l" pos="185400"/>
              </a:tabLst>
            </a:pPr>
            <a:r>
              <a:rPr b="0" lang="en-IN" sz="1600" spc="-7" strike="noStrike">
                <a:solidFill>
                  <a:srgbClr val="ffffff"/>
                </a:solidFill>
                <a:latin typeface="Times New Roman"/>
              </a:rPr>
              <a:t>Native- </a:t>
            </a: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600" spc="-7" strike="noStrike">
                <a:solidFill>
                  <a:srgbClr val="ffffff"/>
                </a:solidFill>
                <a:latin typeface="Times New Roman"/>
              </a:rPr>
              <a:t>API/partly</a:t>
            </a:r>
            <a:r>
              <a:rPr b="0" lang="en-IN" sz="1600" spc="-6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600" spc="-7" strike="noStrike">
                <a:solidFill>
                  <a:srgbClr val="ffffff"/>
                </a:solidFill>
                <a:latin typeface="Times New Roman"/>
              </a:rPr>
              <a:t>Java </a:t>
            </a:r>
            <a:r>
              <a:rPr b="0" lang="en-IN" sz="1600" spc="-38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600" spc="-7" strike="noStrike">
                <a:solidFill>
                  <a:srgbClr val="ffffff"/>
                </a:solidFill>
                <a:latin typeface="Times New Roman"/>
              </a:rPr>
              <a:t>driver</a:t>
            </a:r>
            <a:r>
              <a:rPr b="0" lang="en-IN" sz="1600" spc="-4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600" spc="-7" strike="noStrike">
                <a:solidFill>
                  <a:srgbClr val="ffffff"/>
                </a:solidFill>
                <a:latin typeface="Times New Roman"/>
              </a:rPr>
              <a:t>(</a:t>
            </a:r>
            <a:r>
              <a:rPr b="1" lang="en-IN" sz="1600" spc="-7" strike="noStrike">
                <a:solidFill>
                  <a:srgbClr val="ffff00"/>
                </a:solidFill>
                <a:latin typeface="Times New Roman"/>
              </a:rPr>
              <a:t>Native</a:t>
            </a:r>
            <a:r>
              <a:rPr b="0" lang="en-IN" sz="1600" spc="-7" strike="noStrike">
                <a:solidFill>
                  <a:srgbClr val="ffffff"/>
                </a:solidFill>
                <a:latin typeface="Times New Roman"/>
              </a:rPr>
              <a:t>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45" name="object 13"/>
          <p:cNvGrpSpPr/>
          <p:nvPr/>
        </p:nvGrpSpPr>
        <p:grpSpPr>
          <a:xfrm>
            <a:off x="2744640" y="3886200"/>
            <a:ext cx="4646520" cy="2971440"/>
            <a:chOff x="2744640" y="3886200"/>
            <a:chExt cx="4646520" cy="2971440"/>
          </a:xfrm>
        </p:grpSpPr>
        <p:sp>
          <p:nvSpPr>
            <p:cNvPr id="646" name="object 14"/>
            <p:cNvSpPr/>
            <p:nvPr/>
          </p:nvSpPr>
          <p:spPr>
            <a:xfrm>
              <a:off x="2744640" y="3886200"/>
              <a:ext cx="4646520" cy="2971440"/>
            </a:xfrm>
            <a:custGeom>
              <a:avLst/>
              <a:gdLst>
                <a:gd name="textAreaLeft" fmla="*/ 0 w 4646520"/>
                <a:gd name="textAreaRight" fmla="*/ 4646880 w 4646520"/>
                <a:gd name="textAreaTop" fmla="*/ 0 h 2971440"/>
                <a:gd name="textAreaBottom" fmla="*/ 2971800 h 2971440"/>
              </a:gdLst>
              <a:ahLst/>
              <a:rect l="textAreaLeft" t="textAreaTop" r="textAreaRight" b="textAreaBottom"/>
              <a:pathLst>
                <a:path w="4646930" h="2971800">
                  <a:moveTo>
                    <a:pt x="4646676" y="647700"/>
                  </a:moveTo>
                  <a:lnTo>
                    <a:pt x="3998975" y="0"/>
                  </a:lnTo>
                  <a:lnTo>
                    <a:pt x="647275" y="0"/>
                  </a:lnTo>
                  <a:lnTo>
                    <a:pt x="0" y="647700"/>
                  </a:lnTo>
                  <a:lnTo>
                    <a:pt x="2322576" y="2971800"/>
                  </a:lnTo>
                  <a:lnTo>
                    <a:pt x="4646676" y="647700"/>
                  </a:lnTo>
                  <a:close/>
                </a:path>
              </a:pathLst>
            </a:custGeom>
            <a:solidFill>
              <a:srgbClr val="d0d8e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7" name="object 15"/>
            <p:cNvSpPr/>
            <p:nvPr/>
          </p:nvSpPr>
          <p:spPr>
            <a:xfrm>
              <a:off x="3185280" y="3886200"/>
              <a:ext cx="1813320" cy="577440"/>
            </a:xfrm>
            <a:custGeom>
              <a:avLst/>
              <a:gdLst>
                <a:gd name="textAreaLeft" fmla="*/ 0 w 1813320"/>
                <a:gd name="textAreaRight" fmla="*/ 1813680 w 1813320"/>
                <a:gd name="textAreaTop" fmla="*/ 0 h 577440"/>
                <a:gd name="textAreaBottom" fmla="*/ 577800 h 577440"/>
              </a:gdLst>
              <a:ahLst/>
              <a:rect l="textAreaLeft" t="textAreaTop" r="textAreaRight" b="textAreaBottom"/>
              <a:pathLst>
                <a:path w="1813560" h="577850">
                  <a:moveTo>
                    <a:pt x="1813560" y="275844"/>
                  </a:moveTo>
                  <a:lnTo>
                    <a:pt x="1813560" y="0"/>
                  </a:lnTo>
                  <a:lnTo>
                    <a:pt x="0" y="0"/>
                  </a:lnTo>
                  <a:lnTo>
                    <a:pt x="0" y="275844"/>
                  </a:lnTo>
                  <a:lnTo>
                    <a:pt x="3965" y="325029"/>
                  </a:lnTo>
                  <a:lnTo>
                    <a:pt x="15447" y="371600"/>
                  </a:lnTo>
                  <a:lnTo>
                    <a:pt x="33823" y="414952"/>
                  </a:lnTo>
                  <a:lnTo>
                    <a:pt x="58472" y="454481"/>
                  </a:lnTo>
                  <a:lnTo>
                    <a:pt x="88773" y="489585"/>
                  </a:lnTo>
                  <a:lnTo>
                    <a:pt x="124102" y="519659"/>
                  </a:lnTo>
                  <a:lnTo>
                    <a:pt x="163839" y="544101"/>
                  </a:lnTo>
                  <a:lnTo>
                    <a:pt x="207361" y="562307"/>
                  </a:lnTo>
                  <a:lnTo>
                    <a:pt x="254047" y="573673"/>
                  </a:lnTo>
                  <a:lnTo>
                    <a:pt x="303276" y="577596"/>
                  </a:lnTo>
                  <a:lnTo>
                    <a:pt x="1511808" y="577596"/>
                  </a:lnTo>
                  <a:lnTo>
                    <a:pt x="1560623" y="573673"/>
                  </a:lnTo>
                  <a:lnTo>
                    <a:pt x="1606978" y="562307"/>
                  </a:lnTo>
                  <a:lnTo>
                    <a:pt x="1650243" y="544101"/>
                  </a:lnTo>
                  <a:lnTo>
                    <a:pt x="1689786" y="519659"/>
                  </a:lnTo>
                  <a:lnTo>
                    <a:pt x="1724977" y="489585"/>
                  </a:lnTo>
                  <a:lnTo>
                    <a:pt x="1755184" y="454481"/>
                  </a:lnTo>
                  <a:lnTo>
                    <a:pt x="1779777" y="414952"/>
                  </a:lnTo>
                  <a:lnTo>
                    <a:pt x="1798124" y="371600"/>
                  </a:lnTo>
                  <a:lnTo>
                    <a:pt x="1809596" y="325029"/>
                  </a:lnTo>
                  <a:lnTo>
                    <a:pt x="1813560" y="275844"/>
                  </a:lnTo>
                  <a:close/>
                </a:path>
              </a:pathLst>
            </a:custGeom>
            <a:solidFill>
              <a:srgbClr val="4f80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8" name="object 16"/>
            <p:cNvSpPr/>
            <p:nvPr/>
          </p:nvSpPr>
          <p:spPr>
            <a:xfrm>
              <a:off x="3173040" y="3886200"/>
              <a:ext cx="1837800" cy="591480"/>
            </a:xfrm>
            <a:custGeom>
              <a:avLst/>
              <a:gdLst>
                <a:gd name="textAreaLeft" fmla="*/ 0 w 1837800"/>
                <a:gd name="textAreaRight" fmla="*/ 1838160 w 1837800"/>
                <a:gd name="textAreaTop" fmla="*/ 0 h 591480"/>
                <a:gd name="textAreaBottom" fmla="*/ 591840 h 591480"/>
              </a:gdLst>
              <a:ahLst/>
              <a:rect l="textAreaLeft" t="textAreaTop" r="textAreaRight" b="textAreaBottom"/>
              <a:pathLst>
                <a:path w="1838325" h="591820">
                  <a:moveTo>
                    <a:pt x="1837944" y="292608"/>
                  </a:moveTo>
                  <a:lnTo>
                    <a:pt x="1837944" y="0"/>
                  </a:lnTo>
                  <a:lnTo>
                    <a:pt x="1812036" y="0"/>
                  </a:lnTo>
                  <a:lnTo>
                    <a:pt x="1812036" y="291084"/>
                  </a:lnTo>
                  <a:lnTo>
                    <a:pt x="1810512" y="306324"/>
                  </a:lnTo>
                  <a:lnTo>
                    <a:pt x="1808988" y="320040"/>
                  </a:lnTo>
                  <a:lnTo>
                    <a:pt x="1807464" y="335280"/>
                  </a:lnTo>
                  <a:lnTo>
                    <a:pt x="1802892" y="348996"/>
                  </a:lnTo>
                  <a:lnTo>
                    <a:pt x="1799844" y="362712"/>
                  </a:lnTo>
                  <a:lnTo>
                    <a:pt x="1795272" y="376428"/>
                  </a:lnTo>
                  <a:lnTo>
                    <a:pt x="1789176" y="388620"/>
                  </a:lnTo>
                  <a:lnTo>
                    <a:pt x="1784604" y="402336"/>
                  </a:lnTo>
                  <a:lnTo>
                    <a:pt x="1776984" y="414528"/>
                  </a:lnTo>
                  <a:lnTo>
                    <a:pt x="1770888" y="426720"/>
                  </a:lnTo>
                  <a:lnTo>
                    <a:pt x="1763268" y="438912"/>
                  </a:lnTo>
                  <a:lnTo>
                    <a:pt x="1728216" y="481584"/>
                  </a:lnTo>
                  <a:lnTo>
                    <a:pt x="1684020" y="516636"/>
                  </a:lnTo>
                  <a:lnTo>
                    <a:pt x="1661160" y="530352"/>
                  </a:lnTo>
                  <a:lnTo>
                    <a:pt x="1648968" y="537972"/>
                  </a:lnTo>
                  <a:lnTo>
                    <a:pt x="1635252" y="542544"/>
                  </a:lnTo>
                  <a:lnTo>
                    <a:pt x="1623060" y="548640"/>
                  </a:lnTo>
                  <a:lnTo>
                    <a:pt x="1609344" y="553212"/>
                  </a:lnTo>
                  <a:lnTo>
                    <a:pt x="1581912" y="559308"/>
                  </a:lnTo>
                  <a:lnTo>
                    <a:pt x="1566672" y="562356"/>
                  </a:lnTo>
                  <a:lnTo>
                    <a:pt x="1552956" y="563880"/>
                  </a:lnTo>
                  <a:lnTo>
                    <a:pt x="1537716" y="565404"/>
                  </a:lnTo>
                  <a:lnTo>
                    <a:pt x="300228" y="565404"/>
                  </a:lnTo>
                  <a:lnTo>
                    <a:pt x="256032" y="559308"/>
                  </a:lnTo>
                  <a:lnTo>
                    <a:pt x="214884" y="548640"/>
                  </a:lnTo>
                  <a:lnTo>
                    <a:pt x="202692" y="542544"/>
                  </a:lnTo>
                  <a:lnTo>
                    <a:pt x="188976" y="536448"/>
                  </a:lnTo>
                  <a:lnTo>
                    <a:pt x="152400" y="516636"/>
                  </a:lnTo>
                  <a:lnTo>
                    <a:pt x="109728" y="480060"/>
                  </a:lnTo>
                  <a:lnTo>
                    <a:pt x="74676" y="437388"/>
                  </a:lnTo>
                  <a:lnTo>
                    <a:pt x="60960" y="414528"/>
                  </a:lnTo>
                  <a:lnTo>
                    <a:pt x="53340" y="400812"/>
                  </a:lnTo>
                  <a:lnTo>
                    <a:pt x="48768" y="388620"/>
                  </a:lnTo>
                  <a:lnTo>
                    <a:pt x="42672" y="374904"/>
                  </a:lnTo>
                  <a:lnTo>
                    <a:pt x="38100" y="362712"/>
                  </a:lnTo>
                  <a:lnTo>
                    <a:pt x="35052" y="348996"/>
                  </a:lnTo>
                  <a:lnTo>
                    <a:pt x="32004" y="333756"/>
                  </a:lnTo>
                  <a:lnTo>
                    <a:pt x="28956" y="320040"/>
                  </a:lnTo>
                  <a:lnTo>
                    <a:pt x="27432" y="304800"/>
                  </a:lnTo>
                  <a:lnTo>
                    <a:pt x="25908" y="291084"/>
                  </a:lnTo>
                  <a:lnTo>
                    <a:pt x="25908" y="0"/>
                  </a:lnTo>
                  <a:lnTo>
                    <a:pt x="0" y="0"/>
                  </a:lnTo>
                  <a:lnTo>
                    <a:pt x="0" y="292608"/>
                  </a:lnTo>
                  <a:lnTo>
                    <a:pt x="1524" y="309372"/>
                  </a:lnTo>
                  <a:lnTo>
                    <a:pt x="4572" y="324612"/>
                  </a:lnTo>
                  <a:lnTo>
                    <a:pt x="6096" y="339852"/>
                  </a:lnTo>
                  <a:lnTo>
                    <a:pt x="10668" y="355092"/>
                  </a:lnTo>
                  <a:lnTo>
                    <a:pt x="13716" y="370332"/>
                  </a:lnTo>
                  <a:lnTo>
                    <a:pt x="19812" y="385572"/>
                  </a:lnTo>
                  <a:lnTo>
                    <a:pt x="24384" y="399288"/>
                  </a:lnTo>
                  <a:lnTo>
                    <a:pt x="32004" y="413004"/>
                  </a:lnTo>
                  <a:lnTo>
                    <a:pt x="38100" y="426720"/>
                  </a:lnTo>
                  <a:lnTo>
                    <a:pt x="73152" y="477012"/>
                  </a:lnTo>
                  <a:lnTo>
                    <a:pt x="115824" y="519684"/>
                  </a:lnTo>
                  <a:lnTo>
                    <a:pt x="152400" y="545592"/>
                  </a:lnTo>
                  <a:lnTo>
                    <a:pt x="164592" y="553212"/>
                  </a:lnTo>
                  <a:lnTo>
                    <a:pt x="178308" y="560832"/>
                  </a:lnTo>
                  <a:lnTo>
                    <a:pt x="192024" y="566928"/>
                  </a:lnTo>
                  <a:lnTo>
                    <a:pt x="207264" y="571500"/>
                  </a:lnTo>
                  <a:lnTo>
                    <a:pt x="220980" y="577596"/>
                  </a:lnTo>
                  <a:lnTo>
                    <a:pt x="236220" y="580644"/>
                  </a:lnTo>
                  <a:lnTo>
                    <a:pt x="251460" y="585216"/>
                  </a:lnTo>
                  <a:lnTo>
                    <a:pt x="266700" y="586740"/>
                  </a:lnTo>
                  <a:lnTo>
                    <a:pt x="283464" y="589788"/>
                  </a:lnTo>
                  <a:lnTo>
                    <a:pt x="298704" y="591312"/>
                  </a:lnTo>
                  <a:lnTo>
                    <a:pt x="1539240" y="591312"/>
                  </a:lnTo>
                  <a:lnTo>
                    <a:pt x="1556004" y="589788"/>
                  </a:lnTo>
                  <a:lnTo>
                    <a:pt x="1571244" y="586740"/>
                  </a:lnTo>
                  <a:lnTo>
                    <a:pt x="1586484" y="585216"/>
                  </a:lnTo>
                  <a:lnTo>
                    <a:pt x="1601724" y="580644"/>
                  </a:lnTo>
                  <a:lnTo>
                    <a:pt x="1616964" y="577596"/>
                  </a:lnTo>
                  <a:lnTo>
                    <a:pt x="1632204" y="571500"/>
                  </a:lnTo>
                  <a:lnTo>
                    <a:pt x="1645920" y="566928"/>
                  </a:lnTo>
                  <a:lnTo>
                    <a:pt x="1659636" y="559308"/>
                  </a:lnTo>
                  <a:lnTo>
                    <a:pt x="1673352" y="553212"/>
                  </a:lnTo>
                  <a:lnTo>
                    <a:pt x="1723644" y="518160"/>
                  </a:lnTo>
                  <a:lnTo>
                    <a:pt x="1766316" y="475488"/>
                  </a:lnTo>
                  <a:lnTo>
                    <a:pt x="1792224" y="438912"/>
                  </a:lnTo>
                  <a:lnTo>
                    <a:pt x="1799844" y="426720"/>
                  </a:lnTo>
                  <a:lnTo>
                    <a:pt x="1819656" y="384048"/>
                  </a:lnTo>
                  <a:lnTo>
                    <a:pt x="1834896" y="324612"/>
                  </a:lnTo>
                  <a:lnTo>
                    <a:pt x="1837944" y="29260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9" name="object 17"/>
            <p:cNvSpPr/>
            <p:nvPr/>
          </p:nvSpPr>
          <p:spPr>
            <a:xfrm>
              <a:off x="5137560" y="3886200"/>
              <a:ext cx="1813320" cy="577440"/>
            </a:xfrm>
            <a:custGeom>
              <a:avLst/>
              <a:gdLst>
                <a:gd name="textAreaLeft" fmla="*/ 0 w 1813320"/>
                <a:gd name="textAreaRight" fmla="*/ 1813680 w 1813320"/>
                <a:gd name="textAreaTop" fmla="*/ 0 h 577440"/>
                <a:gd name="textAreaBottom" fmla="*/ 577800 h 577440"/>
              </a:gdLst>
              <a:ahLst/>
              <a:rect l="textAreaLeft" t="textAreaTop" r="textAreaRight" b="textAreaBottom"/>
              <a:pathLst>
                <a:path w="1813559" h="577850">
                  <a:moveTo>
                    <a:pt x="1813560" y="275844"/>
                  </a:moveTo>
                  <a:lnTo>
                    <a:pt x="1813560" y="0"/>
                  </a:lnTo>
                  <a:lnTo>
                    <a:pt x="0" y="0"/>
                  </a:lnTo>
                  <a:lnTo>
                    <a:pt x="0" y="275844"/>
                  </a:lnTo>
                  <a:lnTo>
                    <a:pt x="3963" y="325029"/>
                  </a:lnTo>
                  <a:lnTo>
                    <a:pt x="15435" y="371600"/>
                  </a:lnTo>
                  <a:lnTo>
                    <a:pt x="33782" y="414952"/>
                  </a:lnTo>
                  <a:lnTo>
                    <a:pt x="58375" y="454481"/>
                  </a:lnTo>
                  <a:lnTo>
                    <a:pt x="88582" y="489585"/>
                  </a:lnTo>
                  <a:lnTo>
                    <a:pt x="123773" y="519659"/>
                  </a:lnTo>
                  <a:lnTo>
                    <a:pt x="163316" y="544101"/>
                  </a:lnTo>
                  <a:lnTo>
                    <a:pt x="206581" y="562307"/>
                  </a:lnTo>
                  <a:lnTo>
                    <a:pt x="252936" y="573673"/>
                  </a:lnTo>
                  <a:lnTo>
                    <a:pt x="301752" y="577596"/>
                  </a:lnTo>
                  <a:lnTo>
                    <a:pt x="1510284" y="577596"/>
                  </a:lnTo>
                  <a:lnTo>
                    <a:pt x="1559512" y="573673"/>
                  </a:lnTo>
                  <a:lnTo>
                    <a:pt x="1606198" y="562307"/>
                  </a:lnTo>
                  <a:lnTo>
                    <a:pt x="1649720" y="544101"/>
                  </a:lnTo>
                  <a:lnTo>
                    <a:pt x="1689457" y="519659"/>
                  </a:lnTo>
                  <a:lnTo>
                    <a:pt x="1724787" y="489585"/>
                  </a:lnTo>
                  <a:lnTo>
                    <a:pt x="1755087" y="454481"/>
                  </a:lnTo>
                  <a:lnTo>
                    <a:pt x="1779736" y="414952"/>
                  </a:lnTo>
                  <a:lnTo>
                    <a:pt x="1798112" y="371600"/>
                  </a:lnTo>
                  <a:lnTo>
                    <a:pt x="1809594" y="325029"/>
                  </a:lnTo>
                  <a:lnTo>
                    <a:pt x="1813560" y="275844"/>
                  </a:lnTo>
                  <a:close/>
                </a:path>
              </a:pathLst>
            </a:custGeom>
            <a:solidFill>
              <a:srgbClr val="4f80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0" name="object 18"/>
            <p:cNvSpPr/>
            <p:nvPr/>
          </p:nvSpPr>
          <p:spPr>
            <a:xfrm>
              <a:off x="5125320" y="3886200"/>
              <a:ext cx="1837800" cy="591480"/>
            </a:xfrm>
            <a:custGeom>
              <a:avLst/>
              <a:gdLst>
                <a:gd name="textAreaLeft" fmla="*/ 0 w 1837800"/>
                <a:gd name="textAreaRight" fmla="*/ 1838160 w 1837800"/>
                <a:gd name="textAreaTop" fmla="*/ 0 h 591480"/>
                <a:gd name="textAreaBottom" fmla="*/ 591840 h 591480"/>
              </a:gdLst>
              <a:ahLst/>
              <a:rect l="textAreaLeft" t="textAreaTop" r="textAreaRight" b="textAreaBottom"/>
              <a:pathLst>
                <a:path w="1838325" h="591820">
                  <a:moveTo>
                    <a:pt x="1837944" y="292608"/>
                  </a:moveTo>
                  <a:lnTo>
                    <a:pt x="1837944" y="0"/>
                  </a:lnTo>
                  <a:lnTo>
                    <a:pt x="1812036" y="0"/>
                  </a:lnTo>
                  <a:lnTo>
                    <a:pt x="1812036" y="291084"/>
                  </a:lnTo>
                  <a:lnTo>
                    <a:pt x="1810512" y="306324"/>
                  </a:lnTo>
                  <a:lnTo>
                    <a:pt x="1799844" y="362712"/>
                  </a:lnTo>
                  <a:lnTo>
                    <a:pt x="1789176" y="388620"/>
                  </a:lnTo>
                  <a:lnTo>
                    <a:pt x="1783080" y="402336"/>
                  </a:lnTo>
                  <a:lnTo>
                    <a:pt x="1763268" y="438912"/>
                  </a:lnTo>
                  <a:lnTo>
                    <a:pt x="1726692" y="481584"/>
                  </a:lnTo>
                  <a:lnTo>
                    <a:pt x="1684020" y="516636"/>
                  </a:lnTo>
                  <a:lnTo>
                    <a:pt x="1661160" y="530352"/>
                  </a:lnTo>
                  <a:lnTo>
                    <a:pt x="1647444" y="537972"/>
                  </a:lnTo>
                  <a:lnTo>
                    <a:pt x="1635252" y="542544"/>
                  </a:lnTo>
                  <a:lnTo>
                    <a:pt x="1621536" y="548640"/>
                  </a:lnTo>
                  <a:lnTo>
                    <a:pt x="1609344" y="553212"/>
                  </a:lnTo>
                  <a:lnTo>
                    <a:pt x="1595628" y="556260"/>
                  </a:lnTo>
                  <a:lnTo>
                    <a:pt x="1580388" y="559308"/>
                  </a:lnTo>
                  <a:lnTo>
                    <a:pt x="1566672" y="562356"/>
                  </a:lnTo>
                  <a:lnTo>
                    <a:pt x="1552956" y="563880"/>
                  </a:lnTo>
                  <a:lnTo>
                    <a:pt x="1537716" y="565404"/>
                  </a:lnTo>
                  <a:lnTo>
                    <a:pt x="298704" y="565404"/>
                  </a:lnTo>
                  <a:lnTo>
                    <a:pt x="284988" y="563880"/>
                  </a:lnTo>
                  <a:lnTo>
                    <a:pt x="269748" y="562356"/>
                  </a:lnTo>
                  <a:lnTo>
                    <a:pt x="228600" y="553212"/>
                  </a:lnTo>
                  <a:lnTo>
                    <a:pt x="164592" y="524256"/>
                  </a:lnTo>
                  <a:lnTo>
                    <a:pt x="129540" y="499872"/>
                  </a:lnTo>
                  <a:lnTo>
                    <a:pt x="91440" y="460248"/>
                  </a:lnTo>
                  <a:lnTo>
                    <a:pt x="67056" y="426720"/>
                  </a:lnTo>
                  <a:lnTo>
                    <a:pt x="53340" y="400812"/>
                  </a:lnTo>
                  <a:lnTo>
                    <a:pt x="47244" y="388620"/>
                  </a:lnTo>
                  <a:lnTo>
                    <a:pt x="42672" y="374904"/>
                  </a:lnTo>
                  <a:lnTo>
                    <a:pt x="38100" y="362712"/>
                  </a:lnTo>
                  <a:lnTo>
                    <a:pt x="33528" y="348996"/>
                  </a:lnTo>
                  <a:lnTo>
                    <a:pt x="30480" y="333756"/>
                  </a:lnTo>
                  <a:lnTo>
                    <a:pt x="28956" y="320040"/>
                  </a:lnTo>
                  <a:lnTo>
                    <a:pt x="25908" y="304800"/>
                  </a:lnTo>
                  <a:lnTo>
                    <a:pt x="25908" y="0"/>
                  </a:lnTo>
                  <a:lnTo>
                    <a:pt x="0" y="0"/>
                  </a:lnTo>
                  <a:lnTo>
                    <a:pt x="0" y="292608"/>
                  </a:lnTo>
                  <a:lnTo>
                    <a:pt x="3048" y="324612"/>
                  </a:lnTo>
                  <a:lnTo>
                    <a:pt x="18288" y="385572"/>
                  </a:lnTo>
                  <a:lnTo>
                    <a:pt x="45720" y="440436"/>
                  </a:lnTo>
                  <a:lnTo>
                    <a:pt x="71628" y="477012"/>
                  </a:lnTo>
                  <a:lnTo>
                    <a:pt x="114300" y="519684"/>
                  </a:lnTo>
                  <a:lnTo>
                    <a:pt x="152400" y="545592"/>
                  </a:lnTo>
                  <a:lnTo>
                    <a:pt x="164592" y="553212"/>
                  </a:lnTo>
                  <a:lnTo>
                    <a:pt x="178308" y="560832"/>
                  </a:lnTo>
                  <a:lnTo>
                    <a:pt x="192024" y="566928"/>
                  </a:lnTo>
                  <a:lnTo>
                    <a:pt x="207264" y="571500"/>
                  </a:lnTo>
                  <a:lnTo>
                    <a:pt x="220980" y="577596"/>
                  </a:lnTo>
                  <a:lnTo>
                    <a:pt x="236220" y="580644"/>
                  </a:lnTo>
                  <a:lnTo>
                    <a:pt x="251460" y="585216"/>
                  </a:lnTo>
                  <a:lnTo>
                    <a:pt x="266700" y="586740"/>
                  </a:lnTo>
                  <a:lnTo>
                    <a:pt x="283464" y="589788"/>
                  </a:lnTo>
                  <a:lnTo>
                    <a:pt x="298704" y="591312"/>
                  </a:lnTo>
                  <a:lnTo>
                    <a:pt x="1539240" y="591312"/>
                  </a:lnTo>
                  <a:lnTo>
                    <a:pt x="1556004" y="589788"/>
                  </a:lnTo>
                  <a:lnTo>
                    <a:pt x="1571244" y="586740"/>
                  </a:lnTo>
                  <a:lnTo>
                    <a:pt x="1586484" y="585216"/>
                  </a:lnTo>
                  <a:lnTo>
                    <a:pt x="1632204" y="571500"/>
                  </a:lnTo>
                  <a:lnTo>
                    <a:pt x="1645920" y="566928"/>
                  </a:lnTo>
                  <a:lnTo>
                    <a:pt x="1659636" y="559308"/>
                  </a:lnTo>
                  <a:lnTo>
                    <a:pt x="1673352" y="553212"/>
                  </a:lnTo>
                  <a:lnTo>
                    <a:pt x="1723644" y="518160"/>
                  </a:lnTo>
                  <a:lnTo>
                    <a:pt x="1766316" y="475488"/>
                  </a:lnTo>
                  <a:lnTo>
                    <a:pt x="1792224" y="438912"/>
                  </a:lnTo>
                  <a:lnTo>
                    <a:pt x="1799844" y="426720"/>
                  </a:lnTo>
                  <a:lnTo>
                    <a:pt x="1807464" y="413004"/>
                  </a:lnTo>
                  <a:lnTo>
                    <a:pt x="1813560" y="399288"/>
                  </a:lnTo>
                  <a:lnTo>
                    <a:pt x="1818132" y="384048"/>
                  </a:lnTo>
                  <a:lnTo>
                    <a:pt x="1824228" y="370332"/>
                  </a:lnTo>
                  <a:lnTo>
                    <a:pt x="1827276" y="355092"/>
                  </a:lnTo>
                  <a:lnTo>
                    <a:pt x="1831848" y="339852"/>
                  </a:lnTo>
                  <a:lnTo>
                    <a:pt x="1833372" y="324612"/>
                  </a:lnTo>
                  <a:lnTo>
                    <a:pt x="1836420" y="307848"/>
                  </a:lnTo>
                  <a:lnTo>
                    <a:pt x="1837944" y="29260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1" name="object 19"/>
            <p:cNvSpPr/>
            <p:nvPr/>
          </p:nvSpPr>
          <p:spPr>
            <a:xfrm>
              <a:off x="3185280" y="4604040"/>
              <a:ext cx="1813320" cy="1811880"/>
            </a:xfrm>
            <a:custGeom>
              <a:avLst/>
              <a:gdLst>
                <a:gd name="textAreaLeft" fmla="*/ 0 w 1813320"/>
                <a:gd name="textAreaRight" fmla="*/ 1813680 w 1813320"/>
                <a:gd name="textAreaTop" fmla="*/ 0 h 1811880"/>
                <a:gd name="textAreaBottom" fmla="*/ 1812240 h 1811880"/>
              </a:gdLst>
              <a:ahLst/>
              <a:rect l="textAreaLeft" t="textAreaTop" r="textAreaRight" b="textAreaBottom"/>
              <a:pathLst>
                <a:path w="1813560" h="1812289">
                  <a:moveTo>
                    <a:pt x="1813560" y="1510284"/>
                  </a:moveTo>
                  <a:lnTo>
                    <a:pt x="1813560" y="301752"/>
                  </a:lnTo>
                  <a:lnTo>
                    <a:pt x="1809596" y="252936"/>
                  </a:lnTo>
                  <a:lnTo>
                    <a:pt x="1798124" y="206581"/>
                  </a:lnTo>
                  <a:lnTo>
                    <a:pt x="1779777" y="163316"/>
                  </a:lnTo>
                  <a:lnTo>
                    <a:pt x="1755184" y="123773"/>
                  </a:lnTo>
                  <a:lnTo>
                    <a:pt x="1724977" y="88582"/>
                  </a:lnTo>
                  <a:lnTo>
                    <a:pt x="1689786" y="58375"/>
                  </a:lnTo>
                  <a:lnTo>
                    <a:pt x="1650243" y="33782"/>
                  </a:lnTo>
                  <a:lnTo>
                    <a:pt x="1606978" y="15435"/>
                  </a:lnTo>
                  <a:lnTo>
                    <a:pt x="1560623" y="3963"/>
                  </a:lnTo>
                  <a:lnTo>
                    <a:pt x="1511808" y="0"/>
                  </a:lnTo>
                  <a:lnTo>
                    <a:pt x="303276" y="0"/>
                  </a:lnTo>
                  <a:lnTo>
                    <a:pt x="254047" y="3963"/>
                  </a:lnTo>
                  <a:lnTo>
                    <a:pt x="207361" y="15435"/>
                  </a:lnTo>
                  <a:lnTo>
                    <a:pt x="163839" y="33782"/>
                  </a:lnTo>
                  <a:lnTo>
                    <a:pt x="124102" y="58375"/>
                  </a:lnTo>
                  <a:lnTo>
                    <a:pt x="88773" y="88582"/>
                  </a:lnTo>
                  <a:lnTo>
                    <a:pt x="58472" y="123773"/>
                  </a:lnTo>
                  <a:lnTo>
                    <a:pt x="33823" y="163316"/>
                  </a:lnTo>
                  <a:lnTo>
                    <a:pt x="15447" y="206581"/>
                  </a:lnTo>
                  <a:lnTo>
                    <a:pt x="3965" y="252936"/>
                  </a:lnTo>
                  <a:lnTo>
                    <a:pt x="0" y="301752"/>
                  </a:lnTo>
                  <a:lnTo>
                    <a:pt x="0" y="1510284"/>
                  </a:lnTo>
                  <a:lnTo>
                    <a:pt x="3965" y="1559469"/>
                  </a:lnTo>
                  <a:lnTo>
                    <a:pt x="15447" y="1606040"/>
                  </a:lnTo>
                  <a:lnTo>
                    <a:pt x="33823" y="1649391"/>
                  </a:lnTo>
                  <a:lnTo>
                    <a:pt x="58472" y="1688921"/>
                  </a:lnTo>
                  <a:lnTo>
                    <a:pt x="88773" y="1724025"/>
                  </a:lnTo>
                  <a:lnTo>
                    <a:pt x="124102" y="1754099"/>
                  </a:lnTo>
                  <a:lnTo>
                    <a:pt x="163839" y="1778541"/>
                  </a:lnTo>
                  <a:lnTo>
                    <a:pt x="207361" y="1796747"/>
                  </a:lnTo>
                  <a:lnTo>
                    <a:pt x="254047" y="1808113"/>
                  </a:lnTo>
                  <a:lnTo>
                    <a:pt x="303276" y="1812036"/>
                  </a:lnTo>
                  <a:lnTo>
                    <a:pt x="1511808" y="1812036"/>
                  </a:lnTo>
                  <a:lnTo>
                    <a:pt x="1560623" y="1808113"/>
                  </a:lnTo>
                  <a:lnTo>
                    <a:pt x="1606978" y="1796747"/>
                  </a:lnTo>
                  <a:lnTo>
                    <a:pt x="1650243" y="1778541"/>
                  </a:lnTo>
                  <a:lnTo>
                    <a:pt x="1689786" y="1754099"/>
                  </a:lnTo>
                  <a:lnTo>
                    <a:pt x="1724977" y="1724025"/>
                  </a:lnTo>
                  <a:lnTo>
                    <a:pt x="1755184" y="1688921"/>
                  </a:lnTo>
                  <a:lnTo>
                    <a:pt x="1779777" y="1649391"/>
                  </a:lnTo>
                  <a:lnTo>
                    <a:pt x="1798124" y="1606040"/>
                  </a:lnTo>
                  <a:lnTo>
                    <a:pt x="1809596" y="1559469"/>
                  </a:lnTo>
                  <a:lnTo>
                    <a:pt x="1813560" y="1510284"/>
                  </a:lnTo>
                  <a:close/>
                </a:path>
              </a:pathLst>
            </a:custGeom>
            <a:solidFill>
              <a:srgbClr val="4f80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2" name="object 20"/>
            <p:cNvSpPr/>
            <p:nvPr/>
          </p:nvSpPr>
          <p:spPr>
            <a:xfrm>
              <a:off x="3173040" y="4591800"/>
              <a:ext cx="1837800" cy="1837800"/>
            </a:xfrm>
            <a:custGeom>
              <a:avLst/>
              <a:gdLst>
                <a:gd name="textAreaLeft" fmla="*/ 0 w 1837800"/>
                <a:gd name="textAreaRight" fmla="*/ 1838160 w 1837800"/>
                <a:gd name="textAreaTop" fmla="*/ 0 h 1837800"/>
                <a:gd name="textAreaBottom" fmla="*/ 1838160 h 1837800"/>
              </a:gdLst>
              <a:ahLst/>
              <a:rect l="textAreaLeft" t="textAreaTop" r="textAreaRight" b="textAreaBottom"/>
              <a:pathLst>
                <a:path w="1838325" h="1838325">
                  <a:moveTo>
                    <a:pt x="1837944" y="1537716"/>
                  </a:moveTo>
                  <a:lnTo>
                    <a:pt x="1837944" y="297180"/>
                  </a:lnTo>
                  <a:lnTo>
                    <a:pt x="1831848" y="249936"/>
                  </a:lnTo>
                  <a:lnTo>
                    <a:pt x="1824228" y="220980"/>
                  </a:lnTo>
                  <a:lnTo>
                    <a:pt x="1819656" y="205740"/>
                  </a:lnTo>
                  <a:lnTo>
                    <a:pt x="1813560" y="192024"/>
                  </a:lnTo>
                  <a:lnTo>
                    <a:pt x="1807464" y="176784"/>
                  </a:lnTo>
                  <a:lnTo>
                    <a:pt x="1799844" y="164592"/>
                  </a:lnTo>
                  <a:lnTo>
                    <a:pt x="1766316" y="112776"/>
                  </a:lnTo>
                  <a:lnTo>
                    <a:pt x="1723644" y="71628"/>
                  </a:lnTo>
                  <a:lnTo>
                    <a:pt x="1685544" y="44196"/>
                  </a:lnTo>
                  <a:lnTo>
                    <a:pt x="1645920" y="24384"/>
                  </a:lnTo>
                  <a:lnTo>
                    <a:pt x="1601724" y="9144"/>
                  </a:lnTo>
                  <a:lnTo>
                    <a:pt x="1554480" y="1524"/>
                  </a:lnTo>
                  <a:lnTo>
                    <a:pt x="1539240" y="0"/>
                  </a:lnTo>
                  <a:lnTo>
                    <a:pt x="298704" y="0"/>
                  </a:lnTo>
                  <a:lnTo>
                    <a:pt x="281940" y="1524"/>
                  </a:lnTo>
                  <a:lnTo>
                    <a:pt x="236220" y="9144"/>
                  </a:lnTo>
                  <a:lnTo>
                    <a:pt x="178308" y="30480"/>
                  </a:lnTo>
                  <a:lnTo>
                    <a:pt x="138684" y="53340"/>
                  </a:lnTo>
                  <a:lnTo>
                    <a:pt x="91440" y="91440"/>
                  </a:lnTo>
                  <a:lnTo>
                    <a:pt x="53340" y="138684"/>
                  </a:lnTo>
                  <a:lnTo>
                    <a:pt x="30480" y="178308"/>
                  </a:lnTo>
                  <a:lnTo>
                    <a:pt x="19812" y="205740"/>
                  </a:lnTo>
                  <a:lnTo>
                    <a:pt x="13716" y="220980"/>
                  </a:lnTo>
                  <a:lnTo>
                    <a:pt x="10668" y="236220"/>
                  </a:lnTo>
                  <a:lnTo>
                    <a:pt x="6096" y="251460"/>
                  </a:lnTo>
                  <a:lnTo>
                    <a:pt x="4572" y="266700"/>
                  </a:lnTo>
                  <a:lnTo>
                    <a:pt x="1524" y="281940"/>
                  </a:lnTo>
                  <a:lnTo>
                    <a:pt x="0" y="298704"/>
                  </a:lnTo>
                  <a:lnTo>
                    <a:pt x="0" y="1539240"/>
                  </a:lnTo>
                  <a:lnTo>
                    <a:pt x="1524" y="1554480"/>
                  </a:lnTo>
                  <a:lnTo>
                    <a:pt x="4572" y="1571244"/>
                  </a:lnTo>
                  <a:lnTo>
                    <a:pt x="6096" y="1586484"/>
                  </a:lnTo>
                  <a:lnTo>
                    <a:pt x="10668" y="1601724"/>
                  </a:lnTo>
                  <a:lnTo>
                    <a:pt x="13716" y="1616964"/>
                  </a:lnTo>
                  <a:lnTo>
                    <a:pt x="19812" y="1630680"/>
                  </a:lnTo>
                  <a:lnTo>
                    <a:pt x="24384" y="1645920"/>
                  </a:lnTo>
                  <a:lnTo>
                    <a:pt x="25908" y="1648663"/>
                  </a:lnTo>
                  <a:lnTo>
                    <a:pt x="25908" y="298704"/>
                  </a:lnTo>
                  <a:lnTo>
                    <a:pt x="27432" y="284988"/>
                  </a:lnTo>
                  <a:lnTo>
                    <a:pt x="38100" y="228600"/>
                  </a:lnTo>
                  <a:lnTo>
                    <a:pt x="67056" y="164592"/>
                  </a:lnTo>
                  <a:lnTo>
                    <a:pt x="91440" y="129540"/>
                  </a:lnTo>
                  <a:lnTo>
                    <a:pt x="131064" y="89916"/>
                  </a:lnTo>
                  <a:lnTo>
                    <a:pt x="153924" y="74676"/>
                  </a:lnTo>
                  <a:lnTo>
                    <a:pt x="164592" y="67056"/>
                  </a:lnTo>
                  <a:lnTo>
                    <a:pt x="176784" y="59436"/>
                  </a:lnTo>
                  <a:lnTo>
                    <a:pt x="190500" y="53340"/>
                  </a:lnTo>
                  <a:lnTo>
                    <a:pt x="202692" y="47244"/>
                  </a:lnTo>
                  <a:lnTo>
                    <a:pt x="216408" y="42672"/>
                  </a:lnTo>
                  <a:lnTo>
                    <a:pt x="228600" y="38100"/>
                  </a:lnTo>
                  <a:lnTo>
                    <a:pt x="242316" y="33528"/>
                  </a:lnTo>
                  <a:lnTo>
                    <a:pt x="257556" y="30480"/>
                  </a:lnTo>
                  <a:lnTo>
                    <a:pt x="271272" y="27432"/>
                  </a:lnTo>
                  <a:lnTo>
                    <a:pt x="284988" y="25908"/>
                  </a:lnTo>
                  <a:lnTo>
                    <a:pt x="300228" y="25908"/>
                  </a:lnTo>
                  <a:lnTo>
                    <a:pt x="315468" y="24384"/>
                  </a:lnTo>
                  <a:lnTo>
                    <a:pt x="1524000" y="24384"/>
                  </a:lnTo>
                  <a:lnTo>
                    <a:pt x="1539240" y="25908"/>
                  </a:lnTo>
                  <a:lnTo>
                    <a:pt x="1552956" y="25908"/>
                  </a:lnTo>
                  <a:lnTo>
                    <a:pt x="1568196" y="28956"/>
                  </a:lnTo>
                  <a:lnTo>
                    <a:pt x="1636776" y="47244"/>
                  </a:lnTo>
                  <a:lnTo>
                    <a:pt x="1685544" y="74676"/>
                  </a:lnTo>
                  <a:lnTo>
                    <a:pt x="1728216" y="109728"/>
                  </a:lnTo>
                  <a:lnTo>
                    <a:pt x="1763268" y="152400"/>
                  </a:lnTo>
                  <a:lnTo>
                    <a:pt x="1790700" y="201168"/>
                  </a:lnTo>
                  <a:lnTo>
                    <a:pt x="1804416" y="242316"/>
                  </a:lnTo>
                  <a:lnTo>
                    <a:pt x="1808988" y="269748"/>
                  </a:lnTo>
                  <a:lnTo>
                    <a:pt x="1812036" y="284988"/>
                  </a:lnTo>
                  <a:lnTo>
                    <a:pt x="1812036" y="1647825"/>
                  </a:lnTo>
                  <a:lnTo>
                    <a:pt x="1819656" y="1630680"/>
                  </a:lnTo>
                  <a:lnTo>
                    <a:pt x="1824228" y="1615440"/>
                  </a:lnTo>
                  <a:lnTo>
                    <a:pt x="1828800" y="1601724"/>
                  </a:lnTo>
                  <a:lnTo>
                    <a:pt x="1831848" y="1584960"/>
                  </a:lnTo>
                  <a:lnTo>
                    <a:pt x="1834896" y="1569720"/>
                  </a:lnTo>
                  <a:lnTo>
                    <a:pt x="1837944" y="1537716"/>
                  </a:lnTo>
                  <a:close/>
                </a:path>
                <a:path w="1838325" h="1838325">
                  <a:moveTo>
                    <a:pt x="1812036" y="1647825"/>
                  </a:moveTo>
                  <a:lnTo>
                    <a:pt x="1812036" y="1537716"/>
                  </a:lnTo>
                  <a:lnTo>
                    <a:pt x="1810512" y="1552956"/>
                  </a:lnTo>
                  <a:lnTo>
                    <a:pt x="1808988" y="1566672"/>
                  </a:lnTo>
                  <a:lnTo>
                    <a:pt x="1807464" y="1581912"/>
                  </a:lnTo>
                  <a:lnTo>
                    <a:pt x="1802892" y="1595628"/>
                  </a:lnTo>
                  <a:lnTo>
                    <a:pt x="1799844" y="1609344"/>
                  </a:lnTo>
                  <a:lnTo>
                    <a:pt x="1795272" y="1623060"/>
                  </a:lnTo>
                  <a:lnTo>
                    <a:pt x="1789176" y="1635252"/>
                  </a:lnTo>
                  <a:lnTo>
                    <a:pt x="1784604" y="1648968"/>
                  </a:lnTo>
                  <a:lnTo>
                    <a:pt x="1776984" y="1661160"/>
                  </a:lnTo>
                  <a:lnTo>
                    <a:pt x="1770888" y="1673352"/>
                  </a:lnTo>
                  <a:lnTo>
                    <a:pt x="1763268" y="1684020"/>
                  </a:lnTo>
                  <a:lnTo>
                    <a:pt x="1728216" y="1728216"/>
                  </a:lnTo>
                  <a:lnTo>
                    <a:pt x="1684020" y="1763268"/>
                  </a:lnTo>
                  <a:lnTo>
                    <a:pt x="1648968" y="1783080"/>
                  </a:lnTo>
                  <a:lnTo>
                    <a:pt x="1595628" y="1802892"/>
                  </a:lnTo>
                  <a:lnTo>
                    <a:pt x="1552956" y="1810512"/>
                  </a:lnTo>
                  <a:lnTo>
                    <a:pt x="1537716" y="1812036"/>
                  </a:lnTo>
                  <a:lnTo>
                    <a:pt x="300228" y="1812036"/>
                  </a:lnTo>
                  <a:lnTo>
                    <a:pt x="256032" y="1805940"/>
                  </a:lnTo>
                  <a:lnTo>
                    <a:pt x="214884" y="1793748"/>
                  </a:lnTo>
                  <a:lnTo>
                    <a:pt x="176784" y="1776984"/>
                  </a:lnTo>
                  <a:lnTo>
                    <a:pt x="131064" y="1744980"/>
                  </a:lnTo>
                  <a:lnTo>
                    <a:pt x="91440" y="1706880"/>
                  </a:lnTo>
                  <a:lnTo>
                    <a:pt x="67056" y="1671828"/>
                  </a:lnTo>
                  <a:lnTo>
                    <a:pt x="60960" y="1659636"/>
                  </a:lnTo>
                  <a:lnTo>
                    <a:pt x="53340" y="1647444"/>
                  </a:lnTo>
                  <a:lnTo>
                    <a:pt x="48768" y="1635252"/>
                  </a:lnTo>
                  <a:lnTo>
                    <a:pt x="42672" y="1621536"/>
                  </a:lnTo>
                  <a:lnTo>
                    <a:pt x="38100" y="1607820"/>
                  </a:lnTo>
                  <a:lnTo>
                    <a:pt x="28956" y="1566672"/>
                  </a:lnTo>
                  <a:lnTo>
                    <a:pt x="27432" y="1551432"/>
                  </a:lnTo>
                  <a:lnTo>
                    <a:pt x="25908" y="1537716"/>
                  </a:lnTo>
                  <a:lnTo>
                    <a:pt x="25908" y="1648663"/>
                  </a:lnTo>
                  <a:lnTo>
                    <a:pt x="32004" y="1659636"/>
                  </a:lnTo>
                  <a:lnTo>
                    <a:pt x="38100" y="1673352"/>
                  </a:lnTo>
                  <a:lnTo>
                    <a:pt x="73152" y="1723644"/>
                  </a:lnTo>
                  <a:lnTo>
                    <a:pt x="115824" y="1766316"/>
                  </a:lnTo>
                  <a:lnTo>
                    <a:pt x="152400" y="1792224"/>
                  </a:lnTo>
                  <a:lnTo>
                    <a:pt x="192024" y="1812036"/>
                  </a:lnTo>
                  <a:lnTo>
                    <a:pt x="236220" y="1827276"/>
                  </a:lnTo>
                  <a:lnTo>
                    <a:pt x="283464" y="1836420"/>
                  </a:lnTo>
                  <a:lnTo>
                    <a:pt x="298704" y="1836420"/>
                  </a:lnTo>
                  <a:lnTo>
                    <a:pt x="315468" y="1837944"/>
                  </a:lnTo>
                  <a:lnTo>
                    <a:pt x="1524000" y="1837944"/>
                  </a:lnTo>
                  <a:lnTo>
                    <a:pt x="1539240" y="1836420"/>
                  </a:lnTo>
                  <a:lnTo>
                    <a:pt x="1556004" y="1834896"/>
                  </a:lnTo>
                  <a:lnTo>
                    <a:pt x="1601724" y="1827276"/>
                  </a:lnTo>
                  <a:lnTo>
                    <a:pt x="1673352" y="1799844"/>
                  </a:lnTo>
                  <a:lnTo>
                    <a:pt x="1723644" y="1764792"/>
                  </a:lnTo>
                  <a:lnTo>
                    <a:pt x="1766316" y="1722120"/>
                  </a:lnTo>
                  <a:lnTo>
                    <a:pt x="1792224" y="1685544"/>
                  </a:lnTo>
                  <a:lnTo>
                    <a:pt x="1807464" y="1658112"/>
                  </a:lnTo>
                  <a:lnTo>
                    <a:pt x="1812036" y="164782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53" name="object 21"/>
          <p:cNvSpPr/>
          <p:nvPr/>
        </p:nvSpPr>
        <p:spPr>
          <a:xfrm>
            <a:off x="3341520" y="4609800"/>
            <a:ext cx="1409400" cy="13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3040" bIns="0" anchor="t">
            <a:spAutoFit/>
          </a:bodyPr>
          <a:p>
            <a:pPr marL="12600">
              <a:lnSpc>
                <a:spcPct val="100000"/>
              </a:lnSpc>
              <a:spcBef>
                <a:spcPts val="890"/>
              </a:spcBef>
            </a:pPr>
            <a:r>
              <a:rPr b="1" lang="en-IN" sz="2100" spc="-41" strike="noStrike">
                <a:solidFill>
                  <a:srgbClr val="ffffff"/>
                </a:solidFill>
                <a:latin typeface="Times New Roman"/>
              </a:rPr>
              <a:t>Type</a:t>
            </a:r>
            <a:r>
              <a:rPr b="1" lang="en-IN" sz="2100" spc="-60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1" lang="en-IN" sz="2100" spc="-1" strike="noStrike">
                <a:solidFill>
                  <a:srgbClr val="ffffff"/>
                </a:solidFill>
                <a:latin typeface="Times New Roman"/>
              </a:rPr>
              <a:t>3: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84680" indent="-172800">
              <a:lnSpc>
                <a:spcPts val="1661"/>
              </a:lnSpc>
              <a:spcBef>
                <a:spcPts val="865"/>
              </a:spcBef>
              <a:buClr>
                <a:srgbClr val="ffffff"/>
              </a:buClr>
              <a:buFont typeface="Symbol" charset="2"/>
              <a:buChar char=""/>
              <a:tabLst>
                <a:tab algn="l" pos="185400"/>
              </a:tabLst>
            </a:pPr>
            <a:r>
              <a:rPr b="0" lang="en-IN" sz="1600" spc="-7" strike="noStrike">
                <a:solidFill>
                  <a:srgbClr val="ffffff"/>
                </a:solidFill>
                <a:latin typeface="Times New Roman"/>
              </a:rPr>
              <a:t>All Java/Net- </a:t>
            </a: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600" spc="-7" strike="noStrike">
                <a:solidFill>
                  <a:srgbClr val="ffffff"/>
                </a:solidFill>
                <a:latin typeface="Times New Roman"/>
              </a:rPr>
              <a:t>protocol</a:t>
            </a:r>
            <a:r>
              <a:rPr b="0" lang="en-IN" sz="1600" spc="-60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600" spc="-7" strike="noStrike">
                <a:solidFill>
                  <a:srgbClr val="ffffff"/>
                </a:solidFill>
                <a:latin typeface="Times New Roman"/>
              </a:rPr>
              <a:t>driver </a:t>
            </a:r>
            <a:r>
              <a:rPr b="0" lang="en-IN" sz="1600" spc="-38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600" spc="-7" strike="noStrike">
                <a:solidFill>
                  <a:srgbClr val="ffffff"/>
                </a:solidFill>
                <a:latin typeface="Times New Roman"/>
              </a:rPr>
              <a:t>(</a:t>
            </a:r>
            <a:r>
              <a:rPr b="1" lang="en-IN" sz="1600" spc="-7" strike="noStrike">
                <a:solidFill>
                  <a:srgbClr val="ffff00"/>
                </a:solidFill>
                <a:latin typeface="Times New Roman"/>
              </a:rPr>
              <a:t>Middleware</a:t>
            </a:r>
            <a:r>
              <a:rPr b="0" lang="en-IN" sz="1600" spc="-7" strike="noStrike">
                <a:solidFill>
                  <a:srgbClr val="ffffff"/>
                </a:solidFill>
                <a:latin typeface="Times New Roman"/>
              </a:rPr>
              <a:t>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54" name="object 22"/>
          <p:cNvGrpSpPr/>
          <p:nvPr/>
        </p:nvGrpSpPr>
        <p:grpSpPr>
          <a:xfrm>
            <a:off x="5125320" y="4591800"/>
            <a:ext cx="1837800" cy="1837800"/>
            <a:chOff x="5125320" y="4591800"/>
            <a:chExt cx="1837800" cy="1837800"/>
          </a:xfrm>
        </p:grpSpPr>
        <p:sp>
          <p:nvSpPr>
            <p:cNvPr id="655" name="object 23"/>
            <p:cNvSpPr/>
            <p:nvPr/>
          </p:nvSpPr>
          <p:spPr>
            <a:xfrm>
              <a:off x="5137560" y="4604040"/>
              <a:ext cx="1813320" cy="1811880"/>
            </a:xfrm>
            <a:custGeom>
              <a:avLst/>
              <a:gdLst>
                <a:gd name="textAreaLeft" fmla="*/ 0 w 1813320"/>
                <a:gd name="textAreaRight" fmla="*/ 1813680 w 1813320"/>
                <a:gd name="textAreaTop" fmla="*/ 0 h 1811880"/>
                <a:gd name="textAreaBottom" fmla="*/ 1812240 h 1811880"/>
              </a:gdLst>
              <a:ahLst/>
              <a:rect l="textAreaLeft" t="textAreaTop" r="textAreaRight" b="textAreaBottom"/>
              <a:pathLst>
                <a:path w="1813559" h="1812289">
                  <a:moveTo>
                    <a:pt x="1813560" y="1510284"/>
                  </a:moveTo>
                  <a:lnTo>
                    <a:pt x="1813560" y="301752"/>
                  </a:lnTo>
                  <a:lnTo>
                    <a:pt x="1809594" y="252936"/>
                  </a:lnTo>
                  <a:lnTo>
                    <a:pt x="1798112" y="206581"/>
                  </a:lnTo>
                  <a:lnTo>
                    <a:pt x="1779736" y="163316"/>
                  </a:lnTo>
                  <a:lnTo>
                    <a:pt x="1755087" y="123773"/>
                  </a:lnTo>
                  <a:lnTo>
                    <a:pt x="1724787" y="88582"/>
                  </a:lnTo>
                  <a:lnTo>
                    <a:pt x="1689457" y="58375"/>
                  </a:lnTo>
                  <a:lnTo>
                    <a:pt x="1649720" y="33782"/>
                  </a:lnTo>
                  <a:lnTo>
                    <a:pt x="1606198" y="15435"/>
                  </a:lnTo>
                  <a:lnTo>
                    <a:pt x="1559512" y="3963"/>
                  </a:lnTo>
                  <a:lnTo>
                    <a:pt x="1510284" y="0"/>
                  </a:lnTo>
                  <a:lnTo>
                    <a:pt x="301752" y="0"/>
                  </a:lnTo>
                  <a:lnTo>
                    <a:pt x="252936" y="3963"/>
                  </a:lnTo>
                  <a:lnTo>
                    <a:pt x="206581" y="15435"/>
                  </a:lnTo>
                  <a:lnTo>
                    <a:pt x="163316" y="33782"/>
                  </a:lnTo>
                  <a:lnTo>
                    <a:pt x="123773" y="58375"/>
                  </a:lnTo>
                  <a:lnTo>
                    <a:pt x="88582" y="88582"/>
                  </a:lnTo>
                  <a:lnTo>
                    <a:pt x="58375" y="123773"/>
                  </a:lnTo>
                  <a:lnTo>
                    <a:pt x="33782" y="163316"/>
                  </a:lnTo>
                  <a:lnTo>
                    <a:pt x="15435" y="206581"/>
                  </a:lnTo>
                  <a:lnTo>
                    <a:pt x="3963" y="252936"/>
                  </a:lnTo>
                  <a:lnTo>
                    <a:pt x="0" y="301752"/>
                  </a:lnTo>
                  <a:lnTo>
                    <a:pt x="0" y="1510284"/>
                  </a:lnTo>
                  <a:lnTo>
                    <a:pt x="3963" y="1559469"/>
                  </a:lnTo>
                  <a:lnTo>
                    <a:pt x="15435" y="1606040"/>
                  </a:lnTo>
                  <a:lnTo>
                    <a:pt x="33782" y="1649391"/>
                  </a:lnTo>
                  <a:lnTo>
                    <a:pt x="58375" y="1688921"/>
                  </a:lnTo>
                  <a:lnTo>
                    <a:pt x="88582" y="1724025"/>
                  </a:lnTo>
                  <a:lnTo>
                    <a:pt x="123773" y="1754099"/>
                  </a:lnTo>
                  <a:lnTo>
                    <a:pt x="163316" y="1778541"/>
                  </a:lnTo>
                  <a:lnTo>
                    <a:pt x="206581" y="1796747"/>
                  </a:lnTo>
                  <a:lnTo>
                    <a:pt x="252936" y="1808113"/>
                  </a:lnTo>
                  <a:lnTo>
                    <a:pt x="301752" y="1812036"/>
                  </a:lnTo>
                  <a:lnTo>
                    <a:pt x="1510284" y="1812036"/>
                  </a:lnTo>
                  <a:lnTo>
                    <a:pt x="1559512" y="1808113"/>
                  </a:lnTo>
                  <a:lnTo>
                    <a:pt x="1606198" y="1796747"/>
                  </a:lnTo>
                  <a:lnTo>
                    <a:pt x="1649720" y="1778541"/>
                  </a:lnTo>
                  <a:lnTo>
                    <a:pt x="1689457" y="1754099"/>
                  </a:lnTo>
                  <a:lnTo>
                    <a:pt x="1724787" y="1724025"/>
                  </a:lnTo>
                  <a:lnTo>
                    <a:pt x="1755087" y="1688921"/>
                  </a:lnTo>
                  <a:lnTo>
                    <a:pt x="1779736" y="1649391"/>
                  </a:lnTo>
                  <a:lnTo>
                    <a:pt x="1798112" y="1606040"/>
                  </a:lnTo>
                  <a:lnTo>
                    <a:pt x="1809594" y="1559469"/>
                  </a:lnTo>
                  <a:lnTo>
                    <a:pt x="1813560" y="1510284"/>
                  </a:lnTo>
                  <a:close/>
                </a:path>
              </a:pathLst>
            </a:custGeom>
            <a:solidFill>
              <a:srgbClr val="4f80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6" name="object 24"/>
            <p:cNvSpPr/>
            <p:nvPr/>
          </p:nvSpPr>
          <p:spPr>
            <a:xfrm>
              <a:off x="5125320" y="4591800"/>
              <a:ext cx="1837800" cy="1837800"/>
            </a:xfrm>
            <a:custGeom>
              <a:avLst/>
              <a:gdLst>
                <a:gd name="textAreaLeft" fmla="*/ 0 w 1837800"/>
                <a:gd name="textAreaRight" fmla="*/ 1838160 w 1837800"/>
                <a:gd name="textAreaTop" fmla="*/ 0 h 1837800"/>
                <a:gd name="textAreaBottom" fmla="*/ 1838160 h 1837800"/>
              </a:gdLst>
              <a:ahLst/>
              <a:rect l="textAreaLeft" t="textAreaTop" r="textAreaRight" b="textAreaBottom"/>
              <a:pathLst>
                <a:path w="1838325" h="1838325">
                  <a:moveTo>
                    <a:pt x="1837944" y="1537716"/>
                  </a:moveTo>
                  <a:lnTo>
                    <a:pt x="1837944" y="297180"/>
                  </a:lnTo>
                  <a:lnTo>
                    <a:pt x="1836420" y="281940"/>
                  </a:lnTo>
                  <a:lnTo>
                    <a:pt x="1833372" y="266700"/>
                  </a:lnTo>
                  <a:lnTo>
                    <a:pt x="1831848" y="249936"/>
                  </a:lnTo>
                  <a:lnTo>
                    <a:pt x="1827276" y="234696"/>
                  </a:lnTo>
                  <a:lnTo>
                    <a:pt x="1822704" y="220980"/>
                  </a:lnTo>
                  <a:lnTo>
                    <a:pt x="1818132" y="205740"/>
                  </a:lnTo>
                  <a:lnTo>
                    <a:pt x="1799844" y="164592"/>
                  </a:lnTo>
                  <a:lnTo>
                    <a:pt x="1764792" y="112776"/>
                  </a:lnTo>
                  <a:lnTo>
                    <a:pt x="1722120" y="71628"/>
                  </a:lnTo>
                  <a:lnTo>
                    <a:pt x="1685544" y="44196"/>
                  </a:lnTo>
                  <a:lnTo>
                    <a:pt x="1645920" y="24384"/>
                  </a:lnTo>
                  <a:lnTo>
                    <a:pt x="1601724" y="9144"/>
                  </a:lnTo>
                  <a:lnTo>
                    <a:pt x="1554480" y="1524"/>
                  </a:lnTo>
                  <a:lnTo>
                    <a:pt x="1539240" y="0"/>
                  </a:lnTo>
                  <a:lnTo>
                    <a:pt x="298704" y="0"/>
                  </a:lnTo>
                  <a:lnTo>
                    <a:pt x="236220" y="9144"/>
                  </a:lnTo>
                  <a:lnTo>
                    <a:pt x="178308" y="30480"/>
                  </a:lnTo>
                  <a:lnTo>
                    <a:pt x="138684" y="53340"/>
                  </a:lnTo>
                  <a:lnTo>
                    <a:pt x="91440" y="91440"/>
                  </a:lnTo>
                  <a:lnTo>
                    <a:pt x="53340" y="138684"/>
                  </a:lnTo>
                  <a:lnTo>
                    <a:pt x="30480" y="178308"/>
                  </a:lnTo>
                  <a:lnTo>
                    <a:pt x="9144" y="236220"/>
                  </a:lnTo>
                  <a:lnTo>
                    <a:pt x="0" y="298704"/>
                  </a:lnTo>
                  <a:lnTo>
                    <a:pt x="0" y="1539240"/>
                  </a:lnTo>
                  <a:lnTo>
                    <a:pt x="9144" y="1601724"/>
                  </a:lnTo>
                  <a:lnTo>
                    <a:pt x="24384" y="1645920"/>
                  </a:lnTo>
                  <a:lnTo>
                    <a:pt x="25908" y="1649349"/>
                  </a:lnTo>
                  <a:lnTo>
                    <a:pt x="25908" y="298704"/>
                  </a:lnTo>
                  <a:lnTo>
                    <a:pt x="27432" y="284988"/>
                  </a:lnTo>
                  <a:lnTo>
                    <a:pt x="28956" y="269748"/>
                  </a:lnTo>
                  <a:lnTo>
                    <a:pt x="30480" y="256032"/>
                  </a:lnTo>
                  <a:lnTo>
                    <a:pt x="35052" y="242316"/>
                  </a:lnTo>
                  <a:lnTo>
                    <a:pt x="38100" y="228600"/>
                  </a:lnTo>
                  <a:lnTo>
                    <a:pt x="42672" y="214884"/>
                  </a:lnTo>
                  <a:lnTo>
                    <a:pt x="48768" y="201168"/>
                  </a:lnTo>
                  <a:lnTo>
                    <a:pt x="53340" y="188976"/>
                  </a:lnTo>
                  <a:lnTo>
                    <a:pt x="60960" y="176784"/>
                  </a:lnTo>
                  <a:lnTo>
                    <a:pt x="67056" y="164592"/>
                  </a:lnTo>
                  <a:lnTo>
                    <a:pt x="74676" y="152400"/>
                  </a:lnTo>
                  <a:lnTo>
                    <a:pt x="91440" y="129540"/>
                  </a:lnTo>
                  <a:lnTo>
                    <a:pt x="109728" y="109728"/>
                  </a:lnTo>
                  <a:lnTo>
                    <a:pt x="131064" y="89916"/>
                  </a:lnTo>
                  <a:lnTo>
                    <a:pt x="153924" y="74676"/>
                  </a:lnTo>
                  <a:lnTo>
                    <a:pt x="164592" y="67056"/>
                  </a:lnTo>
                  <a:lnTo>
                    <a:pt x="202692" y="47244"/>
                  </a:lnTo>
                  <a:lnTo>
                    <a:pt x="242316" y="33528"/>
                  </a:lnTo>
                  <a:lnTo>
                    <a:pt x="284988" y="25908"/>
                  </a:lnTo>
                  <a:lnTo>
                    <a:pt x="300228" y="25908"/>
                  </a:lnTo>
                  <a:lnTo>
                    <a:pt x="315468" y="24384"/>
                  </a:lnTo>
                  <a:lnTo>
                    <a:pt x="1522476" y="24384"/>
                  </a:lnTo>
                  <a:lnTo>
                    <a:pt x="1537716" y="25908"/>
                  </a:lnTo>
                  <a:lnTo>
                    <a:pt x="1552956" y="25908"/>
                  </a:lnTo>
                  <a:lnTo>
                    <a:pt x="1566672" y="28956"/>
                  </a:lnTo>
                  <a:lnTo>
                    <a:pt x="1581912" y="30480"/>
                  </a:lnTo>
                  <a:lnTo>
                    <a:pt x="1595628" y="33528"/>
                  </a:lnTo>
                  <a:lnTo>
                    <a:pt x="1635252" y="47244"/>
                  </a:lnTo>
                  <a:lnTo>
                    <a:pt x="1685544" y="74676"/>
                  </a:lnTo>
                  <a:lnTo>
                    <a:pt x="1728216" y="109728"/>
                  </a:lnTo>
                  <a:lnTo>
                    <a:pt x="1763268" y="152400"/>
                  </a:lnTo>
                  <a:lnTo>
                    <a:pt x="1776984" y="176784"/>
                  </a:lnTo>
                  <a:lnTo>
                    <a:pt x="1784604" y="188976"/>
                  </a:lnTo>
                  <a:lnTo>
                    <a:pt x="1789176" y="201168"/>
                  </a:lnTo>
                  <a:lnTo>
                    <a:pt x="1795272" y="214884"/>
                  </a:lnTo>
                  <a:lnTo>
                    <a:pt x="1799844" y="228600"/>
                  </a:lnTo>
                  <a:lnTo>
                    <a:pt x="1805940" y="256032"/>
                  </a:lnTo>
                  <a:lnTo>
                    <a:pt x="1808988" y="271272"/>
                  </a:lnTo>
                  <a:lnTo>
                    <a:pt x="1810512" y="284988"/>
                  </a:lnTo>
                  <a:lnTo>
                    <a:pt x="1812036" y="300228"/>
                  </a:lnTo>
                  <a:lnTo>
                    <a:pt x="1812036" y="1647825"/>
                  </a:lnTo>
                  <a:lnTo>
                    <a:pt x="1813560" y="1644396"/>
                  </a:lnTo>
                  <a:lnTo>
                    <a:pt x="1818132" y="1630680"/>
                  </a:lnTo>
                  <a:lnTo>
                    <a:pt x="1824228" y="1615440"/>
                  </a:lnTo>
                  <a:lnTo>
                    <a:pt x="1827276" y="1601724"/>
                  </a:lnTo>
                  <a:lnTo>
                    <a:pt x="1831848" y="1584960"/>
                  </a:lnTo>
                  <a:lnTo>
                    <a:pt x="1833372" y="1569720"/>
                  </a:lnTo>
                  <a:lnTo>
                    <a:pt x="1836420" y="1554480"/>
                  </a:lnTo>
                  <a:lnTo>
                    <a:pt x="1837944" y="1537716"/>
                  </a:lnTo>
                  <a:close/>
                </a:path>
                <a:path w="1838325" h="1838325">
                  <a:moveTo>
                    <a:pt x="1812036" y="1647825"/>
                  </a:moveTo>
                  <a:lnTo>
                    <a:pt x="1812036" y="1537716"/>
                  </a:lnTo>
                  <a:lnTo>
                    <a:pt x="1810512" y="1552956"/>
                  </a:lnTo>
                  <a:lnTo>
                    <a:pt x="1808988" y="1566672"/>
                  </a:lnTo>
                  <a:lnTo>
                    <a:pt x="1805940" y="1581912"/>
                  </a:lnTo>
                  <a:lnTo>
                    <a:pt x="1799844" y="1609344"/>
                  </a:lnTo>
                  <a:lnTo>
                    <a:pt x="1795272" y="1623060"/>
                  </a:lnTo>
                  <a:lnTo>
                    <a:pt x="1789176" y="1635252"/>
                  </a:lnTo>
                  <a:lnTo>
                    <a:pt x="1783080" y="1648968"/>
                  </a:lnTo>
                  <a:lnTo>
                    <a:pt x="1763268" y="1684020"/>
                  </a:lnTo>
                  <a:lnTo>
                    <a:pt x="1726692" y="1728216"/>
                  </a:lnTo>
                  <a:lnTo>
                    <a:pt x="1684020" y="1763268"/>
                  </a:lnTo>
                  <a:lnTo>
                    <a:pt x="1647444" y="1783080"/>
                  </a:lnTo>
                  <a:lnTo>
                    <a:pt x="1635252" y="1789176"/>
                  </a:lnTo>
                  <a:lnTo>
                    <a:pt x="1621536" y="1793748"/>
                  </a:lnTo>
                  <a:lnTo>
                    <a:pt x="1609344" y="1798320"/>
                  </a:lnTo>
                  <a:lnTo>
                    <a:pt x="1595628" y="1802892"/>
                  </a:lnTo>
                  <a:lnTo>
                    <a:pt x="1580388" y="1805940"/>
                  </a:lnTo>
                  <a:lnTo>
                    <a:pt x="1566672" y="1808988"/>
                  </a:lnTo>
                  <a:lnTo>
                    <a:pt x="1552956" y="1810512"/>
                  </a:lnTo>
                  <a:lnTo>
                    <a:pt x="1537716" y="1812036"/>
                  </a:lnTo>
                  <a:lnTo>
                    <a:pt x="298704" y="1812036"/>
                  </a:lnTo>
                  <a:lnTo>
                    <a:pt x="284988" y="1810512"/>
                  </a:lnTo>
                  <a:lnTo>
                    <a:pt x="269748" y="1808988"/>
                  </a:lnTo>
                  <a:lnTo>
                    <a:pt x="201168" y="1789176"/>
                  </a:lnTo>
                  <a:lnTo>
                    <a:pt x="152400" y="1761744"/>
                  </a:lnTo>
                  <a:lnTo>
                    <a:pt x="109728" y="1726692"/>
                  </a:lnTo>
                  <a:lnTo>
                    <a:pt x="74676" y="1684020"/>
                  </a:lnTo>
                  <a:lnTo>
                    <a:pt x="47244" y="1635252"/>
                  </a:lnTo>
                  <a:lnTo>
                    <a:pt x="33528" y="1594104"/>
                  </a:lnTo>
                  <a:lnTo>
                    <a:pt x="28956" y="1566672"/>
                  </a:lnTo>
                  <a:lnTo>
                    <a:pt x="25908" y="1551432"/>
                  </a:lnTo>
                  <a:lnTo>
                    <a:pt x="25908" y="1649349"/>
                  </a:lnTo>
                  <a:lnTo>
                    <a:pt x="30480" y="1659636"/>
                  </a:lnTo>
                  <a:lnTo>
                    <a:pt x="38100" y="1673352"/>
                  </a:lnTo>
                  <a:lnTo>
                    <a:pt x="45720" y="1685544"/>
                  </a:lnTo>
                  <a:lnTo>
                    <a:pt x="53340" y="1699260"/>
                  </a:lnTo>
                  <a:lnTo>
                    <a:pt x="114300" y="1766316"/>
                  </a:lnTo>
                  <a:lnTo>
                    <a:pt x="152400" y="1792224"/>
                  </a:lnTo>
                  <a:lnTo>
                    <a:pt x="192024" y="1812036"/>
                  </a:lnTo>
                  <a:lnTo>
                    <a:pt x="236220" y="1827276"/>
                  </a:lnTo>
                  <a:lnTo>
                    <a:pt x="283464" y="1836420"/>
                  </a:lnTo>
                  <a:lnTo>
                    <a:pt x="298704" y="1836420"/>
                  </a:lnTo>
                  <a:lnTo>
                    <a:pt x="313944" y="1837944"/>
                  </a:lnTo>
                  <a:lnTo>
                    <a:pt x="1524000" y="1837944"/>
                  </a:lnTo>
                  <a:lnTo>
                    <a:pt x="1539240" y="1836420"/>
                  </a:lnTo>
                  <a:lnTo>
                    <a:pt x="1556004" y="1834896"/>
                  </a:lnTo>
                  <a:lnTo>
                    <a:pt x="1601724" y="1827276"/>
                  </a:lnTo>
                  <a:lnTo>
                    <a:pt x="1645920" y="1812036"/>
                  </a:lnTo>
                  <a:lnTo>
                    <a:pt x="1687068" y="1792224"/>
                  </a:lnTo>
                  <a:lnTo>
                    <a:pt x="1723644" y="1764792"/>
                  </a:lnTo>
                  <a:lnTo>
                    <a:pt x="1766316" y="1722120"/>
                  </a:lnTo>
                  <a:lnTo>
                    <a:pt x="1792224" y="1685544"/>
                  </a:lnTo>
                  <a:lnTo>
                    <a:pt x="1807464" y="1658112"/>
                  </a:lnTo>
                  <a:lnTo>
                    <a:pt x="1812036" y="164782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57" name="object 25"/>
          <p:cNvSpPr/>
          <p:nvPr/>
        </p:nvSpPr>
        <p:spPr>
          <a:xfrm>
            <a:off x="5292360" y="4609800"/>
            <a:ext cx="1409400" cy="15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3040" bIns="0" anchor="t">
            <a:spAutoFit/>
          </a:bodyPr>
          <a:p>
            <a:pPr marL="12600">
              <a:lnSpc>
                <a:spcPct val="100000"/>
              </a:lnSpc>
              <a:spcBef>
                <a:spcPts val="890"/>
              </a:spcBef>
            </a:pPr>
            <a:r>
              <a:rPr b="1" lang="en-IN" sz="2100" spc="-41" strike="noStrike">
                <a:solidFill>
                  <a:srgbClr val="ffffff"/>
                </a:solidFill>
                <a:latin typeface="Times New Roman"/>
              </a:rPr>
              <a:t>Type</a:t>
            </a:r>
            <a:r>
              <a:rPr b="1" lang="en-IN" sz="2100" spc="-60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1" lang="en-IN" sz="2100" spc="-1" strike="noStrike">
                <a:solidFill>
                  <a:srgbClr val="ffffff"/>
                </a:solidFill>
                <a:latin typeface="Times New Roman"/>
              </a:rPr>
              <a:t>4: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84680" indent="-172800">
              <a:lnSpc>
                <a:spcPts val="1661"/>
              </a:lnSpc>
              <a:spcBef>
                <a:spcPts val="865"/>
              </a:spcBef>
              <a:buClr>
                <a:srgbClr val="ffffff"/>
              </a:buClr>
              <a:buFont typeface="Symbol" charset="2"/>
              <a:buChar char=""/>
              <a:tabLst>
                <a:tab algn="l" pos="185400"/>
              </a:tabLst>
            </a:pPr>
            <a:r>
              <a:rPr b="0" lang="en-IN" sz="1600" spc="-7" strike="noStrike">
                <a:solidFill>
                  <a:srgbClr val="ffffff"/>
                </a:solidFill>
                <a:latin typeface="Times New Roman"/>
              </a:rPr>
              <a:t>All </a:t>
            </a: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600" spc="-7" strike="noStrike">
                <a:solidFill>
                  <a:srgbClr val="ffffff"/>
                </a:solidFill>
                <a:latin typeface="Times New Roman"/>
              </a:rPr>
              <a:t>Java/Native- </a:t>
            </a: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600" spc="-7" strike="noStrike">
                <a:solidFill>
                  <a:srgbClr val="ffffff"/>
                </a:solidFill>
                <a:latin typeface="Times New Roman"/>
              </a:rPr>
              <a:t>protocol</a:t>
            </a:r>
            <a:r>
              <a:rPr b="0" lang="en-IN" sz="1600" spc="-60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600" spc="-7" strike="noStrike">
                <a:solidFill>
                  <a:srgbClr val="ffffff"/>
                </a:solidFill>
                <a:latin typeface="Times New Roman"/>
              </a:rPr>
              <a:t>driver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184680">
              <a:lnSpc>
                <a:spcPts val="1505"/>
              </a:lnSpc>
              <a:tabLst>
                <a:tab algn="l" pos="185400"/>
              </a:tabLst>
            </a:pPr>
            <a:r>
              <a:rPr b="0" lang="en-IN" sz="1600" spc="-7" strike="noStrike">
                <a:solidFill>
                  <a:srgbClr val="ffffff"/>
                </a:solidFill>
                <a:latin typeface="Times New Roman"/>
              </a:rPr>
              <a:t>/Thin</a:t>
            </a:r>
            <a:r>
              <a:rPr b="0" lang="en-IN" sz="1600" spc="-4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600" spc="-7" strike="noStrike">
                <a:solidFill>
                  <a:srgbClr val="ffffff"/>
                </a:solidFill>
                <a:latin typeface="Times New Roman"/>
              </a:rPr>
              <a:t>Driver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184680">
              <a:lnSpc>
                <a:spcPts val="1789"/>
              </a:lnSpc>
              <a:tabLst>
                <a:tab algn="l" pos="185400"/>
              </a:tabLst>
            </a:pPr>
            <a:r>
              <a:rPr b="0" lang="en-IN" sz="1600" spc="-12" strike="noStrike">
                <a:solidFill>
                  <a:srgbClr val="ffffff"/>
                </a:solidFill>
                <a:latin typeface="Times New Roman"/>
              </a:rPr>
              <a:t>(</a:t>
            </a:r>
            <a:r>
              <a:rPr b="1" lang="en-IN" sz="1600" spc="-12" strike="noStrike">
                <a:solidFill>
                  <a:srgbClr val="ffff00"/>
                </a:solidFill>
                <a:latin typeface="Times New Roman"/>
              </a:rPr>
              <a:t>Pure</a:t>
            </a:r>
            <a:r>
              <a:rPr b="0" lang="en-IN" sz="1600" spc="-12" strike="noStrike">
                <a:solidFill>
                  <a:srgbClr val="ffffff"/>
                </a:solidFill>
                <a:latin typeface="Times New Roman"/>
              </a:rPr>
              <a:t>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2991240" y="497880"/>
            <a:ext cx="407304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Type</a:t>
            </a:r>
            <a:r>
              <a:rPr b="1" lang="en-IN" sz="3600" spc="-3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1</a:t>
            </a:r>
            <a:r>
              <a:rPr b="1" lang="en-IN" sz="36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JDBC</a:t>
            </a:r>
            <a:r>
              <a:rPr b="1" lang="en-IN" sz="36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Driver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9" name="object 3"/>
          <p:cNvSpPr/>
          <p:nvPr/>
        </p:nvSpPr>
        <p:spPr>
          <a:xfrm>
            <a:off x="4957560" y="3454920"/>
            <a:ext cx="2541600" cy="29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305"/>
              </a:lnSpc>
              <a:tabLst>
                <a:tab algn="l" pos="705600"/>
                <a:tab algn="l" pos="169416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'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driv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2"/>
          <p:cNvSpPr>
            <a:spLocks noGrp="1"/>
          </p:cNvSpPr>
          <p:nvPr>
            <p:ph/>
          </p:nvPr>
        </p:nvSpPr>
        <p:spPr>
          <a:xfrm>
            <a:off x="993240" y="1313640"/>
            <a:ext cx="8071920" cy="4510440"/>
          </a:xfrm>
          <a:prstGeom prst="rect">
            <a:avLst/>
          </a:prstGeom>
          <a:noFill/>
          <a:ln w="0">
            <a:noFill/>
          </a:ln>
        </p:spPr>
        <p:txBody>
          <a:bodyPr lIns="0" rIns="0" tIns="92880" bIns="0" anchor="t">
            <a:noAutofit/>
          </a:bodyPr>
          <a:p>
            <a:pPr marL="354960" indent="-343080" algn="just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The </a:t>
            </a:r>
            <a:r>
              <a:rPr b="0" lang="en-IN" sz="2400" spc="-46" strike="noStrike">
                <a:solidFill>
                  <a:schemeClr val="dk1"/>
                </a:solidFill>
                <a:latin typeface="Times New Roman"/>
              </a:rPr>
              <a:t>Type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1(</a:t>
            </a:r>
            <a:r>
              <a:rPr b="1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JDBC-ODBC Bridge driver)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driver translates 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all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 JDBC calls into ODBC calls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and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sends them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to the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ODBC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driver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5680" indent="-34308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Advantage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756360" indent="-286920" algn="just">
              <a:lnSpc>
                <a:spcPct val="100000"/>
              </a:lnSpc>
              <a:spcBef>
                <a:spcPts val="575"/>
              </a:spcBef>
              <a:buNone/>
              <a:tabLst>
                <a:tab algn="l" pos="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Arial MT"/>
              </a:rPr>
              <a:t>–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JDBC-ODBC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Bridge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allows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access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to</a:t>
            </a:r>
            <a:r>
              <a:rPr b="0" lang="en-IN" sz="24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almost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any </a:t>
            </a:r>
            <a:r>
              <a:rPr b="0" lang="en-IN" sz="24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database,</a:t>
            </a:r>
            <a:r>
              <a:rPr b="0" lang="en-IN" sz="2400" spc="528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since</a:t>
            </a:r>
            <a:r>
              <a:rPr b="0" lang="en-IN" sz="2400" spc="52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0" lang="en-IN" sz="2400" spc="540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datab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are</a:t>
            </a:r>
            <a:r>
              <a:rPr b="0" lang="en-IN" sz="2400" spc="4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already </a:t>
            </a:r>
            <a:r>
              <a:rPr b="0" lang="en-IN" sz="2400" spc="-59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available.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61" name="object 5" descr=""/>
          <p:cNvPicPr/>
          <p:nvPr/>
        </p:nvPicPr>
        <p:blipFill>
          <a:blip r:embed="rId1"/>
          <a:stretch/>
        </p:blipFill>
        <p:spPr>
          <a:xfrm>
            <a:off x="5029200" y="3581280"/>
            <a:ext cx="2616480" cy="348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3007800" y="497880"/>
            <a:ext cx="404028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2" strike="noStrike">
                <a:solidFill>
                  <a:schemeClr val="dk1"/>
                </a:solidFill>
                <a:latin typeface="Times New Roman"/>
              </a:rPr>
              <a:t>Type</a:t>
            </a:r>
            <a:r>
              <a:rPr b="1" lang="en-IN" sz="3600" spc="-3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2</a:t>
            </a:r>
            <a:r>
              <a:rPr b="1" lang="en-IN" sz="36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JDBC</a:t>
            </a:r>
            <a:r>
              <a:rPr b="1" lang="en-IN" sz="36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Driver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3" name="object 3"/>
          <p:cNvSpPr/>
          <p:nvPr/>
        </p:nvSpPr>
        <p:spPr>
          <a:xfrm>
            <a:off x="993240" y="1392480"/>
            <a:ext cx="6857640" cy="80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600" spc="-46" strike="noStrike">
                <a:solidFill>
                  <a:srgbClr val="000000"/>
                </a:solidFill>
                <a:latin typeface="Times New Roman"/>
              </a:rPr>
              <a:t>Type</a:t>
            </a:r>
            <a:r>
              <a:rPr b="0" lang="en-IN" sz="2600" spc="19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IN" sz="2600" spc="22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drivers(</a:t>
            </a:r>
            <a:r>
              <a:rPr b="1" lang="en-IN" sz="26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Native-API/partly</a:t>
            </a:r>
            <a:r>
              <a:rPr b="1" lang="en-IN" sz="2600" spc="228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6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Java</a:t>
            </a:r>
            <a:r>
              <a:rPr b="1" lang="en-IN" sz="2600" spc="22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6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driver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) </a:t>
            </a:r>
            <a:r>
              <a:rPr b="0" lang="en-IN" sz="2600" spc="-63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JDBC</a:t>
            </a:r>
            <a:r>
              <a:rPr b="0" lang="en-IN" sz="26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calls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into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database-specific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calls.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object 4"/>
          <p:cNvSpPr/>
          <p:nvPr/>
        </p:nvSpPr>
        <p:spPr>
          <a:xfrm>
            <a:off x="8047800" y="1392480"/>
            <a:ext cx="1014840" cy="40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nv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er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5" name="object 5" descr=""/>
          <p:cNvPicPr/>
          <p:nvPr/>
        </p:nvPicPr>
        <p:blipFill>
          <a:blip r:embed="rId1"/>
          <a:stretch/>
        </p:blipFill>
        <p:spPr>
          <a:xfrm>
            <a:off x="2666880" y="2438280"/>
            <a:ext cx="2742840" cy="403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2991240" y="497880"/>
            <a:ext cx="407304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Type</a:t>
            </a:r>
            <a:r>
              <a:rPr b="1" lang="en-IN" sz="3600" spc="-3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3</a:t>
            </a:r>
            <a:r>
              <a:rPr b="1" lang="en-IN" sz="36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JDBC</a:t>
            </a:r>
            <a:r>
              <a:rPr b="1" lang="en-IN" sz="36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Driver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67" name="object 3" descr=""/>
          <p:cNvPicPr/>
          <p:nvPr/>
        </p:nvPicPr>
        <p:blipFill>
          <a:blip r:embed="rId1"/>
          <a:stretch/>
        </p:blipFill>
        <p:spPr>
          <a:xfrm>
            <a:off x="6553080" y="3387960"/>
            <a:ext cx="2437920" cy="2721600"/>
          </a:xfrm>
          <a:prstGeom prst="rect">
            <a:avLst/>
          </a:prstGeom>
          <a:ln w="0">
            <a:noFill/>
          </a:ln>
        </p:spPr>
      </p:pic>
      <p:sp>
        <p:nvSpPr>
          <p:cNvPr id="668" name="object 4"/>
          <p:cNvSpPr/>
          <p:nvPr/>
        </p:nvSpPr>
        <p:spPr>
          <a:xfrm>
            <a:off x="993240" y="1392480"/>
            <a:ext cx="8072280" cy="39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 algn="just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600" spc="-46" strike="noStrike">
                <a:solidFill>
                  <a:srgbClr val="000000"/>
                </a:solidFill>
                <a:latin typeface="Times New Roman"/>
              </a:rPr>
              <a:t>Type</a:t>
            </a:r>
            <a:r>
              <a:rPr b="0" lang="en-IN" sz="26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3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database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driver(</a:t>
            </a:r>
            <a:r>
              <a:rPr b="1" lang="en-IN" sz="26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All</a:t>
            </a:r>
            <a:r>
              <a:rPr b="1" lang="en-IN" sz="26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6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Java/Net-protocol</a:t>
            </a:r>
            <a:r>
              <a:rPr b="1" lang="en-IN" sz="26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driver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)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requests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are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passed through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network to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middle-tier </a:t>
            </a:r>
            <a:r>
              <a:rPr b="0" lang="en-IN" sz="2600" spc="-63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26" strike="noStrike">
                <a:solidFill>
                  <a:srgbClr val="000000"/>
                </a:solidFill>
                <a:latin typeface="Times New Roman"/>
              </a:rPr>
              <a:t>server.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 algn="just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6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middle-tier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then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 translates</a:t>
            </a:r>
            <a:r>
              <a:rPr b="0" lang="en-IN" sz="26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request</a:t>
            </a:r>
            <a:r>
              <a:rPr b="0" lang="en-IN" sz="26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 database.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</a:tabLst>
            </a:pP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tabLst>
                <a:tab algn="l" pos="355680"/>
              </a:tabLst>
            </a:pP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  <a:p>
            <a:pPr marL="698040">
              <a:lnSpc>
                <a:spcPct val="100000"/>
              </a:lnSpc>
              <a:tabLst>
                <a:tab algn="l" pos="3556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Advantage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698040">
              <a:lnSpc>
                <a:spcPct val="100000"/>
              </a:lnSpc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This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driver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fully</a:t>
            </a:r>
            <a:r>
              <a:rPr b="0" i="1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written</a:t>
            </a:r>
            <a:r>
              <a:rPr b="0" i="1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i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Java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698040">
              <a:lnSpc>
                <a:spcPct val="100000"/>
              </a:lnSpc>
              <a:tabLst>
                <a:tab algn="l" pos="3556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hence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portable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698040">
              <a:lnSpc>
                <a:spcPct val="100000"/>
              </a:lnSpc>
              <a:tabLst>
                <a:tab algn="l" pos="3556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suitable</a:t>
            </a:r>
            <a:r>
              <a:rPr b="0" i="1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i="1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i="1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web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title"/>
          </p:nvPr>
        </p:nvSpPr>
        <p:spPr>
          <a:xfrm>
            <a:off x="3007800" y="497880"/>
            <a:ext cx="404028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2" strike="noStrike">
                <a:solidFill>
                  <a:schemeClr val="dk1"/>
                </a:solidFill>
                <a:latin typeface="Times New Roman"/>
              </a:rPr>
              <a:t>Type</a:t>
            </a:r>
            <a:r>
              <a:rPr b="1" lang="en-IN" sz="3600" spc="-3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4</a:t>
            </a:r>
            <a:r>
              <a:rPr b="1" lang="en-IN" sz="36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JDBC</a:t>
            </a:r>
            <a:r>
              <a:rPr b="1" lang="en-IN" sz="36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Driver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0" name="object 3"/>
          <p:cNvSpPr/>
          <p:nvPr/>
        </p:nvSpPr>
        <p:spPr>
          <a:xfrm>
            <a:off x="916920" y="1392480"/>
            <a:ext cx="8071200" cy="25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 algn="just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600" spc="-46" strike="noStrike">
                <a:solidFill>
                  <a:srgbClr val="000000"/>
                </a:solidFill>
                <a:latin typeface="Times New Roman"/>
              </a:rPr>
              <a:t>Type</a:t>
            </a:r>
            <a:r>
              <a:rPr b="0" lang="en-IN" sz="26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4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drivers(</a:t>
            </a:r>
            <a:r>
              <a:rPr b="1" lang="en-IN" sz="26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Native-protocol/all-Java</a:t>
            </a:r>
            <a:r>
              <a:rPr b="1" lang="en-IN" sz="26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6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driver)</a:t>
            </a:r>
            <a:r>
              <a:rPr b="1" lang="en-IN" sz="2600" spc="639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uses 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java</a:t>
            </a:r>
            <a:r>
              <a:rPr b="0" lang="en-IN" sz="2600" spc="5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networking</a:t>
            </a:r>
            <a:r>
              <a:rPr b="0" lang="en-IN" sz="2600" spc="58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libraries</a:t>
            </a:r>
            <a:r>
              <a:rPr b="0" lang="en-IN" sz="2600" spc="56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600" spc="57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communicate</a:t>
            </a:r>
            <a:r>
              <a:rPr b="0" lang="en-IN" sz="2600" spc="56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directly</a:t>
            </a:r>
            <a:r>
              <a:rPr b="0" lang="en-IN" sz="2600" spc="58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with </a:t>
            </a:r>
            <a:r>
              <a:rPr b="0" lang="en-IN" sz="2600" spc="-64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6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database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26" strike="noStrike">
                <a:solidFill>
                  <a:srgbClr val="000000"/>
                </a:solidFill>
                <a:latin typeface="Times New Roman"/>
              </a:rPr>
              <a:t>server.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 algn="just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Advantage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 algn="just">
              <a:lnSpc>
                <a:spcPct val="100000"/>
              </a:lnSpc>
              <a:spcBef>
                <a:spcPts val="584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They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completely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written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Java-platform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independent.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most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suitable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web.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71" name="object 4"/>
          <p:cNvGrpSpPr/>
          <p:nvPr/>
        </p:nvGrpSpPr>
        <p:grpSpPr>
          <a:xfrm>
            <a:off x="457200" y="3581280"/>
            <a:ext cx="9143640" cy="3733560"/>
            <a:chOff x="457200" y="3581280"/>
            <a:chExt cx="9143640" cy="3733560"/>
          </a:xfrm>
        </p:grpSpPr>
        <p:pic>
          <p:nvPicPr>
            <p:cNvPr id="672" name="object 5" descr=""/>
            <p:cNvPicPr/>
            <p:nvPr/>
          </p:nvPicPr>
          <p:blipFill>
            <a:blip r:embed="rId1"/>
            <a:stretch/>
          </p:blipFill>
          <p:spPr>
            <a:xfrm>
              <a:off x="5486400" y="3581280"/>
              <a:ext cx="2490480" cy="304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73" name="object 6"/>
            <p:cNvSpPr/>
            <p:nvPr/>
          </p:nvSpPr>
          <p:spPr>
            <a:xfrm>
              <a:off x="457200" y="3886200"/>
              <a:ext cx="9143640" cy="342864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3428640"/>
                <a:gd name="textAreaBottom" fmla="*/ 3429000 h 3428640"/>
              </a:gdLst>
              <a:ahLst/>
              <a:rect l="textAreaLeft" t="textAreaTop" r="textAreaRight" b="textAreaBottom"/>
              <a:pathLst>
                <a:path w="9144000" h="3429000">
                  <a:moveTo>
                    <a:pt x="0" y="0"/>
                  </a:moveTo>
                  <a:lnTo>
                    <a:pt x="0" y="3428999"/>
                  </a:lnTo>
                  <a:lnTo>
                    <a:pt x="9143999" y="342899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674" name="object 7" descr=""/>
            <p:cNvPicPr/>
            <p:nvPr/>
          </p:nvPicPr>
          <p:blipFill>
            <a:blip r:embed="rId2"/>
            <a:stretch/>
          </p:blipFill>
          <p:spPr>
            <a:xfrm>
              <a:off x="5486400" y="3886200"/>
              <a:ext cx="2677320" cy="29714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2343240" y="497880"/>
            <a:ext cx="536868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Java-Database</a:t>
            </a:r>
            <a:r>
              <a:rPr b="1" lang="en-IN" sz="3600" spc="-32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36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connectivity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676" name="object 3"/>
          <p:cNvGrpSpPr/>
          <p:nvPr/>
        </p:nvGrpSpPr>
        <p:grpSpPr>
          <a:xfrm>
            <a:off x="1511640" y="3179160"/>
            <a:ext cx="7112520" cy="3701520"/>
            <a:chOff x="1511640" y="3179160"/>
            <a:chExt cx="7112520" cy="3701520"/>
          </a:xfrm>
        </p:grpSpPr>
        <p:sp>
          <p:nvSpPr>
            <p:cNvPr id="677" name="object 4"/>
            <p:cNvSpPr/>
            <p:nvPr/>
          </p:nvSpPr>
          <p:spPr>
            <a:xfrm>
              <a:off x="1525680" y="3192840"/>
              <a:ext cx="6461280" cy="509040"/>
            </a:xfrm>
            <a:custGeom>
              <a:avLst/>
              <a:gdLst>
                <a:gd name="textAreaLeft" fmla="*/ 0 w 6461280"/>
                <a:gd name="textAreaRight" fmla="*/ 6461640 w 6461280"/>
                <a:gd name="textAreaTop" fmla="*/ 0 h 509040"/>
                <a:gd name="textAreaBottom" fmla="*/ 509400 h 509040"/>
              </a:gdLst>
              <a:ahLst/>
              <a:rect l="textAreaLeft" t="textAreaTop" r="textAreaRight" b="textAreaBottom"/>
              <a:pathLst>
                <a:path w="6461759" h="509270">
                  <a:moveTo>
                    <a:pt x="6461760" y="457200"/>
                  </a:moveTo>
                  <a:lnTo>
                    <a:pt x="6461760" y="50292"/>
                  </a:lnTo>
                  <a:lnTo>
                    <a:pt x="6457759" y="30861"/>
                  </a:lnTo>
                  <a:lnTo>
                    <a:pt x="6446901" y="14859"/>
                  </a:lnTo>
                  <a:lnTo>
                    <a:pt x="6430899" y="4000"/>
                  </a:lnTo>
                  <a:lnTo>
                    <a:pt x="6411468" y="0"/>
                  </a:lnTo>
                  <a:lnTo>
                    <a:pt x="50292" y="0"/>
                  </a:lnTo>
                  <a:lnTo>
                    <a:pt x="30218" y="4000"/>
                  </a:lnTo>
                  <a:lnTo>
                    <a:pt x="14287" y="14859"/>
                  </a:lnTo>
                  <a:lnTo>
                    <a:pt x="3786" y="30861"/>
                  </a:lnTo>
                  <a:lnTo>
                    <a:pt x="0" y="50292"/>
                  </a:lnTo>
                  <a:lnTo>
                    <a:pt x="0" y="457200"/>
                  </a:lnTo>
                  <a:lnTo>
                    <a:pt x="3786" y="477512"/>
                  </a:lnTo>
                  <a:lnTo>
                    <a:pt x="14287" y="493966"/>
                  </a:lnTo>
                  <a:lnTo>
                    <a:pt x="30218" y="504991"/>
                  </a:lnTo>
                  <a:lnTo>
                    <a:pt x="50292" y="509016"/>
                  </a:lnTo>
                  <a:lnTo>
                    <a:pt x="6411468" y="509016"/>
                  </a:lnTo>
                  <a:lnTo>
                    <a:pt x="6430899" y="504991"/>
                  </a:lnTo>
                  <a:lnTo>
                    <a:pt x="6446901" y="493966"/>
                  </a:lnTo>
                  <a:lnTo>
                    <a:pt x="6457759" y="477512"/>
                  </a:lnTo>
                  <a:lnTo>
                    <a:pt x="6461760" y="457200"/>
                  </a:lnTo>
                  <a:close/>
                </a:path>
              </a:pathLst>
            </a:custGeom>
            <a:solidFill>
              <a:srgbClr val="4f80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8" name="object 5"/>
            <p:cNvSpPr/>
            <p:nvPr/>
          </p:nvSpPr>
          <p:spPr>
            <a:xfrm>
              <a:off x="1511640" y="3179160"/>
              <a:ext cx="6489360" cy="534960"/>
            </a:xfrm>
            <a:custGeom>
              <a:avLst/>
              <a:gdLst>
                <a:gd name="textAreaLeft" fmla="*/ 0 w 6489360"/>
                <a:gd name="textAreaRight" fmla="*/ 6489720 w 6489360"/>
                <a:gd name="textAreaTop" fmla="*/ 0 h 534960"/>
                <a:gd name="textAreaBottom" fmla="*/ 535320 h 534960"/>
              </a:gdLst>
              <a:ahLst/>
              <a:rect l="textAreaLeft" t="textAreaTop" r="textAreaRight" b="textAreaBottom"/>
              <a:pathLst>
                <a:path w="6489700" h="535304">
                  <a:moveTo>
                    <a:pt x="1524" y="483108"/>
                  </a:moveTo>
                  <a:lnTo>
                    <a:pt x="1524" y="51816"/>
                  </a:lnTo>
                  <a:lnTo>
                    <a:pt x="0" y="64008"/>
                  </a:lnTo>
                  <a:lnTo>
                    <a:pt x="0" y="472440"/>
                  </a:lnTo>
                  <a:lnTo>
                    <a:pt x="1524" y="483108"/>
                  </a:lnTo>
                  <a:close/>
                </a:path>
                <a:path w="6489700" h="535304">
                  <a:moveTo>
                    <a:pt x="10668" y="505968"/>
                  </a:moveTo>
                  <a:lnTo>
                    <a:pt x="10668" y="28956"/>
                  </a:lnTo>
                  <a:lnTo>
                    <a:pt x="6096" y="38100"/>
                  </a:lnTo>
                  <a:lnTo>
                    <a:pt x="6096" y="39624"/>
                  </a:lnTo>
                  <a:lnTo>
                    <a:pt x="4572" y="39624"/>
                  </a:lnTo>
                  <a:lnTo>
                    <a:pt x="4572" y="41148"/>
                  </a:lnTo>
                  <a:lnTo>
                    <a:pt x="1524" y="50292"/>
                  </a:lnTo>
                  <a:lnTo>
                    <a:pt x="1524" y="486156"/>
                  </a:lnTo>
                  <a:lnTo>
                    <a:pt x="4572" y="495300"/>
                  </a:lnTo>
                  <a:lnTo>
                    <a:pt x="6096" y="496824"/>
                  </a:lnTo>
                  <a:lnTo>
                    <a:pt x="10668" y="505968"/>
                  </a:lnTo>
                  <a:close/>
                </a:path>
                <a:path w="6489700" h="535304">
                  <a:moveTo>
                    <a:pt x="6460236" y="50292"/>
                  </a:moveTo>
                  <a:lnTo>
                    <a:pt x="6460236" y="10668"/>
                  </a:lnTo>
                  <a:lnTo>
                    <a:pt x="6458712" y="10668"/>
                  </a:lnTo>
                  <a:lnTo>
                    <a:pt x="6451092" y="6096"/>
                  </a:lnTo>
                  <a:lnTo>
                    <a:pt x="6449568" y="6096"/>
                  </a:lnTo>
                  <a:lnTo>
                    <a:pt x="6449568" y="4572"/>
                  </a:lnTo>
                  <a:lnTo>
                    <a:pt x="6448044" y="4572"/>
                  </a:lnTo>
                  <a:lnTo>
                    <a:pt x="6438900" y="1524"/>
                  </a:lnTo>
                  <a:lnTo>
                    <a:pt x="6435852" y="1524"/>
                  </a:lnTo>
                  <a:lnTo>
                    <a:pt x="6425184" y="0"/>
                  </a:lnTo>
                  <a:lnTo>
                    <a:pt x="62484" y="0"/>
                  </a:lnTo>
                  <a:lnTo>
                    <a:pt x="51816" y="1524"/>
                  </a:lnTo>
                  <a:lnTo>
                    <a:pt x="50292" y="1524"/>
                  </a:lnTo>
                  <a:lnTo>
                    <a:pt x="41148" y="4572"/>
                  </a:lnTo>
                  <a:lnTo>
                    <a:pt x="39624" y="4572"/>
                  </a:lnTo>
                  <a:lnTo>
                    <a:pt x="38100" y="6096"/>
                  </a:lnTo>
                  <a:lnTo>
                    <a:pt x="28956" y="10668"/>
                  </a:lnTo>
                  <a:lnTo>
                    <a:pt x="27432" y="12192"/>
                  </a:lnTo>
                  <a:lnTo>
                    <a:pt x="19812" y="18288"/>
                  </a:lnTo>
                  <a:lnTo>
                    <a:pt x="18288" y="19812"/>
                  </a:lnTo>
                  <a:lnTo>
                    <a:pt x="12192" y="27432"/>
                  </a:lnTo>
                  <a:lnTo>
                    <a:pt x="10668" y="27432"/>
                  </a:lnTo>
                  <a:lnTo>
                    <a:pt x="10668" y="507492"/>
                  </a:lnTo>
                  <a:lnTo>
                    <a:pt x="12192" y="507492"/>
                  </a:lnTo>
                  <a:lnTo>
                    <a:pt x="18288" y="515112"/>
                  </a:lnTo>
                  <a:lnTo>
                    <a:pt x="18288" y="516636"/>
                  </a:lnTo>
                  <a:lnTo>
                    <a:pt x="19812" y="516636"/>
                  </a:lnTo>
                  <a:lnTo>
                    <a:pt x="25908" y="521512"/>
                  </a:lnTo>
                  <a:lnTo>
                    <a:pt x="25908" y="57912"/>
                  </a:lnTo>
                  <a:lnTo>
                    <a:pt x="27432" y="53340"/>
                  </a:lnTo>
                  <a:lnTo>
                    <a:pt x="27432" y="50292"/>
                  </a:lnTo>
                  <a:lnTo>
                    <a:pt x="33528" y="41148"/>
                  </a:lnTo>
                  <a:lnTo>
                    <a:pt x="33528" y="42291"/>
                  </a:lnTo>
                  <a:lnTo>
                    <a:pt x="36576" y="38481"/>
                  </a:lnTo>
                  <a:lnTo>
                    <a:pt x="36576" y="38100"/>
                  </a:lnTo>
                  <a:lnTo>
                    <a:pt x="38100" y="36576"/>
                  </a:lnTo>
                  <a:lnTo>
                    <a:pt x="38100" y="36880"/>
                  </a:lnTo>
                  <a:lnTo>
                    <a:pt x="41148" y="34442"/>
                  </a:lnTo>
                  <a:lnTo>
                    <a:pt x="41148" y="33528"/>
                  </a:lnTo>
                  <a:lnTo>
                    <a:pt x="47244" y="30480"/>
                  </a:lnTo>
                  <a:lnTo>
                    <a:pt x="47244" y="28956"/>
                  </a:lnTo>
                  <a:lnTo>
                    <a:pt x="57912" y="25908"/>
                  </a:lnTo>
                  <a:lnTo>
                    <a:pt x="57912" y="26996"/>
                  </a:lnTo>
                  <a:lnTo>
                    <a:pt x="65532" y="25908"/>
                  </a:lnTo>
                  <a:lnTo>
                    <a:pt x="6425184" y="25908"/>
                  </a:lnTo>
                  <a:lnTo>
                    <a:pt x="6431280" y="26924"/>
                  </a:lnTo>
                  <a:lnTo>
                    <a:pt x="6431280" y="25908"/>
                  </a:lnTo>
                  <a:lnTo>
                    <a:pt x="6440424" y="28956"/>
                  </a:lnTo>
                  <a:lnTo>
                    <a:pt x="6440424" y="29718"/>
                  </a:lnTo>
                  <a:lnTo>
                    <a:pt x="6448044" y="33528"/>
                  </a:lnTo>
                  <a:lnTo>
                    <a:pt x="6448044" y="34442"/>
                  </a:lnTo>
                  <a:lnTo>
                    <a:pt x="6451092" y="36880"/>
                  </a:lnTo>
                  <a:lnTo>
                    <a:pt x="6451092" y="36576"/>
                  </a:lnTo>
                  <a:lnTo>
                    <a:pt x="6452616" y="38100"/>
                  </a:lnTo>
                  <a:lnTo>
                    <a:pt x="6452616" y="38481"/>
                  </a:lnTo>
                  <a:lnTo>
                    <a:pt x="6455664" y="42291"/>
                  </a:lnTo>
                  <a:lnTo>
                    <a:pt x="6455664" y="41148"/>
                  </a:lnTo>
                  <a:lnTo>
                    <a:pt x="6460236" y="50292"/>
                  </a:lnTo>
                  <a:close/>
                </a:path>
                <a:path w="6489700" h="535304">
                  <a:moveTo>
                    <a:pt x="27432" y="54864"/>
                  </a:moveTo>
                  <a:lnTo>
                    <a:pt x="25908" y="57912"/>
                  </a:lnTo>
                  <a:lnTo>
                    <a:pt x="25908" y="64008"/>
                  </a:lnTo>
                  <a:lnTo>
                    <a:pt x="27432" y="54864"/>
                  </a:lnTo>
                  <a:close/>
                </a:path>
                <a:path w="6489700" h="535304">
                  <a:moveTo>
                    <a:pt x="27432" y="480060"/>
                  </a:moveTo>
                  <a:lnTo>
                    <a:pt x="25908" y="469392"/>
                  </a:lnTo>
                  <a:lnTo>
                    <a:pt x="25908" y="478536"/>
                  </a:lnTo>
                  <a:lnTo>
                    <a:pt x="27432" y="480060"/>
                  </a:lnTo>
                  <a:close/>
                </a:path>
                <a:path w="6489700" h="535304">
                  <a:moveTo>
                    <a:pt x="28448" y="486156"/>
                  </a:moveTo>
                  <a:lnTo>
                    <a:pt x="25908" y="478536"/>
                  </a:lnTo>
                  <a:lnTo>
                    <a:pt x="25908" y="521512"/>
                  </a:lnTo>
                  <a:lnTo>
                    <a:pt x="27432" y="522732"/>
                  </a:lnTo>
                  <a:lnTo>
                    <a:pt x="27432" y="484632"/>
                  </a:lnTo>
                  <a:lnTo>
                    <a:pt x="28448" y="486156"/>
                  </a:lnTo>
                  <a:close/>
                </a:path>
                <a:path w="6489700" h="535304">
                  <a:moveTo>
                    <a:pt x="28956" y="48768"/>
                  </a:moveTo>
                  <a:lnTo>
                    <a:pt x="27432" y="50292"/>
                  </a:lnTo>
                  <a:lnTo>
                    <a:pt x="27432" y="53340"/>
                  </a:lnTo>
                  <a:lnTo>
                    <a:pt x="28956" y="48768"/>
                  </a:lnTo>
                  <a:close/>
                </a:path>
                <a:path w="6489700" h="535304">
                  <a:moveTo>
                    <a:pt x="28956" y="487680"/>
                  </a:moveTo>
                  <a:lnTo>
                    <a:pt x="28448" y="486156"/>
                  </a:lnTo>
                  <a:lnTo>
                    <a:pt x="27432" y="484632"/>
                  </a:lnTo>
                  <a:lnTo>
                    <a:pt x="28956" y="487680"/>
                  </a:lnTo>
                  <a:close/>
                </a:path>
                <a:path w="6489700" h="535304">
                  <a:moveTo>
                    <a:pt x="28956" y="524256"/>
                  </a:moveTo>
                  <a:lnTo>
                    <a:pt x="28956" y="487680"/>
                  </a:lnTo>
                  <a:lnTo>
                    <a:pt x="27432" y="484632"/>
                  </a:lnTo>
                  <a:lnTo>
                    <a:pt x="27432" y="524256"/>
                  </a:lnTo>
                  <a:lnTo>
                    <a:pt x="28956" y="524256"/>
                  </a:lnTo>
                  <a:close/>
                </a:path>
                <a:path w="6489700" h="535304">
                  <a:moveTo>
                    <a:pt x="33528" y="493776"/>
                  </a:moveTo>
                  <a:lnTo>
                    <a:pt x="28448" y="486156"/>
                  </a:lnTo>
                  <a:lnTo>
                    <a:pt x="28956" y="487680"/>
                  </a:lnTo>
                  <a:lnTo>
                    <a:pt x="28956" y="524256"/>
                  </a:lnTo>
                  <a:lnTo>
                    <a:pt x="32004" y="525780"/>
                  </a:lnTo>
                  <a:lnTo>
                    <a:pt x="32004" y="492252"/>
                  </a:lnTo>
                  <a:lnTo>
                    <a:pt x="33528" y="493776"/>
                  </a:lnTo>
                  <a:close/>
                </a:path>
                <a:path w="6489700" h="535304">
                  <a:moveTo>
                    <a:pt x="33528" y="42291"/>
                  </a:moveTo>
                  <a:lnTo>
                    <a:pt x="33528" y="41148"/>
                  </a:lnTo>
                  <a:lnTo>
                    <a:pt x="32004" y="44196"/>
                  </a:lnTo>
                  <a:lnTo>
                    <a:pt x="33528" y="42291"/>
                  </a:lnTo>
                  <a:close/>
                </a:path>
                <a:path w="6489700" h="535304">
                  <a:moveTo>
                    <a:pt x="37422" y="499025"/>
                  </a:moveTo>
                  <a:lnTo>
                    <a:pt x="32004" y="492252"/>
                  </a:lnTo>
                  <a:lnTo>
                    <a:pt x="32004" y="525780"/>
                  </a:lnTo>
                  <a:lnTo>
                    <a:pt x="36576" y="528066"/>
                  </a:lnTo>
                  <a:lnTo>
                    <a:pt x="36576" y="498348"/>
                  </a:lnTo>
                  <a:lnTo>
                    <a:pt x="37422" y="499025"/>
                  </a:lnTo>
                  <a:close/>
                </a:path>
                <a:path w="6489700" h="535304">
                  <a:moveTo>
                    <a:pt x="38100" y="36576"/>
                  </a:moveTo>
                  <a:lnTo>
                    <a:pt x="36576" y="38100"/>
                  </a:lnTo>
                  <a:lnTo>
                    <a:pt x="37422" y="37422"/>
                  </a:lnTo>
                  <a:lnTo>
                    <a:pt x="38100" y="36576"/>
                  </a:lnTo>
                  <a:close/>
                </a:path>
                <a:path w="6489700" h="535304">
                  <a:moveTo>
                    <a:pt x="37422" y="37422"/>
                  </a:moveTo>
                  <a:lnTo>
                    <a:pt x="36576" y="38100"/>
                  </a:lnTo>
                  <a:lnTo>
                    <a:pt x="36576" y="38481"/>
                  </a:lnTo>
                  <a:lnTo>
                    <a:pt x="37422" y="37422"/>
                  </a:lnTo>
                  <a:close/>
                </a:path>
                <a:path w="6489700" h="535304">
                  <a:moveTo>
                    <a:pt x="38100" y="499872"/>
                  </a:moveTo>
                  <a:lnTo>
                    <a:pt x="37422" y="499025"/>
                  </a:lnTo>
                  <a:lnTo>
                    <a:pt x="36576" y="498348"/>
                  </a:lnTo>
                  <a:lnTo>
                    <a:pt x="38100" y="499872"/>
                  </a:lnTo>
                  <a:close/>
                </a:path>
                <a:path w="6489700" h="535304">
                  <a:moveTo>
                    <a:pt x="38100" y="528828"/>
                  </a:moveTo>
                  <a:lnTo>
                    <a:pt x="38100" y="499872"/>
                  </a:lnTo>
                  <a:lnTo>
                    <a:pt x="36576" y="498348"/>
                  </a:lnTo>
                  <a:lnTo>
                    <a:pt x="36576" y="528066"/>
                  </a:lnTo>
                  <a:lnTo>
                    <a:pt x="38100" y="528828"/>
                  </a:lnTo>
                  <a:close/>
                </a:path>
                <a:path w="6489700" h="535304">
                  <a:moveTo>
                    <a:pt x="38100" y="36880"/>
                  </a:moveTo>
                  <a:lnTo>
                    <a:pt x="38100" y="36576"/>
                  </a:lnTo>
                  <a:lnTo>
                    <a:pt x="37422" y="37422"/>
                  </a:lnTo>
                  <a:lnTo>
                    <a:pt x="38100" y="36880"/>
                  </a:lnTo>
                  <a:close/>
                </a:path>
                <a:path w="6489700" h="535304">
                  <a:moveTo>
                    <a:pt x="44196" y="504444"/>
                  </a:moveTo>
                  <a:lnTo>
                    <a:pt x="37422" y="499025"/>
                  </a:lnTo>
                  <a:lnTo>
                    <a:pt x="38100" y="499872"/>
                  </a:lnTo>
                  <a:lnTo>
                    <a:pt x="38100" y="530352"/>
                  </a:lnTo>
                  <a:lnTo>
                    <a:pt x="41148" y="530352"/>
                  </a:lnTo>
                  <a:lnTo>
                    <a:pt x="41148" y="502920"/>
                  </a:lnTo>
                  <a:lnTo>
                    <a:pt x="44196" y="504444"/>
                  </a:lnTo>
                  <a:close/>
                </a:path>
                <a:path w="6489700" h="535304">
                  <a:moveTo>
                    <a:pt x="44196" y="32004"/>
                  </a:moveTo>
                  <a:lnTo>
                    <a:pt x="41148" y="33528"/>
                  </a:lnTo>
                  <a:lnTo>
                    <a:pt x="41148" y="34442"/>
                  </a:lnTo>
                  <a:lnTo>
                    <a:pt x="44196" y="32004"/>
                  </a:lnTo>
                  <a:close/>
                </a:path>
                <a:path w="6489700" h="535304">
                  <a:moveTo>
                    <a:pt x="50292" y="533400"/>
                  </a:moveTo>
                  <a:lnTo>
                    <a:pt x="50292" y="507492"/>
                  </a:lnTo>
                  <a:lnTo>
                    <a:pt x="41148" y="502920"/>
                  </a:lnTo>
                  <a:lnTo>
                    <a:pt x="41148" y="530352"/>
                  </a:lnTo>
                  <a:lnTo>
                    <a:pt x="50292" y="533400"/>
                  </a:lnTo>
                  <a:close/>
                </a:path>
                <a:path w="6489700" h="535304">
                  <a:moveTo>
                    <a:pt x="50292" y="28956"/>
                  </a:moveTo>
                  <a:lnTo>
                    <a:pt x="47244" y="28956"/>
                  </a:lnTo>
                  <a:lnTo>
                    <a:pt x="47244" y="30480"/>
                  </a:lnTo>
                  <a:lnTo>
                    <a:pt x="50292" y="28956"/>
                  </a:lnTo>
                  <a:close/>
                </a:path>
                <a:path w="6489700" h="535304">
                  <a:moveTo>
                    <a:pt x="57912" y="509016"/>
                  </a:moveTo>
                  <a:lnTo>
                    <a:pt x="47244" y="505968"/>
                  </a:lnTo>
                  <a:lnTo>
                    <a:pt x="50292" y="507492"/>
                  </a:lnTo>
                  <a:lnTo>
                    <a:pt x="50292" y="533400"/>
                  </a:lnTo>
                  <a:lnTo>
                    <a:pt x="51816" y="533400"/>
                  </a:lnTo>
                  <a:lnTo>
                    <a:pt x="54864" y="533781"/>
                  </a:lnTo>
                  <a:lnTo>
                    <a:pt x="54864" y="509016"/>
                  </a:lnTo>
                  <a:lnTo>
                    <a:pt x="57912" y="509016"/>
                  </a:lnTo>
                  <a:close/>
                </a:path>
                <a:path w="6489700" h="535304">
                  <a:moveTo>
                    <a:pt x="57912" y="26996"/>
                  </a:moveTo>
                  <a:lnTo>
                    <a:pt x="57912" y="25908"/>
                  </a:lnTo>
                  <a:lnTo>
                    <a:pt x="54864" y="27432"/>
                  </a:lnTo>
                  <a:lnTo>
                    <a:pt x="57912" y="26996"/>
                  </a:lnTo>
                  <a:close/>
                </a:path>
                <a:path w="6489700" h="535304">
                  <a:moveTo>
                    <a:pt x="6434328" y="533654"/>
                  </a:moveTo>
                  <a:lnTo>
                    <a:pt x="6434328" y="509016"/>
                  </a:lnTo>
                  <a:lnTo>
                    <a:pt x="54864" y="509016"/>
                  </a:lnTo>
                  <a:lnTo>
                    <a:pt x="54864" y="533781"/>
                  </a:lnTo>
                  <a:lnTo>
                    <a:pt x="64008" y="534924"/>
                  </a:lnTo>
                  <a:lnTo>
                    <a:pt x="6426708" y="534924"/>
                  </a:lnTo>
                  <a:lnTo>
                    <a:pt x="6434328" y="533654"/>
                  </a:lnTo>
                  <a:close/>
                </a:path>
                <a:path w="6489700" h="535304">
                  <a:moveTo>
                    <a:pt x="6434328" y="27432"/>
                  </a:moveTo>
                  <a:lnTo>
                    <a:pt x="6431280" y="25908"/>
                  </a:lnTo>
                  <a:lnTo>
                    <a:pt x="6431280" y="26924"/>
                  </a:lnTo>
                  <a:lnTo>
                    <a:pt x="6434328" y="27432"/>
                  </a:lnTo>
                  <a:close/>
                </a:path>
                <a:path w="6489700" h="535304">
                  <a:moveTo>
                    <a:pt x="6440424" y="505968"/>
                  </a:moveTo>
                  <a:lnTo>
                    <a:pt x="6431280" y="509016"/>
                  </a:lnTo>
                  <a:lnTo>
                    <a:pt x="6434328" y="509016"/>
                  </a:lnTo>
                  <a:lnTo>
                    <a:pt x="6434328" y="533654"/>
                  </a:lnTo>
                  <a:lnTo>
                    <a:pt x="6435852" y="533400"/>
                  </a:lnTo>
                  <a:lnTo>
                    <a:pt x="6438900" y="533400"/>
                  </a:lnTo>
                  <a:lnTo>
                    <a:pt x="6438900" y="507492"/>
                  </a:lnTo>
                  <a:lnTo>
                    <a:pt x="6440424" y="505968"/>
                  </a:lnTo>
                  <a:close/>
                </a:path>
                <a:path w="6489700" h="535304">
                  <a:moveTo>
                    <a:pt x="6440424" y="29718"/>
                  </a:moveTo>
                  <a:lnTo>
                    <a:pt x="6440424" y="28956"/>
                  </a:lnTo>
                  <a:lnTo>
                    <a:pt x="6438900" y="28956"/>
                  </a:lnTo>
                  <a:lnTo>
                    <a:pt x="6440424" y="29718"/>
                  </a:lnTo>
                  <a:close/>
                </a:path>
                <a:path w="6489700" h="535304">
                  <a:moveTo>
                    <a:pt x="6448044" y="530352"/>
                  </a:moveTo>
                  <a:lnTo>
                    <a:pt x="6448044" y="502920"/>
                  </a:lnTo>
                  <a:lnTo>
                    <a:pt x="6438900" y="507492"/>
                  </a:lnTo>
                  <a:lnTo>
                    <a:pt x="6438900" y="533400"/>
                  </a:lnTo>
                  <a:lnTo>
                    <a:pt x="6448044" y="530352"/>
                  </a:lnTo>
                  <a:close/>
                </a:path>
                <a:path w="6489700" h="535304">
                  <a:moveTo>
                    <a:pt x="6448044" y="34442"/>
                  </a:moveTo>
                  <a:lnTo>
                    <a:pt x="6448044" y="33528"/>
                  </a:lnTo>
                  <a:lnTo>
                    <a:pt x="6444996" y="32004"/>
                  </a:lnTo>
                  <a:lnTo>
                    <a:pt x="6448044" y="34442"/>
                  </a:lnTo>
                  <a:close/>
                </a:path>
                <a:path w="6489700" h="535304">
                  <a:moveTo>
                    <a:pt x="6451769" y="499025"/>
                  </a:moveTo>
                  <a:lnTo>
                    <a:pt x="6444996" y="504444"/>
                  </a:lnTo>
                  <a:lnTo>
                    <a:pt x="6448044" y="502920"/>
                  </a:lnTo>
                  <a:lnTo>
                    <a:pt x="6448044" y="530352"/>
                  </a:lnTo>
                  <a:lnTo>
                    <a:pt x="6449568" y="530352"/>
                  </a:lnTo>
                  <a:lnTo>
                    <a:pt x="6451092" y="528828"/>
                  </a:lnTo>
                  <a:lnTo>
                    <a:pt x="6451092" y="499872"/>
                  </a:lnTo>
                  <a:lnTo>
                    <a:pt x="6451769" y="499025"/>
                  </a:lnTo>
                  <a:close/>
                </a:path>
                <a:path w="6489700" h="535304">
                  <a:moveTo>
                    <a:pt x="6452616" y="38100"/>
                  </a:moveTo>
                  <a:lnTo>
                    <a:pt x="6451092" y="36576"/>
                  </a:lnTo>
                  <a:lnTo>
                    <a:pt x="6451769" y="37422"/>
                  </a:lnTo>
                  <a:lnTo>
                    <a:pt x="6452616" y="38100"/>
                  </a:lnTo>
                  <a:close/>
                </a:path>
                <a:path w="6489700" h="535304">
                  <a:moveTo>
                    <a:pt x="6451769" y="37422"/>
                  </a:moveTo>
                  <a:lnTo>
                    <a:pt x="6451092" y="36576"/>
                  </a:lnTo>
                  <a:lnTo>
                    <a:pt x="6451092" y="36880"/>
                  </a:lnTo>
                  <a:lnTo>
                    <a:pt x="6451769" y="37422"/>
                  </a:lnTo>
                  <a:close/>
                </a:path>
                <a:path w="6489700" h="535304">
                  <a:moveTo>
                    <a:pt x="6452616" y="498348"/>
                  </a:moveTo>
                  <a:lnTo>
                    <a:pt x="6451769" y="499025"/>
                  </a:lnTo>
                  <a:lnTo>
                    <a:pt x="6451092" y="499872"/>
                  </a:lnTo>
                  <a:lnTo>
                    <a:pt x="6452616" y="498348"/>
                  </a:lnTo>
                  <a:close/>
                </a:path>
                <a:path w="6489700" h="535304">
                  <a:moveTo>
                    <a:pt x="6452616" y="527913"/>
                  </a:moveTo>
                  <a:lnTo>
                    <a:pt x="6452616" y="498348"/>
                  </a:lnTo>
                  <a:lnTo>
                    <a:pt x="6451092" y="499872"/>
                  </a:lnTo>
                  <a:lnTo>
                    <a:pt x="6451092" y="528828"/>
                  </a:lnTo>
                  <a:lnTo>
                    <a:pt x="6452616" y="527913"/>
                  </a:lnTo>
                  <a:close/>
                </a:path>
                <a:path w="6489700" h="535304">
                  <a:moveTo>
                    <a:pt x="6452616" y="38481"/>
                  </a:moveTo>
                  <a:lnTo>
                    <a:pt x="6452616" y="38100"/>
                  </a:lnTo>
                  <a:lnTo>
                    <a:pt x="6451769" y="37422"/>
                  </a:lnTo>
                  <a:lnTo>
                    <a:pt x="6452616" y="38481"/>
                  </a:lnTo>
                  <a:close/>
                </a:path>
                <a:path w="6489700" h="535304">
                  <a:moveTo>
                    <a:pt x="6457188" y="525170"/>
                  </a:moveTo>
                  <a:lnTo>
                    <a:pt x="6457188" y="492252"/>
                  </a:lnTo>
                  <a:lnTo>
                    <a:pt x="6451769" y="499025"/>
                  </a:lnTo>
                  <a:lnTo>
                    <a:pt x="6452616" y="498348"/>
                  </a:lnTo>
                  <a:lnTo>
                    <a:pt x="6452616" y="527913"/>
                  </a:lnTo>
                  <a:lnTo>
                    <a:pt x="6457188" y="525170"/>
                  </a:lnTo>
                  <a:close/>
                </a:path>
                <a:path w="6489700" h="535304">
                  <a:moveTo>
                    <a:pt x="6457188" y="44196"/>
                  </a:moveTo>
                  <a:lnTo>
                    <a:pt x="6455664" y="41148"/>
                  </a:lnTo>
                  <a:lnTo>
                    <a:pt x="6455664" y="42291"/>
                  </a:lnTo>
                  <a:lnTo>
                    <a:pt x="6457188" y="44196"/>
                  </a:lnTo>
                  <a:close/>
                </a:path>
                <a:path w="6489700" h="535304">
                  <a:moveTo>
                    <a:pt x="6463284" y="521512"/>
                  </a:moveTo>
                  <a:lnTo>
                    <a:pt x="6463284" y="478536"/>
                  </a:lnTo>
                  <a:lnTo>
                    <a:pt x="6460236" y="487680"/>
                  </a:lnTo>
                  <a:lnTo>
                    <a:pt x="6460236" y="484632"/>
                  </a:lnTo>
                  <a:lnTo>
                    <a:pt x="6455664" y="493776"/>
                  </a:lnTo>
                  <a:lnTo>
                    <a:pt x="6457188" y="492252"/>
                  </a:lnTo>
                  <a:lnTo>
                    <a:pt x="6457188" y="525170"/>
                  </a:lnTo>
                  <a:lnTo>
                    <a:pt x="6458712" y="524256"/>
                  </a:lnTo>
                  <a:lnTo>
                    <a:pt x="6460236" y="524256"/>
                  </a:lnTo>
                  <a:lnTo>
                    <a:pt x="6461760" y="522732"/>
                  </a:lnTo>
                  <a:lnTo>
                    <a:pt x="6463284" y="521512"/>
                  </a:lnTo>
                  <a:close/>
                </a:path>
                <a:path w="6489700" h="535304">
                  <a:moveTo>
                    <a:pt x="6483096" y="496824"/>
                  </a:moveTo>
                  <a:lnTo>
                    <a:pt x="6483096" y="38100"/>
                  </a:lnTo>
                  <a:lnTo>
                    <a:pt x="6478524" y="28956"/>
                  </a:lnTo>
                  <a:lnTo>
                    <a:pt x="6477000" y="28956"/>
                  </a:lnTo>
                  <a:lnTo>
                    <a:pt x="6477000" y="27432"/>
                  </a:lnTo>
                  <a:lnTo>
                    <a:pt x="6470904" y="19812"/>
                  </a:lnTo>
                  <a:lnTo>
                    <a:pt x="6469380" y="18288"/>
                  </a:lnTo>
                  <a:lnTo>
                    <a:pt x="6461760" y="12192"/>
                  </a:lnTo>
                  <a:lnTo>
                    <a:pt x="6460236" y="12192"/>
                  </a:lnTo>
                  <a:lnTo>
                    <a:pt x="6460236" y="48768"/>
                  </a:lnTo>
                  <a:lnTo>
                    <a:pt x="6463284" y="57912"/>
                  </a:lnTo>
                  <a:lnTo>
                    <a:pt x="6463284" y="521512"/>
                  </a:lnTo>
                  <a:lnTo>
                    <a:pt x="6469380" y="516636"/>
                  </a:lnTo>
                  <a:lnTo>
                    <a:pt x="6470904" y="516636"/>
                  </a:lnTo>
                  <a:lnTo>
                    <a:pt x="6470904" y="515112"/>
                  </a:lnTo>
                  <a:lnTo>
                    <a:pt x="6477000" y="507492"/>
                  </a:lnTo>
                  <a:lnTo>
                    <a:pt x="6478524" y="505968"/>
                  </a:lnTo>
                  <a:lnTo>
                    <a:pt x="6483096" y="496824"/>
                  </a:lnTo>
                  <a:close/>
                </a:path>
                <a:path w="6489700" h="535304">
                  <a:moveTo>
                    <a:pt x="6463284" y="65532"/>
                  </a:moveTo>
                  <a:lnTo>
                    <a:pt x="6463284" y="57912"/>
                  </a:lnTo>
                  <a:lnTo>
                    <a:pt x="6461760" y="54864"/>
                  </a:lnTo>
                  <a:lnTo>
                    <a:pt x="6463284" y="65532"/>
                  </a:lnTo>
                  <a:close/>
                </a:path>
                <a:path w="6489700" h="535304">
                  <a:moveTo>
                    <a:pt x="6463284" y="478536"/>
                  </a:moveTo>
                  <a:lnTo>
                    <a:pt x="6463284" y="470916"/>
                  </a:lnTo>
                  <a:lnTo>
                    <a:pt x="6461760" y="480060"/>
                  </a:lnTo>
                  <a:lnTo>
                    <a:pt x="6463284" y="478536"/>
                  </a:lnTo>
                  <a:close/>
                </a:path>
                <a:path w="6489700" h="535304">
                  <a:moveTo>
                    <a:pt x="6487668" y="484632"/>
                  </a:moveTo>
                  <a:lnTo>
                    <a:pt x="6487668" y="50292"/>
                  </a:lnTo>
                  <a:lnTo>
                    <a:pt x="6486144" y="50292"/>
                  </a:lnTo>
                  <a:lnTo>
                    <a:pt x="6484620" y="41148"/>
                  </a:lnTo>
                  <a:lnTo>
                    <a:pt x="6483096" y="39624"/>
                  </a:lnTo>
                  <a:lnTo>
                    <a:pt x="6483096" y="495300"/>
                  </a:lnTo>
                  <a:lnTo>
                    <a:pt x="6484620" y="495300"/>
                  </a:lnTo>
                  <a:lnTo>
                    <a:pt x="6486144" y="486156"/>
                  </a:lnTo>
                  <a:lnTo>
                    <a:pt x="6487668" y="484632"/>
                  </a:lnTo>
                  <a:close/>
                </a:path>
                <a:path w="6489700" h="535304">
                  <a:moveTo>
                    <a:pt x="6489192" y="470916"/>
                  </a:moveTo>
                  <a:lnTo>
                    <a:pt x="6489192" y="62484"/>
                  </a:lnTo>
                  <a:lnTo>
                    <a:pt x="6487668" y="51816"/>
                  </a:lnTo>
                  <a:lnTo>
                    <a:pt x="6487668" y="483108"/>
                  </a:lnTo>
                  <a:lnTo>
                    <a:pt x="6489192" y="47091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9" name="object 6"/>
            <p:cNvSpPr/>
            <p:nvPr/>
          </p:nvSpPr>
          <p:spPr>
            <a:xfrm>
              <a:off x="2157840" y="3701880"/>
              <a:ext cx="659880" cy="374760"/>
            </a:xfrm>
            <a:custGeom>
              <a:avLst/>
              <a:gdLst>
                <a:gd name="textAreaLeft" fmla="*/ 0 w 659880"/>
                <a:gd name="textAreaRight" fmla="*/ 660240 w 659880"/>
                <a:gd name="textAreaTop" fmla="*/ 0 h 374760"/>
                <a:gd name="textAreaBottom" fmla="*/ 375120 h 374760"/>
              </a:gdLst>
              <a:ahLst/>
              <a:rect l="textAreaLeft" t="textAreaTop" r="textAreaRight" b="textAreaBottom"/>
              <a:pathLst>
                <a:path w="660400" h="375285">
                  <a:moveTo>
                    <a:pt x="659892" y="350520"/>
                  </a:moveTo>
                  <a:lnTo>
                    <a:pt x="25908" y="350520"/>
                  </a:lnTo>
                  <a:lnTo>
                    <a:pt x="25908" y="184391"/>
                  </a:lnTo>
                  <a:lnTo>
                    <a:pt x="25908" y="0"/>
                  </a:lnTo>
                  <a:lnTo>
                    <a:pt x="0" y="0"/>
                  </a:lnTo>
                  <a:lnTo>
                    <a:pt x="0" y="184391"/>
                  </a:lnTo>
                  <a:lnTo>
                    <a:pt x="0" y="370332"/>
                  </a:lnTo>
                  <a:lnTo>
                    <a:pt x="6096" y="374904"/>
                  </a:lnTo>
                  <a:lnTo>
                    <a:pt x="13716" y="374904"/>
                  </a:lnTo>
                  <a:lnTo>
                    <a:pt x="25908" y="374904"/>
                  </a:lnTo>
                  <a:lnTo>
                    <a:pt x="659892" y="374904"/>
                  </a:lnTo>
                  <a:lnTo>
                    <a:pt x="659892" y="350520"/>
                  </a:lnTo>
                  <a:close/>
                </a:path>
              </a:pathLst>
            </a:custGeom>
            <a:solidFill>
              <a:srgbClr val="3d659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680" name="object 7" descr=""/>
            <p:cNvPicPr/>
            <p:nvPr/>
          </p:nvPicPr>
          <p:blipFill>
            <a:blip r:embed="rId1"/>
            <a:stretch/>
          </p:blipFill>
          <p:spPr>
            <a:xfrm>
              <a:off x="2817720" y="3899880"/>
              <a:ext cx="5792400" cy="328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81" name="object 8"/>
            <p:cNvSpPr/>
            <p:nvPr/>
          </p:nvSpPr>
          <p:spPr>
            <a:xfrm>
              <a:off x="2804040" y="3886200"/>
              <a:ext cx="5820120" cy="356400"/>
            </a:xfrm>
            <a:custGeom>
              <a:avLst/>
              <a:gdLst>
                <a:gd name="textAreaLeft" fmla="*/ 0 w 5820120"/>
                <a:gd name="textAreaRight" fmla="*/ 5820480 w 5820120"/>
                <a:gd name="textAreaTop" fmla="*/ 0 h 356400"/>
                <a:gd name="textAreaBottom" fmla="*/ 356760 h 356400"/>
              </a:gdLst>
              <a:ahLst/>
              <a:rect l="textAreaLeft" t="textAreaTop" r="textAreaRight" b="textAreaBottom"/>
              <a:pathLst>
                <a:path w="5820409" h="356870">
                  <a:moveTo>
                    <a:pt x="1524" y="318516"/>
                  </a:moveTo>
                  <a:lnTo>
                    <a:pt x="1524" y="38100"/>
                  </a:lnTo>
                  <a:lnTo>
                    <a:pt x="0" y="45720"/>
                  </a:lnTo>
                  <a:lnTo>
                    <a:pt x="0" y="310896"/>
                  </a:lnTo>
                  <a:lnTo>
                    <a:pt x="1524" y="318516"/>
                  </a:lnTo>
                  <a:close/>
                </a:path>
                <a:path w="5820409" h="356870">
                  <a:moveTo>
                    <a:pt x="4572" y="327660"/>
                  </a:moveTo>
                  <a:lnTo>
                    <a:pt x="4572" y="28956"/>
                  </a:lnTo>
                  <a:lnTo>
                    <a:pt x="3048" y="30480"/>
                  </a:lnTo>
                  <a:lnTo>
                    <a:pt x="1524" y="36576"/>
                  </a:lnTo>
                  <a:lnTo>
                    <a:pt x="1524" y="320040"/>
                  </a:lnTo>
                  <a:lnTo>
                    <a:pt x="3048" y="327660"/>
                  </a:lnTo>
                  <a:lnTo>
                    <a:pt x="4572" y="327660"/>
                  </a:lnTo>
                  <a:close/>
                </a:path>
                <a:path w="5820409" h="356870">
                  <a:moveTo>
                    <a:pt x="13716" y="341376"/>
                  </a:moveTo>
                  <a:lnTo>
                    <a:pt x="13716" y="15240"/>
                  </a:lnTo>
                  <a:lnTo>
                    <a:pt x="7620" y="21336"/>
                  </a:lnTo>
                  <a:lnTo>
                    <a:pt x="4572" y="27432"/>
                  </a:lnTo>
                  <a:lnTo>
                    <a:pt x="4572" y="329184"/>
                  </a:lnTo>
                  <a:lnTo>
                    <a:pt x="7620" y="335280"/>
                  </a:lnTo>
                  <a:lnTo>
                    <a:pt x="13716" y="341376"/>
                  </a:lnTo>
                  <a:close/>
                </a:path>
                <a:path w="5820409" h="356870">
                  <a:moveTo>
                    <a:pt x="5812536" y="336804"/>
                  </a:moveTo>
                  <a:lnTo>
                    <a:pt x="5812536" y="19812"/>
                  </a:lnTo>
                  <a:lnTo>
                    <a:pt x="5811012" y="19812"/>
                  </a:lnTo>
                  <a:lnTo>
                    <a:pt x="5806440" y="15240"/>
                  </a:lnTo>
                  <a:lnTo>
                    <a:pt x="5806440" y="13716"/>
                  </a:lnTo>
                  <a:lnTo>
                    <a:pt x="5804916" y="13716"/>
                  </a:lnTo>
                  <a:lnTo>
                    <a:pt x="5798820" y="7620"/>
                  </a:lnTo>
                  <a:lnTo>
                    <a:pt x="5792724" y="4572"/>
                  </a:lnTo>
                  <a:lnTo>
                    <a:pt x="5791200" y="4572"/>
                  </a:lnTo>
                  <a:lnTo>
                    <a:pt x="5791200" y="3048"/>
                  </a:lnTo>
                  <a:lnTo>
                    <a:pt x="5785104" y="1524"/>
                  </a:lnTo>
                  <a:lnTo>
                    <a:pt x="5782056" y="1524"/>
                  </a:lnTo>
                  <a:lnTo>
                    <a:pt x="5774436" y="0"/>
                  </a:lnTo>
                  <a:lnTo>
                    <a:pt x="45720" y="0"/>
                  </a:lnTo>
                  <a:lnTo>
                    <a:pt x="38100" y="1524"/>
                  </a:lnTo>
                  <a:lnTo>
                    <a:pt x="36576" y="1524"/>
                  </a:lnTo>
                  <a:lnTo>
                    <a:pt x="28956" y="3048"/>
                  </a:lnTo>
                  <a:lnTo>
                    <a:pt x="28956" y="4572"/>
                  </a:lnTo>
                  <a:lnTo>
                    <a:pt x="27432" y="4572"/>
                  </a:lnTo>
                  <a:lnTo>
                    <a:pt x="21336" y="7620"/>
                  </a:lnTo>
                  <a:lnTo>
                    <a:pt x="15240" y="13716"/>
                  </a:lnTo>
                  <a:lnTo>
                    <a:pt x="13716" y="13716"/>
                  </a:lnTo>
                  <a:lnTo>
                    <a:pt x="13716" y="342900"/>
                  </a:lnTo>
                  <a:lnTo>
                    <a:pt x="15240" y="342900"/>
                  </a:lnTo>
                  <a:lnTo>
                    <a:pt x="21336" y="348996"/>
                  </a:lnTo>
                  <a:lnTo>
                    <a:pt x="25908" y="351282"/>
                  </a:lnTo>
                  <a:lnTo>
                    <a:pt x="25908" y="42672"/>
                  </a:lnTo>
                  <a:lnTo>
                    <a:pt x="27432" y="36576"/>
                  </a:lnTo>
                  <a:lnTo>
                    <a:pt x="27432" y="39624"/>
                  </a:lnTo>
                  <a:lnTo>
                    <a:pt x="32004" y="30480"/>
                  </a:lnTo>
                  <a:lnTo>
                    <a:pt x="32004" y="32385"/>
                  </a:lnTo>
                  <a:lnTo>
                    <a:pt x="33528" y="31242"/>
                  </a:lnTo>
                  <a:lnTo>
                    <a:pt x="33528" y="30480"/>
                  </a:lnTo>
                  <a:lnTo>
                    <a:pt x="36576" y="28956"/>
                  </a:lnTo>
                  <a:lnTo>
                    <a:pt x="36576" y="27432"/>
                  </a:lnTo>
                  <a:lnTo>
                    <a:pt x="41148" y="26289"/>
                  </a:lnTo>
                  <a:lnTo>
                    <a:pt x="41148" y="25908"/>
                  </a:lnTo>
                  <a:lnTo>
                    <a:pt x="5779008" y="25908"/>
                  </a:lnTo>
                  <a:lnTo>
                    <a:pt x="5779008" y="26289"/>
                  </a:lnTo>
                  <a:lnTo>
                    <a:pt x="5783580" y="27432"/>
                  </a:lnTo>
                  <a:lnTo>
                    <a:pt x="5783580" y="28956"/>
                  </a:lnTo>
                  <a:lnTo>
                    <a:pt x="5785104" y="29718"/>
                  </a:lnTo>
                  <a:lnTo>
                    <a:pt x="5785104" y="28956"/>
                  </a:lnTo>
                  <a:lnTo>
                    <a:pt x="5788152" y="30988"/>
                  </a:lnTo>
                  <a:lnTo>
                    <a:pt x="5788152" y="30480"/>
                  </a:lnTo>
                  <a:lnTo>
                    <a:pt x="5789676" y="32004"/>
                  </a:lnTo>
                  <a:lnTo>
                    <a:pt x="5789676" y="33528"/>
                  </a:lnTo>
                  <a:lnTo>
                    <a:pt x="5792724" y="39624"/>
                  </a:lnTo>
                  <a:lnTo>
                    <a:pt x="5792724" y="36576"/>
                  </a:lnTo>
                  <a:lnTo>
                    <a:pt x="5794248" y="42672"/>
                  </a:lnTo>
                  <a:lnTo>
                    <a:pt x="5794248" y="351282"/>
                  </a:lnTo>
                  <a:lnTo>
                    <a:pt x="5798820" y="348996"/>
                  </a:lnTo>
                  <a:lnTo>
                    <a:pt x="5804916" y="342900"/>
                  </a:lnTo>
                  <a:lnTo>
                    <a:pt x="5806440" y="342900"/>
                  </a:lnTo>
                  <a:lnTo>
                    <a:pt x="5807964" y="341376"/>
                  </a:lnTo>
                  <a:lnTo>
                    <a:pt x="5811012" y="336804"/>
                  </a:lnTo>
                  <a:lnTo>
                    <a:pt x="5812536" y="336804"/>
                  </a:lnTo>
                  <a:close/>
                </a:path>
                <a:path w="5820409" h="356870">
                  <a:moveTo>
                    <a:pt x="39624" y="329184"/>
                  </a:moveTo>
                  <a:lnTo>
                    <a:pt x="33528" y="326136"/>
                  </a:lnTo>
                  <a:lnTo>
                    <a:pt x="30480" y="323088"/>
                  </a:lnTo>
                  <a:lnTo>
                    <a:pt x="27432" y="316992"/>
                  </a:lnTo>
                  <a:lnTo>
                    <a:pt x="27432" y="320040"/>
                  </a:lnTo>
                  <a:lnTo>
                    <a:pt x="25908" y="313944"/>
                  </a:lnTo>
                  <a:lnTo>
                    <a:pt x="25908" y="351282"/>
                  </a:lnTo>
                  <a:lnTo>
                    <a:pt x="27432" y="352044"/>
                  </a:lnTo>
                  <a:lnTo>
                    <a:pt x="28956" y="352044"/>
                  </a:lnTo>
                  <a:lnTo>
                    <a:pt x="28956" y="353568"/>
                  </a:lnTo>
                  <a:lnTo>
                    <a:pt x="36576" y="355092"/>
                  </a:lnTo>
                  <a:lnTo>
                    <a:pt x="36576" y="329184"/>
                  </a:lnTo>
                  <a:lnTo>
                    <a:pt x="39624" y="329184"/>
                  </a:lnTo>
                  <a:close/>
                </a:path>
                <a:path w="5820409" h="356870">
                  <a:moveTo>
                    <a:pt x="32221" y="324394"/>
                  </a:moveTo>
                  <a:lnTo>
                    <a:pt x="28956" y="320040"/>
                  </a:lnTo>
                  <a:lnTo>
                    <a:pt x="30480" y="323088"/>
                  </a:lnTo>
                  <a:lnTo>
                    <a:pt x="32221" y="324394"/>
                  </a:lnTo>
                  <a:close/>
                </a:path>
                <a:path w="5820409" h="356870">
                  <a:moveTo>
                    <a:pt x="32004" y="32385"/>
                  </a:moveTo>
                  <a:lnTo>
                    <a:pt x="32004" y="30480"/>
                  </a:lnTo>
                  <a:lnTo>
                    <a:pt x="30480" y="33528"/>
                  </a:lnTo>
                  <a:lnTo>
                    <a:pt x="32004" y="32385"/>
                  </a:lnTo>
                  <a:close/>
                </a:path>
                <a:path w="5820409" h="356870">
                  <a:moveTo>
                    <a:pt x="33528" y="326136"/>
                  </a:moveTo>
                  <a:lnTo>
                    <a:pt x="32221" y="324394"/>
                  </a:lnTo>
                  <a:lnTo>
                    <a:pt x="30480" y="323088"/>
                  </a:lnTo>
                  <a:lnTo>
                    <a:pt x="33528" y="326136"/>
                  </a:lnTo>
                  <a:close/>
                </a:path>
                <a:path w="5820409" h="356870">
                  <a:moveTo>
                    <a:pt x="36576" y="327660"/>
                  </a:moveTo>
                  <a:lnTo>
                    <a:pt x="32221" y="324394"/>
                  </a:lnTo>
                  <a:lnTo>
                    <a:pt x="33528" y="326136"/>
                  </a:lnTo>
                  <a:lnTo>
                    <a:pt x="36576" y="327660"/>
                  </a:lnTo>
                  <a:close/>
                </a:path>
                <a:path w="5820409" h="356870">
                  <a:moveTo>
                    <a:pt x="36576" y="28956"/>
                  </a:moveTo>
                  <a:lnTo>
                    <a:pt x="33528" y="30480"/>
                  </a:lnTo>
                  <a:lnTo>
                    <a:pt x="33528" y="31242"/>
                  </a:lnTo>
                  <a:lnTo>
                    <a:pt x="36576" y="28956"/>
                  </a:lnTo>
                  <a:close/>
                </a:path>
                <a:path w="5820409" h="356870">
                  <a:moveTo>
                    <a:pt x="39624" y="27432"/>
                  </a:moveTo>
                  <a:lnTo>
                    <a:pt x="36576" y="27432"/>
                  </a:lnTo>
                  <a:lnTo>
                    <a:pt x="36576" y="28956"/>
                  </a:lnTo>
                  <a:lnTo>
                    <a:pt x="39624" y="27432"/>
                  </a:lnTo>
                  <a:close/>
                </a:path>
                <a:path w="5820409" h="356870">
                  <a:moveTo>
                    <a:pt x="42672" y="330708"/>
                  </a:moveTo>
                  <a:lnTo>
                    <a:pt x="36576" y="329184"/>
                  </a:lnTo>
                  <a:lnTo>
                    <a:pt x="36576" y="355092"/>
                  </a:lnTo>
                  <a:lnTo>
                    <a:pt x="38100" y="355092"/>
                  </a:lnTo>
                  <a:lnTo>
                    <a:pt x="41148" y="355701"/>
                  </a:lnTo>
                  <a:lnTo>
                    <a:pt x="41148" y="330708"/>
                  </a:lnTo>
                  <a:lnTo>
                    <a:pt x="42672" y="330708"/>
                  </a:lnTo>
                  <a:close/>
                </a:path>
                <a:path w="5820409" h="356870">
                  <a:moveTo>
                    <a:pt x="42672" y="25908"/>
                  </a:moveTo>
                  <a:lnTo>
                    <a:pt x="41148" y="25908"/>
                  </a:lnTo>
                  <a:lnTo>
                    <a:pt x="41148" y="26289"/>
                  </a:lnTo>
                  <a:lnTo>
                    <a:pt x="42672" y="25908"/>
                  </a:lnTo>
                  <a:close/>
                </a:path>
                <a:path w="5820409" h="356870">
                  <a:moveTo>
                    <a:pt x="5779008" y="355854"/>
                  </a:moveTo>
                  <a:lnTo>
                    <a:pt x="5779008" y="330708"/>
                  </a:lnTo>
                  <a:lnTo>
                    <a:pt x="41148" y="330708"/>
                  </a:lnTo>
                  <a:lnTo>
                    <a:pt x="41148" y="355701"/>
                  </a:lnTo>
                  <a:lnTo>
                    <a:pt x="45720" y="356616"/>
                  </a:lnTo>
                  <a:lnTo>
                    <a:pt x="5775960" y="356616"/>
                  </a:lnTo>
                  <a:lnTo>
                    <a:pt x="5779008" y="355854"/>
                  </a:lnTo>
                  <a:close/>
                </a:path>
                <a:path w="5820409" h="356870">
                  <a:moveTo>
                    <a:pt x="5779008" y="26289"/>
                  </a:moveTo>
                  <a:lnTo>
                    <a:pt x="5779008" y="25908"/>
                  </a:lnTo>
                  <a:lnTo>
                    <a:pt x="5777484" y="25908"/>
                  </a:lnTo>
                  <a:lnTo>
                    <a:pt x="5779008" y="26289"/>
                  </a:lnTo>
                  <a:close/>
                </a:path>
                <a:path w="5820409" h="356870">
                  <a:moveTo>
                    <a:pt x="5783580" y="355092"/>
                  </a:moveTo>
                  <a:lnTo>
                    <a:pt x="5783580" y="329184"/>
                  </a:lnTo>
                  <a:lnTo>
                    <a:pt x="5777484" y="330708"/>
                  </a:lnTo>
                  <a:lnTo>
                    <a:pt x="5779008" y="330708"/>
                  </a:lnTo>
                  <a:lnTo>
                    <a:pt x="5779008" y="355854"/>
                  </a:lnTo>
                  <a:lnTo>
                    <a:pt x="5782056" y="355092"/>
                  </a:lnTo>
                  <a:lnTo>
                    <a:pt x="5783580" y="355092"/>
                  </a:lnTo>
                  <a:close/>
                </a:path>
                <a:path w="5820409" h="356870">
                  <a:moveTo>
                    <a:pt x="5783580" y="28956"/>
                  </a:moveTo>
                  <a:lnTo>
                    <a:pt x="5783580" y="27432"/>
                  </a:lnTo>
                  <a:lnTo>
                    <a:pt x="5780532" y="27432"/>
                  </a:lnTo>
                  <a:lnTo>
                    <a:pt x="5783580" y="28956"/>
                  </a:lnTo>
                  <a:close/>
                </a:path>
                <a:path w="5820409" h="356870">
                  <a:moveTo>
                    <a:pt x="5786628" y="326136"/>
                  </a:moveTo>
                  <a:lnTo>
                    <a:pt x="5780532" y="329184"/>
                  </a:lnTo>
                  <a:lnTo>
                    <a:pt x="5783580" y="329184"/>
                  </a:lnTo>
                  <a:lnTo>
                    <a:pt x="5783580" y="355092"/>
                  </a:lnTo>
                  <a:lnTo>
                    <a:pt x="5785104" y="355092"/>
                  </a:lnTo>
                  <a:lnTo>
                    <a:pt x="5785104" y="327660"/>
                  </a:lnTo>
                  <a:lnTo>
                    <a:pt x="5786628" y="326136"/>
                  </a:lnTo>
                  <a:close/>
                </a:path>
                <a:path w="5820409" h="356870">
                  <a:moveTo>
                    <a:pt x="5786628" y="30480"/>
                  </a:moveTo>
                  <a:lnTo>
                    <a:pt x="5785104" y="28956"/>
                  </a:lnTo>
                  <a:lnTo>
                    <a:pt x="5785104" y="29718"/>
                  </a:lnTo>
                  <a:lnTo>
                    <a:pt x="5786628" y="30480"/>
                  </a:lnTo>
                  <a:close/>
                </a:path>
                <a:path w="5820409" h="356870">
                  <a:moveTo>
                    <a:pt x="5788533" y="325374"/>
                  </a:moveTo>
                  <a:lnTo>
                    <a:pt x="5785104" y="327660"/>
                  </a:lnTo>
                  <a:lnTo>
                    <a:pt x="5785104" y="355092"/>
                  </a:lnTo>
                  <a:lnTo>
                    <a:pt x="5788152" y="354330"/>
                  </a:lnTo>
                  <a:lnTo>
                    <a:pt x="5788152" y="326136"/>
                  </a:lnTo>
                  <a:lnTo>
                    <a:pt x="5788533" y="325374"/>
                  </a:lnTo>
                  <a:close/>
                </a:path>
                <a:path w="5820409" h="356870">
                  <a:moveTo>
                    <a:pt x="5789676" y="32004"/>
                  </a:moveTo>
                  <a:lnTo>
                    <a:pt x="5788152" y="30480"/>
                  </a:lnTo>
                  <a:lnTo>
                    <a:pt x="5788533" y="31242"/>
                  </a:lnTo>
                  <a:lnTo>
                    <a:pt x="5789676" y="32004"/>
                  </a:lnTo>
                  <a:close/>
                </a:path>
                <a:path w="5820409" h="356870">
                  <a:moveTo>
                    <a:pt x="5788533" y="31242"/>
                  </a:moveTo>
                  <a:lnTo>
                    <a:pt x="5788152" y="30480"/>
                  </a:lnTo>
                  <a:lnTo>
                    <a:pt x="5788152" y="30988"/>
                  </a:lnTo>
                  <a:lnTo>
                    <a:pt x="5788533" y="31242"/>
                  </a:lnTo>
                  <a:close/>
                </a:path>
                <a:path w="5820409" h="356870">
                  <a:moveTo>
                    <a:pt x="5789676" y="324612"/>
                  </a:moveTo>
                  <a:lnTo>
                    <a:pt x="5788533" y="325374"/>
                  </a:lnTo>
                  <a:lnTo>
                    <a:pt x="5788152" y="326136"/>
                  </a:lnTo>
                  <a:lnTo>
                    <a:pt x="5789676" y="324612"/>
                  </a:lnTo>
                  <a:close/>
                </a:path>
                <a:path w="5820409" h="356870">
                  <a:moveTo>
                    <a:pt x="5789676" y="353949"/>
                  </a:moveTo>
                  <a:lnTo>
                    <a:pt x="5789676" y="324612"/>
                  </a:lnTo>
                  <a:lnTo>
                    <a:pt x="5788152" y="326136"/>
                  </a:lnTo>
                  <a:lnTo>
                    <a:pt x="5788152" y="354330"/>
                  </a:lnTo>
                  <a:lnTo>
                    <a:pt x="5789676" y="353949"/>
                  </a:lnTo>
                  <a:close/>
                </a:path>
                <a:path w="5820409" h="356870">
                  <a:moveTo>
                    <a:pt x="5789676" y="33528"/>
                  </a:moveTo>
                  <a:lnTo>
                    <a:pt x="5789676" y="32004"/>
                  </a:lnTo>
                  <a:lnTo>
                    <a:pt x="5788533" y="31242"/>
                  </a:lnTo>
                  <a:lnTo>
                    <a:pt x="5789676" y="33528"/>
                  </a:lnTo>
                  <a:close/>
                </a:path>
                <a:path w="5820409" h="356870">
                  <a:moveTo>
                    <a:pt x="5794248" y="351282"/>
                  </a:moveTo>
                  <a:lnTo>
                    <a:pt x="5794248" y="313944"/>
                  </a:lnTo>
                  <a:lnTo>
                    <a:pt x="5792724" y="320040"/>
                  </a:lnTo>
                  <a:lnTo>
                    <a:pt x="5792724" y="316992"/>
                  </a:lnTo>
                  <a:lnTo>
                    <a:pt x="5788533" y="325374"/>
                  </a:lnTo>
                  <a:lnTo>
                    <a:pt x="5789676" y="324612"/>
                  </a:lnTo>
                  <a:lnTo>
                    <a:pt x="5789676" y="353949"/>
                  </a:lnTo>
                  <a:lnTo>
                    <a:pt x="5791200" y="353568"/>
                  </a:lnTo>
                  <a:lnTo>
                    <a:pt x="5791200" y="352044"/>
                  </a:lnTo>
                  <a:lnTo>
                    <a:pt x="5792724" y="352044"/>
                  </a:lnTo>
                  <a:lnTo>
                    <a:pt x="5794248" y="351282"/>
                  </a:lnTo>
                  <a:close/>
                </a:path>
                <a:path w="5820409" h="356870">
                  <a:moveTo>
                    <a:pt x="5818632" y="320040"/>
                  </a:moveTo>
                  <a:lnTo>
                    <a:pt x="5818632" y="36576"/>
                  </a:lnTo>
                  <a:lnTo>
                    <a:pt x="5817108" y="30480"/>
                  </a:lnTo>
                  <a:lnTo>
                    <a:pt x="5817108" y="28956"/>
                  </a:lnTo>
                  <a:lnTo>
                    <a:pt x="5815584" y="27432"/>
                  </a:lnTo>
                  <a:lnTo>
                    <a:pt x="5812536" y="21336"/>
                  </a:lnTo>
                  <a:lnTo>
                    <a:pt x="5812536" y="335280"/>
                  </a:lnTo>
                  <a:lnTo>
                    <a:pt x="5815584" y="329184"/>
                  </a:lnTo>
                  <a:lnTo>
                    <a:pt x="5817108" y="327660"/>
                  </a:lnTo>
                  <a:lnTo>
                    <a:pt x="5818632" y="320040"/>
                  </a:lnTo>
                  <a:close/>
                </a:path>
                <a:path w="5820409" h="356870">
                  <a:moveTo>
                    <a:pt x="5820156" y="310896"/>
                  </a:moveTo>
                  <a:lnTo>
                    <a:pt x="5820156" y="45720"/>
                  </a:lnTo>
                  <a:lnTo>
                    <a:pt x="5818632" y="38100"/>
                  </a:lnTo>
                  <a:lnTo>
                    <a:pt x="5818632" y="318516"/>
                  </a:lnTo>
                  <a:lnTo>
                    <a:pt x="5820156" y="310896"/>
                  </a:lnTo>
                  <a:close/>
                </a:path>
              </a:pathLst>
            </a:custGeom>
            <a:solidFill>
              <a:srgbClr val="4f80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2" name="object 9"/>
            <p:cNvSpPr/>
            <p:nvPr/>
          </p:nvSpPr>
          <p:spPr>
            <a:xfrm>
              <a:off x="2157840" y="3886200"/>
              <a:ext cx="659880" cy="718920"/>
            </a:xfrm>
            <a:custGeom>
              <a:avLst/>
              <a:gdLst>
                <a:gd name="textAreaLeft" fmla="*/ 0 w 659880"/>
                <a:gd name="textAreaRight" fmla="*/ 660240 w 659880"/>
                <a:gd name="textAreaTop" fmla="*/ 0 h 718920"/>
                <a:gd name="textAreaBottom" fmla="*/ 719280 h 718920"/>
              </a:gdLst>
              <a:ahLst/>
              <a:rect l="textAreaLeft" t="textAreaTop" r="textAreaRight" b="textAreaBottom"/>
              <a:pathLst>
                <a:path w="660400" h="719454">
                  <a:moveTo>
                    <a:pt x="25908" y="693420"/>
                  </a:moveTo>
                  <a:lnTo>
                    <a:pt x="25908" y="0"/>
                  </a:lnTo>
                  <a:lnTo>
                    <a:pt x="0" y="0"/>
                  </a:lnTo>
                  <a:lnTo>
                    <a:pt x="0" y="713232"/>
                  </a:lnTo>
                  <a:lnTo>
                    <a:pt x="6096" y="719328"/>
                  </a:lnTo>
                  <a:lnTo>
                    <a:pt x="13716" y="719328"/>
                  </a:lnTo>
                  <a:lnTo>
                    <a:pt x="13716" y="693420"/>
                  </a:lnTo>
                  <a:lnTo>
                    <a:pt x="25908" y="693420"/>
                  </a:lnTo>
                  <a:close/>
                </a:path>
                <a:path w="660400" h="719454">
                  <a:moveTo>
                    <a:pt x="659892" y="719328"/>
                  </a:moveTo>
                  <a:lnTo>
                    <a:pt x="659892" y="693420"/>
                  </a:lnTo>
                  <a:lnTo>
                    <a:pt x="13716" y="693420"/>
                  </a:lnTo>
                  <a:lnTo>
                    <a:pt x="25908" y="707136"/>
                  </a:lnTo>
                  <a:lnTo>
                    <a:pt x="25908" y="719328"/>
                  </a:lnTo>
                  <a:lnTo>
                    <a:pt x="659892" y="719328"/>
                  </a:lnTo>
                  <a:close/>
                </a:path>
                <a:path w="660400" h="719454">
                  <a:moveTo>
                    <a:pt x="25908" y="719328"/>
                  </a:moveTo>
                  <a:lnTo>
                    <a:pt x="25908" y="707136"/>
                  </a:lnTo>
                  <a:lnTo>
                    <a:pt x="13716" y="693420"/>
                  </a:lnTo>
                  <a:lnTo>
                    <a:pt x="13716" y="719328"/>
                  </a:lnTo>
                  <a:lnTo>
                    <a:pt x="25908" y="719328"/>
                  </a:lnTo>
                  <a:close/>
                </a:path>
              </a:pathLst>
            </a:custGeom>
            <a:solidFill>
              <a:srgbClr val="3d659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683" name="object 10" descr=""/>
            <p:cNvPicPr/>
            <p:nvPr/>
          </p:nvPicPr>
          <p:blipFill>
            <a:blip r:embed="rId2"/>
            <a:stretch/>
          </p:blipFill>
          <p:spPr>
            <a:xfrm>
              <a:off x="2817720" y="4427280"/>
              <a:ext cx="5792400" cy="330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84" name="object 11"/>
            <p:cNvSpPr/>
            <p:nvPr/>
          </p:nvSpPr>
          <p:spPr>
            <a:xfrm>
              <a:off x="2804040" y="4415040"/>
              <a:ext cx="5820120" cy="355320"/>
            </a:xfrm>
            <a:custGeom>
              <a:avLst/>
              <a:gdLst>
                <a:gd name="textAreaLeft" fmla="*/ 0 w 5820120"/>
                <a:gd name="textAreaRight" fmla="*/ 5820480 w 5820120"/>
                <a:gd name="textAreaTop" fmla="*/ 0 h 355320"/>
                <a:gd name="textAreaBottom" fmla="*/ 355680 h 355320"/>
              </a:gdLst>
              <a:ahLst/>
              <a:rect l="textAreaLeft" t="textAreaTop" r="textAreaRight" b="textAreaBottom"/>
              <a:pathLst>
                <a:path w="5820409" h="355600">
                  <a:moveTo>
                    <a:pt x="1524" y="316992"/>
                  </a:moveTo>
                  <a:lnTo>
                    <a:pt x="1524" y="38100"/>
                  </a:lnTo>
                  <a:lnTo>
                    <a:pt x="0" y="45720"/>
                  </a:lnTo>
                  <a:lnTo>
                    <a:pt x="0" y="310896"/>
                  </a:lnTo>
                  <a:lnTo>
                    <a:pt x="1524" y="316992"/>
                  </a:lnTo>
                  <a:close/>
                </a:path>
                <a:path w="5820409" h="355600">
                  <a:moveTo>
                    <a:pt x="4572" y="327660"/>
                  </a:moveTo>
                  <a:lnTo>
                    <a:pt x="4572" y="28956"/>
                  </a:lnTo>
                  <a:lnTo>
                    <a:pt x="3048" y="28956"/>
                  </a:lnTo>
                  <a:lnTo>
                    <a:pt x="1524" y="35052"/>
                  </a:lnTo>
                  <a:lnTo>
                    <a:pt x="1524" y="320040"/>
                  </a:lnTo>
                  <a:lnTo>
                    <a:pt x="3048" y="326136"/>
                  </a:lnTo>
                  <a:lnTo>
                    <a:pt x="4572" y="327660"/>
                  </a:lnTo>
                  <a:close/>
                </a:path>
                <a:path w="5820409" h="355600">
                  <a:moveTo>
                    <a:pt x="7620" y="333756"/>
                  </a:moveTo>
                  <a:lnTo>
                    <a:pt x="7620" y="21336"/>
                  </a:lnTo>
                  <a:lnTo>
                    <a:pt x="4572" y="27432"/>
                  </a:lnTo>
                  <a:lnTo>
                    <a:pt x="4572" y="329184"/>
                  </a:lnTo>
                  <a:lnTo>
                    <a:pt x="7620" y="333756"/>
                  </a:lnTo>
                  <a:close/>
                </a:path>
                <a:path w="5820409" h="355600">
                  <a:moveTo>
                    <a:pt x="27432" y="36576"/>
                  </a:moveTo>
                  <a:lnTo>
                    <a:pt x="27432" y="4572"/>
                  </a:lnTo>
                  <a:lnTo>
                    <a:pt x="21336" y="7620"/>
                  </a:lnTo>
                  <a:lnTo>
                    <a:pt x="19812" y="7620"/>
                  </a:lnTo>
                  <a:lnTo>
                    <a:pt x="19812" y="9144"/>
                  </a:lnTo>
                  <a:lnTo>
                    <a:pt x="15240" y="12192"/>
                  </a:lnTo>
                  <a:lnTo>
                    <a:pt x="13716" y="13716"/>
                  </a:lnTo>
                  <a:lnTo>
                    <a:pt x="9144" y="19812"/>
                  </a:lnTo>
                  <a:lnTo>
                    <a:pt x="7620" y="19812"/>
                  </a:lnTo>
                  <a:lnTo>
                    <a:pt x="7620" y="335280"/>
                  </a:lnTo>
                  <a:lnTo>
                    <a:pt x="9144" y="335280"/>
                  </a:lnTo>
                  <a:lnTo>
                    <a:pt x="9144" y="336804"/>
                  </a:lnTo>
                  <a:lnTo>
                    <a:pt x="13716" y="341376"/>
                  </a:lnTo>
                  <a:lnTo>
                    <a:pt x="13716" y="342900"/>
                  </a:lnTo>
                  <a:lnTo>
                    <a:pt x="15240" y="342900"/>
                  </a:lnTo>
                  <a:lnTo>
                    <a:pt x="19812" y="347472"/>
                  </a:lnTo>
                  <a:lnTo>
                    <a:pt x="21336" y="347472"/>
                  </a:lnTo>
                  <a:lnTo>
                    <a:pt x="25908" y="349758"/>
                  </a:lnTo>
                  <a:lnTo>
                    <a:pt x="25908" y="42672"/>
                  </a:lnTo>
                  <a:lnTo>
                    <a:pt x="27432" y="36576"/>
                  </a:lnTo>
                  <a:close/>
                </a:path>
                <a:path w="5820409" h="355600">
                  <a:moveTo>
                    <a:pt x="27432" y="350520"/>
                  </a:moveTo>
                  <a:lnTo>
                    <a:pt x="27432" y="318516"/>
                  </a:lnTo>
                  <a:lnTo>
                    <a:pt x="25908" y="312420"/>
                  </a:lnTo>
                  <a:lnTo>
                    <a:pt x="25908" y="349758"/>
                  </a:lnTo>
                  <a:lnTo>
                    <a:pt x="27432" y="350520"/>
                  </a:lnTo>
                  <a:close/>
                </a:path>
                <a:path w="5820409" h="355600">
                  <a:moveTo>
                    <a:pt x="5792724" y="39624"/>
                  </a:moveTo>
                  <a:lnTo>
                    <a:pt x="5792724" y="3048"/>
                  </a:lnTo>
                  <a:lnTo>
                    <a:pt x="5791200" y="3048"/>
                  </a:lnTo>
                  <a:lnTo>
                    <a:pt x="5785104" y="1524"/>
                  </a:lnTo>
                  <a:lnTo>
                    <a:pt x="5783580" y="1524"/>
                  </a:lnTo>
                  <a:lnTo>
                    <a:pt x="5783580" y="0"/>
                  </a:lnTo>
                  <a:lnTo>
                    <a:pt x="38100" y="0"/>
                  </a:lnTo>
                  <a:lnTo>
                    <a:pt x="36576" y="1524"/>
                  </a:lnTo>
                  <a:lnTo>
                    <a:pt x="28956" y="3048"/>
                  </a:lnTo>
                  <a:lnTo>
                    <a:pt x="27432" y="3048"/>
                  </a:lnTo>
                  <a:lnTo>
                    <a:pt x="27432" y="39624"/>
                  </a:lnTo>
                  <a:lnTo>
                    <a:pt x="28956" y="36576"/>
                  </a:lnTo>
                  <a:lnTo>
                    <a:pt x="28956" y="35052"/>
                  </a:lnTo>
                  <a:lnTo>
                    <a:pt x="30480" y="32766"/>
                  </a:lnTo>
                  <a:lnTo>
                    <a:pt x="30480" y="32004"/>
                  </a:lnTo>
                  <a:lnTo>
                    <a:pt x="32004" y="30480"/>
                  </a:lnTo>
                  <a:lnTo>
                    <a:pt x="32004" y="30861"/>
                  </a:lnTo>
                  <a:lnTo>
                    <a:pt x="33528" y="29718"/>
                  </a:lnTo>
                  <a:lnTo>
                    <a:pt x="33528" y="28956"/>
                  </a:lnTo>
                  <a:lnTo>
                    <a:pt x="39624" y="25908"/>
                  </a:lnTo>
                  <a:lnTo>
                    <a:pt x="39624" y="26670"/>
                  </a:lnTo>
                  <a:lnTo>
                    <a:pt x="41148" y="26289"/>
                  </a:lnTo>
                  <a:lnTo>
                    <a:pt x="41148" y="25908"/>
                  </a:lnTo>
                  <a:lnTo>
                    <a:pt x="5779008" y="25908"/>
                  </a:lnTo>
                  <a:lnTo>
                    <a:pt x="5779008" y="26289"/>
                  </a:lnTo>
                  <a:lnTo>
                    <a:pt x="5780532" y="26670"/>
                  </a:lnTo>
                  <a:lnTo>
                    <a:pt x="5780532" y="25908"/>
                  </a:lnTo>
                  <a:lnTo>
                    <a:pt x="5785104" y="28194"/>
                  </a:lnTo>
                  <a:lnTo>
                    <a:pt x="5785104" y="27432"/>
                  </a:lnTo>
                  <a:lnTo>
                    <a:pt x="5789676" y="32004"/>
                  </a:lnTo>
                  <a:lnTo>
                    <a:pt x="5789676" y="32766"/>
                  </a:lnTo>
                  <a:lnTo>
                    <a:pt x="5791200" y="35052"/>
                  </a:lnTo>
                  <a:lnTo>
                    <a:pt x="5791200" y="36576"/>
                  </a:lnTo>
                  <a:lnTo>
                    <a:pt x="5792724" y="39624"/>
                  </a:lnTo>
                  <a:close/>
                </a:path>
                <a:path w="5820409" h="355600">
                  <a:moveTo>
                    <a:pt x="30480" y="321564"/>
                  </a:moveTo>
                  <a:lnTo>
                    <a:pt x="27432" y="316992"/>
                  </a:lnTo>
                  <a:lnTo>
                    <a:pt x="27432" y="352044"/>
                  </a:lnTo>
                  <a:lnTo>
                    <a:pt x="28956" y="352044"/>
                  </a:lnTo>
                  <a:lnTo>
                    <a:pt x="28956" y="320040"/>
                  </a:lnTo>
                  <a:lnTo>
                    <a:pt x="30480" y="321564"/>
                  </a:lnTo>
                  <a:close/>
                </a:path>
                <a:path w="5820409" h="355600">
                  <a:moveTo>
                    <a:pt x="30480" y="33528"/>
                  </a:moveTo>
                  <a:lnTo>
                    <a:pt x="28956" y="35052"/>
                  </a:lnTo>
                  <a:lnTo>
                    <a:pt x="28956" y="36576"/>
                  </a:lnTo>
                  <a:lnTo>
                    <a:pt x="30480" y="33528"/>
                  </a:lnTo>
                  <a:close/>
                </a:path>
                <a:path w="5820409" h="355600">
                  <a:moveTo>
                    <a:pt x="33528" y="324612"/>
                  </a:moveTo>
                  <a:lnTo>
                    <a:pt x="28956" y="320040"/>
                  </a:lnTo>
                  <a:lnTo>
                    <a:pt x="28956" y="352044"/>
                  </a:lnTo>
                  <a:lnTo>
                    <a:pt x="30480" y="352348"/>
                  </a:lnTo>
                  <a:lnTo>
                    <a:pt x="30480" y="323088"/>
                  </a:lnTo>
                  <a:lnTo>
                    <a:pt x="33528" y="324612"/>
                  </a:lnTo>
                  <a:close/>
                </a:path>
                <a:path w="5820409" h="355600">
                  <a:moveTo>
                    <a:pt x="32004" y="30480"/>
                  </a:moveTo>
                  <a:lnTo>
                    <a:pt x="30480" y="32004"/>
                  </a:lnTo>
                  <a:lnTo>
                    <a:pt x="31496" y="31242"/>
                  </a:lnTo>
                  <a:lnTo>
                    <a:pt x="32004" y="30480"/>
                  </a:lnTo>
                  <a:close/>
                </a:path>
                <a:path w="5820409" h="355600">
                  <a:moveTo>
                    <a:pt x="31496" y="31242"/>
                  </a:moveTo>
                  <a:lnTo>
                    <a:pt x="30480" y="32004"/>
                  </a:lnTo>
                  <a:lnTo>
                    <a:pt x="30480" y="32766"/>
                  </a:lnTo>
                  <a:lnTo>
                    <a:pt x="31496" y="31242"/>
                  </a:lnTo>
                  <a:close/>
                </a:path>
                <a:path w="5820409" h="355600">
                  <a:moveTo>
                    <a:pt x="36576" y="327660"/>
                  </a:moveTo>
                  <a:lnTo>
                    <a:pt x="30480" y="323088"/>
                  </a:lnTo>
                  <a:lnTo>
                    <a:pt x="30480" y="352348"/>
                  </a:lnTo>
                  <a:lnTo>
                    <a:pt x="33528" y="352958"/>
                  </a:lnTo>
                  <a:lnTo>
                    <a:pt x="33528" y="326136"/>
                  </a:lnTo>
                  <a:lnTo>
                    <a:pt x="36576" y="327660"/>
                  </a:lnTo>
                  <a:close/>
                </a:path>
                <a:path w="5820409" h="355600">
                  <a:moveTo>
                    <a:pt x="32004" y="30861"/>
                  </a:moveTo>
                  <a:lnTo>
                    <a:pt x="32004" y="30480"/>
                  </a:lnTo>
                  <a:lnTo>
                    <a:pt x="31496" y="31242"/>
                  </a:lnTo>
                  <a:lnTo>
                    <a:pt x="32004" y="30861"/>
                  </a:lnTo>
                  <a:close/>
                </a:path>
                <a:path w="5820409" h="355600">
                  <a:moveTo>
                    <a:pt x="36576" y="27432"/>
                  </a:moveTo>
                  <a:lnTo>
                    <a:pt x="33528" y="28956"/>
                  </a:lnTo>
                  <a:lnTo>
                    <a:pt x="33528" y="29718"/>
                  </a:lnTo>
                  <a:lnTo>
                    <a:pt x="36576" y="27432"/>
                  </a:lnTo>
                  <a:close/>
                </a:path>
                <a:path w="5820409" h="355600">
                  <a:moveTo>
                    <a:pt x="39624" y="355092"/>
                  </a:moveTo>
                  <a:lnTo>
                    <a:pt x="39624" y="329184"/>
                  </a:lnTo>
                  <a:lnTo>
                    <a:pt x="33528" y="326136"/>
                  </a:lnTo>
                  <a:lnTo>
                    <a:pt x="33528" y="352958"/>
                  </a:lnTo>
                  <a:lnTo>
                    <a:pt x="36576" y="353568"/>
                  </a:lnTo>
                  <a:lnTo>
                    <a:pt x="36576" y="355092"/>
                  </a:lnTo>
                  <a:lnTo>
                    <a:pt x="39624" y="355092"/>
                  </a:lnTo>
                  <a:close/>
                </a:path>
                <a:path w="5820409" h="355600">
                  <a:moveTo>
                    <a:pt x="39624" y="26670"/>
                  </a:moveTo>
                  <a:lnTo>
                    <a:pt x="39624" y="25908"/>
                  </a:lnTo>
                  <a:lnTo>
                    <a:pt x="36576" y="27432"/>
                  </a:lnTo>
                  <a:lnTo>
                    <a:pt x="39624" y="26670"/>
                  </a:lnTo>
                  <a:close/>
                </a:path>
                <a:path w="5820409" h="355600">
                  <a:moveTo>
                    <a:pt x="42672" y="329184"/>
                  </a:moveTo>
                  <a:lnTo>
                    <a:pt x="36576" y="327660"/>
                  </a:lnTo>
                  <a:lnTo>
                    <a:pt x="39624" y="329184"/>
                  </a:lnTo>
                  <a:lnTo>
                    <a:pt x="39624" y="355092"/>
                  </a:lnTo>
                  <a:lnTo>
                    <a:pt x="41148" y="355092"/>
                  </a:lnTo>
                  <a:lnTo>
                    <a:pt x="41148" y="329184"/>
                  </a:lnTo>
                  <a:lnTo>
                    <a:pt x="42672" y="329184"/>
                  </a:lnTo>
                  <a:close/>
                </a:path>
                <a:path w="5820409" h="355600">
                  <a:moveTo>
                    <a:pt x="42672" y="25908"/>
                  </a:moveTo>
                  <a:lnTo>
                    <a:pt x="41148" y="25908"/>
                  </a:lnTo>
                  <a:lnTo>
                    <a:pt x="41148" y="26289"/>
                  </a:lnTo>
                  <a:lnTo>
                    <a:pt x="42672" y="25908"/>
                  </a:lnTo>
                  <a:close/>
                </a:path>
                <a:path w="5820409" h="355600">
                  <a:moveTo>
                    <a:pt x="5779008" y="355092"/>
                  </a:moveTo>
                  <a:lnTo>
                    <a:pt x="5779008" y="329184"/>
                  </a:lnTo>
                  <a:lnTo>
                    <a:pt x="5772912" y="330708"/>
                  </a:lnTo>
                  <a:lnTo>
                    <a:pt x="45720" y="330708"/>
                  </a:lnTo>
                  <a:lnTo>
                    <a:pt x="41148" y="329184"/>
                  </a:lnTo>
                  <a:lnTo>
                    <a:pt x="41148" y="355092"/>
                  </a:lnTo>
                  <a:lnTo>
                    <a:pt x="5779008" y="355092"/>
                  </a:lnTo>
                  <a:close/>
                </a:path>
                <a:path w="5820409" h="355600">
                  <a:moveTo>
                    <a:pt x="5779008" y="26289"/>
                  </a:moveTo>
                  <a:lnTo>
                    <a:pt x="5779008" y="25908"/>
                  </a:lnTo>
                  <a:lnTo>
                    <a:pt x="5777484" y="25908"/>
                  </a:lnTo>
                  <a:lnTo>
                    <a:pt x="5779008" y="26289"/>
                  </a:lnTo>
                  <a:close/>
                </a:path>
                <a:path w="5820409" h="355600">
                  <a:moveTo>
                    <a:pt x="5783580" y="327660"/>
                  </a:moveTo>
                  <a:lnTo>
                    <a:pt x="5777484" y="329184"/>
                  </a:lnTo>
                  <a:lnTo>
                    <a:pt x="5779008" y="329184"/>
                  </a:lnTo>
                  <a:lnTo>
                    <a:pt x="5779008" y="355092"/>
                  </a:lnTo>
                  <a:lnTo>
                    <a:pt x="5780532" y="355092"/>
                  </a:lnTo>
                  <a:lnTo>
                    <a:pt x="5780532" y="329184"/>
                  </a:lnTo>
                  <a:lnTo>
                    <a:pt x="5783580" y="327660"/>
                  </a:lnTo>
                  <a:close/>
                </a:path>
                <a:path w="5820409" h="355600">
                  <a:moveTo>
                    <a:pt x="5783580" y="27432"/>
                  </a:moveTo>
                  <a:lnTo>
                    <a:pt x="5780532" y="25908"/>
                  </a:lnTo>
                  <a:lnTo>
                    <a:pt x="5780532" y="26670"/>
                  </a:lnTo>
                  <a:lnTo>
                    <a:pt x="5783580" y="27432"/>
                  </a:lnTo>
                  <a:close/>
                </a:path>
                <a:path w="5820409" h="355600">
                  <a:moveTo>
                    <a:pt x="5786628" y="326136"/>
                  </a:moveTo>
                  <a:lnTo>
                    <a:pt x="5780532" y="329184"/>
                  </a:lnTo>
                  <a:lnTo>
                    <a:pt x="5780532" y="355092"/>
                  </a:lnTo>
                  <a:lnTo>
                    <a:pt x="5783580" y="355092"/>
                  </a:lnTo>
                  <a:lnTo>
                    <a:pt x="5785104" y="353568"/>
                  </a:lnTo>
                  <a:lnTo>
                    <a:pt x="5785104" y="327660"/>
                  </a:lnTo>
                  <a:lnTo>
                    <a:pt x="5786628" y="326136"/>
                  </a:lnTo>
                  <a:close/>
                </a:path>
                <a:path w="5820409" h="355600">
                  <a:moveTo>
                    <a:pt x="5786628" y="28956"/>
                  </a:moveTo>
                  <a:lnTo>
                    <a:pt x="5785104" y="27432"/>
                  </a:lnTo>
                  <a:lnTo>
                    <a:pt x="5785104" y="28194"/>
                  </a:lnTo>
                  <a:lnTo>
                    <a:pt x="5786628" y="28956"/>
                  </a:lnTo>
                  <a:close/>
                </a:path>
                <a:path w="5820409" h="355600">
                  <a:moveTo>
                    <a:pt x="5789676" y="352425"/>
                  </a:moveTo>
                  <a:lnTo>
                    <a:pt x="5789676" y="323088"/>
                  </a:lnTo>
                  <a:lnTo>
                    <a:pt x="5785104" y="327660"/>
                  </a:lnTo>
                  <a:lnTo>
                    <a:pt x="5785104" y="353568"/>
                  </a:lnTo>
                  <a:lnTo>
                    <a:pt x="5789676" y="352425"/>
                  </a:lnTo>
                  <a:close/>
                </a:path>
                <a:path w="5820409" h="355600">
                  <a:moveTo>
                    <a:pt x="5789676" y="32766"/>
                  </a:moveTo>
                  <a:lnTo>
                    <a:pt x="5789676" y="32004"/>
                  </a:lnTo>
                  <a:lnTo>
                    <a:pt x="5788152" y="30480"/>
                  </a:lnTo>
                  <a:lnTo>
                    <a:pt x="5789676" y="32766"/>
                  </a:lnTo>
                  <a:close/>
                </a:path>
                <a:path w="5820409" h="355600">
                  <a:moveTo>
                    <a:pt x="5791200" y="352044"/>
                  </a:moveTo>
                  <a:lnTo>
                    <a:pt x="5791200" y="320040"/>
                  </a:lnTo>
                  <a:lnTo>
                    <a:pt x="5788152" y="324612"/>
                  </a:lnTo>
                  <a:lnTo>
                    <a:pt x="5789676" y="323088"/>
                  </a:lnTo>
                  <a:lnTo>
                    <a:pt x="5789676" y="352425"/>
                  </a:lnTo>
                  <a:lnTo>
                    <a:pt x="5791200" y="352044"/>
                  </a:lnTo>
                  <a:close/>
                </a:path>
                <a:path w="5820409" h="355600">
                  <a:moveTo>
                    <a:pt x="5791200" y="36576"/>
                  </a:moveTo>
                  <a:lnTo>
                    <a:pt x="5791200" y="35052"/>
                  </a:lnTo>
                  <a:lnTo>
                    <a:pt x="5789676" y="33528"/>
                  </a:lnTo>
                  <a:lnTo>
                    <a:pt x="5791200" y="36576"/>
                  </a:lnTo>
                  <a:close/>
                </a:path>
                <a:path w="5820409" h="355600">
                  <a:moveTo>
                    <a:pt x="5792724" y="352044"/>
                  </a:moveTo>
                  <a:lnTo>
                    <a:pt x="5792724" y="316992"/>
                  </a:lnTo>
                  <a:lnTo>
                    <a:pt x="5789676" y="321564"/>
                  </a:lnTo>
                  <a:lnTo>
                    <a:pt x="5791200" y="320040"/>
                  </a:lnTo>
                  <a:lnTo>
                    <a:pt x="5791200" y="352044"/>
                  </a:lnTo>
                  <a:lnTo>
                    <a:pt x="5792724" y="352044"/>
                  </a:lnTo>
                  <a:close/>
                </a:path>
                <a:path w="5820409" h="355600">
                  <a:moveTo>
                    <a:pt x="5812536" y="335280"/>
                  </a:moveTo>
                  <a:lnTo>
                    <a:pt x="5812536" y="19812"/>
                  </a:lnTo>
                  <a:lnTo>
                    <a:pt x="5804916" y="12192"/>
                  </a:lnTo>
                  <a:lnTo>
                    <a:pt x="5800344" y="9144"/>
                  </a:lnTo>
                  <a:lnTo>
                    <a:pt x="5800344" y="7620"/>
                  </a:lnTo>
                  <a:lnTo>
                    <a:pt x="5798820" y="7620"/>
                  </a:lnTo>
                  <a:lnTo>
                    <a:pt x="5792724" y="4572"/>
                  </a:lnTo>
                  <a:lnTo>
                    <a:pt x="5792724" y="36576"/>
                  </a:lnTo>
                  <a:lnTo>
                    <a:pt x="5794248" y="42672"/>
                  </a:lnTo>
                  <a:lnTo>
                    <a:pt x="5794248" y="349758"/>
                  </a:lnTo>
                  <a:lnTo>
                    <a:pt x="5798820" y="347472"/>
                  </a:lnTo>
                  <a:lnTo>
                    <a:pt x="5800344" y="347472"/>
                  </a:lnTo>
                  <a:lnTo>
                    <a:pt x="5804916" y="342900"/>
                  </a:lnTo>
                  <a:lnTo>
                    <a:pt x="5806440" y="342900"/>
                  </a:lnTo>
                  <a:lnTo>
                    <a:pt x="5806440" y="341376"/>
                  </a:lnTo>
                  <a:lnTo>
                    <a:pt x="5807964" y="341376"/>
                  </a:lnTo>
                  <a:lnTo>
                    <a:pt x="5811012" y="336804"/>
                  </a:lnTo>
                  <a:lnTo>
                    <a:pt x="5812536" y="335280"/>
                  </a:lnTo>
                  <a:close/>
                </a:path>
                <a:path w="5820409" h="355600">
                  <a:moveTo>
                    <a:pt x="5794248" y="349758"/>
                  </a:moveTo>
                  <a:lnTo>
                    <a:pt x="5794248" y="312420"/>
                  </a:lnTo>
                  <a:lnTo>
                    <a:pt x="5792724" y="318516"/>
                  </a:lnTo>
                  <a:lnTo>
                    <a:pt x="5792724" y="350520"/>
                  </a:lnTo>
                  <a:lnTo>
                    <a:pt x="5794248" y="349758"/>
                  </a:lnTo>
                  <a:close/>
                </a:path>
                <a:path w="5820409" h="355600">
                  <a:moveTo>
                    <a:pt x="5818632" y="320040"/>
                  </a:moveTo>
                  <a:lnTo>
                    <a:pt x="5818632" y="35052"/>
                  </a:lnTo>
                  <a:lnTo>
                    <a:pt x="5817108" y="28956"/>
                  </a:lnTo>
                  <a:lnTo>
                    <a:pt x="5815584" y="27432"/>
                  </a:lnTo>
                  <a:lnTo>
                    <a:pt x="5812536" y="21336"/>
                  </a:lnTo>
                  <a:lnTo>
                    <a:pt x="5812536" y="333756"/>
                  </a:lnTo>
                  <a:lnTo>
                    <a:pt x="5815584" y="329184"/>
                  </a:lnTo>
                  <a:lnTo>
                    <a:pt x="5815584" y="327660"/>
                  </a:lnTo>
                  <a:lnTo>
                    <a:pt x="5817108" y="327660"/>
                  </a:lnTo>
                  <a:lnTo>
                    <a:pt x="5817108" y="326136"/>
                  </a:lnTo>
                  <a:lnTo>
                    <a:pt x="5818632" y="320040"/>
                  </a:lnTo>
                  <a:close/>
                </a:path>
                <a:path w="5820409" h="355600">
                  <a:moveTo>
                    <a:pt x="5820156" y="309372"/>
                  </a:moveTo>
                  <a:lnTo>
                    <a:pt x="5820156" y="44196"/>
                  </a:lnTo>
                  <a:lnTo>
                    <a:pt x="5818632" y="38100"/>
                  </a:lnTo>
                  <a:lnTo>
                    <a:pt x="5818632" y="316992"/>
                  </a:lnTo>
                  <a:lnTo>
                    <a:pt x="5820156" y="309372"/>
                  </a:lnTo>
                  <a:close/>
                </a:path>
              </a:pathLst>
            </a:custGeom>
            <a:solidFill>
              <a:srgbClr val="4f80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5" name="object 12"/>
            <p:cNvSpPr/>
            <p:nvPr/>
          </p:nvSpPr>
          <p:spPr>
            <a:xfrm>
              <a:off x="2157840" y="3886200"/>
              <a:ext cx="659880" cy="1246680"/>
            </a:xfrm>
            <a:custGeom>
              <a:avLst/>
              <a:gdLst>
                <a:gd name="textAreaLeft" fmla="*/ 0 w 659880"/>
                <a:gd name="textAreaRight" fmla="*/ 660240 w 659880"/>
                <a:gd name="textAreaTop" fmla="*/ 0 h 1246680"/>
                <a:gd name="textAreaBottom" fmla="*/ 1247040 h 1246680"/>
              </a:gdLst>
              <a:ahLst/>
              <a:rect l="textAreaLeft" t="textAreaTop" r="textAreaRight" b="textAreaBottom"/>
              <a:pathLst>
                <a:path w="660400" h="1247139">
                  <a:moveTo>
                    <a:pt x="25908" y="1222248"/>
                  </a:moveTo>
                  <a:lnTo>
                    <a:pt x="25908" y="0"/>
                  </a:lnTo>
                  <a:lnTo>
                    <a:pt x="0" y="0"/>
                  </a:lnTo>
                  <a:lnTo>
                    <a:pt x="0" y="1242060"/>
                  </a:lnTo>
                  <a:lnTo>
                    <a:pt x="6096" y="1246632"/>
                  </a:lnTo>
                  <a:lnTo>
                    <a:pt x="13716" y="1246632"/>
                  </a:lnTo>
                  <a:lnTo>
                    <a:pt x="13716" y="1222248"/>
                  </a:lnTo>
                  <a:lnTo>
                    <a:pt x="25908" y="1222248"/>
                  </a:lnTo>
                  <a:close/>
                </a:path>
                <a:path w="660400" h="1247139">
                  <a:moveTo>
                    <a:pt x="659892" y="1246632"/>
                  </a:moveTo>
                  <a:lnTo>
                    <a:pt x="659892" y="1222248"/>
                  </a:lnTo>
                  <a:lnTo>
                    <a:pt x="13716" y="1222248"/>
                  </a:lnTo>
                  <a:lnTo>
                    <a:pt x="25908" y="1234440"/>
                  </a:lnTo>
                  <a:lnTo>
                    <a:pt x="25908" y="1246632"/>
                  </a:lnTo>
                  <a:lnTo>
                    <a:pt x="659892" y="1246632"/>
                  </a:lnTo>
                  <a:close/>
                </a:path>
                <a:path w="660400" h="1247139">
                  <a:moveTo>
                    <a:pt x="25908" y="1246632"/>
                  </a:moveTo>
                  <a:lnTo>
                    <a:pt x="25908" y="1234440"/>
                  </a:lnTo>
                  <a:lnTo>
                    <a:pt x="13716" y="1222248"/>
                  </a:lnTo>
                  <a:lnTo>
                    <a:pt x="13716" y="1246632"/>
                  </a:lnTo>
                  <a:lnTo>
                    <a:pt x="25908" y="1246632"/>
                  </a:lnTo>
                  <a:close/>
                </a:path>
              </a:pathLst>
            </a:custGeom>
            <a:solidFill>
              <a:srgbClr val="3d659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686" name="object 13" descr=""/>
            <p:cNvPicPr/>
            <p:nvPr/>
          </p:nvPicPr>
          <p:blipFill>
            <a:blip r:embed="rId3"/>
            <a:stretch/>
          </p:blipFill>
          <p:spPr>
            <a:xfrm>
              <a:off x="2817720" y="4956120"/>
              <a:ext cx="5792400" cy="328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87" name="object 14"/>
            <p:cNvSpPr/>
            <p:nvPr/>
          </p:nvSpPr>
          <p:spPr>
            <a:xfrm>
              <a:off x="2804040" y="4943880"/>
              <a:ext cx="5820120" cy="355320"/>
            </a:xfrm>
            <a:custGeom>
              <a:avLst/>
              <a:gdLst>
                <a:gd name="textAreaLeft" fmla="*/ 0 w 5820120"/>
                <a:gd name="textAreaRight" fmla="*/ 5820480 w 5820120"/>
                <a:gd name="textAreaTop" fmla="*/ 0 h 355320"/>
                <a:gd name="textAreaBottom" fmla="*/ 355680 h 355320"/>
              </a:gdLst>
              <a:ahLst/>
              <a:rect l="textAreaLeft" t="textAreaTop" r="textAreaRight" b="textAreaBottom"/>
              <a:pathLst>
                <a:path w="5820409" h="355600">
                  <a:moveTo>
                    <a:pt x="1524" y="316992"/>
                  </a:moveTo>
                  <a:lnTo>
                    <a:pt x="1524" y="36576"/>
                  </a:lnTo>
                  <a:lnTo>
                    <a:pt x="0" y="45720"/>
                  </a:lnTo>
                  <a:lnTo>
                    <a:pt x="0" y="310896"/>
                  </a:lnTo>
                  <a:lnTo>
                    <a:pt x="1524" y="316992"/>
                  </a:lnTo>
                  <a:close/>
                </a:path>
                <a:path w="5820409" h="355600">
                  <a:moveTo>
                    <a:pt x="4572" y="326136"/>
                  </a:moveTo>
                  <a:lnTo>
                    <a:pt x="4572" y="27432"/>
                  </a:lnTo>
                  <a:lnTo>
                    <a:pt x="3048" y="28956"/>
                  </a:lnTo>
                  <a:lnTo>
                    <a:pt x="1524" y="35052"/>
                  </a:lnTo>
                  <a:lnTo>
                    <a:pt x="1524" y="320040"/>
                  </a:lnTo>
                  <a:lnTo>
                    <a:pt x="3048" y="326136"/>
                  </a:lnTo>
                  <a:lnTo>
                    <a:pt x="4572" y="326136"/>
                  </a:lnTo>
                  <a:close/>
                </a:path>
                <a:path w="5820409" h="355600">
                  <a:moveTo>
                    <a:pt x="13716" y="339852"/>
                  </a:moveTo>
                  <a:lnTo>
                    <a:pt x="13716" y="13716"/>
                  </a:lnTo>
                  <a:lnTo>
                    <a:pt x="9144" y="18288"/>
                  </a:lnTo>
                  <a:lnTo>
                    <a:pt x="9144" y="19812"/>
                  </a:lnTo>
                  <a:lnTo>
                    <a:pt x="7620" y="19812"/>
                  </a:lnTo>
                  <a:lnTo>
                    <a:pt x="4572" y="25908"/>
                  </a:lnTo>
                  <a:lnTo>
                    <a:pt x="4572" y="327660"/>
                  </a:lnTo>
                  <a:lnTo>
                    <a:pt x="7620" y="333756"/>
                  </a:lnTo>
                  <a:lnTo>
                    <a:pt x="13716" y="339852"/>
                  </a:lnTo>
                  <a:close/>
                </a:path>
                <a:path w="5820409" h="355600">
                  <a:moveTo>
                    <a:pt x="5812536" y="335280"/>
                  </a:moveTo>
                  <a:lnTo>
                    <a:pt x="5812536" y="18288"/>
                  </a:lnTo>
                  <a:lnTo>
                    <a:pt x="5811012" y="18288"/>
                  </a:lnTo>
                  <a:lnTo>
                    <a:pt x="5806440" y="13716"/>
                  </a:lnTo>
                  <a:lnTo>
                    <a:pt x="5806440" y="12192"/>
                  </a:lnTo>
                  <a:lnTo>
                    <a:pt x="5804916" y="12192"/>
                  </a:lnTo>
                  <a:lnTo>
                    <a:pt x="5798820" y="6096"/>
                  </a:lnTo>
                  <a:lnTo>
                    <a:pt x="5792724" y="3048"/>
                  </a:lnTo>
                  <a:lnTo>
                    <a:pt x="5791200" y="3048"/>
                  </a:lnTo>
                  <a:lnTo>
                    <a:pt x="5785104" y="0"/>
                  </a:lnTo>
                  <a:lnTo>
                    <a:pt x="36576" y="0"/>
                  </a:lnTo>
                  <a:lnTo>
                    <a:pt x="28956" y="3048"/>
                  </a:lnTo>
                  <a:lnTo>
                    <a:pt x="27432" y="3048"/>
                  </a:lnTo>
                  <a:lnTo>
                    <a:pt x="21336" y="6096"/>
                  </a:lnTo>
                  <a:lnTo>
                    <a:pt x="15240" y="12192"/>
                  </a:lnTo>
                  <a:lnTo>
                    <a:pt x="13716" y="12192"/>
                  </a:lnTo>
                  <a:lnTo>
                    <a:pt x="13716" y="341376"/>
                  </a:lnTo>
                  <a:lnTo>
                    <a:pt x="15240" y="342900"/>
                  </a:lnTo>
                  <a:lnTo>
                    <a:pt x="19812" y="345948"/>
                  </a:lnTo>
                  <a:lnTo>
                    <a:pt x="19812" y="347472"/>
                  </a:lnTo>
                  <a:lnTo>
                    <a:pt x="21336" y="347472"/>
                  </a:lnTo>
                  <a:lnTo>
                    <a:pt x="25908" y="349758"/>
                  </a:lnTo>
                  <a:lnTo>
                    <a:pt x="25908" y="42672"/>
                  </a:lnTo>
                  <a:lnTo>
                    <a:pt x="27432" y="36576"/>
                  </a:lnTo>
                  <a:lnTo>
                    <a:pt x="27432" y="38100"/>
                  </a:lnTo>
                  <a:lnTo>
                    <a:pt x="30480" y="32004"/>
                  </a:lnTo>
                  <a:lnTo>
                    <a:pt x="32004" y="30480"/>
                  </a:lnTo>
                  <a:lnTo>
                    <a:pt x="32004" y="30861"/>
                  </a:lnTo>
                  <a:lnTo>
                    <a:pt x="33528" y="29718"/>
                  </a:lnTo>
                  <a:lnTo>
                    <a:pt x="33528" y="28956"/>
                  </a:lnTo>
                  <a:lnTo>
                    <a:pt x="36576" y="27432"/>
                  </a:lnTo>
                  <a:lnTo>
                    <a:pt x="36576" y="25908"/>
                  </a:lnTo>
                  <a:lnTo>
                    <a:pt x="42672" y="24384"/>
                  </a:lnTo>
                  <a:lnTo>
                    <a:pt x="42672" y="25527"/>
                  </a:lnTo>
                  <a:lnTo>
                    <a:pt x="47244" y="24384"/>
                  </a:lnTo>
                  <a:lnTo>
                    <a:pt x="5774436" y="24384"/>
                  </a:lnTo>
                  <a:lnTo>
                    <a:pt x="5777484" y="25400"/>
                  </a:lnTo>
                  <a:lnTo>
                    <a:pt x="5777484" y="24384"/>
                  </a:lnTo>
                  <a:lnTo>
                    <a:pt x="5783580" y="25908"/>
                  </a:lnTo>
                  <a:lnTo>
                    <a:pt x="5783580" y="27432"/>
                  </a:lnTo>
                  <a:lnTo>
                    <a:pt x="5785104" y="28194"/>
                  </a:lnTo>
                  <a:lnTo>
                    <a:pt x="5785104" y="27432"/>
                  </a:lnTo>
                  <a:lnTo>
                    <a:pt x="5789676" y="32004"/>
                  </a:lnTo>
                  <a:lnTo>
                    <a:pt x="5792724" y="38100"/>
                  </a:lnTo>
                  <a:lnTo>
                    <a:pt x="5792724" y="36576"/>
                  </a:lnTo>
                  <a:lnTo>
                    <a:pt x="5794248" y="42672"/>
                  </a:lnTo>
                  <a:lnTo>
                    <a:pt x="5794248" y="349758"/>
                  </a:lnTo>
                  <a:lnTo>
                    <a:pt x="5798820" y="347472"/>
                  </a:lnTo>
                  <a:lnTo>
                    <a:pt x="5800344" y="345948"/>
                  </a:lnTo>
                  <a:lnTo>
                    <a:pt x="5804916" y="342900"/>
                  </a:lnTo>
                  <a:lnTo>
                    <a:pt x="5807964" y="339852"/>
                  </a:lnTo>
                  <a:lnTo>
                    <a:pt x="5811012" y="335280"/>
                  </a:lnTo>
                  <a:lnTo>
                    <a:pt x="5812536" y="335280"/>
                  </a:lnTo>
                  <a:close/>
                </a:path>
                <a:path w="5820409" h="355600">
                  <a:moveTo>
                    <a:pt x="30480" y="321564"/>
                  </a:moveTo>
                  <a:lnTo>
                    <a:pt x="27432" y="315468"/>
                  </a:lnTo>
                  <a:lnTo>
                    <a:pt x="27432" y="318516"/>
                  </a:lnTo>
                  <a:lnTo>
                    <a:pt x="25908" y="312420"/>
                  </a:lnTo>
                  <a:lnTo>
                    <a:pt x="25908" y="349758"/>
                  </a:lnTo>
                  <a:lnTo>
                    <a:pt x="27432" y="350520"/>
                  </a:lnTo>
                  <a:lnTo>
                    <a:pt x="28956" y="352044"/>
                  </a:lnTo>
                  <a:lnTo>
                    <a:pt x="28956" y="320040"/>
                  </a:lnTo>
                  <a:lnTo>
                    <a:pt x="30480" y="321564"/>
                  </a:lnTo>
                  <a:close/>
                </a:path>
                <a:path w="5820409" h="355600">
                  <a:moveTo>
                    <a:pt x="31496" y="31242"/>
                  </a:moveTo>
                  <a:lnTo>
                    <a:pt x="30480" y="32004"/>
                  </a:lnTo>
                  <a:lnTo>
                    <a:pt x="28956" y="35052"/>
                  </a:lnTo>
                  <a:lnTo>
                    <a:pt x="31496" y="31242"/>
                  </a:lnTo>
                  <a:close/>
                </a:path>
                <a:path w="5820409" h="355600">
                  <a:moveTo>
                    <a:pt x="33528" y="324612"/>
                  </a:moveTo>
                  <a:lnTo>
                    <a:pt x="28956" y="320040"/>
                  </a:lnTo>
                  <a:lnTo>
                    <a:pt x="28956" y="352044"/>
                  </a:lnTo>
                  <a:lnTo>
                    <a:pt x="30480" y="352348"/>
                  </a:lnTo>
                  <a:lnTo>
                    <a:pt x="30480" y="323088"/>
                  </a:lnTo>
                  <a:lnTo>
                    <a:pt x="33528" y="324612"/>
                  </a:lnTo>
                  <a:close/>
                </a:path>
                <a:path w="5820409" h="355600">
                  <a:moveTo>
                    <a:pt x="32004" y="30480"/>
                  </a:moveTo>
                  <a:lnTo>
                    <a:pt x="30480" y="32004"/>
                  </a:lnTo>
                  <a:lnTo>
                    <a:pt x="31496" y="31242"/>
                  </a:lnTo>
                  <a:lnTo>
                    <a:pt x="32004" y="30480"/>
                  </a:lnTo>
                  <a:close/>
                </a:path>
                <a:path w="5820409" h="355600">
                  <a:moveTo>
                    <a:pt x="39624" y="327660"/>
                  </a:moveTo>
                  <a:lnTo>
                    <a:pt x="30480" y="323088"/>
                  </a:lnTo>
                  <a:lnTo>
                    <a:pt x="30480" y="352348"/>
                  </a:lnTo>
                  <a:lnTo>
                    <a:pt x="36576" y="353568"/>
                  </a:lnTo>
                  <a:lnTo>
                    <a:pt x="36576" y="327660"/>
                  </a:lnTo>
                  <a:lnTo>
                    <a:pt x="39624" y="327660"/>
                  </a:lnTo>
                  <a:close/>
                </a:path>
                <a:path w="5820409" h="355600">
                  <a:moveTo>
                    <a:pt x="32004" y="30861"/>
                  </a:moveTo>
                  <a:lnTo>
                    <a:pt x="32004" y="30480"/>
                  </a:lnTo>
                  <a:lnTo>
                    <a:pt x="31496" y="31242"/>
                  </a:lnTo>
                  <a:lnTo>
                    <a:pt x="32004" y="30861"/>
                  </a:lnTo>
                  <a:close/>
                </a:path>
                <a:path w="5820409" h="355600">
                  <a:moveTo>
                    <a:pt x="36576" y="27432"/>
                  </a:moveTo>
                  <a:lnTo>
                    <a:pt x="33528" y="28956"/>
                  </a:lnTo>
                  <a:lnTo>
                    <a:pt x="33528" y="29718"/>
                  </a:lnTo>
                  <a:lnTo>
                    <a:pt x="36576" y="27432"/>
                  </a:lnTo>
                  <a:close/>
                </a:path>
                <a:path w="5820409" h="355600">
                  <a:moveTo>
                    <a:pt x="39624" y="25908"/>
                  </a:moveTo>
                  <a:lnTo>
                    <a:pt x="36576" y="25908"/>
                  </a:lnTo>
                  <a:lnTo>
                    <a:pt x="36576" y="27432"/>
                  </a:lnTo>
                  <a:lnTo>
                    <a:pt x="39624" y="25908"/>
                  </a:lnTo>
                  <a:close/>
                </a:path>
                <a:path w="5820409" h="355600">
                  <a:moveTo>
                    <a:pt x="42672" y="329184"/>
                  </a:moveTo>
                  <a:lnTo>
                    <a:pt x="36576" y="327660"/>
                  </a:lnTo>
                  <a:lnTo>
                    <a:pt x="36576" y="353568"/>
                  </a:lnTo>
                  <a:lnTo>
                    <a:pt x="38100" y="353568"/>
                  </a:lnTo>
                  <a:lnTo>
                    <a:pt x="41148" y="354177"/>
                  </a:lnTo>
                  <a:lnTo>
                    <a:pt x="41148" y="329184"/>
                  </a:lnTo>
                  <a:lnTo>
                    <a:pt x="42672" y="329184"/>
                  </a:lnTo>
                  <a:close/>
                </a:path>
                <a:path w="5820409" h="355600">
                  <a:moveTo>
                    <a:pt x="42672" y="25527"/>
                  </a:moveTo>
                  <a:lnTo>
                    <a:pt x="42672" y="24384"/>
                  </a:lnTo>
                  <a:lnTo>
                    <a:pt x="41148" y="25908"/>
                  </a:lnTo>
                  <a:lnTo>
                    <a:pt x="42672" y="25527"/>
                  </a:lnTo>
                  <a:close/>
                </a:path>
                <a:path w="5820409" h="355600">
                  <a:moveTo>
                    <a:pt x="5779008" y="354330"/>
                  </a:moveTo>
                  <a:lnTo>
                    <a:pt x="5779008" y="329184"/>
                  </a:lnTo>
                  <a:lnTo>
                    <a:pt x="41148" y="329184"/>
                  </a:lnTo>
                  <a:lnTo>
                    <a:pt x="41148" y="354177"/>
                  </a:lnTo>
                  <a:lnTo>
                    <a:pt x="45720" y="355092"/>
                  </a:lnTo>
                  <a:lnTo>
                    <a:pt x="5775960" y="355092"/>
                  </a:lnTo>
                  <a:lnTo>
                    <a:pt x="5779008" y="354330"/>
                  </a:lnTo>
                  <a:close/>
                </a:path>
                <a:path w="5820409" h="355600">
                  <a:moveTo>
                    <a:pt x="5779008" y="25908"/>
                  </a:moveTo>
                  <a:lnTo>
                    <a:pt x="5777484" y="24384"/>
                  </a:lnTo>
                  <a:lnTo>
                    <a:pt x="5777484" y="25400"/>
                  </a:lnTo>
                  <a:lnTo>
                    <a:pt x="5779008" y="25908"/>
                  </a:lnTo>
                  <a:close/>
                </a:path>
                <a:path w="5820409" h="355600">
                  <a:moveTo>
                    <a:pt x="5783580" y="353568"/>
                  </a:moveTo>
                  <a:lnTo>
                    <a:pt x="5783580" y="327660"/>
                  </a:lnTo>
                  <a:lnTo>
                    <a:pt x="5777484" y="329184"/>
                  </a:lnTo>
                  <a:lnTo>
                    <a:pt x="5779008" y="329184"/>
                  </a:lnTo>
                  <a:lnTo>
                    <a:pt x="5779008" y="354330"/>
                  </a:lnTo>
                  <a:lnTo>
                    <a:pt x="5782056" y="353568"/>
                  </a:lnTo>
                  <a:lnTo>
                    <a:pt x="5783580" y="353568"/>
                  </a:lnTo>
                  <a:close/>
                </a:path>
                <a:path w="5820409" h="355600">
                  <a:moveTo>
                    <a:pt x="5783580" y="27432"/>
                  </a:moveTo>
                  <a:lnTo>
                    <a:pt x="5783580" y="25908"/>
                  </a:lnTo>
                  <a:lnTo>
                    <a:pt x="5780532" y="25908"/>
                  </a:lnTo>
                  <a:lnTo>
                    <a:pt x="5783580" y="27432"/>
                  </a:lnTo>
                  <a:close/>
                </a:path>
                <a:path w="5820409" h="355600">
                  <a:moveTo>
                    <a:pt x="5786628" y="324612"/>
                  </a:moveTo>
                  <a:lnTo>
                    <a:pt x="5780532" y="327660"/>
                  </a:lnTo>
                  <a:lnTo>
                    <a:pt x="5783580" y="327660"/>
                  </a:lnTo>
                  <a:lnTo>
                    <a:pt x="5783580" y="353568"/>
                  </a:lnTo>
                  <a:lnTo>
                    <a:pt x="5785104" y="353568"/>
                  </a:lnTo>
                  <a:lnTo>
                    <a:pt x="5785104" y="326136"/>
                  </a:lnTo>
                  <a:lnTo>
                    <a:pt x="5786628" y="324612"/>
                  </a:lnTo>
                  <a:close/>
                </a:path>
                <a:path w="5820409" h="355600">
                  <a:moveTo>
                    <a:pt x="5786628" y="28956"/>
                  </a:moveTo>
                  <a:lnTo>
                    <a:pt x="5785104" y="27432"/>
                  </a:lnTo>
                  <a:lnTo>
                    <a:pt x="5785104" y="28194"/>
                  </a:lnTo>
                  <a:lnTo>
                    <a:pt x="5786628" y="28956"/>
                  </a:lnTo>
                  <a:close/>
                </a:path>
                <a:path w="5820409" h="355600">
                  <a:moveTo>
                    <a:pt x="5788761" y="323697"/>
                  </a:moveTo>
                  <a:lnTo>
                    <a:pt x="5785104" y="326136"/>
                  </a:lnTo>
                  <a:lnTo>
                    <a:pt x="5785104" y="353568"/>
                  </a:lnTo>
                  <a:lnTo>
                    <a:pt x="5788152" y="352806"/>
                  </a:lnTo>
                  <a:lnTo>
                    <a:pt x="5788152" y="324612"/>
                  </a:lnTo>
                  <a:lnTo>
                    <a:pt x="5788761" y="323697"/>
                  </a:lnTo>
                  <a:close/>
                </a:path>
                <a:path w="5820409" h="355600">
                  <a:moveTo>
                    <a:pt x="5791200" y="35052"/>
                  </a:moveTo>
                  <a:lnTo>
                    <a:pt x="5789676" y="32004"/>
                  </a:lnTo>
                  <a:lnTo>
                    <a:pt x="5788152" y="30480"/>
                  </a:lnTo>
                  <a:lnTo>
                    <a:pt x="5791200" y="35052"/>
                  </a:lnTo>
                  <a:close/>
                </a:path>
                <a:path w="5820409" h="355600">
                  <a:moveTo>
                    <a:pt x="5789676" y="323088"/>
                  </a:moveTo>
                  <a:lnTo>
                    <a:pt x="5788761" y="323697"/>
                  </a:lnTo>
                  <a:lnTo>
                    <a:pt x="5788152" y="324612"/>
                  </a:lnTo>
                  <a:lnTo>
                    <a:pt x="5789676" y="323088"/>
                  </a:lnTo>
                  <a:close/>
                </a:path>
                <a:path w="5820409" h="355600">
                  <a:moveTo>
                    <a:pt x="5789676" y="352425"/>
                  </a:moveTo>
                  <a:lnTo>
                    <a:pt x="5789676" y="323088"/>
                  </a:lnTo>
                  <a:lnTo>
                    <a:pt x="5788152" y="324612"/>
                  </a:lnTo>
                  <a:lnTo>
                    <a:pt x="5788152" y="352806"/>
                  </a:lnTo>
                  <a:lnTo>
                    <a:pt x="5789676" y="352425"/>
                  </a:lnTo>
                  <a:close/>
                </a:path>
                <a:path w="5820409" h="355600">
                  <a:moveTo>
                    <a:pt x="5791200" y="352044"/>
                  </a:moveTo>
                  <a:lnTo>
                    <a:pt x="5791200" y="320040"/>
                  </a:lnTo>
                  <a:lnTo>
                    <a:pt x="5788761" y="323697"/>
                  </a:lnTo>
                  <a:lnTo>
                    <a:pt x="5789676" y="323088"/>
                  </a:lnTo>
                  <a:lnTo>
                    <a:pt x="5789676" y="352425"/>
                  </a:lnTo>
                  <a:lnTo>
                    <a:pt x="5791200" y="352044"/>
                  </a:lnTo>
                  <a:close/>
                </a:path>
                <a:path w="5820409" h="355600">
                  <a:moveTo>
                    <a:pt x="5794248" y="349758"/>
                  </a:moveTo>
                  <a:lnTo>
                    <a:pt x="5794248" y="312420"/>
                  </a:lnTo>
                  <a:lnTo>
                    <a:pt x="5792724" y="318516"/>
                  </a:lnTo>
                  <a:lnTo>
                    <a:pt x="5792724" y="315468"/>
                  </a:lnTo>
                  <a:lnTo>
                    <a:pt x="5789676" y="321564"/>
                  </a:lnTo>
                  <a:lnTo>
                    <a:pt x="5791200" y="320040"/>
                  </a:lnTo>
                  <a:lnTo>
                    <a:pt x="5791200" y="352044"/>
                  </a:lnTo>
                  <a:lnTo>
                    <a:pt x="5792724" y="350520"/>
                  </a:lnTo>
                  <a:lnTo>
                    <a:pt x="5794248" y="349758"/>
                  </a:lnTo>
                  <a:close/>
                </a:path>
                <a:path w="5820409" h="355600">
                  <a:moveTo>
                    <a:pt x="5818632" y="320040"/>
                  </a:moveTo>
                  <a:lnTo>
                    <a:pt x="5818632" y="35052"/>
                  </a:lnTo>
                  <a:lnTo>
                    <a:pt x="5817108" y="28956"/>
                  </a:lnTo>
                  <a:lnTo>
                    <a:pt x="5817108" y="27432"/>
                  </a:lnTo>
                  <a:lnTo>
                    <a:pt x="5815584" y="27432"/>
                  </a:lnTo>
                  <a:lnTo>
                    <a:pt x="5815584" y="25908"/>
                  </a:lnTo>
                  <a:lnTo>
                    <a:pt x="5812536" y="19812"/>
                  </a:lnTo>
                  <a:lnTo>
                    <a:pt x="5812536" y="333756"/>
                  </a:lnTo>
                  <a:lnTo>
                    <a:pt x="5815584" y="327660"/>
                  </a:lnTo>
                  <a:lnTo>
                    <a:pt x="5817108" y="326136"/>
                  </a:lnTo>
                  <a:lnTo>
                    <a:pt x="5818632" y="320040"/>
                  </a:lnTo>
                  <a:close/>
                </a:path>
                <a:path w="5820409" h="355600">
                  <a:moveTo>
                    <a:pt x="5820156" y="309372"/>
                  </a:moveTo>
                  <a:lnTo>
                    <a:pt x="5820156" y="44196"/>
                  </a:lnTo>
                  <a:lnTo>
                    <a:pt x="5818632" y="36576"/>
                  </a:lnTo>
                  <a:lnTo>
                    <a:pt x="5818632" y="316992"/>
                  </a:lnTo>
                  <a:lnTo>
                    <a:pt x="5820156" y="309372"/>
                  </a:lnTo>
                  <a:close/>
                </a:path>
              </a:pathLst>
            </a:custGeom>
            <a:solidFill>
              <a:srgbClr val="4f80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8" name="object 15"/>
            <p:cNvSpPr/>
            <p:nvPr/>
          </p:nvSpPr>
          <p:spPr>
            <a:xfrm>
              <a:off x="2157840" y="3886200"/>
              <a:ext cx="659880" cy="1775160"/>
            </a:xfrm>
            <a:custGeom>
              <a:avLst/>
              <a:gdLst>
                <a:gd name="textAreaLeft" fmla="*/ 0 w 659880"/>
                <a:gd name="textAreaRight" fmla="*/ 660240 w 659880"/>
                <a:gd name="textAreaTop" fmla="*/ 0 h 1775160"/>
                <a:gd name="textAreaBottom" fmla="*/ 1775520 h 1775160"/>
              </a:gdLst>
              <a:ahLst/>
              <a:rect l="textAreaLeft" t="textAreaTop" r="textAreaRight" b="textAreaBottom"/>
              <a:pathLst>
                <a:path w="660400" h="1775460">
                  <a:moveTo>
                    <a:pt x="25908" y="1749552"/>
                  </a:moveTo>
                  <a:lnTo>
                    <a:pt x="25908" y="0"/>
                  </a:lnTo>
                  <a:lnTo>
                    <a:pt x="0" y="0"/>
                  </a:lnTo>
                  <a:lnTo>
                    <a:pt x="0" y="1769364"/>
                  </a:lnTo>
                  <a:lnTo>
                    <a:pt x="6096" y="1775460"/>
                  </a:lnTo>
                  <a:lnTo>
                    <a:pt x="13716" y="1775460"/>
                  </a:lnTo>
                  <a:lnTo>
                    <a:pt x="13716" y="1749552"/>
                  </a:lnTo>
                  <a:lnTo>
                    <a:pt x="25908" y="1749552"/>
                  </a:lnTo>
                  <a:close/>
                </a:path>
                <a:path w="660400" h="1775460">
                  <a:moveTo>
                    <a:pt x="659892" y="1775460"/>
                  </a:moveTo>
                  <a:lnTo>
                    <a:pt x="659892" y="1749552"/>
                  </a:lnTo>
                  <a:lnTo>
                    <a:pt x="13716" y="1749552"/>
                  </a:lnTo>
                  <a:lnTo>
                    <a:pt x="25908" y="1763268"/>
                  </a:lnTo>
                  <a:lnTo>
                    <a:pt x="25908" y="1775460"/>
                  </a:lnTo>
                  <a:lnTo>
                    <a:pt x="659892" y="1775460"/>
                  </a:lnTo>
                  <a:close/>
                </a:path>
                <a:path w="660400" h="1775460">
                  <a:moveTo>
                    <a:pt x="25908" y="1775460"/>
                  </a:moveTo>
                  <a:lnTo>
                    <a:pt x="25908" y="1763268"/>
                  </a:lnTo>
                  <a:lnTo>
                    <a:pt x="13716" y="1749552"/>
                  </a:lnTo>
                  <a:lnTo>
                    <a:pt x="13716" y="1775460"/>
                  </a:lnTo>
                  <a:lnTo>
                    <a:pt x="25908" y="1775460"/>
                  </a:lnTo>
                  <a:close/>
                </a:path>
              </a:pathLst>
            </a:custGeom>
            <a:solidFill>
              <a:srgbClr val="3d659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689" name="object 16" descr=""/>
            <p:cNvPicPr/>
            <p:nvPr/>
          </p:nvPicPr>
          <p:blipFill>
            <a:blip r:embed="rId4"/>
            <a:stretch/>
          </p:blipFill>
          <p:spPr>
            <a:xfrm>
              <a:off x="2817720" y="5483520"/>
              <a:ext cx="5792400" cy="330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90" name="object 17"/>
            <p:cNvSpPr/>
            <p:nvPr/>
          </p:nvSpPr>
          <p:spPr>
            <a:xfrm>
              <a:off x="2804040" y="5471280"/>
              <a:ext cx="5820120" cy="355320"/>
            </a:xfrm>
            <a:custGeom>
              <a:avLst/>
              <a:gdLst>
                <a:gd name="textAreaLeft" fmla="*/ 0 w 5820120"/>
                <a:gd name="textAreaRight" fmla="*/ 5820480 w 5820120"/>
                <a:gd name="textAreaTop" fmla="*/ 0 h 355320"/>
                <a:gd name="textAreaBottom" fmla="*/ 355680 h 355320"/>
              </a:gdLst>
              <a:ahLst/>
              <a:rect l="textAreaLeft" t="textAreaTop" r="textAreaRight" b="textAreaBottom"/>
              <a:pathLst>
                <a:path w="5820409" h="355600">
                  <a:moveTo>
                    <a:pt x="1524" y="318516"/>
                  </a:moveTo>
                  <a:lnTo>
                    <a:pt x="1524" y="38100"/>
                  </a:lnTo>
                  <a:lnTo>
                    <a:pt x="0" y="45720"/>
                  </a:lnTo>
                  <a:lnTo>
                    <a:pt x="0" y="310896"/>
                  </a:lnTo>
                  <a:lnTo>
                    <a:pt x="1524" y="318516"/>
                  </a:lnTo>
                  <a:close/>
                </a:path>
                <a:path w="5820409" h="355600">
                  <a:moveTo>
                    <a:pt x="4572" y="327660"/>
                  </a:moveTo>
                  <a:lnTo>
                    <a:pt x="4572" y="28956"/>
                  </a:lnTo>
                  <a:lnTo>
                    <a:pt x="3048" y="28956"/>
                  </a:lnTo>
                  <a:lnTo>
                    <a:pt x="1524" y="35052"/>
                  </a:lnTo>
                  <a:lnTo>
                    <a:pt x="1524" y="320040"/>
                  </a:lnTo>
                  <a:lnTo>
                    <a:pt x="3048" y="326136"/>
                  </a:lnTo>
                  <a:lnTo>
                    <a:pt x="4572" y="327660"/>
                  </a:lnTo>
                  <a:close/>
                </a:path>
                <a:path w="5820409" h="355600">
                  <a:moveTo>
                    <a:pt x="5812536" y="335280"/>
                  </a:moveTo>
                  <a:lnTo>
                    <a:pt x="5812536" y="19812"/>
                  </a:lnTo>
                  <a:lnTo>
                    <a:pt x="5811012" y="19812"/>
                  </a:lnTo>
                  <a:lnTo>
                    <a:pt x="5806440" y="13716"/>
                  </a:lnTo>
                  <a:lnTo>
                    <a:pt x="5804916" y="12192"/>
                  </a:lnTo>
                  <a:lnTo>
                    <a:pt x="5800344" y="9144"/>
                  </a:lnTo>
                  <a:lnTo>
                    <a:pt x="5800344" y="7620"/>
                  </a:lnTo>
                  <a:lnTo>
                    <a:pt x="5798820" y="7620"/>
                  </a:lnTo>
                  <a:lnTo>
                    <a:pt x="5792724" y="4572"/>
                  </a:lnTo>
                  <a:lnTo>
                    <a:pt x="5791200" y="3048"/>
                  </a:lnTo>
                  <a:lnTo>
                    <a:pt x="5785104" y="1524"/>
                  </a:lnTo>
                  <a:lnTo>
                    <a:pt x="5782056" y="1524"/>
                  </a:lnTo>
                  <a:lnTo>
                    <a:pt x="5774436" y="0"/>
                  </a:lnTo>
                  <a:lnTo>
                    <a:pt x="45720" y="0"/>
                  </a:lnTo>
                  <a:lnTo>
                    <a:pt x="38100" y="1524"/>
                  </a:lnTo>
                  <a:lnTo>
                    <a:pt x="36576" y="1524"/>
                  </a:lnTo>
                  <a:lnTo>
                    <a:pt x="28956" y="3048"/>
                  </a:lnTo>
                  <a:lnTo>
                    <a:pt x="27432" y="4572"/>
                  </a:lnTo>
                  <a:lnTo>
                    <a:pt x="21336" y="7620"/>
                  </a:lnTo>
                  <a:lnTo>
                    <a:pt x="19812" y="7620"/>
                  </a:lnTo>
                  <a:lnTo>
                    <a:pt x="19812" y="9144"/>
                  </a:lnTo>
                  <a:lnTo>
                    <a:pt x="15240" y="12192"/>
                  </a:lnTo>
                  <a:lnTo>
                    <a:pt x="13716" y="13716"/>
                  </a:lnTo>
                  <a:lnTo>
                    <a:pt x="9144" y="19812"/>
                  </a:lnTo>
                  <a:lnTo>
                    <a:pt x="7620" y="21336"/>
                  </a:lnTo>
                  <a:lnTo>
                    <a:pt x="4572" y="27432"/>
                  </a:lnTo>
                  <a:lnTo>
                    <a:pt x="4572" y="329184"/>
                  </a:lnTo>
                  <a:lnTo>
                    <a:pt x="7620" y="333756"/>
                  </a:lnTo>
                  <a:lnTo>
                    <a:pt x="7620" y="335280"/>
                  </a:lnTo>
                  <a:lnTo>
                    <a:pt x="9144" y="335280"/>
                  </a:lnTo>
                  <a:lnTo>
                    <a:pt x="9144" y="336804"/>
                  </a:lnTo>
                  <a:lnTo>
                    <a:pt x="13716" y="341376"/>
                  </a:lnTo>
                  <a:lnTo>
                    <a:pt x="13716" y="342900"/>
                  </a:lnTo>
                  <a:lnTo>
                    <a:pt x="15240" y="342900"/>
                  </a:lnTo>
                  <a:lnTo>
                    <a:pt x="19812" y="347472"/>
                  </a:lnTo>
                  <a:lnTo>
                    <a:pt x="21336" y="347472"/>
                  </a:lnTo>
                  <a:lnTo>
                    <a:pt x="21336" y="348996"/>
                  </a:lnTo>
                  <a:lnTo>
                    <a:pt x="25908" y="351282"/>
                  </a:lnTo>
                  <a:lnTo>
                    <a:pt x="25908" y="42672"/>
                  </a:lnTo>
                  <a:lnTo>
                    <a:pt x="27432" y="36576"/>
                  </a:lnTo>
                  <a:lnTo>
                    <a:pt x="27432" y="39624"/>
                  </a:lnTo>
                  <a:lnTo>
                    <a:pt x="28956" y="36576"/>
                  </a:lnTo>
                  <a:lnTo>
                    <a:pt x="28956" y="35052"/>
                  </a:lnTo>
                  <a:lnTo>
                    <a:pt x="30480" y="32766"/>
                  </a:lnTo>
                  <a:lnTo>
                    <a:pt x="30480" y="32004"/>
                  </a:lnTo>
                  <a:lnTo>
                    <a:pt x="32004" y="30480"/>
                  </a:lnTo>
                  <a:lnTo>
                    <a:pt x="32004" y="31242"/>
                  </a:lnTo>
                  <a:lnTo>
                    <a:pt x="33528" y="30480"/>
                  </a:lnTo>
                  <a:lnTo>
                    <a:pt x="33528" y="28956"/>
                  </a:lnTo>
                  <a:lnTo>
                    <a:pt x="39624" y="25908"/>
                  </a:lnTo>
                  <a:lnTo>
                    <a:pt x="39624" y="26670"/>
                  </a:lnTo>
                  <a:lnTo>
                    <a:pt x="41148" y="26289"/>
                  </a:lnTo>
                  <a:lnTo>
                    <a:pt x="41148" y="25908"/>
                  </a:lnTo>
                  <a:lnTo>
                    <a:pt x="5779008" y="25908"/>
                  </a:lnTo>
                  <a:lnTo>
                    <a:pt x="5779008" y="26289"/>
                  </a:lnTo>
                  <a:lnTo>
                    <a:pt x="5780532" y="26670"/>
                  </a:lnTo>
                  <a:lnTo>
                    <a:pt x="5780532" y="25908"/>
                  </a:lnTo>
                  <a:lnTo>
                    <a:pt x="5785104" y="28194"/>
                  </a:lnTo>
                  <a:lnTo>
                    <a:pt x="5785104" y="27432"/>
                  </a:lnTo>
                  <a:lnTo>
                    <a:pt x="5789676" y="32004"/>
                  </a:lnTo>
                  <a:lnTo>
                    <a:pt x="5789676" y="32766"/>
                  </a:lnTo>
                  <a:lnTo>
                    <a:pt x="5791200" y="35052"/>
                  </a:lnTo>
                  <a:lnTo>
                    <a:pt x="5791200" y="36576"/>
                  </a:lnTo>
                  <a:lnTo>
                    <a:pt x="5792724" y="39624"/>
                  </a:lnTo>
                  <a:lnTo>
                    <a:pt x="5792724" y="36576"/>
                  </a:lnTo>
                  <a:lnTo>
                    <a:pt x="5794248" y="42672"/>
                  </a:lnTo>
                  <a:lnTo>
                    <a:pt x="5794248" y="351282"/>
                  </a:lnTo>
                  <a:lnTo>
                    <a:pt x="5798820" y="348996"/>
                  </a:lnTo>
                  <a:lnTo>
                    <a:pt x="5798820" y="347472"/>
                  </a:lnTo>
                  <a:lnTo>
                    <a:pt x="5800344" y="347472"/>
                  </a:lnTo>
                  <a:lnTo>
                    <a:pt x="5804916" y="342900"/>
                  </a:lnTo>
                  <a:lnTo>
                    <a:pt x="5806440" y="342900"/>
                  </a:lnTo>
                  <a:lnTo>
                    <a:pt x="5806440" y="341376"/>
                  </a:lnTo>
                  <a:lnTo>
                    <a:pt x="5807964" y="341376"/>
                  </a:lnTo>
                  <a:lnTo>
                    <a:pt x="5811012" y="336804"/>
                  </a:lnTo>
                  <a:lnTo>
                    <a:pt x="5812536" y="335280"/>
                  </a:lnTo>
                  <a:close/>
                </a:path>
                <a:path w="5820409" h="355600">
                  <a:moveTo>
                    <a:pt x="30480" y="321564"/>
                  </a:moveTo>
                  <a:lnTo>
                    <a:pt x="27432" y="316992"/>
                  </a:lnTo>
                  <a:lnTo>
                    <a:pt x="27432" y="318516"/>
                  </a:lnTo>
                  <a:lnTo>
                    <a:pt x="25908" y="312420"/>
                  </a:lnTo>
                  <a:lnTo>
                    <a:pt x="25908" y="351282"/>
                  </a:lnTo>
                  <a:lnTo>
                    <a:pt x="27432" y="352044"/>
                  </a:lnTo>
                  <a:lnTo>
                    <a:pt x="28956" y="352044"/>
                  </a:lnTo>
                  <a:lnTo>
                    <a:pt x="28956" y="320040"/>
                  </a:lnTo>
                  <a:lnTo>
                    <a:pt x="30480" y="321564"/>
                  </a:lnTo>
                  <a:close/>
                </a:path>
                <a:path w="5820409" h="355600">
                  <a:moveTo>
                    <a:pt x="30480" y="33528"/>
                  </a:moveTo>
                  <a:lnTo>
                    <a:pt x="28956" y="35052"/>
                  </a:lnTo>
                  <a:lnTo>
                    <a:pt x="28956" y="36576"/>
                  </a:lnTo>
                  <a:lnTo>
                    <a:pt x="30480" y="33528"/>
                  </a:lnTo>
                  <a:close/>
                </a:path>
                <a:path w="5820409" h="355600">
                  <a:moveTo>
                    <a:pt x="33528" y="324612"/>
                  </a:moveTo>
                  <a:lnTo>
                    <a:pt x="28956" y="320040"/>
                  </a:lnTo>
                  <a:lnTo>
                    <a:pt x="28956" y="352044"/>
                  </a:lnTo>
                  <a:lnTo>
                    <a:pt x="30480" y="352348"/>
                  </a:lnTo>
                  <a:lnTo>
                    <a:pt x="30480" y="323088"/>
                  </a:lnTo>
                  <a:lnTo>
                    <a:pt x="33528" y="324612"/>
                  </a:lnTo>
                  <a:close/>
                </a:path>
                <a:path w="5820409" h="355600">
                  <a:moveTo>
                    <a:pt x="32004" y="30480"/>
                  </a:moveTo>
                  <a:lnTo>
                    <a:pt x="30480" y="32004"/>
                  </a:lnTo>
                  <a:lnTo>
                    <a:pt x="31242" y="31623"/>
                  </a:lnTo>
                  <a:lnTo>
                    <a:pt x="32004" y="30480"/>
                  </a:lnTo>
                  <a:close/>
                </a:path>
                <a:path w="5820409" h="355600">
                  <a:moveTo>
                    <a:pt x="31242" y="31623"/>
                  </a:moveTo>
                  <a:lnTo>
                    <a:pt x="30480" y="32004"/>
                  </a:lnTo>
                  <a:lnTo>
                    <a:pt x="30480" y="32766"/>
                  </a:lnTo>
                  <a:lnTo>
                    <a:pt x="31242" y="31623"/>
                  </a:lnTo>
                  <a:close/>
                </a:path>
                <a:path w="5820409" h="355600">
                  <a:moveTo>
                    <a:pt x="36576" y="327660"/>
                  </a:moveTo>
                  <a:lnTo>
                    <a:pt x="30480" y="323088"/>
                  </a:lnTo>
                  <a:lnTo>
                    <a:pt x="30480" y="352348"/>
                  </a:lnTo>
                  <a:lnTo>
                    <a:pt x="33528" y="352958"/>
                  </a:lnTo>
                  <a:lnTo>
                    <a:pt x="33528" y="326136"/>
                  </a:lnTo>
                  <a:lnTo>
                    <a:pt x="36576" y="327660"/>
                  </a:lnTo>
                  <a:close/>
                </a:path>
                <a:path w="5820409" h="355600">
                  <a:moveTo>
                    <a:pt x="32004" y="31242"/>
                  </a:moveTo>
                  <a:lnTo>
                    <a:pt x="32004" y="30480"/>
                  </a:lnTo>
                  <a:lnTo>
                    <a:pt x="31242" y="31623"/>
                  </a:lnTo>
                  <a:lnTo>
                    <a:pt x="32004" y="31242"/>
                  </a:lnTo>
                  <a:close/>
                </a:path>
                <a:path w="5820409" h="355600">
                  <a:moveTo>
                    <a:pt x="36576" y="28956"/>
                  </a:moveTo>
                  <a:lnTo>
                    <a:pt x="33528" y="28956"/>
                  </a:lnTo>
                  <a:lnTo>
                    <a:pt x="33528" y="30480"/>
                  </a:lnTo>
                  <a:lnTo>
                    <a:pt x="36576" y="28956"/>
                  </a:lnTo>
                  <a:close/>
                </a:path>
                <a:path w="5820409" h="355600">
                  <a:moveTo>
                    <a:pt x="42672" y="355092"/>
                  </a:moveTo>
                  <a:lnTo>
                    <a:pt x="42672" y="330708"/>
                  </a:lnTo>
                  <a:lnTo>
                    <a:pt x="33528" y="326136"/>
                  </a:lnTo>
                  <a:lnTo>
                    <a:pt x="33528" y="352958"/>
                  </a:lnTo>
                  <a:lnTo>
                    <a:pt x="36576" y="353568"/>
                  </a:lnTo>
                  <a:lnTo>
                    <a:pt x="36576" y="355092"/>
                  </a:lnTo>
                  <a:lnTo>
                    <a:pt x="42672" y="355092"/>
                  </a:lnTo>
                  <a:close/>
                </a:path>
                <a:path w="5820409" h="355600">
                  <a:moveTo>
                    <a:pt x="39624" y="26670"/>
                  </a:moveTo>
                  <a:lnTo>
                    <a:pt x="39624" y="25908"/>
                  </a:lnTo>
                  <a:lnTo>
                    <a:pt x="36576" y="27432"/>
                  </a:lnTo>
                  <a:lnTo>
                    <a:pt x="39624" y="26670"/>
                  </a:lnTo>
                  <a:close/>
                </a:path>
                <a:path w="5820409" h="355600">
                  <a:moveTo>
                    <a:pt x="42672" y="25908"/>
                  </a:moveTo>
                  <a:lnTo>
                    <a:pt x="41148" y="25908"/>
                  </a:lnTo>
                  <a:lnTo>
                    <a:pt x="41148" y="26289"/>
                  </a:lnTo>
                  <a:lnTo>
                    <a:pt x="42672" y="25908"/>
                  </a:lnTo>
                  <a:close/>
                </a:path>
                <a:path w="5820409" h="355600">
                  <a:moveTo>
                    <a:pt x="5779008" y="329184"/>
                  </a:moveTo>
                  <a:lnTo>
                    <a:pt x="5772912" y="330708"/>
                  </a:lnTo>
                  <a:lnTo>
                    <a:pt x="45720" y="330708"/>
                  </a:lnTo>
                  <a:lnTo>
                    <a:pt x="41148" y="329184"/>
                  </a:lnTo>
                  <a:lnTo>
                    <a:pt x="42672" y="330708"/>
                  </a:lnTo>
                  <a:lnTo>
                    <a:pt x="42672" y="355092"/>
                  </a:lnTo>
                  <a:lnTo>
                    <a:pt x="5777484" y="355092"/>
                  </a:lnTo>
                  <a:lnTo>
                    <a:pt x="5777484" y="330708"/>
                  </a:lnTo>
                  <a:lnTo>
                    <a:pt x="5779008" y="329184"/>
                  </a:lnTo>
                  <a:close/>
                </a:path>
                <a:path w="5820409" h="355600">
                  <a:moveTo>
                    <a:pt x="5779008" y="26289"/>
                  </a:moveTo>
                  <a:lnTo>
                    <a:pt x="5779008" y="25908"/>
                  </a:lnTo>
                  <a:lnTo>
                    <a:pt x="5777484" y="25908"/>
                  </a:lnTo>
                  <a:lnTo>
                    <a:pt x="5779008" y="26289"/>
                  </a:lnTo>
                  <a:close/>
                </a:path>
                <a:path w="5820409" h="355600">
                  <a:moveTo>
                    <a:pt x="5786628" y="326136"/>
                  </a:moveTo>
                  <a:lnTo>
                    <a:pt x="5777484" y="330708"/>
                  </a:lnTo>
                  <a:lnTo>
                    <a:pt x="5777484" y="355092"/>
                  </a:lnTo>
                  <a:lnTo>
                    <a:pt x="5783580" y="355092"/>
                  </a:lnTo>
                  <a:lnTo>
                    <a:pt x="5785104" y="353568"/>
                  </a:lnTo>
                  <a:lnTo>
                    <a:pt x="5785104" y="327660"/>
                  </a:lnTo>
                  <a:lnTo>
                    <a:pt x="5786628" y="326136"/>
                  </a:lnTo>
                  <a:close/>
                </a:path>
                <a:path w="5820409" h="355600">
                  <a:moveTo>
                    <a:pt x="5783580" y="27432"/>
                  </a:moveTo>
                  <a:lnTo>
                    <a:pt x="5780532" y="25908"/>
                  </a:lnTo>
                  <a:lnTo>
                    <a:pt x="5780532" y="26670"/>
                  </a:lnTo>
                  <a:lnTo>
                    <a:pt x="5783580" y="27432"/>
                  </a:lnTo>
                  <a:close/>
                </a:path>
                <a:path w="5820409" h="355600">
                  <a:moveTo>
                    <a:pt x="5786628" y="28956"/>
                  </a:moveTo>
                  <a:lnTo>
                    <a:pt x="5785104" y="27432"/>
                  </a:lnTo>
                  <a:lnTo>
                    <a:pt x="5785104" y="28194"/>
                  </a:lnTo>
                  <a:lnTo>
                    <a:pt x="5786628" y="28956"/>
                  </a:lnTo>
                  <a:close/>
                </a:path>
                <a:path w="5820409" h="355600">
                  <a:moveTo>
                    <a:pt x="5789676" y="352425"/>
                  </a:moveTo>
                  <a:lnTo>
                    <a:pt x="5789676" y="323088"/>
                  </a:lnTo>
                  <a:lnTo>
                    <a:pt x="5785104" y="327660"/>
                  </a:lnTo>
                  <a:lnTo>
                    <a:pt x="5785104" y="353568"/>
                  </a:lnTo>
                  <a:lnTo>
                    <a:pt x="5789676" y="352425"/>
                  </a:lnTo>
                  <a:close/>
                </a:path>
                <a:path w="5820409" h="355600">
                  <a:moveTo>
                    <a:pt x="5789676" y="32766"/>
                  </a:moveTo>
                  <a:lnTo>
                    <a:pt x="5789676" y="32004"/>
                  </a:lnTo>
                  <a:lnTo>
                    <a:pt x="5788152" y="30480"/>
                  </a:lnTo>
                  <a:lnTo>
                    <a:pt x="5789676" y="32766"/>
                  </a:lnTo>
                  <a:close/>
                </a:path>
                <a:path w="5820409" h="355600">
                  <a:moveTo>
                    <a:pt x="5791200" y="352044"/>
                  </a:moveTo>
                  <a:lnTo>
                    <a:pt x="5791200" y="320040"/>
                  </a:lnTo>
                  <a:lnTo>
                    <a:pt x="5788152" y="324612"/>
                  </a:lnTo>
                  <a:lnTo>
                    <a:pt x="5789676" y="323088"/>
                  </a:lnTo>
                  <a:lnTo>
                    <a:pt x="5789676" y="352425"/>
                  </a:lnTo>
                  <a:lnTo>
                    <a:pt x="5791200" y="352044"/>
                  </a:lnTo>
                  <a:close/>
                </a:path>
                <a:path w="5820409" h="355600">
                  <a:moveTo>
                    <a:pt x="5791200" y="36576"/>
                  </a:moveTo>
                  <a:lnTo>
                    <a:pt x="5791200" y="35052"/>
                  </a:lnTo>
                  <a:lnTo>
                    <a:pt x="5789676" y="33528"/>
                  </a:lnTo>
                  <a:lnTo>
                    <a:pt x="5791200" y="36576"/>
                  </a:lnTo>
                  <a:close/>
                </a:path>
                <a:path w="5820409" h="355600">
                  <a:moveTo>
                    <a:pt x="5794248" y="351282"/>
                  </a:moveTo>
                  <a:lnTo>
                    <a:pt x="5794248" y="312420"/>
                  </a:lnTo>
                  <a:lnTo>
                    <a:pt x="5792724" y="318516"/>
                  </a:lnTo>
                  <a:lnTo>
                    <a:pt x="5792724" y="316992"/>
                  </a:lnTo>
                  <a:lnTo>
                    <a:pt x="5789676" y="321564"/>
                  </a:lnTo>
                  <a:lnTo>
                    <a:pt x="5791200" y="320040"/>
                  </a:lnTo>
                  <a:lnTo>
                    <a:pt x="5791200" y="352044"/>
                  </a:lnTo>
                  <a:lnTo>
                    <a:pt x="5792724" y="352044"/>
                  </a:lnTo>
                  <a:lnTo>
                    <a:pt x="5794248" y="351282"/>
                  </a:lnTo>
                  <a:close/>
                </a:path>
                <a:path w="5820409" h="355600">
                  <a:moveTo>
                    <a:pt x="5818632" y="320040"/>
                  </a:moveTo>
                  <a:lnTo>
                    <a:pt x="5818632" y="35052"/>
                  </a:lnTo>
                  <a:lnTo>
                    <a:pt x="5817108" y="28956"/>
                  </a:lnTo>
                  <a:lnTo>
                    <a:pt x="5815584" y="27432"/>
                  </a:lnTo>
                  <a:lnTo>
                    <a:pt x="5812536" y="21336"/>
                  </a:lnTo>
                  <a:lnTo>
                    <a:pt x="5812536" y="333756"/>
                  </a:lnTo>
                  <a:lnTo>
                    <a:pt x="5815584" y="329184"/>
                  </a:lnTo>
                  <a:lnTo>
                    <a:pt x="5815584" y="327660"/>
                  </a:lnTo>
                  <a:lnTo>
                    <a:pt x="5817108" y="327660"/>
                  </a:lnTo>
                  <a:lnTo>
                    <a:pt x="5817108" y="326136"/>
                  </a:lnTo>
                  <a:lnTo>
                    <a:pt x="5818632" y="320040"/>
                  </a:lnTo>
                  <a:close/>
                </a:path>
                <a:path w="5820409" h="355600">
                  <a:moveTo>
                    <a:pt x="5820156" y="309372"/>
                  </a:moveTo>
                  <a:lnTo>
                    <a:pt x="5820156" y="44196"/>
                  </a:lnTo>
                  <a:lnTo>
                    <a:pt x="5818632" y="38100"/>
                  </a:lnTo>
                  <a:lnTo>
                    <a:pt x="5818632" y="318516"/>
                  </a:lnTo>
                  <a:lnTo>
                    <a:pt x="5820156" y="309372"/>
                  </a:lnTo>
                  <a:close/>
                </a:path>
              </a:pathLst>
            </a:custGeom>
            <a:solidFill>
              <a:srgbClr val="4f80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1" name="object 18"/>
            <p:cNvSpPr/>
            <p:nvPr/>
          </p:nvSpPr>
          <p:spPr>
            <a:xfrm>
              <a:off x="2157840" y="3886200"/>
              <a:ext cx="659880" cy="2302920"/>
            </a:xfrm>
            <a:custGeom>
              <a:avLst/>
              <a:gdLst>
                <a:gd name="textAreaLeft" fmla="*/ 0 w 659880"/>
                <a:gd name="textAreaRight" fmla="*/ 660240 w 659880"/>
                <a:gd name="textAreaTop" fmla="*/ 0 h 2302920"/>
                <a:gd name="textAreaBottom" fmla="*/ 2303280 h 2302920"/>
              </a:gdLst>
              <a:ahLst/>
              <a:rect l="textAreaLeft" t="textAreaTop" r="textAreaRight" b="textAreaBottom"/>
              <a:pathLst>
                <a:path w="660400" h="2303145">
                  <a:moveTo>
                    <a:pt x="25908" y="2276856"/>
                  </a:moveTo>
                  <a:lnTo>
                    <a:pt x="25908" y="0"/>
                  </a:lnTo>
                  <a:lnTo>
                    <a:pt x="0" y="0"/>
                  </a:lnTo>
                  <a:lnTo>
                    <a:pt x="0" y="2296668"/>
                  </a:lnTo>
                  <a:lnTo>
                    <a:pt x="6096" y="2302764"/>
                  </a:lnTo>
                  <a:lnTo>
                    <a:pt x="13716" y="2302764"/>
                  </a:lnTo>
                  <a:lnTo>
                    <a:pt x="13716" y="2276856"/>
                  </a:lnTo>
                  <a:lnTo>
                    <a:pt x="25908" y="2276856"/>
                  </a:lnTo>
                  <a:close/>
                </a:path>
                <a:path w="660400" h="2303145">
                  <a:moveTo>
                    <a:pt x="659892" y="2302764"/>
                  </a:moveTo>
                  <a:lnTo>
                    <a:pt x="659892" y="2276856"/>
                  </a:lnTo>
                  <a:lnTo>
                    <a:pt x="13716" y="2276856"/>
                  </a:lnTo>
                  <a:lnTo>
                    <a:pt x="25908" y="2289048"/>
                  </a:lnTo>
                  <a:lnTo>
                    <a:pt x="25908" y="2302764"/>
                  </a:lnTo>
                  <a:lnTo>
                    <a:pt x="659892" y="2302764"/>
                  </a:lnTo>
                  <a:close/>
                </a:path>
                <a:path w="660400" h="2303145">
                  <a:moveTo>
                    <a:pt x="25908" y="2302764"/>
                  </a:moveTo>
                  <a:lnTo>
                    <a:pt x="25908" y="2289048"/>
                  </a:lnTo>
                  <a:lnTo>
                    <a:pt x="13716" y="2276856"/>
                  </a:lnTo>
                  <a:lnTo>
                    <a:pt x="13716" y="2302764"/>
                  </a:lnTo>
                  <a:lnTo>
                    <a:pt x="25908" y="2302764"/>
                  </a:lnTo>
                  <a:close/>
                </a:path>
              </a:pathLst>
            </a:custGeom>
            <a:solidFill>
              <a:srgbClr val="3d659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692" name="object 19" descr=""/>
            <p:cNvPicPr/>
            <p:nvPr/>
          </p:nvPicPr>
          <p:blipFill>
            <a:blip r:embed="rId5"/>
            <a:stretch/>
          </p:blipFill>
          <p:spPr>
            <a:xfrm>
              <a:off x="2817720" y="6012000"/>
              <a:ext cx="5769360" cy="327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93" name="object 20"/>
            <p:cNvSpPr/>
            <p:nvPr/>
          </p:nvSpPr>
          <p:spPr>
            <a:xfrm>
              <a:off x="2804040" y="6000120"/>
              <a:ext cx="5796000" cy="352080"/>
            </a:xfrm>
            <a:custGeom>
              <a:avLst/>
              <a:gdLst>
                <a:gd name="textAreaLeft" fmla="*/ 0 w 5796000"/>
                <a:gd name="textAreaRight" fmla="*/ 5796360 w 5796000"/>
                <a:gd name="textAreaTop" fmla="*/ 0 h 352080"/>
                <a:gd name="textAreaBottom" fmla="*/ 352440 h 352080"/>
              </a:gdLst>
              <a:ahLst/>
              <a:rect l="textAreaLeft" t="textAreaTop" r="textAreaRight" b="textAreaBottom"/>
              <a:pathLst>
                <a:path w="5796280" h="352425">
                  <a:moveTo>
                    <a:pt x="1524" y="313944"/>
                  </a:moveTo>
                  <a:lnTo>
                    <a:pt x="1524" y="36576"/>
                  </a:lnTo>
                  <a:lnTo>
                    <a:pt x="0" y="44196"/>
                  </a:lnTo>
                  <a:lnTo>
                    <a:pt x="0" y="307848"/>
                  </a:lnTo>
                  <a:lnTo>
                    <a:pt x="1524" y="313944"/>
                  </a:lnTo>
                  <a:close/>
                </a:path>
                <a:path w="5796280" h="352425">
                  <a:moveTo>
                    <a:pt x="4572" y="324612"/>
                  </a:moveTo>
                  <a:lnTo>
                    <a:pt x="4572" y="27432"/>
                  </a:lnTo>
                  <a:lnTo>
                    <a:pt x="3048" y="28956"/>
                  </a:lnTo>
                  <a:lnTo>
                    <a:pt x="1524" y="35052"/>
                  </a:lnTo>
                  <a:lnTo>
                    <a:pt x="1524" y="316992"/>
                  </a:lnTo>
                  <a:lnTo>
                    <a:pt x="3048" y="323088"/>
                  </a:lnTo>
                  <a:lnTo>
                    <a:pt x="4572" y="324612"/>
                  </a:lnTo>
                  <a:close/>
                </a:path>
                <a:path w="5796280" h="352425">
                  <a:moveTo>
                    <a:pt x="7620" y="330708"/>
                  </a:moveTo>
                  <a:lnTo>
                    <a:pt x="7620" y="21336"/>
                  </a:lnTo>
                  <a:lnTo>
                    <a:pt x="4572" y="25908"/>
                  </a:lnTo>
                  <a:lnTo>
                    <a:pt x="4572" y="326136"/>
                  </a:lnTo>
                  <a:lnTo>
                    <a:pt x="7620" y="330708"/>
                  </a:lnTo>
                  <a:close/>
                </a:path>
                <a:path w="5796280" h="352425">
                  <a:moveTo>
                    <a:pt x="9144" y="332232"/>
                  </a:moveTo>
                  <a:lnTo>
                    <a:pt x="9144" y="19812"/>
                  </a:lnTo>
                  <a:lnTo>
                    <a:pt x="7620" y="19812"/>
                  </a:lnTo>
                  <a:lnTo>
                    <a:pt x="7620" y="332232"/>
                  </a:lnTo>
                  <a:lnTo>
                    <a:pt x="9144" y="332232"/>
                  </a:lnTo>
                  <a:close/>
                </a:path>
                <a:path w="5796280" h="352425">
                  <a:moveTo>
                    <a:pt x="13716" y="338328"/>
                  </a:moveTo>
                  <a:lnTo>
                    <a:pt x="13716" y="13716"/>
                  </a:lnTo>
                  <a:lnTo>
                    <a:pt x="9144" y="18288"/>
                  </a:lnTo>
                  <a:lnTo>
                    <a:pt x="9144" y="333756"/>
                  </a:lnTo>
                  <a:lnTo>
                    <a:pt x="13716" y="338328"/>
                  </a:lnTo>
                  <a:close/>
                </a:path>
                <a:path w="5796280" h="352425">
                  <a:moveTo>
                    <a:pt x="5783580" y="339852"/>
                  </a:moveTo>
                  <a:lnTo>
                    <a:pt x="5783580" y="12192"/>
                  </a:lnTo>
                  <a:lnTo>
                    <a:pt x="5782056" y="12192"/>
                  </a:lnTo>
                  <a:lnTo>
                    <a:pt x="5777484" y="7620"/>
                  </a:lnTo>
                  <a:lnTo>
                    <a:pt x="5775960" y="7620"/>
                  </a:lnTo>
                  <a:lnTo>
                    <a:pt x="5775960" y="6096"/>
                  </a:lnTo>
                  <a:lnTo>
                    <a:pt x="5769864" y="3048"/>
                  </a:lnTo>
                  <a:lnTo>
                    <a:pt x="5766816" y="3048"/>
                  </a:lnTo>
                  <a:lnTo>
                    <a:pt x="5760720" y="0"/>
                  </a:lnTo>
                  <a:lnTo>
                    <a:pt x="35052" y="0"/>
                  </a:lnTo>
                  <a:lnTo>
                    <a:pt x="28956" y="3048"/>
                  </a:lnTo>
                  <a:lnTo>
                    <a:pt x="27432" y="3048"/>
                  </a:lnTo>
                  <a:lnTo>
                    <a:pt x="21336" y="6096"/>
                  </a:lnTo>
                  <a:lnTo>
                    <a:pt x="21336" y="7620"/>
                  </a:lnTo>
                  <a:lnTo>
                    <a:pt x="19812" y="7620"/>
                  </a:lnTo>
                  <a:lnTo>
                    <a:pt x="15240" y="12192"/>
                  </a:lnTo>
                  <a:lnTo>
                    <a:pt x="13716" y="12192"/>
                  </a:lnTo>
                  <a:lnTo>
                    <a:pt x="13716" y="339852"/>
                  </a:lnTo>
                  <a:lnTo>
                    <a:pt x="15240" y="339852"/>
                  </a:lnTo>
                  <a:lnTo>
                    <a:pt x="19812" y="344424"/>
                  </a:lnTo>
                  <a:lnTo>
                    <a:pt x="21336" y="344424"/>
                  </a:lnTo>
                  <a:lnTo>
                    <a:pt x="25908" y="346710"/>
                  </a:lnTo>
                  <a:lnTo>
                    <a:pt x="25908" y="42672"/>
                  </a:lnTo>
                  <a:lnTo>
                    <a:pt x="27432" y="36576"/>
                  </a:lnTo>
                  <a:lnTo>
                    <a:pt x="27432" y="38100"/>
                  </a:lnTo>
                  <a:lnTo>
                    <a:pt x="30480" y="32004"/>
                  </a:lnTo>
                  <a:lnTo>
                    <a:pt x="35052" y="27432"/>
                  </a:lnTo>
                  <a:lnTo>
                    <a:pt x="35052" y="28194"/>
                  </a:lnTo>
                  <a:lnTo>
                    <a:pt x="42672" y="24384"/>
                  </a:lnTo>
                  <a:lnTo>
                    <a:pt x="42672" y="25527"/>
                  </a:lnTo>
                  <a:lnTo>
                    <a:pt x="47244" y="24384"/>
                  </a:lnTo>
                  <a:lnTo>
                    <a:pt x="5751576" y="24384"/>
                  </a:lnTo>
                  <a:lnTo>
                    <a:pt x="5754624" y="25400"/>
                  </a:lnTo>
                  <a:lnTo>
                    <a:pt x="5754624" y="24384"/>
                  </a:lnTo>
                  <a:lnTo>
                    <a:pt x="5763768" y="28956"/>
                  </a:lnTo>
                  <a:lnTo>
                    <a:pt x="5763768" y="29718"/>
                  </a:lnTo>
                  <a:lnTo>
                    <a:pt x="5766816" y="32004"/>
                  </a:lnTo>
                  <a:lnTo>
                    <a:pt x="5769864" y="38100"/>
                  </a:lnTo>
                  <a:lnTo>
                    <a:pt x="5769864" y="39624"/>
                  </a:lnTo>
                  <a:lnTo>
                    <a:pt x="5771388" y="42672"/>
                  </a:lnTo>
                  <a:lnTo>
                    <a:pt x="5771388" y="346710"/>
                  </a:lnTo>
                  <a:lnTo>
                    <a:pt x="5775960" y="344424"/>
                  </a:lnTo>
                  <a:lnTo>
                    <a:pt x="5777484" y="344424"/>
                  </a:lnTo>
                  <a:lnTo>
                    <a:pt x="5782056" y="339852"/>
                  </a:lnTo>
                  <a:lnTo>
                    <a:pt x="5783580" y="339852"/>
                  </a:lnTo>
                  <a:close/>
                </a:path>
                <a:path w="5796280" h="352425">
                  <a:moveTo>
                    <a:pt x="27432" y="347472"/>
                  </a:moveTo>
                  <a:lnTo>
                    <a:pt x="27432" y="315468"/>
                  </a:lnTo>
                  <a:lnTo>
                    <a:pt x="25908" y="309372"/>
                  </a:lnTo>
                  <a:lnTo>
                    <a:pt x="25908" y="346710"/>
                  </a:lnTo>
                  <a:lnTo>
                    <a:pt x="27432" y="347472"/>
                  </a:lnTo>
                  <a:close/>
                </a:path>
                <a:path w="5796280" h="352425">
                  <a:moveTo>
                    <a:pt x="30480" y="318516"/>
                  </a:moveTo>
                  <a:lnTo>
                    <a:pt x="27432" y="313944"/>
                  </a:lnTo>
                  <a:lnTo>
                    <a:pt x="27432" y="348996"/>
                  </a:lnTo>
                  <a:lnTo>
                    <a:pt x="28956" y="348996"/>
                  </a:lnTo>
                  <a:lnTo>
                    <a:pt x="28956" y="316992"/>
                  </a:lnTo>
                  <a:lnTo>
                    <a:pt x="30480" y="318516"/>
                  </a:lnTo>
                  <a:close/>
                </a:path>
                <a:path w="5796280" h="352425">
                  <a:moveTo>
                    <a:pt x="32004" y="30480"/>
                  </a:moveTo>
                  <a:lnTo>
                    <a:pt x="30480" y="32004"/>
                  </a:lnTo>
                  <a:lnTo>
                    <a:pt x="28956" y="35052"/>
                  </a:lnTo>
                  <a:lnTo>
                    <a:pt x="32004" y="30480"/>
                  </a:lnTo>
                  <a:close/>
                </a:path>
                <a:path w="5796280" h="352425">
                  <a:moveTo>
                    <a:pt x="32004" y="321564"/>
                  </a:moveTo>
                  <a:lnTo>
                    <a:pt x="28956" y="316992"/>
                  </a:lnTo>
                  <a:lnTo>
                    <a:pt x="28956" y="348996"/>
                  </a:lnTo>
                  <a:lnTo>
                    <a:pt x="30480" y="349377"/>
                  </a:lnTo>
                  <a:lnTo>
                    <a:pt x="30480" y="320040"/>
                  </a:lnTo>
                  <a:lnTo>
                    <a:pt x="32004" y="321564"/>
                  </a:lnTo>
                  <a:close/>
                </a:path>
                <a:path w="5796280" h="352425">
                  <a:moveTo>
                    <a:pt x="35052" y="350520"/>
                  </a:moveTo>
                  <a:lnTo>
                    <a:pt x="35052" y="324612"/>
                  </a:lnTo>
                  <a:lnTo>
                    <a:pt x="30480" y="320040"/>
                  </a:lnTo>
                  <a:lnTo>
                    <a:pt x="30480" y="349377"/>
                  </a:lnTo>
                  <a:lnTo>
                    <a:pt x="35052" y="350520"/>
                  </a:lnTo>
                  <a:close/>
                </a:path>
                <a:path w="5796280" h="352425">
                  <a:moveTo>
                    <a:pt x="35052" y="28194"/>
                  </a:moveTo>
                  <a:lnTo>
                    <a:pt x="35052" y="27432"/>
                  </a:lnTo>
                  <a:lnTo>
                    <a:pt x="33528" y="28956"/>
                  </a:lnTo>
                  <a:lnTo>
                    <a:pt x="35052" y="28194"/>
                  </a:lnTo>
                  <a:close/>
                </a:path>
                <a:path w="5796280" h="352425">
                  <a:moveTo>
                    <a:pt x="39624" y="352044"/>
                  </a:moveTo>
                  <a:lnTo>
                    <a:pt x="39624" y="326136"/>
                  </a:lnTo>
                  <a:lnTo>
                    <a:pt x="33528" y="323088"/>
                  </a:lnTo>
                  <a:lnTo>
                    <a:pt x="35052" y="324612"/>
                  </a:lnTo>
                  <a:lnTo>
                    <a:pt x="35052" y="350520"/>
                  </a:lnTo>
                  <a:lnTo>
                    <a:pt x="36576" y="350520"/>
                  </a:lnTo>
                  <a:lnTo>
                    <a:pt x="36576" y="352044"/>
                  </a:lnTo>
                  <a:lnTo>
                    <a:pt x="39624" y="352044"/>
                  </a:lnTo>
                  <a:close/>
                </a:path>
                <a:path w="5796280" h="352425">
                  <a:moveTo>
                    <a:pt x="42672" y="326136"/>
                  </a:moveTo>
                  <a:lnTo>
                    <a:pt x="36576" y="324612"/>
                  </a:lnTo>
                  <a:lnTo>
                    <a:pt x="39624" y="326136"/>
                  </a:lnTo>
                  <a:lnTo>
                    <a:pt x="39624" y="352044"/>
                  </a:lnTo>
                  <a:lnTo>
                    <a:pt x="41148" y="352044"/>
                  </a:lnTo>
                  <a:lnTo>
                    <a:pt x="41148" y="326136"/>
                  </a:lnTo>
                  <a:lnTo>
                    <a:pt x="42672" y="326136"/>
                  </a:lnTo>
                  <a:close/>
                </a:path>
                <a:path w="5796280" h="352425">
                  <a:moveTo>
                    <a:pt x="42672" y="25527"/>
                  </a:moveTo>
                  <a:lnTo>
                    <a:pt x="42672" y="24384"/>
                  </a:lnTo>
                  <a:lnTo>
                    <a:pt x="41148" y="25908"/>
                  </a:lnTo>
                  <a:lnTo>
                    <a:pt x="42672" y="25527"/>
                  </a:lnTo>
                  <a:close/>
                </a:path>
                <a:path w="5796280" h="352425">
                  <a:moveTo>
                    <a:pt x="5756148" y="352044"/>
                  </a:moveTo>
                  <a:lnTo>
                    <a:pt x="5756148" y="326136"/>
                  </a:lnTo>
                  <a:lnTo>
                    <a:pt x="41148" y="326136"/>
                  </a:lnTo>
                  <a:lnTo>
                    <a:pt x="41148" y="352044"/>
                  </a:lnTo>
                  <a:lnTo>
                    <a:pt x="5756148" y="352044"/>
                  </a:lnTo>
                  <a:close/>
                </a:path>
                <a:path w="5796280" h="352425">
                  <a:moveTo>
                    <a:pt x="5756148" y="25908"/>
                  </a:moveTo>
                  <a:lnTo>
                    <a:pt x="5754624" y="24384"/>
                  </a:lnTo>
                  <a:lnTo>
                    <a:pt x="5754624" y="25400"/>
                  </a:lnTo>
                  <a:lnTo>
                    <a:pt x="5756148" y="25908"/>
                  </a:lnTo>
                  <a:close/>
                </a:path>
                <a:path w="5796280" h="352425">
                  <a:moveTo>
                    <a:pt x="5760720" y="324612"/>
                  </a:moveTo>
                  <a:lnTo>
                    <a:pt x="5754624" y="326136"/>
                  </a:lnTo>
                  <a:lnTo>
                    <a:pt x="5756148" y="326136"/>
                  </a:lnTo>
                  <a:lnTo>
                    <a:pt x="5756148" y="352044"/>
                  </a:lnTo>
                  <a:lnTo>
                    <a:pt x="5757672" y="352044"/>
                  </a:lnTo>
                  <a:lnTo>
                    <a:pt x="5757672" y="326136"/>
                  </a:lnTo>
                  <a:lnTo>
                    <a:pt x="5760720" y="324612"/>
                  </a:lnTo>
                  <a:close/>
                </a:path>
                <a:path w="5796280" h="352425">
                  <a:moveTo>
                    <a:pt x="5763768" y="349758"/>
                  </a:moveTo>
                  <a:lnTo>
                    <a:pt x="5763768" y="323088"/>
                  </a:lnTo>
                  <a:lnTo>
                    <a:pt x="5757672" y="326136"/>
                  </a:lnTo>
                  <a:lnTo>
                    <a:pt x="5757672" y="352044"/>
                  </a:lnTo>
                  <a:lnTo>
                    <a:pt x="5759196" y="352044"/>
                  </a:lnTo>
                  <a:lnTo>
                    <a:pt x="5760720" y="350520"/>
                  </a:lnTo>
                  <a:lnTo>
                    <a:pt x="5763768" y="349758"/>
                  </a:lnTo>
                  <a:close/>
                </a:path>
                <a:path w="5796280" h="352425">
                  <a:moveTo>
                    <a:pt x="5763768" y="29718"/>
                  </a:moveTo>
                  <a:lnTo>
                    <a:pt x="5763768" y="28956"/>
                  </a:lnTo>
                  <a:lnTo>
                    <a:pt x="5760720" y="27432"/>
                  </a:lnTo>
                  <a:lnTo>
                    <a:pt x="5763768" y="29718"/>
                  </a:lnTo>
                  <a:close/>
                </a:path>
                <a:path w="5796280" h="352425">
                  <a:moveTo>
                    <a:pt x="5766816" y="348996"/>
                  </a:moveTo>
                  <a:lnTo>
                    <a:pt x="5766816" y="320040"/>
                  </a:lnTo>
                  <a:lnTo>
                    <a:pt x="5760720" y="324612"/>
                  </a:lnTo>
                  <a:lnTo>
                    <a:pt x="5763768" y="323088"/>
                  </a:lnTo>
                  <a:lnTo>
                    <a:pt x="5763768" y="349758"/>
                  </a:lnTo>
                  <a:lnTo>
                    <a:pt x="5766816" y="348996"/>
                  </a:lnTo>
                  <a:close/>
                </a:path>
                <a:path w="5796280" h="352425">
                  <a:moveTo>
                    <a:pt x="5768340" y="35052"/>
                  </a:moveTo>
                  <a:lnTo>
                    <a:pt x="5766816" y="32004"/>
                  </a:lnTo>
                  <a:lnTo>
                    <a:pt x="5763768" y="30480"/>
                  </a:lnTo>
                  <a:lnTo>
                    <a:pt x="5768340" y="35052"/>
                  </a:lnTo>
                  <a:close/>
                </a:path>
                <a:path w="5796280" h="352425">
                  <a:moveTo>
                    <a:pt x="5768340" y="348996"/>
                  </a:moveTo>
                  <a:lnTo>
                    <a:pt x="5768340" y="316992"/>
                  </a:lnTo>
                  <a:lnTo>
                    <a:pt x="5763768" y="321564"/>
                  </a:lnTo>
                  <a:lnTo>
                    <a:pt x="5766816" y="320040"/>
                  </a:lnTo>
                  <a:lnTo>
                    <a:pt x="5766816" y="348996"/>
                  </a:lnTo>
                  <a:lnTo>
                    <a:pt x="5768340" y="348996"/>
                  </a:lnTo>
                  <a:close/>
                </a:path>
                <a:path w="5796280" h="352425">
                  <a:moveTo>
                    <a:pt x="5769864" y="348996"/>
                  </a:moveTo>
                  <a:lnTo>
                    <a:pt x="5769864" y="313944"/>
                  </a:lnTo>
                  <a:lnTo>
                    <a:pt x="5766816" y="318516"/>
                  </a:lnTo>
                  <a:lnTo>
                    <a:pt x="5768340" y="316992"/>
                  </a:lnTo>
                  <a:lnTo>
                    <a:pt x="5768340" y="348996"/>
                  </a:lnTo>
                  <a:lnTo>
                    <a:pt x="5769864" y="348996"/>
                  </a:lnTo>
                  <a:close/>
                </a:path>
                <a:path w="5796280" h="352425">
                  <a:moveTo>
                    <a:pt x="5769864" y="39624"/>
                  </a:moveTo>
                  <a:lnTo>
                    <a:pt x="5769864" y="38100"/>
                  </a:lnTo>
                  <a:lnTo>
                    <a:pt x="5768340" y="36576"/>
                  </a:lnTo>
                  <a:lnTo>
                    <a:pt x="5769864" y="39624"/>
                  </a:lnTo>
                  <a:close/>
                </a:path>
                <a:path w="5796280" h="352425">
                  <a:moveTo>
                    <a:pt x="5771388" y="346710"/>
                  </a:moveTo>
                  <a:lnTo>
                    <a:pt x="5771388" y="309372"/>
                  </a:lnTo>
                  <a:lnTo>
                    <a:pt x="5768340" y="315468"/>
                  </a:lnTo>
                  <a:lnTo>
                    <a:pt x="5769864" y="313944"/>
                  </a:lnTo>
                  <a:lnTo>
                    <a:pt x="5769864" y="347472"/>
                  </a:lnTo>
                  <a:lnTo>
                    <a:pt x="5771388" y="346710"/>
                  </a:lnTo>
                  <a:close/>
                </a:path>
                <a:path w="5796280" h="352425">
                  <a:moveTo>
                    <a:pt x="5771388" y="45720"/>
                  </a:moveTo>
                  <a:lnTo>
                    <a:pt x="5771388" y="42672"/>
                  </a:lnTo>
                  <a:lnTo>
                    <a:pt x="5769864" y="39624"/>
                  </a:lnTo>
                  <a:lnTo>
                    <a:pt x="5771388" y="45720"/>
                  </a:lnTo>
                  <a:close/>
                </a:path>
                <a:path w="5796280" h="352425">
                  <a:moveTo>
                    <a:pt x="5771388" y="309372"/>
                  </a:moveTo>
                  <a:lnTo>
                    <a:pt x="5771388" y="306324"/>
                  </a:lnTo>
                  <a:lnTo>
                    <a:pt x="5769864" y="312420"/>
                  </a:lnTo>
                  <a:lnTo>
                    <a:pt x="5771388" y="309372"/>
                  </a:lnTo>
                  <a:close/>
                </a:path>
                <a:path w="5796280" h="352425">
                  <a:moveTo>
                    <a:pt x="5788152" y="333756"/>
                  </a:moveTo>
                  <a:lnTo>
                    <a:pt x="5788152" y="18288"/>
                  </a:lnTo>
                  <a:lnTo>
                    <a:pt x="5783580" y="13716"/>
                  </a:lnTo>
                  <a:lnTo>
                    <a:pt x="5783580" y="338328"/>
                  </a:lnTo>
                  <a:lnTo>
                    <a:pt x="5788152" y="333756"/>
                  </a:lnTo>
                  <a:close/>
                </a:path>
                <a:path w="5796280" h="352425">
                  <a:moveTo>
                    <a:pt x="5789676" y="332232"/>
                  </a:moveTo>
                  <a:lnTo>
                    <a:pt x="5789676" y="19812"/>
                  </a:lnTo>
                  <a:lnTo>
                    <a:pt x="5788152" y="19812"/>
                  </a:lnTo>
                  <a:lnTo>
                    <a:pt x="5788152" y="332232"/>
                  </a:lnTo>
                  <a:lnTo>
                    <a:pt x="5789676" y="332232"/>
                  </a:lnTo>
                  <a:close/>
                </a:path>
                <a:path w="5796280" h="352425">
                  <a:moveTo>
                    <a:pt x="5792724" y="326136"/>
                  </a:moveTo>
                  <a:lnTo>
                    <a:pt x="5792724" y="25908"/>
                  </a:lnTo>
                  <a:lnTo>
                    <a:pt x="5789676" y="21336"/>
                  </a:lnTo>
                  <a:lnTo>
                    <a:pt x="5789676" y="330708"/>
                  </a:lnTo>
                  <a:lnTo>
                    <a:pt x="5792724" y="326136"/>
                  </a:lnTo>
                  <a:close/>
                </a:path>
                <a:path w="5796280" h="352425">
                  <a:moveTo>
                    <a:pt x="5795772" y="316992"/>
                  </a:moveTo>
                  <a:lnTo>
                    <a:pt x="5795772" y="35052"/>
                  </a:lnTo>
                  <a:lnTo>
                    <a:pt x="5792724" y="28956"/>
                  </a:lnTo>
                  <a:lnTo>
                    <a:pt x="5792724" y="323088"/>
                  </a:lnTo>
                  <a:lnTo>
                    <a:pt x="5795772" y="316992"/>
                  </a:lnTo>
                  <a:close/>
                </a:path>
              </a:pathLst>
            </a:custGeom>
            <a:solidFill>
              <a:srgbClr val="4f80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4" name="object 21"/>
            <p:cNvSpPr/>
            <p:nvPr/>
          </p:nvSpPr>
          <p:spPr>
            <a:xfrm>
              <a:off x="2157840" y="3886200"/>
              <a:ext cx="659880" cy="2828520"/>
            </a:xfrm>
            <a:custGeom>
              <a:avLst/>
              <a:gdLst>
                <a:gd name="textAreaLeft" fmla="*/ 0 w 659880"/>
                <a:gd name="textAreaRight" fmla="*/ 660240 w 659880"/>
                <a:gd name="textAreaTop" fmla="*/ 0 h 2828520"/>
                <a:gd name="textAreaBottom" fmla="*/ 2828880 h 2828520"/>
              </a:gdLst>
              <a:ahLst/>
              <a:rect l="textAreaLeft" t="textAreaTop" r="textAreaRight" b="textAreaBottom"/>
              <a:pathLst>
                <a:path w="660400" h="2828925">
                  <a:moveTo>
                    <a:pt x="25908" y="2804160"/>
                  </a:moveTo>
                  <a:lnTo>
                    <a:pt x="25908" y="0"/>
                  </a:lnTo>
                  <a:lnTo>
                    <a:pt x="0" y="0"/>
                  </a:lnTo>
                  <a:lnTo>
                    <a:pt x="0" y="2823972"/>
                  </a:lnTo>
                  <a:lnTo>
                    <a:pt x="6096" y="2828544"/>
                  </a:lnTo>
                  <a:lnTo>
                    <a:pt x="13716" y="2828544"/>
                  </a:lnTo>
                  <a:lnTo>
                    <a:pt x="13716" y="2804160"/>
                  </a:lnTo>
                  <a:lnTo>
                    <a:pt x="25908" y="2804160"/>
                  </a:lnTo>
                  <a:close/>
                </a:path>
                <a:path w="660400" h="2828925">
                  <a:moveTo>
                    <a:pt x="659892" y="2828544"/>
                  </a:moveTo>
                  <a:lnTo>
                    <a:pt x="659892" y="2804160"/>
                  </a:lnTo>
                  <a:lnTo>
                    <a:pt x="13716" y="2804160"/>
                  </a:lnTo>
                  <a:lnTo>
                    <a:pt x="25908" y="2816352"/>
                  </a:lnTo>
                  <a:lnTo>
                    <a:pt x="25908" y="2828544"/>
                  </a:lnTo>
                  <a:lnTo>
                    <a:pt x="659892" y="2828544"/>
                  </a:lnTo>
                  <a:close/>
                </a:path>
                <a:path w="660400" h="2828925">
                  <a:moveTo>
                    <a:pt x="25908" y="2828544"/>
                  </a:moveTo>
                  <a:lnTo>
                    <a:pt x="25908" y="2816352"/>
                  </a:lnTo>
                  <a:lnTo>
                    <a:pt x="13716" y="2804160"/>
                  </a:lnTo>
                  <a:lnTo>
                    <a:pt x="13716" y="2828544"/>
                  </a:lnTo>
                  <a:lnTo>
                    <a:pt x="25908" y="2828544"/>
                  </a:lnTo>
                  <a:close/>
                </a:path>
              </a:pathLst>
            </a:custGeom>
            <a:solidFill>
              <a:srgbClr val="3d659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695" name="object 22" descr=""/>
            <p:cNvPicPr/>
            <p:nvPr/>
          </p:nvPicPr>
          <p:blipFill>
            <a:blip r:embed="rId6"/>
            <a:stretch/>
          </p:blipFill>
          <p:spPr>
            <a:xfrm>
              <a:off x="2817720" y="6537960"/>
              <a:ext cx="5792400" cy="328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96" name="object 23"/>
            <p:cNvSpPr/>
            <p:nvPr/>
          </p:nvSpPr>
          <p:spPr>
            <a:xfrm>
              <a:off x="2804040" y="6524280"/>
              <a:ext cx="5820120" cy="356400"/>
            </a:xfrm>
            <a:custGeom>
              <a:avLst/>
              <a:gdLst>
                <a:gd name="textAreaLeft" fmla="*/ 0 w 5820120"/>
                <a:gd name="textAreaRight" fmla="*/ 5820480 w 5820120"/>
                <a:gd name="textAreaTop" fmla="*/ 0 h 356400"/>
                <a:gd name="textAreaBottom" fmla="*/ 356760 h 356400"/>
              </a:gdLst>
              <a:ahLst/>
              <a:rect l="textAreaLeft" t="textAreaTop" r="textAreaRight" b="textAreaBottom"/>
              <a:pathLst>
                <a:path w="5820409" h="356870">
                  <a:moveTo>
                    <a:pt x="1524" y="318516"/>
                  </a:moveTo>
                  <a:lnTo>
                    <a:pt x="1524" y="38100"/>
                  </a:lnTo>
                  <a:lnTo>
                    <a:pt x="0" y="45720"/>
                  </a:lnTo>
                  <a:lnTo>
                    <a:pt x="0" y="310896"/>
                  </a:lnTo>
                  <a:lnTo>
                    <a:pt x="1524" y="318516"/>
                  </a:lnTo>
                  <a:close/>
                </a:path>
                <a:path w="5820409" h="356870">
                  <a:moveTo>
                    <a:pt x="4572" y="327660"/>
                  </a:moveTo>
                  <a:lnTo>
                    <a:pt x="4572" y="28956"/>
                  </a:lnTo>
                  <a:lnTo>
                    <a:pt x="3048" y="30480"/>
                  </a:lnTo>
                  <a:lnTo>
                    <a:pt x="1524" y="36576"/>
                  </a:lnTo>
                  <a:lnTo>
                    <a:pt x="1524" y="320040"/>
                  </a:lnTo>
                  <a:lnTo>
                    <a:pt x="3048" y="327660"/>
                  </a:lnTo>
                  <a:lnTo>
                    <a:pt x="4572" y="327660"/>
                  </a:lnTo>
                  <a:close/>
                </a:path>
                <a:path w="5820409" h="356870">
                  <a:moveTo>
                    <a:pt x="13716" y="341376"/>
                  </a:moveTo>
                  <a:lnTo>
                    <a:pt x="13716" y="15240"/>
                  </a:lnTo>
                  <a:lnTo>
                    <a:pt x="7620" y="21336"/>
                  </a:lnTo>
                  <a:lnTo>
                    <a:pt x="4572" y="27432"/>
                  </a:lnTo>
                  <a:lnTo>
                    <a:pt x="4572" y="329184"/>
                  </a:lnTo>
                  <a:lnTo>
                    <a:pt x="7620" y="335280"/>
                  </a:lnTo>
                  <a:lnTo>
                    <a:pt x="13716" y="341376"/>
                  </a:lnTo>
                  <a:close/>
                </a:path>
                <a:path w="5820409" h="356870">
                  <a:moveTo>
                    <a:pt x="5812536" y="336804"/>
                  </a:moveTo>
                  <a:lnTo>
                    <a:pt x="5812536" y="19812"/>
                  </a:lnTo>
                  <a:lnTo>
                    <a:pt x="5811012" y="19812"/>
                  </a:lnTo>
                  <a:lnTo>
                    <a:pt x="5807964" y="15240"/>
                  </a:lnTo>
                  <a:lnTo>
                    <a:pt x="5806440" y="13716"/>
                  </a:lnTo>
                  <a:lnTo>
                    <a:pt x="5804916" y="13716"/>
                  </a:lnTo>
                  <a:lnTo>
                    <a:pt x="5798820" y="7620"/>
                  </a:lnTo>
                  <a:lnTo>
                    <a:pt x="5792724" y="4572"/>
                  </a:lnTo>
                  <a:lnTo>
                    <a:pt x="5791200" y="4572"/>
                  </a:lnTo>
                  <a:lnTo>
                    <a:pt x="5785104" y="1524"/>
                  </a:lnTo>
                  <a:lnTo>
                    <a:pt x="5782056" y="1524"/>
                  </a:lnTo>
                  <a:lnTo>
                    <a:pt x="5774436" y="0"/>
                  </a:lnTo>
                  <a:lnTo>
                    <a:pt x="45720" y="0"/>
                  </a:lnTo>
                  <a:lnTo>
                    <a:pt x="38100" y="1524"/>
                  </a:lnTo>
                  <a:lnTo>
                    <a:pt x="36576" y="1524"/>
                  </a:lnTo>
                  <a:lnTo>
                    <a:pt x="28956" y="4572"/>
                  </a:lnTo>
                  <a:lnTo>
                    <a:pt x="27432" y="4572"/>
                  </a:lnTo>
                  <a:lnTo>
                    <a:pt x="21336" y="7620"/>
                  </a:lnTo>
                  <a:lnTo>
                    <a:pt x="15240" y="13716"/>
                  </a:lnTo>
                  <a:lnTo>
                    <a:pt x="13716" y="13716"/>
                  </a:lnTo>
                  <a:lnTo>
                    <a:pt x="13716" y="342900"/>
                  </a:lnTo>
                  <a:lnTo>
                    <a:pt x="15240" y="344424"/>
                  </a:lnTo>
                  <a:lnTo>
                    <a:pt x="19812" y="347472"/>
                  </a:lnTo>
                  <a:lnTo>
                    <a:pt x="21336" y="348996"/>
                  </a:lnTo>
                  <a:lnTo>
                    <a:pt x="25908" y="351282"/>
                  </a:lnTo>
                  <a:lnTo>
                    <a:pt x="25908" y="42672"/>
                  </a:lnTo>
                  <a:lnTo>
                    <a:pt x="27432" y="36576"/>
                  </a:lnTo>
                  <a:lnTo>
                    <a:pt x="27432" y="39624"/>
                  </a:lnTo>
                  <a:lnTo>
                    <a:pt x="30480" y="33528"/>
                  </a:lnTo>
                  <a:lnTo>
                    <a:pt x="33528" y="30480"/>
                  </a:lnTo>
                  <a:lnTo>
                    <a:pt x="36576" y="28956"/>
                  </a:lnTo>
                  <a:lnTo>
                    <a:pt x="36576" y="27432"/>
                  </a:lnTo>
                  <a:lnTo>
                    <a:pt x="42672" y="25908"/>
                  </a:lnTo>
                  <a:lnTo>
                    <a:pt x="42672" y="27051"/>
                  </a:lnTo>
                  <a:lnTo>
                    <a:pt x="47244" y="25908"/>
                  </a:lnTo>
                  <a:lnTo>
                    <a:pt x="5774436" y="25908"/>
                  </a:lnTo>
                  <a:lnTo>
                    <a:pt x="5777484" y="26924"/>
                  </a:lnTo>
                  <a:lnTo>
                    <a:pt x="5777484" y="25908"/>
                  </a:lnTo>
                  <a:lnTo>
                    <a:pt x="5783580" y="27432"/>
                  </a:lnTo>
                  <a:lnTo>
                    <a:pt x="5783580" y="28956"/>
                  </a:lnTo>
                  <a:lnTo>
                    <a:pt x="5785104" y="29718"/>
                  </a:lnTo>
                  <a:lnTo>
                    <a:pt x="5785104" y="28956"/>
                  </a:lnTo>
                  <a:lnTo>
                    <a:pt x="5788152" y="32004"/>
                  </a:lnTo>
                  <a:lnTo>
                    <a:pt x="5788152" y="30480"/>
                  </a:lnTo>
                  <a:lnTo>
                    <a:pt x="5792724" y="39624"/>
                  </a:lnTo>
                  <a:lnTo>
                    <a:pt x="5792724" y="36576"/>
                  </a:lnTo>
                  <a:lnTo>
                    <a:pt x="5794248" y="42672"/>
                  </a:lnTo>
                  <a:lnTo>
                    <a:pt x="5794248" y="351282"/>
                  </a:lnTo>
                  <a:lnTo>
                    <a:pt x="5798820" y="348996"/>
                  </a:lnTo>
                  <a:lnTo>
                    <a:pt x="5804916" y="342900"/>
                  </a:lnTo>
                  <a:lnTo>
                    <a:pt x="5806440" y="342900"/>
                  </a:lnTo>
                  <a:lnTo>
                    <a:pt x="5807964" y="341376"/>
                  </a:lnTo>
                  <a:lnTo>
                    <a:pt x="5811012" y="336804"/>
                  </a:lnTo>
                  <a:lnTo>
                    <a:pt x="5812536" y="336804"/>
                  </a:lnTo>
                  <a:close/>
                </a:path>
                <a:path w="5820409" h="356870">
                  <a:moveTo>
                    <a:pt x="30480" y="323088"/>
                  </a:moveTo>
                  <a:lnTo>
                    <a:pt x="27432" y="316992"/>
                  </a:lnTo>
                  <a:lnTo>
                    <a:pt x="27432" y="320040"/>
                  </a:lnTo>
                  <a:lnTo>
                    <a:pt x="25908" y="313944"/>
                  </a:lnTo>
                  <a:lnTo>
                    <a:pt x="25908" y="351282"/>
                  </a:lnTo>
                  <a:lnTo>
                    <a:pt x="27432" y="352044"/>
                  </a:lnTo>
                  <a:lnTo>
                    <a:pt x="28956" y="352044"/>
                  </a:lnTo>
                  <a:lnTo>
                    <a:pt x="28956" y="321564"/>
                  </a:lnTo>
                  <a:lnTo>
                    <a:pt x="30480" y="323088"/>
                  </a:lnTo>
                  <a:close/>
                </a:path>
                <a:path w="5820409" h="356870">
                  <a:moveTo>
                    <a:pt x="32221" y="32221"/>
                  </a:moveTo>
                  <a:lnTo>
                    <a:pt x="30480" y="33528"/>
                  </a:lnTo>
                  <a:lnTo>
                    <a:pt x="28956" y="36576"/>
                  </a:lnTo>
                  <a:lnTo>
                    <a:pt x="32221" y="32221"/>
                  </a:lnTo>
                  <a:close/>
                </a:path>
                <a:path w="5820409" h="356870">
                  <a:moveTo>
                    <a:pt x="33528" y="326136"/>
                  </a:moveTo>
                  <a:lnTo>
                    <a:pt x="28956" y="321564"/>
                  </a:lnTo>
                  <a:lnTo>
                    <a:pt x="28956" y="353568"/>
                  </a:lnTo>
                  <a:lnTo>
                    <a:pt x="30480" y="353872"/>
                  </a:lnTo>
                  <a:lnTo>
                    <a:pt x="30480" y="324612"/>
                  </a:lnTo>
                  <a:lnTo>
                    <a:pt x="33528" y="326136"/>
                  </a:lnTo>
                  <a:close/>
                </a:path>
                <a:path w="5820409" h="356870">
                  <a:moveTo>
                    <a:pt x="33528" y="30480"/>
                  </a:moveTo>
                  <a:lnTo>
                    <a:pt x="30480" y="33528"/>
                  </a:lnTo>
                  <a:lnTo>
                    <a:pt x="32221" y="32221"/>
                  </a:lnTo>
                  <a:lnTo>
                    <a:pt x="33528" y="30480"/>
                  </a:lnTo>
                  <a:close/>
                </a:path>
                <a:path w="5820409" h="356870">
                  <a:moveTo>
                    <a:pt x="39624" y="329184"/>
                  </a:moveTo>
                  <a:lnTo>
                    <a:pt x="30480" y="324612"/>
                  </a:lnTo>
                  <a:lnTo>
                    <a:pt x="30480" y="353872"/>
                  </a:lnTo>
                  <a:lnTo>
                    <a:pt x="36576" y="355092"/>
                  </a:lnTo>
                  <a:lnTo>
                    <a:pt x="36576" y="329184"/>
                  </a:lnTo>
                  <a:lnTo>
                    <a:pt x="39624" y="329184"/>
                  </a:lnTo>
                  <a:close/>
                </a:path>
                <a:path w="5820409" h="356870">
                  <a:moveTo>
                    <a:pt x="36576" y="28956"/>
                  </a:moveTo>
                  <a:lnTo>
                    <a:pt x="33528" y="30480"/>
                  </a:lnTo>
                  <a:lnTo>
                    <a:pt x="32221" y="32221"/>
                  </a:lnTo>
                  <a:lnTo>
                    <a:pt x="36576" y="28956"/>
                  </a:lnTo>
                  <a:close/>
                </a:path>
                <a:path w="5820409" h="356870">
                  <a:moveTo>
                    <a:pt x="39624" y="27432"/>
                  </a:moveTo>
                  <a:lnTo>
                    <a:pt x="36576" y="27432"/>
                  </a:lnTo>
                  <a:lnTo>
                    <a:pt x="36576" y="28956"/>
                  </a:lnTo>
                  <a:lnTo>
                    <a:pt x="39624" y="27432"/>
                  </a:lnTo>
                  <a:close/>
                </a:path>
                <a:path w="5820409" h="356870">
                  <a:moveTo>
                    <a:pt x="42672" y="330708"/>
                  </a:moveTo>
                  <a:lnTo>
                    <a:pt x="36576" y="329184"/>
                  </a:lnTo>
                  <a:lnTo>
                    <a:pt x="36576" y="355092"/>
                  </a:lnTo>
                  <a:lnTo>
                    <a:pt x="38100" y="355092"/>
                  </a:lnTo>
                  <a:lnTo>
                    <a:pt x="41148" y="355701"/>
                  </a:lnTo>
                  <a:lnTo>
                    <a:pt x="41148" y="330708"/>
                  </a:lnTo>
                  <a:lnTo>
                    <a:pt x="42672" y="330708"/>
                  </a:lnTo>
                  <a:close/>
                </a:path>
                <a:path w="5820409" h="356870">
                  <a:moveTo>
                    <a:pt x="42672" y="27051"/>
                  </a:moveTo>
                  <a:lnTo>
                    <a:pt x="42672" y="25908"/>
                  </a:lnTo>
                  <a:lnTo>
                    <a:pt x="41148" y="27432"/>
                  </a:lnTo>
                  <a:lnTo>
                    <a:pt x="42672" y="27051"/>
                  </a:lnTo>
                  <a:close/>
                </a:path>
                <a:path w="5820409" h="356870">
                  <a:moveTo>
                    <a:pt x="5779008" y="355854"/>
                  </a:moveTo>
                  <a:lnTo>
                    <a:pt x="5779008" y="330708"/>
                  </a:lnTo>
                  <a:lnTo>
                    <a:pt x="41148" y="330708"/>
                  </a:lnTo>
                  <a:lnTo>
                    <a:pt x="41148" y="355701"/>
                  </a:lnTo>
                  <a:lnTo>
                    <a:pt x="45720" y="356616"/>
                  </a:lnTo>
                  <a:lnTo>
                    <a:pt x="5775960" y="356616"/>
                  </a:lnTo>
                  <a:lnTo>
                    <a:pt x="5779008" y="355854"/>
                  </a:lnTo>
                  <a:close/>
                </a:path>
                <a:path w="5820409" h="356870">
                  <a:moveTo>
                    <a:pt x="5779008" y="27432"/>
                  </a:moveTo>
                  <a:lnTo>
                    <a:pt x="5777484" y="25908"/>
                  </a:lnTo>
                  <a:lnTo>
                    <a:pt x="5777484" y="26924"/>
                  </a:lnTo>
                  <a:lnTo>
                    <a:pt x="5779008" y="27432"/>
                  </a:lnTo>
                  <a:close/>
                </a:path>
                <a:path w="5820409" h="356870">
                  <a:moveTo>
                    <a:pt x="5783580" y="355092"/>
                  </a:moveTo>
                  <a:lnTo>
                    <a:pt x="5783580" y="329184"/>
                  </a:lnTo>
                  <a:lnTo>
                    <a:pt x="5777484" y="330708"/>
                  </a:lnTo>
                  <a:lnTo>
                    <a:pt x="5779008" y="330708"/>
                  </a:lnTo>
                  <a:lnTo>
                    <a:pt x="5779008" y="355854"/>
                  </a:lnTo>
                  <a:lnTo>
                    <a:pt x="5782056" y="355092"/>
                  </a:lnTo>
                  <a:lnTo>
                    <a:pt x="5783580" y="355092"/>
                  </a:lnTo>
                  <a:close/>
                </a:path>
                <a:path w="5820409" h="356870">
                  <a:moveTo>
                    <a:pt x="5783580" y="28956"/>
                  </a:moveTo>
                  <a:lnTo>
                    <a:pt x="5783580" y="27432"/>
                  </a:lnTo>
                  <a:lnTo>
                    <a:pt x="5780532" y="27432"/>
                  </a:lnTo>
                  <a:lnTo>
                    <a:pt x="5783580" y="28956"/>
                  </a:lnTo>
                  <a:close/>
                </a:path>
                <a:path w="5820409" h="356870">
                  <a:moveTo>
                    <a:pt x="5786628" y="326136"/>
                  </a:moveTo>
                  <a:lnTo>
                    <a:pt x="5780532" y="329184"/>
                  </a:lnTo>
                  <a:lnTo>
                    <a:pt x="5783580" y="329184"/>
                  </a:lnTo>
                  <a:lnTo>
                    <a:pt x="5783580" y="355092"/>
                  </a:lnTo>
                  <a:lnTo>
                    <a:pt x="5785104" y="355092"/>
                  </a:lnTo>
                  <a:lnTo>
                    <a:pt x="5785104" y="327660"/>
                  </a:lnTo>
                  <a:lnTo>
                    <a:pt x="5786628" y="326136"/>
                  </a:lnTo>
                  <a:close/>
                </a:path>
                <a:path w="5820409" h="356870">
                  <a:moveTo>
                    <a:pt x="5786628" y="30480"/>
                  </a:moveTo>
                  <a:lnTo>
                    <a:pt x="5785104" y="28956"/>
                  </a:lnTo>
                  <a:lnTo>
                    <a:pt x="5785104" y="29718"/>
                  </a:lnTo>
                  <a:lnTo>
                    <a:pt x="5786628" y="30480"/>
                  </a:lnTo>
                  <a:close/>
                </a:path>
                <a:path w="5820409" h="356870">
                  <a:moveTo>
                    <a:pt x="5788533" y="325374"/>
                  </a:moveTo>
                  <a:lnTo>
                    <a:pt x="5785104" y="327660"/>
                  </a:lnTo>
                  <a:lnTo>
                    <a:pt x="5785104" y="355092"/>
                  </a:lnTo>
                  <a:lnTo>
                    <a:pt x="5788152" y="354330"/>
                  </a:lnTo>
                  <a:lnTo>
                    <a:pt x="5788152" y="326136"/>
                  </a:lnTo>
                  <a:lnTo>
                    <a:pt x="5788533" y="325374"/>
                  </a:lnTo>
                  <a:close/>
                </a:path>
                <a:path w="5820409" h="356870">
                  <a:moveTo>
                    <a:pt x="5789676" y="33528"/>
                  </a:moveTo>
                  <a:lnTo>
                    <a:pt x="5788152" y="30480"/>
                  </a:lnTo>
                  <a:lnTo>
                    <a:pt x="5788152" y="32004"/>
                  </a:lnTo>
                  <a:lnTo>
                    <a:pt x="5789676" y="33528"/>
                  </a:lnTo>
                  <a:close/>
                </a:path>
                <a:path w="5820409" h="356870">
                  <a:moveTo>
                    <a:pt x="5789676" y="324612"/>
                  </a:moveTo>
                  <a:lnTo>
                    <a:pt x="5788533" y="325374"/>
                  </a:lnTo>
                  <a:lnTo>
                    <a:pt x="5788152" y="326136"/>
                  </a:lnTo>
                  <a:lnTo>
                    <a:pt x="5789676" y="324612"/>
                  </a:lnTo>
                  <a:close/>
                </a:path>
                <a:path w="5820409" h="356870">
                  <a:moveTo>
                    <a:pt x="5789676" y="353949"/>
                  </a:moveTo>
                  <a:lnTo>
                    <a:pt x="5789676" y="324612"/>
                  </a:lnTo>
                  <a:lnTo>
                    <a:pt x="5788152" y="326136"/>
                  </a:lnTo>
                  <a:lnTo>
                    <a:pt x="5788152" y="354330"/>
                  </a:lnTo>
                  <a:lnTo>
                    <a:pt x="5789676" y="353949"/>
                  </a:lnTo>
                  <a:close/>
                </a:path>
                <a:path w="5820409" h="356870">
                  <a:moveTo>
                    <a:pt x="5794248" y="351282"/>
                  </a:moveTo>
                  <a:lnTo>
                    <a:pt x="5794248" y="313944"/>
                  </a:lnTo>
                  <a:lnTo>
                    <a:pt x="5792724" y="320040"/>
                  </a:lnTo>
                  <a:lnTo>
                    <a:pt x="5792724" y="316992"/>
                  </a:lnTo>
                  <a:lnTo>
                    <a:pt x="5788533" y="325374"/>
                  </a:lnTo>
                  <a:lnTo>
                    <a:pt x="5789676" y="324612"/>
                  </a:lnTo>
                  <a:lnTo>
                    <a:pt x="5789676" y="353949"/>
                  </a:lnTo>
                  <a:lnTo>
                    <a:pt x="5791200" y="353568"/>
                  </a:lnTo>
                  <a:lnTo>
                    <a:pt x="5791200" y="352044"/>
                  </a:lnTo>
                  <a:lnTo>
                    <a:pt x="5792724" y="352044"/>
                  </a:lnTo>
                  <a:lnTo>
                    <a:pt x="5794248" y="351282"/>
                  </a:lnTo>
                  <a:close/>
                </a:path>
                <a:path w="5820409" h="356870">
                  <a:moveTo>
                    <a:pt x="5818632" y="320040"/>
                  </a:moveTo>
                  <a:lnTo>
                    <a:pt x="5818632" y="36576"/>
                  </a:lnTo>
                  <a:lnTo>
                    <a:pt x="5817108" y="30480"/>
                  </a:lnTo>
                  <a:lnTo>
                    <a:pt x="5817108" y="28956"/>
                  </a:lnTo>
                  <a:lnTo>
                    <a:pt x="5815584" y="27432"/>
                  </a:lnTo>
                  <a:lnTo>
                    <a:pt x="5812536" y="21336"/>
                  </a:lnTo>
                  <a:lnTo>
                    <a:pt x="5812536" y="335280"/>
                  </a:lnTo>
                  <a:lnTo>
                    <a:pt x="5815584" y="329184"/>
                  </a:lnTo>
                  <a:lnTo>
                    <a:pt x="5817108" y="327660"/>
                  </a:lnTo>
                  <a:lnTo>
                    <a:pt x="5818632" y="320040"/>
                  </a:lnTo>
                  <a:close/>
                </a:path>
                <a:path w="5820409" h="356870">
                  <a:moveTo>
                    <a:pt x="5820156" y="310896"/>
                  </a:moveTo>
                  <a:lnTo>
                    <a:pt x="5820156" y="45720"/>
                  </a:lnTo>
                  <a:lnTo>
                    <a:pt x="5818632" y="38100"/>
                  </a:lnTo>
                  <a:lnTo>
                    <a:pt x="5818632" y="318516"/>
                  </a:lnTo>
                  <a:lnTo>
                    <a:pt x="5820156" y="310896"/>
                  </a:lnTo>
                  <a:close/>
                </a:path>
              </a:pathLst>
            </a:custGeom>
            <a:solidFill>
              <a:srgbClr val="4f80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97" name="object 24"/>
          <p:cNvSpPr/>
          <p:nvPr/>
        </p:nvSpPr>
        <p:spPr>
          <a:xfrm>
            <a:off x="993240" y="1092240"/>
            <a:ext cx="8299080" cy="57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12600">
              <a:lnSpc>
                <a:spcPct val="100000"/>
              </a:lnSpc>
              <a:spcBef>
                <a:spcPts val="675"/>
              </a:spcBef>
            </a:pP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Basic</a:t>
            </a:r>
            <a:r>
              <a:rPr b="1" lang="en-IN" sz="2400" spc="-26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Steps</a:t>
            </a:r>
            <a:r>
              <a:rPr b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fo 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connecting</a:t>
            </a:r>
            <a:r>
              <a:rPr b="1" lang="en-IN" sz="24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Java</a:t>
            </a:r>
            <a:r>
              <a:rPr b="1" lang="en-IN" sz="24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and</a:t>
            </a:r>
            <a:r>
              <a:rPr b="1" lang="en-IN" sz="24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database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Before</a:t>
            </a:r>
            <a:r>
              <a:rPr b="0" lang="en-IN" sz="2400" spc="29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we</a:t>
            </a:r>
            <a:r>
              <a:rPr b="0" lang="en-IN" sz="2400" spc="29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2400" spc="29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create</a:t>
            </a:r>
            <a:r>
              <a:rPr b="0" lang="en-IN" sz="2400" spc="28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28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java</a:t>
            </a:r>
            <a:r>
              <a:rPr b="0" lang="en-IN" sz="2400" spc="29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JDBC</a:t>
            </a:r>
            <a:r>
              <a:rPr b="0" lang="en-IN" sz="2400" spc="30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connection</a:t>
            </a:r>
            <a:r>
              <a:rPr b="0" lang="en-IN" sz="2400" spc="28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29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29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database,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we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must</a:t>
            </a:r>
            <a:r>
              <a:rPr b="0" lang="en-IN" sz="24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first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import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java.sql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package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using:-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669840">
              <a:lnSpc>
                <a:spcPct val="100000"/>
              </a:lnSpc>
              <a:spcBef>
                <a:spcPts val="575"/>
              </a:spcBef>
              <a:tabLst>
                <a:tab algn="l" pos="354960"/>
                <a:tab algn="l" pos="355680"/>
              </a:tabLst>
            </a:pP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import</a:t>
            </a:r>
            <a:r>
              <a:rPr b="1" lang="en-IN" sz="2400" spc="-3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java.sql.*;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669840">
              <a:lnSpc>
                <a:spcPct val="100000"/>
              </a:lnSpc>
              <a:spcBef>
                <a:spcPts val="14"/>
              </a:spcBef>
              <a:tabLst>
                <a:tab algn="l" pos="354960"/>
                <a:tab algn="l" pos="355680"/>
              </a:tabLst>
            </a:pPr>
            <a:endParaRPr b="0" lang="en-IN" sz="2750" spc="-1" strike="noStrike">
              <a:solidFill>
                <a:srgbClr val="000000"/>
              </a:solidFill>
              <a:latin typeface="Arial"/>
            </a:endParaRPr>
          </a:p>
          <a:p>
            <a:pPr marL="619200">
              <a:lnSpc>
                <a:spcPct val="100000"/>
              </a:lnSpc>
              <a:tabLst>
                <a:tab algn="l" pos="354960"/>
                <a:tab algn="l" pos="355680"/>
              </a:tabLst>
            </a:pPr>
            <a:r>
              <a:rPr b="0" lang="en-IN" sz="2800" spc="-15" strike="noStrike">
                <a:solidFill>
                  <a:srgbClr val="ffffff"/>
                </a:solidFill>
                <a:latin typeface="Calibri"/>
              </a:rPr>
              <a:t>Steps </a:t>
            </a:r>
            <a:r>
              <a:rPr b="0" lang="en-IN" sz="2800" spc="-26" strike="noStrike">
                <a:solidFill>
                  <a:srgbClr val="ffffff"/>
                </a:solidFill>
                <a:latin typeface="Calibri"/>
              </a:rPr>
              <a:t>for</a:t>
            </a:r>
            <a:r>
              <a:rPr b="0" lang="en-IN" sz="2800" spc="1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2800" spc="-12" strike="noStrike">
                <a:solidFill>
                  <a:srgbClr val="ffffff"/>
                </a:solidFill>
                <a:latin typeface="Calibri"/>
              </a:rPr>
              <a:t>connecting</a:t>
            </a:r>
            <a:r>
              <a:rPr b="0" lang="en-IN" sz="2800" spc="1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2800" spc="-26" strike="noStrike">
                <a:solidFill>
                  <a:srgbClr val="ffffff"/>
                </a:solidFill>
                <a:latin typeface="Calibri"/>
              </a:rPr>
              <a:t>Java</a:t>
            </a:r>
            <a:r>
              <a:rPr b="0" lang="en-IN" sz="2800" spc="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2800" spc="-7" strike="noStrike">
                <a:solidFill>
                  <a:srgbClr val="ffffff"/>
                </a:solidFill>
                <a:latin typeface="Calibri"/>
              </a:rPr>
              <a:t>and</a:t>
            </a:r>
            <a:r>
              <a:rPr b="0" lang="en-IN" sz="2800" spc="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2800" spc="-15" strike="noStrike">
                <a:solidFill>
                  <a:srgbClr val="ffffff"/>
                </a:solidFill>
                <a:latin typeface="Calibri"/>
              </a:rPr>
              <a:t>database</a:t>
            </a:r>
            <a:r>
              <a:rPr b="0" lang="en-IN" sz="2800" spc="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2800" spc="-15" strike="noStrike">
                <a:solidFill>
                  <a:srgbClr val="ffffff"/>
                </a:solidFill>
                <a:latin typeface="Calibri"/>
              </a:rPr>
              <a:t>are: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38040" indent="-720" algn="ctr">
              <a:lnSpc>
                <a:spcPct val="157000"/>
              </a:lnSpc>
              <a:spcBef>
                <a:spcPts val="459"/>
              </a:spcBef>
              <a:tabLst>
                <a:tab algn="l" pos="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Load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and register</a:t>
            </a:r>
            <a:r>
              <a:rPr b="0" lang="en-IN" sz="2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 database</a:t>
            </a:r>
            <a:r>
              <a:rPr b="0" lang="en-IN" sz="2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driver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Establish(create)</a:t>
            </a:r>
            <a:r>
              <a:rPr b="0" lang="en-IN" sz="22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connection to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database </a:t>
            </a:r>
            <a:r>
              <a:rPr b="0" lang="en-IN" sz="2200" spc="-5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Create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Statement</a:t>
            </a:r>
            <a:r>
              <a:rPr b="0" lang="en-IN" sz="22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object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126240" algn="ctr">
              <a:lnSpc>
                <a:spcPct val="157000"/>
              </a:lnSpc>
              <a:tabLst>
                <a:tab algn="l" pos="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Execute</a:t>
            </a:r>
            <a:r>
              <a:rPr b="0" lang="en-IN" sz="22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2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SQL</a:t>
            </a:r>
            <a:r>
              <a:rPr b="0" lang="en-IN" sz="2200" spc="-10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Statements </a:t>
            </a:r>
            <a:r>
              <a:rPr b="0" lang="en-IN" sz="2200" spc="-5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Process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result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141200" algn="ctr">
              <a:lnSpc>
                <a:spcPct val="100000"/>
              </a:lnSpc>
              <a:spcBef>
                <a:spcPts val="1514"/>
              </a:spcBef>
              <a:tabLst>
                <a:tab algn="l" pos="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Close</a:t>
            </a:r>
            <a:r>
              <a:rPr b="0" lang="en-IN" sz="22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connection</a:t>
            </a:r>
            <a:r>
              <a:rPr b="0" lang="en-IN" sz="22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Statement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object 25"/>
          <p:cNvSpPr/>
          <p:nvPr/>
        </p:nvSpPr>
        <p:spPr>
          <a:xfrm>
            <a:off x="437040" y="7023600"/>
            <a:ext cx="1486800" cy="1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i="1" lang="en-IN" sz="1200" spc="-7" strike="noStrike">
                <a:solidFill>
                  <a:srgbClr val="0000cc"/>
                </a:solidFill>
                <a:latin typeface="Times New Roman"/>
              </a:rPr>
              <a:t>epared</a:t>
            </a:r>
            <a:r>
              <a:rPr b="1" i="1" lang="en-IN" sz="1200" spc="-2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0000cc"/>
                </a:solidFill>
                <a:latin typeface="Times New Roman"/>
              </a:rPr>
              <a:t>by</a:t>
            </a:r>
            <a:r>
              <a:rPr b="1" i="1" lang="en-IN" sz="1200" spc="-1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i="1" lang="en-IN" sz="1200" spc="-7" strike="noStrike">
                <a:solidFill>
                  <a:srgbClr val="0000cc"/>
                </a:solidFill>
                <a:latin typeface="Times New Roman"/>
              </a:rPr>
              <a:t>Renetha</a:t>
            </a:r>
            <a:r>
              <a:rPr b="1" i="1" lang="en-IN" sz="1200" spc="-1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i="1" lang="en-IN" sz="1200" spc="-1" strike="noStrike">
                <a:solidFill>
                  <a:srgbClr val="0000cc"/>
                </a:solidFill>
                <a:latin typeface="Times New Roman"/>
              </a:rPr>
              <a:t>J.B.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object 26"/>
          <p:cNvSpPr/>
          <p:nvPr/>
        </p:nvSpPr>
        <p:spPr>
          <a:xfrm>
            <a:off x="9263880" y="7003800"/>
            <a:ext cx="180720" cy="1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898989"/>
                </a:solidFill>
                <a:latin typeface="Calibri"/>
              </a:rPr>
              <a:t>20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751560" y="497880"/>
            <a:ext cx="255168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MVC(</a:t>
            </a:r>
            <a:r>
              <a:rPr b="0" lang="en-IN" sz="3600" spc="-7" strike="noStrike">
                <a:solidFill>
                  <a:schemeClr val="dk1"/>
                </a:solidFill>
                <a:latin typeface="Times New Roman"/>
              </a:rPr>
              <a:t>contd.)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object 3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object 4"/>
          <p:cNvSpPr/>
          <p:nvPr/>
        </p:nvSpPr>
        <p:spPr>
          <a:xfrm>
            <a:off x="993240" y="1083600"/>
            <a:ext cx="8072280" cy="561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240" bIns="0" anchor="t">
            <a:spAutoFit/>
          </a:bodyPr>
          <a:p>
            <a:pPr marL="355680" indent="-343080" algn="just">
              <a:lnSpc>
                <a:spcPct val="100000"/>
              </a:lnSpc>
              <a:spcBef>
                <a:spcPts val="734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6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MVC</a:t>
            </a:r>
            <a:r>
              <a:rPr b="1" lang="en-IN" sz="26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5" strike="noStrike">
                <a:solidFill>
                  <a:srgbClr val="000000"/>
                </a:solidFill>
                <a:latin typeface="Times New Roman"/>
              </a:rPr>
              <a:t>terminology,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 algn="just">
              <a:lnSpc>
                <a:spcPct val="100000"/>
              </a:lnSpc>
              <a:spcBef>
                <a:spcPts val="584"/>
              </a:spcBef>
              <a:buClr>
                <a:srgbClr val="000000"/>
              </a:buClr>
              <a:buFont typeface="Arial MT"/>
              <a:buChar char="–"/>
              <a:tabLst>
                <a:tab algn="l" pos="8330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57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IN" sz="2400" spc="-7" strike="noStrike">
                <a:solidFill>
                  <a:srgbClr val="c00000"/>
                </a:solidFill>
                <a:latin typeface="Times New Roman"/>
              </a:rPr>
              <a:t>Model</a:t>
            </a:r>
            <a:r>
              <a:rPr b="1" i="1" lang="en-IN" sz="2400" spc="574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corresponds</a:t>
            </a:r>
            <a:r>
              <a:rPr b="0" lang="en-IN" sz="2400" spc="58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57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57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state</a:t>
            </a:r>
            <a:r>
              <a:rPr b="1" lang="en-IN" sz="2400" spc="5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information </a:t>
            </a:r>
            <a:r>
              <a:rPr b="1" lang="en-IN" sz="2400" spc="-59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associated</a:t>
            </a:r>
            <a:r>
              <a:rPr b="1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1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component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155240" indent="-22860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115560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For example,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 the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case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 a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check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box,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model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contains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field that indicates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if the box is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checked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or 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unchecked.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1" i="1" lang="en-IN" sz="2400" spc="-35" strike="noStrike">
                <a:solidFill>
                  <a:srgbClr val="c00000"/>
                </a:solidFill>
                <a:latin typeface="Times New Roman"/>
              </a:rPr>
              <a:t>View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determines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how the component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displayed on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screen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including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any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aspects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of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view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that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are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affected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by the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current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state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model.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1" i="1" lang="en-IN" sz="2400" spc="-7" strike="noStrike">
                <a:solidFill>
                  <a:srgbClr val="c00000"/>
                </a:solidFill>
                <a:latin typeface="Times New Roman"/>
              </a:rPr>
              <a:t>Controller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determines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how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the component 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reacts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1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user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155240" indent="-228600" algn="just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 MT"/>
              <a:buChar char="•"/>
              <a:tabLst>
                <a:tab algn="l" pos="115560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example,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when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the</a:t>
            </a:r>
            <a:r>
              <a:rPr b="0" lang="en-IN" sz="24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user</a:t>
            </a:r>
            <a:r>
              <a:rPr b="0" lang="en-IN" sz="24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clicks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a</a:t>
            </a:r>
            <a:r>
              <a:rPr b="0" lang="en-IN" sz="24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check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box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the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controller reacts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by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changing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model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to </a:t>
            </a:r>
            <a:r>
              <a:rPr b="0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reflect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 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user’s</a:t>
            </a:r>
            <a:r>
              <a:rPr b="0" lang="en-IN" sz="2400" spc="-3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choice</a:t>
            </a:r>
            <a:r>
              <a:rPr b="0" lang="en-IN" sz="2400" spc="-3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(checked</a:t>
            </a:r>
            <a:r>
              <a:rPr b="0" lang="en-IN" sz="2400" spc="-3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or</a:t>
            </a:r>
            <a:r>
              <a:rPr b="0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unchecked).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So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view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changes.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object 2" descr=""/>
          <p:cNvPicPr/>
          <p:nvPr/>
        </p:nvPicPr>
        <p:blipFill>
          <a:blip r:embed="rId1"/>
          <a:stretch/>
        </p:blipFill>
        <p:spPr>
          <a:xfrm>
            <a:off x="2209680" y="990720"/>
            <a:ext cx="5333760" cy="607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object 2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object 3"/>
          <p:cNvSpPr/>
          <p:nvPr/>
        </p:nvSpPr>
        <p:spPr>
          <a:xfrm>
            <a:off x="993240" y="1312200"/>
            <a:ext cx="8071920" cy="348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24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734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Steps</a:t>
            </a:r>
            <a:r>
              <a:rPr b="1" lang="en-IN" sz="26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1" lang="en-IN" sz="26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develop</a:t>
            </a:r>
            <a:r>
              <a:rPr b="1" lang="en-IN" sz="26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JDBC</a:t>
            </a:r>
            <a:r>
              <a:rPr b="1" lang="en-IN" sz="26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application: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927000" indent="-457920">
              <a:lnSpc>
                <a:spcPct val="100000"/>
              </a:lnSpc>
              <a:spcBef>
                <a:spcPts val="584"/>
              </a:spcBef>
              <a:buClr>
                <a:srgbClr val="000000"/>
              </a:buClr>
              <a:buFont typeface="OpenSymbol"/>
              <a:buAutoNum type="arabicPeriod"/>
              <a:tabLst>
                <a:tab algn="l" pos="926640"/>
                <a:tab algn="l" pos="92700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Load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Register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Driver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926640" indent="-4572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OpenSymbol"/>
              <a:buAutoNum type="arabicPeriod"/>
              <a:tabLst>
                <a:tab algn="l" pos="926640"/>
                <a:tab algn="l" pos="927000"/>
                <a:tab algn="l" pos="2209680"/>
                <a:tab algn="l" pos="2747520"/>
                <a:tab algn="l" pos="4248720"/>
                <a:tab algn="l" pos="5429880"/>
                <a:tab algn="l" pos="6103800"/>
                <a:tab algn="l" pos="762012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ta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conn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ec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ti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bet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een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ja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ap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cat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ion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  database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927000" indent="-45792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OpenSymbol"/>
              <a:buAutoNum type="arabicPeriod"/>
              <a:tabLst>
                <a:tab algn="l" pos="926640"/>
                <a:tab algn="l" pos="92700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Creation</a:t>
            </a:r>
            <a:r>
              <a:rPr b="0" lang="en-IN" sz="24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statement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object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927000" indent="-45792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OpenSymbol"/>
              <a:buAutoNum type="arabicPeriod"/>
              <a:tabLst>
                <a:tab algn="l" pos="926640"/>
                <a:tab algn="l" pos="92700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Send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execute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SQL</a:t>
            </a:r>
            <a:r>
              <a:rPr b="0" lang="en-IN" sz="2400" spc="-9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query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927000" indent="-45792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OpenSymbol"/>
              <a:buAutoNum type="arabicPeriod"/>
              <a:tabLst>
                <a:tab algn="l" pos="926640"/>
                <a:tab algn="l" pos="927000"/>
                <a:tab algn="l" pos="353124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Process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Result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from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ResultSet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927000" indent="-45792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OpenSymbol"/>
              <a:buAutoNum type="arabicPeriod"/>
              <a:tabLst>
                <a:tab algn="l" pos="926640"/>
                <a:tab algn="l" pos="92700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Close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connection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statement.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title"/>
          </p:nvPr>
        </p:nvSpPr>
        <p:spPr>
          <a:xfrm>
            <a:off x="993240" y="485640"/>
            <a:ext cx="5092200" cy="13100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IN" sz="2800" spc="-1" strike="noStrike">
                <a:solidFill>
                  <a:schemeClr val="dk1"/>
                </a:solidFill>
                <a:latin typeface="Times New Roman"/>
              </a:rPr>
              <a:t>Java</a:t>
            </a:r>
            <a:r>
              <a:rPr b="1" lang="en-IN" sz="28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800" spc="-7" strike="noStrike">
                <a:solidFill>
                  <a:schemeClr val="dk1"/>
                </a:solidFill>
                <a:latin typeface="Times New Roman"/>
              </a:rPr>
              <a:t>Database</a:t>
            </a:r>
            <a:r>
              <a:rPr b="1" lang="en-IN" sz="28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800" spc="-7" strike="noStrike">
                <a:solidFill>
                  <a:schemeClr val="dk1"/>
                </a:solidFill>
                <a:latin typeface="Times New Roman"/>
              </a:rPr>
              <a:t>Connectivity</a:t>
            </a:r>
            <a:r>
              <a:rPr b="1" lang="en-IN" sz="28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800" spc="-7" strike="noStrike">
                <a:solidFill>
                  <a:schemeClr val="dk1"/>
                </a:solidFill>
                <a:latin typeface="Times New Roman"/>
              </a:rPr>
              <a:t>steps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4" name="object 3"/>
          <p:cNvSpPr/>
          <p:nvPr/>
        </p:nvSpPr>
        <p:spPr>
          <a:xfrm>
            <a:off x="978480" y="1054440"/>
            <a:ext cx="5816880" cy="559080"/>
          </a:xfrm>
          <a:custGeom>
            <a:avLst/>
            <a:gdLst>
              <a:gd name="textAreaLeft" fmla="*/ 0 w 5816880"/>
              <a:gd name="textAreaRight" fmla="*/ 5817240 w 5816880"/>
              <a:gd name="textAreaTop" fmla="*/ 0 h 559080"/>
              <a:gd name="textAreaBottom" fmla="*/ 559440 h 559080"/>
            </a:gdLst>
            <a:ahLst/>
            <a:rect l="textAreaLeft" t="textAreaTop" r="textAreaRight" b="textAreaBottom"/>
            <a:pathLst>
              <a:path w="5817234" h="559435">
                <a:moveTo>
                  <a:pt x="5817108" y="553212"/>
                </a:moveTo>
                <a:lnTo>
                  <a:pt x="5817108" y="6096"/>
                </a:lnTo>
                <a:lnTo>
                  <a:pt x="5811012" y="0"/>
                </a:lnTo>
                <a:lnTo>
                  <a:pt x="6096" y="0"/>
                </a:lnTo>
                <a:lnTo>
                  <a:pt x="0" y="6096"/>
                </a:lnTo>
                <a:lnTo>
                  <a:pt x="0" y="553212"/>
                </a:lnTo>
                <a:lnTo>
                  <a:pt x="6096" y="559308"/>
                </a:lnTo>
                <a:lnTo>
                  <a:pt x="12192" y="559308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5791200" y="25908"/>
                </a:lnTo>
                <a:lnTo>
                  <a:pt x="5791200" y="12192"/>
                </a:lnTo>
                <a:lnTo>
                  <a:pt x="5803392" y="25908"/>
                </a:lnTo>
                <a:lnTo>
                  <a:pt x="5803392" y="559308"/>
                </a:lnTo>
                <a:lnTo>
                  <a:pt x="5811012" y="559308"/>
                </a:lnTo>
                <a:lnTo>
                  <a:pt x="5817108" y="553212"/>
                </a:lnTo>
                <a:close/>
              </a:path>
              <a:path w="5817234" h="559435">
                <a:moveTo>
                  <a:pt x="25908" y="25908"/>
                </a:move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5817234" h="559435">
                <a:moveTo>
                  <a:pt x="25908" y="533400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533400"/>
                </a:lnTo>
                <a:lnTo>
                  <a:pt x="25908" y="533400"/>
                </a:lnTo>
                <a:close/>
              </a:path>
              <a:path w="5817234" h="559435">
                <a:moveTo>
                  <a:pt x="5803392" y="533400"/>
                </a:moveTo>
                <a:lnTo>
                  <a:pt x="12192" y="533400"/>
                </a:lnTo>
                <a:lnTo>
                  <a:pt x="25908" y="545592"/>
                </a:lnTo>
                <a:lnTo>
                  <a:pt x="25908" y="559308"/>
                </a:lnTo>
                <a:lnTo>
                  <a:pt x="5791200" y="559308"/>
                </a:lnTo>
                <a:lnTo>
                  <a:pt x="5791200" y="545592"/>
                </a:lnTo>
                <a:lnTo>
                  <a:pt x="5803392" y="533400"/>
                </a:lnTo>
                <a:close/>
              </a:path>
              <a:path w="5817234" h="559435">
                <a:moveTo>
                  <a:pt x="25908" y="559308"/>
                </a:moveTo>
                <a:lnTo>
                  <a:pt x="25908" y="545592"/>
                </a:lnTo>
                <a:lnTo>
                  <a:pt x="12192" y="533400"/>
                </a:lnTo>
                <a:lnTo>
                  <a:pt x="12192" y="559308"/>
                </a:lnTo>
                <a:lnTo>
                  <a:pt x="25908" y="559308"/>
                </a:lnTo>
                <a:close/>
              </a:path>
              <a:path w="5817234" h="559435">
                <a:moveTo>
                  <a:pt x="5803392" y="25908"/>
                </a:moveTo>
                <a:lnTo>
                  <a:pt x="5791200" y="12192"/>
                </a:lnTo>
                <a:lnTo>
                  <a:pt x="5791200" y="25908"/>
                </a:lnTo>
                <a:lnTo>
                  <a:pt x="5803392" y="25908"/>
                </a:lnTo>
                <a:close/>
              </a:path>
              <a:path w="5817234" h="559435">
                <a:moveTo>
                  <a:pt x="5803392" y="533400"/>
                </a:moveTo>
                <a:lnTo>
                  <a:pt x="5803392" y="25908"/>
                </a:lnTo>
                <a:lnTo>
                  <a:pt x="5791200" y="25908"/>
                </a:lnTo>
                <a:lnTo>
                  <a:pt x="5791200" y="533400"/>
                </a:lnTo>
                <a:lnTo>
                  <a:pt x="5803392" y="533400"/>
                </a:lnTo>
                <a:close/>
              </a:path>
              <a:path w="5817234" h="559435">
                <a:moveTo>
                  <a:pt x="5803392" y="559308"/>
                </a:moveTo>
                <a:lnTo>
                  <a:pt x="5803392" y="533400"/>
                </a:lnTo>
                <a:lnTo>
                  <a:pt x="5791200" y="545592"/>
                </a:lnTo>
                <a:lnTo>
                  <a:pt x="5791200" y="559308"/>
                </a:lnTo>
                <a:lnTo>
                  <a:pt x="5803392" y="559308"/>
                </a:lnTo>
                <a:close/>
              </a:path>
            </a:pathLst>
          </a:custGeom>
          <a:solidFill>
            <a:srgbClr val="375d8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5" name="object 4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object 5"/>
          <p:cNvSpPr/>
          <p:nvPr/>
        </p:nvSpPr>
        <p:spPr>
          <a:xfrm>
            <a:off x="993240" y="1007280"/>
            <a:ext cx="8071920" cy="58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240" bIns="0" anchor="t">
            <a:spAutoFit/>
          </a:bodyPr>
          <a:p>
            <a:pPr marL="341640" indent="-329400" algn="just">
              <a:lnSpc>
                <a:spcPct val="100000"/>
              </a:lnSpc>
              <a:spcBef>
                <a:spcPts val="734"/>
              </a:spcBef>
              <a:buClr>
                <a:srgbClr val="000000"/>
              </a:buClr>
              <a:buFont typeface="Times New Roman"/>
              <a:buAutoNum type="arabicPeriod"/>
              <a:tabLst>
                <a:tab algn="l" pos="342360"/>
              </a:tabLst>
            </a:pP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Load</a:t>
            </a:r>
            <a:r>
              <a:rPr b="1" lang="en-IN" sz="26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or</a:t>
            </a:r>
            <a:r>
              <a:rPr b="1" lang="en-IN" sz="26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12" strike="noStrike">
                <a:solidFill>
                  <a:srgbClr val="000000"/>
                </a:solidFill>
                <a:latin typeface="Times New Roman"/>
              </a:rPr>
              <a:t>register</a:t>
            </a:r>
            <a:r>
              <a:rPr b="1" lang="en-IN" sz="2600" spc="-7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database</a:t>
            </a:r>
            <a:r>
              <a:rPr b="1" lang="en-IN" sz="26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driver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 algn="just">
              <a:lnSpc>
                <a:spcPct val="100000"/>
              </a:lnSpc>
              <a:spcBef>
                <a:spcPts val="584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111" strike="noStrike">
                <a:solidFill>
                  <a:srgbClr val="000000"/>
                </a:solidFill>
                <a:latin typeface="Times New Roman"/>
              </a:rPr>
              <a:t>We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load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/register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driver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Java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one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two ways: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272600" indent="-346680" algn="just">
              <a:lnSpc>
                <a:spcPct val="100000"/>
              </a:lnSpc>
              <a:spcBef>
                <a:spcPts val="575"/>
              </a:spcBef>
              <a:buClr>
                <a:srgbClr val="0000cc"/>
              </a:buClr>
              <a:buFont typeface="Wingdings" charset="2"/>
              <a:buChar char=""/>
              <a:tabLst>
                <a:tab algn="l" pos="1273320"/>
              </a:tabLst>
            </a:pP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Class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forName(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String</a:t>
            </a:r>
            <a:r>
              <a:rPr b="1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IN" sz="2400" spc="-1" strike="noStrike">
                <a:solidFill>
                  <a:srgbClr val="000000"/>
                </a:solidFill>
                <a:latin typeface="Times New Roman"/>
              </a:rPr>
              <a:t>driver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274400" indent="-348480" algn="just">
              <a:lnSpc>
                <a:spcPct val="100000"/>
              </a:lnSpc>
              <a:spcBef>
                <a:spcPts val="575"/>
              </a:spcBef>
              <a:buClr>
                <a:srgbClr val="0000cc"/>
              </a:buClr>
              <a:buFont typeface="Wingdings" charset="2"/>
              <a:buChar char=""/>
              <a:tabLst>
                <a:tab algn="l" pos="1275120"/>
              </a:tabLst>
            </a:pPr>
            <a:r>
              <a:rPr b="1" lang="en-IN" sz="2400" spc="-15" strike="noStrike">
                <a:solidFill>
                  <a:srgbClr val="0000cc"/>
                </a:solidFill>
                <a:latin typeface="Times New Roman"/>
              </a:rPr>
              <a:t>DriverManager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IN" sz="2400" spc="-15" strike="noStrike">
                <a:solidFill>
                  <a:srgbClr val="c00000"/>
                </a:solidFill>
                <a:latin typeface="Times New Roman"/>
              </a:rPr>
              <a:t>registerDriver(new</a:t>
            </a:r>
            <a:r>
              <a:rPr b="1" lang="en-IN" sz="2400" spc="1432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i="1" lang="en-IN" sz="2400" spc="-1" strike="noStrike">
                <a:solidFill>
                  <a:srgbClr val="000000"/>
                </a:solidFill>
                <a:latin typeface="Times New Roman"/>
              </a:rPr>
              <a:t>constructor  </a:t>
            </a:r>
            <a:r>
              <a:rPr b="1" i="1" lang="en-IN" sz="2400" spc="23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IN" sz="2400" spc="-12" strike="noStrike">
                <a:solidFill>
                  <a:srgbClr val="000000"/>
                </a:solidFill>
                <a:latin typeface="Times New Roman"/>
              </a:rPr>
              <a:t>of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5498640" algn="just">
              <a:lnSpc>
                <a:spcPct val="100000"/>
              </a:lnSpc>
              <a:tabLst>
                <a:tab algn="l" pos="1275120"/>
              </a:tabLst>
            </a:pPr>
            <a:r>
              <a:rPr b="1" i="1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1" i="1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IN" sz="2400" spc="-1" strike="noStrike">
                <a:solidFill>
                  <a:srgbClr val="000000"/>
                </a:solidFill>
                <a:latin typeface="Times New Roman"/>
              </a:rPr>
              <a:t>driver</a:t>
            </a:r>
            <a:r>
              <a:rPr b="1" i="1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111" strike="noStrike">
                <a:solidFill>
                  <a:srgbClr val="000000"/>
                </a:solidFill>
                <a:latin typeface="Times New Roman"/>
              </a:rPr>
              <a:t>We</a:t>
            </a:r>
            <a:r>
              <a:rPr b="0" lang="en-IN" sz="2400" spc="-10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can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load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driver class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by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calling 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Class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forName() 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the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Driver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class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name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as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5" strike="noStrike">
                <a:solidFill>
                  <a:srgbClr val="000000"/>
                </a:solidFill>
                <a:latin typeface="Times New Roman"/>
              </a:rPr>
              <a:t>argument</a:t>
            </a:r>
            <a:r>
              <a:rPr b="0" i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or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5" strike="noStrike">
                <a:solidFill>
                  <a:srgbClr val="0000cc"/>
                </a:solidFill>
                <a:latin typeface="Times New Roman"/>
              </a:rPr>
              <a:t>DriverManager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IN" sz="2400" spc="-15" strike="noStrike">
                <a:solidFill>
                  <a:srgbClr val="c00000"/>
                </a:solidFill>
                <a:latin typeface="Times New Roman"/>
              </a:rPr>
              <a:t>registerDriver()</a:t>
            </a:r>
            <a:r>
              <a:rPr b="1" lang="en-IN" sz="2400" spc="1157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lang="en-IN" sz="2400" spc="11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constructor</a:t>
            </a:r>
            <a:r>
              <a:rPr b="0" i="1" lang="en-IN" sz="2400" spc="11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2" strike="noStrike">
                <a:solidFill>
                  <a:srgbClr val="000000"/>
                </a:solidFill>
                <a:latin typeface="Times New Roman"/>
              </a:rPr>
              <a:t>of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i="1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driver</a:t>
            </a:r>
            <a:r>
              <a:rPr b="0" i="1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class</a:t>
            </a:r>
            <a:r>
              <a:rPr b="0" i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as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5" strike="noStrike">
                <a:solidFill>
                  <a:srgbClr val="000000"/>
                </a:solidFill>
                <a:latin typeface="Times New Roman"/>
              </a:rPr>
              <a:t>argument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155600" indent="-229320" algn="just">
              <a:lnSpc>
                <a:spcPct val="100000"/>
              </a:lnSpc>
              <a:spcBef>
                <a:spcPts val="541"/>
              </a:spcBef>
              <a:buClr>
                <a:srgbClr val="000000"/>
              </a:buClr>
              <a:buFont typeface="Arial MT"/>
              <a:buChar char="•"/>
              <a:tabLst>
                <a:tab algn="l" pos="115560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Once</a:t>
            </a:r>
            <a:r>
              <a:rPr b="0" lang="en-IN" sz="22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loaded,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 Driver</a:t>
            </a:r>
            <a:r>
              <a:rPr b="0" lang="en-IN" sz="2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class creates</a:t>
            </a:r>
            <a:r>
              <a:rPr b="0" lang="en-IN" sz="22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an instance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of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itself.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155600" indent="-229320" algn="just">
              <a:lnSpc>
                <a:spcPct val="100000"/>
              </a:lnSpc>
              <a:spcBef>
                <a:spcPts val="524"/>
              </a:spcBef>
              <a:buClr>
                <a:srgbClr val="000000"/>
              </a:buClr>
              <a:buFont typeface="Arial MT"/>
              <a:buChar char="•"/>
              <a:tabLst>
                <a:tab algn="l" pos="1155600"/>
              </a:tabLst>
            </a:pP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JDBC-ODBC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Bridge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driver</a:t>
            </a:r>
            <a:r>
              <a:rPr b="0" lang="en-IN" sz="22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commonly</a:t>
            </a:r>
            <a:r>
              <a:rPr b="0" lang="en-IN" sz="22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used.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756360" indent="-287640" algn="just">
              <a:lnSpc>
                <a:spcPct val="100000"/>
              </a:lnSpc>
              <a:spcBef>
                <a:spcPts val="570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Each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database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has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its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own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driver.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756360" indent="-28764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JDBC</a:t>
            </a:r>
            <a:r>
              <a:rPr b="0" lang="en-IN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Driver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class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IN" sz="24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MySQL</a:t>
            </a:r>
            <a:r>
              <a:rPr b="0" lang="en-IN" sz="240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database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are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575"/>
              </a:spcBef>
              <a:tabLst>
                <a:tab algn="l" pos="7570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com.mysql.jdbc.Driver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7" name="object 6"/>
          <p:cNvSpPr/>
          <p:nvPr/>
        </p:nvSpPr>
        <p:spPr>
          <a:xfrm>
            <a:off x="1907640" y="6898680"/>
            <a:ext cx="33307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com.mysql.cj.jdbc.Driver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title"/>
          </p:nvPr>
        </p:nvSpPr>
        <p:spPr>
          <a:xfrm>
            <a:off x="993240" y="497880"/>
            <a:ext cx="54579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Java</a:t>
            </a:r>
            <a:r>
              <a:rPr b="1" lang="en-IN" sz="36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Database</a:t>
            </a:r>
            <a:r>
              <a:rPr b="1" lang="en-IN" sz="36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Connectivity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9" name="object 3"/>
          <p:cNvSpPr/>
          <p:nvPr/>
        </p:nvSpPr>
        <p:spPr>
          <a:xfrm>
            <a:off x="993240" y="1561680"/>
            <a:ext cx="8210160" cy="21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indent="-216000">
              <a:lnSpc>
                <a:spcPct val="12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code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for</a:t>
            </a:r>
            <a:r>
              <a:rPr b="0" lang="en-IN" sz="24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loading</a:t>
            </a:r>
            <a:r>
              <a:rPr b="1" lang="en-IN" sz="24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MySQL</a:t>
            </a:r>
            <a:r>
              <a:rPr b="1" lang="en-IN" sz="2400" spc="-13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database</a:t>
            </a:r>
            <a:r>
              <a:rPr b="1" lang="en-IN" sz="24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driver</a:t>
            </a:r>
            <a:r>
              <a:rPr b="1" lang="en-IN" sz="2400" spc="-60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4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from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Java </a:t>
            </a:r>
            <a:r>
              <a:rPr b="1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Class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forName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("com.mysql.cj.jdbc.Driver");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75"/>
              </a:spcBef>
              <a:tabLst>
                <a:tab algn="l" pos="354960"/>
                <a:tab algn="l" pos="35568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or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75"/>
              </a:spcBef>
              <a:tabLst>
                <a:tab algn="l" pos="354960"/>
                <a:tab algn="l" pos="355680"/>
              </a:tabLst>
            </a:pP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DriverManager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registerDriver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1" i="1" lang="en-IN" sz="2400" spc="-7" strike="noStrike">
                <a:solidFill>
                  <a:srgbClr val="76933b"/>
                </a:solidFill>
                <a:latin typeface="Times New Roman"/>
              </a:rPr>
              <a:t>new </a:t>
            </a:r>
            <a:r>
              <a:rPr b="1" i="1" lang="en-IN" sz="2400" spc="-7" strike="noStrike">
                <a:solidFill>
                  <a:srgbClr val="000000"/>
                </a:solidFill>
                <a:latin typeface="Times New Roman"/>
              </a:rPr>
              <a:t>com.mysql.cj.jdbc.Driver());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object 4"/>
          <p:cNvSpPr/>
          <p:nvPr/>
        </p:nvSpPr>
        <p:spPr>
          <a:xfrm>
            <a:off x="993240" y="4268160"/>
            <a:ext cx="8085240" cy="17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Class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forName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("</a:t>
            </a:r>
            <a:r>
              <a:rPr b="1" lang="en-IN" sz="2400" spc="-7" strike="noStrike">
                <a:solidFill>
                  <a:srgbClr val="cc00cc"/>
                </a:solidFill>
                <a:latin typeface="Times New Roman"/>
              </a:rPr>
              <a:t>com.mysql.jdbc.Driver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");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Or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75"/>
              </a:spcBef>
            </a:pP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DriverManager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registerDriver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1" i="1" lang="en-IN" sz="2400" spc="-7" strike="noStrike">
                <a:solidFill>
                  <a:srgbClr val="76933b"/>
                </a:solidFill>
                <a:latin typeface="Times New Roman"/>
              </a:rPr>
              <a:t>new </a:t>
            </a:r>
            <a:r>
              <a:rPr b="1" lang="en-IN" sz="2400" spc="-7" strike="noStrike">
                <a:solidFill>
                  <a:srgbClr val="cc00cc"/>
                </a:solidFill>
                <a:latin typeface="Times New Roman"/>
              </a:rPr>
              <a:t>com.mysql.jdbc.Driver()</a:t>
            </a:r>
            <a:r>
              <a:rPr b="1" i="1" lang="en-IN" sz="2400" spc="-7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title"/>
          </p:nvPr>
        </p:nvSpPr>
        <p:spPr>
          <a:xfrm>
            <a:off x="993240" y="497880"/>
            <a:ext cx="68925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Java</a:t>
            </a:r>
            <a:r>
              <a:rPr b="1" lang="en-IN" sz="36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Database</a:t>
            </a:r>
            <a:r>
              <a:rPr b="1" lang="en-IN" sz="36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Connectivity</a:t>
            </a:r>
            <a:r>
              <a:rPr b="0" lang="en-IN" sz="3600" spc="-7" strike="noStrike">
                <a:solidFill>
                  <a:schemeClr val="dk1"/>
                </a:solidFill>
                <a:latin typeface="Times New Roman"/>
              </a:rPr>
              <a:t>(contd.)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2" name="object 3"/>
          <p:cNvSpPr/>
          <p:nvPr/>
        </p:nvSpPr>
        <p:spPr>
          <a:xfrm>
            <a:off x="764640" y="1393920"/>
            <a:ext cx="8529120" cy="235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2.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Es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li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ec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et</a:t>
            </a:r>
            <a:r>
              <a:rPr b="1" lang="en-IN" sz="2400" spc="-26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ee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Ja</a:t>
            </a:r>
            <a:r>
              <a:rPr b="1" lang="en-IN" sz="2400" spc="9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pp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lica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ti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d  database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575"/>
              </a:spcBef>
              <a:tabLst>
                <a:tab algn="l" pos="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Arial MT"/>
              </a:rPr>
              <a:t>–</a:t>
            </a:r>
            <a:r>
              <a:rPr b="0" lang="en-IN" sz="2400" spc="-7" strike="noStrike">
                <a:solidFill>
                  <a:srgbClr val="000000"/>
                </a:solidFill>
                <a:latin typeface="Arial MT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18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getConnection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()</a:t>
            </a:r>
            <a:r>
              <a:rPr b="1" lang="en-IN" sz="2400" spc="19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method</a:t>
            </a:r>
            <a:r>
              <a:rPr b="0" lang="en-IN" sz="2400" spc="1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1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DriverManager</a:t>
            </a:r>
            <a:r>
              <a:rPr b="1" lang="en-IN" sz="2400" spc="194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class</a:t>
            </a:r>
            <a:r>
              <a:rPr b="0" lang="en-IN" sz="2400" spc="18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1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used</a:t>
            </a:r>
            <a:r>
              <a:rPr b="0" lang="en-IN" sz="2400" spc="1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establish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connection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database.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575"/>
              </a:spcBef>
              <a:tabLst>
                <a:tab algn="l" pos="267480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1" lang="en-IN" sz="2400" spc="27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static</a:t>
            </a:r>
            <a:r>
              <a:rPr b="1" lang="en-IN" sz="2400" spc="27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Connection</a:t>
            </a:r>
            <a:r>
              <a:rPr b="0" lang="en-IN" sz="2400" spc="279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c00000"/>
                </a:solidFill>
                <a:latin typeface="Times New Roman"/>
              </a:rPr>
              <a:t>getConnection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(String</a:t>
            </a:r>
            <a:r>
              <a:rPr b="0" lang="en-IN" sz="2400" spc="2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IN" sz="2400" spc="-7" strike="noStrike">
                <a:solidFill>
                  <a:srgbClr val="000000"/>
                </a:solidFill>
                <a:latin typeface="Times New Roman"/>
              </a:rPr>
              <a:t>url</a:t>
            </a:r>
            <a:r>
              <a:rPr b="1" i="1" lang="en-IN" sz="2400" spc="27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,String</a:t>
            </a:r>
            <a:r>
              <a:rPr b="0" lang="en-IN" sz="2400" spc="2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IN" sz="2400" spc="-7" strike="noStrike">
                <a:solidFill>
                  <a:srgbClr val="000000"/>
                </a:solidFill>
                <a:latin typeface="Times New Roman"/>
              </a:rPr>
              <a:t>name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String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IN" sz="2400" spc="-7" strike="noStrike">
                <a:solidFill>
                  <a:srgbClr val="000000"/>
                </a:solidFill>
                <a:latin typeface="Times New Roman"/>
              </a:rPr>
              <a:t>password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)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throws</a:t>
            </a:r>
            <a:r>
              <a:rPr b="1" lang="en-IN" sz="24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c00cc"/>
                </a:solidFill>
                <a:latin typeface="Times New Roman"/>
              </a:rPr>
              <a:t>SQLException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object 4"/>
          <p:cNvSpPr/>
          <p:nvPr/>
        </p:nvSpPr>
        <p:spPr>
          <a:xfrm>
            <a:off x="673560" y="1435680"/>
            <a:ext cx="8712360" cy="711360"/>
          </a:xfrm>
          <a:custGeom>
            <a:avLst/>
            <a:gdLst>
              <a:gd name="textAreaLeft" fmla="*/ 0 w 8712360"/>
              <a:gd name="textAreaRight" fmla="*/ 8712720 w 8712360"/>
              <a:gd name="textAreaTop" fmla="*/ 0 h 711360"/>
              <a:gd name="textAreaBottom" fmla="*/ 711720 h 711360"/>
            </a:gdLst>
            <a:ahLst/>
            <a:rect l="textAreaLeft" t="textAreaTop" r="textAreaRight" b="textAreaBottom"/>
            <a:pathLst>
              <a:path w="8712835" h="711835">
                <a:moveTo>
                  <a:pt x="8712708" y="705612"/>
                </a:moveTo>
                <a:lnTo>
                  <a:pt x="8712708" y="6096"/>
                </a:lnTo>
                <a:lnTo>
                  <a:pt x="8706612" y="0"/>
                </a:lnTo>
                <a:lnTo>
                  <a:pt x="6096" y="0"/>
                </a:lnTo>
                <a:lnTo>
                  <a:pt x="0" y="6096"/>
                </a:lnTo>
                <a:lnTo>
                  <a:pt x="0" y="705612"/>
                </a:lnTo>
                <a:lnTo>
                  <a:pt x="6096" y="711708"/>
                </a:lnTo>
                <a:lnTo>
                  <a:pt x="12192" y="711708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8686800" y="25908"/>
                </a:lnTo>
                <a:lnTo>
                  <a:pt x="8686800" y="12192"/>
                </a:lnTo>
                <a:lnTo>
                  <a:pt x="8698992" y="25908"/>
                </a:lnTo>
                <a:lnTo>
                  <a:pt x="8698992" y="711708"/>
                </a:lnTo>
                <a:lnTo>
                  <a:pt x="8706612" y="711708"/>
                </a:lnTo>
                <a:lnTo>
                  <a:pt x="8712708" y="705612"/>
                </a:lnTo>
                <a:close/>
              </a:path>
              <a:path w="8712835" h="711835">
                <a:moveTo>
                  <a:pt x="25908" y="25908"/>
                </a:move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8712835" h="711835">
                <a:moveTo>
                  <a:pt x="25908" y="685800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685800"/>
                </a:lnTo>
                <a:lnTo>
                  <a:pt x="25908" y="685800"/>
                </a:lnTo>
                <a:close/>
              </a:path>
              <a:path w="8712835" h="711835">
                <a:moveTo>
                  <a:pt x="8698992" y="685800"/>
                </a:moveTo>
                <a:lnTo>
                  <a:pt x="12192" y="685800"/>
                </a:lnTo>
                <a:lnTo>
                  <a:pt x="25908" y="697992"/>
                </a:lnTo>
                <a:lnTo>
                  <a:pt x="25908" y="711708"/>
                </a:lnTo>
                <a:lnTo>
                  <a:pt x="8686800" y="711708"/>
                </a:lnTo>
                <a:lnTo>
                  <a:pt x="8686800" y="697992"/>
                </a:lnTo>
                <a:lnTo>
                  <a:pt x="8698992" y="685800"/>
                </a:lnTo>
                <a:close/>
              </a:path>
              <a:path w="8712835" h="711835">
                <a:moveTo>
                  <a:pt x="25908" y="711708"/>
                </a:moveTo>
                <a:lnTo>
                  <a:pt x="25908" y="697992"/>
                </a:lnTo>
                <a:lnTo>
                  <a:pt x="12192" y="685800"/>
                </a:lnTo>
                <a:lnTo>
                  <a:pt x="12192" y="711708"/>
                </a:lnTo>
                <a:lnTo>
                  <a:pt x="25908" y="711708"/>
                </a:lnTo>
                <a:close/>
              </a:path>
              <a:path w="8712835" h="711835">
                <a:moveTo>
                  <a:pt x="8698992" y="25908"/>
                </a:moveTo>
                <a:lnTo>
                  <a:pt x="8686800" y="12192"/>
                </a:lnTo>
                <a:lnTo>
                  <a:pt x="8686800" y="25908"/>
                </a:lnTo>
                <a:lnTo>
                  <a:pt x="8698992" y="25908"/>
                </a:lnTo>
                <a:close/>
              </a:path>
              <a:path w="8712835" h="711835">
                <a:moveTo>
                  <a:pt x="8698992" y="685800"/>
                </a:moveTo>
                <a:lnTo>
                  <a:pt x="8698992" y="25908"/>
                </a:lnTo>
                <a:lnTo>
                  <a:pt x="8686800" y="25908"/>
                </a:lnTo>
                <a:lnTo>
                  <a:pt x="8686800" y="685800"/>
                </a:lnTo>
                <a:lnTo>
                  <a:pt x="8698992" y="685800"/>
                </a:lnTo>
                <a:close/>
              </a:path>
              <a:path w="8712835" h="711835">
                <a:moveTo>
                  <a:pt x="8698992" y="711708"/>
                </a:moveTo>
                <a:lnTo>
                  <a:pt x="8698992" y="685800"/>
                </a:lnTo>
                <a:lnTo>
                  <a:pt x="8686800" y="697992"/>
                </a:lnTo>
                <a:lnTo>
                  <a:pt x="8686800" y="711708"/>
                </a:lnTo>
                <a:lnTo>
                  <a:pt x="8698992" y="711708"/>
                </a:lnTo>
                <a:close/>
              </a:path>
            </a:pathLst>
          </a:custGeom>
          <a:solidFill>
            <a:srgbClr val="375d8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4" name="object 5"/>
          <p:cNvSpPr/>
          <p:nvPr/>
        </p:nvSpPr>
        <p:spPr>
          <a:xfrm>
            <a:off x="764640" y="4659840"/>
            <a:ext cx="6504120" cy="2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400" spc="-1" strike="noStrike">
                <a:solidFill>
                  <a:srgbClr val="0000cc"/>
                </a:solidFill>
                <a:latin typeface="Times New Roman"/>
              </a:rPr>
              <a:t>Connection</a:t>
            </a:r>
            <a:r>
              <a:rPr b="1" lang="en-IN" sz="1400" spc="-46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con=</a:t>
            </a:r>
            <a:r>
              <a:rPr b="1" lang="en-IN" sz="1400" spc="-1" strike="noStrike">
                <a:solidFill>
                  <a:srgbClr val="000000"/>
                </a:solidFill>
                <a:latin typeface="Times New Roman"/>
              </a:rPr>
              <a:t>DriverManager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IN" sz="1400" spc="-1" strike="noStrike">
                <a:solidFill>
                  <a:srgbClr val="c00000"/>
                </a:solidFill>
                <a:latin typeface="Times New Roman"/>
              </a:rPr>
              <a:t>getConnection</a:t>
            </a:r>
            <a:r>
              <a:rPr b="1" lang="en-IN" sz="1400" spc="-46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IN" sz="1400" spc="3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400" spc="-7" strike="noStrike">
                <a:solidFill>
                  <a:srgbClr val="000000"/>
                </a:solidFill>
                <a:latin typeface="Times New Roman"/>
              </a:rPr>
              <a:t>"jdbc:mysql://localhost:3306/ABC"</a:t>
            </a:r>
            <a:r>
              <a:rPr b="0" lang="en-IN" sz="1400" spc="33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,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object 6"/>
          <p:cNvSpPr/>
          <p:nvPr/>
        </p:nvSpPr>
        <p:spPr>
          <a:xfrm>
            <a:off x="7377120" y="4659840"/>
            <a:ext cx="460800" cy="2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"r</a:t>
            </a:r>
            <a:r>
              <a:rPr b="0" lang="en-IN" sz="1400" spc="4" strike="noStrike">
                <a:solidFill>
                  <a:srgbClr val="000000"/>
                </a:solidFill>
                <a:latin typeface="Times New Roman"/>
              </a:rPr>
              <a:t>oot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"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object 7"/>
          <p:cNvSpPr/>
          <p:nvPr/>
        </p:nvSpPr>
        <p:spPr>
          <a:xfrm>
            <a:off x="7986600" y="4659840"/>
            <a:ext cx="1098720" cy="2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18936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1400" spc="4" strike="noStrike">
                <a:solidFill>
                  <a:srgbClr val="000000"/>
                </a:solidFill>
                <a:latin typeface="Times New Roman"/>
              </a:rPr>
              <a:t>"root123"</a:t>
            </a:r>
            <a:r>
              <a:rPr b="0" lang="en-IN" sz="1400" spc="21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object 8"/>
          <p:cNvSpPr/>
          <p:nvPr/>
        </p:nvSpPr>
        <p:spPr>
          <a:xfrm>
            <a:off x="5708880" y="5861160"/>
            <a:ext cx="1264680" cy="412920"/>
          </a:xfrm>
          <a:custGeom>
            <a:avLst/>
            <a:gdLst>
              <a:gd name="textAreaLeft" fmla="*/ 0 w 1264680"/>
              <a:gd name="textAreaRight" fmla="*/ 1265040 w 1264680"/>
              <a:gd name="textAreaTop" fmla="*/ 0 h 412920"/>
              <a:gd name="textAreaBottom" fmla="*/ 413280 h 412920"/>
            </a:gdLst>
            <a:ahLst/>
            <a:rect l="textAreaLeft" t="textAreaTop" r="textAreaRight" b="textAreaBottom"/>
            <a:pathLst>
              <a:path w="1264920" h="413385">
                <a:moveTo>
                  <a:pt x="1264920" y="409956"/>
                </a:moveTo>
                <a:lnTo>
                  <a:pt x="1264920" y="3048"/>
                </a:lnTo>
                <a:lnTo>
                  <a:pt x="1261872" y="0"/>
                </a:lnTo>
                <a:lnTo>
                  <a:pt x="3048" y="0"/>
                </a:lnTo>
                <a:lnTo>
                  <a:pt x="0" y="3048"/>
                </a:lnTo>
                <a:lnTo>
                  <a:pt x="0" y="409956"/>
                </a:lnTo>
                <a:lnTo>
                  <a:pt x="3048" y="413004"/>
                </a:lnTo>
                <a:lnTo>
                  <a:pt x="6096" y="413004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252728" y="13716"/>
                </a:lnTo>
                <a:lnTo>
                  <a:pt x="1252728" y="6096"/>
                </a:lnTo>
                <a:lnTo>
                  <a:pt x="1258824" y="13716"/>
                </a:lnTo>
                <a:lnTo>
                  <a:pt x="1258824" y="413004"/>
                </a:lnTo>
                <a:lnTo>
                  <a:pt x="1261872" y="413004"/>
                </a:lnTo>
                <a:lnTo>
                  <a:pt x="1264920" y="409956"/>
                </a:lnTo>
                <a:close/>
              </a:path>
              <a:path w="1264920" h="413385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264920" h="413385">
                <a:moveTo>
                  <a:pt x="13716" y="400812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400812"/>
                </a:lnTo>
                <a:lnTo>
                  <a:pt x="13716" y="400812"/>
                </a:lnTo>
                <a:close/>
              </a:path>
              <a:path w="1264920" h="413385">
                <a:moveTo>
                  <a:pt x="1258824" y="400812"/>
                </a:moveTo>
                <a:lnTo>
                  <a:pt x="6096" y="400812"/>
                </a:lnTo>
                <a:lnTo>
                  <a:pt x="13716" y="406908"/>
                </a:lnTo>
                <a:lnTo>
                  <a:pt x="13716" y="413004"/>
                </a:lnTo>
                <a:lnTo>
                  <a:pt x="1252728" y="413004"/>
                </a:lnTo>
                <a:lnTo>
                  <a:pt x="1252728" y="406908"/>
                </a:lnTo>
                <a:lnTo>
                  <a:pt x="1258824" y="400812"/>
                </a:lnTo>
                <a:close/>
              </a:path>
              <a:path w="1264920" h="413385">
                <a:moveTo>
                  <a:pt x="13716" y="413004"/>
                </a:moveTo>
                <a:lnTo>
                  <a:pt x="13716" y="406908"/>
                </a:lnTo>
                <a:lnTo>
                  <a:pt x="6096" y="400812"/>
                </a:lnTo>
                <a:lnTo>
                  <a:pt x="6096" y="413004"/>
                </a:lnTo>
                <a:lnTo>
                  <a:pt x="13716" y="413004"/>
                </a:lnTo>
                <a:close/>
              </a:path>
              <a:path w="1264920" h="413385">
                <a:moveTo>
                  <a:pt x="1258824" y="13716"/>
                </a:moveTo>
                <a:lnTo>
                  <a:pt x="1252728" y="6096"/>
                </a:lnTo>
                <a:lnTo>
                  <a:pt x="1252728" y="13716"/>
                </a:lnTo>
                <a:lnTo>
                  <a:pt x="1258824" y="13716"/>
                </a:lnTo>
                <a:close/>
              </a:path>
              <a:path w="1264920" h="413385">
                <a:moveTo>
                  <a:pt x="1258824" y="400812"/>
                </a:moveTo>
                <a:lnTo>
                  <a:pt x="1258824" y="13716"/>
                </a:lnTo>
                <a:lnTo>
                  <a:pt x="1252728" y="13716"/>
                </a:lnTo>
                <a:lnTo>
                  <a:pt x="1252728" y="400812"/>
                </a:lnTo>
                <a:lnTo>
                  <a:pt x="1258824" y="400812"/>
                </a:lnTo>
                <a:close/>
              </a:path>
              <a:path w="1264920" h="413385">
                <a:moveTo>
                  <a:pt x="1258824" y="413004"/>
                </a:moveTo>
                <a:lnTo>
                  <a:pt x="1258824" y="400812"/>
                </a:lnTo>
                <a:lnTo>
                  <a:pt x="1252728" y="406908"/>
                </a:lnTo>
                <a:lnTo>
                  <a:pt x="1252728" y="413004"/>
                </a:lnTo>
                <a:lnTo>
                  <a:pt x="1258824" y="413004"/>
                </a:lnTo>
                <a:close/>
              </a:path>
            </a:pathLst>
          </a:custGeom>
          <a:solidFill>
            <a:srgbClr val="4f80b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8" name="object 9"/>
          <p:cNvSpPr/>
          <p:nvPr/>
        </p:nvSpPr>
        <p:spPr>
          <a:xfrm>
            <a:off x="5793840" y="5891400"/>
            <a:ext cx="108612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us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er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1" lang="en-IN" sz="2000" spc="4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object 10"/>
          <p:cNvSpPr/>
          <p:nvPr/>
        </p:nvSpPr>
        <p:spPr>
          <a:xfrm>
            <a:off x="8147160" y="5785200"/>
            <a:ext cx="1237320" cy="412920"/>
          </a:xfrm>
          <a:custGeom>
            <a:avLst/>
            <a:gdLst>
              <a:gd name="textAreaLeft" fmla="*/ 0 w 1237320"/>
              <a:gd name="textAreaRight" fmla="*/ 1237680 w 1237320"/>
              <a:gd name="textAreaTop" fmla="*/ 0 h 412920"/>
              <a:gd name="textAreaBottom" fmla="*/ 413280 h 412920"/>
            </a:gdLst>
            <a:ahLst/>
            <a:rect l="textAreaLeft" t="textAreaTop" r="textAreaRight" b="textAreaBottom"/>
            <a:pathLst>
              <a:path w="1237615" h="413385">
                <a:moveTo>
                  <a:pt x="1237488" y="409956"/>
                </a:moveTo>
                <a:lnTo>
                  <a:pt x="1237488" y="3048"/>
                </a:lnTo>
                <a:lnTo>
                  <a:pt x="1235964" y="0"/>
                </a:lnTo>
                <a:lnTo>
                  <a:pt x="3048" y="0"/>
                </a:lnTo>
                <a:lnTo>
                  <a:pt x="0" y="3048"/>
                </a:lnTo>
                <a:lnTo>
                  <a:pt x="0" y="409956"/>
                </a:lnTo>
                <a:lnTo>
                  <a:pt x="3048" y="413004"/>
                </a:lnTo>
                <a:lnTo>
                  <a:pt x="6096" y="413004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225296" y="13716"/>
                </a:lnTo>
                <a:lnTo>
                  <a:pt x="1225296" y="6096"/>
                </a:lnTo>
                <a:lnTo>
                  <a:pt x="1231392" y="13716"/>
                </a:lnTo>
                <a:lnTo>
                  <a:pt x="1231392" y="413004"/>
                </a:lnTo>
                <a:lnTo>
                  <a:pt x="1235964" y="413004"/>
                </a:lnTo>
                <a:lnTo>
                  <a:pt x="1237488" y="409956"/>
                </a:lnTo>
                <a:close/>
              </a:path>
              <a:path w="1237615" h="413385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237615" h="413385">
                <a:moveTo>
                  <a:pt x="13716" y="400812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400812"/>
                </a:lnTo>
                <a:lnTo>
                  <a:pt x="13716" y="400812"/>
                </a:lnTo>
                <a:close/>
              </a:path>
              <a:path w="1237615" h="413385">
                <a:moveTo>
                  <a:pt x="1231392" y="400812"/>
                </a:moveTo>
                <a:lnTo>
                  <a:pt x="6096" y="400812"/>
                </a:lnTo>
                <a:lnTo>
                  <a:pt x="13716" y="406908"/>
                </a:lnTo>
                <a:lnTo>
                  <a:pt x="13716" y="413004"/>
                </a:lnTo>
                <a:lnTo>
                  <a:pt x="1225296" y="413004"/>
                </a:lnTo>
                <a:lnTo>
                  <a:pt x="1225296" y="406908"/>
                </a:lnTo>
                <a:lnTo>
                  <a:pt x="1231392" y="400812"/>
                </a:lnTo>
                <a:close/>
              </a:path>
              <a:path w="1237615" h="413385">
                <a:moveTo>
                  <a:pt x="13716" y="413004"/>
                </a:moveTo>
                <a:lnTo>
                  <a:pt x="13716" y="406908"/>
                </a:lnTo>
                <a:lnTo>
                  <a:pt x="6096" y="400812"/>
                </a:lnTo>
                <a:lnTo>
                  <a:pt x="6096" y="413004"/>
                </a:lnTo>
                <a:lnTo>
                  <a:pt x="13716" y="413004"/>
                </a:lnTo>
                <a:close/>
              </a:path>
              <a:path w="1237615" h="413385">
                <a:moveTo>
                  <a:pt x="1231392" y="13716"/>
                </a:moveTo>
                <a:lnTo>
                  <a:pt x="1225296" y="6096"/>
                </a:lnTo>
                <a:lnTo>
                  <a:pt x="1225296" y="13716"/>
                </a:lnTo>
                <a:lnTo>
                  <a:pt x="1231392" y="13716"/>
                </a:lnTo>
                <a:close/>
              </a:path>
              <a:path w="1237615" h="413385">
                <a:moveTo>
                  <a:pt x="1231392" y="400812"/>
                </a:moveTo>
                <a:lnTo>
                  <a:pt x="1231392" y="13716"/>
                </a:lnTo>
                <a:lnTo>
                  <a:pt x="1225296" y="13716"/>
                </a:lnTo>
                <a:lnTo>
                  <a:pt x="1225296" y="400812"/>
                </a:lnTo>
                <a:lnTo>
                  <a:pt x="1231392" y="400812"/>
                </a:lnTo>
                <a:close/>
              </a:path>
              <a:path w="1237615" h="413385">
                <a:moveTo>
                  <a:pt x="1231392" y="413004"/>
                </a:moveTo>
                <a:lnTo>
                  <a:pt x="1231392" y="400812"/>
                </a:lnTo>
                <a:lnTo>
                  <a:pt x="1225296" y="406908"/>
                </a:lnTo>
                <a:lnTo>
                  <a:pt x="1225296" y="413004"/>
                </a:lnTo>
                <a:lnTo>
                  <a:pt x="1231392" y="413004"/>
                </a:lnTo>
                <a:close/>
              </a:path>
            </a:pathLst>
          </a:custGeom>
          <a:solidFill>
            <a:srgbClr val="4f80b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0" name="object 11"/>
          <p:cNvSpPr/>
          <p:nvPr/>
        </p:nvSpPr>
        <p:spPr>
          <a:xfrm>
            <a:off x="8232120" y="5815080"/>
            <a:ext cx="105804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1" lang="en-IN" sz="2000" spc="4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ss</a:t>
            </a:r>
            <a:r>
              <a:rPr b="1" lang="en-IN" sz="2000" spc="-12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1" lang="en-IN" sz="2000" spc="4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d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object 12"/>
          <p:cNvSpPr/>
          <p:nvPr/>
        </p:nvSpPr>
        <p:spPr>
          <a:xfrm>
            <a:off x="756000" y="5708880"/>
            <a:ext cx="1385280" cy="412920"/>
          </a:xfrm>
          <a:custGeom>
            <a:avLst/>
            <a:gdLst>
              <a:gd name="textAreaLeft" fmla="*/ 0 w 1385280"/>
              <a:gd name="textAreaRight" fmla="*/ 1385640 w 1385280"/>
              <a:gd name="textAreaTop" fmla="*/ 0 h 412920"/>
              <a:gd name="textAreaBottom" fmla="*/ 413280 h 412920"/>
            </a:gdLst>
            <a:ahLst/>
            <a:rect l="textAreaLeft" t="textAreaTop" r="textAreaRight" b="textAreaBottom"/>
            <a:pathLst>
              <a:path w="1385570" h="413385">
                <a:moveTo>
                  <a:pt x="1385316" y="409956"/>
                </a:moveTo>
                <a:lnTo>
                  <a:pt x="1385316" y="3048"/>
                </a:lnTo>
                <a:lnTo>
                  <a:pt x="1382268" y="0"/>
                </a:lnTo>
                <a:lnTo>
                  <a:pt x="3048" y="0"/>
                </a:lnTo>
                <a:lnTo>
                  <a:pt x="0" y="3048"/>
                </a:lnTo>
                <a:lnTo>
                  <a:pt x="0" y="409956"/>
                </a:lnTo>
                <a:lnTo>
                  <a:pt x="3048" y="413004"/>
                </a:lnTo>
                <a:lnTo>
                  <a:pt x="6096" y="413004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371600" y="13716"/>
                </a:lnTo>
                <a:lnTo>
                  <a:pt x="1371600" y="6096"/>
                </a:lnTo>
                <a:lnTo>
                  <a:pt x="1377696" y="13716"/>
                </a:lnTo>
                <a:lnTo>
                  <a:pt x="1377696" y="413004"/>
                </a:lnTo>
                <a:lnTo>
                  <a:pt x="1382268" y="413004"/>
                </a:lnTo>
                <a:lnTo>
                  <a:pt x="1385316" y="409956"/>
                </a:lnTo>
                <a:close/>
              </a:path>
              <a:path w="1385570" h="413385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385570" h="413385">
                <a:moveTo>
                  <a:pt x="13716" y="400812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400812"/>
                </a:lnTo>
                <a:lnTo>
                  <a:pt x="13716" y="400812"/>
                </a:lnTo>
                <a:close/>
              </a:path>
              <a:path w="1385570" h="413385">
                <a:moveTo>
                  <a:pt x="1377696" y="400812"/>
                </a:moveTo>
                <a:lnTo>
                  <a:pt x="6096" y="400812"/>
                </a:lnTo>
                <a:lnTo>
                  <a:pt x="13716" y="406908"/>
                </a:lnTo>
                <a:lnTo>
                  <a:pt x="13716" y="413004"/>
                </a:lnTo>
                <a:lnTo>
                  <a:pt x="1371600" y="413004"/>
                </a:lnTo>
                <a:lnTo>
                  <a:pt x="1371600" y="406908"/>
                </a:lnTo>
                <a:lnTo>
                  <a:pt x="1377696" y="400812"/>
                </a:lnTo>
                <a:close/>
              </a:path>
              <a:path w="1385570" h="413385">
                <a:moveTo>
                  <a:pt x="13716" y="413004"/>
                </a:moveTo>
                <a:lnTo>
                  <a:pt x="13716" y="406908"/>
                </a:lnTo>
                <a:lnTo>
                  <a:pt x="6096" y="400812"/>
                </a:lnTo>
                <a:lnTo>
                  <a:pt x="6096" y="413004"/>
                </a:lnTo>
                <a:lnTo>
                  <a:pt x="13716" y="413004"/>
                </a:lnTo>
                <a:close/>
              </a:path>
              <a:path w="1385570" h="413385">
                <a:moveTo>
                  <a:pt x="1377696" y="13716"/>
                </a:moveTo>
                <a:lnTo>
                  <a:pt x="1371600" y="6096"/>
                </a:lnTo>
                <a:lnTo>
                  <a:pt x="1371600" y="13716"/>
                </a:lnTo>
                <a:lnTo>
                  <a:pt x="1377696" y="13716"/>
                </a:lnTo>
                <a:close/>
              </a:path>
              <a:path w="1385570" h="413385">
                <a:moveTo>
                  <a:pt x="1377696" y="400812"/>
                </a:moveTo>
                <a:lnTo>
                  <a:pt x="1377696" y="13716"/>
                </a:lnTo>
                <a:lnTo>
                  <a:pt x="1371600" y="13716"/>
                </a:lnTo>
                <a:lnTo>
                  <a:pt x="1371600" y="400812"/>
                </a:lnTo>
                <a:lnTo>
                  <a:pt x="1377696" y="400812"/>
                </a:lnTo>
                <a:close/>
              </a:path>
              <a:path w="1385570" h="413385">
                <a:moveTo>
                  <a:pt x="1377696" y="413004"/>
                </a:moveTo>
                <a:lnTo>
                  <a:pt x="1377696" y="400812"/>
                </a:lnTo>
                <a:lnTo>
                  <a:pt x="1371600" y="406908"/>
                </a:lnTo>
                <a:lnTo>
                  <a:pt x="1371600" y="413004"/>
                </a:lnTo>
                <a:lnTo>
                  <a:pt x="1377696" y="413004"/>
                </a:lnTo>
                <a:close/>
              </a:path>
            </a:pathLst>
          </a:custGeom>
          <a:solidFill>
            <a:srgbClr val="4f80b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2" name="object 13"/>
          <p:cNvSpPr/>
          <p:nvPr/>
        </p:nvSpPr>
        <p:spPr>
          <a:xfrm>
            <a:off x="840600" y="5738760"/>
            <a:ext cx="107784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JDBC</a:t>
            </a:r>
            <a:r>
              <a:rPr b="1" lang="en-IN" sz="2000" spc="-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url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object 14"/>
          <p:cNvSpPr/>
          <p:nvPr/>
        </p:nvSpPr>
        <p:spPr>
          <a:xfrm>
            <a:off x="1447920" y="4917960"/>
            <a:ext cx="4457520" cy="804960"/>
          </a:xfrm>
          <a:custGeom>
            <a:avLst/>
            <a:gdLst>
              <a:gd name="textAreaLeft" fmla="*/ 0 w 4457520"/>
              <a:gd name="textAreaRight" fmla="*/ 4457880 w 4457520"/>
              <a:gd name="textAreaTop" fmla="*/ 0 h 804960"/>
              <a:gd name="textAreaBottom" fmla="*/ 805320 h 804960"/>
            </a:gdLst>
            <a:ahLst/>
            <a:rect l="textAreaLeft" t="textAreaTop" r="textAreaRight" b="textAreaBottom"/>
            <a:pathLst>
              <a:path w="4457700" h="805179">
                <a:moveTo>
                  <a:pt x="4434141" y="40368"/>
                </a:moveTo>
                <a:lnTo>
                  <a:pt x="4422662" y="35904"/>
                </a:lnTo>
                <a:lnTo>
                  <a:pt x="0" y="790956"/>
                </a:lnTo>
                <a:lnTo>
                  <a:pt x="1524" y="804672"/>
                </a:lnTo>
                <a:lnTo>
                  <a:pt x="4424875" y="47986"/>
                </a:lnTo>
                <a:lnTo>
                  <a:pt x="4434141" y="40368"/>
                </a:lnTo>
                <a:close/>
              </a:path>
              <a:path w="4457700" h="805179">
                <a:moveTo>
                  <a:pt x="4457700" y="35052"/>
                </a:moveTo>
                <a:lnTo>
                  <a:pt x="4366260" y="1524"/>
                </a:lnTo>
                <a:lnTo>
                  <a:pt x="4361688" y="0"/>
                </a:lnTo>
                <a:lnTo>
                  <a:pt x="4358640" y="1524"/>
                </a:lnTo>
                <a:lnTo>
                  <a:pt x="4355592" y="7620"/>
                </a:lnTo>
                <a:lnTo>
                  <a:pt x="4358640" y="12192"/>
                </a:lnTo>
                <a:lnTo>
                  <a:pt x="4361688" y="12192"/>
                </a:lnTo>
                <a:lnTo>
                  <a:pt x="4422662" y="35904"/>
                </a:lnTo>
                <a:lnTo>
                  <a:pt x="4445508" y="32004"/>
                </a:lnTo>
                <a:lnTo>
                  <a:pt x="4447032" y="44196"/>
                </a:lnTo>
                <a:lnTo>
                  <a:pt x="4457700" y="35052"/>
                </a:lnTo>
                <a:close/>
              </a:path>
              <a:path w="4457700" h="805179">
                <a:moveTo>
                  <a:pt x="4447032" y="44196"/>
                </a:moveTo>
                <a:lnTo>
                  <a:pt x="4424875" y="47986"/>
                </a:lnTo>
                <a:lnTo>
                  <a:pt x="4373880" y="89916"/>
                </a:lnTo>
                <a:lnTo>
                  <a:pt x="4372356" y="91440"/>
                </a:lnTo>
                <a:lnTo>
                  <a:pt x="4370832" y="96012"/>
                </a:lnTo>
                <a:lnTo>
                  <a:pt x="4375404" y="100584"/>
                </a:lnTo>
                <a:lnTo>
                  <a:pt x="4379976" y="102108"/>
                </a:lnTo>
                <a:lnTo>
                  <a:pt x="4383024" y="99060"/>
                </a:lnTo>
                <a:lnTo>
                  <a:pt x="4447032" y="44196"/>
                </a:lnTo>
                <a:close/>
              </a:path>
              <a:path w="4457700" h="805179">
                <a:moveTo>
                  <a:pt x="4447032" y="44196"/>
                </a:moveTo>
                <a:lnTo>
                  <a:pt x="4445508" y="32004"/>
                </a:lnTo>
                <a:lnTo>
                  <a:pt x="4422662" y="35904"/>
                </a:lnTo>
                <a:lnTo>
                  <a:pt x="4434141" y="40368"/>
                </a:lnTo>
                <a:lnTo>
                  <a:pt x="4442460" y="33528"/>
                </a:lnTo>
                <a:lnTo>
                  <a:pt x="4443984" y="44196"/>
                </a:lnTo>
                <a:lnTo>
                  <a:pt x="4443984" y="44717"/>
                </a:lnTo>
                <a:lnTo>
                  <a:pt x="4447032" y="44196"/>
                </a:lnTo>
                <a:close/>
              </a:path>
              <a:path w="4457700" h="805179">
                <a:moveTo>
                  <a:pt x="4443984" y="44717"/>
                </a:moveTo>
                <a:lnTo>
                  <a:pt x="4443984" y="44196"/>
                </a:lnTo>
                <a:lnTo>
                  <a:pt x="4434141" y="40368"/>
                </a:lnTo>
                <a:lnTo>
                  <a:pt x="4424875" y="47986"/>
                </a:lnTo>
                <a:lnTo>
                  <a:pt x="4443984" y="44717"/>
                </a:lnTo>
                <a:close/>
              </a:path>
              <a:path w="4457700" h="805179">
                <a:moveTo>
                  <a:pt x="4443984" y="44196"/>
                </a:moveTo>
                <a:lnTo>
                  <a:pt x="4442460" y="33528"/>
                </a:lnTo>
                <a:lnTo>
                  <a:pt x="4434141" y="40368"/>
                </a:lnTo>
                <a:lnTo>
                  <a:pt x="4443984" y="44196"/>
                </a:lnTo>
                <a:close/>
              </a:path>
            </a:pathLst>
          </a:custGeom>
          <a:solidFill>
            <a:srgbClr val="497eb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4" name="object 15"/>
          <p:cNvSpPr/>
          <p:nvPr/>
        </p:nvSpPr>
        <p:spPr>
          <a:xfrm>
            <a:off x="6338160" y="4876920"/>
            <a:ext cx="1281600" cy="996480"/>
          </a:xfrm>
          <a:custGeom>
            <a:avLst/>
            <a:gdLst>
              <a:gd name="textAreaLeft" fmla="*/ 0 w 1281600"/>
              <a:gd name="textAreaRight" fmla="*/ 1281960 w 1281600"/>
              <a:gd name="textAreaTop" fmla="*/ 0 h 996480"/>
              <a:gd name="textAreaBottom" fmla="*/ 996840 h 996480"/>
            </a:gdLst>
            <a:ahLst/>
            <a:rect l="textAreaLeft" t="textAreaTop" r="textAreaRight" b="textAreaBottom"/>
            <a:pathLst>
              <a:path w="1282065" h="996950">
                <a:moveTo>
                  <a:pt x="1262201" y="16509"/>
                </a:moveTo>
                <a:lnTo>
                  <a:pt x="1248420" y="18202"/>
                </a:lnTo>
                <a:lnTo>
                  <a:pt x="0" y="986028"/>
                </a:lnTo>
                <a:lnTo>
                  <a:pt x="7620" y="996696"/>
                </a:lnTo>
                <a:lnTo>
                  <a:pt x="1257685" y="27595"/>
                </a:lnTo>
                <a:lnTo>
                  <a:pt x="1262201" y="16509"/>
                </a:lnTo>
                <a:close/>
              </a:path>
              <a:path w="1282065" h="996950">
                <a:moveTo>
                  <a:pt x="1281684" y="0"/>
                </a:moveTo>
                <a:lnTo>
                  <a:pt x="1184148" y="13716"/>
                </a:lnTo>
                <a:lnTo>
                  <a:pt x="1181100" y="13716"/>
                </a:lnTo>
                <a:lnTo>
                  <a:pt x="1178052" y="16764"/>
                </a:lnTo>
                <a:lnTo>
                  <a:pt x="1178052" y="21336"/>
                </a:lnTo>
                <a:lnTo>
                  <a:pt x="1179576" y="24384"/>
                </a:lnTo>
                <a:lnTo>
                  <a:pt x="1182624" y="27432"/>
                </a:lnTo>
                <a:lnTo>
                  <a:pt x="1185672" y="25908"/>
                </a:lnTo>
                <a:lnTo>
                  <a:pt x="1248420" y="18202"/>
                </a:lnTo>
                <a:lnTo>
                  <a:pt x="1267968" y="3048"/>
                </a:lnTo>
                <a:lnTo>
                  <a:pt x="1275588" y="13716"/>
                </a:lnTo>
                <a:lnTo>
                  <a:pt x="1275588" y="15494"/>
                </a:lnTo>
                <a:lnTo>
                  <a:pt x="1281684" y="0"/>
                </a:lnTo>
                <a:close/>
              </a:path>
              <a:path w="1282065" h="996950">
                <a:moveTo>
                  <a:pt x="1275588" y="15494"/>
                </a:moveTo>
                <a:lnTo>
                  <a:pt x="1275588" y="13716"/>
                </a:lnTo>
                <a:lnTo>
                  <a:pt x="1257685" y="27595"/>
                </a:lnTo>
                <a:lnTo>
                  <a:pt x="1232916" y="88392"/>
                </a:lnTo>
                <a:lnTo>
                  <a:pt x="1232916" y="91440"/>
                </a:lnTo>
                <a:lnTo>
                  <a:pt x="1234440" y="94488"/>
                </a:lnTo>
                <a:lnTo>
                  <a:pt x="1240536" y="97536"/>
                </a:lnTo>
                <a:lnTo>
                  <a:pt x="1243584" y="96012"/>
                </a:lnTo>
                <a:lnTo>
                  <a:pt x="1245108" y="92964"/>
                </a:lnTo>
                <a:lnTo>
                  <a:pt x="1275588" y="15494"/>
                </a:lnTo>
                <a:close/>
              </a:path>
              <a:path w="1282065" h="996950">
                <a:moveTo>
                  <a:pt x="1275588" y="13716"/>
                </a:moveTo>
                <a:lnTo>
                  <a:pt x="1267968" y="3048"/>
                </a:lnTo>
                <a:lnTo>
                  <a:pt x="1248420" y="18202"/>
                </a:lnTo>
                <a:lnTo>
                  <a:pt x="1262201" y="16509"/>
                </a:lnTo>
                <a:lnTo>
                  <a:pt x="1266444" y="6096"/>
                </a:lnTo>
                <a:lnTo>
                  <a:pt x="1272540" y="15240"/>
                </a:lnTo>
                <a:lnTo>
                  <a:pt x="1272540" y="16078"/>
                </a:lnTo>
                <a:lnTo>
                  <a:pt x="1275588" y="13716"/>
                </a:lnTo>
                <a:close/>
              </a:path>
              <a:path w="1282065" h="996950">
                <a:moveTo>
                  <a:pt x="1272540" y="16078"/>
                </a:moveTo>
                <a:lnTo>
                  <a:pt x="1272540" y="15240"/>
                </a:lnTo>
                <a:lnTo>
                  <a:pt x="1262201" y="16509"/>
                </a:lnTo>
                <a:lnTo>
                  <a:pt x="1257685" y="27595"/>
                </a:lnTo>
                <a:lnTo>
                  <a:pt x="1272540" y="16078"/>
                </a:lnTo>
                <a:close/>
              </a:path>
              <a:path w="1282065" h="996950">
                <a:moveTo>
                  <a:pt x="1272540" y="15240"/>
                </a:moveTo>
                <a:lnTo>
                  <a:pt x="1266444" y="6096"/>
                </a:lnTo>
                <a:lnTo>
                  <a:pt x="1262201" y="16509"/>
                </a:lnTo>
                <a:lnTo>
                  <a:pt x="1272540" y="15240"/>
                </a:lnTo>
                <a:close/>
              </a:path>
            </a:pathLst>
          </a:custGeom>
          <a:solidFill>
            <a:srgbClr val="497eb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5" name="object 16"/>
          <p:cNvSpPr/>
          <p:nvPr/>
        </p:nvSpPr>
        <p:spPr>
          <a:xfrm>
            <a:off x="8686800" y="4952880"/>
            <a:ext cx="159840" cy="839880"/>
          </a:xfrm>
          <a:custGeom>
            <a:avLst/>
            <a:gdLst>
              <a:gd name="textAreaLeft" fmla="*/ 0 w 159840"/>
              <a:gd name="textAreaRight" fmla="*/ 160200 w 159840"/>
              <a:gd name="textAreaTop" fmla="*/ 0 h 839880"/>
              <a:gd name="textAreaBottom" fmla="*/ 840240 h 839880"/>
            </a:gdLst>
            <a:ahLst/>
            <a:rect l="textAreaLeft" t="textAreaTop" r="textAreaRight" b="textAreaBottom"/>
            <a:pathLst>
              <a:path w="160020" h="840104">
                <a:moveTo>
                  <a:pt x="102108" y="85344"/>
                </a:moveTo>
                <a:lnTo>
                  <a:pt x="102108" y="80772"/>
                </a:lnTo>
                <a:lnTo>
                  <a:pt x="100584" y="79248"/>
                </a:lnTo>
                <a:lnTo>
                  <a:pt x="38100" y="0"/>
                </a:lnTo>
                <a:lnTo>
                  <a:pt x="1524" y="92964"/>
                </a:lnTo>
                <a:lnTo>
                  <a:pt x="0" y="96012"/>
                </a:lnTo>
                <a:lnTo>
                  <a:pt x="1524" y="99060"/>
                </a:lnTo>
                <a:lnTo>
                  <a:pt x="7620" y="102108"/>
                </a:lnTo>
                <a:lnTo>
                  <a:pt x="10668" y="100584"/>
                </a:lnTo>
                <a:lnTo>
                  <a:pt x="12192" y="97536"/>
                </a:lnTo>
                <a:lnTo>
                  <a:pt x="33528" y="45165"/>
                </a:lnTo>
                <a:lnTo>
                  <a:pt x="33528" y="13716"/>
                </a:lnTo>
                <a:lnTo>
                  <a:pt x="47244" y="12192"/>
                </a:lnTo>
                <a:lnTo>
                  <a:pt x="50576" y="36600"/>
                </a:lnTo>
                <a:lnTo>
                  <a:pt x="89916" y="86868"/>
                </a:lnTo>
                <a:lnTo>
                  <a:pt x="91440" y="89916"/>
                </a:lnTo>
                <a:lnTo>
                  <a:pt x="96012" y="89916"/>
                </a:lnTo>
                <a:lnTo>
                  <a:pt x="99060" y="88392"/>
                </a:lnTo>
                <a:lnTo>
                  <a:pt x="102108" y="85344"/>
                </a:lnTo>
                <a:close/>
              </a:path>
              <a:path w="160020" h="840104">
                <a:moveTo>
                  <a:pt x="50576" y="36600"/>
                </a:moveTo>
                <a:lnTo>
                  <a:pt x="47244" y="12192"/>
                </a:lnTo>
                <a:lnTo>
                  <a:pt x="33528" y="13716"/>
                </a:lnTo>
                <a:lnTo>
                  <a:pt x="35052" y="24878"/>
                </a:lnTo>
                <a:lnTo>
                  <a:pt x="35052" y="16764"/>
                </a:lnTo>
                <a:lnTo>
                  <a:pt x="45720" y="15240"/>
                </a:lnTo>
                <a:lnTo>
                  <a:pt x="45720" y="30395"/>
                </a:lnTo>
                <a:lnTo>
                  <a:pt x="50576" y="36600"/>
                </a:lnTo>
                <a:close/>
              </a:path>
              <a:path w="160020" h="840104">
                <a:moveTo>
                  <a:pt x="36744" y="37271"/>
                </a:moveTo>
                <a:lnTo>
                  <a:pt x="33528" y="13716"/>
                </a:lnTo>
                <a:lnTo>
                  <a:pt x="33528" y="45165"/>
                </a:lnTo>
                <a:lnTo>
                  <a:pt x="36744" y="37271"/>
                </a:lnTo>
                <a:close/>
              </a:path>
              <a:path w="160020" h="840104">
                <a:moveTo>
                  <a:pt x="45720" y="15240"/>
                </a:moveTo>
                <a:lnTo>
                  <a:pt x="35052" y="16764"/>
                </a:lnTo>
                <a:lnTo>
                  <a:pt x="41659" y="25206"/>
                </a:lnTo>
                <a:lnTo>
                  <a:pt x="45720" y="15240"/>
                </a:lnTo>
                <a:close/>
              </a:path>
              <a:path w="160020" h="840104">
                <a:moveTo>
                  <a:pt x="41659" y="25206"/>
                </a:moveTo>
                <a:lnTo>
                  <a:pt x="35052" y="16764"/>
                </a:lnTo>
                <a:lnTo>
                  <a:pt x="35052" y="24878"/>
                </a:lnTo>
                <a:lnTo>
                  <a:pt x="36744" y="37271"/>
                </a:lnTo>
                <a:lnTo>
                  <a:pt x="41659" y="25206"/>
                </a:lnTo>
                <a:close/>
              </a:path>
              <a:path w="160020" h="840104">
                <a:moveTo>
                  <a:pt x="160020" y="838200"/>
                </a:moveTo>
                <a:lnTo>
                  <a:pt x="50576" y="36600"/>
                </a:lnTo>
                <a:lnTo>
                  <a:pt x="41659" y="25206"/>
                </a:lnTo>
                <a:lnTo>
                  <a:pt x="36744" y="37271"/>
                </a:lnTo>
                <a:lnTo>
                  <a:pt x="146304" y="839724"/>
                </a:lnTo>
                <a:lnTo>
                  <a:pt x="160020" y="838200"/>
                </a:lnTo>
                <a:close/>
              </a:path>
              <a:path w="160020" h="840104">
                <a:moveTo>
                  <a:pt x="45720" y="30395"/>
                </a:moveTo>
                <a:lnTo>
                  <a:pt x="45720" y="15240"/>
                </a:lnTo>
                <a:lnTo>
                  <a:pt x="41659" y="25206"/>
                </a:lnTo>
                <a:lnTo>
                  <a:pt x="45720" y="30395"/>
                </a:lnTo>
                <a:close/>
              </a:path>
            </a:pathLst>
          </a:custGeom>
          <a:solidFill>
            <a:srgbClr val="497eb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title"/>
          </p:nvPr>
        </p:nvSpPr>
        <p:spPr>
          <a:xfrm>
            <a:off x="993240" y="497880"/>
            <a:ext cx="68925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Java</a:t>
            </a:r>
            <a:r>
              <a:rPr b="1" lang="en-IN" sz="36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Database</a:t>
            </a:r>
            <a:r>
              <a:rPr b="1" lang="en-IN" sz="36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Connectivity</a:t>
            </a:r>
            <a:r>
              <a:rPr b="0" lang="en-IN" sz="3600" spc="-7" strike="noStrike">
                <a:solidFill>
                  <a:schemeClr val="dk1"/>
                </a:solidFill>
                <a:latin typeface="Times New Roman"/>
              </a:rPr>
              <a:t>(contd.)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7" name="object 3"/>
          <p:cNvSpPr/>
          <p:nvPr/>
        </p:nvSpPr>
        <p:spPr>
          <a:xfrm>
            <a:off x="993240" y="1165320"/>
            <a:ext cx="8071920" cy="59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 algn="just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JDBC URL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provides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way 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of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database so that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the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appropriate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driver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will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recognize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it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establish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a 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connection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20000"/>
              </a:lnSpc>
              <a:tabLst>
                <a:tab algn="l" pos="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standard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syntax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JDBC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URLs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is: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jdbc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: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&lt;</a:t>
            </a:r>
            <a:r>
              <a:rPr b="1" i="1" lang="en-IN" sz="2400" spc="-7" strike="noStrike">
                <a:solidFill>
                  <a:srgbClr val="000000"/>
                </a:solidFill>
                <a:latin typeface="Times New Roman"/>
              </a:rPr>
              <a:t>subprotocol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&gt;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: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&lt;</a:t>
            </a:r>
            <a:r>
              <a:rPr b="1" i="1" lang="en-IN" sz="2400" spc="-7" strike="noStrike">
                <a:solidFill>
                  <a:srgbClr val="000000"/>
                </a:solidFill>
                <a:latin typeface="Times New Roman"/>
              </a:rPr>
              <a:t>subname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&gt;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518040" indent="-506160">
              <a:lnSpc>
                <a:spcPct val="100000"/>
              </a:lnSpc>
              <a:spcBef>
                <a:spcPts val="1054"/>
              </a:spcBef>
              <a:buClr>
                <a:srgbClr val="000000"/>
              </a:buClr>
              <a:buFont typeface="Arial MT"/>
              <a:buChar char="•"/>
              <a:tabLst>
                <a:tab algn="l" pos="518040"/>
                <a:tab algn="l" pos="51876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3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JDBC</a:t>
            </a:r>
            <a:r>
              <a:rPr b="0" lang="en-IN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URL</a:t>
            </a:r>
            <a:r>
              <a:rPr b="0" lang="en-IN" sz="2400" spc="-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has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three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parts,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which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separated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by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colons: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629"/>
              </a:spcBef>
              <a:buClr>
                <a:srgbClr val="000000"/>
              </a:buClr>
              <a:buFont typeface="Arial MT"/>
              <a:buChar char="–"/>
              <a:tabLst>
                <a:tab algn="l" pos="756360"/>
                <a:tab algn="l" pos="757080"/>
              </a:tabLst>
            </a:pP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jdbc</a:t>
            </a:r>
            <a:r>
              <a:rPr b="1" lang="en-IN" sz="22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2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2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protocol.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>
              <a:lnSpc>
                <a:spcPct val="100000"/>
              </a:lnSpc>
              <a:spcBef>
                <a:spcPts val="530"/>
              </a:spcBef>
              <a:buClr>
                <a:srgbClr val="000000"/>
              </a:buClr>
              <a:buFont typeface="Arial MT"/>
              <a:buChar char="–"/>
              <a:tabLst>
                <a:tab algn="l" pos="756360"/>
                <a:tab algn="l" pos="75708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&lt;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subprotocol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&gt;</a:t>
            </a:r>
            <a:r>
              <a:rPr b="0" lang="en-IN" sz="22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2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usually</a:t>
            </a:r>
            <a:r>
              <a:rPr b="0" lang="en-IN" sz="22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2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driver</a:t>
            </a:r>
            <a:r>
              <a:rPr b="1" lang="en-IN" sz="22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or</a:t>
            </a:r>
            <a:r>
              <a:rPr b="0" lang="en-IN" sz="22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2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database</a:t>
            </a:r>
            <a:r>
              <a:rPr b="0" lang="en-IN" sz="22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connectivity </a:t>
            </a:r>
            <a:r>
              <a:rPr b="0" lang="en-IN" sz="2200" spc="-5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mechanism,</a:t>
            </a:r>
            <a:r>
              <a:rPr b="0" lang="en-IN" sz="22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which</a:t>
            </a:r>
            <a:r>
              <a:rPr b="0" lang="en-IN" sz="2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5" strike="noStrike">
                <a:solidFill>
                  <a:srgbClr val="000000"/>
                </a:solidFill>
                <a:latin typeface="Times New Roman"/>
              </a:rPr>
              <a:t>may</a:t>
            </a:r>
            <a:r>
              <a:rPr b="0" lang="en-IN" sz="22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be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supported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by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one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or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more</a:t>
            </a:r>
            <a:r>
              <a:rPr b="0" lang="en-IN" sz="22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drivers.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524"/>
              </a:spcBef>
              <a:buClr>
                <a:srgbClr val="000000"/>
              </a:buClr>
              <a:buFont typeface="Arial MT"/>
              <a:buChar char="–"/>
              <a:tabLst>
                <a:tab algn="l" pos="756360"/>
                <a:tab algn="l" pos="757080"/>
                <a:tab algn="l" pos="253620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&lt;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subname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&gt; is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2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database.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>
              <a:lnSpc>
                <a:spcPct val="100000"/>
              </a:lnSpc>
              <a:spcBef>
                <a:spcPts val="530"/>
              </a:spcBef>
              <a:buClr>
                <a:srgbClr val="000000"/>
              </a:buClr>
              <a:buFont typeface="Arial MT"/>
              <a:buChar char="–"/>
              <a:tabLst>
                <a:tab algn="l" pos="756360"/>
                <a:tab algn="l" pos="757080"/>
                <a:tab algn="l" pos="1278720"/>
                <a:tab algn="l" pos="2429640"/>
                <a:tab algn="l" pos="2781360"/>
                <a:tab algn="l" pos="3625920"/>
                <a:tab algn="l" pos="3884760"/>
                <a:tab algn="l" pos="6019920"/>
                <a:tab algn="l" pos="7025760"/>
                <a:tab algn="l" pos="728352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xa</a:t>
            </a:r>
            <a:r>
              <a:rPr b="0" lang="en-IN" sz="2200" spc="-26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acces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15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200" spc="9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Q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3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as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oug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JDBC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- 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ODBC</a:t>
            </a:r>
            <a:r>
              <a:rPr b="0" lang="en-IN" sz="22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bridge,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one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might</a:t>
            </a:r>
            <a:r>
              <a:rPr b="0" lang="en-IN" sz="22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use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URL</a:t>
            </a:r>
            <a:r>
              <a:rPr b="0" lang="en-IN" sz="220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such</a:t>
            </a:r>
            <a:r>
              <a:rPr b="0" lang="en-IN" sz="2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as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following: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841040">
              <a:lnSpc>
                <a:spcPct val="100000"/>
              </a:lnSpc>
              <a:spcBef>
                <a:spcPts val="570"/>
              </a:spcBef>
              <a:tabLst>
                <a:tab algn="l" pos="756360"/>
                <a:tab algn="l" pos="757080"/>
                <a:tab algn="l" pos="1278720"/>
                <a:tab algn="l" pos="2429640"/>
                <a:tab algn="l" pos="2781360"/>
                <a:tab algn="l" pos="3625920"/>
                <a:tab algn="l" pos="3884760"/>
                <a:tab algn="l" pos="6019920"/>
                <a:tab algn="l" pos="7025760"/>
                <a:tab algn="l" pos="728352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jdbc:mysql://localhost:3306/ABC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title"/>
          </p:nvPr>
        </p:nvSpPr>
        <p:spPr>
          <a:xfrm>
            <a:off x="993240" y="497880"/>
            <a:ext cx="68925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Java</a:t>
            </a:r>
            <a:r>
              <a:rPr b="1" lang="en-IN" sz="36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Database</a:t>
            </a:r>
            <a:r>
              <a:rPr b="1" lang="en-IN" sz="36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Connectivity</a:t>
            </a:r>
            <a:r>
              <a:rPr b="0" lang="en-IN" sz="3600" spc="-7" strike="noStrike">
                <a:solidFill>
                  <a:schemeClr val="dk1"/>
                </a:solidFill>
                <a:latin typeface="Times New Roman"/>
              </a:rPr>
              <a:t>(contd.)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993240" y="497880"/>
            <a:ext cx="68925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Java</a:t>
            </a:r>
            <a:r>
              <a:rPr b="1" lang="en-IN" sz="36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Database</a:t>
            </a:r>
            <a:r>
              <a:rPr b="1" lang="en-IN" sz="36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Connectivity</a:t>
            </a:r>
            <a:r>
              <a:rPr b="0" lang="en-IN" sz="3600" spc="-7" strike="noStrike">
                <a:solidFill>
                  <a:schemeClr val="dk1"/>
                </a:solidFill>
                <a:latin typeface="Times New Roman"/>
              </a:rPr>
              <a:t>(contd.)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0" name="object 3"/>
          <p:cNvSpPr/>
          <p:nvPr/>
        </p:nvSpPr>
        <p:spPr>
          <a:xfrm>
            <a:off x="1521000" y="3125880"/>
            <a:ext cx="5687280" cy="14760"/>
          </a:xfrm>
          <a:custGeom>
            <a:avLst/>
            <a:gdLst>
              <a:gd name="textAreaLeft" fmla="*/ 0 w 5687280"/>
              <a:gd name="textAreaRight" fmla="*/ 5687640 w 5687280"/>
              <a:gd name="textAreaTop" fmla="*/ 0 h 14760"/>
              <a:gd name="textAreaBottom" fmla="*/ 15120 h 14760"/>
            </a:gdLst>
            <a:ahLst/>
            <a:rect l="textAreaLeft" t="textAreaTop" r="textAreaRight" b="textAreaBottom"/>
            <a:pathLst>
              <a:path w="5687695" h="15239">
                <a:moveTo>
                  <a:pt x="5687567" y="15239"/>
                </a:moveTo>
                <a:lnTo>
                  <a:pt x="5687567" y="0"/>
                </a:lnTo>
                <a:lnTo>
                  <a:pt x="0" y="0"/>
                </a:lnTo>
                <a:lnTo>
                  <a:pt x="0" y="15239"/>
                </a:lnTo>
                <a:lnTo>
                  <a:pt x="5687567" y="15239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1" name="object 4"/>
          <p:cNvSpPr/>
          <p:nvPr/>
        </p:nvSpPr>
        <p:spPr>
          <a:xfrm>
            <a:off x="673560" y="1130760"/>
            <a:ext cx="4445280" cy="482760"/>
          </a:xfrm>
          <a:custGeom>
            <a:avLst/>
            <a:gdLst>
              <a:gd name="textAreaLeft" fmla="*/ 0 w 4445280"/>
              <a:gd name="textAreaRight" fmla="*/ 4445640 w 4445280"/>
              <a:gd name="textAreaTop" fmla="*/ 0 h 482760"/>
              <a:gd name="textAreaBottom" fmla="*/ 483120 h 482760"/>
            </a:gdLst>
            <a:ahLst/>
            <a:rect l="textAreaLeft" t="textAreaTop" r="textAreaRight" b="textAreaBottom"/>
            <a:pathLst>
              <a:path w="4445635" h="483234">
                <a:moveTo>
                  <a:pt x="4445508" y="477012"/>
                </a:moveTo>
                <a:lnTo>
                  <a:pt x="4445508" y="6096"/>
                </a:lnTo>
                <a:lnTo>
                  <a:pt x="4439412" y="0"/>
                </a:lnTo>
                <a:lnTo>
                  <a:pt x="6096" y="0"/>
                </a:lnTo>
                <a:lnTo>
                  <a:pt x="0" y="6096"/>
                </a:lnTo>
                <a:lnTo>
                  <a:pt x="0" y="477012"/>
                </a:lnTo>
                <a:lnTo>
                  <a:pt x="6096" y="483108"/>
                </a:lnTo>
                <a:lnTo>
                  <a:pt x="12192" y="483108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4419600" y="25908"/>
                </a:lnTo>
                <a:lnTo>
                  <a:pt x="4419600" y="12192"/>
                </a:lnTo>
                <a:lnTo>
                  <a:pt x="4431792" y="25908"/>
                </a:lnTo>
                <a:lnTo>
                  <a:pt x="4431792" y="483108"/>
                </a:lnTo>
                <a:lnTo>
                  <a:pt x="4439412" y="483108"/>
                </a:lnTo>
                <a:lnTo>
                  <a:pt x="4445508" y="477012"/>
                </a:lnTo>
                <a:close/>
              </a:path>
              <a:path w="4445635" h="483234">
                <a:moveTo>
                  <a:pt x="25908" y="25908"/>
                </a:move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4445635" h="483234">
                <a:moveTo>
                  <a:pt x="25908" y="457200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457200"/>
                </a:lnTo>
                <a:lnTo>
                  <a:pt x="25908" y="457200"/>
                </a:lnTo>
                <a:close/>
              </a:path>
              <a:path w="4445635" h="483234">
                <a:moveTo>
                  <a:pt x="4431792" y="457200"/>
                </a:moveTo>
                <a:lnTo>
                  <a:pt x="12192" y="457200"/>
                </a:lnTo>
                <a:lnTo>
                  <a:pt x="25908" y="469392"/>
                </a:lnTo>
                <a:lnTo>
                  <a:pt x="25908" y="483108"/>
                </a:lnTo>
                <a:lnTo>
                  <a:pt x="4419600" y="483108"/>
                </a:lnTo>
                <a:lnTo>
                  <a:pt x="4419600" y="469392"/>
                </a:lnTo>
                <a:lnTo>
                  <a:pt x="4431792" y="457200"/>
                </a:lnTo>
                <a:close/>
              </a:path>
              <a:path w="4445635" h="483234">
                <a:moveTo>
                  <a:pt x="25908" y="483108"/>
                </a:moveTo>
                <a:lnTo>
                  <a:pt x="25908" y="469392"/>
                </a:lnTo>
                <a:lnTo>
                  <a:pt x="12192" y="457200"/>
                </a:lnTo>
                <a:lnTo>
                  <a:pt x="12192" y="483108"/>
                </a:lnTo>
                <a:lnTo>
                  <a:pt x="25908" y="483108"/>
                </a:lnTo>
                <a:close/>
              </a:path>
              <a:path w="4445635" h="483234">
                <a:moveTo>
                  <a:pt x="4431792" y="25908"/>
                </a:moveTo>
                <a:lnTo>
                  <a:pt x="4419600" y="12192"/>
                </a:lnTo>
                <a:lnTo>
                  <a:pt x="4419600" y="25908"/>
                </a:lnTo>
                <a:lnTo>
                  <a:pt x="4431792" y="25908"/>
                </a:lnTo>
                <a:close/>
              </a:path>
              <a:path w="4445635" h="483234">
                <a:moveTo>
                  <a:pt x="4431792" y="457200"/>
                </a:moveTo>
                <a:lnTo>
                  <a:pt x="4431792" y="25908"/>
                </a:lnTo>
                <a:lnTo>
                  <a:pt x="4419600" y="25908"/>
                </a:lnTo>
                <a:lnTo>
                  <a:pt x="4419600" y="457200"/>
                </a:lnTo>
                <a:lnTo>
                  <a:pt x="4431792" y="457200"/>
                </a:lnTo>
                <a:close/>
              </a:path>
              <a:path w="4445635" h="483234">
                <a:moveTo>
                  <a:pt x="4431792" y="483108"/>
                </a:moveTo>
                <a:lnTo>
                  <a:pt x="4431792" y="457200"/>
                </a:lnTo>
                <a:lnTo>
                  <a:pt x="4419600" y="469392"/>
                </a:lnTo>
                <a:lnTo>
                  <a:pt x="4419600" y="483108"/>
                </a:lnTo>
                <a:lnTo>
                  <a:pt x="4431792" y="483108"/>
                </a:lnTo>
                <a:close/>
              </a:path>
            </a:pathLst>
          </a:custGeom>
          <a:solidFill>
            <a:srgbClr val="375d8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2" name="object 5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object 6"/>
          <p:cNvSpPr/>
          <p:nvPr/>
        </p:nvSpPr>
        <p:spPr>
          <a:xfrm>
            <a:off x="764640" y="1092240"/>
            <a:ext cx="8529120" cy="693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315720" indent="-303480" algn="just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OpenSymbol"/>
              <a:buAutoNum type="arabicPeriod" startAt="3"/>
              <a:tabLst>
                <a:tab algn="l" pos="316080"/>
              </a:tabLst>
            </a:pP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Creating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 Statement</a:t>
            </a:r>
            <a:r>
              <a:rPr b="1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object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Once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a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connection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is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established,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can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interact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with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database.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9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To</a:t>
            </a:r>
            <a:r>
              <a:rPr b="0" lang="en-IN" sz="2400" spc="-86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execute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SQL statements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need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to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create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a</a:t>
            </a:r>
            <a:r>
              <a:rPr b="0" lang="en-IN" sz="24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Statement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object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from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the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Connection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object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by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using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createStatement()</a:t>
            </a:r>
            <a:r>
              <a:rPr b="0" lang="en-IN" sz="24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method.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 Statement object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used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send and execute SQL statements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 database.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21"/>
              </a:spcBef>
              <a:tabLst>
                <a:tab algn="l" pos="757080"/>
              </a:tabLst>
            </a:pPr>
            <a:r>
              <a:rPr b="1" lang="en-IN" sz="2600" spc="-1" strike="noStrike">
                <a:solidFill>
                  <a:srgbClr val="0000cc"/>
                </a:solidFill>
                <a:latin typeface="Times New Roman"/>
              </a:rPr>
              <a:t>Statement</a:t>
            </a:r>
            <a:r>
              <a:rPr b="1" lang="en-IN" sz="2600" spc="-60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object=</a:t>
            </a:r>
            <a:r>
              <a:rPr b="0" lang="en-IN" sz="26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connectionobject.</a:t>
            </a:r>
            <a:r>
              <a:rPr b="0" lang="en-IN" sz="26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7" strike="noStrike">
                <a:solidFill>
                  <a:srgbClr val="c00000"/>
                </a:solidFill>
                <a:latin typeface="Times New Roman"/>
              </a:rPr>
              <a:t>createStatement();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21"/>
              </a:spcBef>
              <a:tabLst>
                <a:tab algn="l" pos="75708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E.g.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584"/>
              </a:spcBef>
              <a:tabLst>
                <a:tab algn="l" pos="5090040"/>
                <a:tab algn="l" pos="6178680"/>
                <a:tab algn="l" pos="6483240"/>
                <a:tab algn="l" pos="78778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Connection </a:t>
            </a: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con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DriverManager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getConnection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"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jdbc: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ys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ql: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//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lo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hos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t: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3306/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BC"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"</a:t>
            </a:r>
            <a:r>
              <a:rPr b="1" lang="en-IN" sz="2400" spc="-52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oot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"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"</a:t>
            </a:r>
            <a:r>
              <a:rPr b="1" lang="en-IN" sz="2400" spc="-52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oot123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"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15"/>
              </a:spcBef>
              <a:tabLst>
                <a:tab algn="l" pos="5090040"/>
                <a:tab algn="l" pos="6178680"/>
                <a:tab algn="l" pos="6483240"/>
                <a:tab algn="l" pos="7877880"/>
              </a:tabLst>
            </a:pPr>
            <a:r>
              <a:rPr b="1" lang="en-IN" sz="2600" spc="-1" strike="noStrike">
                <a:solidFill>
                  <a:srgbClr val="0000cc"/>
                </a:solidFill>
                <a:latin typeface="Times New Roman"/>
              </a:rPr>
              <a:t>Statement</a:t>
            </a:r>
            <a:r>
              <a:rPr b="1" lang="en-IN" sz="2600" spc="-60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st</a:t>
            </a:r>
            <a:r>
              <a:rPr b="1" lang="en-IN" sz="26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1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7" strike="noStrike">
                <a:solidFill>
                  <a:srgbClr val="0000cc"/>
                </a:solidFill>
                <a:latin typeface="Times New Roman"/>
              </a:rPr>
              <a:t>con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IN" sz="2600" spc="-7" strike="noStrike">
                <a:solidFill>
                  <a:srgbClr val="c00000"/>
                </a:solidFill>
                <a:latin typeface="Times New Roman"/>
              </a:rPr>
              <a:t>createStatement();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544"/>
              </a:spcBef>
              <a:buClr>
                <a:srgbClr val="000000"/>
              </a:buClr>
              <a:buFont typeface="Arial MT"/>
              <a:buChar char="–"/>
              <a:tabLst>
                <a:tab algn="l" pos="756360"/>
                <a:tab algn="l" pos="75708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Statement</a:t>
            </a:r>
            <a:r>
              <a:rPr b="0" lang="en-IN" sz="2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object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st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is used to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send</a:t>
            </a:r>
            <a:r>
              <a:rPr b="1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1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execute</a:t>
            </a:r>
            <a:r>
              <a:rPr b="1" lang="en-IN" sz="2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SQL</a:t>
            </a:r>
            <a:r>
              <a:rPr b="1" lang="en-IN" sz="2200" spc="-11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statements</a:t>
            </a:r>
            <a:r>
              <a:rPr b="1" lang="en-IN" sz="22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to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4" name="object 7"/>
          <p:cNvSpPr/>
          <p:nvPr/>
        </p:nvSpPr>
        <p:spPr>
          <a:xfrm>
            <a:off x="1508400" y="6945840"/>
            <a:ext cx="124740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200" spc="-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database.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993240" y="497880"/>
            <a:ext cx="68925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Java</a:t>
            </a:r>
            <a:r>
              <a:rPr b="1" lang="en-IN" sz="36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Database</a:t>
            </a:r>
            <a:r>
              <a:rPr b="1" lang="en-IN" sz="36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Connectivity</a:t>
            </a:r>
            <a:r>
              <a:rPr b="0" lang="en-IN" sz="3600" spc="-7" strike="noStrike">
                <a:solidFill>
                  <a:schemeClr val="dk1"/>
                </a:solidFill>
                <a:latin typeface="Times New Roman"/>
              </a:rPr>
              <a:t>(contd.)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6" name="object 3"/>
          <p:cNvSpPr/>
          <p:nvPr/>
        </p:nvSpPr>
        <p:spPr>
          <a:xfrm>
            <a:off x="673560" y="1130760"/>
            <a:ext cx="4368960" cy="482760"/>
          </a:xfrm>
          <a:custGeom>
            <a:avLst/>
            <a:gdLst>
              <a:gd name="textAreaLeft" fmla="*/ 0 w 4368960"/>
              <a:gd name="textAreaRight" fmla="*/ 4369320 w 4368960"/>
              <a:gd name="textAreaTop" fmla="*/ 0 h 482760"/>
              <a:gd name="textAreaBottom" fmla="*/ 483120 h 482760"/>
            </a:gdLst>
            <a:ahLst/>
            <a:rect l="textAreaLeft" t="textAreaTop" r="textAreaRight" b="textAreaBottom"/>
            <a:pathLst>
              <a:path w="4369435" h="483234">
                <a:moveTo>
                  <a:pt x="4369308" y="477012"/>
                </a:moveTo>
                <a:lnTo>
                  <a:pt x="4369308" y="6096"/>
                </a:lnTo>
                <a:lnTo>
                  <a:pt x="4363212" y="0"/>
                </a:lnTo>
                <a:lnTo>
                  <a:pt x="6096" y="0"/>
                </a:lnTo>
                <a:lnTo>
                  <a:pt x="0" y="6096"/>
                </a:lnTo>
                <a:lnTo>
                  <a:pt x="0" y="477012"/>
                </a:lnTo>
                <a:lnTo>
                  <a:pt x="6096" y="483108"/>
                </a:lnTo>
                <a:lnTo>
                  <a:pt x="12192" y="483108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4343400" y="25908"/>
                </a:lnTo>
                <a:lnTo>
                  <a:pt x="4343400" y="12192"/>
                </a:lnTo>
                <a:lnTo>
                  <a:pt x="4355592" y="25908"/>
                </a:lnTo>
                <a:lnTo>
                  <a:pt x="4355592" y="483108"/>
                </a:lnTo>
                <a:lnTo>
                  <a:pt x="4363212" y="483108"/>
                </a:lnTo>
                <a:lnTo>
                  <a:pt x="4369308" y="477012"/>
                </a:lnTo>
                <a:close/>
              </a:path>
              <a:path w="4369435" h="483234">
                <a:moveTo>
                  <a:pt x="25908" y="25908"/>
                </a:move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4369435" h="483234">
                <a:moveTo>
                  <a:pt x="25908" y="457200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457200"/>
                </a:lnTo>
                <a:lnTo>
                  <a:pt x="25908" y="457200"/>
                </a:lnTo>
                <a:close/>
              </a:path>
              <a:path w="4369435" h="483234">
                <a:moveTo>
                  <a:pt x="4355592" y="457200"/>
                </a:moveTo>
                <a:lnTo>
                  <a:pt x="12192" y="457200"/>
                </a:lnTo>
                <a:lnTo>
                  <a:pt x="25908" y="469392"/>
                </a:lnTo>
                <a:lnTo>
                  <a:pt x="25908" y="483108"/>
                </a:lnTo>
                <a:lnTo>
                  <a:pt x="4343400" y="483108"/>
                </a:lnTo>
                <a:lnTo>
                  <a:pt x="4343400" y="469392"/>
                </a:lnTo>
                <a:lnTo>
                  <a:pt x="4355592" y="457200"/>
                </a:lnTo>
                <a:close/>
              </a:path>
              <a:path w="4369435" h="483234">
                <a:moveTo>
                  <a:pt x="25908" y="483108"/>
                </a:moveTo>
                <a:lnTo>
                  <a:pt x="25908" y="469392"/>
                </a:lnTo>
                <a:lnTo>
                  <a:pt x="12192" y="457200"/>
                </a:lnTo>
                <a:lnTo>
                  <a:pt x="12192" y="483108"/>
                </a:lnTo>
                <a:lnTo>
                  <a:pt x="25908" y="483108"/>
                </a:lnTo>
                <a:close/>
              </a:path>
              <a:path w="4369435" h="483234">
                <a:moveTo>
                  <a:pt x="4355592" y="25908"/>
                </a:moveTo>
                <a:lnTo>
                  <a:pt x="4343400" y="12192"/>
                </a:lnTo>
                <a:lnTo>
                  <a:pt x="4343400" y="25908"/>
                </a:lnTo>
                <a:lnTo>
                  <a:pt x="4355592" y="25908"/>
                </a:lnTo>
                <a:close/>
              </a:path>
              <a:path w="4369435" h="483234">
                <a:moveTo>
                  <a:pt x="4355592" y="457200"/>
                </a:moveTo>
                <a:lnTo>
                  <a:pt x="4355592" y="25908"/>
                </a:lnTo>
                <a:lnTo>
                  <a:pt x="4343400" y="25908"/>
                </a:lnTo>
                <a:lnTo>
                  <a:pt x="4343400" y="457200"/>
                </a:lnTo>
                <a:lnTo>
                  <a:pt x="4355592" y="457200"/>
                </a:lnTo>
                <a:close/>
              </a:path>
              <a:path w="4369435" h="483234">
                <a:moveTo>
                  <a:pt x="4355592" y="483108"/>
                </a:moveTo>
                <a:lnTo>
                  <a:pt x="4355592" y="457200"/>
                </a:lnTo>
                <a:lnTo>
                  <a:pt x="4343400" y="469392"/>
                </a:lnTo>
                <a:lnTo>
                  <a:pt x="4343400" y="483108"/>
                </a:lnTo>
                <a:lnTo>
                  <a:pt x="4355592" y="483108"/>
                </a:lnTo>
                <a:close/>
              </a:path>
            </a:pathLst>
          </a:custGeom>
          <a:solidFill>
            <a:srgbClr val="375d8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7" name="object 4"/>
          <p:cNvSpPr/>
          <p:nvPr/>
        </p:nvSpPr>
        <p:spPr>
          <a:xfrm>
            <a:off x="688320" y="1165320"/>
            <a:ext cx="8529120" cy="618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4.</a:t>
            </a:r>
            <a:r>
              <a:rPr b="1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Execute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SQL</a:t>
            </a:r>
            <a:r>
              <a:rPr b="1" lang="en-IN" sz="2400" spc="-14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Statements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926640"/>
                <a:tab algn="l" pos="2109600"/>
                <a:tab algn="l" pos="2499480"/>
                <a:tab algn="l" pos="3319200"/>
                <a:tab algn="l" pos="4739760"/>
                <a:tab algn="l" pos="5349240"/>
                <a:tab algn="l" pos="6010920"/>
                <a:tab algn="l" pos="8262000"/>
              </a:tabLst>
            </a:pPr>
            <a:r>
              <a:rPr b="0" lang="en-IN" sz="2400" spc="-17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exec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SQ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te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ent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us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exec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Q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ue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()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tabLst>
                <a:tab algn="l" pos="354960"/>
                <a:tab algn="l" pos="355680"/>
                <a:tab algn="l" pos="926640"/>
                <a:tab algn="l" pos="2109600"/>
                <a:tab algn="l" pos="2499480"/>
                <a:tab algn="l" pos="3319200"/>
                <a:tab algn="l" pos="4739760"/>
                <a:tab algn="l" pos="5349240"/>
                <a:tab algn="l" pos="6010920"/>
                <a:tab algn="l" pos="826200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executeUpdate()</a:t>
            </a:r>
            <a:r>
              <a:rPr b="1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method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on 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Statement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object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826920"/>
                <a:tab algn="l" pos="1587960"/>
                <a:tab algn="l" pos="3992760"/>
                <a:tab algn="l" pos="5193720"/>
                <a:tab algn="l" pos="6530400"/>
                <a:tab algn="l" pos="71902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exec</a:t>
            </a:r>
            <a:r>
              <a:rPr b="1" lang="en-IN" sz="2400" spc="-21" strike="noStrike">
                <a:solidFill>
                  <a:srgbClr val="c00000"/>
                </a:solidFill>
                <a:latin typeface="Times New Roman"/>
              </a:rPr>
              <a:t>u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te</a:t>
            </a:r>
            <a:r>
              <a:rPr b="1" lang="en-IN" sz="2400" spc="-12" strike="noStrike">
                <a:solidFill>
                  <a:srgbClr val="c00000"/>
                </a:solidFill>
                <a:latin typeface="Times New Roman"/>
              </a:rPr>
              <a:t>Upd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ate()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	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ethod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exec</a:t>
            </a:r>
            <a:r>
              <a:rPr b="0" lang="en-IN" sz="24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u</a:t>
            </a:r>
            <a:r>
              <a:rPr b="0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he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1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</a:t>
            </a:r>
            <a:r>
              <a:rPr b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R</a:t>
            </a:r>
            <a:r>
              <a:rPr b="1" lang="en-IN" sz="24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</a:t>
            </a:r>
            <a:r>
              <a:rPr b="1" lang="en-IN" sz="2400" spc="-18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TE</a:t>
            </a:r>
            <a:r>
              <a:rPr b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,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46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INSERT,</a:t>
            </a:r>
            <a:r>
              <a:rPr b="1" lang="en-IN" sz="2400" spc="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DELETE</a:t>
            </a:r>
            <a:r>
              <a:rPr b="1" lang="en-IN" sz="2400" spc="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and </a:t>
            </a:r>
            <a:r>
              <a:rPr b="1" lang="en-IN" sz="2400" spc="-3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UPDATE</a:t>
            </a:r>
            <a:r>
              <a:rPr b="1" lang="en-IN" sz="24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statements.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155600" indent="-229320">
              <a:lnSpc>
                <a:spcPts val="2390"/>
              </a:lnSpc>
              <a:spcBef>
                <a:spcPts val="14"/>
              </a:spcBef>
              <a:buClr>
                <a:srgbClr val="000000"/>
              </a:buClr>
              <a:buFont typeface="Arial MT"/>
              <a:buChar char="•"/>
              <a:tabLst>
                <a:tab algn="l" pos="1155240"/>
                <a:tab algn="l" pos="115560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E.g.: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756360">
              <a:lnSpc>
                <a:spcPts val="2880"/>
              </a:lnSpc>
              <a:spcBef>
                <a:spcPts val="85"/>
              </a:spcBef>
              <a:tabLst>
                <a:tab algn="l" pos="4507920"/>
                <a:tab algn="l" pos="5734800"/>
                <a:tab algn="l" pos="7190280"/>
                <a:tab algn="l" pos="78580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.ex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cu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pda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"CRE</a:t>
            </a:r>
            <a:r>
              <a:rPr b="0" lang="en-IN" sz="2400" spc="-276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9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tud1(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t,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 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varchar(15))");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756360">
              <a:lnSpc>
                <a:spcPts val="2784"/>
              </a:lnSpc>
              <a:tabLst>
                <a:tab algn="l" pos="4507920"/>
                <a:tab algn="l" pos="5734800"/>
                <a:tab algn="l" pos="7190280"/>
                <a:tab algn="l" pos="7858080"/>
              </a:tabLst>
            </a:pP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st.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executeUpdate(“INSERT</a:t>
            </a:r>
            <a:r>
              <a:rPr b="0" lang="en-IN" sz="240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INTO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student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values(1,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’Anu’)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”);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756360">
              <a:lnSpc>
                <a:spcPct val="100000"/>
              </a:lnSpc>
              <a:spcBef>
                <a:spcPts val="6"/>
              </a:spcBef>
              <a:tabLst>
                <a:tab algn="l" pos="4507920"/>
                <a:tab algn="l" pos="5734800"/>
                <a:tab algn="l" pos="7190280"/>
                <a:tab algn="l" pos="7858080"/>
              </a:tabLst>
            </a:pP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  <a:p>
            <a:pPr lvl="1" marL="824760" indent="-35640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Wingdings" charset="2"/>
              <a:buChar char=""/>
              <a:tabLst>
                <a:tab algn="l" pos="8254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1" i="1" lang="en-IN" sz="2400" spc="-7" strike="noStrike">
                <a:solidFill>
                  <a:srgbClr val="c00000"/>
                </a:solidFill>
                <a:latin typeface="Times New Roman"/>
              </a:rPr>
              <a:t>executeQuery</a:t>
            </a:r>
            <a:r>
              <a:rPr b="0" lang="en-IN" sz="2400" spc="-7" strike="noStrike">
                <a:solidFill>
                  <a:srgbClr val="c00000"/>
                </a:solidFill>
                <a:latin typeface="Times New Roman"/>
              </a:rPr>
              <a:t>()</a:t>
            </a:r>
            <a:r>
              <a:rPr b="0" lang="en-IN" sz="2400" spc="-35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method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executes</a:t>
            </a:r>
            <a:r>
              <a:rPr b="0" lang="en-IN" sz="2400" spc="-26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</a:t>
            </a:r>
            <a:r>
              <a:rPr b="0" lang="en-IN" sz="24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SELECT</a:t>
            </a:r>
            <a:r>
              <a:rPr b="1" lang="en-IN" sz="2400" spc="29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query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155240" indent="-2286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115560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0" lang="en-IN" sz="2400" spc="24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takes</a:t>
            </a:r>
            <a:r>
              <a:rPr b="0" lang="en-IN" sz="2400" spc="24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</a:t>
            </a:r>
            <a:r>
              <a:rPr b="0" lang="en-IN" sz="2400" spc="24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SQL</a:t>
            </a:r>
            <a:r>
              <a:rPr b="0" lang="en-IN" sz="2400" spc="16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SELECT</a:t>
            </a:r>
            <a:r>
              <a:rPr b="0" lang="en-IN" sz="2400" spc="20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query</a:t>
            </a:r>
            <a:r>
              <a:rPr b="0" lang="en-IN" sz="2400" spc="25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string</a:t>
            </a:r>
            <a:r>
              <a:rPr b="0" lang="en-IN" sz="2400" spc="23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as</a:t>
            </a:r>
            <a:r>
              <a:rPr b="0" lang="en-IN" sz="2400" spc="24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</a:t>
            </a:r>
            <a:r>
              <a:rPr b="0" lang="en-IN" sz="2400" spc="24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argument</a:t>
            </a:r>
            <a:r>
              <a:rPr b="0" lang="en-IN" sz="2400" spc="25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and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returns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result(output)</a:t>
            </a:r>
            <a:r>
              <a:rPr b="0" lang="en-IN" sz="24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as a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IN" sz="2400" spc="-7" strike="noStrike">
                <a:solidFill>
                  <a:srgbClr val="000000"/>
                </a:solidFill>
                <a:latin typeface="Times New Roman"/>
              </a:rPr>
              <a:t>ResultSet</a:t>
            </a:r>
            <a:r>
              <a:rPr b="1" i="1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object.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155600" indent="-2293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1155600"/>
              </a:tabLst>
            </a:pP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E.g.: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155240" indent="-228600">
              <a:lnSpc>
                <a:spcPct val="100000"/>
              </a:lnSpc>
              <a:tabLst>
                <a:tab algn="l" pos="0"/>
              </a:tabLst>
            </a:pPr>
            <a:r>
              <a:rPr b="1" lang="en-IN" sz="2400" spc="-12" strike="noStrike">
                <a:solidFill>
                  <a:srgbClr val="0000cc"/>
                </a:solidFill>
                <a:latin typeface="Times New Roman"/>
              </a:rPr>
              <a:t>R</a:t>
            </a:r>
            <a:r>
              <a:rPr b="1" lang="en-IN" sz="2400" spc="-1" strike="noStrike">
                <a:solidFill>
                  <a:srgbClr val="0000cc"/>
                </a:solidFill>
                <a:latin typeface="Times New Roman"/>
              </a:rPr>
              <a:t>e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s</a:t>
            </a:r>
            <a:r>
              <a:rPr b="1" lang="en-IN" sz="2400" spc="-12" strike="noStrike">
                <a:solidFill>
                  <a:srgbClr val="0000cc"/>
                </a:solidFill>
                <a:latin typeface="Times New Roman"/>
              </a:rPr>
              <a:t>u</a:t>
            </a:r>
            <a:r>
              <a:rPr b="1" lang="en-IN" sz="2400" spc="-1" strike="noStrike">
                <a:solidFill>
                  <a:srgbClr val="0000cc"/>
                </a:solidFill>
                <a:latin typeface="Times New Roman"/>
              </a:rPr>
              <a:t>lt</a:t>
            </a:r>
            <a:r>
              <a:rPr b="1" lang="en-IN" sz="2400" spc="-12" strike="noStrike">
                <a:solidFill>
                  <a:srgbClr val="0000cc"/>
                </a:solidFill>
                <a:latin typeface="Times New Roman"/>
              </a:rPr>
              <a:t>S</a:t>
            </a:r>
            <a:r>
              <a:rPr b="1" lang="en-IN" sz="2400" spc="-1" strike="noStrike">
                <a:solidFill>
                  <a:srgbClr val="0000cc"/>
                </a:solidFill>
                <a:latin typeface="Times New Roman"/>
              </a:rPr>
              <a:t>et</a:t>
            </a:r>
            <a:r>
              <a:rPr b="1" lang="en-IN" sz="2400" spc="-1" strike="noStrike">
                <a:solidFill>
                  <a:srgbClr val="0000cc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i="1" lang="en-IN" sz="2400" spc="-1" strike="noStrike">
                <a:solidFill>
                  <a:srgbClr val="000000"/>
                </a:solidFill>
                <a:latin typeface="Times New Roman"/>
              </a:rPr>
              <a:t>exec</a:t>
            </a:r>
            <a:r>
              <a:rPr b="1" i="1" lang="en-IN" sz="2400" spc="-21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1" i="1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1" i="1" lang="en-IN" sz="2400" spc="-12" strike="noStrike">
                <a:solidFill>
                  <a:srgbClr val="000000"/>
                </a:solidFill>
                <a:latin typeface="Times New Roman"/>
              </a:rPr>
              <a:t>eQu</a:t>
            </a:r>
            <a:r>
              <a:rPr b="1" i="1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i="1" lang="en-IN" sz="2400" spc="-7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1" i="1" lang="en-IN" sz="2400" spc="-1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(“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ELEC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ro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lno,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na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rom  student”);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993240" y="497880"/>
            <a:ext cx="68925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Java</a:t>
            </a:r>
            <a:r>
              <a:rPr b="1" lang="en-IN" sz="36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Database</a:t>
            </a:r>
            <a:r>
              <a:rPr b="1" lang="en-IN" sz="36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Connectivity</a:t>
            </a:r>
            <a:r>
              <a:rPr b="0" lang="en-IN" sz="3600" spc="-7" strike="noStrike">
                <a:solidFill>
                  <a:schemeClr val="dk1"/>
                </a:solidFill>
                <a:latin typeface="Times New Roman"/>
              </a:rPr>
              <a:t>(contd.)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9" name="object 3"/>
          <p:cNvSpPr/>
          <p:nvPr/>
        </p:nvSpPr>
        <p:spPr>
          <a:xfrm>
            <a:off x="993240" y="1393920"/>
            <a:ext cx="8071920" cy="56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42360" indent="-342360" algn="just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OpenSymbol"/>
              <a:buAutoNum type="arabicPeriod" startAt="5"/>
              <a:tabLst>
                <a:tab algn="l" pos="342360"/>
              </a:tabLst>
            </a:pP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Process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the Result 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(in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the case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of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SELECT query only </a:t>
            </a:r>
            <a:r>
              <a:rPr b="1" lang="en-IN" sz="2400" spc="-75" strike="noStrike">
                <a:solidFill>
                  <a:srgbClr val="000000"/>
                </a:solidFill>
                <a:latin typeface="Times New Roman"/>
              </a:rPr>
              <a:t>-To </a:t>
            </a:r>
            <a:r>
              <a:rPr b="1" lang="en-IN" sz="24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Retrieve</a:t>
            </a:r>
            <a:r>
              <a:rPr b="1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Result)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 result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SELECT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query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(retrieves data from database)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is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stored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ResultSet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object.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92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retrieve the data from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ResultSet object, we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have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use</a:t>
            </a:r>
            <a:r>
              <a:rPr b="0" lang="en-IN" sz="2400" spc="56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ResultSet’s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c00000"/>
                </a:solidFill>
                <a:latin typeface="Times New Roman"/>
              </a:rPr>
              <a:t>getxxx()</a:t>
            </a:r>
            <a:r>
              <a:rPr b="0" lang="en-IN" sz="2400" spc="574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method</a:t>
            </a:r>
            <a:r>
              <a:rPr b="0" lang="en-IN" sz="2400" spc="56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(where</a:t>
            </a:r>
            <a:r>
              <a:rPr b="0" lang="en-IN" sz="2400" spc="57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xxx</a:t>
            </a:r>
            <a:r>
              <a:rPr b="0" lang="en-IN" sz="2400" spc="568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is</a:t>
            </a:r>
            <a:r>
              <a:rPr b="0" lang="en-IN" sz="2400" spc="568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</a:t>
            </a:r>
            <a:r>
              <a:rPr b="0" lang="en-IN" sz="2400" spc="568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data </a:t>
            </a:r>
            <a:r>
              <a:rPr b="0" lang="en-IN" sz="2400" spc="-59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type.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575"/>
              </a:spcBef>
              <a:tabLst>
                <a:tab algn="l" pos="7570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1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int</a:t>
            </a:r>
            <a:r>
              <a:rPr b="1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getxxx(int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columnIndex):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575"/>
              </a:spcBef>
              <a:tabLst>
                <a:tab algn="l" pos="7570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1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int</a:t>
            </a:r>
            <a:r>
              <a:rPr b="1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getxxx(Stringt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columnIndex):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155600" indent="-229320">
              <a:lnSpc>
                <a:spcPct val="100000"/>
              </a:lnSpc>
              <a:spcBef>
                <a:spcPts val="581"/>
              </a:spcBef>
              <a:buClr>
                <a:srgbClr val="c00000"/>
              </a:buClr>
              <a:buFont typeface="Arial MT"/>
              <a:buChar char="•"/>
              <a:tabLst>
                <a:tab algn="l" pos="1155600"/>
              </a:tabLst>
            </a:pPr>
            <a:r>
              <a:rPr b="0" lang="en-IN" sz="2400" spc="-1" strike="noStrike">
                <a:solidFill>
                  <a:srgbClr val="c00000"/>
                </a:solidFill>
                <a:latin typeface="Times New Roman"/>
              </a:rPr>
              <a:t>getInt()</a:t>
            </a:r>
            <a:r>
              <a:rPr b="0" lang="en-IN" sz="2400" spc="-60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retrieve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integer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value.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155240" indent="-228600">
              <a:lnSpc>
                <a:spcPct val="100000"/>
              </a:lnSpc>
              <a:spcBef>
                <a:spcPts val="575"/>
              </a:spcBef>
              <a:buClr>
                <a:srgbClr val="c00000"/>
              </a:buClr>
              <a:buFont typeface="Arial MT"/>
              <a:buChar char="•"/>
              <a:tabLst>
                <a:tab algn="l" pos="1155600"/>
                <a:tab algn="l" pos="2650320"/>
                <a:tab algn="l" pos="3738240"/>
                <a:tab algn="l" pos="4337640"/>
                <a:tab algn="l" pos="4800600"/>
                <a:tab algn="l" pos="5535360"/>
                <a:tab algn="l" pos="5947920"/>
                <a:tab algn="l" pos="7053120"/>
                <a:tab algn="l" pos="7364160"/>
              </a:tabLst>
            </a:pPr>
            <a:r>
              <a:rPr b="0" lang="en-IN" sz="2400" spc="-1" strike="noStrike">
                <a:solidFill>
                  <a:srgbClr val="c00000"/>
                </a:solidFill>
                <a:latin typeface="Times New Roman"/>
              </a:rPr>
              <a:t>get</a:t>
            </a:r>
            <a:r>
              <a:rPr b="0" lang="en-IN" sz="2400" spc="-21" strike="noStrike">
                <a:solidFill>
                  <a:srgbClr val="c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c00000"/>
                </a:solidFill>
                <a:latin typeface="Times New Roman"/>
              </a:rPr>
              <a:t>t</a:t>
            </a:r>
            <a:r>
              <a:rPr b="0" lang="en-IN" sz="2400" spc="-12" strike="noStrike">
                <a:solidFill>
                  <a:srgbClr val="c00000"/>
                </a:solidFill>
                <a:latin typeface="Times New Roman"/>
              </a:rPr>
              <a:t>r</a:t>
            </a:r>
            <a:r>
              <a:rPr b="0" lang="en-IN" sz="2400" spc="-1" strike="noStrike">
                <a:solidFill>
                  <a:srgbClr val="c00000"/>
                </a:solidFill>
                <a:latin typeface="Times New Roman"/>
              </a:rPr>
              <a:t>ing()</a:t>
            </a:r>
            <a:r>
              <a:rPr b="0" lang="en-IN" sz="2400" spc="-1" strike="noStrike">
                <a:solidFill>
                  <a:srgbClr val="c00000"/>
                </a:solidFill>
                <a:latin typeface="Times New Roman"/>
              </a:rPr>
              <a:t>	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ethod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us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ret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ri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eve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ing  value.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155240" indent="-228600">
              <a:lnSpc>
                <a:spcPct val="100000"/>
              </a:lnSpc>
              <a:spcBef>
                <a:spcPts val="575"/>
              </a:spcBef>
              <a:buClr>
                <a:srgbClr val="c00000"/>
              </a:buClr>
              <a:buFont typeface="Arial MT"/>
              <a:buChar char="•"/>
              <a:tabLst>
                <a:tab algn="l" pos="1155600"/>
                <a:tab algn="l" pos="2514600"/>
                <a:tab algn="l" pos="3587760"/>
                <a:tab algn="l" pos="4169880"/>
                <a:tab algn="l" pos="4617720"/>
                <a:tab algn="l" pos="5334120"/>
                <a:tab algn="l" pos="5730120"/>
                <a:tab algn="l" pos="6818760"/>
                <a:tab algn="l" pos="7112520"/>
              </a:tabLst>
            </a:pPr>
            <a:r>
              <a:rPr b="0" lang="en-IN" sz="2400" spc="-1" strike="noStrike">
                <a:solidFill>
                  <a:srgbClr val="c00000"/>
                </a:solidFill>
                <a:latin typeface="Times New Roman"/>
              </a:rPr>
              <a:t>get</a:t>
            </a:r>
            <a:r>
              <a:rPr b="0" lang="en-IN" sz="2400" spc="-21" strike="noStrike">
                <a:solidFill>
                  <a:srgbClr val="c00000"/>
                </a:solidFill>
                <a:latin typeface="Times New Roman"/>
              </a:rPr>
              <a:t>F</a:t>
            </a:r>
            <a:r>
              <a:rPr b="0" lang="en-IN" sz="2400" spc="-1" strike="noStrike">
                <a:solidFill>
                  <a:srgbClr val="c00000"/>
                </a:solidFill>
                <a:latin typeface="Times New Roman"/>
              </a:rPr>
              <a:t>lo</a:t>
            </a:r>
            <a:r>
              <a:rPr b="0" lang="en-IN" sz="2400" spc="-12" strike="noStrike">
                <a:solidFill>
                  <a:srgbClr val="c00000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rgbClr val="c00000"/>
                </a:solidFill>
                <a:latin typeface="Times New Roman"/>
              </a:rPr>
              <a:t>t</a:t>
            </a:r>
            <a:r>
              <a:rPr b="0" lang="en-IN" sz="2400" spc="-12" strike="noStrike">
                <a:solidFill>
                  <a:srgbClr val="c00000"/>
                </a:solidFill>
                <a:latin typeface="Times New Roman"/>
              </a:rPr>
              <a:t>(</a:t>
            </a:r>
            <a:r>
              <a:rPr b="0" lang="en-IN" sz="2400" spc="-1" strike="noStrike">
                <a:solidFill>
                  <a:srgbClr val="c00000"/>
                </a:solidFill>
                <a:latin typeface="Times New Roman"/>
              </a:rPr>
              <a:t>)</a:t>
            </a:r>
            <a:r>
              <a:rPr b="0" lang="en-IN" sz="2400" spc="-1" strike="noStrike">
                <a:solidFill>
                  <a:srgbClr val="c00000"/>
                </a:solidFill>
                <a:latin typeface="Times New Roman"/>
              </a:rPr>
              <a:t>	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ethod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ri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eve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lo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ing  point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value.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751560" y="497880"/>
            <a:ext cx="255168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MVC(</a:t>
            </a:r>
            <a:r>
              <a:rPr b="0" lang="en-IN" sz="3600" spc="-7" strike="noStrike">
                <a:solidFill>
                  <a:schemeClr val="dk1"/>
                </a:solidFill>
                <a:latin typeface="Times New Roman"/>
              </a:rPr>
              <a:t>contd.)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993240" y="1313640"/>
            <a:ext cx="8071920" cy="5140440"/>
          </a:xfrm>
          <a:prstGeom prst="rect">
            <a:avLst/>
          </a:prstGeom>
          <a:noFill/>
          <a:ln w="0">
            <a:noFill/>
          </a:ln>
        </p:spPr>
        <p:txBody>
          <a:bodyPr lIns="0" rIns="0" tIns="92880" bIns="0" anchor="t">
            <a:noAutofit/>
          </a:bodyPr>
          <a:p>
            <a:pPr marL="354960" indent="-343080" algn="just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By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separating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a</a:t>
            </a:r>
            <a:r>
              <a:rPr b="0" lang="en-IN" sz="2400" spc="4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component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into</a:t>
            </a:r>
            <a:r>
              <a:rPr b="0" lang="en-IN" sz="2400" spc="4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</a:t>
            </a:r>
            <a:r>
              <a:rPr b="0" lang="en-IN" sz="2400" spc="4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model,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a</a:t>
            </a:r>
            <a:r>
              <a:rPr b="0" lang="en-IN" sz="2400" spc="4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35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view,</a:t>
            </a:r>
            <a:r>
              <a:rPr b="0" lang="en-IN" sz="2400" spc="-32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and</a:t>
            </a:r>
            <a:r>
              <a:rPr b="0" lang="en-IN" sz="2400" spc="4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 </a:t>
            </a:r>
            <a:r>
              <a:rPr b="0" lang="en-IN" sz="24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5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controller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,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the </a:t>
            </a:r>
            <a:r>
              <a:rPr b="0" i="1" lang="en-IN" sz="2400" spc="-7" strike="noStrike">
                <a:solidFill>
                  <a:schemeClr val="dk1"/>
                </a:solidFill>
                <a:latin typeface="Times New Roman"/>
              </a:rPr>
              <a:t>specific implementation </a:t>
            </a:r>
            <a:r>
              <a:rPr b="0" i="1" lang="en-IN" sz="2400" spc="-1" strike="noStrike">
                <a:solidFill>
                  <a:schemeClr val="dk1"/>
                </a:solidFill>
                <a:latin typeface="Times New Roman"/>
              </a:rPr>
              <a:t>of each </a:t>
            </a:r>
            <a:r>
              <a:rPr b="0" i="1" lang="en-IN" sz="2400" spc="-7" strike="noStrike">
                <a:solidFill>
                  <a:schemeClr val="dk1"/>
                </a:solidFill>
                <a:latin typeface="Times New Roman"/>
              </a:rPr>
              <a:t>can </a:t>
            </a:r>
            <a:r>
              <a:rPr b="0" i="1" lang="en-IN" sz="2400" spc="-1" strike="noStrike">
                <a:solidFill>
                  <a:schemeClr val="dk1"/>
                </a:solidFill>
                <a:latin typeface="Times New Roman"/>
              </a:rPr>
              <a:t>be </a:t>
            </a:r>
            <a:r>
              <a:rPr b="0" i="1" lang="en-IN" sz="2400" spc="-7" strike="noStrike">
                <a:solidFill>
                  <a:schemeClr val="dk1"/>
                </a:solidFill>
                <a:latin typeface="Times New Roman"/>
              </a:rPr>
              <a:t>changed </a:t>
            </a:r>
            <a:r>
              <a:rPr b="0" i="1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without affecting</a:t>
            </a:r>
            <a:r>
              <a:rPr b="1" lang="en-IN" sz="24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other</a:t>
            </a:r>
            <a:r>
              <a:rPr b="1" lang="en-IN" sz="2400" spc="-60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12" strike="noStrike">
                <a:solidFill>
                  <a:schemeClr val="dk1"/>
                </a:solidFill>
                <a:latin typeface="Times New Roman"/>
              </a:rPr>
              <a:t>two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4960" indent="-34308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Swing uses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rgbClr val="c04f4c"/>
                </a:solidFill>
                <a:latin typeface="Times New Roman"/>
              </a:rPr>
              <a:t> </a:t>
            </a:r>
            <a:r>
              <a:rPr b="1" lang="en-IN" sz="2400" spc="-7" strike="noStrike" u="heavy">
                <a:solidFill>
                  <a:srgbClr val="c04f4c"/>
                </a:solidFill>
                <a:uFill>
                  <a:solidFill>
                    <a:srgbClr val="bf4f4d"/>
                  </a:solidFill>
                </a:uFill>
                <a:latin typeface="Times New Roman"/>
              </a:rPr>
              <a:t>modified version </a:t>
            </a:r>
            <a:r>
              <a:rPr b="1" lang="en-IN" sz="2400" spc="-1" strike="noStrike" u="heavy">
                <a:solidFill>
                  <a:srgbClr val="c04f4c"/>
                </a:solidFill>
                <a:uFill>
                  <a:solidFill>
                    <a:srgbClr val="bf4f4d"/>
                  </a:solidFill>
                </a:uFill>
                <a:latin typeface="Times New Roman"/>
              </a:rPr>
              <a:t>of </a:t>
            </a:r>
            <a:r>
              <a:rPr b="1" lang="en-IN" sz="2400" spc="-7" strike="noStrike" u="heavy">
                <a:solidFill>
                  <a:srgbClr val="c04f4c"/>
                </a:solidFill>
                <a:uFill>
                  <a:solidFill>
                    <a:srgbClr val="bf4f4d"/>
                  </a:solidFill>
                </a:uFill>
                <a:latin typeface="Times New Roman"/>
              </a:rPr>
              <a:t>MVC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that </a:t>
            </a:r>
            <a:r>
              <a:rPr b="1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combines the 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lang="en-IN" sz="2400" spc="-7" strike="noStrike" u="heavy">
                <a:solidFill>
                  <a:srgbClr val="c00000"/>
                </a:solidFill>
                <a:uFill>
                  <a:solidFill>
                    <a:srgbClr val="bf0000"/>
                  </a:solidFill>
                </a:uFill>
                <a:latin typeface="Times New Roman"/>
              </a:rPr>
              <a:t>view</a:t>
            </a:r>
            <a:r>
              <a:rPr b="1" lang="en-IN" sz="2400" spc="-7" strike="noStrike" u="heavy">
                <a:solidFill>
                  <a:schemeClr val="dk1"/>
                </a:solidFill>
                <a:uFill>
                  <a:solidFill>
                    <a:srgbClr val="bf0000"/>
                  </a:solidFill>
                </a:uFill>
                <a:latin typeface="Times New Roman"/>
              </a:rPr>
              <a:t> and </a:t>
            </a:r>
            <a:r>
              <a:rPr b="1" lang="en-IN" sz="2400" spc="-1" strike="noStrike" u="heavy">
                <a:solidFill>
                  <a:schemeClr val="dk1"/>
                </a:solidFill>
                <a:uFill>
                  <a:solidFill>
                    <a:srgbClr val="bf0000"/>
                  </a:solidFill>
                </a:uFill>
                <a:latin typeface="Times New Roman"/>
              </a:rPr>
              <a:t>the </a:t>
            </a:r>
            <a:r>
              <a:rPr b="1" lang="en-IN" sz="2400" spc="-12" strike="noStrike" u="heavy">
                <a:solidFill>
                  <a:srgbClr val="c00000"/>
                </a:solidFill>
                <a:uFill>
                  <a:solidFill>
                    <a:srgbClr val="bf0000"/>
                  </a:solidFill>
                </a:uFill>
                <a:latin typeface="Times New Roman"/>
              </a:rPr>
              <a:t>controller</a:t>
            </a:r>
            <a:r>
              <a:rPr b="1" lang="en-IN" sz="2400" spc="-12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into 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a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single logical entity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called the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i="1" lang="en-IN" sz="2400" spc="-7" strike="noStrike">
                <a:solidFill>
                  <a:srgbClr val="c00000"/>
                </a:solidFill>
                <a:latin typeface="Times New Roman"/>
              </a:rPr>
              <a:t>UI </a:t>
            </a:r>
            <a:r>
              <a:rPr b="1" i="1" lang="en-IN" sz="2400" spc="-1" strike="noStrike">
                <a:solidFill>
                  <a:srgbClr val="c00000"/>
                </a:solidFill>
                <a:latin typeface="Times New Roman"/>
              </a:rPr>
              <a:t>delegate</a:t>
            </a:r>
            <a:r>
              <a:rPr b="0" i="1" lang="en-IN" sz="2400" spc="-1" strike="noStrike">
                <a:solidFill>
                  <a:schemeClr val="dk1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756360" indent="-286920" algn="just">
              <a:lnSpc>
                <a:spcPct val="100000"/>
              </a:lnSpc>
              <a:spcBef>
                <a:spcPts val="575"/>
              </a:spcBef>
              <a:buNone/>
              <a:tabLst>
                <a:tab algn="l" pos="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Arial MT"/>
              </a:rPr>
              <a:t>–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So, 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Swing’s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approach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is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called either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the </a:t>
            </a:r>
            <a:r>
              <a:rPr b="0" lang="en-IN" sz="2400" spc="-7" strike="noStrike">
                <a:solidFill>
                  <a:srgbClr val="c00000"/>
                </a:solidFill>
                <a:latin typeface="Times New Roman"/>
              </a:rPr>
              <a:t>Model-Delegate </a:t>
            </a:r>
            <a:r>
              <a:rPr b="0" lang="en-IN" sz="2400" spc="-1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c00000"/>
                </a:solidFill>
                <a:latin typeface="Times New Roman"/>
              </a:rPr>
              <a:t>architecture</a:t>
            </a:r>
            <a:r>
              <a:rPr b="0" lang="en-IN" sz="2400" spc="-52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or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Separable</a:t>
            </a:r>
            <a:r>
              <a:rPr b="0" lang="en-IN" sz="2400" spc="-26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cc"/>
                </a:solidFill>
                <a:latin typeface="Times New Roman"/>
              </a:rPr>
              <a:t>Model</a:t>
            </a:r>
            <a:r>
              <a:rPr b="0" lang="en-IN" sz="2400" spc="-2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architecture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4960" indent="-34308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26" strike="noStrike">
                <a:solidFill>
                  <a:schemeClr val="dk1"/>
                </a:solidFill>
                <a:latin typeface="Times New Roman"/>
              </a:rPr>
              <a:t>Swing’s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pluggable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look</a:t>
            </a:r>
            <a:r>
              <a:rPr b="0" lang="en-IN" sz="24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and</a:t>
            </a:r>
            <a:r>
              <a:rPr b="0" lang="en-IN" sz="24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feel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is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made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possible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by</a:t>
            </a:r>
            <a:r>
              <a:rPr b="0" lang="en-IN" sz="24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its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 Model-Delegate</a:t>
            </a:r>
            <a:r>
              <a:rPr b="0" lang="en-IN" sz="2400" spc="-5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architecture.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4960" indent="-34308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Because the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view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(look)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and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controller (feel) are </a:t>
            </a:r>
            <a:r>
              <a:rPr b="1" i="1" lang="en-IN" sz="2400" spc="-1" strike="noStrike">
                <a:solidFill>
                  <a:schemeClr val="dk1"/>
                </a:solidFill>
                <a:latin typeface="Times New Roman"/>
              </a:rPr>
              <a:t>separate 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from </a:t>
            </a:r>
            <a:r>
              <a:rPr b="0" lang="en-IN" sz="2400" spc="-58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the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model, the 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look and </a:t>
            </a:r>
            <a:r>
              <a:rPr b="0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feel 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can </a:t>
            </a:r>
            <a:r>
              <a:rPr b="0" lang="en-IN" sz="2400" spc="-12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be 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changed </a:t>
            </a:r>
            <a:r>
              <a:rPr b="0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without </a:t>
            </a:r>
            <a:r>
              <a:rPr b="0" lang="en-IN" sz="2400" spc="-12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affecting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how</a:t>
            </a:r>
            <a:r>
              <a:rPr b="0" lang="en-IN" sz="2400" spc="-12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</a:t>
            </a:r>
            <a:r>
              <a:rPr b="0" lang="en-IN" sz="2400" spc="-12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component</a:t>
            </a:r>
            <a:r>
              <a:rPr b="0" lang="en-IN" sz="2400" spc="-12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is</a:t>
            </a:r>
            <a:r>
              <a:rPr b="0" lang="en-IN" sz="2400" spc="-12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used </a:t>
            </a:r>
            <a:r>
              <a:rPr b="0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within</a:t>
            </a:r>
            <a:r>
              <a:rPr b="0" lang="en-IN" sz="2400" spc="-26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 </a:t>
            </a:r>
            <a:r>
              <a:rPr b="0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program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993240" y="433800"/>
            <a:ext cx="6892560" cy="1374480"/>
          </a:xfrm>
          <a:prstGeom prst="rect">
            <a:avLst/>
          </a:prstGeom>
          <a:noFill/>
          <a:ln w="0">
            <a:noFill/>
          </a:ln>
        </p:spPr>
        <p:txBody>
          <a:bodyPr lIns="0" rIns="0" tIns="76680" bIns="0" anchor="t">
            <a:noAutofit/>
          </a:bodyPr>
          <a:p>
            <a:pPr marL="12600" indent="0">
              <a:lnSpc>
                <a:spcPct val="100000"/>
              </a:lnSpc>
              <a:spcBef>
                <a:spcPts val="604"/>
              </a:spcBef>
              <a:buNone/>
            </a:pP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Java</a:t>
            </a:r>
            <a:r>
              <a:rPr b="1" lang="en-IN" sz="36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Database</a:t>
            </a:r>
            <a:r>
              <a:rPr b="1" lang="en-IN" sz="36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Connectivity</a:t>
            </a:r>
            <a:r>
              <a:rPr b="0" lang="en-IN" sz="3600" spc="-7" strike="noStrike">
                <a:solidFill>
                  <a:schemeClr val="dk1"/>
                </a:solidFill>
                <a:latin typeface="Times New Roman"/>
              </a:rPr>
              <a:t>(contd.)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  <a:p>
            <a:pPr marL="12600" indent="0">
              <a:lnSpc>
                <a:spcPct val="100000"/>
              </a:lnSpc>
              <a:spcBef>
                <a:spcPts val="334"/>
              </a:spcBef>
              <a:buNone/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Eg: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1" name="object 3"/>
          <p:cNvSpPr/>
          <p:nvPr/>
        </p:nvSpPr>
        <p:spPr>
          <a:xfrm>
            <a:off x="1907640" y="1454760"/>
            <a:ext cx="730836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1528560"/>
                <a:tab algn="l" pos="5553720"/>
                <a:tab algn="l" pos="6636960"/>
              </a:tabLst>
            </a:pPr>
            <a:r>
              <a:rPr b="1" lang="en-IN" sz="2400" spc="-12" strike="noStrike">
                <a:solidFill>
                  <a:srgbClr val="0000cc"/>
                </a:solidFill>
                <a:latin typeface="Times New Roman"/>
              </a:rPr>
              <a:t>R</a:t>
            </a:r>
            <a:r>
              <a:rPr b="1" lang="en-IN" sz="2400" spc="-1" strike="noStrike">
                <a:solidFill>
                  <a:srgbClr val="0000cc"/>
                </a:solidFill>
                <a:latin typeface="Times New Roman"/>
              </a:rPr>
              <a:t>e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s</a:t>
            </a:r>
            <a:r>
              <a:rPr b="1" lang="en-IN" sz="2400" spc="-12" strike="noStrike">
                <a:solidFill>
                  <a:srgbClr val="0000cc"/>
                </a:solidFill>
                <a:latin typeface="Times New Roman"/>
              </a:rPr>
              <a:t>u</a:t>
            </a:r>
            <a:r>
              <a:rPr b="1" lang="en-IN" sz="2400" spc="-1" strike="noStrike">
                <a:solidFill>
                  <a:srgbClr val="0000cc"/>
                </a:solidFill>
                <a:latin typeface="Times New Roman"/>
              </a:rPr>
              <a:t>lt</a:t>
            </a:r>
            <a:r>
              <a:rPr b="1" lang="en-IN" sz="2400" spc="-12" strike="noStrike">
                <a:solidFill>
                  <a:srgbClr val="0000cc"/>
                </a:solidFill>
                <a:latin typeface="Times New Roman"/>
              </a:rPr>
              <a:t>S</a:t>
            </a:r>
            <a:r>
              <a:rPr b="1" lang="en-IN" sz="2400" spc="-1" strike="noStrike">
                <a:solidFill>
                  <a:srgbClr val="0000cc"/>
                </a:solidFill>
                <a:latin typeface="Times New Roman"/>
              </a:rPr>
              <a:t>et</a:t>
            </a:r>
            <a:r>
              <a:rPr b="1" lang="en-IN" sz="2400" spc="-1" strike="noStrike">
                <a:solidFill>
                  <a:srgbClr val="0000cc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i="1" lang="en-IN" sz="2400" spc="-1" strike="noStrike">
                <a:solidFill>
                  <a:srgbClr val="000000"/>
                </a:solidFill>
                <a:latin typeface="Times New Roman"/>
              </a:rPr>
              <a:t>ex</a:t>
            </a:r>
            <a:r>
              <a:rPr b="1" i="1" lang="en-IN" sz="2400" spc="-1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i="1" lang="en-IN" sz="2400" spc="-1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1" i="1" lang="en-IN" sz="2400" spc="-12" strike="noStrike">
                <a:solidFill>
                  <a:srgbClr val="000000"/>
                </a:solidFill>
                <a:latin typeface="Times New Roman"/>
              </a:rPr>
              <a:t>ut</a:t>
            </a:r>
            <a:r>
              <a:rPr b="1" i="1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i="1" lang="en-IN" sz="2400" spc="-12" strike="noStrike">
                <a:solidFill>
                  <a:srgbClr val="000000"/>
                </a:solidFill>
                <a:latin typeface="Times New Roman"/>
              </a:rPr>
              <a:t>Qu</a:t>
            </a:r>
            <a:r>
              <a:rPr b="1" i="1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i="1" lang="en-IN" sz="2400" spc="-7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1" i="1" lang="en-IN" sz="2400" spc="-1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(“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ELEC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ro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ll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no,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na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2" name="object 4"/>
          <p:cNvSpPr/>
          <p:nvPr/>
        </p:nvSpPr>
        <p:spPr>
          <a:xfrm>
            <a:off x="4556160" y="1820520"/>
            <a:ext cx="12301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tudent”);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object 5"/>
          <p:cNvSpPr/>
          <p:nvPr/>
        </p:nvSpPr>
        <p:spPr>
          <a:xfrm>
            <a:off x="1907640" y="1820520"/>
            <a:ext cx="2446200" cy="11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indent="182880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rom 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while(rs.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next()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4" name="object 6"/>
          <p:cNvSpPr/>
          <p:nvPr/>
        </p:nvSpPr>
        <p:spPr>
          <a:xfrm>
            <a:off x="1450440" y="2917800"/>
            <a:ext cx="7767000" cy="454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383840" indent="7416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System.out.println(rs.</a:t>
            </a:r>
            <a:r>
              <a:rPr b="0" lang="en-IN" sz="2400" spc="-7" strike="noStrike">
                <a:solidFill>
                  <a:srgbClr val="c00000"/>
                </a:solidFill>
                <a:latin typeface="Times New Roman"/>
              </a:rPr>
              <a:t>getInt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(1));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System.out.println(rs.</a:t>
            </a:r>
            <a:r>
              <a:rPr b="0" lang="en-IN" sz="2400" spc="-7" strike="noStrike">
                <a:solidFill>
                  <a:srgbClr val="c00000"/>
                </a:solidFill>
                <a:latin typeface="Times New Roman"/>
              </a:rPr>
              <a:t>getString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(2));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383840">
              <a:lnSpc>
                <a:spcPct val="100000"/>
              </a:lnSpc>
              <a:spcBef>
                <a:spcPts val="6"/>
              </a:spcBef>
              <a:tabLst>
                <a:tab algn="l" pos="0"/>
              </a:tabLst>
            </a:pP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>
              <a:lnSpc>
                <a:spcPct val="100000"/>
              </a:lnSpc>
              <a:buClr>
                <a:srgbClr val="000000"/>
              </a:buClr>
              <a:buFont typeface="Arial MT"/>
              <a:buChar char="–"/>
              <a:tabLst>
                <a:tab algn="l" pos="2998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Here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rs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contains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all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rollno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name rows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studenttable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448200"/>
                <a:tab algn="l" pos="448920"/>
                <a:tab algn="l" pos="1833120"/>
                <a:tab algn="l" pos="2822400"/>
                <a:tab algn="l" pos="3174480"/>
                <a:tab algn="l" pos="4269240"/>
                <a:tab algn="l" pos="5687640"/>
                <a:tab algn="l" pos="6658560"/>
                <a:tab algn="l" pos="721296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lt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et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or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n</a:t>
            </a:r>
            <a:r>
              <a:rPr b="0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</a:t>
            </a:r>
            <a:r>
              <a:rPr b="0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ia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lly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pos</a:t>
            </a:r>
            <a:r>
              <a:rPr b="0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it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ioned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1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be</a:t>
            </a:r>
            <a:r>
              <a:rPr b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f</a:t>
            </a:r>
            <a:r>
              <a:rPr b="1" lang="en-IN" sz="24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</a:t>
            </a:r>
            <a:r>
              <a:rPr b="1" lang="en-IN" sz="2400" spc="-5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r</a:t>
            </a:r>
            <a:r>
              <a:rPr b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</a:t>
            </a:r>
            <a:r>
              <a:rPr b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</a:t>
            </a:r>
            <a:r>
              <a:rPr b="1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h</a:t>
            </a:r>
            <a:r>
              <a:rPr b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</a:t>
            </a:r>
            <a:r>
              <a:rPr b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1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f</a:t>
            </a:r>
            <a:r>
              <a:rPr b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ir</a:t>
            </a:r>
            <a:r>
              <a:rPr b="1" lang="en-IN" sz="24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</a:t>
            </a:r>
            <a:r>
              <a:rPr b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2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row</a:t>
            </a:r>
            <a:r>
              <a:rPr b="1" lang="en-IN" sz="2400" spc="-2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698040" indent="-228600">
              <a:lnSpc>
                <a:spcPct val="100000"/>
              </a:lnSpc>
              <a:spcBef>
                <a:spcPts val="536"/>
              </a:spcBef>
              <a:buClr>
                <a:srgbClr val="000000"/>
              </a:buClr>
              <a:buFont typeface="Arial MT"/>
              <a:buChar char="•"/>
              <a:tabLst>
                <a:tab algn="l" pos="698040"/>
                <a:tab algn="l" pos="698400"/>
                <a:tab algn="l" pos="1221120"/>
                <a:tab algn="l" pos="1868760"/>
                <a:tab algn="l" pos="2440440"/>
                <a:tab algn="l" pos="2823840"/>
                <a:tab algn="l" pos="3349800"/>
                <a:tab algn="l" pos="4401360"/>
                <a:tab algn="l" pos="5253480"/>
                <a:tab algn="l" pos="6532200"/>
                <a:tab algn="l" pos="7410960"/>
              </a:tabLst>
            </a:pP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1" lang="en-IN" sz="2200" spc="4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1" lang="en-IN" sz="2200" spc="-12" strike="noStrike">
                <a:solidFill>
                  <a:srgbClr val="000000"/>
                </a:solidFill>
                <a:latin typeface="Times New Roman"/>
              </a:rPr>
              <a:t>rs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200" spc="-12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1" lang="en-IN" sz="2200" spc="4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200" spc="-15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th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1" lang="en-IN" sz="2200" spc="-1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x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1" lang="en-IN" sz="2200" spc="4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)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(r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x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t(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)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)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m</a:t>
            </a:r>
            <a:r>
              <a:rPr b="0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ov</a:t>
            </a:r>
            <a:r>
              <a:rPr b="0" lang="en-IN" sz="22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</a:t>
            </a:r>
            <a:r>
              <a:rPr b="0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</a:t>
            </a:r>
            <a:r>
              <a:rPr b="0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h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cursor</a:t>
            </a:r>
            <a:r>
              <a:rPr b="0" lang="en-IN" sz="22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forward</a:t>
            </a:r>
            <a:r>
              <a:rPr b="0" lang="en-IN" sz="2200" spc="18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and</a:t>
            </a:r>
            <a:r>
              <a:rPr b="0" lang="en-IN" sz="22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2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makes</a:t>
            </a:r>
            <a:r>
              <a:rPr b="0" lang="en-IN" sz="2200" spc="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first</a:t>
            </a:r>
            <a:r>
              <a:rPr b="0" lang="en-IN" sz="2200" spc="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row</a:t>
            </a:r>
            <a:r>
              <a:rPr b="0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the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current</a:t>
            </a:r>
            <a:r>
              <a:rPr b="0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row)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698040" indent="-228600">
              <a:lnSpc>
                <a:spcPct val="100000"/>
              </a:lnSpc>
              <a:spcBef>
                <a:spcPts val="530"/>
              </a:spcBef>
              <a:buClr>
                <a:srgbClr val="000000"/>
              </a:buClr>
              <a:buFont typeface="Arial MT"/>
              <a:buChar char="•"/>
              <a:tabLst>
                <a:tab algn="l" pos="698040"/>
                <a:tab algn="l" pos="698400"/>
              </a:tabLst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200" spc="1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second</a:t>
            </a:r>
            <a:r>
              <a:rPr b="0" lang="en-IN" sz="2200" spc="15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call</a:t>
            </a:r>
            <a:r>
              <a:rPr b="0" lang="en-IN" sz="2200" spc="1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200" spc="15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next()</a:t>
            </a:r>
            <a:r>
              <a:rPr b="0" lang="en-IN" sz="2200" spc="1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moves</a:t>
            </a:r>
            <a:r>
              <a:rPr b="0" lang="en-IN" sz="2200" spc="143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</a:t>
            </a:r>
            <a:r>
              <a:rPr b="0" lang="en-IN" sz="2200" spc="13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cursor</a:t>
            </a:r>
            <a:r>
              <a:rPr b="0" lang="en-IN" sz="2200" spc="148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forward</a:t>
            </a:r>
            <a:r>
              <a:rPr b="0" lang="en-IN" sz="2200" spc="148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and</a:t>
            </a:r>
            <a:r>
              <a:rPr b="0" lang="en-IN" sz="2200" spc="15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2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makes </a:t>
            </a:r>
            <a:r>
              <a:rPr b="0" lang="en-IN" sz="2200" spc="-5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</a:t>
            </a:r>
            <a:r>
              <a:rPr b="0" lang="en-IN" sz="2200" spc="-2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second row</a:t>
            </a:r>
            <a:r>
              <a:rPr b="0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as </a:t>
            </a:r>
            <a:r>
              <a:rPr b="0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current</a:t>
            </a:r>
            <a:r>
              <a:rPr b="0" lang="en-IN" sz="2200" spc="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200" spc="-4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row</a:t>
            </a:r>
            <a:r>
              <a:rPr b="0" lang="en-IN" sz="2200" spc="-4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and so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on.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993240" y="497880"/>
            <a:ext cx="68925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Java</a:t>
            </a:r>
            <a:r>
              <a:rPr b="1" lang="en-IN" sz="36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Database</a:t>
            </a:r>
            <a:r>
              <a:rPr b="1" lang="en-IN" sz="36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Connectivity</a:t>
            </a:r>
            <a:r>
              <a:rPr b="0" lang="en-IN" sz="3600" spc="-7" strike="noStrike">
                <a:solidFill>
                  <a:schemeClr val="dk1"/>
                </a:solidFill>
                <a:latin typeface="Times New Roman"/>
              </a:rPr>
              <a:t>(contd.)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6" name="PlaceHolder 2"/>
          <p:cNvSpPr>
            <a:spLocks noGrp="1"/>
          </p:cNvSpPr>
          <p:nvPr>
            <p:ph/>
          </p:nvPr>
        </p:nvSpPr>
        <p:spPr>
          <a:xfrm>
            <a:off x="993240" y="1313640"/>
            <a:ext cx="8071920" cy="44301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354960" indent="-343080" algn="just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rs.</a:t>
            </a:r>
            <a:r>
              <a:rPr b="0" lang="en-IN" sz="2400" spc="-7" strike="noStrike">
                <a:solidFill>
                  <a:srgbClr val="c00000"/>
                </a:solidFill>
                <a:latin typeface="Times New Roman"/>
              </a:rPr>
              <a:t>getInt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(1)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will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retrieve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the</a:t>
            </a:r>
            <a:r>
              <a:rPr b="0" lang="en-IN" sz="24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value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of</a:t>
            </a:r>
            <a:r>
              <a:rPr b="0" lang="en-IN" sz="24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first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attribute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in</a:t>
            </a:r>
            <a:r>
              <a:rPr b="0" lang="en-IN" sz="2400" spc="599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the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current</a:t>
            </a:r>
            <a:r>
              <a:rPr b="0" lang="en-IN" sz="2400" spc="559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row(getInt()</a:t>
            </a:r>
            <a:r>
              <a:rPr b="0" lang="en-IN" sz="2400" spc="56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is</a:t>
            </a:r>
            <a:r>
              <a:rPr b="0" lang="en-IN" sz="2400" spc="56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used</a:t>
            </a:r>
            <a:r>
              <a:rPr b="0" lang="en-IN" sz="2400" spc="57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because</a:t>
            </a:r>
            <a:r>
              <a:rPr b="0" lang="en-IN" sz="2400" spc="57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first</a:t>
            </a:r>
            <a:r>
              <a:rPr b="0" lang="en-IN" sz="2400" spc="579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attribute</a:t>
            </a:r>
            <a:r>
              <a:rPr b="0" lang="en-IN" sz="2400" spc="56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is</a:t>
            </a:r>
            <a:r>
              <a:rPr b="0" lang="en-IN" sz="2400" spc="56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rollno </a:t>
            </a:r>
            <a:r>
              <a:rPr b="0" lang="en-IN" sz="2400" spc="-59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which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is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integer)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4960" indent="-343080" algn="just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rs.</a:t>
            </a:r>
            <a:r>
              <a:rPr b="0" lang="en-IN" sz="2400" spc="-7" strike="noStrike">
                <a:solidFill>
                  <a:srgbClr val="c00000"/>
                </a:solidFill>
                <a:latin typeface="Times New Roman"/>
              </a:rPr>
              <a:t>getString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(2) will retrieve the value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of second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attribute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in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the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current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row(getString()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is</a:t>
            </a:r>
            <a:r>
              <a:rPr b="0" lang="en-IN" sz="24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used</a:t>
            </a:r>
            <a:r>
              <a:rPr b="0" lang="en-IN" sz="24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because</a:t>
            </a:r>
            <a:r>
              <a:rPr b="0" lang="en-IN" sz="24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second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attribute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is </a:t>
            </a:r>
            <a:r>
              <a:rPr b="0" lang="en-IN" sz="24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name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which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is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character</a:t>
            </a:r>
            <a:r>
              <a:rPr b="0" lang="en-IN" sz="2400" spc="-5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string)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title"/>
          </p:nvPr>
        </p:nvSpPr>
        <p:spPr>
          <a:xfrm>
            <a:off x="993240" y="497880"/>
            <a:ext cx="68925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Java</a:t>
            </a:r>
            <a:r>
              <a:rPr b="1" lang="en-IN" sz="36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Database</a:t>
            </a:r>
            <a:r>
              <a:rPr b="1" lang="en-IN" sz="36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Connectivity</a:t>
            </a:r>
            <a:r>
              <a:rPr b="0" lang="en-IN" sz="3600" spc="-7" strike="noStrike">
                <a:solidFill>
                  <a:schemeClr val="dk1"/>
                </a:solidFill>
                <a:latin typeface="Times New Roman"/>
              </a:rPr>
              <a:t>(contd.)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8" name="object 3"/>
          <p:cNvSpPr/>
          <p:nvPr/>
        </p:nvSpPr>
        <p:spPr>
          <a:xfrm>
            <a:off x="764640" y="1319400"/>
            <a:ext cx="6757200" cy="23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926640" indent="-914400">
              <a:lnSpc>
                <a:spcPct val="100000"/>
              </a:lnSpc>
              <a:spcBef>
                <a:spcPts val="96"/>
              </a:spcBef>
              <a:tabLst>
                <a:tab algn="l" pos="0"/>
              </a:tabLst>
            </a:pPr>
            <a:r>
              <a:rPr b="1" lang="en-IN" sz="2200" spc="-7" strike="noStrike">
                <a:solidFill>
                  <a:srgbClr val="0000cc"/>
                </a:solidFill>
                <a:latin typeface="Times New Roman"/>
              </a:rPr>
              <a:t>ResultSet</a:t>
            </a:r>
            <a:r>
              <a:rPr b="1" lang="en-IN" sz="2200" spc="-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rs=st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i="1" lang="en-IN" sz="2200" spc="-7" strike="noStrike">
                <a:solidFill>
                  <a:srgbClr val="000000"/>
                </a:solidFill>
                <a:latin typeface="Times New Roman"/>
              </a:rPr>
              <a:t>executeQuery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(“SELECT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rollno,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name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from </a:t>
            </a:r>
            <a:r>
              <a:rPr b="0" lang="en-IN" sz="2200" spc="-5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while(rs.</a:t>
            </a:r>
            <a:r>
              <a:rPr b="1" lang="en-IN" sz="2200" spc="-7" strike="noStrike">
                <a:solidFill>
                  <a:srgbClr val="c00000"/>
                </a:solidFill>
                <a:latin typeface="Times New Roman"/>
              </a:rPr>
              <a:t>next()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tabLst>
                <a:tab algn="l" pos="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926640" indent="983160">
              <a:lnSpc>
                <a:spcPct val="100000"/>
              </a:lnSpc>
              <a:tabLst>
                <a:tab algn="l" pos="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System.out.println(rs.</a:t>
            </a:r>
            <a:r>
              <a:rPr b="0" lang="en-IN" sz="2200" spc="-7" strike="noStrike">
                <a:solidFill>
                  <a:srgbClr val="c00000"/>
                </a:solidFill>
                <a:latin typeface="Times New Roman"/>
              </a:rPr>
              <a:t>getInt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(1)); </a:t>
            </a:r>
            <a:r>
              <a:rPr b="0" lang="en-IN" sz="2200" spc="-5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System.out.println(rs.</a:t>
            </a:r>
            <a:r>
              <a:rPr b="0" lang="en-IN" sz="2200" spc="-7" strike="noStrike">
                <a:solidFill>
                  <a:srgbClr val="c00000"/>
                </a:solidFill>
                <a:latin typeface="Times New Roman"/>
              </a:rPr>
              <a:t>getString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(2));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ts val="2636"/>
              </a:lnSpc>
              <a:tabLst>
                <a:tab algn="l" pos="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874"/>
              </a:lnSpc>
              <a:tabLst>
                <a:tab algn="l" pos="0"/>
              </a:tabLst>
            </a:pPr>
            <a:r>
              <a:rPr b="1" lang="en-IN" sz="2400" spc="-21" strike="noStrike">
                <a:solidFill>
                  <a:srgbClr val="000000"/>
                </a:solidFill>
                <a:latin typeface="Times New Roman"/>
              </a:rPr>
              <a:t>Working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object 4"/>
          <p:cNvSpPr/>
          <p:nvPr/>
        </p:nvSpPr>
        <p:spPr>
          <a:xfrm>
            <a:off x="7707960" y="1319400"/>
            <a:ext cx="112680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student”);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object 5"/>
          <p:cNvSpPr/>
          <p:nvPr/>
        </p:nvSpPr>
        <p:spPr>
          <a:xfrm>
            <a:off x="764640" y="3696840"/>
            <a:ext cx="8299800" cy="302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55680" indent="-343080" algn="just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Here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rollno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name</a:t>
            </a:r>
            <a:r>
              <a:rPr b="0" lang="en-IN" sz="22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all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rows in</a:t>
            </a:r>
            <a:r>
              <a:rPr b="0" lang="en-IN" sz="2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student table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IN" sz="2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retrieved.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 algn="just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ResultSet</a:t>
            </a:r>
            <a:r>
              <a:rPr b="1" lang="en-IN" sz="2200" spc="62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object</a:t>
            </a:r>
            <a:r>
              <a:rPr b="0" lang="en-IN" sz="2200" spc="62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rs</a:t>
            </a:r>
            <a:r>
              <a:rPr b="1" lang="en-IN" sz="2200" spc="62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maintains</a:t>
            </a:r>
            <a:r>
              <a:rPr b="0" lang="en-IN" sz="2200" spc="62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200" spc="62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cursor</a:t>
            </a:r>
            <a:r>
              <a:rPr b="0" lang="en-IN" sz="2200" spc="62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that</a:t>
            </a:r>
            <a:r>
              <a:rPr b="0" lang="en-IN" sz="2200" spc="62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200" spc="61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initially</a:t>
            </a:r>
            <a:r>
              <a:rPr b="0" lang="en-IN" sz="2200" spc="633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positioned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86560" algn="just">
              <a:lnSpc>
                <a:spcPct val="100000"/>
              </a:lnSpc>
              <a:tabLst>
                <a:tab algn="l" pos="355680"/>
              </a:tabLst>
            </a:pPr>
            <a:r>
              <a:rPr b="1" lang="en-IN" sz="22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before</a:t>
            </a:r>
            <a:r>
              <a:rPr b="1" lang="en-IN" sz="2200" spc="-3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 first </a:t>
            </a:r>
            <a:r>
              <a:rPr b="1" lang="en-IN" sz="2200" spc="-46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row.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86560" indent="-274320" algn="just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When while(rs.</a:t>
            </a:r>
            <a:r>
              <a:rPr b="1" lang="en-IN" sz="2200" spc="-7" strike="noStrike">
                <a:solidFill>
                  <a:srgbClr val="c00000"/>
                </a:solidFill>
                <a:latin typeface="Times New Roman"/>
              </a:rPr>
              <a:t>next())</a:t>
            </a:r>
            <a:r>
              <a:rPr b="1" lang="en-IN" sz="2200" spc="-1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is first executed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cursor moves forward to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first row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of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result and prints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value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of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first attribute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(rollno)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and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second</a:t>
            </a:r>
            <a:r>
              <a:rPr b="0" lang="en-IN" sz="22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attribute(name)in</a:t>
            </a:r>
            <a:r>
              <a:rPr b="0" lang="en-IN" sz="22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first</a:t>
            </a:r>
            <a:r>
              <a:rPr b="0" lang="en-IN" sz="22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row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in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 result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86560" indent="-274320" algn="just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Next time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while loop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is executed, if second row is there, then rs.nex()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moves cursor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second row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prints</a:t>
            </a:r>
            <a:r>
              <a:rPr b="0" lang="en-IN" sz="22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 values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thar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41" strike="noStrike">
                <a:solidFill>
                  <a:srgbClr val="000000"/>
                </a:solidFill>
                <a:latin typeface="Times New Roman"/>
              </a:rPr>
              <a:t>row.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 algn="just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This</a:t>
            </a:r>
            <a:r>
              <a:rPr b="0" lang="en-IN" sz="22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continues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until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 there</a:t>
            </a:r>
            <a:r>
              <a:rPr b="0" lang="en-IN" sz="22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no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more</a:t>
            </a:r>
            <a:r>
              <a:rPr b="0" lang="en-IN" sz="22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row</a:t>
            </a:r>
            <a:r>
              <a:rPr b="0" lang="en-IN" sz="2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the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result.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title"/>
          </p:nvPr>
        </p:nvSpPr>
        <p:spPr>
          <a:xfrm>
            <a:off x="993240" y="497880"/>
            <a:ext cx="68925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Java</a:t>
            </a:r>
            <a:r>
              <a:rPr b="1" lang="en-IN" sz="36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Database</a:t>
            </a:r>
            <a:r>
              <a:rPr b="1" lang="en-IN" sz="36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Connectivity</a:t>
            </a:r>
            <a:r>
              <a:rPr b="0" lang="en-IN" sz="3600" spc="-7" strike="noStrike">
                <a:solidFill>
                  <a:schemeClr val="dk1"/>
                </a:solidFill>
                <a:latin typeface="Times New Roman"/>
              </a:rPr>
              <a:t>(contd.)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2" name="PlaceHolder 2"/>
          <p:cNvSpPr>
            <a:spLocks noGrp="1"/>
          </p:cNvSpPr>
          <p:nvPr>
            <p:ph/>
          </p:nvPr>
        </p:nvSpPr>
        <p:spPr>
          <a:xfrm>
            <a:off x="993240" y="1313640"/>
            <a:ext cx="8071920" cy="4508280"/>
          </a:xfrm>
          <a:prstGeom prst="rect">
            <a:avLst/>
          </a:prstGeom>
          <a:noFill/>
          <a:ln w="0">
            <a:noFill/>
          </a:ln>
        </p:spPr>
        <p:txBody>
          <a:bodyPr lIns="0" rIns="0" tIns="907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6.</a:t>
            </a:r>
            <a:r>
              <a:rPr b="0" lang="en-IN" sz="26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800" spc="-7" strike="noStrike">
                <a:solidFill>
                  <a:schemeClr val="dk1"/>
                </a:solidFill>
                <a:latin typeface="Times New Roman"/>
              </a:rPr>
              <a:t>Close</a:t>
            </a:r>
            <a:r>
              <a:rPr b="1" lang="en-IN" sz="28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800" spc="-7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1" lang="en-IN" sz="28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800" spc="-7" strike="noStrike">
                <a:solidFill>
                  <a:schemeClr val="dk1"/>
                </a:solidFill>
                <a:latin typeface="Times New Roman"/>
              </a:rPr>
              <a:t>connection </a:t>
            </a:r>
            <a:r>
              <a:rPr b="1" lang="en-IN" sz="2800" spc="-1" strike="noStrike">
                <a:solidFill>
                  <a:schemeClr val="dk1"/>
                </a:solidFill>
                <a:latin typeface="Times New Roman"/>
              </a:rPr>
              <a:t>and</a:t>
            </a:r>
            <a:r>
              <a:rPr b="1" lang="en-IN" sz="2800" spc="-7" strike="noStrike">
                <a:solidFill>
                  <a:schemeClr val="dk1"/>
                </a:solidFill>
                <a:latin typeface="Times New Roman"/>
              </a:rPr>
              <a:t> Statement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26"/>
              </a:spcBef>
              <a:buNone/>
            </a:pPr>
            <a:endParaRPr b="0" lang="en-IN" sz="4000" spc="-1" strike="noStrike">
              <a:solidFill>
                <a:srgbClr val="000000"/>
              </a:solidFill>
              <a:latin typeface="Calibri"/>
            </a:endParaRPr>
          </a:p>
          <a:p>
            <a:pPr marL="355680" indent="-34308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397520"/>
                <a:tab algn="l" pos="2166120"/>
                <a:tab algn="l" pos="3798000"/>
                <a:tab algn="l" pos="4552200"/>
                <a:tab algn="l" pos="4966920"/>
                <a:tab algn="l" pos="5433120"/>
                <a:tab algn="l" pos="6388560"/>
                <a:tab algn="l" pos="722808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Finally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open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connections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need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to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be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closed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using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close()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4960" indent="0">
              <a:lnSpc>
                <a:spcPct val="100000"/>
              </a:lnSpc>
              <a:buNone/>
              <a:tabLst>
                <a:tab algn="l" pos="354960"/>
                <a:tab algn="l" pos="355680"/>
                <a:tab algn="l" pos="1397520"/>
                <a:tab algn="l" pos="2166120"/>
                <a:tab algn="l" pos="3798000"/>
                <a:tab algn="l" pos="4552200"/>
                <a:tab algn="l" pos="4966920"/>
                <a:tab algn="l" pos="5433120"/>
                <a:tab algn="l" pos="6388560"/>
                <a:tab algn="l" pos="722808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method</a:t>
            </a:r>
            <a:r>
              <a:rPr b="0" lang="en-IN" sz="2400" spc="-5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as: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12600" indent="0">
              <a:lnSpc>
                <a:spcPts val="4609"/>
              </a:lnSpc>
              <a:spcBef>
                <a:spcPts val="74"/>
              </a:spcBef>
              <a:buNone/>
              <a:tabLst>
                <a:tab algn="l" pos="354960"/>
                <a:tab algn="l" pos="355680"/>
                <a:tab algn="l" pos="1397520"/>
                <a:tab algn="l" pos="2166120"/>
                <a:tab algn="l" pos="3798000"/>
                <a:tab algn="l" pos="4552200"/>
                <a:tab algn="l" pos="4966920"/>
                <a:tab algn="l" pos="5433120"/>
                <a:tab algn="l" pos="6388560"/>
                <a:tab algn="l" pos="7228080"/>
              </a:tabLst>
            </a:pPr>
            <a:r>
              <a:rPr b="0" lang="en-IN" sz="3200" spc="4" strike="noStrike">
                <a:solidFill>
                  <a:schemeClr val="dk1"/>
                </a:solidFill>
                <a:latin typeface="Times New Roman"/>
              </a:rPr>
              <a:t>con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.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cl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os</a:t>
            </a:r>
            <a:r>
              <a:rPr b="1" lang="en-IN" sz="2400" spc="-12" strike="noStrike">
                <a:solidFill>
                  <a:srgbClr val="c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c00000"/>
                </a:solidFill>
                <a:latin typeface="Times New Roman"/>
              </a:rPr>
              <a:t>()  </a:t>
            </a:r>
            <a:r>
              <a:rPr b="0" lang="en-IN" sz="3200" spc="-1" strike="noStrike">
                <a:solidFill>
                  <a:schemeClr val="dk1"/>
                </a:solidFill>
                <a:latin typeface="Times New Roman"/>
              </a:rPr>
              <a:t>s</a:t>
            </a:r>
            <a:r>
              <a:rPr b="0" lang="en-IN" sz="3200" spc="-7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.</a:t>
            </a:r>
            <a:r>
              <a:rPr b="1" lang="en-IN" sz="3200" spc="-21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cl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os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()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4228560" y="497880"/>
            <a:ext cx="159984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MySQ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L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4" name="object 3"/>
          <p:cNvSpPr/>
          <p:nvPr/>
        </p:nvSpPr>
        <p:spPr>
          <a:xfrm>
            <a:off x="1069200" y="1242720"/>
            <a:ext cx="8069760" cy="16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748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68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MySQL</a:t>
            </a:r>
            <a:r>
              <a:rPr b="0" lang="en-IN" sz="2400" spc="-10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open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source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database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software.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756360" indent="-286920">
              <a:lnSpc>
                <a:spcPct val="100000"/>
              </a:lnSpc>
              <a:spcBef>
                <a:spcPts val="536"/>
              </a:spcBef>
              <a:tabLst>
                <a:tab algn="l" pos="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Arial MT"/>
              </a:rPr>
              <a:t>–</a:t>
            </a:r>
            <a:r>
              <a:rPr b="0" lang="en-IN" sz="2200" spc="-7" strike="noStrike">
                <a:solidFill>
                  <a:srgbClr val="000000"/>
                </a:solidFill>
                <a:latin typeface="Arial MT"/>
              </a:rPr>
              <a:t>	</a:t>
            </a:r>
            <a:r>
              <a:rPr b="0" lang="en-IN" sz="2200" spc="-97" strike="noStrike">
                <a:solidFill>
                  <a:srgbClr val="000000"/>
                </a:solidFill>
                <a:latin typeface="Times New Roman"/>
              </a:rPr>
              <a:t>We</a:t>
            </a:r>
            <a:r>
              <a:rPr b="0" lang="en-IN" sz="2200" spc="21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2200" spc="23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create</a:t>
            </a:r>
            <a:r>
              <a:rPr b="0" lang="en-IN" sz="2200" spc="22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databases,</a:t>
            </a:r>
            <a:r>
              <a:rPr b="0" lang="en-IN" sz="2200" spc="22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tables</a:t>
            </a:r>
            <a:r>
              <a:rPr b="0" lang="en-IN" sz="2200" spc="22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etc</a:t>
            </a:r>
            <a:r>
              <a:rPr b="0" lang="en-IN" sz="2200" spc="22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IN" sz="2200" spc="22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storing</a:t>
            </a:r>
            <a:r>
              <a:rPr b="0" lang="en-IN" sz="2200" spc="23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data</a:t>
            </a:r>
            <a:r>
              <a:rPr b="0" lang="en-IN" sz="2200" spc="21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200" spc="23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we</a:t>
            </a:r>
            <a:r>
              <a:rPr b="0" lang="en-IN" sz="2200" spc="22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can </a:t>
            </a:r>
            <a:r>
              <a:rPr b="0" lang="en-IN" sz="2200" spc="-5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perform various database operations.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570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Take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mysqlshell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type: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object 4"/>
          <p:cNvSpPr/>
          <p:nvPr/>
        </p:nvSpPr>
        <p:spPr>
          <a:xfrm>
            <a:off x="1069200" y="2860200"/>
            <a:ext cx="3155040" cy="13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12600">
              <a:lnSpc>
                <a:spcPct val="100000"/>
              </a:lnSpc>
              <a:spcBef>
                <a:spcPts val="675"/>
              </a:spcBef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\sql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75"/>
              </a:spcBef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\connect</a:t>
            </a:r>
            <a:r>
              <a:rPr b="1" lang="en-IN" sz="240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ff0000"/>
                </a:solidFill>
                <a:latin typeface="Times New Roman"/>
              </a:rPr>
              <a:t>root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@localhost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75"/>
              </a:spcBef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Enter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password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2" strike="noStrike">
                <a:solidFill>
                  <a:srgbClr val="ff0000"/>
                </a:solidFill>
                <a:latin typeface="Times New Roman"/>
              </a:rPr>
              <a:t>root123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object 5"/>
          <p:cNvSpPr/>
          <p:nvPr/>
        </p:nvSpPr>
        <p:spPr>
          <a:xfrm>
            <a:off x="4726800" y="3861360"/>
            <a:ext cx="393984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000" spc="-1" strike="noStrike">
                <a:solidFill>
                  <a:srgbClr val="ff0000"/>
                </a:solidFill>
                <a:latin typeface="Times New Roman"/>
              </a:rPr>
              <a:t>(password</a:t>
            </a:r>
            <a:r>
              <a:rPr b="1" lang="en-IN" sz="2000" spc="-55" strike="noStrike">
                <a:solidFill>
                  <a:srgbClr val="ff0000"/>
                </a:solidFill>
                <a:latin typeface="Times New Roman"/>
              </a:rPr>
              <a:t> </a:t>
            </a:r>
            <a:r>
              <a:rPr b="1" lang="en-IN" sz="2000" spc="-1" strike="noStrike">
                <a:solidFill>
                  <a:srgbClr val="ff0000"/>
                </a:solidFill>
                <a:latin typeface="Times New Roman"/>
              </a:rPr>
              <a:t>given</a:t>
            </a:r>
            <a:r>
              <a:rPr b="1" lang="en-IN" sz="2000" spc="-26" strike="noStrike">
                <a:solidFill>
                  <a:srgbClr val="ff0000"/>
                </a:solidFill>
                <a:latin typeface="Times New Roman"/>
              </a:rPr>
              <a:t> </a:t>
            </a:r>
            <a:r>
              <a:rPr b="1" lang="en-IN" sz="2000" spc="-7" strike="noStrike">
                <a:solidFill>
                  <a:srgbClr val="ff0000"/>
                </a:solidFill>
                <a:latin typeface="Times New Roman"/>
              </a:rPr>
              <a:t>during</a:t>
            </a:r>
            <a:r>
              <a:rPr b="1" lang="en-IN" sz="2000" spc="-21" strike="noStrike">
                <a:solidFill>
                  <a:srgbClr val="ff0000"/>
                </a:solidFill>
                <a:latin typeface="Times New Roman"/>
              </a:rPr>
              <a:t> </a:t>
            </a:r>
            <a:r>
              <a:rPr b="1" lang="en-IN" sz="2000" spc="-7" strike="noStrike">
                <a:solidFill>
                  <a:srgbClr val="ff0000"/>
                </a:solidFill>
                <a:latin typeface="Times New Roman"/>
              </a:rPr>
              <a:t>installation)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object 6"/>
          <p:cNvSpPr/>
          <p:nvPr/>
        </p:nvSpPr>
        <p:spPr>
          <a:xfrm>
            <a:off x="1069200" y="4176720"/>
            <a:ext cx="6229800" cy="22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Create</a:t>
            </a:r>
            <a:r>
              <a:rPr b="0" lang="en-IN" sz="24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database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75"/>
              </a:spcBef>
              <a:tabLst>
                <a:tab algn="l" pos="354960"/>
                <a:tab algn="l" pos="355680"/>
              </a:tabLst>
            </a:pP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CR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IN" sz="2400" spc="-19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IN" sz="24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1" lang="en-IN" sz="2400" spc="-19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1" lang="en-IN" sz="2400" spc="-185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SE</a:t>
            </a:r>
            <a:r>
              <a:rPr b="1" lang="en-IN" sz="2400" spc="-10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2" strike="noStrike">
                <a:solidFill>
                  <a:srgbClr val="ff0000"/>
                </a:solidFill>
                <a:latin typeface="Times New Roman"/>
              </a:rPr>
              <a:t>A</a:t>
            </a:r>
            <a:r>
              <a:rPr b="1" lang="en-IN" sz="2400" spc="-7" strike="noStrike">
                <a:solidFill>
                  <a:srgbClr val="ff0000"/>
                </a:solidFill>
                <a:latin typeface="Times New Roman"/>
              </a:rPr>
              <a:t>B</a:t>
            </a:r>
            <a:r>
              <a:rPr b="1" lang="en-IN" sz="2400" spc="-12" strike="noStrike">
                <a:solidFill>
                  <a:srgbClr val="ff0000"/>
                </a:solidFill>
                <a:latin typeface="Times New Roman"/>
              </a:rPr>
              <a:t>C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Use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database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creating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tables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75"/>
              </a:spcBef>
              <a:tabLst>
                <a:tab algn="l" pos="354960"/>
                <a:tab algn="l" pos="355680"/>
              </a:tabLst>
            </a:pP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US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IN" sz="2400" spc="-1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2" strike="noStrike">
                <a:solidFill>
                  <a:srgbClr val="ff0000"/>
                </a:solidFill>
                <a:latin typeface="Times New Roman"/>
              </a:rPr>
              <a:t>A</a:t>
            </a:r>
            <a:r>
              <a:rPr b="1" lang="en-IN" sz="2400" spc="-7" strike="noStrike">
                <a:solidFill>
                  <a:srgbClr val="ff0000"/>
                </a:solidFill>
                <a:latin typeface="Times New Roman"/>
              </a:rPr>
              <a:t>B</a:t>
            </a:r>
            <a:r>
              <a:rPr b="1" lang="en-IN" sz="2400" spc="-12" strike="noStrike">
                <a:solidFill>
                  <a:srgbClr val="ff0000"/>
                </a:solidFill>
                <a:latin typeface="Times New Roman"/>
              </a:rPr>
              <a:t>C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Now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you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do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database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operations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MySQL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993240" y="497880"/>
            <a:ext cx="70221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SQL</a:t>
            </a:r>
            <a:r>
              <a:rPr b="1" lang="en-IN" sz="3600" spc="-22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Commands-</a:t>
            </a:r>
            <a:r>
              <a:rPr b="1" lang="en-IN" sz="36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52" strike="noStrike">
                <a:solidFill>
                  <a:srgbClr val="0000cc"/>
                </a:solidFill>
                <a:latin typeface="Times New Roman"/>
              </a:rPr>
              <a:t>CREATE</a:t>
            </a:r>
            <a:r>
              <a:rPr b="1" lang="en-IN" sz="3600" spc="-9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lang="en-IN" sz="3600" spc="-60" strike="noStrike">
                <a:solidFill>
                  <a:srgbClr val="0000cc"/>
                </a:solidFill>
                <a:latin typeface="Times New Roman"/>
              </a:rPr>
              <a:t>TABLE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9" name="object 3"/>
          <p:cNvSpPr/>
          <p:nvPr/>
        </p:nvSpPr>
        <p:spPr>
          <a:xfrm>
            <a:off x="993240" y="1392480"/>
            <a:ext cx="8071200" cy="251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 algn="just">
              <a:lnSpc>
                <a:spcPct val="100000"/>
              </a:lnSpc>
              <a:spcBef>
                <a:spcPts val="99"/>
              </a:spcBef>
              <a:buClr>
                <a:srgbClr val="0000cc"/>
              </a:buClr>
              <a:buFont typeface="Arial MT"/>
              <a:buChar char="•"/>
              <a:tabLst>
                <a:tab algn="l" pos="355680"/>
              </a:tabLst>
            </a:pPr>
            <a:r>
              <a:rPr b="1" lang="en-IN" sz="2600" spc="-35" strike="noStrike">
                <a:solidFill>
                  <a:srgbClr val="0000cc"/>
                </a:solidFill>
                <a:latin typeface="Times New Roman"/>
              </a:rPr>
              <a:t>CREATE </a:t>
            </a:r>
            <a:r>
              <a:rPr b="1" lang="en-IN" sz="2600" spc="-41" strike="noStrike">
                <a:solidFill>
                  <a:srgbClr val="0000cc"/>
                </a:solidFill>
                <a:latin typeface="Times New Roman"/>
              </a:rPr>
              <a:t>TABLE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tablename (atribute1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type,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attribute2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type,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attribute3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type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cc"/>
                </a:solidFill>
                <a:latin typeface="Times New Roman"/>
              </a:rPr>
              <a:t>Primary</a:t>
            </a:r>
            <a:r>
              <a:rPr b="0" lang="en-IN" sz="2600" spc="-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600" spc="-32" strike="noStrike">
                <a:solidFill>
                  <a:srgbClr val="0000cc"/>
                </a:solidFill>
                <a:latin typeface="Times New Roman"/>
              </a:rPr>
              <a:t>Key,…..</a:t>
            </a:r>
            <a:r>
              <a:rPr b="0" lang="en-IN" sz="2600" spc="-26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atributen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type,</a:t>
            </a:r>
            <a:r>
              <a:rPr b="1" i="1" lang="en-IN" sz="2600" spc="-7" strike="noStrike">
                <a:solidFill>
                  <a:srgbClr val="000000"/>
                </a:solidFill>
                <a:latin typeface="Times New Roman"/>
              </a:rPr>
              <a:t>constraints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926640" indent="-457200">
              <a:lnSpc>
                <a:spcPct val="120000"/>
              </a:lnSpc>
              <a:spcBef>
                <a:spcPts val="11"/>
              </a:spcBef>
              <a:tabLst>
                <a:tab algn="l" pos="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Arial MT"/>
              </a:rPr>
              <a:t>–</a:t>
            </a:r>
            <a:r>
              <a:rPr b="0" lang="en-IN" sz="2400" spc="208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Type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be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int 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char(size)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object 4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object 5"/>
          <p:cNvSpPr/>
          <p:nvPr/>
        </p:nvSpPr>
        <p:spPr>
          <a:xfrm>
            <a:off x="4650840" y="5293800"/>
            <a:ext cx="4414680" cy="40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1918800"/>
                <a:tab algn="l" pos="3660840"/>
                <a:tab algn="l" pos="3944160"/>
              </a:tabLst>
            </a:pP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ers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ar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ar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15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)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e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object 6"/>
          <p:cNvSpPr/>
          <p:nvPr/>
        </p:nvSpPr>
        <p:spPr>
          <a:xfrm>
            <a:off x="993240" y="3899520"/>
            <a:ext cx="3346560" cy="21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926640">
              <a:lnSpc>
                <a:spcPct val="120000"/>
              </a:lnSpc>
              <a:spcBef>
                <a:spcPts val="9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varchar(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z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e)  real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575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date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E.g.</a:t>
            </a:r>
            <a:r>
              <a:rPr b="0" lang="en-IN" sz="26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46" strike="noStrike">
                <a:solidFill>
                  <a:srgbClr val="000000"/>
                </a:solidFill>
                <a:latin typeface="Times New Roman"/>
              </a:rPr>
              <a:t>CREATE</a:t>
            </a:r>
            <a:r>
              <a:rPr b="0" lang="en-IN" sz="2600" spc="-11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41" strike="noStrike">
                <a:solidFill>
                  <a:srgbClr val="000000"/>
                </a:solidFill>
                <a:latin typeface="Times New Roman"/>
              </a:rPr>
              <a:t>TABLE </a:t>
            </a:r>
            <a:r>
              <a:rPr b="0" lang="en-IN" sz="2600" spc="-63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int);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title"/>
          </p:nvPr>
        </p:nvSpPr>
        <p:spPr>
          <a:xfrm>
            <a:off x="2424240" y="497880"/>
            <a:ext cx="521604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SQ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L</a:t>
            </a:r>
            <a:r>
              <a:rPr b="1" lang="en-IN" sz="3600" spc="-22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C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omm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ands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-</a:t>
            </a:r>
            <a:r>
              <a:rPr b="1" lang="en-IN" sz="36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rgbClr val="0000cc"/>
                </a:solidFill>
                <a:latin typeface="Times New Roman"/>
              </a:rPr>
              <a:t>INSE</a:t>
            </a:r>
            <a:r>
              <a:rPr b="1" lang="en-IN" sz="3600" spc="-137" strike="noStrike">
                <a:solidFill>
                  <a:srgbClr val="0000cc"/>
                </a:solidFill>
                <a:latin typeface="Times New Roman"/>
              </a:rPr>
              <a:t>R</a:t>
            </a:r>
            <a:r>
              <a:rPr b="1" lang="en-IN" sz="3600" spc="-1" strike="noStrike">
                <a:solidFill>
                  <a:srgbClr val="0000cc"/>
                </a:solidFill>
                <a:latin typeface="Times New Roman"/>
              </a:rPr>
              <a:t>T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4" name="object 3"/>
          <p:cNvSpPr/>
          <p:nvPr/>
        </p:nvSpPr>
        <p:spPr>
          <a:xfrm>
            <a:off x="993240" y="1313640"/>
            <a:ext cx="5847480" cy="96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Insert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rows(values</a:t>
            </a:r>
            <a:r>
              <a:rPr b="0" lang="en-IN" sz="26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attribute)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into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table.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24"/>
              </a:spcBef>
              <a:buClr>
                <a:srgbClr val="0000cc"/>
              </a:buClr>
              <a:buFont typeface="Arial MT"/>
              <a:buChar char="•"/>
              <a:tabLst>
                <a:tab algn="l" pos="354960"/>
                <a:tab algn="l" pos="355680"/>
                <a:tab algn="l" pos="2219400"/>
              </a:tabLst>
            </a:pPr>
            <a:r>
              <a:rPr b="1" lang="en-IN" sz="2600" spc="-15" strike="noStrike">
                <a:solidFill>
                  <a:srgbClr val="0000cc"/>
                </a:solidFill>
                <a:latin typeface="Times New Roman"/>
              </a:rPr>
              <a:t>INSERT</a:t>
            </a:r>
            <a:r>
              <a:rPr b="1" lang="en-IN" sz="2600" spc="-15" strike="noStrike">
                <a:solidFill>
                  <a:srgbClr val="0000cc"/>
                </a:solidFill>
                <a:latin typeface="Times New Roman"/>
              </a:rPr>
              <a:t>	</a:t>
            </a:r>
            <a:r>
              <a:rPr b="1" lang="en-IN" sz="2600" spc="-12" strike="noStrike">
                <a:solidFill>
                  <a:srgbClr val="0000cc"/>
                </a:solidFill>
                <a:latin typeface="Times New Roman"/>
              </a:rPr>
              <a:t>INTO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object 4"/>
          <p:cNvSpPr/>
          <p:nvPr/>
        </p:nvSpPr>
        <p:spPr>
          <a:xfrm>
            <a:off x="4690440" y="1868040"/>
            <a:ext cx="4372200" cy="40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1693440"/>
              </a:tabLst>
            </a:pP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tablename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(attribute,attribute..)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object 5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object 6"/>
          <p:cNvSpPr/>
          <p:nvPr/>
        </p:nvSpPr>
        <p:spPr>
          <a:xfrm>
            <a:off x="993240" y="2185560"/>
            <a:ext cx="8071200" cy="47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0" anchor="t">
            <a:spAutoFit/>
          </a:bodyPr>
          <a:p>
            <a:pPr marL="354960">
              <a:lnSpc>
                <a:spcPct val="100000"/>
              </a:lnSpc>
              <a:spcBef>
                <a:spcPts val="720"/>
              </a:spcBef>
            </a:pPr>
            <a:r>
              <a:rPr b="1" lang="en-IN" sz="2600" spc="-52" strike="noStrike">
                <a:solidFill>
                  <a:srgbClr val="0000cc"/>
                </a:solidFill>
                <a:latin typeface="Times New Roman"/>
              </a:rPr>
              <a:t>VALUES</a:t>
            </a:r>
            <a:r>
              <a:rPr b="0" lang="en-IN" sz="2600" spc="-52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IN" sz="260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value1,value2,….);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847160"/>
              </a:tabLst>
            </a:pP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If</a:t>
            </a:r>
            <a:r>
              <a:rPr b="0" lang="en-IN" sz="2600" spc="25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type</a:t>
            </a:r>
            <a:r>
              <a:rPr b="0" lang="en-IN" sz="2600" spc="25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600" spc="24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attribute</a:t>
            </a:r>
            <a:r>
              <a:rPr b="0" lang="en-IN" sz="2600" spc="25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600" spc="25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varchar</a:t>
            </a:r>
            <a:r>
              <a:rPr b="0" lang="en-IN" sz="2600" spc="24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or</a:t>
            </a:r>
            <a:r>
              <a:rPr b="0" lang="en-IN" sz="2600" spc="24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char</a:t>
            </a:r>
            <a:r>
              <a:rPr b="0" lang="en-IN" sz="2600" spc="25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its</a:t>
            </a:r>
            <a:r>
              <a:rPr b="0" lang="en-IN" sz="2600" spc="25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value</a:t>
            </a:r>
            <a:r>
              <a:rPr b="0" lang="en-IN" sz="2600" spc="25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should</a:t>
            </a:r>
            <a:r>
              <a:rPr b="0" lang="en-IN" sz="2600" spc="25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be </a:t>
            </a:r>
            <a:r>
              <a:rPr b="0" lang="en-IN" sz="2600" spc="-63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enclose</a:t>
            </a:r>
            <a:r>
              <a:rPr b="0" lang="en-IN" sz="26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single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quotes.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584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99684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E.g.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Insert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following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details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into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Person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table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20000"/>
              </a:lnSpc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Name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15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Anu</a:t>
            </a:r>
            <a:r>
              <a:rPr b="0" lang="en-IN" sz="2400" spc="-1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Age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20,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Name</a:t>
            </a:r>
            <a:r>
              <a:rPr b="0" lang="en-IN" sz="24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Smith</a:t>
            </a:r>
            <a:r>
              <a:rPr b="0" lang="en-IN" sz="2400" spc="-1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Age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10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Name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Roy</a:t>
            </a:r>
            <a:r>
              <a:rPr b="0" lang="en-IN" sz="2400" spc="-12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Age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70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15"/>
              </a:spcBef>
              <a:tabLst>
                <a:tab algn="l" pos="354960"/>
                <a:tab algn="l" pos="355680"/>
              </a:tabLst>
            </a:pPr>
            <a:r>
              <a:rPr b="0" lang="en-IN" sz="2600" spc="-26" strike="noStrike">
                <a:solidFill>
                  <a:srgbClr val="000000"/>
                </a:solidFill>
                <a:latin typeface="Times New Roman"/>
              </a:rPr>
              <a:t>INSERT</a:t>
            </a:r>
            <a:r>
              <a:rPr b="0" lang="en-IN" sz="26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5" strike="noStrike">
                <a:solidFill>
                  <a:srgbClr val="000000"/>
                </a:solidFill>
                <a:latin typeface="Times New Roman"/>
              </a:rPr>
              <a:t>INTO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 Person(name,age)</a:t>
            </a:r>
            <a:r>
              <a:rPr b="0" lang="en-IN" sz="26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32" strike="noStrike">
                <a:solidFill>
                  <a:srgbClr val="000000"/>
                </a:solidFill>
                <a:latin typeface="Times New Roman"/>
              </a:rPr>
              <a:t>VALUES(‘Anu’,</a:t>
            </a:r>
            <a:r>
              <a:rPr b="0" lang="en-IN" sz="26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20);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4629"/>
              </a:lnSpc>
              <a:spcBef>
                <a:spcPts val="159"/>
              </a:spcBef>
              <a:tabLst>
                <a:tab algn="l" pos="354960"/>
                <a:tab algn="l" pos="355680"/>
              </a:tabLst>
            </a:pPr>
            <a:r>
              <a:rPr b="0" lang="en-IN" sz="2600" spc="-26" strike="noStrike">
                <a:solidFill>
                  <a:srgbClr val="000000"/>
                </a:solidFill>
                <a:latin typeface="Times New Roman"/>
              </a:rPr>
              <a:t>INSERT</a:t>
            </a:r>
            <a:r>
              <a:rPr b="0" lang="en-IN" sz="2600" spc="-7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5" strike="noStrike">
                <a:solidFill>
                  <a:srgbClr val="000000"/>
                </a:solidFill>
                <a:latin typeface="Times New Roman"/>
              </a:rPr>
              <a:t>INTO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Person(name,age)</a:t>
            </a:r>
            <a:r>
              <a:rPr b="0" lang="en-IN" sz="260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26" strike="noStrike">
                <a:solidFill>
                  <a:srgbClr val="000000"/>
                </a:solidFill>
                <a:latin typeface="Times New Roman"/>
              </a:rPr>
              <a:t>VALUES(‘</a:t>
            </a:r>
            <a:r>
              <a:rPr b="0" lang="en-IN" sz="2800" spc="-26" strike="noStrike">
                <a:solidFill>
                  <a:srgbClr val="000000"/>
                </a:solidFill>
                <a:latin typeface="Times New Roman"/>
              </a:rPr>
              <a:t>Smith</a:t>
            </a:r>
            <a:r>
              <a:rPr b="0" lang="en-IN" sz="2600" spc="-26" strike="noStrike">
                <a:solidFill>
                  <a:srgbClr val="000000"/>
                </a:solidFill>
                <a:latin typeface="Times New Roman"/>
              </a:rPr>
              <a:t>’,</a:t>
            </a:r>
            <a:r>
              <a:rPr b="0" lang="en-IN" sz="26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10); </a:t>
            </a:r>
            <a:r>
              <a:rPr b="0" lang="en-IN" sz="2600" spc="-63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26" strike="noStrike">
                <a:solidFill>
                  <a:srgbClr val="000000"/>
                </a:solidFill>
                <a:latin typeface="Times New Roman"/>
              </a:rPr>
              <a:t>INSERT</a:t>
            </a:r>
            <a:r>
              <a:rPr b="0" lang="en-IN" sz="260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5" strike="noStrike">
                <a:solidFill>
                  <a:srgbClr val="000000"/>
                </a:solidFill>
                <a:latin typeface="Times New Roman"/>
              </a:rPr>
              <a:t>INTO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Person(name,age)</a:t>
            </a:r>
            <a:r>
              <a:rPr b="0" lang="en-IN" sz="260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32" strike="noStrike">
                <a:solidFill>
                  <a:srgbClr val="000000"/>
                </a:solidFill>
                <a:latin typeface="Times New Roman"/>
              </a:rPr>
              <a:t>VALUES(‘</a:t>
            </a:r>
            <a:r>
              <a:rPr b="0" lang="en-IN" sz="2800" spc="-32" strike="noStrike">
                <a:solidFill>
                  <a:srgbClr val="000000"/>
                </a:solidFill>
                <a:latin typeface="Times New Roman"/>
              </a:rPr>
              <a:t>Roy</a:t>
            </a:r>
            <a:r>
              <a:rPr b="0" lang="en-IN" sz="2600" spc="-32" strike="noStrike">
                <a:solidFill>
                  <a:srgbClr val="000000"/>
                </a:solidFill>
                <a:latin typeface="Times New Roman"/>
              </a:rPr>
              <a:t>’,</a:t>
            </a:r>
            <a:r>
              <a:rPr b="0" lang="en-IN" sz="26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70);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title"/>
          </p:nvPr>
        </p:nvSpPr>
        <p:spPr>
          <a:xfrm>
            <a:off x="2335680" y="497880"/>
            <a:ext cx="538380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SQ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L</a:t>
            </a:r>
            <a:r>
              <a:rPr b="1" lang="en-IN" sz="3600" spc="-22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C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omm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ands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-</a:t>
            </a:r>
            <a:r>
              <a:rPr b="1" lang="en-IN" sz="36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rgbClr val="0000cc"/>
                </a:solidFill>
                <a:latin typeface="Times New Roman"/>
              </a:rPr>
              <a:t>DELET</a:t>
            </a:r>
            <a:r>
              <a:rPr b="1" lang="en-IN" sz="3600" spc="-1" strike="noStrike">
                <a:solidFill>
                  <a:srgbClr val="0000cc"/>
                </a:solidFill>
                <a:latin typeface="Times New Roman"/>
              </a:rPr>
              <a:t>E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9" name="object 3"/>
          <p:cNvSpPr/>
          <p:nvPr/>
        </p:nvSpPr>
        <p:spPr>
          <a:xfrm>
            <a:off x="993240" y="1313640"/>
            <a:ext cx="8071920" cy="60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2103120"/>
              </a:tabLst>
            </a:pP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Delete</a:t>
            </a:r>
            <a:r>
              <a:rPr b="0" lang="en-IN" sz="26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from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table.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24"/>
              </a:spcBef>
              <a:tabLst>
                <a:tab algn="l" pos="354960"/>
                <a:tab algn="l" pos="355680"/>
                <a:tab algn="l" pos="2103120"/>
              </a:tabLst>
            </a:pPr>
            <a:r>
              <a:rPr b="1" lang="en-IN" sz="2600" spc="-1" strike="noStrike">
                <a:solidFill>
                  <a:srgbClr val="0000cc"/>
                </a:solidFill>
                <a:latin typeface="Times New Roman"/>
              </a:rPr>
              <a:t>DELETE</a:t>
            </a:r>
            <a:r>
              <a:rPr b="1" lang="en-IN" sz="2600" spc="-3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lang="en-IN" sz="2600" spc="-1" strike="noStrike">
                <a:solidFill>
                  <a:srgbClr val="0000cc"/>
                </a:solidFill>
                <a:latin typeface="Times New Roman"/>
              </a:rPr>
              <a:t>FROM</a:t>
            </a:r>
            <a:r>
              <a:rPr b="1" lang="en-IN" sz="2600" spc="-26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tablename </a:t>
            </a:r>
            <a:r>
              <a:rPr b="1" lang="en-IN" sz="2600" spc="-1" strike="noStrike">
                <a:solidFill>
                  <a:srgbClr val="0000cc"/>
                </a:solidFill>
                <a:latin typeface="Times New Roman"/>
              </a:rPr>
              <a:t>WHERE</a:t>
            </a:r>
            <a:r>
              <a:rPr b="1" lang="en-IN" sz="2600" spc="-26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condition;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Condition</a:t>
            </a:r>
            <a:r>
              <a:rPr b="0" lang="en-IN" sz="26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26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be</a:t>
            </a:r>
            <a:r>
              <a:rPr b="0" lang="en-IN" sz="26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6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form: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469440">
              <a:lnSpc>
                <a:spcPct val="120000"/>
              </a:lnSpc>
              <a:spcBef>
                <a:spcPts val="11"/>
              </a:spcBef>
              <a:tabLst>
                <a:tab algn="l" pos="2610360"/>
                <a:tab algn="l" pos="2783160"/>
                <a:tab algn="l" pos="4751640"/>
                <a:tab algn="l" pos="509796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Attribute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=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value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Attribute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&lt;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value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Attribute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&gt;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value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Attribute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&lt;=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value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Attribute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&gt;=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value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Attribute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!=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value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Attribute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c00000"/>
                </a:solidFill>
                <a:latin typeface="Times New Roman"/>
              </a:rPr>
              <a:t>BETWEEN</a:t>
            </a:r>
            <a:r>
              <a:rPr b="0" lang="en-IN" sz="2400" spc="12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value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1</a:t>
            </a:r>
            <a:r>
              <a:rPr b="0" lang="en-IN" sz="2400" spc="-7" strike="noStrike">
                <a:solidFill>
                  <a:srgbClr val="c00000"/>
                </a:solidFill>
                <a:latin typeface="Times New Roman"/>
              </a:rPr>
              <a:t>AND</a:t>
            </a:r>
            <a:r>
              <a:rPr b="0" lang="en-IN" sz="2400" spc="29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value2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756360" indent="-286920">
              <a:lnSpc>
                <a:spcPct val="100000"/>
              </a:lnSpc>
              <a:spcBef>
                <a:spcPts val="575"/>
              </a:spcBef>
              <a:tabLst>
                <a:tab algn="l" pos="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Arial MT"/>
              </a:rPr>
              <a:t>–</a:t>
            </a:r>
            <a:r>
              <a:rPr b="0" lang="en-IN" sz="2400" spc="248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If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ore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one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tion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re,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 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combined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using</a:t>
            </a:r>
            <a:r>
              <a:rPr b="0" lang="en-IN" sz="2400" spc="-1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4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OR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required.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15"/>
              </a:spcBef>
              <a:tabLst>
                <a:tab algn="l" pos="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E.g.</a:t>
            </a:r>
            <a:r>
              <a:rPr b="0" lang="en-IN" sz="26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Remove</a:t>
            </a:r>
            <a:r>
              <a:rPr b="0" i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details</a:t>
            </a:r>
            <a:r>
              <a:rPr b="0" i="1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i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persons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 having</a:t>
            </a:r>
            <a:r>
              <a:rPr b="0" i="1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age</a:t>
            </a:r>
            <a:r>
              <a:rPr b="0" i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20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84"/>
              </a:spcBef>
              <a:tabLst>
                <a:tab algn="l" pos="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DELETE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FROM</a:t>
            </a:r>
            <a:r>
              <a:rPr b="0" lang="en-IN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Person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WHERE</a:t>
            </a:r>
            <a:r>
              <a:rPr b="0" lang="en-IN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age=20;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575"/>
              </a:spcBef>
              <a:tabLst>
                <a:tab algn="l" pos="1457280"/>
                <a:tab algn="l" pos="2404800"/>
                <a:tab algn="l" pos="2778120"/>
                <a:tab algn="l" pos="3863520"/>
                <a:tab algn="l" pos="4829760"/>
                <a:tab algn="l" pos="5626800"/>
                <a:tab algn="l" pos="6457320"/>
                <a:tab algn="l" pos="6865560"/>
                <a:tab algn="l" pos="7443360"/>
              </a:tabLst>
            </a:pP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i="1" lang="en-IN" sz="2400" spc="-12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ove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i="1" lang="en-IN" sz="2400" spc="-12" strike="noStrike">
                <a:solidFill>
                  <a:srgbClr val="000000"/>
                </a:solidFill>
                <a:latin typeface="Times New Roman"/>
              </a:rPr>
              <a:t>et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i="1" lang="en-IN" sz="2400" spc="-12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pe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i="1" lang="en-IN" sz="2400" spc="-15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ons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having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na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i="1" lang="en-IN" sz="2400" spc="-12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ith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or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age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en-IN" sz="2400" spc="-12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i="1" lang="en-IN" sz="2400" spc="-92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e  than</a:t>
            </a:r>
            <a:r>
              <a:rPr b="0" i="1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60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75"/>
              </a:spcBef>
              <a:tabLst>
                <a:tab algn="l" pos="1457280"/>
                <a:tab algn="l" pos="2404800"/>
                <a:tab algn="l" pos="2778120"/>
                <a:tab algn="l" pos="3863520"/>
                <a:tab algn="l" pos="4829760"/>
                <a:tab algn="l" pos="5626800"/>
                <a:tab algn="l" pos="6457320"/>
                <a:tab algn="l" pos="6865560"/>
                <a:tab algn="l" pos="744336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DELETE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FROM</a:t>
            </a:r>
            <a:r>
              <a:rPr b="0" lang="en-IN" sz="24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Person where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age&gt;60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OR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name=‘Smith’;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title"/>
          </p:nvPr>
        </p:nvSpPr>
        <p:spPr>
          <a:xfrm>
            <a:off x="2282400" y="497880"/>
            <a:ext cx="54903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SQ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L</a:t>
            </a:r>
            <a:r>
              <a:rPr b="1" lang="en-IN" sz="3600" spc="-22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C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omm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ands</a:t>
            </a:r>
            <a:r>
              <a:rPr b="1" lang="en-IN" sz="36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- </a:t>
            </a:r>
            <a:r>
              <a:rPr b="1" lang="en-IN" sz="3600" spc="-7" strike="noStrike">
                <a:solidFill>
                  <a:srgbClr val="0000cc"/>
                </a:solidFill>
                <a:latin typeface="Times New Roman"/>
              </a:rPr>
              <a:t>UPD</a:t>
            </a:r>
            <a:r>
              <a:rPr b="1" lang="en-IN" sz="3600" spc="-265" strike="noStrike">
                <a:solidFill>
                  <a:srgbClr val="0000cc"/>
                </a:solidFill>
                <a:latin typeface="Times New Roman"/>
              </a:rPr>
              <a:t>A</a:t>
            </a:r>
            <a:r>
              <a:rPr b="1" lang="en-IN" sz="3600" spc="-7" strike="noStrike">
                <a:solidFill>
                  <a:srgbClr val="0000cc"/>
                </a:solidFill>
                <a:latin typeface="Times New Roman"/>
              </a:rPr>
              <a:t>T</a:t>
            </a:r>
            <a:r>
              <a:rPr b="1" lang="en-IN" sz="3600" spc="-1" strike="noStrike">
                <a:solidFill>
                  <a:srgbClr val="0000cc"/>
                </a:solidFill>
                <a:latin typeface="Times New Roman"/>
              </a:rPr>
              <a:t>E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1" name="object 3"/>
          <p:cNvSpPr/>
          <p:nvPr/>
        </p:nvSpPr>
        <p:spPr>
          <a:xfrm>
            <a:off x="993240" y="1392480"/>
            <a:ext cx="6046920" cy="80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5310000"/>
              </a:tabLst>
            </a:pPr>
            <a:r>
              <a:rPr b="0" lang="en-IN" sz="2600" spc="-17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upd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at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6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od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if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y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te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ta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le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object 4"/>
          <p:cNvSpPr/>
          <p:nvPr/>
        </p:nvSpPr>
        <p:spPr>
          <a:xfrm>
            <a:off x="993240" y="1868040"/>
            <a:ext cx="5224320" cy="207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>
              <a:lnSpc>
                <a:spcPct val="100000"/>
              </a:lnSpc>
              <a:spcBef>
                <a:spcPts val="99"/>
              </a:spcBef>
              <a:tabLst>
                <a:tab algn="l" pos="2532960"/>
                <a:tab algn="l" pos="4311720"/>
              </a:tabLst>
            </a:pPr>
            <a:r>
              <a:rPr b="1" lang="en-IN" sz="2600" spc="-35" strike="noStrike">
                <a:solidFill>
                  <a:srgbClr val="0000cc"/>
                </a:solidFill>
                <a:latin typeface="Times New Roman"/>
              </a:rPr>
              <a:t>UPDATE</a:t>
            </a:r>
            <a:r>
              <a:rPr b="1" lang="en-IN" sz="2600" spc="-35" strike="noStrike">
                <a:solidFill>
                  <a:srgbClr val="0000cc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tablename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600" spc="-1" strike="noStrike">
                <a:solidFill>
                  <a:srgbClr val="0000cc"/>
                </a:solidFill>
                <a:latin typeface="Times New Roman"/>
              </a:rPr>
              <a:t>SET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tabLst>
                <a:tab algn="l" pos="2518920"/>
              </a:tabLst>
            </a:pP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attribute=value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600" spc="-1" strike="noStrike">
                <a:solidFill>
                  <a:srgbClr val="0000cc"/>
                </a:solidFill>
                <a:latin typeface="Times New Roman"/>
              </a:rPr>
              <a:t>WHERE</a:t>
            </a:r>
            <a:r>
              <a:rPr b="1" lang="en-IN" sz="2600" spc="-80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condition;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Condition</a:t>
            </a:r>
            <a:r>
              <a:rPr b="0" lang="en-IN" sz="26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26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be</a:t>
            </a:r>
            <a:r>
              <a:rPr b="0" lang="en-IN" sz="26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6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form: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object 5"/>
          <p:cNvSpPr/>
          <p:nvPr/>
        </p:nvSpPr>
        <p:spPr>
          <a:xfrm>
            <a:off x="6762960" y="1868040"/>
            <a:ext cx="2531520" cy="40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2435400"/>
              </a:tabLst>
            </a:pP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att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bu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te=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al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,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object 6"/>
          <p:cNvSpPr/>
          <p:nvPr/>
        </p:nvSpPr>
        <p:spPr>
          <a:xfrm>
            <a:off x="1450440" y="3210480"/>
            <a:ext cx="6244200" cy="12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2153160"/>
                <a:tab algn="l" pos="429444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Attribute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=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value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Attribute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&lt;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value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Attribute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&gt;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value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2153160"/>
                <a:tab algn="l" pos="4294440"/>
              </a:tabLst>
            </a:pP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2153160"/>
                <a:tab algn="l" pos="429444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Attribute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c00000"/>
                </a:solidFill>
                <a:latin typeface="Times New Roman"/>
              </a:rPr>
              <a:t>BETWEEN</a:t>
            </a:r>
            <a:r>
              <a:rPr b="0" lang="en-IN" sz="2400" spc="9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value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1</a:t>
            </a:r>
            <a:r>
              <a:rPr b="0" lang="en-IN" sz="2400" spc="-7" strike="noStrike">
                <a:solidFill>
                  <a:srgbClr val="c00000"/>
                </a:solidFill>
                <a:latin typeface="Times New Roman"/>
              </a:rPr>
              <a:t>AND</a:t>
            </a:r>
            <a:r>
              <a:rPr b="0" lang="en-IN" sz="2400" spc="24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value2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object 7"/>
          <p:cNvSpPr/>
          <p:nvPr/>
        </p:nvSpPr>
        <p:spPr>
          <a:xfrm>
            <a:off x="993240" y="4527360"/>
            <a:ext cx="7252560" cy="245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756360" indent="-28692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Arial MT"/>
              </a:rPr>
              <a:t>–</a:t>
            </a:r>
            <a:r>
              <a:rPr b="0" lang="en-IN" sz="2400" spc="248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If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ore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one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tion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ere,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hey 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combined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using</a:t>
            </a:r>
            <a:r>
              <a:rPr b="0" lang="en-IN" sz="2400" spc="-1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as required.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15"/>
              </a:spcBef>
              <a:tabLst>
                <a:tab algn="l" pos="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E.g.</a:t>
            </a:r>
            <a:r>
              <a:rPr b="0" lang="en-IN" sz="26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600" spc="4" strike="noStrike">
                <a:solidFill>
                  <a:srgbClr val="000000"/>
                </a:solidFill>
                <a:latin typeface="Times New Roman"/>
              </a:rPr>
              <a:t>Change</a:t>
            </a:r>
            <a:r>
              <a:rPr b="0" i="1" lang="en-IN" sz="26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6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i="1" lang="en-IN" sz="26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600" spc="4" strike="noStrike">
                <a:solidFill>
                  <a:srgbClr val="000000"/>
                </a:solidFill>
                <a:latin typeface="Times New Roman"/>
              </a:rPr>
              <a:t>age</a:t>
            </a:r>
            <a:r>
              <a:rPr b="0" i="1" lang="en-IN" sz="26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6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i="1" lang="en-IN" sz="26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600" spc="4" strike="noStrike">
                <a:solidFill>
                  <a:srgbClr val="000000"/>
                </a:solidFill>
                <a:latin typeface="Times New Roman"/>
              </a:rPr>
              <a:t>Roy</a:t>
            </a:r>
            <a:r>
              <a:rPr b="0" i="1" lang="en-IN" sz="26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600" spc="-7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i="1" lang="en-IN" sz="2600" spc="-1" strike="noStrike">
                <a:solidFill>
                  <a:srgbClr val="000000"/>
                </a:solidFill>
                <a:latin typeface="Times New Roman"/>
              </a:rPr>
              <a:t>25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93240">
              <a:lnSpc>
                <a:spcPct val="100000"/>
              </a:lnSpc>
              <a:spcBef>
                <a:spcPts val="624"/>
              </a:spcBef>
              <a:tabLst>
                <a:tab algn="l" pos="1523880"/>
              </a:tabLst>
            </a:pPr>
            <a:r>
              <a:rPr b="0" lang="en-IN" sz="2600" spc="-46" strike="noStrike">
                <a:solidFill>
                  <a:srgbClr val="000000"/>
                </a:solidFill>
                <a:latin typeface="Times New Roman"/>
              </a:rPr>
              <a:t>UPDATE</a:t>
            </a:r>
            <a:r>
              <a:rPr b="0" lang="en-IN" sz="2600" spc="-46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Person</a:t>
            </a:r>
            <a:r>
              <a:rPr b="0" lang="en-IN" sz="26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SET</a:t>
            </a:r>
            <a:r>
              <a:rPr b="0" lang="en-IN" sz="2600" spc="-7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age=25</a:t>
            </a:r>
            <a:r>
              <a:rPr b="0" lang="en-IN" sz="260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WHERE</a:t>
            </a:r>
            <a:r>
              <a:rPr b="0" lang="en-IN" sz="26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name=‘Roy’;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object 8"/>
          <p:cNvSpPr/>
          <p:nvPr/>
        </p:nvSpPr>
        <p:spPr>
          <a:xfrm>
            <a:off x="8364600" y="4527360"/>
            <a:ext cx="92880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629280"/>
              </a:tabLst>
            </a:pP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title"/>
          </p:nvPr>
        </p:nvSpPr>
        <p:spPr>
          <a:xfrm>
            <a:off x="2303640" y="497880"/>
            <a:ext cx="544788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SQ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L</a:t>
            </a:r>
            <a:r>
              <a:rPr b="1" lang="en-IN" sz="3600" spc="-22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C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omm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ands</a:t>
            </a:r>
            <a:r>
              <a:rPr b="1" lang="en-IN" sz="36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- </a:t>
            </a:r>
            <a:r>
              <a:rPr b="1" lang="en-IN" sz="3600" spc="-7" strike="noStrike">
                <a:solidFill>
                  <a:srgbClr val="0000cc"/>
                </a:solidFill>
                <a:latin typeface="Times New Roman"/>
              </a:rPr>
              <a:t>SELEC</a:t>
            </a:r>
            <a:r>
              <a:rPr b="1" lang="en-IN" sz="3600" spc="-1" strike="noStrike">
                <a:solidFill>
                  <a:srgbClr val="0000cc"/>
                </a:solidFill>
                <a:latin typeface="Times New Roman"/>
              </a:rPr>
              <a:t>T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8" name="object 3"/>
          <p:cNvSpPr/>
          <p:nvPr/>
        </p:nvSpPr>
        <p:spPr>
          <a:xfrm>
            <a:off x="993240" y="1392480"/>
            <a:ext cx="5656680" cy="80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4919400"/>
              </a:tabLst>
            </a:pPr>
            <a:r>
              <a:rPr b="0" lang="en-IN" sz="2600" spc="-17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selec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 o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retrie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te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6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fr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ta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le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object 4"/>
          <p:cNvSpPr/>
          <p:nvPr/>
        </p:nvSpPr>
        <p:spPr>
          <a:xfrm>
            <a:off x="993240" y="1868040"/>
            <a:ext cx="5443560" cy="127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>
              <a:lnSpc>
                <a:spcPct val="100000"/>
              </a:lnSpc>
              <a:spcBef>
                <a:spcPts val="99"/>
              </a:spcBef>
              <a:tabLst>
                <a:tab algn="l" pos="1945080"/>
                <a:tab algn="l" pos="3584520"/>
              </a:tabLst>
            </a:pPr>
            <a:r>
              <a:rPr b="1" lang="en-IN" sz="2600" spc="-1" strike="noStrike">
                <a:solidFill>
                  <a:srgbClr val="0000cc"/>
                </a:solidFill>
                <a:latin typeface="Times New Roman"/>
              </a:rPr>
              <a:t>SEL</a:t>
            </a:r>
            <a:r>
              <a:rPr b="1" lang="en-IN" sz="2600" spc="-12" strike="noStrike">
                <a:solidFill>
                  <a:srgbClr val="0000cc"/>
                </a:solidFill>
                <a:latin typeface="Times New Roman"/>
              </a:rPr>
              <a:t>E</a:t>
            </a:r>
            <a:r>
              <a:rPr b="1" lang="en-IN" sz="2600" spc="-1" strike="noStrike">
                <a:solidFill>
                  <a:srgbClr val="0000cc"/>
                </a:solidFill>
                <a:latin typeface="Times New Roman"/>
              </a:rPr>
              <a:t>CT</a:t>
            </a:r>
            <a:r>
              <a:rPr b="1" lang="en-IN" sz="2600" spc="-1" strike="noStrike">
                <a:solidFill>
                  <a:srgbClr val="0000cc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att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bu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te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1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att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bu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te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…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. 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tablename</a:t>
            </a:r>
            <a:r>
              <a:rPr b="0" lang="en-IN" sz="26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1" strike="noStrike">
                <a:solidFill>
                  <a:srgbClr val="0000cc"/>
                </a:solidFill>
                <a:latin typeface="Times New Roman"/>
              </a:rPr>
              <a:t>WHERE</a:t>
            </a:r>
            <a:r>
              <a:rPr b="1" lang="en-IN" sz="2600" spc="-26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condition;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Condition</a:t>
            </a:r>
            <a:r>
              <a:rPr b="0" lang="en-IN" sz="26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26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be</a:t>
            </a:r>
            <a:r>
              <a:rPr b="0" lang="en-IN" sz="26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6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form: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0" name="object 5"/>
          <p:cNvSpPr/>
          <p:nvPr/>
        </p:nvSpPr>
        <p:spPr>
          <a:xfrm>
            <a:off x="6702120" y="1868040"/>
            <a:ext cx="1292400" cy="40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att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bu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te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n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object 6"/>
          <p:cNvSpPr/>
          <p:nvPr/>
        </p:nvSpPr>
        <p:spPr>
          <a:xfrm>
            <a:off x="8260920" y="1868040"/>
            <a:ext cx="1032840" cy="40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600" spc="-12" strike="noStrike">
                <a:solidFill>
                  <a:srgbClr val="0000cc"/>
                </a:solidFill>
                <a:latin typeface="Times New Roman"/>
              </a:rPr>
              <a:t>FRO</a:t>
            </a:r>
            <a:r>
              <a:rPr b="1" lang="en-IN" sz="2600" spc="-1" strike="noStrike">
                <a:solidFill>
                  <a:srgbClr val="0000cc"/>
                </a:solidFill>
                <a:latin typeface="Times New Roman"/>
              </a:rPr>
              <a:t>M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2" name="object 7"/>
          <p:cNvSpPr/>
          <p:nvPr/>
        </p:nvSpPr>
        <p:spPr>
          <a:xfrm>
            <a:off x="1450440" y="3210480"/>
            <a:ext cx="6744600" cy="244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2153160"/>
                <a:tab algn="l" pos="429444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Attribute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=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value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Attribute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&lt;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value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Attribute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&gt;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value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2153160"/>
                <a:tab algn="l" pos="4294440"/>
              </a:tabLst>
            </a:pP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2153160"/>
                <a:tab algn="l" pos="429444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Attribute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c00000"/>
                </a:solidFill>
                <a:latin typeface="Times New Roman"/>
              </a:rPr>
              <a:t>BETWEEN</a:t>
            </a:r>
            <a:r>
              <a:rPr b="0" lang="en-IN" sz="2400" spc="9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value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1</a:t>
            </a:r>
            <a:r>
              <a:rPr b="0" lang="en-IN" sz="2400" spc="-7" strike="noStrike">
                <a:solidFill>
                  <a:srgbClr val="c00000"/>
                </a:solidFill>
                <a:latin typeface="Times New Roman"/>
              </a:rPr>
              <a:t>AND</a:t>
            </a:r>
            <a:r>
              <a:rPr b="0" lang="en-IN" sz="2400" spc="24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value2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>
              <a:lnSpc>
                <a:spcPct val="100000"/>
              </a:lnSpc>
              <a:spcBef>
                <a:spcPts val="575"/>
              </a:spcBef>
              <a:tabLst>
                <a:tab algn="l" pos="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Arial MT"/>
              </a:rPr>
              <a:t>–</a:t>
            </a:r>
            <a:r>
              <a:rPr b="0" lang="en-IN" sz="2400" spc="248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If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ore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one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tion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ere,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hey 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combined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using</a:t>
            </a:r>
            <a:r>
              <a:rPr b="0" lang="en-IN" sz="2400" spc="-1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as required.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object 8"/>
          <p:cNvSpPr/>
          <p:nvPr/>
        </p:nvSpPr>
        <p:spPr>
          <a:xfrm>
            <a:off x="8364600" y="4527360"/>
            <a:ext cx="92880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629280"/>
              </a:tabLst>
            </a:pP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4" name="object 9"/>
          <p:cNvSpPr/>
          <p:nvPr/>
        </p:nvSpPr>
        <p:spPr>
          <a:xfrm>
            <a:off x="993240" y="5696640"/>
            <a:ext cx="8174520" cy="96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0" anchor="t">
            <a:spAutoFit/>
          </a:bodyPr>
          <a:p>
            <a:pPr marL="12600">
              <a:lnSpc>
                <a:spcPct val="100000"/>
              </a:lnSpc>
              <a:spcBef>
                <a:spcPts val="720"/>
              </a:spcBef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E.g.</a:t>
            </a:r>
            <a:r>
              <a:rPr b="0" lang="en-IN" sz="26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600" spc="-1" strike="noStrike">
                <a:solidFill>
                  <a:srgbClr val="000000"/>
                </a:solidFill>
                <a:latin typeface="Times New Roman"/>
              </a:rPr>
              <a:t>Display</a:t>
            </a:r>
            <a:r>
              <a:rPr b="0" i="1" lang="en-IN" sz="26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600" spc="-1" strike="noStrike">
                <a:solidFill>
                  <a:srgbClr val="000000"/>
                </a:solidFill>
                <a:latin typeface="Times New Roman"/>
              </a:rPr>
              <a:t>name</a:t>
            </a:r>
            <a:r>
              <a:rPr b="0" i="1" lang="en-IN" sz="26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600" spc="4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i="1" lang="en-IN" sz="26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600" spc="4" strike="noStrike">
                <a:solidFill>
                  <a:srgbClr val="000000"/>
                </a:solidFill>
                <a:latin typeface="Times New Roman"/>
              </a:rPr>
              <a:t>age</a:t>
            </a:r>
            <a:r>
              <a:rPr b="0" i="1" lang="en-IN" sz="26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6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i="1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600" spc="-1" strike="noStrike">
                <a:solidFill>
                  <a:srgbClr val="000000"/>
                </a:solidFill>
                <a:latin typeface="Times New Roman"/>
              </a:rPr>
              <a:t>persons</a:t>
            </a:r>
            <a:r>
              <a:rPr b="0" i="1" lang="en-IN" sz="26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600" spc="-7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i="1" lang="en-IN" sz="2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600" spc="4" strike="noStrike">
                <a:solidFill>
                  <a:srgbClr val="000000"/>
                </a:solidFill>
                <a:latin typeface="Times New Roman"/>
              </a:rPr>
              <a:t>age</a:t>
            </a:r>
            <a:r>
              <a:rPr b="0" i="1" lang="en-IN" sz="26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600" spc="-26" strike="noStrike">
                <a:solidFill>
                  <a:srgbClr val="000000"/>
                </a:solidFill>
                <a:latin typeface="Times New Roman"/>
              </a:rPr>
              <a:t>more</a:t>
            </a:r>
            <a:r>
              <a:rPr b="0" i="1" lang="en-IN" sz="26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600" spc="-1" strike="noStrike">
                <a:solidFill>
                  <a:srgbClr val="000000"/>
                </a:solidFill>
                <a:latin typeface="Times New Roman"/>
              </a:rPr>
              <a:t>than</a:t>
            </a:r>
            <a:r>
              <a:rPr b="0" i="1" lang="en-IN" sz="26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600" spc="4" strike="noStrike">
                <a:solidFill>
                  <a:srgbClr val="000000"/>
                </a:solidFill>
                <a:latin typeface="Times New Roman"/>
              </a:rPr>
              <a:t>10.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93240">
              <a:lnSpc>
                <a:spcPct val="100000"/>
              </a:lnSpc>
              <a:spcBef>
                <a:spcPts val="624"/>
              </a:spcBef>
            </a:pP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SELECT</a:t>
            </a:r>
            <a:r>
              <a:rPr b="0" lang="en-IN" sz="2600" spc="-9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name,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age</a:t>
            </a:r>
            <a:r>
              <a:rPr b="0" lang="en-IN" sz="26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FROM</a:t>
            </a:r>
            <a:r>
              <a:rPr b="0" lang="en-IN" sz="26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Person</a:t>
            </a:r>
            <a:r>
              <a:rPr b="0" lang="en-IN" sz="26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WHERE</a:t>
            </a:r>
            <a:r>
              <a:rPr b="0" lang="en-IN" sz="26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age&gt;10;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751560" y="497880"/>
            <a:ext cx="255168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MVC(</a:t>
            </a:r>
            <a:r>
              <a:rPr b="0" lang="en-IN" sz="3600" spc="-7" strike="noStrike">
                <a:solidFill>
                  <a:schemeClr val="dk1"/>
                </a:solidFill>
                <a:latin typeface="Times New Roman"/>
              </a:rPr>
              <a:t>contd.)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object 3"/>
          <p:cNvSpPr/>
          <p:nvPr/>
        </p:nvSpPr>
        <p:spPr>
          <a:xfrm>
            <a:off x="993240" y="1323000"/>
            <a:ext cx="8071200" cy="36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600" spc="-9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600" spc="17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support</a:t>
            </a:r>
            <a:r>
              <a:rPr b="0" lang="en-IN" sz="2600" spc="1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600" spc="1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Model-Delegate</a:t>
            </a:r>
            <a:r>
              <a:rPr b="1" lang="en-IN" sz="2600" spc="1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architecture,</a:t>
            </a:r>
            <a:r>
              <a:rPr b="0" lang="en-IN" sz="2600" spc="15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most</a:t>
            </a:r>
            <a:r>
              <a:rPr b="0" lang="en-IN" sz="2600" spc="1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Swing </a:t>
            </a:r>
            <a:r>
              <a:rPr b="0" lang="en-IN" sz="2600" spc="-63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components</a:t>
            </a:r>
            <a:r>
              <a:rPr b="0" lang="en-IN" sz="26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contain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two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objects.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2061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first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represents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model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155600" indent="-229320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Arial MT"/>
              <a:buChar char="•"/>
              <a:tabLst>
                <a:tab algn="l" pos="11556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Models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defined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by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interfaces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second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represents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UI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delegate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155600" indent="-229320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Arial MT"/>
              <a:buChar char="•"/>
              <a:tabLst>
                <a:tab algn="l" pos="115560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UI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delegates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classes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that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inherit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ComponentUI.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5" name="object 2" descr=""/>
          <p:cNvPicPr/>
          <p:nvPr/>
        </p:nvPicPr>
        <p:blipFill>
          <a:blip r:embed="rId1"/>
          <a:stretch/>
        </p:blipFill>
        <p:spPr>
          <a:xfrm>
            <a:off x="457200" y="477000"/>
            <a:ext cx="9143640" cy="683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object 2"/>
          <p:cNvSpPr/>
          <p:nvPr/>
        </p:nvSpPr>
        <p:spPr>
          <a:xfrm>
            <a:off x="993240" y="1104480"/>
            <a:ext cx="6220080" cy="447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736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2341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3600" spc="-7" strike="noStrike">
                <a:solidFill>
                  <a:srgbClr val="000000"/>
                </a:solidFill>
                <a:latin typeface="Times New Roman"/>
              </a:rPr>
              <a:t>Creating</a:t>
            </a:r>
            <a:r>
              <a:rPr b="0" lang="en-IN" sz="3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36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3600" spc="-7" strike="noStrike">
                <a:solidFill>
                  <a:srgbClr val="000000"/>
                </a:solidFill>
                <a:latin typeface="Times New Roman"/>
              </a:rPr>
              <a:t>Executing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3600" spc="-7" strike="noStrike">
                <a:solidFill>
                  <a:srgbClr val="000000"/>
                </a:solidFill>
                <a:latin typeface="Times New Roman"/>
              </a:rPr>
              <a:t>Queries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  <a:p>
            <a:pPr marL="483120" indent="-471240">
              <a:lnSpc>
                <a:spcPct val="100000"/>
              </a:lnSpc>
              <a:spcBef>
                <a:spcPts val="2245"/>
              </a:spcBef>
              <a:buClr>
                <a:srgbClr val="000000"/>
              </a:buClr>
              <a:buFont typeface="Wingdings" charset="2"/>
              <a:buChar char=""/>
              <a:tabLst>
                <a:tab algn="l" pos="483840"/>
              </a:tabLst>
            </a:pPr>
            <a:r>
              <a:rPr b="1" lang="en-IN" sz="3600" spc="-52" strike="noStrike">
                <a:solidFill>
                  <a:srgbClr val="0000cc"/>
                </a:solidFill>
                <a:latin typeface="Times New Roman"/>
              </a:rPr>
              <a:t>CREATE</a:t>
            </a:r>
            <a:r>
              <a:rPr b="1" lang="en-IN" sz="3600" spc="-114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lang="en-IN" sz="3600" spc="-60" strike="noStrike">
                <a:solidFill>
                  <a:srgbClr val="0000cc"/>
                </a:solidFill>
                <a:latin typeface="Times New Roman"/>
              </a:rPr>
              <a:t>TABLE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  <a:p>
            <a:pPr marL="483120" indent="-471240">
              <a:lnSpc>
                <a:spcPct val="100000"/>
              </a:lnSpc>
              <a:spcBef>
                <a:spcPts val="3025"/>
              </a:spcBef>
              <a:buClr>
                <a:srgbClr val="0000cc"/>
              </a:buClr>
              <a:buFont typeface="Wingdings" charset="2"/>
              <a:buChar char=""/>
              <a:tabLst>
                <a:tab algn="l" pos="483840"/>
              </a:tabLst>
            </a:pPr>
            <a:r>
              <a:rPr b="1" lang="en-IN" sz="3600" spc="-7" strike="noStrike">
                <a:solidFill>
                  <a:srgbClr val="0000cc"/>
                </a:solidFill>
                <a:latin typeface="Times New Roman"/>
              </a:rPr>
              <a:t>DELETE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  <a:p>
            <a:pPr marL="372240" indent="-360000">
              <a:lnSpc>
                <a:spcPct val="100000"/>
              </a:lnSpc>
              <a:spcBef>
                <a:spcPts val="3025"/>
              </a:spcBef>
              <a:buClr>
                <a:srgbClr val="0000cc"/>
              </a:buClr>
              <a:buSzPct val="97000"/>
              <a:buFont typeface="Wingdings" charset="2"/>
              <a:buChar char=""/>
              <a:tabLst>
                <a:tab algn="l" pos="372600"/>
              </a:tabLst>
            </a:pPr>
            <a:r>
              <a:rPr b="1" lang="en-IN" sz="3600" spc="-26" strike="noStrike">
                <a:solidFill>
                  <a:srgbClr val="0000cc"/>
                </a:solidFill>
                <a:latin typeface="Times New Roman"/>
              </a:rPr>
              <a:t>INSERT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  <a:p>
            <a:pPr marL="372240" indent="-360000">
              <a:lnSpc>
                <a:spcPct val="100000"/>
              </a:lnSpc>
              <a:spcBef>
                <a:spcPts val="3025"/>
              </a:spcBef>
              <a:buClr>
                <a:srgbClr val="0000cc"/>
              </a:buClr>
              <a:buSzPct val="97000"/>
              <a:buFont typeface="Wingdings" charset="2"/>
              <a:buChar char=""/>
              <a:tabLst>
                <a:tab algn="l" pos="372600"/>
              </a:tabLst>
            </a:pPr>
            <a:r>
              <a:rPr b="1" lang="en-IN" sz="3600" spc="-46" strike="noStrike">
                <a:solidFill>
                  <a:srgbClr val="0000cc"/>
                </a:solidFill>
                <a:latin typeface="Times New Roman"/>
              </a:rPr>
              <a:t>SELECT.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PlaceHolder 1"/>
          <p:cNvSpPr>
            <a:spLocks noGrp="1"/>
          </p:cNvSpPr>
          <p:nvPr>
            <p:ph type="title"/>
          </p:nvPr>
        </p:nvSpPr>
        <p:spPr>
          <a:xfrm>
            <a:off x="993240" y="529920"/>
            <a:ext cx="692064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200" spc="-41" strike="noStrike">
                <a:solidFill>
                  <a:srgbClr val="0000cc"/>
                </a:solidFill>
                <a:latin typeface="Times New Roman"/>
              </a:rPr>
              <a:t>CREATE</a:t>
            </a:r>
            <a:r>
              <a:rPr b="1" lang="en-IN" sz="3200" spc="-80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lang="en-IN" sz="3200" spc="-52" strike="noStrike">
                <a:solidFill>
                  <a:srgbClr val="0000cc"/>
                </a:solidFill>
                <a:latin typeface="Times New Roman"/>
              </a:rPr>
              <a:t>TABLE</a:t>
            </a:r>
            <a:r>
              <a:rPr b="1" lang="en-IN" sz="3200" spc="-1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lang="en-IN" sz="3200" spc="-7" strike="noStrike">
                <a:solidFill>
                  <a:schemeClr val="dk1"/>
                </a:solidFill>
                <a:latin typeface="Times New Roman"/>
              </a:rPr>
              <a:t>in</a:t>
            </a:r>
            <a:r>
              <a:rPr b="1" lang="en-IN" sz="32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MySQL</a:t>
            </a:r>
            <a:r>
              <a:rPr b="1" lang="en-IN" sz="3200" spc="-19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5" strike="noStrike">
                <a:solidFill>
                  <a:schemeClr val="dk1"/>
                </a:solidFill>
                <a:latin typeface="Times New Roman"/>
              </a:rPr>
              <a:t>from</a:t>
            </a:r>
            <a:r>
              <a:rPr b="1" lang="en-IN" sz="3200" spc="-3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4" strike="noStrike">
                <a:solidFill>
                  <a:schemeClr val="dk1"/>
                </a:solidFill>
                <a:latin typeface="Times New Roman"/>
              </a:rPr>
              <a:t>Java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8" name="object 3"/>
          <p:cNvSpPr/>
          <p:nvPr/>
        </p:nvSpPr>
        <p:spPr>
          <a:xfrm>
            <a:off x="993240" y="1392480"/>
            <a:ext cx="8068680" cy="86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800" spc="-26" strike="noStrike">
                <a:solidFill>
                  <a:srgbClr val="000000"/>
                </a:solidFill>
                <a:latin typeface="Times New Roman"/>
              </a:rPr>
              <a:t>Write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 a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000000"/>
                </a:solidFill>
                <a:latin typeface="Times New Roman"/>
              </a:rPr>
              <a:t>Java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program</a:t>
            </a:r>
            <a:r>
              <a:rPr b="0" lang="en-IN" sz="28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c00000"/>
                </a:solidFill>
                <a:latin typeface="Times New Roman"/>
              </a:rPr>
              <a:t>create</a:t>
            </a:r>
            <a:r>
              <a:rPr b="0" lang="en-IN" sz="2800" spc="-1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c00000"/>
                </a:solidFill>
                <a:latin typeface="Times New Roman"/>
              </a:rPr>
              <a:t>a table</a:t>
            </a:r>
            <a:r>
              <a:rPr b="0" lang="en-IN" sz="2800" spc="-1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000000"/>
                </a:solidFill>
                <a:latin typeface="Times New Roman"/>
              </a:rPr>
              <a:t>named</a:t>
            </a:r>
            <a:r>
              <a:rPr b="0" lang="en-IN" sz="28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Student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tabLst>
                <a:tab algn="l" pos="354960"/>
                <a:tab algn="l" pos="355680"/>
              </a:tabLst>
            </a:pPr>
            <a:r>
              <a:rPr b="0" lang="en-IN" sz="2800" spc="-12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ith</a:t>
            </a:r>
            <a:r>
              <a:rPr b="0" lang="en-IN" sz="28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fi</a:t>
            </a:r>
            <a:r>
              <a:rPr b="0" lang="en-IN" sz="2800" spc="-15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8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800" spc="-60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1" lang="en-IN" sz="2800" spc="-7" strike="noStrike">
                <a:solidFill>
                  <a:srgbClr val="000000"/>
                </a:solidFill>
                <a:latin typeface="Times New Roman"/>
              </a:rPr>
              <a:t>ll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1" lang="en-IN" sz="2800" spc="-7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1" lang="en-IN" sz="28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15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na</a:t>
            </a:r>
            <a:r>
              <a:rPr b="1" lang="en-IN" sz="2800" spc="-12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1" lang="en-IN" sz="28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8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8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800" spc="-15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800" spc="-15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2800" spc="-15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se</a:t>
            </a:r>
            <a:r>
              <a:rPr b="0" lang="en-IN" sz="2800" spc="-17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000000"/>
                </a:solidFill>
                <a:latin typeface="Times New Roman"/>
              </a:rPr>
              <a:t>AB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89" name="object 4"/>
          <p:cNvGraphicFramePr/>
          <p:nvPr/>
        </p:nvGraphicFramePr>
        <p:xfrm>
          <a:off x="1899000" y="2965680"/>
          <a:ext cx="6095520" cy="1371240"/>
        </p:xfrm>
        <a:graphic>
          <a:graphicData uri="http://schemas.openxmlformats.org/drawingml/2006/table">
            <a:tbl>
              <a:tblPr/>
              <a:tblGrid>
                <a:gridCol w="3047760"/>
                <a:gridCol w="3047760"/>
              </a:tblGrid>
              <a:tr h="456840">
                <a:tc>
                  <a:txBody>
                    <a:bodyPr lIns="0" rIns="0" tIns="3420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b="1" lang="en-IN" sz="24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Attribute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3420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b="1" lang="en-IN" sz="24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Domain</a:t>
                      </a:r>
                      <a:r>
                        <a:rPr b="1" lang="en-IN" sz="2400" spc="-46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IN" sz="24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type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 lIns="0" rIns="0" tIns="3420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rollno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3420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int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56840">
                <a:tc>
                  <a:txBody>
                    <a:bodyPr lIns="0" rIns="0" tIns="3420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b="0" lang="en-IN" sz="24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name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3420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b="0" lang="en-IN" sz="2400" spc="-26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Varchar(15)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2770200" y="383400"/>
            <a:ext cx="45165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15" strike="noStrike">
                <a:solidFill>
                  <a:schemeClr val="dk1"/>
                </a:solidFill>
                <a:latin typeface="Times New Roman"/>
              </a:rPr>
              <a:t>Create</a:t>
            </a:r>
            <a:r>
              <a:rPr b="1" lang="en-IN" sz="36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table</a:t>
            </a:r>
            <a:r>
              <a:rPr b="1" lang="en-IN" sz="36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21" strike="noStrike">
                <a:solidFill>
                  <a:schemeClr val="dk1"/>
                </a:solidFill>
                <a:latin typeface="Times New Roman"/>
              </a:rPr>
              <a:t>from</a:t>
            </a:r>
            <a:r>
              <a:rPr b="1" lang="en-IN" sz="36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Java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1" name="object 3"/>
          <p:cNvSpPr/>
          <p:nvPr/>
        </p:nvSpPr>
        <p:spPr>
          <a:xfrm>
            <a:off x="993240" y="861840"/>
            <a:ext cx="7991640" cy="53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7480" bIns="0" anchor="t">
            <a:spAutoFit/>
          </a:bodyPr>
          <a:p>
            <a:pPr marL="12600">
              <a:lnSpc>
                <a:spcPct val="100000"/>
              </a:lnSpc>
              <a:spcBef>
                <a:spcPts val="689"/>
              </a:spcBef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import</a:t>
            </a:r>
            <a:r>
              <a:rPr b="1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java.sql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.*;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96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class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CreateTableEg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79"/>
              </a:spcBef>
              <a:tabLst>
                <a:tab algn="l" pos="35496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static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void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main(String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args[])</a:t>
            </a:r>
            <a:r>
              <a:rPr b="0" lang="en-IN" sz="20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12" strike="noStrike">
                <a:solidFill>
                  <a:srgbClr val="cc00cc"/>
                </a:solidFill>
                <a:latin typeface="Times New Roman"/>
              </a:rPr>
              <a:t>throws</a:t>
            </a:r>
            <a:r>
              <a:rPr b="1" lang="en-IN" sz="2000" spc="-1" strike="noStrike">
                <a:solidFill>
                  <a:srgbClr val="cc00cc"/>
                </a:solidFill>
                <a:latin typeface="Times New Roman"/>
              </a:rPr>
              <a:t> </a:t>
            </a: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ClassNotFoundException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439"/>
              </a:spcBef>
              <a:tabLst>
                <a:tab algn="l" pos="35496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431"/>
              </a:spcBef>
              <a:tabLst>
                <a:tab algn="l" pos="354960"/>
              </a:tabLst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</a:rPr>
              <a:t>try</a:t>
            </a:r>
            <a:r>
              <a:rPr b="1" lang="en-IN" sz="18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67320">
              <a:lnSpc>
                <a:spcPct val="100000"/>
              </a:lnSpc>
              <a:spcBef>
                <a:spcPts val="434"/>
              </a:spcBef>
              <a:tabLst>
                <a:tab algn="l" pos="354960"/>
              </a:tabLst>
            </a:pPr>
            <a:r>
              <a:rPr b="0" i="1" lang="en-IN" sz="1800" spc="-1" strike="noStrike">
                <a:solidFill>
                  <a:srgbClr val="76933b"/>
                </a:solidFill>
                <a:latin typeface="Times New Roman"/>
              </a:rPr>
              <a:t>//</a:t>
            </a:r>
            <a:r>
              <a:rPr b="0" i="1" lang="en-IN" sz="1800" spc="-15" strike="noStrike">
                <a:solidFill>
                  <a:srgbClr val="76933b"/>
                </a:solidFill>
                <a:latin typeface="Times New Roman"/>
              </a:rPr>
              <a:t> </a:t>
            </a:r>
            <a:r>
              <a:rPr b="0" i="1" lang="en-IN" sz="1800" spc="-7" strike="noStrike">
                <a:solidFill>
                  <a:srgbClr val="76933b"/>
                </a:solidFill>
                <a:latin typeface="Times New Roman"/>
              </a:rPr>
              <a:t>Register</a:t>
            </a:r>
            <a:r>
              <a:rPr b="0" i="1" lang="en-IN" sz="1800" spc="-21" strike="noStrike">
                <a:solidFill>
                  <a:srgbClr val="76933b"/>
                </a:solidFill>
                <a:latin typeface="Times New Roman"/>
              </a:rPr>
              <a:t> </a:t>
            </a:r>
            <a:r>
              <a:rPr b="0" i="1" lang="en-IN" sz="1800" spc="-7" strike="noStrike">
                <a:solidFill>
                  <a:srgbClr val="76933b"/>
                </a:solidFill>
                <a:latin typeface="Times New Roman"/>
              </a:rPr>
              <a:t>JDBC</a:t>
            </a:r>
            <a:r>
              <a:rPr b="0" i="1" lang="en-IN" sz="1800" spc="-15" strike="noStrike">
                <a:solidFill>
                  <a:srgbClr val="76933b"/>
                </a:solidFill>
                <a:latin typeface="Times New Roman"/>
              </a:rPr>
              <a:t> </a:t>
            </a:r>
            <a:r>
              <a:rPr b="0" i="1" lang="en-IN" sz="1800" spc="-7" strike="noStrike">
                <a:solidFill>
                  <a:srgbClr val="76933b"/>
                </a:solidFill>
                <a:latin typeface="Times New Roman"/>
              </a:rPr>
              <a:t>driver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17960">
              <a:lnSpc>
                <a:spcPct val="100000"/>
              </a:lnSpc>
              <a:spcBef>
                <a:spcPts val="471"/>
              </a:spcBef>
              <a:tabLst>
                <a:tab algn="l" pos="354960"/>
              </a:tabLst>
            </a:pP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Class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IN" sz="2000" spc="-7" strike="noStrike">
                <a:solidFill>
                  <a:srgbClr val="c00000"/>
                </a:solidFill>
                <a:latin typeface="Times New Roman"/>
              </a:rPr>
              <a:t>forName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("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com.mysql.jdbc.Driver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");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79"/>
              </a:spcBef>
              <a:tabLst>
                <a:tab algn="l" pos="354960"/>
              </a:tabLst>
            </a:pPr>
            <a:r>
              <a:rPr b="0" lang="en-IN" sz="2000" spc="-7" strike="noStrike">
                <a:solidFill>
                  <a:srgbClr val="76933b"/>
                </a:solidFill>
                <a:latin typeface="Times New Roman"/>
              </a:rPr>
              <a:t>//Open</a:t>
            </a:r>
            <a:r>
              <a:rPr b="0" lang="en-IN" sz="2000" spc="-52" strike="noStrike">
                <a:solidFill>
                  <a:srgbClr val="76933b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76933b"/>
                </a:solidFill>
                <a:latin typeface="Times New Roman"/>
              </a:rPr>
              <a:t>a</a:t>
            </a:r>
            <a:r>
              <a:rPr b="0" lang="en-IN" sz="2000" spc="-32" strike="noStrike">
                <a:solidFill>
                  <a:srgbClr val="76933b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76933b"/>
                </a:solidFill>
                <a:latin typeface="Times New Roman"/>
              </a:rPr>
              <a:t>connection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 indent="-5716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cc"/>
                </a:solidFill>
                <a:latin typeface="Times New Roman"/>
              </a:rPr>
              <a:t>Connection </a:t>
            </a:r>
            <a:r>
              <a:rPr b="1" lang="en-IN" sz="2000" spc="-12" strike="noStrike">
                <a:solidFill>
                  <a:srgbClr val="0000cc"/>
                </a:solidFill>
                <a:latin typeface="Times New Roman"/>
              </a:rPr>
              <a:t>con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2000" spc="-12" strike="noStrike">
                <a:solidFill>
                  <a:srgbClr val="0000cc"/>
                </a:solidFill>
                <a:latin typeface="Times New Roman"/>
              </a:rPr>
              <a:t>DriverManager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000" spc="-12" strike="noStrike">
                <a:solidFill>
                  <a:srgbClr val="c00000"/>
                </a:solidFill>
                <a:latin typeface="Times New Roman"/>
              </a:rPr>
              <a:t>getConnection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(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 "jdbc:mysql://localhost:3306/</a:t>
            </a:r>
            <a:r>
              <a:rPr b="1" lang="en-IN" sz="2000" spc="-7" strike="noStrike">
                <a:solidFill>
                  <a:srgbClr val="6f2fa0"/>
                </a:solidFill>
                <a:latin typeface="Times New Roman"/>
              </a:rPr>
              <a:t>ABC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"</a:t>
            </a:r>
            <a:r>
              <a:rPr b="0" lang="en-IN" sz="20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"</a:t>
            </a:r>
            <a:r>
              <a:rPr b="1" lang="en-IN" sz="2000" spc="-12" strike="noStrike">
                <a:solidFill>
                  <a:srgbClr val="6f2fa0"/>
                </a:solidFill>
                <a:latin typeface="Times New Roman"/>
              </a:rPr>
              <a:t>root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","</a:t>
            </a:r>
            <a:r>
              <a:rPr b="1" lang="en-IN" sz="2000" spc="-12" strike="noStrike">
                <a:solidFill>
                  <a:srgbClr val="6f2fa0"/>
                </a:solidFill>
                <a:latin typeface="Times New Roman"/>
              </a:rPr>
              <a:t>root123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");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748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i="1" lang="en-IN" sz="2000" spc="-15" strike="noStrike">
                <a:solidFill>
                  <a:srgbClr val="76933b"/>
                </a:solidFill>
                <a:latin typeface="Times New Roman"/>
              </a:rPr>
              <a:t>//Create</a:t>
            </a:r>
            <a:r>
              <a:rPr b="0" i="1" lang="en-IN" sz="2000" spc="-46" strike="noStrike">
                <a:solidFill>
                  <a:srgbClr val="76933b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76933b"/>
                </a:solidFill>
                <a:latin typeface="Times New Roman"/>
              </a:rPr>
              <a:t>a</a:t>
            </a:r>
            <a:r>
              <a:rPr b="0" i="1" lang="en-IN" sz="2000" spc="-21" strike="noStrike">
                <a:solidFill>
                  <a:srgbClr val="76933b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76933b"/>
                </a:solidFill>
                <a:latin typeface="Times New Roman"/>
              </a:rPr>
              <a:t>statement</a:t>
            </a:r>
            <a:r>
              <a:rPr b="0" i="1" lang="en-IN" sz="2000" spc="-55" strike="noStrike">
                <a:solidFill>
                  <a:srgbClr val="76933b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76933b"/>
                </a:solidFill>
                <a:latin typeface="Times New Roman"/>
              </a:rPr>
              <a:t>object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IN" sz="2000" spc="-7" strike="noStrike">
                <a:solidFill>
                  <a:srgbClr val="0000cc"/>
                </a:solidFill>
                <a:latin typeface="Times New Roman"/>
              </a:rPr>
              <a:t>Statement</a:t>
            </a:r>
            <a:r>
              <a:rPr b="0" lang="en-IN" sz="2000" spc="-5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st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con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.createStatement();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20000"/>
              </a:lnSpc>
              <a:tabLst>
                <a:tab algn="l" pos="0"/>
              </a:tabLst>
            </a:pPr>
            <a:r>
              <a:rPr b="1" lang="en-IN" sz="2000" spc="-12" strike="noStrike">
                <a:solidFill>
                  <a:srgbClr val="0000cc"/>
                </a:solidFill>
                <a:latin typeface="Times New Roman"/>
              </a:rPr>
              <a:t>st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000" spc="-12" strike="noStrike">
                <a:solidFill>
                  <a:srgbClr val="c00000"/>
                </a:solidFill>
                <a:latin typeface="Times New Roman"/>
              </a:rPr>
              <a:t>executeUpdate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("</a:t>
            </a:r>
            <a:r>
              <a:rPr b="1" lang="en-IN" sz="1600" spc="-12" strike="noStrike">
                <a:solidFill>
                  <a:srgbClr val="c00000"/>
                </a:solidFill>
                <a:latin typeface="Times New Roman"/>
              </a:rPr>
              <a:t>CREATE </a:t>
            </a:r>
            <a:r>
              <a:rPr b="1" lang="en-IN" sz="1600" spc="-32" strike="noStrike">
                <a:solidFill>
                  <a:srgbClr val="c00000"/>
                </a:solidFill>
                <a:latin typeface="Times New Roman"/>
              </a:rPr>
              <a:t>TABLE </a:t>
            </a:r>
            <a:r>
              <a:rPr b="0" lang="en-IN" sz="1600" spc="-7" strike="noStrike">
                <a:solidFill>
                  <a:srgbClr val="000000"/>
                </a:solidFill>
                <a:latin typeface="Times New Roman"/>
              </a:rPr>
              <a:t>Student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(rollno 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int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, name 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varchar(15)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)");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System.out.println("Table</a:t>
            </a:r>
            <a:r>
              <a:rPr b="0" lang="en-IN" sz="20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created");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2" name="object 4"/>
          <p:cNvSpPr/>
          <p:nvPr/>
        </p:nvSpPr>
        <p:spPr>
          <a:xfrm>
            <a:off x="1335960" y="5949360"/>
            <a:ext cx="342432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con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000" spc="-7" strike="noStrike">
                <a:solidFill>
                  <a:srgbClr val="c00000"/>
                </a:solidFill>
                <a:latin typeface="Times New Roman"/>
              </a:rPr>
              <a:t>close()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583560">
              <a:lnSpc>
                <a:spcPct val="100000"/>
              </a:lnSpc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}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catch(SQLException</a:t>
            </a:r>
            <a:r>
              <a:rPr b="1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e)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3" name="object 6"/>
          <p:cNvSpPr/>
          <p:nvPr/>
        </p:nvSpPr>
        <p:spPr>
          <a:xfrm>
            <a:off x="1335960" y="6863760"/>
            <a:ext cx="14760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title"/>
          </p:nvPr>
        </p:nvSpPr>
        <p:spPr>
          <a:xfrm>
            <a:off x="993240" y="529920"/>
            <a:ext cx="42339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200" spc="-21" strike="noStrike">
                <a:solidFill>
                  <a:srgbClr val="0000cc"/>
                </a:solidFill>
                <a:latin typeface="Times New Roman"/>
              </a:rPr>
              <a:t>INSERT</a:t>
            </a:r>
            <a:r>
              <a:rPr b="1" lang="en-IN" sz="3200" spc="-11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lang="en-IN" sz="3200" spc="-15" strike="noStrike">
                <a:solidFill>
                  <a:schemeClr val="dk1"/>
                </a:solidFill>
                <a:latin typeface="Times New Roman"/>
              </a:rPr>
              <a:t>row</a:t>
            </a:r>
            <a:r>
              <a:rPr b="1" lang="en-IN" sz="3200" spc="-3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7" strike="noStrike">
                <a:solidFill>
                  <a:schemeClr val="dk1"/>
                </a:solidFill>
                <a:latin typeface="Times New Roman"/>
              </a:rPr>
              <a:t>using</a:t>
            </a:r>
            <a:r>
              <a:rPr b="1" lang="en-IN" sz="32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4" strike="noStrike">
                <a:solidFill>
                  <a:schemeClr val="dk1"/>
                </a:solidFill>
                <a:latin typeface="Times New Roman"/>
              </a:rPr>
              <a:t>Java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5" name="object 3"/>
          <p:cNvSpPr/>
          <p:nvPr/>
        </p:nvSpPr>
        <p:spPr>
          <a:xfrm>
            <a:off x="993240" y="1392480"/>
            <a:ext cx="8073000" cy="12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54960" indent="-343080" algn="just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800" spc="-26" strike="noStrike">
                <a:solidFill>
                  <a:srgbClr val="000000"/>
                </a:solidFill>
                <a:latin typeface="Times New Roman"/>
              </a:rPr>
              <a:t>Write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a Java program to </a:t>
            </a:r>
            <a:r>
              <a:rPr b="0" lang="en-IN" sz="2800" spc="-7" strike="noStrike">
                <a:solidFill>
                  <a:srgbClr val="c00000"/>
                </a:solidFill>
                <a:latin typeface="Times New Roman"/>
              </a:rPr>
              <a:t>insert </a:t>
            </a:r>
            <a:r>
              <a:rPr b="0" lang="en-IN" sz="2800" spc="-1" strike="noStrike">
                <a:solidFill>
                  <a:srgbClr val="c00000"/>
                </a:solidFill>
                <a:latin typeface="Times New Roman"/>
              </a:rPr>
              <a:t>the </a:t>
            </a:r>
            <a:r>
              <a:rPr b="0" lang="en-IN" sz="2800" spc="-7" strike="noStrike">
                <a:solidFill>
                  <a:srgbClr val="c00000"/>
                </a:solidFill>
                <a:latin typeface="Times New Roman"/>
              </a:rPr>
              <a:t>following row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into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800" spc="-7" strike="noStrike">
                <a:solidFill>
                  <a:srgbClr val="000000"/>
                </a:solidFill>
                <a:latin typeface="Times New Roman"/>
              </a:rPr>
              <a:t>Student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table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fields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800" spc="-15" strike="noStrike">
                <a:solidFill>
                  <a:srgbClr val="000000"/>
                </a:solidFill>
                <a:latin typeface="Times New Roman"/>
              </a:rPr>
              <a:t>rollno</a:t>
            </a:r>
            <a:r>
              <a:rPr b="1" lang="en-IN" sz="28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800" spc="-7" strike="noStrike">
                <a:solidFill>
                  <a:srgbClr val="000000"/>
                </a:solidFill>
                <a:latin typeface="Times New Roman"/>
              </a:rPr>
              <a:t>name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the </a:t>
            </a:r>
            <a:r>
              <a:rPr b="0" lang="en-IN" sz="2800" spc="-68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800" spc="-15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800" spc="-15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2800" spc="-15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se</a:t>
            </a:r>
            <a:r>
              <a:rPr b="0" lang="en-IN" sz="2800" spc="-19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000000"/>
                </a:solidFill>
                <a:latin typeface="Times New Roman"/>
              </a:rPr>
              <a:t>AB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6" name="object 4"/>
          <p:cNvSpPr/>
          <p:nvPr/>
        </p:nvSpPr>
        <p:spPr>
          <a:xfrm>
            <a:off x="1905840" y="2972520"/>
            <a:ext cx="3047760" cy="399600"/>
          </a:xfrm>
          <a:prstGeom prst="rect">
            <a:avLst/>
          </a:prstGeom>
          <a:noFill/>
          <a:ln w="1371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4200" bIns="0" anchor="t">
            <a:spAutoFit/>
          </a:bodyPr>
          <a:p>
            <a:pPr algn="ctr">
              <a:lnSpc>
                <a:spcPct val="100000"/>
              </a:lnSpc>
              <a:spcBef>
                <a:spcPts val="269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7" name="object 5"/>
          <p:cNvSpPr/>
          <p:nvPr/>
        </p:nvSpPr>
        <p:spPr>
          <a:xfrm>
            <a:off x="4953600" y="2972520"/>
            <a:ext cx="3047760" cy="399600"/>
          </a:xfrm>
          <a:prstGeom prst="rect">
            <a:avLst/>
          </a:prstGeom>
          <a:noFill/>
          <a:ln w="1371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4200" bIns="0" anchor="t">
            <a:spAutoFit/>
          </a:bodyPr>
          <a:p>
            <a:pPr algn="ctr">
              <a:lnSpc>
                <a:spcPct val="100000"/>
              </a:lnSpc>
              <a:spcBef>
                <a:spcPts val="269"/>
              </a:spcBef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Anu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2651400" y="383400"/>
            <a:ext cx="475452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26" strike="noStrike">
                <a:solidFill>
                  <a:schemeClr val="dk1"/>
                </a:solidFill>
                <a:latin typeface="Times New Roman"/>
              </a:rPr>
              <a:t>INSERT</a:t>
            </a:r>
            <a:r>
              <a:rPr b="1" lang="en-IN" sz="3600" spc="-11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26" strike="noStrike">
                <a:solidFill>
                  <a:schemeClr val="dk1"/>
                </a:solidFill>
                <a:latin typeface="Times New Roman"/>
              </a:rPr>
              <a:t>row</a:t>
            </a:r>
            <a:r>
              <a:rPr b="1" lang="en-IN" sz="36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using</a:t>
            </a:r>
            <a:r>
              <a:rPr b="1" lang="en-IN" sz="36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Java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9" name="object 3"/>
          <p:cNvSpPr/>
          <p:nvPr/>
        </p:nvSpPr>
        <p:spPr>
          <a:xfrm>
            <a:off x="688320" y="861840"/>
            <a:ext cx="8210160" cy="53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7480" bIns="0" anchor="t">
            <a:spAutoFit/>
          </a:bodyPr>
          <a:p>
            <a:pPr marL="12600">
              <a:lnSpc>
                <a:spcPct val="100000"/>
              </a:lnSpc>
              <a:spcBef>
                <a:spcPts val="689"/>
              </a:spcBef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import</a:t>
            </a:r>
            <a:r>
              <a:rPr b="1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java.sql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.*;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96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class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InsertEg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79"/>
              </a:spcBef>
              <a:tabLst>
                <a:tab algn="l" pos="35496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static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main(String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args[])</a:t>
            </a:r>
            <a:r>
              <a:rPr b="0" lang="en-IN" sz="20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throws</a:t>
            </a:r>
            <a:r>
              <a:rPr b="0" lang="en-IN" sz="20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ClassNotFoundException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439"/>
              </a:spcBef>
              <a:tabLst>
                <a:tab algn="l" pos="35496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431"/>
              </a:spcBef>
              <a:tabLst>
                <a:tab algn="l" pos="354960"/>
              </a:tabLst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</a:rPr>
              <a:t>try</a:t>
            </a:r>
            <a:r>
              <a:rPr b="1" lang="en-IN" sz="18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67320">
              <a:lnSpc>
                <a:spcPct val="100000"/>
              </a:lnSpc>
              <a:spcBef>
                <a:spcPts val="434"/>
              </a:spcBef>
              <a:tabLst>
                <a:tab algn="l" pos="354960"/>
              </a:tabLst>
            </a:pPr>
            <a:r>
              <a:rPr b="0" i="1" lang="en-IN" sz="1800" spc="-1" strike="noStrike">
                <a:solidFill>
                  <a:srgbClr val="76933b"/>
                </a:solidFill>
                <a:latin typeface="Times New Roman"/>
              </a:rPr>
              <a:t>//</a:t>
            </a:r>
            <a:r>
              <a:rPr b="0" i="1" lang="en-IN" sz="1800" spc="-15" strike="noStrike">
                <a:solidFill>
                  <a:srgbClr val="76933b"/>
                </a:solidFill>
                <a:latin typeface="Times New Roman"/>
              </a:rPr>
              <a:t> </a:t>
            </a:r>
            <a:r>
              <a:rPr b="0" i="1" lang="en-IN" sz="1800" spc="-7" strike="noStrike">
                <a:solidFill>
                  <a:srgbClr val="76933b"/>
                </a:solidFill>
                <a:latin typeface="Times New Roman"/>
              </a:rPr>
              <a:t>Register</a:t>
            </a:r>
            <a:r>
              <a:rPr b="0" i="1" lang="en-IN" sz="1800" spc="-21" strike="noStrike">
                <a:solidFill>
                  <a:srgbClr val="76933b"/>
                </a:solidFill>
                <a:latin typeface="Times New Roman"/>
              </a:rPr>
              <a:t> </a:t>
            </a:r>
            <a:r>
              <a:rPr b="0" i="1" lang="en-IN" sz="1800" spc="-7" strike="noStrike">
                <a:solidFill>
                  <a:srgbClr val="76933b"/>
                </a:solidFill>
                <a:latin typeface="Times New Roman"/>
              </a:rPr>
              <a:t>JDBC</a:t>
            </a:r>
            <a:r>
              <a:rPr b="0" i="1" lang="en-IN" sz="1800" spc="-15" strike="noStrike">
                <a:solidFill>
                  <a:srgbClr val="76933b"/>
                </a:solidFill>
                <a:latin typeface="Times New Roman"/>
              </a:rPr>
              <a:t> </a:t>
            </a:r>
            <a:r>
              <a:rPr b="0" i="1" lang="en-IN" sz="1800" spc="-7" strike="noStrike">
                <a:solidFill>
                  <a:srgbClr val="76933b"/>
                </a:solidFill>
                <a:latin typeface="Times New Roman"/>
              </a:rPr>
              <a:t>driver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17960">
              <a:lnSpc>
                <a:spcPct val="100000"/>
              </a:lnSpc>
              <a:spcBef>
                <a:spcPts val="471"/>
              </a:spcBef>
              <a:tabLst>
                <a:tab algn="l" pos="354960"/>
              </a:tabLst>
            </a:pP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Class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IN" sz="2000" spc="-7" strike="noStrike">
                <a:solidFill>
                  <a:srgbClr val="c00000"/>
                </a:solidFill>
                <a:latin typeface="Times New Roman"/>
              </a:rPr>
              <a:t>forName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("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com.mysql.jdbc.Driver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");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79"/>
              </a:spcBef>
              <a:tabLst>
                <a:tab algn="l" pos="354960"/>
              </a:tabLst>
            </a:pPr>
            <a:r>
              <a:rPr b="0" lang="en-IN" sz="2000" spc="-7" strike="noStrike">
                <a:solidFill>
                  <a:srgbClr val="76933b"/>
                </a:solidFill>
                <a:latin typeface="Times New Roman"/>
              </a:rPr>
              <a:t>//Open</a:t>
            </a:r>
            <a:r>
              <a:rPr b="0" lang="en-IN" sz="2000" spc="-52" strike="noStrike">
                <a:solidFill>
                  <a:srgbClr val="76933b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76933b"/>
                </a:solidFill>
                <a:latin typeface="Times New Roman"/>
              </a:rPr>
              <a:t>a</a:t>
            </a:r>
            <a:r>
              <a:rPr b="0" lang="en-IN" sz="2000" spc="-32" strike="noStrike">
                <a:solidFill>
                  <a:srgbClr val="76933b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76933b"/>
                </a:solidFill>
                <a:latin typeface="Times New Roman"/>
              </a:rPr>
              <a:t>connection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 indent="-5716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cc"/>
                </a:solidFill>
                <a:latin typeface="Times New Roman"/>
              </a:rPr>
              <a:t>Connection </a:t>
            </a:r>
            <a:r>
              <a:rPr b="1" lang="en-IN" sz="2000" spc="-12" strike="noStrike">
                <a:solidFill>
                  <a:srgbClr val="0000cc"/>
                </a:solidFill>
                <a:latin typeface="Times New Roman"/>
              </a:rPr>
              <a:t>con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2000" spc="-12" strike="noStrike">
                <a:solidFill>
                  <a:srgbClr val="0000cc"/>
                </a:solidFill>
                <a:latin typeface="Times New Roman"/>
              </a:rPr>
              <a:t>DriverManager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000" spc="-12" strike="noStrike">
                <a:solidFill>
                  <a:srgbClr val="c00000"/>
                </a:solidFill>
                <a:latin typeface="Times New Roman"/>
              </a:rPr>
              <a:t>getConnection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(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 "jdbc:mysql://localhost:3306/</a:t>
            </a:r>
            <a:r>
              <a:rPr b="1" lang="en-IN" sz="2000" spc="-7" strike="noStrike">
                <a:solidFill>
                  <a:srgbClr val="6f2fa0"/>
                </a:solidFill>
                <a:latin typeface="Times New Roman"/>
              </a:rPr>
              <a:t>ABC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"</a:t>
            </a:r>
            <a:r>
              <a:rPr b="0" lang="en-IN" sz="20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"</a:t>
            </a:r>
            <a:r>
              <a:rPr b="1" lang="en-IN" sz="2000" spc="-12" strike="noStrike">
                <a:solidFill>
                  <a:srgbClr val="6f2fa0"/>
                </a:solidFill>
                <a:latin typeface="Times New Roman"/>
              </a:rPr>
              <a:t>root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","</a:t>
            </a:r>
            <a:r>
              <a:rPr b="1" lang="en-IN" sz="2000" spc="-12" strike="noStrike">
                <a:solidFill>
                  <a:srgbClr val="6f2fa0"/>
                </a:solidFill>
                <a:latin typeface="Times New Roman"/>
              </a:rPr>
              <a:t>root123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");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748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i="1" lang="en-IN" sz="2000" spc="-15" strike="noStrike">
                <a:solidFill>
                  <a:srgbClr val="76933b"/>
                </a:solidFill>
                <a:latin typeface="Times New Roman"/>
              </a:rPr>
              <a:t>//Create</a:t>
            </a:r>
            <a:r>
              <a:rPr b="0" i="1" lang="en-IN" sz="2000" spc="-46" strike="noStrike">
                <a:solidFill>
                  <a:srgbClr val="76933b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76933b"/>
                </a:solidFill>
                <a:latin typeface="Times New Roman"/>
              </a:rPr>
              <a:t>a</a:t>
            </a:r>
            <a:r>
              <a:rPr b="0" i="1" lang="en-IN" sz="2000" spc="-21" strike="noStrike">
                <a:solidFill>
                  <a:srgbClr val="76933b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76933b"/>
                </a:solidFill>
                <a:latin typeface="Times New Roman"/>
              </a:rPr>
              <a:t>statement</a:t>
            </a:r>
            <a:r>
              <a:rPr b="0" i="1" lang="en-IN" sz="2000" spc="-55" strike="noStrike">
                <a:solidFill>
                  <a:srgbClr val="76933b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76933b"/>
                </a:solidFill>
                <a:latin typeface="Times New Roman"/>
              </a:rPr>
              <a:t>object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IN" sz="2000" spc="-7" strike="noStrike">
                <a:solidFill>
                  <a:srgbClr val="0000cc"/>
                </a:solidFill>
                <a:latin typeface="Times New Roman"/>
              </a:rPr>
              <a:t>Statement</a:t>
            </a:r>
            <a:r>
              <a:rPr b="0" lang="en-IN" sz="2000" spc="-5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st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con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.createStatement();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 indent="62280">
              <a:lnSpc>
                <a:spcPct val="120000"/>
              </a:lnSpc>
              <a:tabLst>
                <a:tab algn="l" pos="0"/>
              </a:tabLst>
            </a:pP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st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000" spc="-7" strike="noStrike">
                <a:solidFill>
                  <a:srgbClr val="c00000"/>
                </a:solidFill>
                <a:latin typeface="Times New Roman"/>
              </a:rPr>
              <a:t>executeUpdate(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"</a:t>
            </a:r>
            <a:r>
              <a:rPr b="1" lang="en-IN" sz="1800" spc="-7" strike="noStrike">
                <a:solidFill>
                  <a:srgbClr val="c00000"/>
                </a:solidFill>
                <a:latin typeface="Times New Roman"/>
              </a:rPr>
              <a:t>INSERT </a:t>
            </a:r>
            <a:r>
              <a:rPr b="1" lang="en-IN" sz="1800" spc="-15" strike="noStrike">
                <a:solidFill>
                  <a:srgbClr val="c00000"/>
                </a:solidFill>
                <a:latin typeface="Times New Roman"/>
              </a:rPr>
              <a:t>INTO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Student(rollno,name) </a:t>
            </a:r>
            <a:r>
              <a:rPr b="0" lang="en-IN" sz="1800" spc="-46" strike="noStrike">
                <a:solidFill>
                  <a:srgbClr val="000000"/>
                </a:solidFill>
                <a:latin typeface="Times New Roman"/>
              </a:rPr>
              <a:t>VALUES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(1,'Anu')");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System.out.println(“Data</a:t>
            </a:r>
            <a:r>
              <a:rPr b="0" lang="en-IN" sz="20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inserted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successfully");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0" name="object 4"/>
          <p:cNvSpPr/>
          <p:nvPr/>
        </p:nvSpPr>
        <p:spPr>
          <a:xfrm>
            <a:off x="1031400" y="5949360"/>
            <a:ext cx="3419640" cy="92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con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000" spc="-7" strike="noStrike">
                <a:solidFill>
                  <a:srgbClr val="c00000"/>
                </a:solidFill>
                <a:latin typeface="Times New Roman"/>
              </a:rPr>
              <a:t>close()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583560">
              <a:lnSpc>
                <a:spcPct val="100000"/>
              </a:lnSpc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}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catch(SQLException</a:t>
            </a:r>
            <a:r>
              <a:rPr b="1" lang="en-IN" sz="20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e)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object 6"/>
          <p:cNvSpPr/>
          <p:nvPr/>
        </p:nvSpPr>
        <p:spPr>
          <a:xfrm>
            <a:off x="688320" y="6865200"/>
            <a:ext cx="13500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object 2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3" name="object 3"/>
          <p:cNvSpPr/>
          <p:nvPr/>
        </p:nvSpPr>
        <p:spPr>
          <a:xfrm>
            <a:off x="993240" y="1392480"/>
            <a:ext cx="8093880" cy="50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600" spc="-92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access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value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6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java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variable</a:t>
            </a:r>
            <a:r>
              <a:rPr b="1" lang="en-IN" sz="26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inside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SQL</a:t>
            </a:r>
            <a:r>
              <a:rPr b="0" lang="en-IN" sz="2600" spc="-12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command </a:t>
            </a:r>
            <a:r>
              <a:rPr b="0" lang="en-IN" sz="2600" spc="-63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use : 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Singlequote</a:t>
            </a:r>
            <a:r>
              <a:rPr b="0" lang="en-IN" sz="2400" spc="-7" strike="noStrike">
                <a:solidFill>
                  <a:srgbClr val="c00000"/>
                </a:solidFill>
                <a:latin typeface="Times New Roman"/>
              </a:rPr>
              <a:t>Doublequote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+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varaiable+</a:t>
            </a:r>
            <a:r>
              <a:rPr b="0" lang="en-IN" sz="2400" spc="-7" strike="noStrike">
                <a:solidFill>
                  <a:srgbClr val="c00000"/>
                </a:solidFill>
                <a:latin typeface="Times New Roman"/>
              </a:rPr>
              <a:t>Doublequote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Singlequote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E.g.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24"/>
              </a:spcBef>
              <a:tabLst>
                <a:tab algn="l" pos="354960"/>
                <a:tab algn="l" pos="35568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int</a:t>
            </a:r>
            <a:r>
              <a:rPr b="0" lang="en-IN" sz="26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roll=2;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24"/>
              </a:spcBef>
              <a:tabLst>
                <a:tab algn="l" pos="354960"/>
                <a:tab algn="l" pos="35568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String</a:t>
            </a:r>
            <a:r>
              <a:rPr b="0" lang="en-IN" sz="26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nam=“Anu”;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869"/>
              </a:lnSpc>
              <a:spcBef>
                <a:spcPts val="6"/>
              </a:spcBef>
              <a:tabLst>
                <a:tab algn="l" pos="354960"/>
                <a:tab algn="l" pos="355680"/>
              </a:tabLst>
            </a:pP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st.executeUpdate("INSERT</a:t>
            </a:r>
            <a:r>
              <a:rPr b="0" lang="en-IN" sz="24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INTO</a:t>
            </a:r>
            <a:r>
              <a:rPr b="0" lang="en-IN" sz="24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Student(rollno,name)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755440">
              <a:lnSpc>
                <a:spcPts val="3351"/>
              </a:lnSpc>
              <a:tabLst>
                <a:tab algn="l" pos="5595120"/>
                <a:tab algn="l" pos="7368480"/>
              </a:tabLst>
            </a:pP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VALUES('</a:t>
            </a:r>
            <a:r>
              <a:rPr b="1" lang="en-IN" sz="2800" spc="-41" strike="noStrike">
                <a:solidFill>
                  <a:srgbClr val="c00000"/>
                </a:solidFill>
                <a:latin typeface="Times New Roman"/>
              </a:rPr>
              <a:t>"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+</a:t>
            </a:r>
            <a:r>
              <a:rPr b="0" lang="en-IN" sz="24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roll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+</a:t>
            </a:r>
            <a:r>
              <a:rPr b="1" lang="en-IN" sz="2800" spc="-7" strike="noStrike">
                <a:solidFill>
                  <a:srgbClr val="c00000"/>
                </a:solidFill>
                <a:latin typeface="Times New Roman"/>
              </a:rPr>
              <a:t>"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'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'</a:t>
            </a:r>
            <a:r>
              <a:rPr b="1" lang="en-IN" sz="2400" spc="-12" strike="noStrike">
                <a:solidFill>
                  <a:srgbClr val="c00000"/>
                </a:solidFill>
                <a:latin typeface="Times New Roman"/>
              </a:rPr>
              <a:t>"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+</a:t>
            </a:r>
            <a:r>
              <a:rPr b="0" lang="en-IN" sz="24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nam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+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"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'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)");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title"/>
          </p:nvPr>
        </p:nvSpPr>
        <p:spPr>
          <a:xfrm>
            <a:off x="993240" y="529920"/>
            <a:ext cx="42339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200" spc="-21" strike="noStrike">
                <a:solidFill>
                  <a:srgbClr val="0000cc"/>
                </a:solidFill>
                <a:latin typeface="Times New Roman"/>
              </a:rPr>
              <a:t>INSERT</a:t>
            </a:r>
            <a:r>
              <a:rPr b="1" lang="en-IN" sz="3200" spc="-11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lang="en-IN" sz="3200" spc="-15" strike="noStrike">
                <a:solidFill>
                  <a:schemeClr val="dk1"/>
                </a:solidFill>
                <a:latin typeface="Times New Roman"/>
              </a:rPr>
              <a:t>row</a:t>
            </a:r>
            <a:r>
              <a:rPr b="1" lang="en-IN" sz="3200" spc="-3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7" strike="noStrike">
                <a:solidFill>
                  <a:schemeClr val="dk1"/>
                </a:solidFill>
                <a:latin typeface="Times New Roman"/>
              </a:rPr>
              <a:t>using</a:t>
            </a:r>
            <a:r>
              <a:rPr b="1" lang="en-IN" sz="32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4" strike="noStrike">
                <a:solidFill>
                  <a:schemeClr val="dk1"/>
                </a:solidFill>
                <a:latin typeface="Times New Roman"/>
              </a:rPr>
              <a:t>Java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5" name="object 3"/>
          <p:cNvSpPr/>
          <p:nvPr/>
        </p:nvSpPr>
        <p:spPr>
          <a:xfrm>
            <a:off x="993240" y="1392480"/>
            <a:ext cx="8069760" cy="12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54960" indent="-343080" algn="just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800" spc="-26" strike="noStrike">
                <a:solidFill>
                  <a:srgbClr val="000000"/>
                </a:solidFill>
                <a:latin typeface="Times New Roman"/>
              </a:rPr>
              <a:t>Write</a:t>
            </a:r>
            <a:r>
              <a:rPr b="0" lang="en-IN" sz="28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Java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program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c00000"/>
                </a:solidFill>
                <a:latin typeface="Times New Roman"/>
              </a:rPr>
              <a:t>insert</a:t>
            </a:r>
            <a:r>
              <a:rPr b="0" lang="en-IN" sz="2800" spc="-1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c00000"/>
                </a:solidFill>
                <a:latin typeface="Times New Roman"/>
              </a:rPr>
              <a:t>details</a:t>
            </a:r>
            <a:r>
              <a:rPr b="0" lang="en-IN" sz="2800" spc="687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c00000"/>
                </a:solidFill>
                <a:latin typeface="Times New Roman"/>
              </a:rPr>
              <a:t>about</a:t>
            </a:r>
            <a:r>
              <a:rPr b="0" lang="en-IN" sz="2800" spc="687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c00000"/>
                </a:solidFill>
                <a:latin typeface="Times New Roman"/>
              </a:rPr>
              <a:t>n </a:t>
            </a:r>
            <a:r>
              <a:rPr b="0" lang="en-IN" sz="2800" spc="-1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c00000"/>
                </a:solidFill>
                <a:latin typeface="Times New Roman"/>
              </a:rPr>
              <a:t>students</a:t>
            </a:r>
            <a:r>
              <a:rPr b="0" lang="en-IN" sz="2800" spc="-1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into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800" spc="-7" strike="noStrike">
                <a:solidFill>
                  <a:srgbClr val="000000"/>
                </a:solidFill>
                <a:latin typeface="Times New Roman"/>
              </a:rPr>
              <a:t>Student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table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fields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800" spc="-12" strike="noStrike">
                <a:solidFill>
                  <a:srgbClr val="000000"/>
                </a:solidFill>
                <a:latin typeface="Times New Roman"/>
              </a:rPr>
              <a:t>rollno</a:t>
            </a:r>
            <a:r>
              <a:rPr b="1" lang="en-IN" sz="28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and </a:t>
            </a:r>
            <a:r>
              <a:rPr b="0" lang="en-IN" sz="2800" spc="-68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na</a:t>
            </a:r>
            <a:r>
              <a:rPr b="1" lang="en-IN" sz="2800" spc="-12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1" lang="en-IN" sz="28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IN" sz="28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8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800" spc="-15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800" spc="-15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2800" spc="-15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se</a:t>
            </a:r>
            <a:r>
              <a:rPr b="0" lang="en-IN" sz="2800" spc="-17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000000"/>
                </a:solidFill>
                <a:latin typeface="Times New Roman"/>
              </a:rPr>
              <a:t>AB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6" name="object 2" descr=""/>
          <p:cNvPicPr/>
          <p:nvPr/>
        </p:nvPicPr>
        <p:blipFill>
          <a:blip r:embed="rId1"/>
          <a:stretch/>
        </p:blipFill>
        <p:spPr>
          <a:xfrm>
            <a:off x="8106120" y="457200"/>
            <a:ext cx="1485000" cy="771480"/>
          </a:xfrm>
          <a:prstGeom prst="rect">
            <a:avLst/>
          </a:prstGeom>
          <a:ln w="0">
            <a:noFill/>
          </a:ln>
        </p:spPr>
      </p:pic>
      <p:sp>
        <p:nvSpPr>
          <p:cNvPr id="807" name="PlaceHolder 1"/>
          <p:cNvSpPr>
            <a:spLocks noGrp="1"/>
          </p:cNvSpPr>
          <p:nvPr>
            <p:ph type="title"/>
          </p:nvPr>
        </p:nvSpPr>
        <p:spPr>
          <a:xfrm>
            <a:off x="3132720" y="371520"/>
            <a:ext cx="3791880" cy="13100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2800" spc="-35" strike="noStrike">
                <a:solidFill>
                  <a:schemeClr val="dk1"/>
                </a:solidFill>
                <a:latin typeface="Times New Roman"/>
              </a:rPr>
              <a:t>INSERT</a:t>
            </a:r>
            <a:r>
              <a:rPr b="0" lang="en-IN" sz="2800" spc="-4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chemeClr val="dk1"/>
                </a:solidFill>
                <a:latin typeface="Times New Roman"/>
              </a:rPr>
              <a:t>n</a:t>
            </a:r>
            <a:r>
              <a:rPr b="0" lang="en-IN" sz="28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chemeClr val="dk1"/>
                </a:solidFill>
                <a:latin typeface="Times New Roman"/>
              </a:rPr>
              <a:t>rows</a:t>
            </a:r>
            <a:r>
              <a:rPr b="0" lang="en-IN" sz="28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chemeClr val="dk1"/>
                </a:solidFill>
                <a:latin typeface="Times New Roman"/>
              </a:rPr>
              <a:t>from</a:t>
            </a:r>
            <a:r>
              <a:rPr b="0" lang="en-IN" sz="28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chemeClr val="dk1"/>
                </a:solidFill>
                <a:latin typeface="Times New Roman"/>
              </a:rPr>
              <a:t>Java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8" name="object 4"/>
          <p:cNvSpPr/>
          <p:nvPr/>
        </p:nvSpPr>
        <p:spPr>
          <a:xfrm>
            <a:off x="536040" y="708120"/>
            <a:ext cx="233640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import</a:t>
            </a:r>
            <a:r>
              <a:rPr b="1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java.sql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.*;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9" name="object 5"/>
          <p:cNvSpPr/>
          <p:nvPr/>
        </p:nvSpPr>
        <p:spPr>
          <a:xfrm>
            <a:off x="3279240" y="708120"/>
            <a:ext cx="240516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import</a:t>
            </a:r>
            <a:r>
              <a:rPr b="1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java.util.*;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0" name="object 6"/>
          <p:cNvSpPr/>
          <p:nvPr/>
        </p:nvSpPr>
        <p:spPr>
          <a:xfrm>
            <a:off x="536040" y="1075320"/>
            <a:ext cx="754992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class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CreateTableEg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35496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static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main(String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args[])</a:t>
            </a:r>
            <a:r>
              <a:rPr b="0" lang="en-IN" sz="20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throws</a:t>
            </a:r>
            <a:r>
              <a:rPr b="0" lang="en-IN" sz="20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ClassNotFoundException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object 7"/>
          <p:cNvSpPr/>
          <p:nvPr/>
        </p:nvSpPr>
        <p:spPr>
          <a:xfrm>
            <a:off x="878760" y="1686600"/>
            <a:ext cx="63072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18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Times New Roman"/>
              </a:rPr>
              <a:t>try</a:t>
            </a:r>
            <a:r>
              <a:rPr b="1" lang="en-IN" sz="18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1800" spc="-7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2" name="object 8"/>
          <p:cNvSpPr/>
          <p:nvPr/>
        </p:nvSpPr>
        <p:spPr>
          <a:xfrm>
            <a:off x="2364840" y="1686600"/>
            <a:ext cx="344016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Scanner sc=new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Scanner(System.in); </a:t>
            </a:r>
            <a:r>
              <a:rPr b="0" lang="en-IN" sz="1800" spc="-4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int</a:t>
            </a:r>
            <a:r>
              <a:rPr b="0" lang="en-IN" sz="18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roll,n,i;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String</a:t>
            </a:r>
            <a:r>
              <a:rPr b="0" lang="en-IN" sz="18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nam;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object 9"/>
          <p:cNvSpPr/>
          <p:nvPr/>
        </p:nvSpPr>
        <p:spPr>
          <a:xfrm>
            <a:off x="878760" y="2508120"/>
            <a:ext cx="7036560" cy="18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indent="6228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Class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IN" sz="2000" spc="-7" strike="noStrike">
                <a:solidFill>
                  <a:srgbClr val="c00000"/>
                </a:solidFill>
                <a:latin typeface="Times New Roman"/>
              </a:rPr>
              <a:t>forName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("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com.mysql.jdbc.Driver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");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cc"/>
                </a:solidFill>
                <a:latin typeface="Times New Roman"/>
              </a:rPr>
              <a:t>Connection</a:t>
            </a:r>
            <a:r>
              <a:rPr b="0" lang="en-IN" sz="2000" spc="-3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lang="en-IN" sz="2000" spc="-12" strike="noStrike">
                <a:solidFill>
                  <a:srgbClr val="0000cc"/>
                </a:solidFill>
                <a:latin typeface="Times New Roman"/>
              </a:rPr>
              <a:t>con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2000" spc="-12" strike="noStrike">
                <a:solidFill>
                  <a:srgbClr val="0000cc"/>
                </a:solidFill>
                <a:latin typeface="Times New Roman"/>
              </a:rPr>
              <a:t>DriverManager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000" spc="-12" strike="noStrike">
                <a:solidFill>
                  <a:srgbClr val="c00000"/>
                </a:solidFill>
                <a:latin typeface="Times New Roman"/>
              </a:rPr>
              <a:t>getConnection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(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 indent="571680">
              <a:lnSpc>
                <a:spcPct val="100000"/>
              </a:lnSpc>
              <a:tabLst>
                <a:tab algn="l" pos="0"/>
              </a:tabLst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"jdbc:mysql://localhost:3306/</a:t>
            </a:r>
            <a:r>
              <a:rPr b="1" lang="en-IN" sz="2000" spc="-7" strike="noStrike">
                <a:solidFill>
                  <a:srgbClr val="6f2fa0"/>
                </a:solidFill>
                <a:latin typeface="Times New Roman"/>
              </a:rPr>
              <a:t>ABC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"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"</a:t>
            </a:r>
            <a:r>
              <a:rPr b="1" lang="en-IN" sz="2000" spc="-12" strike="noStrike">
                <a:solidFill>
                  <a:srgbClr val="6f2fa0"/>
                </a:solidFill>
                <a:latin typeface="Times New Roman"/>
              </a:rPr>
              <a:t>root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","</a:t>
            </a:r>
            <a:r>
              <a:rPr b="1" lang="en-IN" sz="2000" spc="-12" strike="noStrike">
                <a:solidFill>
                  <a:srgbClr val="6f2fa0"/>
                </a:solidFill>
                <a:latin typeface="Times New Roman"/>
              </a:rPr>
              <a:t>root123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");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cc"/>
                </a:solidFill>
                <a:latin typeface="Times New Roman"/>
              </a:rPr>
              <a:t>Statement</a:t>
            </a:r>
            <a:r>
              <a:rPr b="0" lang="en-IN" sz="2000" spc="-3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st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con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.createStatement();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 indent="62280">
              <a:lnSpc>
                <a:spcPct val="100000"/>
              </a:lnSpc>
              <a:tabLst>
                <a:tab algn="l" pos="0"/>
              </a:tabLst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System.out.println("Enter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how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many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students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detail to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be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inserted");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n=sc.nextInt();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4" name="object 10"/>
          <p:cNvSpPr/>
          <p:nvPr/>
        </p:nvSpPr>
        <p:spPr>
          <a:xfrm>
            <a:off x="878760" y="4336920"/>
            <a:ext cx="166896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for(i=0;i&lt;n;i++)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5" name="object 11"/>
          <p:cNvSpPr/>
          <p:nvPr/>
        </p:nvSpPr>
        <p:spPr>
          <a:xfrm>
            <a:off x="878760" y="4641480"/>
            <a:ext cx="450936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583560" indent="-57168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System.out.println("Enter</a:t>
            </a:r>
            <a:r>
              <a:rPr b="0" lang="en-IN" sz="2000" spc="-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rollno");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roll=sc.nextInt();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System.out.println("Enter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name");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sc.nextLine();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583560">
              <a:lnSpc>
                <a:spcPct val="100000"/>
              </a:lnSpc>
              <a:tabLst>
                <a:tab algn="l" pos="0"/>
              </a:tabLst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nam=sc.nextLine();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6" name="object 12"/>
          <p:cNvSpPr/>
          <p:nvPr/>
        </p:nvSpPr>
        <p:spPr>
          <a:xfrm>
            <a:off x="536040" y="6163920"/>
            <a:ext cx="5770440" cy="10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400" spc="-12" strike="noStrike">
                <a:solidFill>
                  <a:srgbClr val="0000cc"/>
                </a:solidFill>
                <a:latin typeface="Times New Roman"/>
              </a:rPr>
              <a:t>st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000" spc="-12" strike="noStrike">
                <a:solidFill>
                  <a:srgbClr val="c00000"/>
                </a:solidFill>
                <a:latin typeface="Times New Roman"/>
              </a:rPr>
              <a:t>executeUpdate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("INSERT</a:t>
            </a:r>
            <a:r>
              <a:rPr b="0" lang="en-IN" sz="20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INTO</a:t>
            </a:r>
            <a:r>
              <a:rPr b="0" lang="en-IN" sz="2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Student(rollno,name)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841040">
              <a:lnSpc>
                <a:spcPct val="100000"/>
              </a:lnSpc>
              <a:tabLst>
                <a:tab algn="l" pos="3893760"/>
              </a:tabLst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values('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"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+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roll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+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"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'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'</a:t>
            </a:r>
            <a:r>
              <a:rPr b="1" lang="en-IN" sz="2000" spc="-7" strike="noStrike">
                <a:solidFill>
                  <a:srgbClr val="c00000"/>
                </a:solidFill>
                <a:latin typeface="Times New Roman"/>
              </a:rPr>
              <a:t>"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+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nam</a:t>
            </a:r>
            <a:r>
              <a:rPr b="0" lang="en-IN" sz="20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+</a:t>
            </a:r>
            <a:r>
              <a:rPr b="1" lang="en-IN" sz="2000" spc="-7" strike="noStrike">
                <a:solidFill>
                  <a:srgbClr val="c00000"/>
                </a:solidFill>
                <a:latin typeface="Times New Roman"/>
              </a:rPr>
              <a:t>"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'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)");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7" name="object 13"/>
          <p:cNvSpPr/>
          <p:nvPr/>
        </p:nvSpPr>
        <p:spPr>
          <a:xfrm>
            <a:off x="878760" y="6897240"/>
            <a:ext cx="557496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58356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System.out.println(“Data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inserted</a:t>
            </a:r>
            <a:r>
              <a:rPr b="0" lang="en-IN" sz="20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successfully");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8" name="object 14"/>
          <p:cNvSpPr/>
          <p:nvPr/>
        </p:nvSpPr>
        <p:spPr>
          <a:xfrm>
            <a:off x="6699600" y="4185000"/>
            <a:ext cx="2901600" cy="3130200"/>
          </a:xfrm>
          <a:custGeom>
            <a:avLst/>
            <a:gdLst>
              <a:gd name="textAreaLeft" fmla="*/ 0 w 2901600"/>
              <a:gd name="textAreaRight" fmla="*/ 2901960 w 2901600"/>
              <a:gd name="textAreaTop" fmla="*/ 0 h 3130200"/>
              <a:gd name="textAreaBottom" fmla="*/ 3130560 h 3130200"/>
            </a:gdLst>
            <a:ahLst/>
            <a:rect l="textAreaLeft" t="textAreaTop" r="textAreaRight" b="textAreaBottom"/>
            <a:pathLst>
              <a:path w="2901950" h="3130550">
                <a:moveTo>
                  <a:pt x="2901695" y="13715"/>
                </a:moveTo>
                <a:lnTo>
                  <a:pt x="2901695" y="0"/>
                </a:lnTo>
                <a:lnTo>
                  <a:pt x="0" y="0"/>
                </a:lnTo>
                <a:lnTo>
                  <a:pt x="0" y="3130295"/>
                </a:lnTo>
                <a:lnTo>
                  <a:pt x="6096" y="3130295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2895600" y="13716"/>
                </a:lnTo>
                <a:lnTo>
                  <a:pt x="2895600" y="6096"/>
                </a:lnTo>
                <a:lnTo>
                  <a:pt x="2901695" y="13715"/>
                </a:lnTo>
                <a:close/>
              </a:path>
              <a:path w="2901950" h="313055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2901950" h="3130550">
                <a:moveTo>
                  <a:pt x="13716" y="3124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3124200"/>
                </a:lnTo>
                <a:lnTo>
                  <a:pt x="13716" y="3124200"/>
                </a:lnTo>
                <a:close/>
              </a:path>
              <a:path w="2901950" h="3130550">
                <a:moveTo>
                  <a:pt x="2901695" y="3124200"/>
                </a:moveTo>
                <a:lnTo>
                  <a:pt x="6096" y="3124200"/>
                </a:lnTo>
                <a:lnTo>
                  <a:pt x="13716" y="3130295"/>
                </a:lnTo>
                <a:lnTo>
                  <a:pt x="2895600" y="3130295"/>
                </a:lnTo>
                <a:lnTo>
                  <a:pt x="2901695" y="3124200"/>
                </a:lnTo>
                <a:close/>
              </a:path>
              <a:path w="2901950" h="3130550">
                <a:moveTo>
                  <a:pt x="13716" y="3130295"/>
                </a:moveTo>
                <a:lnTo>
                  <a:pt x="6096" y="3124200"/>
                </a:lnTo>
                <a:lnTo>
                  <a:pt x="6096" y="3130295"/>
                </a:lnTo>
                <a:lnTo>
                  <a:pt x="13716" y="3130295"/>
                </a:lnTo>
                <a:close/>
              </a:path>
              <a:path w="2901950" h="3130550">
                <a:moveTo>
                  <a:pt x="2901695" y="13716"/>
                </a:moveTo>
                <a:lnTo>
                  <a:pt x="2895600" y="6096"/>
                </a:lnTo>
                <a:lnTo>
                  <a:pt x="2895600" y="13716"/>
                </a:lnTo>
                <a:lnTo>
                  <a:pt x="2901695" y="13716"/>
                </a:lnTo>
                <a:close/>
              </a:path>
              <a:path w="2901950" h="3130550">
                <a:moveTo>
                  <a:pt x="2901695" y="3124200"/>
                </a:moveTo>
                <a:lnTo>
                  <a:pt x="2901695" y="13716"/>
                </a:lnTo>
                <a:lnTo>
                  <a:pt x="2895600" y="13716"/>
                </a:lnTo>
                <a:lnTo>
                  <a:pt x="2895600" y="3124200"/>
                </a:lnTo>
                <a:lnTo>
                  <a:pt x="2901695" y="3124200"/>
                </a:lnTo>
                <a:close/>
              </a:path>
              <a:path w="2901950" h="3130550">
                <a:moveTo>
                  <a:pt x="2901695" y="3130295"/>
                </a:moveTo>
                <a:lnTo>
                  <a:pt x="2901695" y="3124200"/>
                </a:lnTo>
                <a:lnTo>
                  <a:pt x="2895600" y="3130295"/>
                </a:lnTo>
                <a:lnTo>
                  <a:pt x="2901695" y="3130295"/>
                </a:lnTo>
                <a:close/>
              </a:path>
            </a:pathLst>
          </a:custGeom>
          <a:solidFill>
            <a:srgbClr val="4f80b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9" name="object 15"/>
          <p:cNvSpPr/>
          <p:nvPr/>
        </p:nvSpPr>
        <p:spPr>
          <a:xfrm>
            <a:off x="7127280" y="4152600"/>
            <a:ext cx="1234800" cy="70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880" bIns="0" anchor="t">
            <a:spAutoFit/>
          </a:bodyPr>
          <a:p>
            <a:pPr marL="12600">
              <a:lnSpc>
                <a:spcPct val="100000"/>
              </a:lnSpc>
              <a:spcBef>
                <a:spcPts val="590"/>
              </a:spcBef>
            </a:pP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con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000" spc="-7" strike="noStrike">
                <a:solidFill>
                  <a:srgbClr val="c00000"/>
                </a:solidFill>
                <a:latin typeface="Times New Roman"/>
              </a:rPr>
              <a:t>close()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39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0" name="object 16"/>
          <p:cNvSpPr/>
          <p:nvPr/>
        </p:nvSpPr>
        <p:spPr>
          <a:xfrm>
            <a:off x="6784200" y="4905360"/>
            <a:ext cx="2494080" cy="162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800" spc="-7" strike="noStrike">
                <a:solidFill>
                  <a:srgbClr val="000000"/>
                </a:solidFill>
                <a:latin typeface="Times New Roman"/>
              </a:rPr>
              <a:t>catch(SQLException</a:t>
            </a:r>
            <a:r>
              <a:rPr b="1" lang="en-IN" sz="18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e)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6944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69440">
              <a:lnSpc>
                <a:spcPct val="100000"/>
              </a:lnSpc>
            </a:pP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1800" spc="18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te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out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print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n(e);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6944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b="0" lang="en-IN" sz="1600" spc="-7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laceHolder 1"/>
          <p:cNvSpPr>
            <a:spLocks noGrp="1"/>
          </p:cNvSpPr>
          <p:nvPr>
            <p:ph type="title"/>
          </p:nvPr>
        </p:nvSpPr>
        <p:spPr>
          <a:xfrm>
            <a:off x="2474640" y="497880"/>
            <a:ext cx="510768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rgbClr val="0000cc"/>
                </a:solidFill>
                <a:latin typeface="Times New Roman"/>
              </a:rPr>
              <a:t>DELETE</a:t>
            </a:r>
            <a:r>
              <a:rPr b="1" lang="en-IN" sz="3600" spc="-3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lang="en-IN" sz="3600" spc="-21" strike="noStrike">
                <a:solidFill>
                  <a:schemeClr val="dk1"/>
                </a:solidFill>
                <a:latin typeface="Times New Roman"/>
              </a:rPr>
              <a:t>rows</a:t>
            </a:r>
            <a:r>
              <a:rPr b="1" lang="en-IN" sz="36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using</a:t>
            </a:r>
            <a:r>
              <a:rPr b="1" lang="en-IN" sz="36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Java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2" name="object 3"/>
          <p:cNvSpPr/>
          <p:nvPr/>
        </p:nvSpPr>
        <p:spPr>
          <a:xfrm>
            <a:off x="993240" y="1392480"/>
            <a:ext cx="8071920" cy="86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54960" indent="-3430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6892920"/>
              </a:tabLst>
            </a:pPr>
            <a:r>
              <a:rPr b="0" lang="en-IN" sz="2800" spc="-114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rite</a:t>
            </a:r>
            <a:r>
              <a:rPr b="0" lang="en-IN" sz="2800" spc="8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800" spc="8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J</a:t>
            </a:r>
            <a:r>
              <a:rPr b="0" lang="en-IN" sz="2800" spc="-15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800" spc="8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og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800" spc="-15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800" spc="8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800" spc="9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1" strike="noStrike">
                <a:solidFill>
                  <a:srgbClr val="c00000"/>
                </a:solidFill>
                <a:latin typeface="Times New Roman"/>
              </a:rPr>
              <a:t>d</a:t>
            </a:r>
            <a:r>
              <a:rPr b="0" lang="en-IN" sz="2800" spc="-15" strike="noStrike">
                <a:solidFill>
                  <a:srgbClr val="c00000"/>
                </a:solidFill>
                <a:latin typeface="Times New Roman"/>
              </a:rPr>
              <a:t>e</a:t>
            </a:r>
            <a:r>
              <a:rPr b="0" lang="en-IN" sz="2800" spc="-7" strike="noStrike">
                <a:solidFill>
                  <a:srgbClr val="c00000"/>
                </a:solidFill>
                <a:latin typeface="Times New Roman"/>
              </a:rPr>
              <a:t>l</a:t>
            </a:r>
            <a:r>
              <a:rPr b="0" lang="en-IN" sz="2800" spc="-15" strike="noStrike">
                <a:solidFill>
                  <a:srgbClr val="c00000"/>
                </a:solidFill>
                <a:latin typeface="Times New Roman"/>
              </a:rPr>
              <a:t>e</a:t>
            </a:r>
            <a:r>
              <a:rPr b="0" lang="en-IN" sz="2800" spc="-7" strike="noStrike">
                <a:solidFill>
                  <a:srgbClr val="c00000"/>
                </a:solidFill>
                <a:latin typeface="Times New Roman"/>
              </a:rPr>
              <a:t>te</a:t>
            </a:r>
            <a:r>
              <a:rPr b="0" lang="en-IN" sz="2800" spc="83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2800" spc="-1" strike="noStrike">
                <a:solidFill>
                  <a:srgbClr val="c00000"/>
                </a:solidFill>
                <a:latin typeface="Times New Roman"/>
              </a:rPr>
              <a:t>d</a:t>
            </a:r>
            <a:r>
              <a:rPr b="0" lang="en-IN" sz="2800" spc="-15" strike="noStrike">
                <a:solidFill>
                  <a:srgbClr val="c00000"/>
                </a:solidFill>
                <a:latin typeface="Times New Roman"/>
              </a:rPr>
              <a:t>e</a:t>
            </a:r>
            <a:r>
              <a:rPr b="0" lang="en-IN" sz="2800" spc="-7" strike="noStrike">
                <a:solidFill>
                  <a:srgbClr val="c00000"/>
                </a:solidFill>
                <a:latin typeface="Times New Roman"/>
              </a:rPr>
              <a:t>t</a:t>
            </a:r>
            <a:r>
              <a:rPr b="0" lang="en-IN" sz="2800" spc="-15" strike="noStrike">
                <a:solidFill>
                  <a:srgbClr val="c00000"/>
                </a:solidFill>
                <a:latin typeface="Times New Roman"/>
              </a:rPr>
              <a:t>a</a:t>
            </a:r>
            <a:r>
              <a:rPr b="0" lang="en-IN" sz="2800" spc="-7" strike="noStrike">
                <a:solidFill>
                  <a:srgbClr val="c00000"/>
                </a:solidFill>
                <a:latin typeface="Times New Roman"/>
              </a:rPr>
              <a:t>ils</a:t>
            </a:r>
            <a:r>
              <a:rPr b="0" lang="en-IN" sz="2800" spc="94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2800" spc="-15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bou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st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0" lang="en-IN" sz="2800" spc="-15" strike="noStrike">
                <a:solidFill>
                  <a:srgbClr val="000000"/>
                </a:solidFill>
                <a:latin typeface="Times New Roman"/>
              </a:rPr>
              <a:t>de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ts  into</a:t>
            </a:r>
            <a:r>
              <a:rPr b="0" lang="en-IN" sz="28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800" spc="-7" strike="noStrike">
                <a:solidFill>
                  <a:srgbClr val="000000"/>
                </a:solidFill>
                <a:latin typeface="Times New Roman"/>
              </a:rPr>
              <a:t>Student</a:t>
            </a:r>
            <a:r>
              <a:rPr b="1" lang="en-IN" sz="2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table</a:t>
            </a:r>
            <a:r>
              <a:rPr b="0" lang="en-IN" sz="28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with</a:t>
            </a:r>
            <a:r>
              <a:rPr b="0" lang="en-IN" sz="28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8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given</a:t>
            </a:r>
            <a:r>
              <a:rPr b="0" lang="en-IN" sz="28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8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roll</a:t>
            </a:r>
            <a:r>
              <a:rPr b="0" lang="en-IN" sz="28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800" spc="-3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number</a:t>
            </a:r>
            <a:r>
              <a:rPr b="0" lang="en-IN" sz="2800" spc="-32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515400" y="497880"/>
            <a:ext cx="302544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Swing</a:t>
            </a:r>
            <a:r>
              <a:rPr b="1" lang="en-IN" sz="3600" spc="-9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12" strike="noStrike">
                <a:solidFill>
                  <a:schemeClr val="dk1"/>
                </a:solidFill>
                <a:latin typeface="Times New Roman"/>
              </a:rPr>
              <a:t>Controls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object 3"/>
          <p:cNvSpPr/>
          <p:nvPr/>
        </p:nvSpPr>
        <p:spPr>
          <a:xfrm>
            <a:off x="993240" y="1323000"/>
            <a:ext cx="8072280" cy="49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 algn="just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Swing controls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plays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major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role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in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swing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applications,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every application will have some components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and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their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corresponding</a:t>
            </a:r>
            <a:r>
              <a:rPr b="0" lang="en-IN" sz="26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event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 listener.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50000"/>
              </a:lnSpc>
              <a:spcBef>
                <a:spcPts val="621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Swing controls will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inherit the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properties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from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following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classes.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 algn="just">
              <a:lnSpc>
                <a:spcPct val="100000"/>
              </a:lnSpc>
              <a:spcBef>
                <a:spcPts val="2061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Component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 algn="just">
              <a:lnSpc>
                <a:spcPct val="100000"/>
              </a:lnSpc>
              <a:spcBef>
                <a:spcPts val="2021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Container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JComponent.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title"/>
          </p:nvPr>
        </p:nvSpPr>
        <p:spPr>
          <a:xfrm>
            <a:off x="2751840" y="377280"/>
            <a:ext cx="45507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200" spc="-7" strike="noStrike">
                <a:solidFill>
                  <a:schemeClr val="dk1"/>
                </a:solidFill>
                <a:latin typeface="Times New Roman"/>
              </a:rPr>
              <a:t>DELETE</a:t>
            </a:r>
            <a:r>
              <a:rPr b="1" lang="en-IN" sz="32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5" strike="noStrike">
                <a:solidFill>
                  <a:schemeClr val="dk1"/>
                </a:solidFill>
                <a:latin typeface="Times New Roman"/>
              </a:rPr>
              <a:t>rows</a:t>
            </a:r>
            <a:r>
              <a:rPr b="1" lang="en-IN" sz="32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7" strike="noStrike">
                <a:solidFill>
                  <a:schemeClr val="dk1"/>
                </a:solidFill>
                <a:latin typeface="Times New Roman"/>
              </a:rPr>
              <a:t>using</a:t>
            </a:r>
            <a:r>
              <a:rPr b="1" lang="en-IN" sz="32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4" strike="noStrike">
                <a:solidFill>
                  <a:schemeClr val="dk1"/>
                </a:solidFill>
                <a:latin typeface="Times New Roman"/>
              </a:rPr>
              <a:t>Java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4" name="object 3"/>
          <p:cNvSpPr/>
          <p:nvPr/>
        </p:nvSpPr>
        <p:spPr>
          <a:xfrm>
            <a:off x="688320" y="709560"/>
            <a:ext cx="7549920" cy="11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7480" bIns="0" anchor="t">
            <a:spAutoFit/>
          </a:bodyPr>
          <a:p>
            <a:pPr marL="12600">
              <a:lnSpc>
                <a:spcPct val="100000"/>
              </a:lnSpc>
              <a:spcBef>
                <a:spcPts val="689"/>
              </a:spcBef>
              <a:tabLst>
                <a:tab algn="l" pos="277992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import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java.sql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.*;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import</a:t>
            </a:r>
            <a:r>
              <a:rPr b="1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java.util.*;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96"/>
              </a:spcBef>
              <a:tabLst>
                <a:tab algn="l" pos="277992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class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InsertEg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79"/>
              </a:spcBef>
              <a:tabLst>
                <a:tab algn="l" pos="35496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static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main(String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args[])</a:t>
            </a:r>
            <a:r>
              <a:rPr b="0" lang="en-IN" sz="20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throws</a:t>
            </a:r>
            <a:r>
              <a:rPr b="0" lang="en-IN" sz="20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ClassNotFoundException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object 4"/>
          <p:cNvSpPr/>
          <p:nvPr/>
        </p:nvSpPr>
        <p:spPr>
          <a:xfrm>
            <a:off x="1031400" y="1939680"/>
            <a:ext cx="13500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" name="object 5"/>
          <p:cNvSpPr/>
          <p:nvPr/>
        </p:nvSpPr>
        <p:spPr>
          <a:xfrm>
            <a:off x="1602720" y="1884600"/>
            <a:ext cx="3440160" cy="67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7320" bIns="0" anchor="t">
            <a:spAutoFit/>
          </a:bodyPr>
          <a:p>
            <a:pPr marL="12600">
              <a:lnSpc>
                <a:spcPct val="100000"/>
              </a:lnSpc>
              <a:spcBef>
                <a:spcPts val="530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int</a:t>
            </a:r>
            <a:r>
              <a:rPr b="0" lang="en-IN" sz="18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roll;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31"/>
              </a:spcBef>
            </a:pP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Scanner</a:t>
            </a:r>
            <a:r>
              <a:rPr b="0" lang="en-IN" sz="18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sc=new</a:t>
            </a:r>
            <a:r>
              <a:rPr b="0" lang="en-IN" sz="18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Scanner(System.in);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object 6"/>
          <p:cNvSpPr/>
          <p:nvPr/>
        </p:nvSpPr>
        <p:spPr>
          <a:xfrm>
            <a:off x="1031400" y="2541960"/>
            <a:ext cx="7813800" cy="504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583560" indent="-571680">
              <a:lnSpc>
                <a:spcPct val="120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</a:rPr>
              <a:t>try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Class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IN" sz="2000" spc="-7" strike="noStrike">
                <a:solidFill>
                  <a:srgbClr val="c00000"/>
                </a:solidFill>
                <a:latin typeface="Times New Roman"/>
              </a:rPr>
              <a:t>forName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("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com.mysql.jdbc.Driver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");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cc"/>
                </a:solidFill>
                <a:latin typeface="Times New Roman"/>
              </a:rPr>
              <a:t>Connection</a:t>
            </a:r>
            <a:r>
              <a:rPr b="0" lang="en-IN" sz="2000" spc="-3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lang="en-IN" sz="2000" spc="-12" strike="noStrike">
                <a:solidFill>
                  <a:srgbClr val="0000cc"/>
                </a:solidFill>
                <a:latin typeface="Times New Roman"/>
              </a:rPr>
              <a:t>con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2000" spc="-12" strike="noStrike">
                <a:solidFill>
                  <a:srgbClr val="0000cc"/>
                </a:solidFill>
                <a:latin typeface="Times New Roman"/>
              </a:rPr>
              <a:t>DriverManager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000" spc="-12" strike="noStrike">
                <a:solidFill>
                  <a:srgbClr val="c00000"/>
                </a:solidFill>
                <a:latin typeface="Times New Roman"/>
              </a:rPr>
              <a:t>getConnection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(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497960">
              <a:lnSpc>
                <a:spcPct val="100000"/>
              </a:lnSpc>
              <a:tabLst>
                <a:tab algn="l" pos="0"/>
              </a:tabLst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"jdbc:mysql://localhost:3306/</a:t>
            </a:r>
            <a:r>
              <a:rPr b="1" lang="en-IN" sz="2000" spc="-7" strike="noStrike">
                <a:solidFill>
                  <a:srgbClr val="6f2fa0"/>
                </a:solidFill>
                <a:latin typeface="Times New Roman"/>
              </a:rPr>
              <a:t>ABC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"</a:t>
            </a:r>
            <a:r>
              <a:rPr b="0" lang="en-IN" sz="20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"</a:t>
            </a:r>
            <a:r>
              <a:rPr b="1" lang="en-IN" sz="2000" spc="-12" strike="noStrike">
                <a:solidFill>
                  <a:srgbClr val="6f2fa0"/>
                </a:solidFill>
                <a:latin typeface="Times New Roman"/>
              </a:rPr>
              <a:t>root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","</a:t>
            </a:r>
            <a:r>
              <a:rPr b="1" lang="en-IN" sz="2000" spc="-12" strike="noStrike">
                <a:solidFill>
                  <a:srgbClr val="6f2fa0"/>
                </a:solidFill>
                <a:latin typeface="Times New Roman"/>
              </a:rPr>
              <a:t>root123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");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583560">
              <a:lnSpc>
                <a:spcPct val="100000"/>
              </a:lnSpc>
              <a:spcBef>
                <a:spcPts val="961"/>
              </a:spcBef>
              <a:tabLst>
                <a:tab algn="l" pos="1878840"/>
                <a:tab algn="l" pos="2479680"/>
              </a:tabLst>
            </a:pPr>
            <a:r>
              <a:rPr b="0" lang="en-IN" sz="2000" spc="-7" strike="noStrike">
                <a:solidFill>
                  <a:srgbClr val="0000cc"/>
                </a:solidFill>
                <a:latin typeface="Times New Roman"/>
              </a:rPr>
              <a:t>Statement</a:t>
            </a:r>
            <a:r>
              <a:rPr b="0" lang="en-IN" sz="2000" spc="-7" strike="noStrike">
                <a:solidFill>
                  <a:srgbClr val="0000cc"/>
                </a:solidFill>
                <a:latin typeface="Times New Roman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000" spc="-7" strike="noStrike">
                <a:solidFill>
                  <a:srgbClr val="c00000"/>
                </a:solidFill>
                <a:latin typeface="Times New Roman"/>
              </a:rPr>
              <a:t>createStatement();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583560">
              <a:lnSpc>
                <a:spcPct val="100000"/>
              </a:lnSpc>
              <a:spcBef>
                <a:spcPts val="40"/>
              </a:spcBef>
              <a:tabLst>
                <a:tab algn="l" pos="1878840"/>
                <a:tab algn="l" pos="2479680"/>
              </a:tabLst>
            </a:pPr>
            <a:endParaRPr b="0" lang="en-IN" sz="2550" spc="-1" strike="noStrike">
              <a:solidFill>
                <a:srgbClr val="000000"/>
              </a:solidFill>
              <a:latin typeface="Arial"/>
            </a:endParaRPr>
          </a:p>
          <a:p>
            <a:pPr marL="583560">
              <a:lnSpc>
                <a:spcPct val="120000"/>
              </a:lnSpc>
              <a:tabLst>
                <a:tab algn="l" pos="1878840"/>
                <a:tab algn="l" pos="2479680"/>
              </a:tabLst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System.out.println("Enter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the rollno of student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be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deleted");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roll=sc.nextInt();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583560" indent="-571680">
              <a:lnSpc>
                <a:spcPct val="115000"/>
              </a:lnSpc>
              <a:spcBef>
                <a:spcPts val="130"/>
              </a:spcBef>
              <a:tabLst>
                <a:tab algn="l" pos="0"/>
              </a:tabLst>
            </a:pP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st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000" spc="-7" strike="noStrike">
                <a:solidFill>
                  <a:srgbClr val="c00000"/>
                </a:solidFill>
                <a:latin typeface="Times New Roman"/>
              </a:rPr>
              <a:t>executeUpdate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("DELETE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FROM Student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WHERE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rollno='</a:t>
            </a:r>
            <a:r>
              <a:rPr b="0" lang="en-IN" sz="2800" spc="-7" strike="noStrike">
                <a:solidFill>
                  <a:srgbClr val="c00000"/>
                </a:solidFill>
                <a:latin typeface="Times New Roman"/>
              </a:rPr>
              <a:t>"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+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roll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+</a:t>
            </a:r>
            <a:r>
              <a:rPr b="0" lang="en-IN" sz="2800" spc="-7" strike="noStrike">
                <a:solidFill>
                  <a:srgbClr val="c00000"/>
                </a:solidFill>
                <a:latin typeface="Times New Roman"/>
              </a:rPr>
              <a:t>"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' ");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System.out.println("Data</a:t>
            </a:r>
            <a:r>
              <a:rPr b="0" lang="en-IN" sz="20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deleted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succesfully.");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5835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con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000" spc="-7" strike="noStrike">
                <a:solidFill>
                  <a:srgbClr val="c00000"/>
                </a:solidFill>
                <a:latin typeface="Times New Roman"/>
              </a:rPr>
              <a:t>close()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583560">
              <a:lnSpc>
                <a:spcPct val="100000"/>
              </a:lnSpc>
              <a:tabLst>
                <a:tab algn="l" pos="3851280"/>
                <a:tab algn="l" pos="7569720"/>
              </a:tabLst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}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catch(SQLException</a:t>
            </a:r>
            <a:r>
              <a:rPr b="1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e)</a:t>
            </a:r>
            <a:r>
              <a:rPr b="0" lang="en-IN" sz="2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System.out.println("Error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"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+e);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3851280"/>
                <a:tab algn="l" pos="756972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8" name="object 7"/>
          <p:cNvSpPr/>
          <p:nvPr/>
        </p:nvSpPr>
        <p:spPr>
          <a:xfrm>
            <a:off x="688320" y="6968880"/>
            <a:ext cx="13500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title"/>
          </p:nvPr>
        </p:nvSpPr>
        <p:spPr>
          <a:xfrm>
            <a:off x="2477520" y="497880"/>
            <a:ext cx="510012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52" strike="noStrike">
                <a:solidFill>
                  <a:srgbClr val="0000cc"/>
                </a:solidFill>
                <a:latin typeface="Times New Roman"/>
              </a:rPr>
              <a:t>UPDATE</a:t>
            </a:r>
            <a:r>
              <a:rPr b="1" lang="en-IN" sz="3600" spc="-46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lang="en-IN" sz="3600" spc="-21" strike="noStrike">
                <a:solidFill>
                  <a:schemeClr val="dk1"/>
                </a:solidFill>
                <a:latin typeface="Times New Roman"/>
              </a:rPr>
              <a:t>rows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using</a:t>
            </a:r>
            <a:r>
              <a:rPr b="1" lang="en-IN" sz="36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Java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0" name="object 3"/>
          <p:cNvSpPr/>
          <p:nvPr/>
        </p:nvSpPr>
        <p:spPr>
          <a:xfrm>
            <a:off x="993240" y="1392480"/>
            <a:ext cx="8071920" cy="86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54960" indent="-3430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339920"/>
                <a:tab algn="l" pos="1685880"/>
                <a:tab algn="l" pos="2503800"/>
                <a:tab algn="l" pos="3895560"/>
                <a:tab algn="l" pos="4361760"/>
                <a:tab algn="l" pos="5498640"/>
                <a:tab algn="l" pos="6120720"/>
                <a:tab algn="l" pos="7075800"/>
                <a:tab algn="l" pos="7563600"/>
              </a:tabLst>
            </a:pPr>
            <a:r>
              <a:rPr b="0" lang="en-IN" sz="2800" spc="-114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rite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800" spc="-15" strike="noStrike">
                <a:solidFill>
                  <a:srgbClr val="000000"/>
                </a:solidFill>
                <a:latin typeface="Times New Roman"/>
              </a:rPr>
              <a:t>Ja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og</a:t>
            </a:r>
            <a:r>
              <a:rPr b="0" lang="en-IN" sz="2800" spc="-15" strike="noStrike">
                <a:solidFill>
                  <a:srgbClr val="000000"/>
                </a:solidFill>
                <a:latin typeface="Times New Roman"/>
              </a:rPr>
              <a:t>ra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upd</a:t>
            </a:r>
            <a:r>
              <a:rPr b="0" lang="en-IN" sz="2800" spc="-15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te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800" spc="-15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800" spc="-26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ll  number 1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8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John</a:t>
            </a:r>
            <a:r>
              <a:rPr b="0" lang="en-IN" sz="28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800" spc="-7" strike="noStrike">
                <a:solidFill>
                  <a:srgbClr val="000000"/>
                </a:solidFill>
                <a:latin typeface="Times New Roman"/>
              </a:rPr>
              <a:t>Student</a:t>
            </a:r>
            <a:r>
              <a:rPr b="1" lang="en-IN" sz="28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table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3041280" y="371520"/>
            <a:ext cx="3973320" cy="13100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ts val="3311"/>
              </a:lnSpc>
              <a:spcBef>
                <a:spcPts val="96"/>
              </a:spcBef>
              <a:buNone/>
            </a:pPr>
            <a:r>
              <a:rPr b="1" lang="en-IN" sz="2800" spc="-46" strike="noStrike">
                <a:solidFill>
                  <a:schemeClr val="dk1"/>
                </a:solidFill>
                <a:latin typeface="Times New Roman"/>
              </a:rPr>
              <a:t>UPDATE</a:t>
            </a:r>
            <a:r>
              <a:rPr b="1" lang="en-IN" sz="2800" spc="-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800" spc="-26" strike="noStrike">
                <a:solidFill>
                  <a:schemeClr val="dk1"/>
                </a:solidFill>
                <a:latin typeface="Times New Roman"/>
              </a:rPr>
              <a:t>rows</a:t>
            </a:r>
            <a:r>
              <a:rPr b="1" lang="en-IN" sz="2800" spc="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800" spc="-1" strike="noStrike">
                <a:solidFill>
                  <a:schemeClr val="dk1"/>
                </a:solidFill>
                <a:latin typeface="Times New Roman"/>
              </a:rPr>
              <a:t>using</a:t>
            </a:r>
            <a:r>
              <a:rPr b="1" lang="en-IN" sz="28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800" spc="-1" strike="noStrike">
                <a:solidFill>
                  <a:schemeClr val="dk1"/>
                </a:solidFill>
                <a:latin typeface="Times New Roman"/>
              </a:rPr>
              <a:t>Java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 marL="274320" indent="0">
              <a:lnSpc>
                <a:spcPts val="2829"/>
              </a:lnSpc>
              <a:buNone/>
            </a:pP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import</a:t>
            </a:r>
            <a:r>
              <a:rPr b="1" lang="en-IN" sz="24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java.util.*;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2" name="object 3"/>
          <p:cNvSpPr/>
          <p:nvPr/>
        </p:nvSpPr>
        <p:spPr>
          <a:xfrm>
            <a:off x="688320" y="709560"/>
            <a:ext cx="23364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7480" bIns="0" anchor="t">
            <a:spAutoFit/>
          </a:bodyPr>
          <a:p>
            <a:pPr marL="12600">
              <a:lnSpc>
                <a:spcPct val="100000"/>
              </a:lnSpc>
              <a:spcBef>
                <a:spcPts val="689"/>
              </a:spcBef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import</a:t>
            </a:r>
            <a:r>
              <a:rPr b="1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java.sql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.*;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96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classUpdateEg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3" name="object 4"/>
          <p:cNvSpPr/>
          <p:nvPr/>
        </p:nvSpPr>
        <p:spPr>
          <a:xfrm>
            <a:off x="688320" y="1516320"/>
            <a:ext cx="7549920" cy="70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880" bIns="0" anchor="t">
            <a:spAutoFit/>
          </a:bodyPr>
          <a:p>
            <a:pPr marL="12600">
              <a:lnSpc>
                <a:spcPct val="100000"/>
              </a:lnSpc>
              <a:spcBef>
                <a:spcPts val="590"/>
              </a:spcBef>
              <a:tabLst>
                <a:tab algn="l" pos="35496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static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main(String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args[])</a:t>
            </a:r>
            <a:r>
              <a:rPr b="0" lang="en-IN" sz="20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throws</a:t>
            </a:r>
            <a:r>
              <a:rPr b="0" lang="en-IN" sz="20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ClassNotFoundException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439"/>
              </a:spcBef>
              <a:tabLst>
                <a:tab algn="l" pos="98172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Scanner</a:t>
            </a:r>
            <a:r>
              <a:rPr b="0" lang="en-IN" sz="18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sc=new</a:t>
            </a:r>
            <a:r>
              <a:rPr b="0" lang="en-IN" sz="18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Scanner(System.in);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4" name="object 5"/>
          <p:cNvSpPr/>
          <p:nvPr/>
        </p:nvSpPr>
        <p:spPr>
          <a:xfrm>
            <a:off x="1602720" y="2183400"/>
            <a:ext cx="7045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 anchor="t">
            <a:spAutoFit/>
          </a:bodyPr>
          <a:p>
            <a:pPr marL="12600">
              <a:lnSpc>
                <a:spcPct val="100000"/>
              </a:lnSpc>
              <a:spcBef>
                <a:spcPts val="771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int</a:t>
            </a:r>
            <a:r>
              <a:rPr b="0" lang="en-IN" sz="1800" spc="-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roll;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69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</a:rPr>
              <a:t>try</a:t>
            </a:r>
            <a:r>
              <a:rPr b="1" lang="en-IN" sz="18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5" name="object 6"/>
          <p:cNvSpPr/>
          <p:nvPr/>
        </p:nvSpPr>
        <p:spPr>
          <a:xfrm>
            <a:off x="2517120" y="2215440"/>
            <a:ext cx="4562640" cy="70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5880" bIns="0" anchor="t">
            <a:spAutoFit/>
          </a:bodyPr>
          <a:p>
            <a:pPr marL="927000">
              <a:lnSpc>
                <a:spcPct val="100000"/>
              </a:lnSpc>
              <a:spcBef>
                <a:spcPts val="519"/>
              </a:spcBef>
            </a:pP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String</a:t>
            </a:r>
            <a:r>
              <a:rPr b="0" lang="en-IN" sz="18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nam;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71"/>
              </a:spcBef>
            </a:pP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Class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IN" sz="2000" spc="-7" strike="noStrike">
                <a:solidFill>
                  <a:srgbClr val="c00000"/>
                </a:solidFill>
                <a:latin typeface="Times New Roman"/>
              </a:rPr>
              <a:t>forName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("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com.mysql.jdbc.Driver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");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6" name="object 7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object 8"/>
          <p:cNvSpPr/>
          <p:nvPr/>
        </p:nvSpPr>
        <p:spPr>
          <a:xfrm>
            <a:off x="688320" y="2968200"/>
            <a:ext cx="8047800" cy="50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841040" indent="-91440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cc"/>
                </a:solidFill>
                <a:latin typeface="Times New Roman"/>
              </a:rPr>
              <a:t>Connection </a:t>
            </a:r>
            <a:r>
              <a:rPr b="1" lang="en-IN" sz="2000" spc="-12" strike="noStrike">
                <a:solidFill>
                  <a:srgbClr val="0000cc"/>
                </a:solidFill>
                <a:latin typeface="Times New Roman"/>
              </a:rPr>
              <a:t>con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2000" spc="-12" strike="noStrike">
                <a:solidFill>
                  <a:srgbClr val="0000cc"/>
                </a:solidFill>
                <a:latin typeface="Times New Roman"/>
              </a:rPr>
              <a:t>DriverManager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000" spc="-12" strike="noStrike">
                <a:solidFill>
                  <a:srgbClr val="c00000"/>
                </a:solidFill>
                <a:latin typeface="Times New Roman"/>
              </a:rPr>
              <a:t>getConnection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(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 "jdbc:mysql://localhost:3306/</a:t>
            </a:r>
            <a:r>
              <a:rPr b="1" lang="en-IN" sz="2000" spc="-7" strike="noStrike">
                <a:solidFill>
                  <a:srgbClr val="6f2fa0"/>
                </a:solidFill>
                <a:latin typeface="Times New Roman"/>
              </a:rPr>
              <a:t>ABC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"</a:t>
            </a:r>
            <a:r>
              <a:rPr b="0" lang="en-IN" sz="20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"</a:t>
            </a:r>
            <a:r>
              <a:rPr b="1" lang="en-IN" sz="2000" spc="-12" strike="noStrike">
                <a:solidFill>
                  <a:srgbClr val="6f2fa0"/>
                </a:solidFill>
                <a:latin typeface="Times New Roman"/>
              </a:rPr>
              <a:t>root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","</a:t>
            </a:r>
            <a:r>
              <a:rPr b="1" lang="en-IN" sz="2000" spc="-12" strike="noStrike">
                <a:solidFill>
                  <a:srgbClr val="6f2fa0"/>
                </a:solidFill>
                <a:latin typeface="Times New Roman"/>
              </a:rPr>
              <a:t>root123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");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20000"/>
              </a:lnSpc>
              <a:tabLst>
                <a:tab algn="l" pos="4584240"/>
              </a:tabLst>
            </a:pPr>
            <a:r>
              <a:rPr b="0" lang="en-IN" sz="2000" spc="-7" strike="noStrike">
                <a:solidFill>
                  <a:srgbClr val="0000cc"/>
                </a:solidFill>
                <a:latin typeface="Times New Roman"/>
              </a:rPr>
              <a:t>Statement </a:t>
            </a: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st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con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000" spc="-7" strike="noStrike">
                <a:solidFill>
                  <a:srgbClr val="c00000"/>
                </a:solidFill>
                <a:latin typeface="Times New Roman"/>
              </a:rPr>
              <a:t>createStatement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();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System.out.println("Enter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the rollno of student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");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roll=sc.nextInt();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sc.nextLine();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479"/>
              </a:spcBef>
              <a:tabLst>
                <a:tab algn="l" pos="4584240"/>
              </a:tabLst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System.out.println("Enter</a:t>
            </a:r>
            <a:r>
              <a:rPr b="0" lang="en-IN" sz="20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name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student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");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nam=sc.nextLine();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61"/>
              </a:spcBef>
              <a:tabLst>
                <a:tab algn="l" pos="3362400"/>
              </a:tabLst>
            </a:pPr>
            <a:r>
              <a:rPr b="0" lang="en-IN" sz="2400" spc="-15" strike="noStrike">
                <a:solidFill>
                  <a:srgbClr val="0000cc"/>
                </a:solidFill>
                <a:latin typeface="Times New Roman"/>
              </a:rPr>
              <a:t>st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000" spc="-15" strike="noStrike">
                <a:solidFill>
                  <a:srgbClr val="c00000"/>
                </a:solidFill>
                <a:latin typeface="Times New Roman"/>
              </a:rPr>
              <a:t>executeUpdate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1" lang="en-IN" sz="2400" spc="-15" strike="noStrike">
                <a:solidFill>
                  <a:srgbClr val="cc00cc"/>
                </a:solidFill>
                <a:latin typeface="Times New Roman"/>
              </a:rPr>
              <a:t>"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UPDATE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Student</a:t>
            </a:r>
            <a:r>
              <a:rPr b="0" lang="en-IN" sz="20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SET</a:t>
            </a:r>
            <a:r>
              <a:rPr b="0" lang="en-IN" sz="24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name='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"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+</a:t>
            </a:r>
            <a:r>
              <a:rPr b="0" lang="en-IN" sz="2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nam</a:t>
            </a:r>
            <a:r>
              <a:rPr b="0" lang="en-IN" sz="20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+</a:t>
            </a:r>
            <a:r>
              <a:rPr b="1" lang="en-IN" sz="2000" spc="-7" strike="noStrike">
                <a:solidFill>
                  <a:srgbClr val="c00000"/>
                </a:solidFill>
                <a:latin typeface="Times New Roman"/>
              </a:rPr>
              <a:t>"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'</a:t>
            </a:r>
            <a:r>
              <a:rPr b="0" lang="en-IN" sz="2000" spc="48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WHERE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755440">
              <a:lnSpc>
                <a:spcPct val="100000"/>
              </a:lnSpc>
              <a:spcBef>
                <a:spcPts val="20"/>
              </a:spcBef>
              <a:tabLst>
                <a:tab algn="l" pos="3362400"/>
              </a:tabLst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rollno='</a:t>
            </a:r>
            <a:r>
              <a:rPr b="1" lang="en-IN" sz="2000" spc="-7" strike="noStrike">
                <a:solidFill>
                  <a:srgbClr val="c00000"/>
                </a:solidFill>
                <a:latin typeface="Times New Roman"/>
              </a:rPr>
              <a:t>"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+</a:t>
            </a:r>
            <a:r>
              <a:rPr b="0" lang="en-IN" sz="20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roll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+</a:t>
            </a:r>
            <a:r>
              <a:rPr b="1" lang="en-IN" sz="2000" spc="-7" strike="noStrike">
                <a:solidFill>
                  <a:srgbClr val="c00000"/>
                </a:solidFill>
                <a:latin typeface="Times New Roman"/>
              </a:rPr>
              <a:t>"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'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1" strike="noStrike">
                <a:solidFill>
                  <a:srgbClr val="cc00cc"/>
                </a:solidFill>
                <a:latin typeface="Times New Roman"/>
              </a:rPr>
              <a:t>"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479"/>
              </a:spcBef>
              <a:tabLst>
                <a:tab algn="l" pos="3362400"/>
              </a:tabLst>
            </a:pP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con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000" spc="-7" strike="noStrike">
                <a:solidFill>
                  <a:srgbClr val="c00000"/>
                </a:solidFill>
                <a:latin typeface="Times New Roman"/>
              </a:rPr>
              <a:t>close()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tabLst>
                <a:tab algn="l" pos="4194000"/>
                <a:tab algn="l" pos="7912800"/>
              </a:tabLst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}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1" lang="en-IN" sz="2000" spc="4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h(S</a:t>
            </a:r>
            <a:r>
              <a:rPr b="1" lang="en-IN" sz="2000" spc="-15" strike="noStrike">
                <a:solidFill>
                  <a:srgbClr val="000000"/>
                </a:solidFill>
                <a:latin typeface="Times New Roman"/>
              </a:rPr>
              <a:t>Q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LE</a:t>
            </a:r>
            <a:r>
              <a:rPr b="1" lang="en-IN" sz="2000" spc="4" strike="noStrike">
                <a:solidFill>
                  <a:srgbClr val="000000"/>
                </a:solidFill>
                <a:latin typeface="Times New Roman"/>
              </a:rPr>
              <a:t>x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ce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pt</a:t>
            </a:r>
            <a:r>
              <a:rPr b="1" lang="en-IN" sz="2000" spc="-2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1" lang="en-IN" sz="2000" spc="4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1" lang="en-IN" sz="20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)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ou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tln(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"E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rr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0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"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+e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);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tabLst>
                <a:tab algn="l" pos="4194000"/>
                <a:tab algn="l" pos="791280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8" name="object 9"/>
          <p:cNvSpPr/>
          <p:nvPr/>
        </p:nvSpPr>
        <p:spPr>
          <a:xfrm>
            <a:off x="688320" y="7066440"/>
            <a:ext cx="13500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title"/>
          </p:nvPr>
        </p:nvSpPr>
        <p:spPr>
          <a:xfrm>
            <a:off x="2503440" y="497880"/>
            <a:ext cx="504972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rgbClr val="0000cc"/>
                </a:solidFill>
                <a:latin typeface="Times New Roman"/>
              </a:rPr>
              <a:t>SELECT</a:t>
            </a:r>
            <a:r>
              <a:rPr b="1" lang="en-IN" sz="3600" spc="-11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lang="en-IN" sz="3600" spc="-21" strike="noStrike">
                <a:solidFill>
                  <a:schemeClr val="dk1"/>
                </a:solidFill>
                <a:latin typeface="Times New Roman"/>
              </a:rPr>
              <a:t>rows</a:t>
            </a:r>
            <a:r>
              <a:rPr b="1" lang="en-IN" sz="36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using</a:t>
            </a:r>
            <a:r>
              <a:rPr b="1" lang="en-IN" sz="36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Java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0" name="object 3"/>
          <p:cNvSpPr/>
          <p:nvPr/>
        </p:nvSpPr>
        <p:spPr>
          <a:xfrm>
            <a:off x="993240" y="1393920"/>
            <a:ext cx="8071920" cy="7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Write</a:t>
            </a:r>
            <a:r>
              <a:rPr b="0" lang="en-IN" sz="2400" spc="25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2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Java</a:t>
            </a:r>
            <a:r>
              <a:rPr b="0" lang="en-IN" sz="2400" spc="2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program</a:t>
            </a:r>
            <a:r>
              <a:rPr b="0" lang="en-IN" sz="2400" spc="23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25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list</a:t>
            </a:r>
            <a:r>
              <a:rPr b="1" lang="en-IN" sz="2400" spc="2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all</a:t>
            </a:r>
            <a:r>
              <a:rPr b="1" lang="en-IN" sz="2400" spc="2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names</a:t>
            </a:r>
            <a:r>
              <a:rPr b="1" lang="en-IN" sz="2400" spc="2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1" lang="en-IN" sz="2400" spc="25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roll</a:t>
            </a:r>
            <a:r>
              <a:rPr b="1" lang="en-IN" sz="2400" spc="25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numbers</a:t>
            </a:r>
            <a:r>
              <a:rPr b="1" lang="en-IN" sz="2400" spc="2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tabLst>
                <a:tab algn="l" pos="354960"/>
                <a:tab algn="l" pos="3556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Student</a:t>
            </a:r>
            <a:r>
              <a:rPr b="1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table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title"/>
          </p:nvPr>
        </p:nvSpPr>
        <p:spPr>
          <a:xfrm>
            <a:off x="3314160" y="365400"/>
            <a:ext cx="342684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SELECT</a:t>
            </a:r>
            <a:r>
              <a:rPr b="1" lang="en-IN" sz="2400" spc="-5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21" strike="noStrike">
                <a:solidFill>
                  <a:schemeClr val="dk1"/>
                </a:solidFill>
                <a:latin typeface="Times New Roman"/>
              </a:rPr>
              <a:t>rows</a:t>
            </a:r>
            <a:r>
              <a:rPr b="1" lang="en-IN" sz="24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Using</a:t>
            </a:r>
            <a:r>
              <a:rPr b="1" lang="en-IN" sz="24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Java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2" name="object 3"/>
          <p:cNvSpPr/>
          <p:nvPr/>
        </p:nvSpPr>
        <p:spPr>
          <a:xfrm>
            <a:off x="840600" y="709560"/>
            <a:ext cx="23364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7480" bIns="0" anchor="t">
            <a:spAutoFit/>
          </a:bodyPr>
          <a:p>
            <a:pPr marL="12600">
              <a:lnSpc>
                <a:spcPct val="100000"/>
              </a:lnSpc>
              <a:spcBef>
                <a:spcPts val="689"/>
              </a:spcBef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import</a:t>
            </a:r>
            <a:r>
              <a:rPr b="1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java.sql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.*;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96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class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InsertEg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3" name="object 4"/>
          <p:cNvSpPr/>
          <p:nvPr/>
        </p:nvSpPr>
        <p:spPr>
          <a:xfrm>
            <a:off x="840600" y="1578240"/>
            <a:ext cx="754992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35496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static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main(String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args[])</a:t>
            </a:r>
            <a:r>
              <a:rPr b="0" lang="en-IN" sz="20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throws</a:t>
            </a:r>
            <a:r>
              <a:rPr b="0" lang="en-IN" sz="20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ClassNotFoundException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4" name="object 5"/>
          <p:cNvSpPr/>
          <p:nvPr/>
        </p:nvSpPr>
        <p:spPr>
          <a:xfrm>
            <a:off x="1183680" y="1854360"/>
            <a:ext cx="48240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 anchor="t">
            <a:spAutoFit/>
          </a:bodyPr>
          <a:p>
            <a:pPr marL="12600">
              <a:lnSpc>
                <a:spcPct val="100000"/>
              </a:lnSpc>
              <a:spcBef>
                <a:spcPts val="771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69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</a:rPr>
              <a:t>try</a:t>
            </a:r>
            <a:r>
              <a:rPr b="1" lang="en-IN" sz="1800" spc="-10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object 6"/>
          <p:cNvSpPr/>
          <p:nvPr/>
        </p:nvSpPr>
        <p:spPr>
          <a:xfrm>
            <a:off x="1755000" y="2578680"/>
            <a:ext cx="4964040" cy="7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20000"/>
              </a:lnSpc>
              <a:spcBef>
                <a:spcPts val="99"/>
              </a:spcBef>
            </a:pP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Class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IN" sz="2000" spc="-7" strike="noStrike">
                <a:solidFill>
                  <a:srgbClr val="c00000"/>
                </a:solidFill>
                <a:latin typeface="Times New Roman"/>
              </a:rPr>
              <a:t>forName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("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com.mysql.jdbc.Driver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");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cc"/>
                </a:solidFill>
                <a:latin typeface="Times New Roman"/>
              </a:rPr>
              <a:t>Connection</a:t>
            </a:r>
            <a:r>
              <a:rPr b="0" lang="en-IN" sz="2000" spc="-3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lang="en-IN" sz="2000" spc="-12" strike="noStrike">
                <a:solidFill>
                  <a:srgbClr val="0000cc"/>
                </a:solidFill>
                <a:latin typeface="Times New Roman"/>
              </a:rPr>
              <a:t>con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2000" spc="-12" strike="noStrike">
                <a:solidFill>
                  <a:srgbClr val="0000cc"/>
                </a:solidFill>
                <a:latin typeface="Times New Roman"/>
              </a:rPr>
              <a:t>DriverManager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000" spc="-12" strike="noStrike">
                <a:solidFill>
                  <a:srgbClr val="c00000"/>
                </a:solidFill>
                <a:latin typeface="Times New Roman"/>
              </a:rPr>
              <a:t>getConnection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(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6" name="object 7"/>
          <p:cNvSpPr/>
          <p:nvPr/>
        </p:nvSpPr>
        <p:spPr>
          <a:xfrm>
            <a:off x="2669400" y="3309480"/>
            <a:ext cx="576684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"jdbc:mysql://localhost:3306/</a:t>
            </a:r>
            <a:r>
              <a:rPr b="1" lang="en-IN" sz="2000" spc="-7" strike="noStrike">
                <a:solidFill>
                  <a:srgbClr val="6f2fa0"/>
                </a:solidFill>
                <a:latin typeface="Times New Roman"/>
              </a:rPr>
              <a:t>ABC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"</a:t>
            </a:r>
            <a:r>
              <a:rPr b="0" lang="en-IN" sz="20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"</a:t>
            </a:r>
            <a:r>
              <a:rPr b="1" lang="en-IN" sz="2000" spc="-12" strike="noStrike">
                <a:solidFill>
                  <a:srgbClr val="6f2fa0"/>
                </a:solidFill>
                <a:latin typeface="Times New Roman"/>
              </a:rPr>
              <a:t>root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","</a:t>
            </a:r>
            <a:r>
              <a:rPr b="1" lang="en-IN" sz="2000" spc="-12" strike="noStrike">
                <a:solidFill>
                  <a:srgbClr val="6f2fa0"/>
                </a:solidFill>
                <a:latin typeface="Times New Roman"/>
              </a:rPr>
              <a:t>root123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");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object 8"/>
          <p:cNvSpPr/>
          <p:nvPr/>
        </p:nvSpPr>
        <p:spPr>
          <a:xfrm>
            <a:off x="1755000" y="3675240"/>
            <a:ext cx="373212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7" strike="noStrike">
                <a:solidFill>
                  <a:srgbClr val="0000cc"/>
                </a:solidFill>
                <a:latin typeface="Times New Roman"/>
              </a:rPr>
              <a:t>Statement</a:t>
            </a:r>
            <a:r>
              <a:rPr b="0" lang="en-IN" sz="2000" spc="-60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st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con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000" spc="-7" strike="noStrike">
                <a:solidFill>
                  <a:srgbClr val="c00000"/>
                </a:solidFill>
                <a:latin typeface="Times New Roman"/>
              </a:rPr>
              <a:t>createStatement();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8" name="object 9"/>
          <p:cNvSpPr/>
          <p:nvPr/>
        </p:nvSpPr>
        <p:spPr>
          <a:xfrm>
            <a:off x="7524000" y="2578680"/>
            <a:ext cx="1785960" cy="635400"/>
          </a:xfrm>
          <a:custGeom>
            <a:avLst/>
            <a:gdLst>
              <a:gd name="textAreaLeft" fmla="*/ 0 w 1785960"/>
              <a:gd name="textAreaRight" fmla="*/ 1786320 w 1785960"/>
              <a:gd name="textAreaTop" fmla="*/ 0 h 635400"/>
              <a:gd name="textAreaBottom" fmla="*/ 635760 h 635400"/>
            </a:gdLst>
            <a:ahLst/>
            <a:rect l="textAreaLeft" t="textAreaTop" r="textAreaRight" b="textAreaBottom"/>
            <a:pathLst>
              <a:path w="1786254" h="635635">
                <a:moveTo>
                  <a:pt x="1786128" y="629412"/>
                </a:moveTo>
                <a:lnTo>
                  <a:pt x="1786128" y="6096"/>
                </a:lnTo>
                <a:lnTo>
                  <a:pt x="1780032" y="0"/>
                </a:lnTo>
                <a:lnTo>
                  <a:pt x="4572" y="0"/>
                </a:lnTo>
                <a:lnTo>
                  <a:pt x="0" y="6096"/>
                </a:lnTo>
                <a:lnTo>
                  <a:pt x="0" y="629412"/>
                </a:lnTo>
                <a:lnTo>
                  <a:pt x="4572" y="635508"/>
                </a:lnTo>
                <a:lnTo>
                  <a:pt x="12192" y="635508"/>
                </a:lnTo>
                <a:lnTo>
                  <a:pt x="12192" y="25908"/>
                </a:lnTo>
                <a:lnTo>
                  <a:pt x="24384" y="12192"/>
                </a:lnTo>
                <a:lnTo>
                  <a:pt x="24384" y="25908"/>
                </a:lnTo>
                <a:lnTo>
                  <a:pt x="1760220" y="25908"/>
                </a:lnTo>
                <a:lnTo>
                  <a:pt x="1760220" y="12192"/>
                </a:lnTo>
                <a:lnTo>
                  <a:pt x="1772412" y="25908"/>
                </a:lnTo>
                <a:lnTo>
                  <a:pt x="1772412" y="635508"/>
                </a:lnTo>
                <a:lnTo>
                  <a:pt x="1780032" y="635508"/>
                </a:lnTo>
                <a:lnTo>
                  <a:pt x="1786128" y="629412"/>
                </a:lnTo>
                <a:close/>
              </a:path>
              <a:path w="1786254" h="635635">
                <a:moveTo>
                  <a:pt x="24384" y="25908"/>
                </a:moveTo>
                <a:lnTo>
                  <a:pt x="24384" y="12192"/>
                </a:lnTo>
                <a:lnTo>
                  <a:pt x="12192" y="25908"/>
                </a:lnTo>
                <a:lnTo>
                  <a:pt x="24384" y="25908"/>
                </a:lnTo>
                <a:close/>
              </a:path>
              <a:path w="1786254" h="635635">
                <a:moveTo>
                  <a:pt x="24384" y="609600"/>
                </a:moveTo>
                <a:lnTo>
                  <a:pt x="24384" y="25908"/>
                </a:lnTo>
                <a:lnTo>
                  <a:pt x="12192" y="25908"/>
                </a:lnTo>
                <a:lnTo>
                  <a:pt x="12192" y="609600"/>
                </a:lnTo>
                <a:lnTo>
                  <a:pt x="24384" y="609600"/>
                </a:lnTo>
                <a:close/>
              </a:path>
              <a:path w="1786254" h="635635">
                <a:moveTo>
                  <a:pt x="1772412" y="609600"/>
                </a:moveTo>
                <a:lnTo>
                  <a:pt x="12192" y="609600"/>
                </a:lnTo>
                <a:lnTo>
                  <a:pt x="24384" y="621792"/>
                </a:lnTo>
                <a:lnTo>
                  <a:pt x="24384" y="635508"/>
                </a:lnTo>
                <a:lnTo>
                  <a:pt x="1760220" y="635508"/>
                </a:lnTo>
                <a:lnTo>
                  <a:pt x="1760220" y="621792"/>
                </a:lnTo>
                <a:lnTo>
                  <a:pt x="1772412" y="609600"/>
                </a:lnTo>
                <a:close/>
              </a:path>
              <a:path w="1786254" h="635635">
                <a:moveTo>
                  <a:pt x="24384" y="635508"/>
                </a:moveTo>
                <a:lnTo>
                  <a:pt x="24384" y="621792"/>
                </a:lnTo>
                <a:lnTo>
                  <a:pt x="12192" y="609600"/>
                </a:lnTo>
                <a:lnTo>
                  <a:pt x="12192" y="635508"/>
                </a:lnTo>
                <a:lnTo>
                  <a:pt x="24384" y="635508"/>
                </a:lnTo>
                <a:close/>
              </a:path>
              <a:path w="1786254" h="635635">
                <a:moveTo>
                  <a:pt x="1772412" y="25908"/>
                </a:moveTo>
                <a:lnTo>
                  <a:pt x="1760220" y="12192"/>
                </a:lnTo>
                <a:lnTo>
                  <a:pt x="1760220" y="25908"/>
                </a:lnTo>
                <a:lnTo>
                  <a:pt x="1772412" y="25908"/>
                </a:lnTo>
                <a:close/>
              </a:path>
              <a:path w="1786254" h="635635">
                <a:moveTo>
                  <a:pt x="1772412" y="609600"/>
                </a:moveTo>
                <a:lnTo>
                  <a:pt x="1772412" y="25908"/>
                </a:lnTo>
                <a:lnTo>
                  <a:pt x="1760220" y="25908"/>
                </a:lnTo>
                <a:lnTo>
                  <a:pt x="1760220" y="609600"/>
                </a:lnTo>
                <a:lnTo>
                  <a:pt x="1772412" y="609600"/>
                </a:lnTo>
                <a:close/>
              </a:path>
              <a:path w="1786254" h="635635">
                <a:moveTo>
                  <a:pt x="1772412" y="635508"/>
                </a:moveTo>
                <a:lnTo>
                  <a:pt x="1772412" y="609600"/>
                </a:lnTo>
                <a:lnTo>
                  <a:pt x="1760220" y="621792"/>
                </a:lnTo>
                <a:lnTo>
                  <a:pt x="1760220" y="635508"/>
                </a:lnTo>
                <a:lnTo>
                  <a:pt x="1772412" y="635508"/>
                </a:lnTo>
                <a:close/>
              </a:path>
            </a:pathLst>
          </a:custGeom>
          <a:solidFill>
            <a:srgbClr val="375d8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9" name="object 10"/>
          <p:cNvSpPr/>
          <p:nvPr/>
        </p:nvSpPr>
        <p:spPr>
          <a:xfrm>
            <a:off x="7884720" y="2593440"/>
            <a:ext cx="106344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indent="9900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1" i="1" lang="en-IN" sz="1800" spc="-12" strike="noStrike">
                <a:solidFill>
                  <a:srgbClr val="76933b"/>
                </a:solidFill>
                <a:latin typeface="Calibri"/>
              </a:rPr>
              <a:t>Establish </a:t>
            </a:r>
            <a:r>
              <a:rPr b="1" i="1" lang="en-IN" sz="1800" spc="-7" strike="noStrike">
                <a:solidFill>
                  <a:srgbClr val="76933b"/>
                </a:solidFill>
                <a:latin typeface="Calibri"/>
              </a:rPr>
              <a:t> </a:t>
            </a:r>
            <a:r>
              <a:rPr b="1" i="1" lang="en-IN" sz="1800" spc="-12" strike="noStrike">
                <a:solidFill>
                  <a:srgbClr val="76933b"/>
                </a:solidFill>
                <a:latin typeface="Calibri"/>
              </a:rPr>
              <a:t>c</a:t>
            </a:r>
            <a:r>
              <a:rPr b="1" i="1" lang="en-IN" sz="1800" spc="-7" strike="noStrike">
                <a:solidFill>
                  <a:srgbClr val="76933b"/>
                </a:solidFill>
                <a:latin typeface="Calibri"/>
              </a:rPr>
              <a:t>onn</a:t>
            </a:r>
            <a:r>
              <a:rPr b="1" i="1" lang="en-IN" sz="1800" spc="-1" strike="noStrike">
                <a:solidFill>
                  <a:srgbClr val="76933b"/>
                </a:solidFill>
                <a:latin typeface="Calibri"/>
              </a:rPr>
              <a:t>ecti</a:t>
            </a:r>
            <a:r>
              <a:rPr b="1" i="1" lang="en-IN" sz="1800" spc="-7" strike="noStrike">
                <a:solidFill>
                  <a:srgbClr val="76933b"/>
                </a:solidFill>
                <a:latin typeface="Calibri"/>
              </a:rPr>
              <a:t>o</a:t>
            </a:r>
            <a:r>
              <a:rPr b="1" i="1" lang="en-IN" sz="1800" spc="-1" strike="noStrike">
                <a:solidFill>
                  <a:srgbClr val="76933b"/>
                </a:solidFill>
                <a:latin typeface="Calibri"/>
              </a:rPr>
              <a:t>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" name="object 11"/>
          <p:cNvSpPr/>
          <p:nvPr/>
        </p:nvSpPr>
        <p:spPr>
          <a:xfrm>
            <a:off x="6858000" y="2891160"/>
            <a:ext cx="679680" cy="271440"/>
          </a:xfrm>
          <a:custGeom>
            <a:avLst/>
            <a:gdLst>
              <a:gd name="textAreaLeft" fmla="*/ 0 w 679680"/>
              <a:gd name="textAreaRight" fmla="*/ 680040 w 679680"/>
              <a:gd name="textAreaTop" fmla="*/ 0 h 271440"/>
              <a:gd name="textAreaBottom" fmla="*/ 271800 h 271440"/>
            </a:gdLst>
            <a:ahLst/>
            <a:rect l="textAreaLeft" t="textAreaTop" r="textAreaRight" b="textAreaBottom"/>
            <a:pathLst>
              <a:path w="680084" h="271780">
                <a:moveTo>
                  <a:pt x="76200" y="181356"/>
                </a:moveTo>
                <a:lnTo>
                  <a:pt x="76200" y="178308"/>
                </a:lnTo>
                <a:lnTo>
                  <a:pt x="73152" y="175260"/>
                </a:lnTo>
                <a:lnTo>
                  <a:pt x="70104" y="173736"/>
                </a:lnTo>
                <a:lnTo>
                  <a:pt x="65532" y="173736"/>
                </a:lnTo>
                <a:lnTo>
                  <a:pt x="64008" y="176784"/>
                </a:lnTo>
                <a:lnTo>
                  <a:pt x="0" y="252984"/>
                </a:lnTo>
                <a:lnTo>
                  <a:pt x="10668" y="254817"/>
                </a:lnTo>
                <a:lnTo>
                  <a:pt x="10668" y="242316"/>
                </a:lnTo>
                <a:lnTo>
                  <a:pt x="31902" y="234572"/>
                </a:lnTo>
                <a:lnTo>
                  <a:pt x="73152" y="184404"/>
                </a:lnTo>
                <a:lnTo>
                  <a:pt x="76200" y="181356"/>
                </a:lnTo>
                <a:close/>
              </a:path>
              <a:path w="680084" h="271780">
                <a:moveTo>
                  <a:pt x="31902" y="234572"/>
                </a:moveTo>
                <a:lnTo>
                  <a:pt x="10668" y="242316"/>
                </a:lnTo>
                <a:lnTo>
                  <a:pt x="13716" y="250444"/>
                </a:lnTo>
                <a:lnTo>
                  <a:pt x="13716" y="242316"/>
                </a:lnTo>
                <a:lnTo>
                  <a:pt x="24045" y="244128"/>
                </a:lnTo>
                <a:lnTo>
                  <a:pt x="31902" y="234572"/>
                </a:lnTo>
                <a:close/>
              </a:path>
              <a:path w="680084" h="271780">
                <a:moveTo>
                  <a:pt x="106680" y="262128"/>
                </a:moveTo>
                <a:lnTo>
                  <a:pt x="103632" y="259080"/>
                </a:lnTo>
                <a:lnTo>
                  <a:pt x="100584" y="257556"/>
                </a:lnTo>
                <a:lnTo>
                  <a:pt x="37224" y="246440"/>
                </a:lnTo>
                <a:lnTo>
                  <a:pt x="15240" y="254508"/>
                </a:lnTo>
                <a:lnTo>
                  <a:pt x="10668" y="242316"/>
                </a:lnTo>
                <a:lnTo>
                  <a:pt x="10668" y="254817"/>
                </a:lnTo>
                <a:lnTo>
                  <a:pt x="97536" y="269748"/>
                </a:lnTo>
                <a:lnTo>
                  <a:pt x="102108" y="271272"/>
                </a:lnTo>
                <a:lnTo>
                  <a:pt x="105156" y="268224"/>
                </a:lnTo>
                <a:lnTo>
                  <a:pt x="105156" y="265176"/>
                </a:lnTo>
                <a:lnTo>
                  <a:pt x="106680" y="262128"/>
                </a:lnTo>
                <a:close/>
              </a:path>
              <a:path w="680084" h="271780">
                <a:moveTo>
                  <a:pt x="24045" y="244128"/>
                </a:moveTo>
                <a:lnTo>
                  <a:pt x="13716" y="242316"/>
                </a:lnTo>
                <a:lnTo>
                  <a:pt x="16764" y="252984"/>
                </a:lnTo>
                <a:lnTo>
                  <a:pt x="24045" y="244128"/>
                </a:lnTo>
                <a:close/>
              </a:path>
              <a:path w="680084" h="271780">
                <a:moveTo>
                  <a:pt x="37224" y="246440"/>
                </a:moveTo>
                <a:lnTo>
                  <a:pt x="24045" y="244128"/>
                </a:lnTo>
                <a:lnTo>
                  <a:pt x="16764" y="252984"/>
                </a:lnTo>
                <a:lnTo>
                  <a:pt x="13716" y="242316"/>
                </a:lnTo>
                <a:lnTo>
                  <a:pt x="13716" y="250444"/>
                </a:lnTo>
                <a:lnTo>
                  <a:pt x="15240" y="254508"/>
                </a:lnTo>
                <a:lnTo>
                  <a:pt x="37224" y="246440"/>
                </a:lnTo>
                <a:close/>
              </a:path>
              <a:path w="680084" h="271780">
                <a:moveTo>
                  <a:pt x="679704" y="10668"/>
                </a:moveTo>
                <a:lnTo>
                  <a:pt x="675132" y="0"/>
                </a:lnTo>
                <a:lnTo>
                  <a:pt x="31902" y="234572"/>
                </a:lnTo>
                <a:lnTo>
                  <a:pt x="24045" y="244128"/>
                </a:lnTo>
                <a:lnTo>
                  <a:pt x="37224" y="246440"/>
                </a:lnTo>
                <a:lnTo>
                  <a:pt x="679704" y="10668"/>
                </a:lnTo>
                <a:close/>
              </a:path>
            </a:pathLst>
          </a:custGeom>
          <a:solidFill>
            <a:srgbClr val="497eb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51" name="object 12"/>
          <p:cNvGrpSpPr/>
          <p:nvPr/>
        </p:nvGrpSpPr>
        <p:grpSpPr>
          <a:xfrm>
            <a:off x="457200" y="3721680"/>
            <a:ext cx="9143640" cy="3593160"/>
            <a:chOff x="457200" y="3721680"/>
            <a:chExt cx="9143640" cy="3593160"/>
          </a:xfrm>
        </p:grpSpPr>
        <p:sp>
          <p:nvSpPr>
            <p:cNvPr id="852" name="object 13"/>
            <p:cNvSpPr/>
            <p:nvPr/>
          </p:nvSpPr>
          <p:spPr>
            <a:xfrm>
              <a:off x="6922080" y="3721680"/>
              <a:ext cx="2007000" cy="164880"/>
            </a:xfrm>
            <a:custGeom>
              <a:avLst/>
              <a:gdLst>
                <a:gd name="textAreaLeft" fmla="*/ 0 w 2007000"/>
                <a:gd name="textAreaRight" fmla="*/ 2007360 w 2007000"/>
                <a:gd name="textAreaTop" fmla="*/ 0 h 164880"/>
                <a:gd name="textAreaBottom" fmla="*/ 165240 h 164880"/>
              </a:gdLst>
              <a:ahLst/>
              <a:rect l="textAreaLeft" t="textAreaTop" r="textAreaRight" b="textAreaBottom"/>
              <a:pathLst>
                <a:path w="2007234" h="165100">
                  <a:moveTo>
                    <a:pt x="2007108" y="164591"/>
                  </a:moveTo>
                  <a:lnTo>
                    <a:pt x="2007108" y="6096"/>
                  </a:lnTo>
                  <a:lnTo>
                    <a:pt x="2001012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164591"/>
                  </a:lnTo>
                  <a:lnTo>
                    <a:pt x="12192" y="164591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1981200" y="25908"/>
                  </a:lnTo>
                  <a:lnTo>
                    <a:pt x="1981200" y="12192"/>
                  </a:lnTo>
                  <a:lnTo>
                    <a:pt x="1993392" y="25908"/>
                  </a:lnTo>
                  <a:lnTo>
                    <a:pt x="1993392" y="164591"/>
                  </a:lnTo>
                  <a:lnTo>
                    <a:pt x="2007108" y="164591"/>
                  </a:lnTo>
                  <a:close/>
                </a:path>
                <a:path w="2007234" h="165100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2007234" h="165100">
                  <a:moveTo>
                    <a:pt x="25908" y="164591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164591"/>
                  </a:lnTo>
                  <a:lnTo>
                    <a:pt x="25908" y="164591"/>
                  </a:lnTo>
                  <a:close/>
                </a:path>
                <a:path w="2007234" h="165100">
                  <a:moveTo>
                    <a:pt x="1993392" y="25908"/>
                  </a:moveTo>
                  <a:lnTo>
                    <a:pt x="1981200" y="12192"/>
                  </a:lnTo>
                  <a:lnTo>
                    <a:pt x="1981200" y="25908"/>
                  </a:lnTo>
                  <a:lnTo>
                    <a:pt x="1993392" y="25908"/>
                  </a:lnTo>
                  <a:close/>
                </a:path>
                <a:path w="2007234" h="165100">
                  <a:moveTo>
                    <a:pt x="1993392" y="164591"/>
                  </a:moveTo>
                  <a:lnTo>
                    <a:pt x="1993392" y="25908"/>
                  </a:lnTo>
                  <a:lnTo>
                    <a:pt x="1981200" y="25908"/>
                  </a:lnTo>
                  <a:lnTo>
                    <a:pt x="1981200" y="164591"/>
                  </a:lnTo>
                  <a:lnTo>
                    <a:pt x="1993392" y="164591"/>
                  </a:lnTo>
                  <a:close/>
                </a:path>
              </a:pathLst>
            </a:custGeom>
            <a:solidFill>
              <a:srgbClr val="375d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3" name="object 14"/>
            <p:cNvSpPr/>
            <p:nvPr/>
          </p:nvSpPr>
          <p:spPr>
            <a:xfrm>
              <a:off x="5638680" y="3835800"/>
              <a:ext cx="1294920" cy="50400"/>
            </a:xfrm>
            <a:custGeom>
              <a:avLst/>
              <a:gdLst>
                <a:gd name="textAreaLeft" fmla="*/ 0 w 1294920"/>
                <a:gd name="textAreaRight" fmla="*/ 1295280 w 1294920"/>
                <a:gd name="textAreaTop" fmla="*/ 0 h 50400"/>
                <a:gd name="textAreaBottom" fmla="*/ 50760 h 50400"/>
              </a:gdLst>
              <a:ahLst/>
              <a:rect l="textAreaLeft" t="textAreaTop" r="textAreaRight" b="textAreaBottom"/>
              <a:pathLst>
                <a:path w="1295400" h="50800">
                  <a:moveTo>
                    <a:pt x="97535" y="6096"/>
                  </a:moveTo>
                  <a:lnTo>
                    <a:pt x="94487" y="3048"/>
                  </a:lnTo>
                  <a:lnTo>
                    <a:pt x="92963" y="0"/>
                  </a:lnTo>
                  <a:lnTo>
                    <a:pt x="89915" y="0"/>
                  </a:lnTo>
                  <a:lnTo>
                    <a:pt x="86867" y="1524"/>
                  </a:lnTo>
                  <a:lnTo>
                    <a:pt x="0" y="50291"/>
                  </a:lnTo>
                  <a:lnTo>
                    <a:pt x="13715" y="50291"/>
                  </a:lnTo>
                  <a:lnTo>
                    <a:pt x="13715" y="44196"/>
                  </a:lnTo>
                  <a:lnTo>
                    <a:pt x="37734" y="44224"/>
                  </a:lnTo>
                  <a:lnTo>
                    <a:pt x="92963" y="12192"/>
                  </a:lnTo>
                  <a:lnTo>
                    <a:pt x="96011" y="10668"/>
                  </a:lnTo>
                  <a:lnTo>
                    <a:pt x="97535" y="6096"/>
                  </a:lnTo>
                  <a:close/>
                </a:path>
                <a:path w="1295400" h="50800">
                  <a:moveTo>
                    <a:pt x="37734" y="44224"/>
                  </a:moveTo>
                  <a:lnTo>
                    <a:pt x="13715" y="44196"/>
                  </a:lnTo>
                  <a:lnTo>
                    <a:pt x="13715" y="50291"/>
                  </a:lnTo>
                  <a:lnTo>
                    <a:pt x="16763" y="50291"/>
                  </a:lnTo>
                  <a:lnTo>
                    <a:pt x="16763" y="45720"/>
                  </a:lnTo>
                  <a:lnTo>
                    <a:pt x="24645" y="50291"/>
                  </a:lnTo>
                  <a:lnTo>
                    <a:pt x="27274" y="50291"/>
                  </a:lnTo>
                  <a:lnTo>
                    <a:pt x="37734" y="44224"/>
                  </a:lnTo>
                  <a:close/>
                </a:path>
                <a:path w="1295400" h="50800">
                  <a:moveTo>
                    <a:pt x="24645" y="50291"/>
                  </a:moveTo>
                  <a:lnTo>
                    <a:pt x="16763" y="45720"/>
                  </a:lnTo>
                  <a:lnTo>
                    <a:pt x="16763" y="50291"/>
                  </a:lnTo>
                  <a:lnTo>
                    <a:pt x="24645" y="50291"/>
                  </a:lnTo>
                  <a:close/>
                </a:path>
                <a:path w="1295400" h="50800">
                  <a:moveTo>
                    <a:pt x="1295399" y="50291"/>
                  </a:moveTo>
                  <a:lnTo>
                    <a:pt x="1295399" y="45720"/>
                  </a:lnTo>
                  <a:lnTo>
                    <a:pt x="37734" y="44224"/>
                  </a:lnTo>
                  <a:lnTo>
                    <a:pt x="27274" y="50291"/>
                  </a:lnTo>
                  <a:lnTo>
                    <a:pt x="1295399" y="50291"/>
                  </a:lnTo>
                  <a:close/>
                </a:path>
              </a:pathLst>
            </a:custGeom>
            <a:solidFill>
              <a:srgbClr val="497eb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4" name="object 15"/>
            <p:cNvSpPr/>
            <p:nvPr/>
          </p:nvSpPr>
          <p:spPr>
            <a:xfrm>
              <a:off x="457200" y="3886200"/>
              <a:ext cx="9143640" cy="342864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3428640"/>
                <a:gd name="textAreaBottom" fmla="*/ 3429000 h 3428640"/>
              </a:gdLst>
              <a:ahLst/>
              <a:rect l="textAreaLeft" t="textAreaTop" r="textAreaRight" b="textAreaBottom"/>
              <a:pathLst>
                <a:path w="9144000" h="3429000">
                  <a:moveTo>
                    <a:pt x="0" y="0"/>
                  </a:moveTo>
                  <a:lnTo>
                    <a:pt x="0" y="3428999"/>
                  </a:lnTo>
                  <a:lnTo>
                    <a:pt x="9143999" y="342899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55" name="object 16"/>
          <p:cNvSpPr/>
          <p:nvPr/>
        </p:nvSpPr>
        <p:spPr>
          <a:xfrm>
            <a:off x="5536800" y="2045160"/>
            <a:ext cx="3392280" cy="330480"/>
          </a:xfrm>
          <a:custGeom>
            <a:avLst/>
            <a:gdLst>
              <a:gd name="textAreaLeft" fmla="*/ 0 w 3392280"/>
              <a:gd name="textAreaRight" fmla="*/ 3392640 w 3392280"/>
              <a:gd name="textAreaTop" fmla="*/ 0 h 330480"/>
              <a:gd name="textAreaBottom" fmla="*/ 330840 h 330480"/>
            </a:gdLst>
            <a:ahLst/>
            <a:rect l="textAreaLeft" t="textAreaTop" r="textAreaRight" b="textAreaBottom"/>
            <a:pathLst>
              <a:path w="3392804" h="330835">
                <a:moveTo>
                  <a:pt x="3392424" y="324612"/>
                </a:moveTo>
                <a:lnTo>
                  <a:pt x="3392424" y="6096"/>
                </a:lnTo>
                <a:lnTo>
                  <a:pt x="3386328" y="0"/>
                </a:lnTo>
                <a:lnTo>
                  <a:pt x="6096" y="0"/>
                </a:lnTo>
                <a:lnTo>
                  <a:pt x="0" y="6096"/>
                </a:lnTo>
                <a:lnTo>
                  <a:pt x="0" y="324612"/>
                </a:lnTo>
                <a:lnTo>
                  <a:pt x="6096" y="330708"/>
                </a:lnTo>
                <a:lnTo>
                  <a:pt x="12192" y="330708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3366516" y="25908"/>
                </a:lnTo>
                <a:lnTo>
                  <a:pt x="3366516" y="12192"/>
                </a:lnTo>
                <a:lnTo>
                  <a:pt x="3378708" y="25908"/>
                </a:lnTo>
                <a:lnTo>
                  <a:pt x="3378708" y="330708"/>
                </a:lnTo>
                <a:lnTo>
                  <a:pt x="3386328" y="330708"/>
                </a:lnTo>
                <a:lnTo>
                  <a:pt x="3392424" y="324612"/>
                </a:lnTo>
                <a:close/>
              </a:path>
              <a:path w="3392804" h="330835">
                <a:moveTo>
                  <a:pt x="25908" y="25908"/>
                </a:move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3392804" h="330835">
                <a:moveTo>
                  <a:pt x="25908" y="304800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304800"/>
                </a:lnTo>
                <a:lnTo>
                  <a:pt x="25908" y="304800"/>
                </a:lnTo>
                <a:close/>
              </a:path>
              <a:path w="3392804" h="330835">
                <a:moveTo>
                  <a:pt x="3378708" y="304800"/>
                </a:moveTo>
                <a:lnTo>
                  <a:pt x="12192" y="304800"/>
                </a:lnTo>
                <a:lnTo>
                  <a:pt x="25908" y="316992"/>
                </a:lnTo>
                <a:lnTo>
                  <a:pt x="25908" y="330708"/>
                </a:lnTo>
                <a:lnTo>
                  <a:pt x="3366516" y="330708"/>
                </a:lnTo>
                <a:lnTo>
                  <a:pt x="3366516" y="316992"/>
                </a:lnTo>
                <a:lnTo>
                  <a:pt x="3378708" y="304800"/>
                </a:lnTo>
                <a:close/>
              </a:path>
              <a:path w="3392804" h="330835">
                <a:moveTo>
                  <a:pt x="25908" y="330708"/>
                </a:moveTo>
                <a:lnTo>
                  <a:pt x="25908" y="316992"/>
                </a:lnTo>
                <a:lnTo>
                  <a:pt x="12192" y="304800"/>
                </a:lnTo>
                <a:lnTo>
                  <a:pt x="12192" y="330708"/>
                </a:lnTo>
                <a:lnTo>
                  <a:pt x="25908" y="330708"/>
                </a:lnTo>
                <a:close/>
              </a:path>
              <a:path w="3392804" h="330835">
                <a:moveTo>
                  <a:pt x="3378708" y="25908"/>
                </a:moveTo>
                <a:lnTo>
                  <a:pt x="3366516" y="12192"/>
                </a:lnTo>
                <a:lnTo>
                  <a:pt x="3366516" y="25908"/>
                </a:lnTo>
                <a:lnTo>
                  <a:pt x="3378708" y="25908"/>
                </a:lnTo>
                <a:close/>
              </a:path>
              <a:path w="3392804" h="330835">
                <a:moveTo>
                  <a:pt x="3378708" y="304800"/>
                </a:moveTo>
                <a:lnTo>
                  <a:pt x="3378708" y="25908"/>
                </a:lnTo>
                <a:lnTo>
                  <a:pt x="3366516" y="25908"/>
                </a:lnTo>
                <a:lnTo>
                  <a:pt x="3366516" y="304800"/>
                </a:lnTo>
                <a:lnTo>
                  <a:pt x="3378708" y="304800"/>
                </a:lnTo>
                <a:close/>
              </a:path>
              <a:path w="3392804" h="330835">
                <a:moveTo>
                  <a:pt x="3378708" y="330708"/>
                </a:moveTo>
                <a:lnTo>
                  <a:pt x="3378708" y="304800"/>
                </a:lnTo>
                <a:lnTo>
                  <a:pt x="3366516" y="316992"/>
                </a:lnTo>
                <a:lnTo>
                  <a:pt x="3366516" y="330708"/>
                </a:lnTo>
                <a:lnTo>
                  <a:pt x="3378708" y="330708"/>
                </a:lnTo>
                <a:close/>
              </a:path>
            </a:pathLst>
          </a:custGeom>
          <a:solidFill>
            <a:srgbClr val="375d8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6" name="object 17"/>
          <p:cNvSpPr/>
          <p:nvPr/>
        </p:nvSpPr>
        <p:spPr>
          <a:xfrm>
            <a:off x="5627520" y="2052360"/>
            <a:ext cx="265212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i="1" lang="en-IN" sz="1800" spc="-1" strike="noStrike">
                <a:solidFill>
                  <a:srgbClr val="76933b"/>
                </a:solidFill>
                <a:latin typeface="Times New Roman"/>
              </a:rPr>
              <a:t>Load</a:t>
            </a:r>
            <a:r>
              <a:rPr b="1" i="1" lang="en-IN" sz="1800" spc="-35" strike="noStrike">
                <a:solidFill>
                  <a:srgbClr val="76933b"/>
                </a:solidFill>
                <a:latin typeface="Times New Roman"/>
              </a:rPr>
              <a:t> </a:t>
            </a:r>
            <a:r>
              <a:rPr b="1" i="1" lang="en-IN" sz="1800" spc="-7" strike="noStrike">
                <a:solidFill>
                  <a:srgbClr val="76933b"/>
                </a:solidFill>
                <a:latin typeface="Times New Roman"/>
              </a:rPr>
              <a:t>the</a:t>
            </a:r>
            <a:r>
              <a:rPr b="1" i="1" lang="en-IN" sz="1800" spc="-15" strike="noStrike">
                <a:solidFill>
                  <a:srgbClr val="76933b"/>
                </a:solidFill>
                <a:latin typeface="Times New Roman"/>
              </a:rPr>
              <a:t> </a:t>
            </a:r>
            <a:r>
              <a:rPr b="1" i="1" lang="en-IN" sz="1800" spc="-7" strike="noStrike">
                <a:solidFill>
                  <a:srgbClr val="76933b"/>
                </a:solidFill>
                <a:latin typeface="Times New Roman"/>
              </a:rPr>
              <a:t>Driver</a:t>
            </a:r>
            <a:r>
              <a:rPr b="1" i="1" lang="en-IN" sz="1800" spc="-12" strike="noStrike">
                <a:solidFill>
                  <a:srgbClr val="76933b"/>
                </a:solidFill>
                <a:latin typeface="Times New Roman"/>
              </a:rPr>
              <a:t> </a:t>
            </a:r>
            <a:r>
              <a:rPr b="1" i="1" lang="en-IN" sz="1800" spc="-7" strike="noStrike">
                <a:solidFill>
                  <a:srgbClr val="76933b"/>
                </a:solidFill>
                <a:latin typeface="Times New Roman"/>
              </a:rPr>
              <a:t>for</a:t>
            </a:r>
            <a:r>
              <a:rPr b="1" i="1" lang="en-IN" sz="1800" spc="-12" strike="noStrike">
                <a:solidFill>
                  <a:srgbClr val="76933b"/>
                </a:solidFill>
                <a:latin typeface="Times New Roman"/>
              </a:rPr>
              <a:t> </a:t>
            </a:r>
            <a:r>
              <a:rPr b="1" i="1" lang="en-IN" sz="1800" spc="-7" strike="noStrike">
                <a:solidFill>
                  <a:srgbClr val="76933b"/>
                </a:solidFill>
                <a:latin typeface="Times New Roman"/>
              </a:rPr>
              <a:t>MySQL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7" name="object 18"/>
          <p:cNvSpPr/>
          <p:nvPr/>
        </p:nvSpPr>
        <p:spPr>
          <a:xfrm>
            <a:off x="3962520" y="2205360"/>
            <a:ext cx="1589760" cy="559080"/>
          </a:xfrm>
          <a:custGeom>
            <a:avLst/>
            <a:gdLst>
              <a:gd name="textAreaLeft" fmla="*/ 0 w 1589760"/>
              <a:gd name="textAreaRight" fmla="*/ 1590120 w 1589760"/>
              <a:gd name="textAreaTop" fmla="*/ 0 h 559080"/>
              <a:gd name="textAreaBottom" fmla="*/ 559440 h 559080"/>
            </a:gdLst>
            <a:ahLst/>
            <a:rect l="textAreaLeft" t="textAreaTop" r="textAreaRight" b="textAreaBottom"/>
            <a:pathLst>
              <a:path w="1590039" h="559435">
                <a:moveTo>
                  <a:pt x="77724" y="469392"/>
                </a:moveTo>
                <a:lnTo>
                  <a:pt x="77724" y="466344"/>
                </a:lnTo>
                <a:lnTo>
                  <a:pt x="74676" y="463296"/>
                </a:lnTo>
                <a:lnTo>
                  <a:pt x="71628" y="461772"/>
                </a:lnTo>
                <a:lnTo>
                  <a:pt x="68580" y="461772"/>
                </a:lnTo>
                <a:lnTo>
                  <a:pt x="65532" y="464820"/>
                </a:lnTo>
                <a:lnTo>
                  <a:pt x="0" y="537972"/>
                </a:lnTo>
                <a:lnTo>
                  <a:pt x="10668" y="540305"/>
                </a:lnTo>
                <a:lnTo>
                  <a:pt x="10668" y="528828"/>
                </a:lnTo>
                <a:lnTo>
                  <a:pt x="32813" y="521389"/>
                </a:lnTo>
                <a:lnTo>
                  <a:pt x="76200" y="472440"/>
                </a:lnTo>
                <a:lnTo>
                  <a:pt x="77724" y="469392"/>
                </a:lnTo>
                <a:close/>
              </a:path>
              <a:path w="1590039" h="559435">
                <a:moveTo>
                  <a:pt x="32813" y="521389"/>
                </a:moveTo>
                <a:lnTo>
                  <a:pt x="10668" y="528828"/>
                </a:lnTo>
                <a:lnTo>
                  <a:pt x="13716" y="536956"/>
                </a:lnTo>
                <a:lnTo>
                  <a:pt x="13716" y="528828"/>
                </a:lnTo>
                <a:lnTo>
                  <a:pt x="24393" y="530888"/>
                </a:lnTo>
                <a:lnTo>
                  <a:pt x="32813" y="521389"/>
                </a:lnTo>
                <a:close/>
              </a:path>
              <a:path w="1590039" h="559435">
                <a:moveTo>
                  <a:pt x="106680" y="550164"/>
                </a:moveTo>
                <a:lnTo>
                  <a:pt x="103632" y="547116"/>
                </a:lnTo>
                <a:lnTo>
                  <a:pt x="100584" y="545592"/>
                </a:lnTo>
                <a:lnTo>
                  <a:pt x="37694" y="533455"/>
                </a:lnTo>
                <a:lnTo>
                  <a:pt x="15240" y="541020"/>
                </a:lnTo>
                <a:lnTo>
                  <a:pt x="10668" y="528828"/>
                </a:lnTo>
                <a:lnTo>
                  <a:pt x="10668" y="540305"/>
                </a:lnTo>
                <a:lnTo>
                  <a:pt x="97536" y="559308"/>
                </a:lnTo>
                <a:lnTo>
                  <a:pt x="100584" y="559308"/>
                </a:lnTo>
                <a:lnTo>
                  <a:pt x="105156" y="557784"/>
                </a:lnTo>
                <a:lnTo>
                  <a:pt x="105156" y="553212"/>
                </a:lnTo>
                <a:lnTo>
                  <a:pt x="106680" y="550164"/>
                </a:lnTo>
                <a:close/>
              </a:path>
              <a:path w="1590039" h="559435">
                <a:moveTo>
                  <a:pt x="24393" y="530888"/>
                </a:moveTo>
                <a:lnTo>
                  <a:pt x="13716" y="528828"/>
                </a:lnTo>
                <a:lnTo>
                  <a:pt x="16764" y="539496"/>
                </a:lnTo>
                <a:lnTo>
                  <a:pt x="24393" y="530888"/>
                </a:lnTo>
                <a:close/>
              </a:path>
              <a:path w="1590039" h="559435">
                <a:moveTo>
                  <a:pt x="37694" y="533455"/>
                </a:moveTo>
                <a:lnTo>
                  <a:pt x="24393" y="530888"/>
                </a:lnTo>
                <a:lnTo>
                  <a:pt x="16764" y="539496"/>
                </a:lnTo>
                <a:lnTo>
                  <a:pt x="13716" y="528828"/>
                </a:lnTo>
                <a:lnTo>
                  <a:pt x="13716" y="536956"/>
                </a:lnTo>
                <a:lnTo>
                  <a:pt x="15240" y="541020"/>
                </a:lnTo>
                <a:lnTo>
                  <a:pt x="37694" y="533455"/>
                </a:lnTo>
                <a:close/>
              </a:path>
              <a:path w="1590039" h="559435">
                <a:moveTo>
                  <a:pt x="1589532" y="10668"/>
                </a:moveTo>
                <a:lnTo>
                  <a:pt x="1584960" y="0"/>
                </a:lnTo>
                <a:lnTo>
                  <a:pt x="32813" y="521389"/>
                </a:lnTo>
                <a:lnTo>
                  <a:pt x="24393" y="530888"/>
                </a:lnTo>
                <a:lnTo>
                  <a:pt x="37694" y="533455"/>
                </a:lnTo>
                <a:lnTo>
                  <a:pt x="1589532" y="10668"/>
                </a:lnTo>
                <a:close/>
              </a:path>
            </a:pathLst>
          </a:custGeom>
          <a:solidFill>
            <a:srgbClr val="497eb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8" name="object 19"/>
          <p:cNvSpPr/>
          <p:nvPr/>
        </p:nvSpPr>
        <p:spPr>
          <a:xfrm>
            <a:off x="4468320" y="825840"/>
            <a:ext cx="3088800" cy="559080"/>
          </a:xfrm>
          <a:custGeom>
            <a:avLst/>
            <a:gdLst>
              <a:gd name="textAreaLeft" fmla="*/ 0 w 3088800"/>
              <a:gd name="textAreaRight" fmla="*/ 3089160 w 3088800"/>
              <a:gd name="textAreaTop" fmla="*/ 0 h 559080"/>
              <a:gd name="textAreaBottom" fmla="*/ 559440 h 559080"/>
            </a:gdLst>
            <a:ahLst/>
            <a:rect l="textAreaLeft" t="textAreaTop" r="textAreaRight" b="textAreaBottom"/>
            <a:pathLst>
              <a:path w="3089275" h="559435">
                <a:moveTo>
                  <a:pt x="3089148" y="553212"/>
                </a:moveTo>
                <a:lnTo>
                  <a:pt x="3089148" y="6096"/>
                </a:lnTo>
                <a:lnTo>
                  <a:pt x="3083052" y="0"/>
                </a:lnTo>
                <a:lnTo>
                  <a:pt x="4572" y="0"/>
                </a:lnTo>
                <a:lnTo>
                  <a:pt x="0" y="6096"/>
                </a:lnTo>
                <a:lnTo>
                  <a:pt x="0" y="553212"/>
                </a:lnTo>
                <a:lnTo>
                  <a:pt x="4572" y="559308"/>
                </a:lnTo>
                <a:lnTo>
                  <a:pt x="12192" y="559308"/>
                </a:lnTo>
                <a:lnTo>
                  <a:pt x="12192" y="25908"/>
                </a:lnTo>
                <a:lnTo>
                  <a:pt x="24384" y="12192"/>
                </a:lnTo>
                <a:lnTo>
                  <a:pt x="24384" y="25908"/>
                </a:lnTo>
                <a:lnTo>
                  <a:pt x="3063240" y="25908"/>
                </a:lnTo>
                <a:lnTo>
                  <a:pt x="3063240" y="12192"/>
                </a:lnTo>
                <a:lnTo>
                  <a:pt x="3075432" y="25908"/>
                </a:lnTo>
                <a:lnTo>
                  <a:pt x="3075432" y="559308"/>
                </a:lnTo>
                <a:lnTo>
                  <a:pt x="3083052" y="559308"/>
                </a:lnTo>
                <a:lnTo>
                  <a:pt x="3089148" y="553212"/>
                </a:lnTo>
                <a:close/>
              </a:path>
              <a:path w="3089275" h="559435">
                <a:moveTo>
                  <a:pt x="24384" y="25908"/>
                </a:moveTo>
                <a:lnTo>
                  <a:pt x="24384" y="12192"/>
                </a:lnTo>
                <a:lnTo>
                  <a:pt x="12192" y="25908"/>
                </a:lnTo>
                <a:lnTo>
                  <a:pt x="24384" y="25908"/>
                </a:lnTo>
                <a:close/>
              </a:path>
              <a:path w="3089275" h="559435">
                <a:moveTo>
                  <a:pt x="24384" y="533400"/>
                </a:moveTo>
                <a:lnTo>
                  <a:pt x="24384" y="25908"/>
                </a:lnTo>
                <a:lnTo>
                  <a:pt x="12192" y="25908"/>
                </a:lnTo>
                <a:lnTo>
                  <a:pt x="12192" y="533400"/>
                </a:lnTo>
                <a:lnTo>
                  <a:pt x="24384" y="533400"/>
                </a:lnTo>
                <a:close/>
              </a:path>
              <a:path w="3089275" h="559435">
                <a:moveTo>
                  <a:pt x="3075432" y="533400"/>
                </a:moveTo>
                <a:lnTo>
                  <a:pt x="12192" y="533400"/>
                </a:lnTo>
                <a:lnTo>
                  <a:pt x="24384" y="545592"/>
                </a:lnTo>
                <a:lnTo>
                  <a:pt x="24384" y="559308"/>
                </a:lnTo>
                <a:lnTo>
                  <a:pt x="3063240" y="559308"/>
                </a:lnTo>
                <a:lnTo>
                  <a:pt x="3063240" y="545592"/>
                </a:lnTo>
                <a:lnTo>
                  <a:pt x="3075432" y="533400"/>
                </a:lnTo>
                <a:close/>
              </a:path>
              <a:path w="3089275" h="559435">
                <a:moveTo>
                  <a:pt x="24384" y="559308"/>
                </a:moveTo>
                <a:lnTo>
                  <a:pt x="24384" y="545592"/>
                </a:lnTo>
                <a:lnTo>
                  <a:pt x="12192" y="533400"/>
                </a:lnTo>
                <a:lnTo>
                  <a:pt x="12192" y="559308"/>
                </a:lnTo>
                <a:lnTo>
                  <a:pt x="24384" y="559308"/>
                </a:lnTo>
                <a:close/>
              </a:path>
              <a:path w="3089275" h="559435">
                <a:moveTo>
                  <a:pt x="3075432" y="25908"/>
                </a:moveTo>
                <a:lnTo>
                  <a:pt x="3063240" y="12192"/>
                </a:lnTo>
                <a:lnTo>
                  <a:pt x="3063240" y="25908"/>
                </a:lnTo>
                <a:lnTo>
                  <a:pt x="3075432" y="25908"/>
                </a:lnTo>
                <a:close/>
              </a:path>
              <a:path w="3089275" h="559435">
                <a:moveTo>
                  <a:pt x="3075432" y="533400"/>
                </a:moveTo>
                <a:lnTo>
                  <a:pt x="3075432" y="25908"/>
                </a:lnTo>
                <a:lnTo>
                  <a:pt x="3063240" y="25908"/>
                </a:lnTo>
                <a:lnTo>
                  <a:pt x="3063240" y="533400"/>
                </a:lnTo>
                <a:lnTo>
                  <a:pt x="3075432" y="533400"/>
                </a:lnTo>
                <a:close/>
              </a:path>
              <a:path w="3089275" h="559435">
                <a:moveTo>
                  <a:pt x="3075432" y="559308"/>
                </a:moveTo>
                <a:lnTo>
                  <a:pt x="3075432" y="533400"/>
                </a:lnTo>
                <a:lnTo>
                  <a:pt x="3063240" y="545592"/>
                </a:lnTo>
                <a:lnTo>
                  <a:pt x="3063240" y="559308"/>
                </a:lnTo>
                <a:lnTo>
                  <a:pt x="3075432" y="559308"/>
                </a:lnTo>
                <a:close/>
              </a:path>
            </a:pathLst>
          </a:custGeom>
          <a:solidFill>
            <a:srgbClr val="375d8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9" name="object 20"/>
          <p:cNvSpPr/>
          <p:nvPr/>
        </p:nvSpPr>
        <p:spPr>
          <a:xfrm>
            <a:off x="4559400" y="810360"/>
            <a:ext cx="277524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i="1" lang="en-IN" sz="1800" spc="-7" strike="noStrike">
                <a:solidFill>
                  <a:srgbClr val="76933b"/>
                </a:solidFill>
                <a:latin typeface="Times New Roman"/>
              </a:rPr>
              <a:t>Import</a:t>
            </a:r>
            <a:r>
              <a:rPr b="1" i="1" lang="en-IN" sz="1800" spc="-21" strike="noStrike">
                <a:solidFill>
                  <a:srgbClr val="76933b"/>
                </a:solidFill>
                <a:latin typeface="Times New Roman"/>
              </a:rPr>
              <a:t> </a:t>
            </a:r>
            <a:r>
              <a:rPr b="1" i="1" lang="en-IN" sz="1800" spc="-7" strike="noStrike">
                <a:solidFill>
                  <a:srgbClr val="76933b"/>
                </a:solidFill>
                <a:latin typeface="Times New Roman"/>
              </a:rPr>
              <a:t>classes</a:t>
            </a:r>
            <a:r>
              <a:rPr b="1" i="1" lang="en-IN" sz="1800" spc="-1" strike="noStrike">
                <a:solidFill>
                  <a:srgbClr val="76933b"/>
                </a:solidFill>
                <a:latin typeface="Times New Roman"/>
              </a:rPr>
              <a:t> </a:t>
            </a:r>
            <a:r>
              <a:rPr b="1" i="1" lang="en-IN" sz="1800" spc="-7" strike="noStrike">
                <a:solidFill>
                  <a:srgbClr val="76933b"/>
                </a:solidFill>
                <a:latin typeface="Times New Roman"/>
              </a:rPr>
              <a:t>and</a:t>
            </a:r>
            <a:r>
              <a:rPr b="1" i="1" lang="en-IN" sz="1800" spc="4" strike="noStrike">
                <a:solidFill>
                  <a:srgbClr val="76933b"/>
                </a:solidFill>
                <a:latin typeface="Times New Roman"/>
              </a:rPr>
              <a:t> </a:t>
            </a:r>
            <a:r>
              <a:rPr b="1" i="1" lang="en-IN" sz="1800" spc="-7" strike="noStrike">
                <a:solidFill>
                  <a:srgbClr val="76933b"/>
                </a:solidFill>
                <a:latin typeface="Times New Roman"/>
              </a:rPr>
              <a:t>interfaces </a:t>
            </a:r>
            <a:r>
              <a:rPr b="1" i="1" lang="en-IN" sz="1800" spc="-435" strike="noStrike">
                <a:solidFill>
                  <a:srgbClr val="76933b"/>
                </a:solidFill>
                <a:latin typeface="Times New Roman"/>
              </a:rPr>
              <a:t> </a:t>
            </a:r>
            <a:r>
              <a:rPr b="1" i="1" lang="en-IN" sz="1800" spc="-7" strike="noStrike">
                <a:solidFill>
                  <a:srgbClr val="76933b"/>
                </a:solidFill>
                <a:latin typeface="Times New Roman"/>
              </a:rPr>
              <a:t>from</a:t>
            </a:r>
            <a:r>
              <a:rPr b="1" i="1" lang="en-IN" sz="1800" spc="423" strike="noStrike">
                <a:solidFill>
                  <a:srgbClr val="76933b"/>
                </a:solidFill>
                <a:latin typeface="Times New Roman"/>
              </a:rPr>
              <a:t> </a:t>
            </a:r>
            <a:r>
              <a:rPr b="1" i="1" lang="en-IN" sz="1800" spc="-1" strike="noStrike">
                <a:solidFill>
                  <a:srgbClr val="76933b"/>
                </a:solidFill>
                <a:latin typeface="Times New Roman"/>
              </a:rPr>
              <a:t>java.sql</a:t>
            </a:r>
            <a:r>
              <a:rPr b="1" i="1" lang="en-IN" sz="1800" spc="-21" strike="noStrike">
                <a:solidFill>
                  <a:srgbClr val="76933b"/>
                </a:solidFill>
                <a:latin typeface="Times New Roman"/>
              </a:rPr>
              <a:t> </a:t>
            </a:r>
            <a:r>
              <a:rPr b="1" i="1" lang="en-IN" sz="1800" spc="-1" strike="noStrike">
                <a:solidFill>
                  <a:srgbClr val="76933b"/>
                </a:solidFill>
                <a:latin typeface="Times New Roman"/>
              </a:rPr>
              <a:t>package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0" name="object 21"/>
          <p:cNvSpPr/>
          <p:nvPr/>
        </p:nvSpPr>
        <p:spPr>
          <a:xfrm>
            <a:off x="3276720" y="1054440"/>
            <a:ext cx="1203480" cy="101880"/>
          </a:xfrm>
          <a:custGeom>
            <a:avLst/>
            <a:gdLst>
              <a:gd name="textAreaLeft" fmla="*/ 0 w 1203480"/>
              <a:gd name="textAreaRight" fmla="*/ 1203840 w 1203480"/>
              <a:gd name="textAreaTop" fmla="*/ 0 h 101880"/>
              <a:gd name="textAreaBottom" fmla="*/ 102240 h 101880"/>
            </a:gdLst>
            <a:ahLst/>
            <a:rect l="textAreaLeft" t="textAreaTop" r="textAreaRight" b="textAreaBottom"/>
            <a:pathLst>
              <a:path w="1203960" h="102234">
                <a:moveTo>
                  <a:pt x="96012" y="10668"/>
                </a:moveTo>
                <a:lnTo>
                  <a:pt x="96012" y="6096"/>
                </a:lnTo>
                <a:lnTo>
                  <a:pt x="92964" y="0"/>
                </a:lnTo>
                <a:lnTo>
                  <a:pt x="89916" y="0"/>
                </a:lnTo>
                <a:lnTo>
                  <a:pt x="86868" y="1524"/>
                </a:lnTo>
                <a:lnTo>
                  <a:pt x="0" y="50292"/>
                </a:lnTo>
                <a:lnTo>
                  <a:pt x="13716" y="58232"/>
                </a:lnTo>
                <a:lnTo>
                  <a:pt x="13716" y="44196"/>
                </a:lnTo>
                <a:lnTo>
                  <a:pt x="37784" y="44196"/>
                </a:lnTo>
                <a:lnTo>
                  <a:pt x="92964" y="12192"/>
                </a:lnTo>
                <a:lnTo>
                  <a:pt x="96012" y="10668"/>
                </a:lnTo>
                <a:close/>
              </a:path>
              <a:path w="1203960" h="102234">
                <a:moveTo>
                  <a:pt x="37784" y="44196"/>
                </a:moveTo>
                <a:lnTo>
                  <a:pt x="13716" y="44196"/>
                </a:lnTo>
                <a:lnTo>
                  <a:pt x="13716" y="57912"/>
                </a:lnTo>
                <a:lnTo>
                  <a:pt x="16764" y="57912"/>
                </a:lnTo>
                <a:lnTo>
                  <a:pt x="16764" y="45720"/>
                </a:lnTo>
                <a:lnTo>
                  <a:pt x="25960" y="51054"/>
                </a:lnTo>
                <a:lnTo>
                  <a:pt x="37784" y="44196"/>
                </a:lnTo>
                <a:close/>
              </a:path>
              <a:path w="1203960" h="102234">
                <a:moveTo>
                  <a:pt x="96012" y="96012"/>
                </a:moveTo>
                <a:lnTo>
                  <a:pt x="96012" y="91440"/>
                </a:lnTo>
                <a:lnTo>
                  <a:pt x="92964" y="89916"/>
                </a:lnTo>
                <a:lnTo>
                  <a:pt x="37784" y="57912"/>
                </a:lnTo>
                <a:lnTo>
                  <a:pt x="13716" y="57912"/>
                </a:lnTo>
                <a:lnTo>
                  <a:pt x="13716" y="58232"/>
                </a:lnTo>
                <a:lnTo>
                  <a:pt x="86868" y="100584"/>
                </a:lnTo>
                <a:lnTo>
                  <a:pt x="89916" y="102108"/>
                </a:lnTo>
                <a:lnTo>
                  <a:pt x="92964" y="102108"/>
                </a:lnTo>
                <a:lnTo>
                  <a:pt x="96012" y="96012"/>
                </a:lnTo>
                <a:close/>
              </a:path>
              <a:path w="1203960" h="102234">
                <a:moveTo>
                  <a:pt x="25960" y="51054"/>
                </a:moveTo>
                <a:lnTo>
                  <a:pt x="16764" y="45720"/>
                </a:lnTo>
                <a:lnTo>
                  <a:pt x="16764" y="56388"/>
                </a:lnTo>
                <a:lnTo>
                  <a:pt x="25960" y="51054"/>
                </a:lnTo>
                <a:close/>
              </a:path>
              <a:path w="1203960" h="102234">
                <a:moveTo>
                  <a:pt x="37784" y="57912"/>
                </a:moveTo>
                <a:lnTo>
                  <a:pt x="25960" y="51054"/>
                </a:lnTo>
                <a:lnTo>
                  <a:pt x="16764" y="56388"/>
                </a:lnTo>
                <a:lnTo>
                  <a:pt x="16764" y="57912"/>
                </a:lnTo>
                <a:lnTo>
                  <a:pt x="37784" y="57912"/>
                </a:lnTo>
                <a:close/>
              </a:path>
              <a:path w="1203960" h="102234">
                <a:moveTo>
                  <a:pt x="1203960" y="57912"/>
                </a:moveTo>
                <a:lnTo>
                  <a:pt x="1203960" y="44196"/>
                </a:lnTo>
                <a:lnTo>
                  <a:pt x="37784" y="44196"/>
                </a:lnTo>
                <a:lnTo>
                  <a:pt x="25960" y="51054"/>
                </a:lnTo>
                <a:lnTo>
                  <a:pt x="37784" y="57912"/>
                </a:lnTo>
                <a:lnTo>
                  <a:pt x="1203960" y="57912"/>
                </a:lnTo>
                <a:close/>
              </a:path>
            </a:pathLst>
          </a:custGeom>
          <a:solidFill>
            <a:srgbClr val="497eb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1" name="object 22"/>
          <p:cNvSpPr/>
          <p:nvPr/>
        </p:nvSpPr>
        <p:spPr>
          <a:xfrm>
            <a:off x="1755000" y="4051800"/>
            <a:ext cx="745056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000" spc="-1" strike="noStrike">
                <a:solidFill>
                  <a:srgbClr val="0000cc"/>
                </a:solidFill>
                <a:latin typeface="Times New Roman"/>
              </a:rPr>
              <a:t>ResultSet</a:t>
            </a:r>
            <a:r>
              <a:rPr b="1" lang="en-IN" sz="2000" spc="-3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c00cc"/>
                </a:solidFill>
                <a:latin typeface="Times New Roman"/>
              </a:rPr>
              <a:t>rs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st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IN" sz="2000" spc="-7" strike="noStrike">
                <a:solidFill>
                  <a:srgbClr val="c00000"/>
                </a:solidFill>
                <a:latin typeface="Times New Roman"/>
              </a:rPr>
              <a:t>execute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Query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("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SELECT</a:t>
            </a:r>
            <a:r>
              <a:rPr b="0" lang="en-IN" sz="1800" spc="-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rollno,name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FROM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student");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2" name="object 23"/>
          <p:cNvSpPr/>
          <p:nvPr/>
        </p:nvSpPr>
        <p:spPr>
          <a:xfrm>
            <a:off x="1755000" y="4419720"/>
            <a:ext cx="1671120" cy="147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3800" bIns="0" anchor="t">
            <a:spAutoFit/>
          </a:bodyPr>
          <a:p>
            <a:pPr marL="12600">
              <a:lnSpc>
                <a:spcPct val="100000"/>
              </a:lnSpc>
              <a:spcBef>
                <a:spcPts val="581"/>
              </a:spcBef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while(</a:t>
            </a:r>
            <a:r>
              <a:rPr b="1" lang="en-IN" sz="2000" spc="-7" strike="noStrike">
                <a:solidFill>
                  <a:srgbClr val="cc00cc"/>
                </a:solidFill>
                <a:latin typeface="Times New Roman"/>
              </a:rPr>
              <a:t>rs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IN" sz="2000" spc="-7" strike="noStrike">
                <a:solidFill>
                  <a:srgbClr val="c00000"/>
                </a:solidFill>
                <a:latin typeface="Times New Roman"/>
              </a:rPr>
              <a:t>next()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79"/>
              </a:spcBef>
            </a:pP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con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000" spc="-7" strike="noStrike">
                <a:solidFill>
                  <a:srgbClr val="c00000"/>
                </a:solidFill>
                <a:latin typeface="Times New Roman"/>
              </a:rPr>
              <a:t>close()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3" name="object 24"/>
          <p:cNvSpPr/>
          <p:nvPr/>
        </p:nvSpPr>
        <p:spPr>
          <a:xfrm>
            <a:off x="1183680" y="6309000"/>
            <a:ext cx="14760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4" name="object 25"/>
          <p:cNvSpPr/>
          <p:nvPr/>
        </p:nvSpPr>
        <p:spPr>
          <a:xfrm>
            <a:off x="840600" y="6615000"/>
            <a:ext cx="13500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5" name="object 26"/>
          <p:cNvSpPr/>
          <p:nvPr/>
        </p:nvSpPr>
        <p:spPr>
          <a:xfrm>
            <a:off x="6922080" y="3886200"/>
            <a:ext cx="2007000" cy="165960"/>
          </a:xfrm>
          <a:custGeom>
            <a:avLst/>
            <a:gdLst>
              <a:gd name="textAreaLeft" fmla="*/ 0 w 2007000"/>
              <a:gd name="textAreaRight" fmla="*/ 2007360 w 2007000"/>
              <a:gd name="textAreaTop" fmla="*/ 0 h 165960"/>
              <a:gd name="textAreaBottom" fmla="*/ 166320 h 165960"/>
            </a:gdLst>
            <a:ahLst/>
            <a:rect l="textAreaLeft" t="textAreaTop" r="textAreaRight" b="textAreaBottom"/>
            <a:pathLst>
              <a:path w="2007234" h="166370">
                <a:moveTo>
                  <a:pt x="25908" y="140208"/>
                </a:moveTo>
                <a:lnTo>
                  <a:pt x="25908" y="0"/>
                </a:lnTo>
                <a:lnTo>
                  <a:pt x="0" y="0"/>
                </a:lnTo>
                <a:lnTo>
                  <a:pt x="0" y="160020"/>
                </a:lnTo>
                <a:lnTo>
                  <a:pt x="6096" y="166116"/>
                </a:lnTo>
                <a:lnTo>
                  <a:pt x="12192" y="166116"/>
                </a:lnTo>
                <a:lnTo>
                  <a:pt x="12192" y="140208"/>
                </a:lnTo>
                <a:lnTo>
                  <a:pt x="25908" y="140208"/>
                </a:lnTo>
                <a:close/>
              </a:path>
              <a:path w="2007234" h="166370">
                <a:moveTo>
                  <a:pt x="1993392" y="140208"/>
                </a:moveTo>
                <a:lnTo>
                  <a:pt x="12192" y="140208"/>
                </a:lnTo>
                <a:lnTo>
                  <a:pt x="25908" y="152400"/>
                </a:lnTo>
                <a:lnTo>
                  <a:pt x="25908" y="166116"/>
                </a:lnTo>
                <a:lnTo>
                  <a:pt x="1981200" y="166116"/>
                </a:lnTo>
                <a:lnTo>
                  <a:pt x="1981200" y="152400"/>
                </a:lnTo>
                <a:lnTo>
                  <a:pt x="1993392" y="140208"/>
                </a:lnTo>
                <a:close/>
              </a:path>
              <a:path w="2007234" h="166370">
                <a:moveTo>
                  <a:pt x="25908" y="166116"/>
                </a:moveTo>
                <a:lnTo>
                  <a:pt x="25908" y="152400"/>
                </a:lnTo>
                <a:lnTo>
                  <a:pt x="12192" y="140208"/>
                </a:lnTo>
                <a:lnTo>
                  <a:pt x="12192" y="166116"/>
                </a:lnTo>
                <a:lnTo>
                  <a:pt x="25908" y="166116"/>
                </a:lnTo>
                <a:close/>
              </a:path>
              <a:path w="2007234" h="166370">
                <a:moveTo>
                  <a:pt x="2007108" y="160020"/>
                </a:moveTo>
                <a:lnTo>
                  <a:pt x="2007108" y="0"/>
                </a:lnTo>
                <a:lnTo>
                  <a:pt x="1981200" y="0"/>
                </a:lnTo>
                <a:lnTo>
                  <a:pt x="1981200" y="140208"/>
                </a:lnTo>
                <a:lnTo>
                  <a:pt x="1993392" y="140208"/>
                </a:lnTo>
                <a:lnTo>
                  <a:pt x="1993392" y="166116"/>
                </a:lnTo>
                <a:lnTo>
                  <a:pt x="2001012" y="166116"/>
                </a:lnTo>
                <a:lnTo>
                  <a:pt x="2007108" y="160020"/>
                </a:lnTo>
                <a:close/>
              </a:path>
              <a:path w="2007234" h="166370">
                <a:moveTo>
                  <a:pt x="1993392" y="166116"/>
                </a:moveTo>
                <a:lnTo>
                  <a:pt x="1993392" y="140208"/>
                </a:lnTo>
                <a:lnTo>
                  <a:pt x="1981200" y="152400"/>
                </a:lnTo>
                <a:lnTo>
                  <a:pt x="1981200" y="166116"/>
                </a:lnTo>
                <a:lnTo>
                  <a:pt x="1993392" y="166116"/>
                </a:lnTo>
                <a:close/>
              </a:path>
            </a:pathLst>
          </a:custGeom>
          <a:solidFill>
            <a:srgbClr val="375d8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6" name="object 27"/>
          <p:cNvSpPr/>
          <p:nvPr/>
        </p:nvSpPr>
        <p:spPr>
          <a:xfrm>
            <a:off x="7089120" y="3720960"/>
            <a:ext cx="166860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i="1" lang="en-IN" sz="1800" spc="-7" strike="noStrike">
                <a:solidFill>
                  <a:srgbClr val="76933b"/>
                </a:solidFill>
                <a:latin typeface="Calibri"/>
              </a:rPr>
              <a:t>Create</a:t>
            </a:r>
            <a:r>
              <a:rPr b="1" i="1" lang="en-IN" sz="1800" spc="-75" strike="noStrike">
                <a:solidFill>
                  <a:srgbClr val="76933b"/>
                </a:solidFill>
                <a:latin typeface="Calibri"/>
              </a:rPr>
              <a:t> </a:t>
            </a:r>
            <a:r>
              <a:rPr b="1" i="1" lang="en-IN" sz="1800" spc="-12" strike="noStrike">
                <a:solidFill>
                  <a:srgbClr val="76933b"/>
                </a:solidFill>
                <a:latin typeface="Calibri"/>
              </a:rPr>
              <a:t>statement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67" name="object 28"/>
          <p:cNvGrpSpPr/>
          <p:nvPr/>
        </p:nvGrpSpPr>
        <p:grpSpPr>
          <a:xfrm>
            <a:off x="4407480" y="3886200"/>
            <a:ext cx="4826160" cy="960120"/>
            <a:chOff x="4407480" y="3886200"/>
            <a:chExt cx="4826160" cy="960120"/>
          </a:xfrm>
        </p:grpSpPr>
        <p:sp>
          <p:nvSpPr>
            <p:cNvPr id="868" name="object 29"/>
            <p:cNvSpPr/>
            <p:nvPr/>
          </p:nvSpPr>
          <p:spPr>
            <a:xfrm>
              <a:off x="5638680" y="3886200"/>
              <a:ext cx="1294920" cy="51840"/>
            </a:xfrm>
            <a:custGeom>
              <a:avLst/>
              <a:gdLst>
                <a:gd name="textAreaLeft" fmla="*/ 0 w 1294920"/>
                <a:gd name="textAreaRight" fmla="*/ 1295280 w 1294920"/>
                <a:gd name="textAreaTop" fmla="*/ 0 h 51840"/>
                <a:gd name="textAreaBottom" fmla="*/ 52200 h 51840"/>
              </a:gdLst>
              <a:ahLst/>
              <a:rect l="textAreaLeft" t="textAreaTop" r="textAreaRight" b="textAreaBottom"/>
              <a:pathLst>
                <a:path w="1295400" h="52070">
                  <a:moveTo>
                    <a:pt x="25960" y="762"/>
                  </a:moveTo>
                  <a:lnTo>
                    <a:pt x="24646" y="0"/>
                  </a:lnTo>
                  <a:lnTo>
                    <a:pt x="0" y="0"/>
                  </a:lnTo>
                  <a:lnTo>
                    <a:pt x="13716" y="7941"/>
                  </a:lnTo>
                  <a:lnTo>
                    <a:pt x="13716" y="7620"/>
                  </a:lnTo>
                  <a:lnTo>
                    <a:pt x="16764" y="7623"/>
                  </a:lnTo>
                  <a:lnTo>
                    <a:pt x="16764" y="6096"/>
                  </a:lnTo>
                  <a:lnTo>
                    <a:pt x="25960" y="762"/>
                  </a:lnTo>
                  <a:close/>
                </a:path>
                <a:path w="1295400" h="52070">
                  <a:moveTo>
                    <a:pt x="96012" y="45720"/>
                  </a:moveTo>
                  <a:lnTo>
                    <a:pt x="96012" y="41148"/>
                  </a:lnTo>
                  <a:lnTo>
                    <a:pt x="92964" y="39624"/>
                  </a:lnTo>
                  <a:lnTo>
                    <a:pt x="37834" y="7649"/>
                  </a:lnTo>
                  <a:lnTo>
                    <a:pt x="13716" y="7620"/>
                  </a:lnTo>
                  <a:lnTo>
                    <a:pt x="13716" y="7941"/>
                  </a:lnTo>
                  <a:lnTo>
                    <a:pt x="86868" y="50292"/>
                  </a:lnTo>
                  <a:lnTo>
                    <a:pt x="89916" y="51816"/>
                  </a:lnTo>
                  <a:lnTo>
                    <a:pt x="92964" y="51816"/>
                  </a:lnTo>
                  <a:lnTo>
                    <a:pt x="96012" y="45720"/>
                  </a:lnTo>
                  <a:close/>
                </a:path>
                <a:path w="1295400" h="52070">
                  <a:moveTo>
                    <a:pt x="37834" y="7649"/>
                  </a:moveTo>
                  <a:lnTo>
                    <a:pt x="25960" y="762"/>
                  </a:lnTo>
                  <a:lnTo>
                    <a:pt x="16764" y="6096"/>
                  </a:lnTo>
                  <a:lnTo>
                    <a:pt x="16764" y="7623"/>
                  </a:lnTo>
                  <a:lnTo>
                    <a:pt x="37834" y="7649"/>
                  </a:lnTo>
                  <a:close/>
                </a:path>
                <a:path w="1295400" h="52070">
                  <a:moveTo>
                    <a:pt x="1295400" y="9144"/>
                  </a:moveTo>
                  <a:lnTo>
                    <a:pt x="1295400" y="0"/>
                  </a:lnTo>
                  <a:lnTo>
                    <a:pt x="27274" y="0"/>
                  </a:lnTo>
                  <a:lnTo>
                    <a:pt x="25960" y="762"/>
                  </a:lnTo>
                  <a:lnTo>
                    <a:pt x="37834" y="7649"/>
                  </a:lnTo>
                  <a:lnTo>
                    <a:pt x="1295400" y="9144"/>
                  </a:lnTo>
                  <a:close/>
                </a:path>
              </a:pathLst>
            </a:custGeom>
            <a:solidFill>
              <a:srgbClr val="497eb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9" name="object 30"/>
            <p:cNvSpPr/>
            <p:nvPr/>
          </p:nvSpPr>
          <p:spPr>
            <a:xfrm>
              <a:off x="4407480" y="4559760"/>
              <a:ext cx="4826160" cy="286560"/>
            </a:xfrm>
            <a:custGeom>
              <a:avLst/>
              <a:gdLst>
                <a:gd name="textAreaLeft" fmla="*/ 0 w 4826160"/>
                <a:gd name="textAreaRight" fmla="*/ 4826520 w 4826160"/>
                <a:gd name="textAreaTop" fmla="*/ 0 h 286560"/>
                <a:gd name="textAreaBottom" fmla="*/ 286920 h 286560"/>
              </a:gdLst>
              <a:ahLst/>
              <a:rect l="textAreaLeft" t="textAreaTop" r="textAreaRight" b="textAreaBottom"/>
              <a:pathLst>
                <a:path w="4826634" h="287020">
                  <a:moveTo>
                    <a:pt x="4826508" y="281940"/>
                  </a:moveTo>
                  <a:lnTo>
                    <a:pt x="4826508" y="6096"/>
                  </a:lnTo>
                  <a:lnTo>
                    <a:pt x="4820412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281940"/>
                  </a:lnTo>
                  <a:lnTo>
                    <a:pt x="6096" y="286512"/>
                  </a:lnTo>
                  <a:lnTo>
                    <a:pt x="12192" y="286512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4800600" y="25908"/>
                  </a:lnTo>
                  <a:lnTo>
                    <a:pt x="4800600" y="12192"/>
                  </a:lnTo>
                  <a:lnTo>
                    <a:pt x="4812792" y="25908"/>
                  </a:lnTo>
                  <a:lnTo>
                    <a:pt x="4812792" y="286512"/>
                  </a:lnTo>
                  <a:lnTo>
                    <a:pt x="4820412" y="286512"/>
                  </a:lnTo>
                  <a:lnTo>
                    <a:pt x="4826508" y="281940"/>
                  </a:lnTo>
                  <a:close/>
                </a:path>
                <a:path w="4826634" h="287020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4826634" h="287020">
                  <a:moveTo>
                    <a:pt x="25908" y="262128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262128"/>
                  </a:lnTo>
                  <a:lnTo>
                    <a:pt x="25908" y="262128"/>
                  </a:lnTo>
                  <a:close/>
                </a:path>
                <a:path w="4826634" h="287020">
                  <a:moveTo>
                    <a:pt x="4812792" y="262128"/>
                  </a:moveTo>
                  <a:lnTo>
                    <a:pt x="12192" y="262128"/>
                  </a:lnTo>
                  <a:lnTo>
                    <a:pt x="25908" y="274320"/>
                  </a:lnTo>
                  <a:lnTo>
                    <a:pt x="25908" y="286512"/>
                  </a:lnTo>
                  <a:lnTo>
                    <a:pt x="4800600" y="286512"/>
                  </a:lnTo>
                  <a:lnTo>
                    <a:pt x="4800600" y="274320"/>
                  </a:lnTo>
                  <a:lnTo>
                    <a:pt x="4812792" y="262128"/>
                  </a:lnTo>
                  <a:close/>
                </a:path>
                <a:path w="4826634" h="287020">
                  <a:moveTo>
                    <a:pt x="25908" y="286512"/>
                  </a:moveTo>
                  <a:lnTo>
                    <a:pt x="25908" y="274320"/>
                  </a:lnTo>
                  <a:lnTo>
                    <a:pt x="12192" y="262128"/>
                  </a:lnTo>
                  <a:lnTo>
                    <a:pt x="12192" y="286512"/>
                  </a:lnTo>
                  <a:lnTo>
                    <a:pt x="25908" y="286512"/>
                  </a:lnTo>
                  <a:close/>
                </a:path>
                <a:path w="4826634" h="287020">
                  <a:moveTo>
                    <a:pt x="4812792" y="25908"/>
                  </a:moveTo>
                  <a:lnTo>
                    <a:pt x="4800600" y="12192"/>
                  </a:lnTo>
                  <a:lnTo>
                    <a:pt x="4800600" y="25908"/>
                  </a:lnTo>
                  <a:lnTo>
                    <a:pt x="4812792" y="25908"/>
                  </a:lnTo>
                  <a:close/>
                </a:path>
                <a:path w="4826634" h="287020">
                  <a:moveTo>
                    <a:pt x="4812792" y="262128"/>
                  </a:moveTo>
                  <a:lnTo>
                    <a:pt x="4812792" y="25908"/>
                  </a:lnTo>
                  <a:lnTo>
                    <a:pt x="4800600" y="25908"/>
                  </a:lnTo>
                  <a:lnTo>
                    <a:pt x="4800600" y="262128"/>
                  </a:lnTo>
                  <a:lnTo>
                    <a:pt x="4812792" y="262128"/>
                  </a:lnTo>
                  <a:close/>
                </a:path>
                <a:path w="4826634" h="287020">
                  <a:moveTo>
                    <a:pt x="4812792" y="286512"/>
                  </a:moveTo>
                  <a:lnTo>
                    <a:pt x="4812792" y="262128"/>
                  </a:lnTo>
                  <a:lnTo>
                    <a:pt x="4800600" y="274320"/>
                  </a:lnTo>
                  <a:lnTo>
                    <a:pt x="4800600" y="286512"/>
                  </a:lnTo>
                  <a:lnTo>
                    <a:pt x="4812792" y="286512"/>
                  </a:lnTo>
                  <a:close/>
                </a:path>
              </a:pathLst>
            </a:custGeom>
            <a:solidFill>
              <a:srgbClr val="375d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70" name="object 31"/>
          <p:cNvSpPr/>
          <p:nvPr/>
        </p:nvSpPr>
        <p:spPr>
          <a:xfrm>
            <a:off x="3583800" y="4507920"/>
            <a:ext cx="550584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2480" bIns="0" anchor="t">
            <a:spAutoFit/>
          </a:bodyPr>
          <a:p>
            <a:pPr marL="977400">
              <a:lnSpc>
                <a:spcPct val="100000"/>
              </a:lnSpc>
              <a:spcBef>
                <a:spcPts val="334"/>
              </a:spcBef>
            </a:pPr>
            <a:r>
              <a:rPr b="1" i="1" lang="en-IN" sz="1800" spc="-12" strike="noStrike">
                <a:solidFill>
                  <a:srgbClr val="76933b"/>
                </a:solidFill>
                <a:latin typeface="Calibri"/>
              </a:rPr>
              <a:t>Execute</a:t>
            </a:r>
            <a:r>
              <a:rPr b="1" i="1" lang="en-IN" sz="1800" spc="-26" strike="noStrike">
                <a:solidFill>
                  <a:srgbClr val="76933b"/>
                </a:solidFill>
                <a:latin typeface="Calibri"/>
              </a:rPr>
              <a:t> </a:t>
            </a:r>
            <a:r>
              <a:rPr b="1" i="1" lang="en-IN" sz="1800" spc="-1" strike="noStrike">
                <a:solidFill>
                  <a:srgbClr val="76933b"/>
                </a:solidFill>
                <a:latin typeface="Calibri"/>
              </a:rPr>
              <a:t>Query</a:t>
            </a:r>
            <a:r>
              <a:rPr b="1" i="1" lang="en-IN" sz="1800" spc="12" strike="noStrike">
                <a:solidFill>
                  <a:srgbClr val="76933b"/>
                </a:solidFill>
                <a:latin typeface="Calibri"/>
              </a:rPr>
              <a:t> </a:t>
            </a:r>
            <a:r>
              <a:rPr b="1" i="1" lang="en-IN" sz="1800" spc="-7" strike="noStrike">
                <a:solidFill>
                  <a:srgbClr val="76933b"/>
                </a:solidFill>
                <a:latin typeface="Calibri"/>
              </a:rPr>
              <a:t>and</a:t>
            </a:r>
            <a:r>
              <a:rPr b="1" i="1" lang="en-IN" sz="1800" spc="9" strike="noStrike">
                <a:solidFill>
                  <a:srgbClr val="76933b"/>
                </a:solidFill>
                <a:latin typeface="Calibri"/>
              </a:rPr>
              <a:t> </a:t>
            </a:r>
            <a:r>
              <a:rPr b="1" i="1" lang="en-IN" sz="1800" spc="-7" strike="noStrike">
                <a:solidFill>
                  <a:srgbClr val="76933b"/>
                </a:solidFill>
                <a:latin typeface="Calibri"/>
              </a:rPr>
              <a:t>represent</a:t>
            </a:r>
            <a:r>
              <a:rPr b="1" i="1" lang="en-IN" sz="1800" spc="9" strike="noStrike">
                <a:solidFill>
                  <a:srgbClr val="76933b"/>
                </a:solidFill>
                <a:latin typeface="Calibri"/>
              </a:rPr>
              <a:t> </a:t>
            </a:r>
            <a:r>
              <a:rPr b="1" i="1" lang="en-IN" sz="1800" spc="-7" strike="noStrike">
                <a:solidFill>
                  <a:srgbClr val="76933b"/>
                </a:solidFill>
                <a:latin typeface="Calibri"/>
              </a:rPr>
              <a:t>result as</a:t>
            </a:r>
            <a:r>
              <a:rPr b="1" i="1" lang="en-IN" sz="1800" spc="9" strike="noStrike">
                <a:solidFill>
                  <a:srgbClr val="76933b"/>
                </a:solidFill>
                <a:latin typeface="Calibri"/>
              </a:rPr>
              <a:t> </a:t>
            </a:r>
            <a:r>
              <a:rPr b="1" i="1" lang="en-IN" sz="1800" spc="-7" strike="noStrike">
                <a:solidFill>
                  <a:srgbClr val="76933b"/>
                </a:solidFill>
                <a:latin typeface="Calibri"/>
              </a:rPr>
              <a:t>result</a:t>
            </a:r>
            <a:r>
              <a:rPr b="1" i="1" lang="en-IN" sz="1800" spc="9" strike="noStrike">
                <a:solidFill>
                  <a:srgbClr val="76933b"/>
                </a:solidFill>
                <a:latin typeface="Calibri"/>
              </a:rPr>
              <a:t> </a:t>
            </a:r>
            <a:r>
              <a:rPr b="1" i="1" lang="en-IN" sz="1800" spc="-7" strike="noStrike">
                <a:solidFill>
                  <a:srgbClr val="76933b"/>
                </a:solidFill>
                <a:latin typeface="Calibri"/>
              </a:rPr>
              <a:t>set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9"/>
              </a:spcBef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System.out.println(</a:t>
            </a:r>
            <a:r>
              <a:rPr b="1" lang="en-IN" sz="2000" spc="-7" strike="noStrike">
                <a:solidFill>
                  <a:srgbClr val="cc00cc"/>
                </a:solidFill>
                <a:latin typeface="Times New Roman"/>
              </a:rPr>
              <a:t>rs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.getInt(1)+"</a:t>
            </a:r>
            <a:r>
              <a:rPr b="0" lang="en-IN" sz="2000" spc="4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"+</a:t>
            </a:r>
            <a:r>
              <a:rPr b="1" lang="en-IN" sz="2000" spc="-7" strike="noStrike">
                <a:solidFill>
                  <a:srgbClr val="cc00cc"/>
                </a:solidFill>
                <a:latin typeface="Times New Roman"/>
              </a:rPr>
              <a:t>rs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.getString(2));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71" name="object 32"/>
          <p:cNvGrpSpPr/>
          <p:nvPr/>
        </p:nvGrpSpPr>
        <p:grpSpPr>
          <a:xfrm>
            <a:off x="3797640" y="4419720"/>
            <a:ext cx="2997360" cy="1461240"/>
            <a:chOff x="3797640" y="4419720"/>
            <a:chExt cx="2997360" cy="1461240"/>
          </a:xfrm>
        </p:grpSpPr>
        <p:sp>
          <p:nvSpPr>
            <p:cNvPr id="872" name="object 33"/>
            <p:cNvSpPr/>
            <p:nvPr/>
          </p:nvSpPr>
          <p:spPr>
            <a:xfrm>
              <a:off x="3962520" y="4419720"/>
              <a:ext cx="461880" cy="289080"/>
            </a:xfrm>
            <a:custGeom>
              <a:avLst/>
              <a:gdLst>
                <a:gd name="textAreaLeft" fmla="*/ 0 w 461880"/>
                <a:gd name="textAreaRight" fmla="*/ 462240 w 461880"/>
                <a:gd name="textAreaTop" fmla="*/ 0 h 289080"/>
                <a:gd name="textAreaBottom" fmla="*/ 289440 h 289080"/>
              </a:gdLst>
              <a:ahLst/>
              <a:rect l="textAreaLeft" t="textAreaTop" r="textAreaRight" b="textAreaBottom"/>
              <a:pathLst>
                <a:path w="462279" h="289560">
                  <a:moveTo>
                    <a:pt x="106680" y="9144"/>
                  </a:moveTo>
                  <a:lnTo>
                    <a:pt x="106680" y="6096"/>
                  </a:lnTo>
                  <a:lnTo>
                    <a:pt x="103632" y="3048"/>
                  </a:lnTo>
                  <a:lnTo>
                    <a:pt x="99060" y="3048"/>
                  </a:lnTo>
                  <a:lnTo>
                    <a:pt x="0" y="0"/>
                  </a:lnTo>
                  <a:lnTo>
                    <a:pt x="7620" y="14256"/>
                  </a:lnTo>
                  <a:lnTo>
                    <a:pt x="7620" y="12192"/>
                  </a:lnTo>
                  <a:lnTo>
                    <a:pt x="15240" y="1524"/>
                  </a:lnTo>
                  <a:lnTo>
                    <a:pt x="35558" y="14145"/>
                  </a:lnTo>
                  <a:lnTo>
                    <a:pt x="99060" y="15240"/>
                  </a:lnTo>
                  <a:lnTo>
                    <a:pt x="103632" y="16764"/>
                  </a:lnTo>
                  <a:lnTo>
                    <a:pt x="105156" y="13716"/>
                  </a:lnTo>
                  <a:lnTo>
                    <a:pt x="106680" y="9144"/>
                  </a:lnTo>
                  <a:close/>
                </a:path>
                <a:path w="462279" h="289560">
                  <a:moveTo>
                    <a:pt x="35558" y="14145"/>
                  </a:moveTo>
                  <a:lnTo>
                    <a:pt x="15240" y="1524"/>
                  </a:lnTo>
                  <a:lnTo>
                    <a:pt x="7620" y="12192"/>
                  </a:lnTo>
                  <a:lnTo>
                    <a:pt x="10668" y="14085"/>
                  </a:lnTo>
                  <a:lnTo>
                    <a:pt x="10668" y="13716"/>
                  </a:lnTo>
                  <a:lnTo>
                    <a:pt x="16764" y="4572"/>
                  </a:lnTo>
                  <a:lnTo>
                    <a:pt x="21705" y="13906"/>
                  </a:lnTo>
                  <a:lnTo>
                    <a:pt x="35558" y="14145"/>
                  </a:lnTo>
                  <a:close/>
                </a:path>
                <a:path w="462279" h="289560">
                  <a:moveTo>
                    <a:pt x="59436" y="89916"/>
                  </a:moveTo>
                  <a:lnTo>
                    <a:pt x="59436" y="85344"/>
                  </a:lnTo>
                  <a:lnTo>
                    <a:pt x="57912" y="82296"/>
                  </a:lnTo>
                  <a:lnTo>
                    <a:pt x="27255" y="24388"/>
                  </a:lnTo>
                  <a:lnTo>
                    <a:pt x="7620" y="12192"/>
                  </a:lnTo>
                  <a:lnTo>
                    <a:pt x="7620" y="14256"/>
                  </a:lnTo>
                  <a:lnTo>
                    <a:pt x="47244" y="88392"/>
                  </a:lnTo>
                  <a:lnTo>
                    <a:pt x="48768" y="91440"/>
                  </a:lnTo>
                  <a:lnTo>
                    <a:pt x="53340" y="92964"/>
                  </a:lnTo>
                  <a:lnTo>
                    <a:pt x="59436" y="89916"/>
                  </a:lnTo>
                  <a:close/>
                </a:path>
                <a:path w="462279" h="289560">
                  <a:moveTo>
                    <a:pt x="21705" y="13906"/>
                  </a:moveTo>
                  <a:lnTo>
                    <a:pt x="16764" y="4572"/>
                  </a:lnTo>
                  <a:lnTo>
                    <a:pt x="10668" y="13716"/>
                  </a:lnTo>
                  <a:lnTo>
                    <a:pt x="21705" y="13906"/>
                  </a:lnTo>
                  <a:close/>
                </a:path>
                <a:path w="462279" h="289560">
                  <a:moveTo>
                    <a:pt x="27255" y="24388"/>
                  </a:moveTo>
                  <a:lnTo>
                    <a:pt x="21705" y="13906"/>
                  </a:lnTo>
                  <a:lnTo>
                    <a:pt x="10668" y="13716"/>
                  </a:lnTo>
                  <a:lnTo>
                    <a:pt x="10668" y="14085"/>
                  </a:lnTo>
                  <a:lnTo>
                    <a:pt x="27255" y="24388"/>
                  </a:lnTo>
                  <a:close/>
                </a:path>
                <a:path w="462279" h="289560">
                  <a:moveTo>
                    <a:pt x="461772" y="278892"/>
                  </a:moveTo>
                  <a:lnTo>
                    <a:pt x="35558" y="14145"/>
                  </a:lnTo>
                  <a:lnTo>
                    <a:pt x="21705" y="13906"/>
                  </a:lnTo>
                  <a:lnTo>
                    <a:pt x="27255" y="24388"/>
                  </a:lnTo>
                  <a:lnTo>
                    <a:pt x="454152" y="289560"/>
                  </a:lnTo>
                  <a:lnTo>
                    <a:pt x="461772" y="278892"/>
                  </a:lnTo>
                  <a:close/>
                </a:path>
              </a:pathLst>
            </a:custGeom>
            <a:solidFill>
              <a:srgbClr val="497eb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73" name="object 34"/>
            <p:cNvSpPr/>
            <p:nvPr/>
          </p:nvSpPr>
          <p:spPr>
            <a:xfrm>
              <a:off x="3797640" y="5550480"/>
              <a:ext cx="2997360" cy="330480"/>
            </a:xfrm>
            <a:custGeom>
              <a:avLst/>
              <a:gdLst>
                <a:gd name="textAreaLeft" fmla="*/ 0 w 2997360"/>
                <a:gd name="textAreaRight" fmla="*/ 2997720 w 2997360"/>
                <a:gd name="textAreaTop" fmla="*/ 0 h 330480"/>
                <a:gd name="textAreaBottom" fmla="*/ 330840 h 330480"/>
              </a:gdLst>
              <a:ahLst/>
              <a:rect l="textAreaLeft" t="textAreaTop" r="textAreaRight" b="textAreaBottom"/>
              <a:pathLst>
                <a:path w="2997834" h="330835">
                  <a:moveTo>
                    <a:pt x="2997708" y="324612"/>
                  </a:moveTo>
                  <a:lnTo>
                    <a:pt x="2997708" y="6096"/>
                  </a:lnTo>
                  <a:lnTo>
                    <a:pt x="2991612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324612"/>
                  </a:lnTo>
                  <a:lnTo>
                    <a:pt x="6096" y="330708"/>
                  </a:lnTo>
                  <a:lnTo>
                    <a:pt x="12192" y="330708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2971800" y="25908"/>
                  </a:lnTo>
                  <a:lnTo>
                    <a:pt x="2971800" y="12192"/>
                  </a:lnTo>
                  <a:lnTo>
                    <a:pt x="2983992" y="25908"/>
                  </a:lnTo>
                  <a:lnTo>
                    <a:pt x="2983992" y="330708"/>
                  </a:lnTo>
                  <a:lnTo>
                    <a:pt x="2991612" y="330708"/>
                  </a:lnTo>
                  <a:lnTo>
                    <a:pt x="2997708" y="324612"/>
                  </a:lnTo>
                  <a:close/>
                </a:path>
                <a:path w="2997834" h="330835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2997834" h="330835">
                  <a:moveTo>
                    <a:pt x="25908" y="304800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304800"/>
                  </a:lnTo>
                  <a:lnTo>
                    <a:pt x="25908" y="304800"/>
                  </a:lnTo>
                  <a:close/>
                </a:path>
                <a:path w="2997834" h="330835">
                  <a:moveTo>
                    <a:pt x="2983992" y="304800"/>
                  </a:moveTo>
                  <a:lnTo>
                    <a:pt x="12192" y="304800"/>
                  </a:lnTo>
                  <a:lnTo>
                    <a:pt x="25908" y="316992"/>
                  </a:lnTo>
                  <a:lnTo>
                    <a:pt x="25908" y="330708"/>
                  </a:lnTo>
                  <a:lnTo>
                    <a:pt x="2971800" y="330708"/>
                  </a:lnTo>
                  <a:lnTo>
                    <a:pt x="2971800" y="316992"/>
                  </a:lnTo>
                  <a:lnTo>
                    <a:pt x="2983992" y="304800"/>
                  </a:lnTo>
                  <a:close/>
                </a:path>
                <a:path w="2997834" h="330835">
                  <a:moveTo>
                    <a:pt x="25908" y="330708"/>
                  </a:moveTo>
                  <a:lnTo>
                    <a:pt x="25908" y="316992"/>
                  </a:lnTo>
                  <a:lnTo>
                    <a:pt x="12192" y="304800"/>
                  </a:lnTo>
                  <a:lnTo>
                    <a:pt x="12192" y="330708"/>
                  </a:lnTo>
                  <a:lnTo>
                    <a:pt x="25908" y="330708"/>
                  </a:lnTo>
                  <a:close/>
                </a:path>
                <a:path w="2997834" h="330835">
                  <a:moveTo>
                    <a:pt x="2983992" y="25908"/>
                  </a:moveTo>
                  <a:lnTo>
                    <a:pt x="2971800" y="12192"/>
                  </a:lnTo>
                  <a:lnTo>
                    <a:pt x="2971800" y="25908"/>
                  </a:lnTo>
                  <a:lnTo>
                    <a:pt x="2983992" y="25908"/>
                  </a:lnTo>
                  <a:close/>
                </a:path>
                <a:path w="2997834" h="330835">
                  <a:moveTo>
                    <a:pt x="2983992" y="304800"/>
                  </a:moveTo>
                  <a:lnTo>
                    <a:pt x="2983992" y="25908"/>
                  </a:lnTo>
                  <a:lnTo>
                    <a:pt x="2971800" y="25908"/>
                  </a:lnTo>
                  <a:lnTo>
                    <a:pt x="2971800" y="304800"/>
                  </a:lnTo>
                  <a:lnTo>
                    <a:pt x="2983992" y="304800"/>
                  </a:lnTo>
                  <a:close/>
                </a:path>
                <a:path w="2997834" h="330835">
                  <a:moveTo>
                    <a:pt x="2983992" y="330708"/>
                  </a:moveTo>
                  <a:lnTo>
                    <a:pt x="2983992" y="304800"/>
                  </a:lnTo>
                  <a:lnTo>
                    <a:pt x="2971800" y="316992"/>
                  </a:lnTo>
                  <a:lnTo>
                    <a:pt x="2971800" y="330708"/>
                  </a:lnTo>
                  <a:lnTo>
                    <a:pt x="2983992" y="330708"/>
                  </a:lnTo>
                  <a:close/>
                </a:path>
              </a:pathLst>
            </a:custGeom>
            <a:solidFill>
              <a:srgbClr val="375d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74" name="object 35"/>
          <p:cNvSpPr/>
          <p:nvPr/>
        </p:nvSpPr>
        <p:spPr>
          <a:xfrm>
            <a:off x="4306320" y="5549760"/>
            <a:ext cx="197784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i="1" lang="en-IN" sz="1800" spc="-7" strike="noStrike">
                <a:solidFill>
                  <a:srgbClr val="76933b"/>
                </a:solidFill>
                <a:latin typeface="Calibri"/>
              </a:rPr>
              <a:t>Close</a:t>
            </a:r>
            <a:r>
              <a:rPr b="1" i="1" lang="en-IN" sz="1800" spc="-35" strike="noStrike">
                <a:solidFill>
                  <a:srgbClr val="76933b"/>
                </a:solidFill>
                <a:latin typeface="Calibri"/>
              </a:rPr>
              <a:t> </a:t>
            </a:r>
            <a:r>
              <a:rPr b="1" i="1" lang="en-IN" sz="1800" spc="-7" strike="noStrike">
                <a:solidFill>
                  <a:srgbClr val="76933b"/>
                </a:solidFill>
                <a:latin typeface="Calibri"/>
              </a:rPr>
              <a:t>the</a:t>
            </a:r>
            <a:r>
              <a:rPr b="1" i="1" lang="en-IN" sz="1800" spc="-15" strike="noStrike">
                <a:solidFill>
                  <a:srgbClr val="76933b"/>
                </a:solidFill>
                <a:latin typeface="Calibri"/>
              </a:rPr>
              <a:t> </a:t>
            </a:r>
            <a:r>
              <a:rPr b="1" i="1" lang="en-IN" sz="1800" spc="-7" strike="noStrike">
                <a:solidFill>
                  <a:srgbClr val="76933b"/>
                </a:solidFill>
                <a:latin typeface="Calibri"/>
              </a:rPr>
              <a:t>connection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75" name="object 36"/>
          <p:cNvGrpSpPr/>
          <p:nvPr/>
        </p:nvGrpSpPr>
        <p:grpSpPr>
          <a:xfrm>
            <a:off x="2971800" y="5245560"/>
            <a:ext cx="4890600" cy="522720"/>
            <a:chOff x="2971800" y="5245560"/>
            <a:chExt cx="4890600" cy="522720"/>
          </a:xfrm>
        </p:grpSpPr>
        <p:sp>
          <p:nvSpPr>
            <p:cNvPr id="876" name="object 37"/>
            <p:cNvSpPr/>
            <p:nvPr/>
          </p:nvSpPr>
          <p:spPr>
            <a:xfrm>
              <a:off x="2971800" y="5664600"/>
              <a:ext cx="837720" cy="103680"/>
            </a:xfrm>
            <a:custGeom>
              <a:avLst/>
              <a:gdLst>
                <a:gd name="textAreaLeft" fmla="*/ 0 w 837720"/>
                <a:gd name="textAreaRight" fmla="*/ 838080 w 837720"/>
                <a:gd name="textAreaTop" fmla="*/ 0 h 103680"/>
                <a:gd name="textAreaBottom" fmla="*/ 104040 h 103680"/>
              </a:gdLst>
              <a:ahLst/>
              <a:rect l="textAreaLeft" t="textAreaTop" r="textAreaRight" b="textAreaBottom"/>
              <a:pathLst>
                <a:path w="838200" h="104139">
                  <a:moveTo>
                    <a:pt x="97536" y="6096"/>
                  </a:moveTo>
                  <a:lnTo>
                    <a:pt x="94488" y="3048"/>
                  </a:lnTo>
                  <a:lnTo>
                    <a:pt x="92964" y="0"/>
                  </a:lnTo>
                  <a:lnTo>
                    <a:pt x="89916" y="0"/>
                  </a:lnTo>
                  <a:lnTo>
                    <a:pt x="86868" y="1524"/>
                  </a:lnTo>
                  <a:lnTo>
                    <a:pt x="0" y="50292"/>
                  </a:lnTo>
                  <a:lnTo>
                    <a:pt x="13716" y="58232"/>
                  </a:lnTo>
                  <a:lnTo>
                    <a:pt x="13716" y="44196"/>
                  </a:lnTo>
                  <a:lnTo>
                    <a:pt x="37861" y="44151"/>
                  </a:lnTo>
                  <a:lnTo>
                    <a:pt x="92964" y="12192"/>
                  </a:lnTo>
                  <a:lnTo>
                    <a:pt x="96012" y="10668"/>
                  </a:lnTo>
                  <a:lnTo>
                    <a:pt x="97536" y="6096"/>
                  </a:lnTo>
                  <a:close/>
                </a:path>
                <a:path w="838200" h="104139">
                  <a:moveTo>
                    <a:pt x="37708" y="44240"/>
                  </a:moveTo>
                  <a:lnTo>
                    <a:pt x="13716" y="44196"/>
                  </a:lnTo>
                  <a:lnTo>
                    <a:pt x="13716" y="57912"/>
                  </a:lnTo>
                  <a:lnTo>
                    <a:pt x="16764" y="57917"/>
                  </a:lnTo>
                  <a:lnTo>
                    <a:pt x="16764" y="45720"/>
                  </a:lnTo>
                  <a:lnTo>
                    <a:pt x="25960" y="51054"/>
                  </a:lnTo>
                  <a:lnTo>
                    <a:pt x="37708" y="44240"/>
                  </a:lnTo>
                  <a:close/>
                </a:path>
                <a:path w="838200" h="104139">
                  <a:moveTo>
                    <a:pt x="96012" y="96012"/>
                  </a:moveTo>
                  <a:lnTo>
                    <a:pt x="96012" y="91440"/>
                  </a:lnTo>
                  <a:lnTo>
                    <a:pt x="92964" y="89916"/>
                  </a:lnTo>
                  <a:lnTo>
                    <a:pt x="37861" y="57956"/>
                  </a:lnTo>
                  <a:lnTo>
                    <a:pt x="13716" y="57912"/>
                  </a:lnTo>
                  <a:lnTo>
                    <a:pt x="13716" y="58232"/>
                  </a:lnTo>
                  <a:lnTo>
                    <a:pt x="86868" y="100584"/>
                  </a:lnTo>
                  <a:lnTo>
                    <a:pt x="89916" y="103632"/>
                  </a:lnTo>
                  <a:lnTo>
                    <a:pt x="92964" y="102108"/>
                  </a:lnTo>
                  <a:lnTo>
                    <a:pt x="96012" y="96012"/>
                  </a:lnTo>
                  <a:close/>
                </a:path>
                <a:path w="838200" h="104139">
                  <a:moveTo>
                    <a:pt x="25960" y="51054"/>
                  </a:moveTo>
                  <a:lnTo>
                    <a:pt x="16764" y="45720"/>
                  </a:lnTo>
                  <a:lnTo>
                    <a:pt x="16764" y="56388"/>
                  </a:lnTo>
                  <a:lnTo>
                    <a:pt x="25960" y="51054"/>
                  </a:lnTo>
                  <a:close/>
                </a:path>
                <a:path w="838200" h="104139">
                  <a:moveTo>
                    <a:pt x="37861" y="57956"/>
                  </a:moveTo>
                  <a:lnTo>
                    <a:pt x="25960" y="51054"/>
                  </a:lnTo>
                  <a:lnTo>
                    <a:pt x="16764" y="56388"/>
                  </a:lnTo>
                  <a:lnTo>
                    <a:pt x="16764" y="57917"/>
                  </a:lnTo>
                  <a:lnTo>
                    <a:pt x="37861" y="57956"/>
                  </a:lnTo>
                  <a:close/>
                </a:path>
                <a:path w="838200" h="104139">
                  <a:moveTo>
                    <a:pt x="838200" y="59436"/>
                  </a:moveTo>
                  <a:lnTo>
                    <a:pt x="838200" y="45720"/>
                  </a:lnTo>
                  <a:lnTo>
                    <a:pt x="37708" y="44240"/>
                  </a:lnTo>
                  <a:lnTo>
                    <a:pt x="25960" y="51054"/>
                  </a:lnTo>
                  <a:lnTo>
                    <a:pt x="37861" y="57956"/>
                  </a:lnTo>
                  <a:lnTo>
                    <a:pt x="838200" y="59436"/>
                  </a:lnTo>
                  <a:close/>
                </a:path>
              </a:pathLst>
            </a:custGeom>
            <a:solidFill>
              <a:srgbClr val="497eb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77" name="object 38"/>
            <p:cNvSpPr/>
            <p:nvPr/>
          </p:nvSpPr>
          <p:spPr>
            <a:xfrm>
              <a:off x="6150960" y="5245560"/>
              <a:ext cx="1711440" cy="254160"/>
            </a:xfrm>
            <a:custGeom>
              <a:avLst/>
              <a:gdLst>
                <a:gd name="textAreaLeft" fmla="*/ 0 w 1711440"/>
                <a:gd name="textAreaRight" fmla="*/ 1711800 w 1711440"/>
                <a:gd name="textAreaTop" fmla="*/ 0 h 254160"/>
                <a:gd name="textAreaBottom" fmla="*/ 254520 h 254160"/>
              </a:gdLst>
              <a:ahLst/>
              <a:rect l="textAreaLeft" t="textAreaTop" r="textAreaRight" b="textAreaBottom"/>
              <a:pathLst>
                <a:path w="1711959" h="254635">
                  <a:moveTo>
                    <a:pt x="1711452" y="248412"/>
                  </a:moveTo>
                  <a:lnTo>
                    <a:pt x="1711452" y="6096"/>
                  </a:lnTo>
                  <a:lnTo>
                    <a:pt x="1705356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248412"/>
                  </a:lnTo>
                  <a:lnTo>
                    <a:pt x="6096" y="254508"/>
                  </a:lnTo>
                  <a:lnTo>
                    <a:pt x="12192" y="254508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1685544" y="25908"/>
                  </a:lnTo>
                  <a:lnTo>
                    <a:pt x="1685544" y="12192"/>
                  </a:lnTo>
                  <a:lnTo>
                    <a:pt x="1697736" y="25908"/>
                  </a:lnTo>
                  <a:lnTo>
                    <a:pt x="1697736" y="254508"/>
                  </a:lnTo>
                  <a:lnTo>
                    <a:pt x="1705356" y="254508"/>
                  </a:lnTo>
                  <a:lnTo>
                    <a:pt x="1711452" y="248412"/>
                  </a:lnTo>
                  <a:close/>
                </a:path>
                <a:path w="1711959" h="254635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1711959" h="254635">
                  <a:moveTo>
                    <a:pt x="25908" y="228600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228600"/>
                  </a:lnTo>
                  <a:lnTo>
                    <a:pt x="25908" y="228600"/>
                  </a:lnTo>
                  <a:close/>
                </a:path>
                <a:path w="1711959" h="254635">
                  <a:moveTo>
                    <a:pt x="1697736" y="228600"/>
                  </a:moveTo>
                  <a:lnTo>
                    <a:pt x="12192" y="228600"/>
                  </a:lnTo>
                  <a:lnTo>
                    <a:pt x="25908" y="240792"/>
                  </a:lnTo>
                  <a:lnTo>
                    <a:pt x="25908" y="254508"/>
                  </a:lnTo>
                  <a:lnTo>
                    <a:pt x="1685544" y="254508"/>
                  </a:lnTo>
                  <a:lnTo>
                    <a:pt x="1685544" y="240792"/>
                  </a:lnTo>
                  <a:lnTo>
                    <a:pt x="1697736" y="228600"/>
                  </a:lnTo>
                  <a:close/>
                </a:path>
                <a:path w="1711959" h="254635">
                  <a:moveTo>
                    <a:pt x="25908" y="254508"/>
                  </a:moveTo>
                  <a:lnTo>
                    <a:pt x="25908" y="240792"/>
                  </a:lnTo>
                  <a:lnTo>
                    <a:pt x="12192" y="228600"/>
                  </a:lnTo>
                  <a:lnTo>
                    <a:pt x="12192" y="254508"/>
                  </a:lnTo>
                  <a:lnTo>
                    <a:pt x="25908" y="254508"/>
                  </a:lnTo>
                  <a:close/>
                </a:path>
                <a:path w="1711959" h="254635">
                  <a:moveTo>
                    <a:pt x="1697736" y="25908"/>
                  </a:moveTo>
                  <a:lnTo>
                    <a:pt x="1685544" y="12192"/>
                  </a:lnTo>
                  <a:lnTo>
                    <a:pt x="1685544" y="25908"/>
                  </a:lnTo>
                  <a:lnTo>
                    <a:pt x="1697736" y="25908"/>
                  </a:lnTo>
                  <a:close/>
                </a:path>
                <a:path w="1711959" h="254635">
                  <a:moveTo>
                    <a:pt x="1697736" y="228600"/>
                  </a:moveTo>
                  <a:lnTo>
                    <a:pt x="1697736" y="25908"/>
                  </a:lnTo>
                  <a:lnTo>
                    <a:pt x="1685544" y="25908"/>
                  </a:lnTo>
                  <a:lnTo>
                    <a:pt x="1685544" y="228600"/>
                  </a:lnTo>
                  <a:lnTo>
                    <a:pt x="1697736" y="228600"/>
                  </a:lnTo>
                  <a:close/>
                </a:path>
                <a:path w="1711959" h="254635">
                  <a:moveTo>
                    <a:pt x="1697736" y="254508"/>
                  </a:moveTo>
                  <a:lnTo>
                    <a:pt x="1697736" y="228600"/>
                  </a:lnTo>
                  <a:lnTo>
                    <a:pt x="1685544" y="240792"/>
                  </a:lnTo>
                  <a:lnTo>
                    <a:pt x="1685544" y="254508"/>
                  </a:lnTo>
                  <a:lnTo>
                    <a:pt x="1697736" y="254508"/>
                  </a:lnTo>
                  <a:close/>
                </a:path>
              </a:pathLst>
            </a:custGeom>
            <a:solidFill>
              <a:srgbClr val="375d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78" name="object 39"/>
          <p:cNvSpPr/>
          <p:nvPr/>
        </p:nvSpPr>
        <p:spPr>
          <a:xfrm>
            <a:off x="1436760" y="5943240"/>
            <a:ext cx="7135200" cy="101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3279600"/>
                <a:tab algn="l" pos="6999480"/>
              </a:tabLst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}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1" lang="en-IN" sz="2000" spc="4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h(SQ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LE</a:t>
            </a:r>
            <a:r>
              <a:rPr b="1" lang="en-IN" sz="2000" spc="4" strike="noStrike">
                <a:solidFill>
                  <a:srgbClr val="000000"/>
                </a:solidFill>
                <a:latin typeface="Times New Roman"/>
              </a:rPr>
              <a:t>x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ce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1" lang="en-IN" sz="2000" spc="-12" strike="noStrike">
                <a:solidFill>
                  <a:srgbClr val="000000"/>
                </a:solidFill>
                <a:latin typeface="Times New Roman"/>
              </a:rPr>
              <a:t>tio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1" lang="en-IN" sz="20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)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ou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tl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"E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rro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0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"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+e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);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0"/>
              </a:spcBef>
              <a:tabLst>
                <a:tab algn="l" pos="3279600"/>
                <a:tab algn="l" pos="6999480"/>
              </a:tabLst>
            </a:pPr>
            <a:endParaRPr b="0" lang="en-IN" sz="2750" spc="-1" strike="noStrike">
              <a:solidFill>
                <a:srgbClr val="000000"/>
              </a:solidFill>
              <a:latin typeface="Arial"/>
            </a:endParaRPr>
          </a:p>
          <a:p>
            <a:pPr marL="1473840">
              <a:lnSpc>
                <a:spcPct val="100000"/>
              </a:lnSpc>
              <a:tabLst>
                <a:tab algn="l" pos="3279600"/>
                <a:tab algn="l" pos="6999480"/>
              </a:tabLst>
            </a:pPr>
            <a:r>
              <a:rPr b="1" i="1" lang="en-IN" sz="1800" spc="-1" strike="noStrike">
                <a:solidFill>
                  <a:srgbClr val="76933b"/>
                </a:solidFill>
                <a:latin typeface="Times New Roman"/>
              </a:rPr>
              <a:t>Load</a:t>
            </a:r>
            <a:r>
              <a:rPr b="1" i="1" lang="en-IN" sz="1800" spc="-32" strike="noStrike">
                <a:solidFill>
                  <a:srgbClr val="76933b"/>
                </a:solidFill>
                <a:latin typeface="Times New Roman"/>
              </a:rPr>
              <a:t> </a:t>
            </a:r>
            <a:r>
              <a:rPr b="1" i="1" lang="en-IN" sz="1800" spc="-7" strike="noStrike">
                <a:solidFill>
                  <a:srgbClr val="76933b"/>
                </a:solidFill>
                <a:latin typeface="Times New Roman"/>
              </a:rPr>
              <a:t>the</a:t>
            </a:r>
            <a:r>
              <a:rPr b="1" i="1" lang="en-IN" sz="1800" spc="-15" strike="noStrike">
                <a:solidFill>
                  <a:srgbClr val="76933b"/>
                </a:solidFill>
                <a:latin typeface="Times New Roman"/>
              </a:rPr>
              <a:t> </a:t>
            </a:r>
            <a:r>
              <a:rPr b="1" i="1" lang="en-IN" sz="1800" spc="-7" strike="noStrike">
                <a:solidFill>
                  <a:srgbClr val="76933b"/>
                </a:solidFill>
                <a:latin typeface="Times New Roman"/>
              </a:rPr>
              <a:t>Driver</a:t>
            </a:r>
            <a:r>
              <a:rPr b="1" i="1" lang="en-IN" sz="1800" spc="-12" strike="noStrike">
                <a:solidFill>
                  <a:srgbClr val="76933b"/>
                </a:solidFill>
                <a:latin typeface="Times New Roman"/>
              </a:rPr>
              <a:t> </a:t>
            </a:r>
            <a:r>
              <a:rPr b="1" i="1" lang="en-IN" sz="1800" spc="-7" strike="noStrike">
                <a:solidFill>
                  <a:srgbClr val="76933b"/>
                </a:solidFill>
                <a:latin typeface="Times New Roman"/>
              </a:rPr>
              <a:t>for MySQL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9" name="object 40"/>
          <p:cNvSpPr/>
          <p:nvPr/>
        </p:nvSpPr>
        <p:spPr>
          <a:xfrm>
            <a:off x="6415560" y="5207040"/>
            <a:ext cx="117936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i="1" lang="en-IN" sz="1800" spc="-12" strike="noStrike">
                <a:solidFill>
                  <a:srgbClr val="76933b"/>
                </a:solidFill>
                <a:latin typeface="Calibri"/>
              </a:rPr>
              <a:t>First</a:t>
            </a:r>
            <a:r>
              <a:rPr b="1" i="1" lang="en-IN" sz="1800" spc="-66" strike="noStrike">
                <a:solidFill>
                  <a:srgbClr val="76933b"/>
                </a:solidFill>
                <a:latin typeface="Calibri"/>
              </a:rPr>
              <a:t> </a:t>
            </a:r>
            <a:r>
              <a:rPr b="1" i="1" lang="en-IN" sz="1800" spc="-7" strike="noStrike">
                <a:solidFill>
                  <a:srgbClr val="76933b"/>
                </a:solidFill>
                <a:latin typeface="Calibri"/>
              </a:rPr>
              <a:t>column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80" name="object 41"/>
          <p:cNvGrpSpPr/>
          <p:nvPr/>
        </p:nvGrpSpPr>
        <p:grpSpPr>
          <a:xfrm>
            <a:off x="6159960" y="5105520"/>
            <a:ext cx="3441240" cy="546480"/>
            <a:chOff x="6159960" y="5105520"/>
            <a:chExt cx="3441240" cy="546480"/>
          </a:xfrm>
        </p:grpSpPr>
        <p:sp>
          <p:nvSpPr>
            <p:cNvPr id="881" name="object 42"/>
            <p:cNvSpPr/>
            <p:nvPr/>
          </p:nvSpPr>
          <p:spPr>
            <a:xfrm>
              <a:off x="6159960" y="5105520"/>
              <a:ext cx="469440" cy="272520"/>
            </a:xfrm>
            <a:custGeom>
              <a:avLst/>
              <a:gdLst>
                <a:gd name="textAreaLeft" fmla="*/ 0 w 469440"/>
                <a:gd name="textAreaRight" fmla="*/ 469800 w 469440"/>
                <a:gd name="textAreaTop" fmla="*/ 0 h 272520"/>
                <a:gd name="textAreaBottom" fmla="*/ 272880 h 272520"/>
              </a:gdLst>
              <a:ahLst/>
              <a:rect l="textAreaLeft" t="textAreaTop" r="textAreaRight" b="textAreaBottom"/>
              <a:pathLst>
                <a:path w="469900" h="273050">
                  <a:moveTo>
                    <a:pt x="448189" y="13534"/>
                  </a:moveTo>
                  <a:lnTo>
                    <a:pt x="435070" y="13308"/>
                  </a:lnTo>
                  <a:lnTo>
                    <a:pt x="0" y="262128"/>
                  </a:lnTo>
                  <a:lnTo>
                    <a:pt x="6096" y="272796"/>
                  </a:lnTo>
                  <a:lnTo>
                    <a:pt x="442774" y="23056"/>
                  </a:lnTo>
                  <a:lnTo>
                    <a:pt x="448189" y="13534"/>
                  </a:lnTo>
                  <a:close/>
                </a:path>
                <a:path w="469900" h="273050">
                  <a:moveTo>
                    <a:pt x="469392" y="0"/>
                  </a:moveTo>
                  <a:lnTo>
                    <a:pt x="367284" y="0"/>
                  </a:lnTo>
                  <a:lnTo>
                    <a:pt x="364236" y="3048"/>
                  </a:lnTo>
                  <a:lnTo>
                    <a:pt x="364236" y="9144"/>
                  </a:lnTo>
                  <a:lnTo>
                    <a:pt x="367284" y="12192"/>
                  </a:lnTo>
                  <a:lnTo>
                    <a:pt x="370332" y="12192"/>
                  </a:lnTo>
                  <a:lnTo>
                    <a:pt x="435070" y="13308"/>
                  </a:lnTo>
                  <a:lnTo>
                    <a:pt x="455676" y="1524"/>
                  </a:lnTo>
                  <a:lnTo>
                    <a:pt x="461772" y="12192"/>
                  </a:lnTo>
                  <a:lnTo>
                    <a:pt x="461772" y="13573"/>
                  </a:lnTo>
                  <a:lnTo>
                    <a:pt x="469392" y="0"/>
                  </a:lnTo>
                  <a:close/>
                </a:path>
                <a:path w="469900" h="273050">
                  <a:moveTo>
                    <a:pt x="461772" y="13573"/>
                  </a:moveTo>
                  <a:lnTo>
                    <a:pt x="461772" y="12192"/>
                  </a:lnTo>
                  <a:lnTo>
                    <a:pt x="442774" y="23056"/>
                  </a:lnTo>
                  <a:lnTo>
                    <a:pt x="409956" y="80772"/>
                  </a:lnTo>
                  <a:lnTo>
                    <a:pt x="408432" y="83820"/>
                  </a:lnTo>
                  <a:lnTo>
                    <a:pt x="408432" y="86868"/>
                  </a:lnTo>
                  <a:lnTo>
                    <a:pt x="414528" y="89916"/>
                  </a:lnTo>
                  <a:lnTo>
                    <a:pt x="419100" y="89916"/>
                  </a:lnTo>
                  <a:lnTo>
                    <a:pt x="420624" y="86868"/>
                  </a:lnTo>
                  <a:lnTo>
                    <a:pt x="461772" y="13573"/>
                  </a:lnTo>
                  <a:close/>
                </a:path>
                <a:path w="469900" h="273050">
                  <a:moveTo>
                    <a:pt x="461772" y="12192"/>
                  </a:moveTo>
                  <a:lnTo>
                    <a:pt x="455676" y="1524"/>
                  </a:lnTo>
                  <a:lnTo>
                    <a:pt x="435070" y="13308"/>
                  </a:lnTo>
                  <a:lnTo>
                    <a:pt x="448189" y="13534"/>
                  </a:lnTo>
                  <a:lnTo>
                    <a:pt x="454152" y="3048"/>
                  </a:lnTo>
                  <a:lnTo>
                    <a:pt x="458724" y="13716"/>
                  </a:lnTo>
                  <a:lnTo>
                    <a:pt x="458724" y="13935"/>
                  </a:lnTo>
                  <a:lnTo>
                    <a:pt x="461772" y="12192"/>
                  </a:lnTo>
                  <a:close/>
                </a:path>
                <a:path w="469900" h="273050">
                  <a:moveTo>
                    <a:pt x="458724" y="13935"/>
                  </a:moveTo>
                  <a:lnTo>
                    <a:pt x="458724" y="13716"/>
                  </a:lnTo>
                  <a:lnTo>
                    <a:pt x="448189" y="13534"/>
                  </a:lnTo>
                  <a:lnTo>
                    <a:pt x="442774" y="23056"/>
                  </a:lnTo>
                  <a:lnTo>
                    <a:pt x="458724" y="13935"/>
                  </a:lnTo>
                  <a:close/>
                </a:path>
                <a:path w="469900" h="273050">
                  <a:moveTo>
                    <a:pt x="458724" y="13716"/>
                  </a:moveTo>
                  <a:lnTo>
                    <a:pt x="454152" y="3048"/>
                  </a:lnTo>
                  <a:lnTo>
                    <a:pt x="448189" y="13534"/>
                  </a:lnTo>
                  <a:lnTo>
                    <a:pt x="458724" y="13716"/>
                  </a:lnTo>
                  <a:close/>
                </a:path>
              </a:pathLst>
            </a:custGeom>
            <a:solidFill>
              <a:srgbClr val="497eb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82" name="object 43"/>
            <p:cNvSpPr/>
            <p:nvPr/>
          </p:nvSpPr>
          <p:spPr>
            <a:xfrm>
              <a:off x="7903440" y="5397840"/>
              <a:ext cx="1697760" cy="254160"/>
            </a:xfrm>
            <a:custGeom>
              <a:avLst/>
              <a:gdLst>
                <a:gd name="textAreaLeft" fmla="*/ 0 w 1697760"/>
                <a:gd name="textAreaRight" fmla="*/ 1698120 w 1697760"/>
                <a:gd name="textAreaTop" fmla="*/ 0 h 254160"/>
                <a:gd name="textAreaBottom" fmla="*/ 254520 h 254160"/>
              </a:gdLst>
              <a:ahLst/>
              <a:rect l="textAreaLeft" t="textAreaTop" r="textAreaRight" b="textAreaBottom"/>
              <a:pathLst>
                <a:path w="1697990" h="254635">
                  <a:moveTo>
                    <a:pt x="1697735" y="25907"/>
                  </a:moveTo>
                  <a:lnTo>
                    <a:pt x="1697735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248412"/>
                  </a:lnTo>
                  <a:lnTo>
                    <a:pt x="6096" y="254508"/>
                  </a:lnTo>
                  <a:lnTo>
                    <a:pt x="12192" y="254508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1685544" y="25908"/>
                  </a:lnTo>
                  <a:lnTo>
                    <a:pt x="1685544" y="12192"/>
                  </a:lnTo>
                  <a:lnTo>
                    <a:pt x="1697735" y="25907"/>
                  </a:lnTo>
                  <a:close/>
                </a:path>
                <a:path w="1697990" h="254635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1697990" h="254635">
                  <a:moveTo>
                    <a:pt x="25908" y="228600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228600"/>
                  </a:lnTo>
                  <a:lnTo>
                    <a:pt x="25908" y="228600"/>
                  </a:lnTo>
                  <a:close/>
                </a:path>
                <a:path w="1697990" h="254635">
                  <a:moveTo>
                    <a:pt x="1697735" y="228600"/>
                  </a:moveTo>
                  <a:lnTo>
                    <a:pt x="12192" y="228600"/>
                  </a:lnTo>
                  <a:lnTo>
                    <a:pt x="25908" y="240792"/>
                  </a:lnTo>
                  <a:lnTo>
                    <a:pt x="25908" y="254508"/>
                  </a:lnTo>
                  <a:lnTo>
                    <a:pt x="1685544" y="254508"/>
                  </a:lnTo>
                  <a:lnTo>
                    <a:pt x="1685544" y="240792"/>
                  </a:lnTo>
                  <a:lnTo>
                    <a:pt x="1697735" y="228600"/>
                  </a:lnTo>
                  <a:close/>
                </a:path>
                <a:path w="1697990" h="254635">
                  <a:moveTo>
                    <a:pt x="25908" y="254508"/>
                  </a:moveTo>
                  <a:lnTo>
                    <a:pt x="25908" y="240792"/>
                  </a:lnTo>
                  <a:lnTo>
                    <a:pt x="12192" y="228600"/>
                  </a:lnTo>
                  <a:lnTo>
                    <a:pt x="12192" y="254508"/>
                  </a:lnTo>
                  <a:lnTo>
                    <a:pt x="25908" y="254508"/>
                  </a:lnTo>
                  <a:close/>
                </a:path>
                <a:path w="1697990" h="254635">
                  <a:moveTo>
                    <a:pt x="1697735" y="25908"/>
                  </a:moveTo>
                  <a:lnTo>
                    <a:pt x="1685544" y="12192"/>
                  </a:lnTo>
                  <a:lnTo>
                    <a:pt x="1685544" y="25908"/>
                  </a:lnTo>
                  <a:lnTo>
                    <a:pt x="1697735" y="25908"/>
                  </a:lnTo>
                  <a:close/>
                </a:path>
                <a:path w="1697990" h="254635">
                  <a:moveTo>
                    <a:pt x="1697735" y="228600"/>
                  </a:moveTo>
                  <a:lnTo>
                    <a:pt x="1697735" y="25908"/>
                  </a:lnTo>
                  <a:lnTo>
                    <a:pt x="1685544" y="25908"/>
                  </a:lnTo>
                  <a:lnTo>
                    <a:pt x="1685544" y="228600"/>
                  </a:lnTo>
                  <a:lnTo>
                    <a:pt x="1697735" y="228600"/>
                  </a:lnTo>
                  <a:close/>
                </a:path>
                <a:path w="1697990" h="254635">
                  <a:moveTo>
                    <a:pt x="1697735" y="254508"/>
                  </a:moveTo>
                  <a:lnTo>
                    <a:pt x="1697735" y="228600"/>
                  </a:lnTo>
                  <a:lnTo>
                    <a:pt x="1685544" y="240792"/>
                  </a:lnTo>
                  <a:lnTo>
                    <a:pt x="1685544" y="254508"/>
                  </a:lnTo>
                  <a:lnTo>
                    <a:pt x="1697735" y="254508"/>
                  </a:lnTo>
                  <a:close/>
                </a:path>
              </a:pathLst>
            </a:custGeom>
            <a:solidFill>
              <a:srgbClr val="375d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83" name="object 44"/>
          <p:cNvSpPr/>
          <p:nvPr/>
        </p:nvSpPr>
        <p:spPr>
          <a:xfrm>
            <a:off x="8035560" y="5359320"/>
            <a:ext cx="144432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i="1" lang="en-IN" sz="1800" spc="-7" strike="noStrike">
                <a:solidFill>
                  <a:srgbClr val="76933b"/>
                </a:solidFill>
                <a:latin typeface="Calibri"/>
              </a:rPr>
              <a:t>Second</a:t>
            </a:r>
            <a:r>
              <a:rPr b="1" i="1" lang="en-IN" sz="1800" spc="-75" strike="noStrike">
                <a:solidFill>
                  <a:srgbClr val="76933b"/>
                </a:solidFill>
                <a:latin typeface="Calibri"/>
              </a:rPr>
              <a:t> </a:t>
            </a:r>
            <a:r>
              <a:rPr b="1" i="1" lang="en-IN" sz="1800" spc="-7" strike="noStrike">
                <a:solidFill>
                  <a:srgbClr val="76933b"/>
                </a:solidFill>
                <a:latin typeface="Calibri"/>
              </a:rPr>
              <a:t>column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4" name="object 45"/>
          <p:cNvSpPr/>
          <p:nvPr/>
        </p:nvSpPr>
        <p:spPr>
          <a:xfrm>
            <a:off x="7914240" y="5171040"/>
            <a:ext cx="772560" cy="359640"/>
          </a:xfrm>
          <a:custGeom>
            <a:avLst/>
            <a:gdLst>
              <a:gd name="textAreaLeft" fmla="*/ 0 w 772560"/>
              <a:gd name="textAreaRight" fmla="*/ 772920 w 772560"/>
              <a:gd name="textAreaTop" fmla="*/ 0 h 359640"/>
              <a:gd name="textAreaBottom" fmla="*/ 360000 h 359640"/>
            </a:gdLst>
            <a:ahLst/>
            <a:rect l="textAreaLeft" t="textAreaTop" r="textAreaRight" b="textAreaBottom"/>
            <a:pathLst>
              <a:path w="772795" h="360045">
                <a:moveTo>
                  <a:pt x="750472" y="21806"/>
                </a:moveTo>
                <a:lnTo>
                  <a:pt x="737117" y="20401"/>
                </a:lnTo>
                <a:lnTo>
                  <a:pt x="0" y="348996"/>
                </a:lnTo>
                <a:lnTo>
                  <a:pt x="4572" y="359664"/>
                </a:lnTo>
                <a:lnTo>
                  <a:pt x="742480" y="32854"/>
                </a:lnTo>
                <a:lnTo>
                  <a:pt x="750472" y="21806"/>
                </a:lnTo>
                <a:close/>
              </a:path>
              <a:path w="772795" h="360045">
                <a:moveTo>
                  <a:pt x="772668" y="10668"/>
                </a:moveTo>
                <a:lnTo>
                  <a:pt x="675132" y="0"/>
                </a:lnTo>
                <a:lnTo>
                  <a:pt x="672084" y="0"/>
                </a:lnTo>
                <a:lnTo>
                  <a:pt x="669036" y="3048"/>
                </a:lnTo>
                <a:lnTo>
                  <a:pt x="667512" y="6096"/>
                </a:lnTo>
                <a:lnTo>
                  <a:pt x="667512" y="9144"/>
                </a:lnTo>
                <a:lnTo>
                  <a:pt x="670560" y="12192"/>
                </a:lnTo>
                <a:lnTo>
                  <a:pt x="673608" y="13716"/>
                </a:lnTo>
                <a:lnTo>
                  <a:pt x="737117" y="20401"/>
                </a:lnTo>
                <a:lnTo>
                  <a:pt x="758952" y="10668"/>
                </a:lnTo>
                <a:lnTo>
                  <a:pt x="764587" y="21938"/>
                </a:lnTo>
                <a:lnTo>
                  <a:pt x="772668" y="10668"/>
                </a:lnTo>
                <a:close/>
              </a:path>
              <a:path w="772795" h="360045">
                <a:moveTo>
                  <a:pt x="763404" y="23587"/>
                </a:moveTo>
                <a:lnTo>
                  <a:pt x="742480" y="32854"/>
                </a:lnTo>
                <a:lnTo>
                  <a:pt x="705612" y="83820"/>
                </a:lnTo>
                <a:lnTo>
                  <a:pt x="702564" y="86868"/>
                </a:lnTo>
                <a:lnTo>
                  <a:pt x="704088" y="91440"/>
                </a:lnTo>
                <a:lnTo>
                  <a:pt x="707136" y="92964"/>
                </a:lnTo>
                <a:lnTo>
                  <a:pt x="710184" y="96012"/>
                </a:lnTo>
                <a:lnTo>
                  <a:pt x="713232" y="94488"/>
                </a:lnTo>
                <a:lnTo>
                  <a:pt x="714756" y="91440"/>
                </a:lnTo>
                <a:lnTo>
                  <a:pt x="763404" y="23587"/>
                </a:lnTo>
                <a:close/>
              </a:path>
              <a:path w="772795" h="360045">
                <a:moveTo>
                  <a:pt x="764587" y="21938"/>
                </a:moveTo>
                <a:lnTo>
                  <a:pt x="758952" y="10668"/>
                </a:lnTo>
                <a:lnTo>
                  <a:pt x="737117" y="20401"/>
                </a:lnTo>
                <a:lnTo>
                  <a:pt x="750472" y="21806"/>
                </a:lnTo>
                <a:lnTo>
                  <a:pt x="757428" y="12192"/>
                </a:lnTo>
                <a:lnTo>
                  <a:pt x="760476" y="22860"/>
                </a:lnTo>
                <a:lnTo>
                  <a:pt x="760476" y="24884"/>
                </a:lnTo>
                <a:lnTo>
                  <a:pt x="763404" y="23587"/>
                </a:lnTo>
                <a:lnTo>
                  <a:pt x="764587" y="21938"/>
                </a:lnTo>
                <a:close/>
              </a:path>
              <a:path w="772795" h="360045">
                <a:moveTo>
                  <a:pt x="760476" y="24884"/>
                </a:moveTo>
                <a:lnTo>
                  <a:pt x="760476" y="22860"/>
                </a:lnTo>
                <a:lnTo>
                  <a:pt x="750472" y="21806"/>
                </a:lnTo>
                <a:lnTo>
                  <a:pt x="742480" y="32854"/>
                </a:lnTo>
                <a:lnTo>
                  <a:pt x="760476" y="24884"/>
                </a:lnTo>
                <a:close/>
              </a:path>
              <a:path w="772795" h="360045">
                <a:moveTo>
                  <a:pt x="760476" y="22860"/>
                </a:moveTo>
                <a:lnTo>
                  <a:pt x="757428" y="12192"/>
                </a:lnTo>
                <a:lnTo>
                  <a:pt x="750472" y="21806"/>
                </a:lnTo>
                <a:lnTo>
                  <a:pt x="760476" y="22860"/>
                </a:lnTo>
                <a:close/>
              </a:path>
              <a:path w="772795" h="360045">
                <a:moveTo>
                  <a:pt x="765048" y="22860"/>
                </a:moveTo>
                <a:lnTo>
                  <a:pt x="764587" y="21938"/>
                </a:lnTo>
                <a:lnTo>
                  <a:pt x="763404" y="23587"/>
                </a:lnTo>
                <a:lnTo>
                  <a:pt x="765048" y="22860"/>
                </a:lnTo>
                <a:close/>
              </a:path>
            </a:pathLst>
          </a:custGeom>
          <a:solidFill>
            <a:srgbClr val="497eb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PlaceHolder 1"/>
          <p:cNvSpPr>
            <a:spLocks noGrp="1"/>
          </p:cNvSpPr>
          <p:nvPr>
            <p:ph type="title"/>
          </p:nvPr>
        </p:nvSpPr>
        <p:spPr>
          <a:xfrm>
            <a:off x="3352320" y="365400"/>
            <a:ext cx="335052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SELECT</a:t>
            </a:r>
            <a:r>
              <a:rPr b="1" lang="en-IN" sz="2400" spc="-7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12" strike="noStrike">
                <a:solidFill>
                  <a:schemeClr val="dk1"/>
                </a:solidFill>
                <a:latin typeface="Times New Roman"/>
              </a:rPr>
              <a:t>rowsUsing</a:t>
            </a:r>
            <a:r>
              <a:rPr b="1" lang="en-IN" sz="24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Java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6" name="object 3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7" name="object 4"/>
          <p:cNvSpPr/>
          <p:nvPr/>
        </p:nvSpPr>
        <p:spPr>
          <a:xfrm>
            <a:off x="840600" y="709560"/>
            <a:ext cx="7964280" cy="43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7480" bIns="0" anchor="t">
            <a:spAutoFit/>
          </a:bodyPr>
          <a:p>
            <a:pPr marL="12600">
              <a:lnSpc>
                <a:spcPct val="100000"/>
              </a:lnSpc>
              <a:spcBef>
                <a:spcPts val="689"/>
              </a:spcBef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import</a:t>
            </a:r>
            <a:r>
              <a:rPr b="1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java.sql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.*;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96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class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InsertEg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79"/>
              </a:spcBef>
              <a:tabLst>
                <a:tab algn="l" pos="35496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static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main(String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args[])</a:t>
            </a:r>
            <a:r>
              <a:rPr b="0" lang="en-IN" sz="20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throws</a:t>
            </a:r>
            <a:r>
              <a:rPr b="0" lang="en-IN" sz="20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ClassNotFoundException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439"/>
              </a:spcBef>
              <a:tabLst>
                <a:tab algn="l" pos="35496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669"/>
              </a:spcBef>
              <a:tabLst>
                <a:tab algn="l" pos="354960"/>
              </a:tabLst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</a:rPr>
              <a:t>try</a:t>
            </a:r>
            <a:r>
              <a:rPr b="1" lang="en-IN" sz="18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20000"/>
              </a:lnSpc>
              <a:spcBef>
                <a:spcPts val="40"/>
              </a:spcBef>
              <a:tabLst>
                <a:tab algn="l" pos="354960"/>
              </a:tabLst>
            </a:pP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Class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IN" sz="2000" spc="-7" strike="noStrike">
                <a:solidFill>
                  <a:srgbClr val="c00000"/>
                </a:solidFill>
                <a:latin typeface="Times New Roman"/>
              </a:rPr>
              <a:t>forName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("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com.mysql.jdbc.Driver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");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cc"/>
                </a:solidFill>
                <a:latin typeface="Times New Roman"/>
              </a:rPr>
              <a:t>Connection</a:t>
            </a:r>
            <a:r>
              <a:rPr b="0" lang="en-IN" sz="2000" spc="-3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lang="en-IN" sz="2000" spc="-12" strike="noStrike">
                <a:solidFill>
                  <a:srgbClr val="0000cc"/>
                </a:solidFill>
                <a:latin typeface="Times New Roman"/>
              </a:rPr>
              <a:t>con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2000" spc="-12" strike="noStrike">
                <a:solidFill>
                  <a:srgbClr val="0000cc"/>
                </a:solidFill>
                <a:latin typeface="Times New Roman"/>
              </a:rPr>
              <a:t>DriverManager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000" spc="-12" strike="noStrike">
                <a:solidFill>
                  <a:srgbClr val="c00000"/>
                </a:solidFill>
                <a:latin typeface="Times New Roman"/>
              </a:rPr>
              <a:t>getConnection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(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841040">
              <a:lnSpc>
                <a:spcPct val="100000"/>
              </a:lnSpc>
              <a:tabLst>
                <a:tab algn="l" pos="354960"/>
              </a:tabLst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"jdbc:mysql://localhost:3306/</a:t>
            </a:r>
            <a:r>
              <a:rPr b="1" lang="en-IN" sz="2000" spc="-7" strike="noStrike">
                <a:solidFill>
                  <a:srgbClr val="6f2fa0"/>
                </a:solidFill>
                <a:latin typeface="Times New Roman"/>
              </a:rPr>
              <a:t>ABC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"</a:t>
            </a:r>
            <a:r>
              <a:rPr b="0" lang="en-IN" sz="20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"</a:t>
            </a:r>
            <a:r>
              <a:rPr b="1" lang="en-IN" sz="2000" spc="-12" strike="noStrike">
                <a:solidFill>
                  <a:srgbClr val="6f2fa0"/>
                </a:solidFill>
                <a:latin typeface="Times New Roman"/>
              </a:rPr>
              <a:t>root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","</a:t>
            </a:r>
            <a:r>
              <a:rPr b="1" lang="en-IN" sz="2000" spc="-12" strike="noStrike">
                <a:solidFill>
                  <a:srgbClr val="6f2fa0"/>
                </a:solidFill>
                <a:latin typeface="Times New Roman"/>
              </a:rPr>
              <a:t>root123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");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479"/>
              </a:spcBef>
              <a:tabLst>
                <a:tab algn="l" pos="354960"/>
              </a:tabLst>
            </a:pPr>
            <a:r>
              <a:rPr b="0" lang="en-IN" sz="2000" spc="-7" strike="noStrike">
                <a:solidFill>
                  <a:srgbClr val="0000cc"/>
                </a:solidFill>
                <a:latin typeface="Times New Roman"/>
              </a:rPr>
              <a:t>Statement</a:t>
            </a:r>
            <a:r>
              <a:rPr b="0" lang="en-IN" sz="2000" spc="-5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st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con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.createStatement();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17000"/>
              </a:lnSpc>
              <a:spcBef>
                <a:spcPts val="65"/>
              </a:spcBef>
              <a:tabLst>
                <a:tab algn="l" pos="354960"/>
              </a:tabLst>
            </a:pPr>
            <a:r>
              <a:rPr b="1" lang="en-IN" sz="2000" spc="-1" strike="noStrike">
                <a:solidFill>
                  <a:srgbClr val="0000cc"/>
                </a:solidFill>
                <a:latin typeface="Times New Roman"/>
              </a:rPr>
              <a:t>ResultSet </a:t>
            </a:r>
            <a:r>
              <a:rPr b="1" lang="en-IN" sz="2400" spc="-7" strike="noStrike">
                <a:solidFill>
                  <a:srgbClr val="cc00cc"/>
                </a:solidFill>
                <a:latin typeface="Times New Roman"/>
              </a:rPr>
              <a:t>rs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st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IN" sz="2000" spc="-7" strike="noStrike">
                <a:solidFill>
                  <a:srgbClr val="c00000"/>
                </a:solidFill>
                <a:latin typeface="Times New Roman"/>
              </a:rPr>
              <a:t>execute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Query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("select rollno,name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from student");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while(</a:t>
            </a:r>
            <a:r>
              <a:rPr b="1" lang="en-IN" sz="2000" spc="-7" strike="noStrike">
                <a:solidFill>
                  <a:srgbClr val="cc00cc"/>
                </a:solidFill>
                <a:latin typeface="Times New Roman"/>
              </a:rPr>
              <a:t>rs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IN" sz="2000" spc="-7" strike="noStrike">
                <a:solidFill>
                  <a:srgbClr val="c00000"/>
                </a:solidFill>
                <a:latin typeface="Times New Roman"/>
              </a:rPr>
              <a:t>next()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8" name="object 5"/>
          <p:cNvSpPr/>
          <p:nvPr/>
        </p:nvSpPr>
        <p:spPr>
          <a:xfrm>
            <a:off x="3583800" y="4845960"/>
            <a:ext cx="541944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System.out.println(</a:t>
            </a:r>
            <a:r>
              <a:rPr b="1" lang="en-IN" sz="2000" spc="-7" strike="noStrike">
                <a:solidFill>
                  <a:srgbClr val="cc00cc"/>
                </a:solidFill>
                <a:latin typeface="Times New Roman"/>
              </a:rPr>
              <a:t>rs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.getInt(1)+"</a:t>
            </a:r>
            <a:r>
              <a:rPr b="0" lang="en-IN" sz="2000" spc="4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"+</a:t>
            </a:r>
            <a:r>
              <a:rPr b="1" lang="en-IN" sz="2000" spc="-7" strike="noStrike">
                <a:solidFill>
                  <a:srgbClr val="cc00cc"/>
                </a:solidFill>
                <a:latin typeface="Times New Roman"/>
              </a:rPr>
              <a:t>rs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.getString(2));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9" name="object 6"/>
          <p:cNvSpPr/>
          <p:nvPr/>
        </p:nvSpPr>
        <p:spPr>
          <a:xfrm>
            <a:off x="1755000" y="4785480"/>
            <a:ext cx="1234800" cy="11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3800" bIns="0" anchor="t">
            <a:spAutoFit/>
          </a:bodyPr>
          <a:p>
            <a:pPr marL="12600">
              <a:lnSpc>
                <a:spcPct val="100000"/>
              </a:lnSpc>
              <a:spcBef>
                <a:spcPts val="581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79"/>
              </a:spcBef>
            </a:pP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con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000" spc="-7" strike="noStrike">
                <a:solidFill>
                  <a:srgbClr val="c00000"/>
                </a:solidFill>
                <a:latin typeface="Times New Roman"/>
              </a:rPr>
              <a:t>close()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0" name="object 7"/>
          <p:cNvSpPr/>
          <p:nvPr/>
        </p:nvSpPr>
        <p:spPr>
          <a:xfrm>
            <a:off x="1436760" y="5943240"/>
            <a:ext cx="284940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}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catch(SQLException</a:t>
            </a:r>
            <a:r>
              <a:rPr b="1" lang="en-IN" sz="20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e)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1" name="object 8"/>
          <p:cNvSpPr/>
          <p:nvPr/>
        </p:nvSpPr>
        <p:spPr>
          <a:xfrm>
            <a:off x="4704120" y="5943240"/>
            <a:ext cx="386748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373248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ou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tl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"E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rro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0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"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+e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);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2" name="object 9"/>
          <p:cNvSpPr/>
          <p:nvPr/>
        </p:nvSpPr>
        <p:spPr>
          <a:xfrm>
            <a:off x="840600" y="6309000"/>
            <a:ext cx="490320" cy="5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>
              <a:lnSpc>
                <a:spcPct val="100000"/>
              </a:lnSpc>
              <a:spcBef>
                <a:spcPts val="9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PlaceHolder 1"/>
          <p:cNvSpPr>
            <a:spLocks noGrp="1"/>
          </p:cNvSpPr>
          <p:nvPr>
            <p:ph type="title"/>
          </p:nvPr>
        </p:nvSpPr>
        <p:spPr>
          <a:xfrm>
            <a:off x="3834000" y="497880"/>
            <a:ext cx="238788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WORKING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4" name="object 3"/>
          <p:cNvSpPr/>
          <p:nvPr/>
        </p:nvSpPr>
        <p:spPr>
          <a:xfrm>
            <a:off x="5834880" y="1814400"/>
            <a:ext cx="322848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596160"/>
                <a:tab algn="l" pos="1196280"/>
                <a:tab algn="l" pos="2168640"/>
              </a:tabLst>
            </a:pP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ys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ql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ab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5" name="object 4"/>
          <p:cNvSpPr/>
          <p:nvPr/>
        </p:nvSpPr>
        <p:spPr>
          <a:xfrm>
            <a:off x="5619960" y="2619360"/>
            <a:ext cx="344340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1020960"/>
                <a:tab algn="l" pos="1626120"/>
                <a:tab algn="l" pos="3058920"/>
              </a:tabLst>
            </a:pP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el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ab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6" name="object 5"/>
          <p:cNvSpPr/>
          <p:nvPr/>
        </p:nvSpPr>
        <p:spPr>
          <a:xfrm>
            <a:off x="993240" y="863640"/>
            <a:ext cx="6748920" cy="24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this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example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used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MySQL</a:t>
            </a:r>
            <a:r>
              <a:rPr b="0" lang="en-IN" sz="240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as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database.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575"/>
              </a:spcBef>
              <a:buClr>
                <a:srgbClr val="0000cc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Class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400" spc="-7" strike="noStrike">
                <a:solidFill>
                  <a:srgbClr val="c00000"/>
                </a:solidFill>
                <a:latin typeface="Times New Roman"/>
              </a:rPr>
              <a:t>forName()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used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for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loading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Driver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class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440360"/>
                <a:tab algn="l" pos="2379240"/>
                <a:tab algn="l" pos="3080520"/>
                <a:tab algn="l" pos="4034160"/>
              </a:tabLst>
            </a:pP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river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ss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: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iv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ss 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com.mysql.jdbc.Driver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575"/>
              </a:spcBef>
              <a:buClr>
                <a:srgbClr val="0000cc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12" strike="noStrike">
                <a:solidFill>
                  <a:srgbClr val="0000cc"/>
                </a:solidFill>
                <a:latin typeface="Times New Roman"/>
              </a:rPr>
              <a:t>DriverManager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400" spc="-12" strike="noStrike">
                <a:solidFill>
                  <a:srgbClr val="c00000"/>
                </a:solidFill>
                <a:latin typeface="Times New Roman"/>
              </a:rPr>
              <a:t>getConnection() </a:t>
            </a:r>
            <a:r>
              <a:rPr b="0" lang="en-IN" sz="2400" spc="-585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connection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7" name="object 6"/>
          <p:cNvSpPr/>
          <p:nvPr/>
        </p:nvSpPr>
        <p:spPr>
          <a:xfrm>
            <a:off x="1450440" y="3420720"/>
            <a:ext cx="7615080" cy="365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99160" indent="-286920" algn="just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–"/>
              <a:tabLst>
                <a:tab algn="l" pos="299880"/>
              </a:tabLst>
            </a:pPr>
            <a:r>
              <a:rPr b="1" lang="en-IN" sz="2300" spc="-7" strike="noStrike">
                <a:solidFill>
                  <a:srgbClr val="000000"/>
                </a:solidFill>
                <a:latin typeface="Times New Roman"/>
              </a:rPr>
              <a:t>Connection</a:t>
            </a:r>
            <a:r>
              <a:rPr b="1" lang="en-IN" sz="2300" spc="-1" strike="noStrike">
                <a:solidFill>
                  <a:srgbClr val="000000"/>
                </a:solidFill>
                <a:latin typeface="Times New Roman"/>
              </a:rPr>
              <a:t> URL:</a:t>
            </a:r>
            <a:r>
              <a:rPr b="1" lang="en-IN" sz="23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300" spc="-1" strike="noStrike">
                <a:solidFill>
                  <a:srgbClr val="000000"/>
                </a:solidFill>
                <a:latin typeface="Times New Roman"/>
              </a:rPr>
              <a:t> connection</a:t>
            </a:r>
            <a:r>
              <a:rPr b="0" lang="en-IN" sz="23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1" strike="noStrike">
                <a:solidFill>
                  <a:srgbClr val="000000"/>
                </a:solidFill>
                <a:latin typeface="Times New Roman"/>
              </a:rPr>
              <a:t>URL</a:t>
            </a:r>
            <a:r>
              <a:rPr b="0" lang="en-IN" sz="23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1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IN" sz="23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3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1" strike="noStrike">
                <a:solidFill>
                  <a:srgbClr val="000000"/>
                </a:solidFill>
                <a:latin typeface="Times New Roman"/>
              </a:rPr>
              <a:t>mysql </a:t>
            </a:r>
            <a:r>
              <a:rPr b="0" lang="en-IN" sz="23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7" strike="noStrike">
                <a:solidFill>
                  <a:srgbClr val="000000"/>
                </a:solidFill>
                <a:latin typeface="Times New Roman"/>
              </a:rPr>
              <a:t>database is </a:t>
            </a:r>
            <a:r>
              <a:rPr b="1" lang="en-IN" sz="2300" spc="-7" strike="noStrike">
                <a:solidFill>
                  <a:srgbClr val="000000"/>
                </a:solidFill>
                <a:latin typeface="Times New Roman"/>
              </a:rPr>
              <a:t>jdbc:mysql://localhost:3306/</a:t>
            </a:r>
            <a:r>
              <a:rPr b="1" lang="en-IN" sz="2300" spc="-7" strike="noStrike">
                <a:solidFill>
                  <a:srgbClr val="cc00cc"/>
                </a:solidFill>
                <a:latin typeface="Times New Roman"/>
              </a:rPr>
              <a:t>ABC </a:t>
            </a:r>
            <a:r>
              <a:rPr b="0" lang="en-IN" sz="2300" spc="-7" strike="noStrike">
                <a:solidFill>
                  <a:srgbClr val="000000"/>
                </a:solidFill>
                <a:latin typeface="Times New Roman"/>
              </a:rPr>
              <a:t>where </a:t>
            </a:r>
            <a:r>
              <a:rPr b="1" lang="en-IN" sz="2300" spc="-7" strike="noStrike">
                <a:solidFill>
                  <a:srgbClr val="000000"/>
                </a:solidFill>
                <a:latin typeface="Times New Roman"/>
              </a:rPr>
              <a:t>jdbc </a:t>
            </a:r>
            <a:r>
              <a:rPr b="0" lang="en-IN" sz="2300" spc="-7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0" lang="en-IN" sz="2300" spc="-1" strike="noStrike">
                <a:solidFill>
                  <a:srgbClr val="000000"/>
                </a:solidFill>
                <a:latin typeface="Times New Roman"/>
              </a:rPr>
              <a:t> the</a:t>
            </a:r>
            <a:r>
              <a:rPr b="0" lang="en-IN" sz="2300" spc="22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7" strike="noStrike">
                <a:solidFill>
                  <a:srgbClr val="000000"/>
                </a:solidFill>
                <a:latin typeface="Times New Roman"/>
              </a:rPr>
              <a:t>API,</a:t>
            </a:r>
            <a:r>
              <a:rPr b="0" lang="en-IN" sz="2300" spc="22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300" spc="-7" strike="noStrike">
                <a:solidFill>
                  <a:srgbClr val="000000"/>
                </a:solidFill>
                <a:latin typeface="Times New Roman"/>
              </a:rPr>
              <a:t>mysql</a:t>
            </a:r>
            <a:r>
              <a:rPr b="1" lang="en-IN" sz="2300" spc="21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300" spc="22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300" spc="22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7" strike="noStrike">
                <a:solidFill>
                  <a:srgbClr val="000000"/>
                </a:solidFill>
                <a:latin typeface="Times New Roman"/>
              </a:rPr>
              <a:t>database,</a:t>
            </a:r>
            <a:r>
              <a:rPr b="0" lang="en-IN" sz="2300" spc="22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300" spc="-1" strike="noStrike">
                <a:solidFill>
                  <a:srgbClr val="000000"/>
                </a:solidFill>
                <a:latin typeface="Times New Roman"/>
              </a:rPr>
              <a:t>localhost</a:t>
            </a:r>
            <a:r>
              <a:rPr b="1" lang="en-IN" sz="2300" spc="20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300" spc="22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300" spc="22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1" strike="noStrike">
                <a:solidFill>
                  <a:srgbClr val="000000"/>
                </a:solidFill>
                <a:latin typeface="Times New Roman"/>
              </a:rPr>
              <a:t>server</a:t>
            </a:r>
            <a:r>
              <a:rPr b="0" lang="en-IN" sz="2300" spc="22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7" strike="noStrike">
                <a:solidFill>
                  <a:srgbClr val="000000"/>
                </a:solidFill>
                <a:latin typeface="Times New Roman"/>
              </a:rPr>
              <a:t>name </a:t>
            </a:r>
            <a:r>
              <a:rPr b="0" lang="en-IN" sz="2300" spc="-5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1" strike="noStrike">
                <a:solidFill>
                  <a:srgbClr val="000000"/>
                </a:solidFill>
                <a:latin typeface="Times New Roman"/>
              </a:rPr>
              <a:t>on which </a:t>
            </a:r>
            <a:r>
              <a:rPr b="0" lang="en-IN" sz="2300" spc="-7" strike="noStrike">
                <a:solidFill>
                  <a:srgbClr val="000000"/>
                </a:solidFill>
                <a:latin typeface="Times New Roman"/>
              </a:rPr>
              <a:t>mysql is running, </a:t>
            </a:r>
            <a:r>
              <a:rPr b="0" lang="en-IN" sz="2300" spc="-1" strike="noStrike">
                <a:solidFill>
                  <a:srgbClr val="000000"/>
                </a:solidFill>
                <a:latin typeface="Times New Roman"/>
              </a:rPr>
              <a:t>we </a:t>
            </a:r>
            <a:r>
              <a:rPr b="0" lang="en-IN" sz="2300" spc="-12" strike="noStrike">
                <a:solidFill>
                  <a:srgbClr val="000000"/>
                </a:solidFill>
                <a:latin typeface="Times New Roman"/>
              </a:rPr>
              <a:t>may </a:t>
            </a:r>
            <a:r>
              <a:rPr b="0" lang="en-IN" sz="2300" spc="-7" strike="noStrike">
                <a:solidFill>
                  <a:srgbClr val="000000"/>
                </a:solidFill>
                <a:latin typeface="Times New Roman"/>
              </a:rPr>
              <a:t>also </a:t>
            </a:r>
            <a:r>
              <a:rPr b="0" lang="en-IN" sz="2300" spc="-1" strike="noStrike">
                <a:solidFill>
                  <a:srgbClr val="000000"/>
                </a:solidFill>
                <a:latin typeface="Times New Roman"/>
              </a:rPr>
              <a:t>use </a:t>
            </a:r>
            <a:r>
              <a:rPr b="0" lang="en-IN" sz="2300" spc="-12" strike="noStrike">
                <a:solidFill>
                  <a:srgbClr val="000000"/>
                </a:solidFill>
                <a:latin typeface="Times New Roman"/>
              </a:rPr>
              <a:t>IP </a:t>
            </a:r>
            <a:r>
              <a:rPr b="0" lang="en-IN" sz="2300" spc="-7" strike="noStrike">
                <a:solidFill>
                  <a:srgbClr val="000000"/>
                </a:solidFill>
                <a:latin typeface="Times New Roman"/>
              </a:rPr>
              <a:t>address, </a:t>
            </a:r>
            <a:r>
              <a:rPr b="1" lang="en-IN" sz="2300" spc="-1" strike="noStrike">
                <a:solidFill>
                  <a:srgbClr val="000000"/>
                </a:solidFill>
                <a:latin typeface="Times New Roman"/>
              </a:rPr>
              <a:t>3306 </a:t>
            </a:r>
            <a:r>
              <a:rPr b="1" lang="en-IN" sz="23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7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0" lang="en-IN" sz="2300" spc="-1" strike="noStrike">
                <a:solidFill>
                  <a:srgbClr val="000000"/>
                </a:solidFill>
                <a:latin typeface="Times New Roman"/>
              </a:rPr>
              <a:t>the port </a:t>
            </a:r>
            <a:r>
              <a:rPr b="0" lang="en-IN" sz="2300" spc="-7" strike="noStrike">
                <a:solidFill>
                  <a:srgbClr val="000000"/>
                </a:solidFill>
                <a:latin typeface="Times New Roman"/>
              </a:rPr>
              <a:t>number </a:t>
            </a:r>
            <a:r>
              <a:rPr b="0" lang="en-IN" sz="2300" spc="-1" strike="noStrike">
                <a:solidFill>
                  <a:srgbClr val="000000"/>
                </a:solidFill>
                <a:latin typeface="Times New Roman"/>
              </a:rPr>
              <a:t>and </a:t>
            </a:r>
            <a:r>
              <a:rPr b="1" lang="en-IN" sz="2300" spc="-1" strike="noStrike">
                <a:solidFill>
                  <a:srgbClr val="cc00cc"/>
                </a:solidFill>
                <a:latin typeface="Times New Roman"/>
              </a:rPr>
              <a:t>ABC</a:t>
            </a:r>
            <a:r>
              <a:rPr b="0" lang="en-IN" sz="2300" spc="-1" strike="noStrike">
                <a:solidFill>
                  <a:srgbClr val="000000"/>
                </a:solidFill>
                <a:latin typeface="Times New Roman"/>
              </a:rPr>
              <a:t>is the database name. </a:t>
            </a:r>
            <a:r>
              <a:rPr b="0" lang="en-IN" sz="2300" spc="-92" strike="noStrike">
                <a:solidFill>
                  <a:srgbClr val="000000"/>
                </a:solidFill>
                <a:latin typeface="Times New Roman"/>
              </a:rPr>
              <a:t>We </a:t>
            </a:r>
            <a:r>
              <a:rPr b="0" lang="en-IN" sz="2300" spc="-7" strike="noStrike">
                <a:solidFill>
                  <a:srgbClr val="000000"/>
                </a:solidFill>
                <a:latin typeface="Times New Roman"/>
              </a:rPr>
              <a:t>may </a:t>
            </a:r>
            <a:r>
              <a:rPr b="0" lang="en-IN" sz="2300" spc="-1" strike="noStrike">
                <a:solidFill>
                  <a:srgbClr val="000000"/>
                </a:solidFill>
                <a:latin typeface="Times New Roman"/>
              </a:rPr>
              <a:t>use </a:t>
            </a:r>
            <a:r>
              <a:rPr b="0" lang="en-IN" sz="2300" spc="-5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1" strike="noStrike">
                <a:solidFill>
                  <a:srgbClr val="000000"/>
                </a:solidFill>
                <a:latin typeface="Times New Roman"/>
              </a:rPr>
              <a:t>any</a:t>
            </a:r>
            <a:r>
              <a:rPr b="0" lang="en-IN" sz="23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7" strike="noStrike">
                <a:solidFill>
                  <a:srgbClr val="000000"/>
                </a:solidFill>
                <a:latin typeface="Times New Roman"/>
              </a:rPr>
              <a:t>database</a:t>
            </a:r>
            <a:r>
              <a:rPr b="0" lang="en-IN" sz="23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7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300" spc="-1" strike="noStrike">
                <a:solidFill>
                  <a:srgbClr val="000000"/>
                </a:solidFill>
                <a:latin typeface="Times New Roman"/>
              </a:rPr>
              <a:t> MySQL</a:t>
            </a:r>
            <a:r>
              <a:rPr b="0" lang="en-IN" sz="2300" spc="-1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7" strike="noStrike">
                <a:solidFill>
                  <a:srgbClr val="000000"/>
                </a:solidFill>
                <a:latin typeface="Times New Roman"/>
              </a:rPr>
              <a:t>here.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 algn="just">
              <a:lnSpc>
                <a:spcPct val="100000"/>
              </a:lnSpc>
              <a:spcBef>
                <a:spcPts val="556"/>
              </a:spcBef>
              <a:buClr>
                <a:srgbClr val="000000"/>
              </a:buClr>
              <a:buFont typeface="Arial MT"/>
              <a:buChar char="–"/>
              <a:tabLst>
                <a:tab algn="l" pos="299880"/>
              </a:tabLst>
            </a:pPr>
            <a:r>
              <a:rPr b="1" lang="en-IN" sz="2300" spc="-1" strike="noStrike">
                <a:solidFill>
                  <a:srgbClr val="000000"/>
                </a:solidFill>
                <a:latin typeface="Times New Roman"/>
              </a:rPr>
              <a:t>Username:</a:t>
            </a:r>
            <a:r>
              <a:rPr b="1" lang="en-IN" sz="23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300" spc="57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7" strike="noStrike">
                <a:solidFill>
                  <a:srgbClr val="000000"/>
                </a:solidFill>
                <a:latin typeface="Times New Roman"/>
              </a:rPr>
              <a:t>default</a:t>
            </a:r>
            <a:r>
              <a:rPr b="0" lang="en-IN" sz="2300" spc="5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1" strike="noStrike">
                <a:solidFill>
                  <a:srgbClr val="000000"/>
                </a:solidFill>
                <a:latin typeface="Times New Roman"/>
              </a:rPr>
              <a:t>username</a:t>
            </a:r>
            <a:r>
              <a:rPr b="0" lang="en-IN" sz="2300" spc="57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1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IN" sz="2300" spc="57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300" spc="57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1" strike="noStrike">
                <a:solidFill>
                  <a:srgbClr val="000000"/>
                </a:solidFill>
                <a:latin typeface="Times New Roman"/>
              </a:rPr>
              <a:t>mysql</a:t>
            </a:r>
            <a:r>
              <a:rPr b="0" lang="en-IN" sz="2300" spc="57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1" strike="noStrike">
                <a:solidFill>
                  <a:srgbClr val="000000"/>
                </a:solidFill>
                <a:latin typeface="Times New Roman"/>
              </a:rPr>
              <a:t>database </a:t>
            </a:r>
            <a:r>
              <a:rPr b="0" lang="en-IN" sz="23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3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300" spc="-12" strike="noStrike">
                <a:solidFill>
                  <a:srgbClr val="000000"/>
                </a:solidFill>
                <a:latin typeface="Times New Roman"/>
              </a:rPr>
              <a:t>root</a:t>
            </a:r>
            <a:r>
              <a:rPr b="0" lang="en-IN" sz="2300" spc="-12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 algn="just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Font typeface="Arial MT"/>
              <a:buChar char="–"/>
              <a:tabLst>
                <a:tab algn="l" pos="299880"/>
              </a:tabLst>
            </a:pPr>
            <a:r>
              <a:rPr b="1" lang="en-IN" sz="2300" spc="-7" strike="noStrike">
                <a:solidFill>
                  <a:srgbClr val="000000"/>
                </a:solidFill>
                <a:latin typeface="Times New Roman"/>
              </a:rPr>
              <a:t>Password: </a:t>
            </a:r>
            <a:r>
              <a:rPr b="0" lang="en-IN" sz="2300" spc="-12" strike="noStrike">
                <a:solidFill>
                  <a:srgbClr val="000000"/>
                </a:solidFill>
                <a:latin typeface="Times New Roman"/>
              </a:rPr>
              <a:t>It </a:t>
            </a:r>
            <a:r>
              <a:rPr b="0" lang="en-IN" sz="2300" spc="-7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0" lang="en-IN" sz="23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300" spc="-7" strike="noStrike">
                <a:solidFill>
                  <a:srgbClr val="000000"/>
                </a:solidFill>
                <a:latin typeface="Times New Roman"/>
              </a:rPr>
              <a:t>password </a:t>
            </a:r>
            <a:r>
              <a:rPr b="0" lang="en-IN" sz="2300" spc="-1" strike="noStrike">
                <a:solidFill>
                  <a:srgbClr val="000000"/>
                </a:solidFill>
                <a:latin typeface="Times New Roman"/>
              </a:rPr>
              <a:t>given by the user </a:t>
            </a:r>
            <a:r>
              <a:rPr b="0" lang="en-IN" sz="2300" spc="-7" strike="noStrike">
                <a:solidFill>
                  <a:srgbClr val="000000"/>
                </a:solidFill>
                <a:latin typeface="Times New Roman"/>
              </a:rPr>
              <a:t>at </a:t>
            </a:r>
            <a:r>
              <a:rPr b="0" lang="en-IN" sz="23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300" spc="-12" strike="noStrike">
                <a:solidFill>
                  <a:srgbClr val="000000"/>
                </a:solidFill>
                <a:latin typeface="Times New Roman"/>
              </a:rPr>
              <a:t>time </a:t>
            </a:r>
            <a:r>
              <a:rPr b="0" lang="en-IN" sz="2300" spc="-1" strike="noStrike">
                <a:solidFill>
                  <a:srgbClr val="000000"/>
                </a:solidFill>
                <a:latin typeface="Times New Roman"/>
              </a:rPr>
              <a:t>of </a:t>
            </a:r>
            <a:r>
              <a:rPr b="0" lang="en-IN" sz="23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7" strike="noStrike">
                <a:solidFill>
                  <a:srgbClr val="000000"/>
                </a:solidFill>
                <a:latin typeface="Times New Roman"/>
              </a:rPr>
              <a:t>installing</a:t>
            </a:r>
            <a:r>
              <a:rPr b="0" lang="en-IN" sz="23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3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1" strike="noStrike">
                <a:solidFill>
                  <a:srgbClr val="000000"/>
                </a:solidFill>
                <a:latin typeface="Times New Roman"/>
              </a:rPr>
              <a:t>mysql</a:t>
            </a:r>
            <a:r>
              <a:rPr b="0" lang="en-IN" sz="23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7" strike="noStrike">
                <a:solidFill>
                  <a:srgbClr val="000000"/>
                </a:solidFill>
                <a:latin typeface="Times New Roman"/>
              </a:rPr>
              <a:t>database.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/>
          </p:cNvSpPr>
          <p:nvPr>
            <p:ph type="title"/>
          </p:nvPr>
        </p:nvSpPr>
        <p:spPr>
          <a:xfrm>
            <a:off x="993240" y="447480"/>
            <a:ext cx="2975400" cy="13100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IN" sz="2800" spc="-7" strike="noStrike">
                <a:solidFill>
                  <a:schemeClr val="dk1"/>
                </a:solidFill>
                <a:latin typeface="Times New Roman"/>
              </a:rPr>
              <a:t>WORKING</a:t>
            </a:r>
            <a:r>
              <a:rPr b="0" lang="en-IN" sz="2800" spc="-7" strike="noStrike">
                <a:solidFill>
                  <a:schemeClr val="dk1"/>
                </a:solidFill>
                <a:latin typeface="Times New Roman"/>
              </a:rPr>
              <a:t>(contd.)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9" name="object 3"/>
          <p:cNvSpPr/>
          <p:nvPr/>
        </p:nvSpPr>
        <p:spPr>
          <a:xfrm>
            <a:off x="764640" y="1013040"/>
            <a:ext cx="63115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Connection</a:t>
            </a:r>
            <a:r>
              <a:rPr b="1" lang="en-IN" sz="2400" spc="3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con=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DriverManager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getConnection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0" name="object 4"/>
          <p:cNvSpPr/>
          <p:nvPr/>
        </p:nvSpPr>
        <p:spPr>
          <a:xfrm>
            <a:off x="6052680" y="1378800"/>
            <a:ext cx="81108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"</a:t>
            </a:r>
            <a:r>
              <a:rPr b="1" lang="en-IN" sz="2400" spc="-52" strike="noStrike">
                <a:solidFill>
                  <a:srgbClr val="cc00cc"/>
                </a:solidFill>
                <a:latin typeface="Times New Roman"/>
              </a:rPr>
              <a:t>r</a:t>
            </a:r>
            <a:r>
              <a:rPr b="1" lang="en-IN" sz="2400" spc="-1" strike="noStrike">
                <a:solidFill>
                  <a:srgbClr val="cc00cc"/>
                </a:solidFill>
                <a:latin typeface="Times New Roman"/>
              </a:rPr>
              <a:t>oot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"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1" name="object 5"/>
          <p:cNvSpPr/>
          <p:nvPr/>
        </p:nvSpPr>
        <p:spPr>
          <a:xfrm>
            <a:off x="764640" y="1305720"/>
            <a:ext cx="5084640" cy="13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354960">
              <a:lnSpc>
                <a:spcPct val="100000"/>
              </a:lnSpc>
              <a:spcBef>
                <a:spcPts val="675"/>
              </a:spcBef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"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jdbc:mysql://localhost:3306/</a:t>
            </a:r>
            <a:r>
              <a:rPr b="1" lang="en-IN" sz="2400" spc="-7" strike="noStrike">
                <a:solidFill>
                  <a:srgbClr val="cc00cc"/>
                </a:solidFill>
                <a:latin typeface="Times New Roman"/>
              </a:rPr>
              <a:t>ABC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"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Wingdings" charset="2"/>
              <a:buChar char="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JDBC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url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used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87120">
              <a:lnSpc>
                <a:spcPct val="100000"/>
              </a:lnSpc>
              <a:spcBef>
                <a:spcPts val="575"/>
              </a:spcBef>
              <a:tabLst>
                <a:tab algn="l" pos="3556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jdbc:mysql://localhost:3306/</a:t>
            </a:r>
            <a:r>
              <a:rPr b="1" lang="en-IN" sz="2400" spc="-7" strike="noStrike">
                <a:solidFill>
                  <a:srgbClr val="cc00cc"/>
                </a:solidFill>
                <a:latin typeface="Times New Roman"/>
              </a:rPr>
              <a:t>ABC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2" name="object 6"/>
          <p:cNvSpPr/>
          <p:nvPr/>
        </p:nvSpPr>
        <p:spPr>
          <a:xfrm>
            <a:off x="7140960" y="1378800"/>
            <a:ext cx="183348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3168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"</a:t>
            </a:r>
            <a:r>
              <a:rPr b="1" lang="en-IN" sz="2400" spc="-12" strike="noStrike">
                <a:solidFill>
                  <a:srgbClr val="cc00cc"/>
                </a:solidFill>
                <a:latin typeface="Times New Roman"/>
              </a:rPr>
              <a:t>root123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"</a:t>
            </a:r>
            <a:r>
              <a:rPr b="0" lang="en-IN" sz="24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3" name="object 7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4" name="object 8"/>
          <p:cNvSpPr/>
          <p:nvPr/>
        </p:nvSpPr>
        <p:spPr>
          <a:xfrm>
            <a:off x="764640" y="2622240"/>
            <a:ext cx="8682120" cy="44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756360" indent="-34344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 MT"/>
              <a:buChar char="•"/>
              <a:tabLst>
                <a:tab algn="l" pos="756360"/>
                <a:tab algn="l" pos="757080"/>
              </a:tabLst>
            </a:pP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ere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j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db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c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4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AP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756360" indent="-34344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756360"/>
                <a:tab algn="l" pos="7570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mysql</a:t>
            </a:r>
            <a:r>
              <a:rPr b="1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database,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75636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756360"/>
                <a:tab algn="l" pos="7570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localhost</a:t>
            </a:r>
            <a:r>
              <a:rPr b="1" lang="en-IN" sz="240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server</a:t>
            </a:r>
            <a:r>
              <a:rPr b="0" lang="en-IN" sz="2400" spc="1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name</a:t>
            </a:r>
            <a:r>
              <a:rPr b="0" lang="en-IN" sz="2400" spc="12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0" lang="en-IN" sz="2400" spc="13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which</a:t>
            </a:r>
            <a:r>
              <a:rPr b="0" lang="en-IN" sz="2400" spc="13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mysql</a:t>
            </a:r>
            <a:r>
              <a:rPr b="1" lang="en-IN" sz="2400" spc="11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running(we</a:t>
            </a:r>
            <a:r>
              <a:rPr b="0" lang="en-IN" sz="2400" spc="11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can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also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give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IP</a:t>
            </a:r>
            <a:r>
              <a:rPr b="0" lang="en-IN" sz="2400" spc="-10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address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here)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756360" indent="-34344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756360"/>
                <a:tab algn="l" pos="75708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3306</a:t>
            </a:r>
            <a:r>
              <a:rPr b="1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port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number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756360" indent="-343080">
              <a:lnSpc>
                <a:spcPct val="100000"/>
              </a:lnSpc>
              <a:spcBef>
                <a:spcPts val="561"/>
              </a:spcBef>
              <a:buClr>
                <a:srgbClr val="cc00cc"/>
              </a:buClr>
              <a:buFont typeface="Arial MT"/>
              <a:buChar char="•"/>
              <a:tabLst>
                <a:tab algn="l" pos="756360"/>
                <a:tab algn="l" pos="757080"/>
              </a:tabLst>
            </a:pPr>
            <a:r>
              <a:rPr b="1" lang="en-IN" sz="2400" spc="-7" strike="noStrike">
                <a:solidFill>
                  <a:srgbClr val="cc00cc"/>
                </a:solidFill>
                <a:latin typeface="Times New Roman"/>
              </a:rPr>
              <a:t>ABC</a:t>
            </a:r>
            <a:r>
              <a:rPr b="1" lang="en-IN" sz="2400" spc="219" strike="noStrike">
                <a:solidFill>
                  <a:srgbClr val="cc00cc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22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21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database</a:t>
            </a:r>
            <a:r>
              <a:rPr b="0" lang="en-IN" sz="2400" spc="23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name</a:t>
            </a:r>
            <a:r>
              <a:rPr b="0" lang="en-IN" sz="2400" spc="22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created</a:t>
            </a:r>
            <a:r>
              <a:rPr b="0" lang="en-IN" sz="2400" spc="21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400" spc="22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MySQL</a:t>
            </a:r>
            <a:r>
              <a:rPr b="0" lang="en-IN" sz="2400" spc="1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7" strike="noStrike">
                <a:solidFill>
                  <a:srgbClr val="000000"/>
                </a:solidFill>
                <a:latin typeface="Times New Roman"/>
              </a:rPr>
              <a:t>(give</a:t>
            </a:r>
            <a:r>
              <a:rPr b="0" i="1" lang="en-IN" sz="200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7" strike="noStrike">
                <a:solidFill>
                  <a:srgbClr val="000000"/>
                </a:solidFill>
                <a:latin typeface="Times New Roman"/>
              </a:rPr>
              <a:t>your</a:t>
            </a:r>
            <a:r>
              <a:rPr b="0" i="1" lang="en-IN" sz="200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7" strike="noStrike">
                <a:solidFill>
                  <a:srgbClr val="000000"/>
                </a:solidFill>
                <a:latin typeface="Times New Roman"/>
              </a:rPr>
              <a:t>database </a:t>
            </a:r>
            <a:r>
              <a:rPr b="0" i="1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4" strike="noStrike">
                <a:solidFill>
                  <a:srgbClr val="000000"/>
                </a:solidFill>
                <a:latin typeface="Times New Roman"/>
              </a:rPr>
              <a:t>name</a:t>
            </a:r>
            <a:r>
              <a:rPr b="0" i="1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5" strike="noStrike">
                <a:solidFill>
                  <a:srgbClr val="000000"/>
                </a:solidFill>
                <a:latin typeface="Times New Roman"/>
              </a:rPr>
              <a:t>here)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561"/>
              </a:spcBef>
              <a:buClr>
                <a:srgbClr val="cc00cc"/>
              </a:buClr>
              <a:buFont typeface="Wingdings" charset="2"/>
              <a:buChar char=""/>
              <a:tabLst>
                <a:tab algn="l" pos="355680"/>
                <a:tab algn="l" pos="1044000"/>
                <a:tab algn="l" pos="1398960"/>
                <a:tab algn="l" pos="1923480"/>
                <a:tab algn="l" pos="3242880"/>
                <a:tab algn="l" pos="3648600"/>
                <a:tab algn="l" pos="5394960"/>
                <a:tab algn="l" pos="5751720"/>
                <a:tab algn="l" pos="6274440"/>
                <a:tab algn="l" pos="7272720"/>
                <a:tab algn="l" pos="8591040"/>
              </a:tabLst>
            </a:pPr>
            <a:r>
              <a:rPr b="1" lang="en-IN" sz="2400" spc="-52" strike="noStrike">
                <a:solidFill>
                  <a:srgbClr val="cc00cc"/>
                </a:solidFill>
                <a:latin typeface="Times New Roman"/>
              </a:rPr>
              <a:t>r</a:t>
            </a:r>
            <a:r>
              <a:rPr b="1" lang="en-IN" sz="2400" spc="-1" strike="noStrike">
                <a:solidFill>
                  <a:srgbClr val="cc00cc"/>
                </a:solidFill>
                <a:latin typeface="Times New Roman"/>
              </a:rPr>
              <a:t>oot</a:t>
            </a:r>
            <a:r>
              <a:rPr b="1" lang="en-IN" sz="2400" spc="-1" strike="noStrike">
                <a:solidFill>
                  <a:srgbClr val="cc00cc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us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erna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My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Q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12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root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au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us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na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. 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Other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MySQL</a:t>
            </a:r>
            <a:r>
              <a:rPr b="0" lang="en-IN" sz="2400" spc="-7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username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can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give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here).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575"/>
              </a:spcBef>
              <a:buClr>
                <a:srgbClr val="cc00cc"/>
              </a:buClr>
              <a:buFont typeface="Wingdings" charset="2"/>
              <a:buChar char=""/>
              <a:tabLst>
                <a:tab algn="l" pos="355680"/>
                <a:tab algn="l" pos="5018400"/>
              </a:tabLst>
            </a:pPr>
            <a:r>
              <a:rPr b="1" lang="en-IN" sz="2400" spc="-12" strike="noStrike">
                <a:solidFill>
                  <a:srgbClr val="cc00cc"/>
                </a:solidFill>
                <a:latin typeface="Times New Roman"/>
              </a:rPr>
              <a:t>root123</a:t>
            </a:r>
            <a:r>
              <a:rPr b="1" lang="en-IN" sz="2400" spc="188" strike="noStrike">
                <a:solidFill>
                  <a:srgbClr val="cc00cc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18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19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password</a:t>
            </a:r>
            <a:r>
              <a:rPr b="0" lang="en-IN" sz="2400" spc="18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18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MySQL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given</a:t>
            </a:r>
            <a:r>
              <a:rPr b="0" lang="en-IN" sz="2400" spc="15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during</a:t>
            </a:r>
            <a:r>
              <a:rPr b="0" lang="en-IN" sz="2400" spc="15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installation(give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password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you gave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during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installation)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laceHolder 1"/>
          <p:cNvSpPr>
            <a:spLocks noGrp="1"/>
          </p:cNvSpPr>
          <p:nvPr>
            <p:ph type="title"/>
          </p:nvPr>
        </p:nvSpPr>
        <p:spPr>
          <a:xfrm>
            <a:off x="3539880" y="485640"/>
            <a:ext cx="2975400" cy="13100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IN" sz="2800" spc="-7" strike="noStrike">
                <a:solidFill>
                  <a:schemeClr val="dk1"/>
                </a:solidFill>
                <a:latin typeface="Times New Roman"/>
              </a:rPr>
              <a:t>WORKING</a:t>
            </a:r>
            <a:r>
              <a:rPr b="0" lang="en-IN" sz="2800" spc="-7" strike="noStrike">
                <a:solidFill>
                  <a:schemeClr val="dk1"/>
                </a:solidFill>
                <a:latin typeface="Times New Roman"/>
              </a:rPr>
              <a:t>(contd.)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6" name="object 3"/>
          <p:cNvSpPr/>
          <p:nvPr/>
        </p:nvSpPr>
        <p:spPr>
          <a:xfrm>
            <a:off x="840600" y="1089000"/>
            <a:ext cx="447768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Statement</a:t>
            </a:r>
            <a:r>
              <a:rPr b="0" lang="en-IN" sz="2400" spc="-3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st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con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400" spc="-7" strike="noStrike">
                <a:solidFill>
                  <a:srgbClr val="c00000"/>
                </a:solidFill>
                <a:latin typeface="Times New Roman"/>
              </a:rPr>
              <a:t>createStatement();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7" name="object 4"/>
          <p:cNvSpPr/>
          <p:nvPr/>
        </p:nvSpPr>
        <p:spPr>
          <a:xfrm>
            <a:off x="5639760" y="1139400"/>
            <a:ext cx="312120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7" strike="noStrike">
                <a:solidFill>
                  <a:srgbClr val="0000cc"/>
                </a:solidFill>
                <a:latin typeface="Times New Roman"/>
              </a:rPr>
              <a:t>//</a:t>
            </a:r>
            <a:r>
              <a:rPr b="0" lang="en-IN" sz="2000" spc="-3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cc"/>
                </a:solidFill>
                <a:latin typeface="Times New Roman"/>
              </a:rPr>
              <a:t>con</a:t>
            </a:r>
            <a:r>
              <a:rPr b="0" lang="en-IN" sz="2000" spc="-2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Connection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object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8" name="object 5"/>
          <p:cNvSpPr/>
          <p:nvPr/>
        </p:nvSpPr>
        <p:spPr>
          <a:xfrm>
            <a:off x="840600" y="1523520"/>
            <a:ext cx="8468640" cy="34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756360" indent="-286920" algn="just">
              <a:lnSpc>
                <a:spcPct val="100000"/>
              </a:lnSpc>
              <a:spcBef>
                <a:spcPts val="96"/>
              </a:spcBef>
              <a:tabLst>
                <a:tab algn="l" pos="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Arial MT"/>
              </a:rPr>
              <a:t>–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Statement object </a:t>
            </a:r>
            <a:r>
              <a:rPr b="1" lang="en-IN" sz="2200" spc="-7" strike="noStrike">
                <a:solidFill>
                  <a:srgbClr val="0000cc"/>
                </a:solidFill>
                <a:latin typeface="Times New Roman"/>
              </a:rPr>
              <a:t>st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is created </a:t>
            </a:r>
            <a:r>
              <a:rPr b="0" lang="en-IN" sz="20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from the </a:t>
            </a:r>
            <a:r>
              <a:rPr b="0" lang="en-IN" sz="2000" spc="-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Connection object</a:t>
            </a:r>
            <a:r>
              <a:rPr b="0" lang="en-IN" sz="20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con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using the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method </a:t>
            </a:r>
            <a:r>
              <a:rPr b="0" lang="en-IN" sz="2000" spc="-12" strike="noStrike">
                <a:solidFill>
                  <a:srgbClr val="c00000"/>
                </a:solidFill>
                <a:latin typeface="Times New Roman"/>
              </a:rPr>
              <a:t>createStatement(). </a:t>
            </a:r>
            <a:r>
              <a:rPr b="1" lang="en-IN" sz="2200" spc="-7" strike="noStrike">
                <a:solidFill>
                  <a:srgbClr val="0000cc"/>
                </a:solidFill>
                <a:latin typeface="Times New Roman"/>
              </a:rPr>
              <a:t>st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can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be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used to 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send and execute 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SQL </a:t>
            </a:r>
            <a:r>
              <a:rPr b="1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statements</a:t>
            </a:r>
            <a:r>
              <a:rPr b="1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 database.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 algn="just">
              <a:lnSpc>
                <a:spcPct val="100000"/>
              </a:lnSpc>
              <a:spcBef>
                <a:spcPts val="564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92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28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execute</a:t>
            </a:r>
            <a:r>
              <a:rPr b="0" lang="en-IN" sz="2400" spc="27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29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SQL</a:t>
            </a:r>
            <a:r>
              <a:rPr b="0" lang="en-IN" sz="2400" spc="19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statement</a:t>
            </a:r>
            <a:r>
              <a:rPr b="0" lang="en-IN" sz="2400" spc="28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SELECT</a:t>
            </a:r>
            <a:r>
              <a:rPr b="1" lang="en-IN" sz="2400" spc="29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we</a:t>
            </a:r>
            <a:r>
              <a:rPr b="0" lang="en-IN" sz="2400" spc="29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use</a:t>
            </a:r>
            <a:r>
              <a:rPr b="0" lang="en-IN" sz="2400" spc="11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executeQuery()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algn="just">
              <a:lnSpc>
                <a:spcPct val="100000"/>
              </a:lnSpc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method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Statement</a:t>
            </a:r>
            <a:r>
              <a:rPr b="1" lang="en-IN" sz="2400" spc="-2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object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(Note: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000" spc="21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execute</a:t>
            </a:r>
            <a:r>
              <a:rPr b="0" lang="en-IN" sz="2000" spc="20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000" spc="20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SQL</a:t>
            </a:r>
            <a:r>
              <a:rPr b="0" lang="en-IN" sz="2000" spc="1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commands</a:t>
            </a:r>
            <a:r>
              <a:rPr b="0" lang="en-IN" sz="2000" spc="20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35" strike="noStrike">
                <a:solidFill>
                  <a:srgbClr val="000000"/>
                </a:solidFill>
                <a:latin typeface="Times New Roman"/>
              </a:rPr>
              <a:t>CREATE</a:t>
            </a:r>
            <a:r>
              <a:rPr b="0" lang="en-IN" sz="2000" spc="20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32" strike="noStrike">
                <a:solidFill>
                  <a:srgbClr val="000000"/>
                </a:solidFill>
                <a:latin typeface="Times New Roman"/>
              </a:rPr>
              <a:t>TABLE,</a:t>
            </a:r>
            <a:r>
              <a:rPr b="0" lang="en-IN" sz="2000" spc="21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INSERT,</a:t>
            </a:r>
            <a:r>
              <a:rPr b="0" lang="en-IN" sz="2000" spc="21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DELETE</a:t>
            </a:r>
            <a:r>
              <a:rPr b="0" lang="en-IN" sz="2000" spc="20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35" strike="noStrike">
                <a:solidFill>
                  <a:srgbClr val="000000"/>
                </a:solidFill>
                <a:latin typeface="Times New Roman"/>
              </a:rPr>
              <a:t>UPDATE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we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use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c00000"/>
                </a:solidFill>
                <a:latin typeface="Times New Roman"/>
              </a:rPr>
              <a:t>executeUpdate()</a:t>
            </a:r>
            <a:r>
              <a:rPr b="0" lang="en-IN" sz="2000" spc="-52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method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1" strike="noStrike">
                <a:solidFill>
                  <a:srgbClr val="0000cc"/>
                </a:solidFill>
                <a:latin typeface="Times New Roman"/>
              </a:rPr>
              <a:t>Statement</a:t>
            </a:r>
            <a:r>
              <a:rPr b="1" lang="en-IN" sz="2000" spc="-4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object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624"/>
              </a:spcBef>
              <a:tabLst>
                <a:tab algn="l" pos="0"/>
              </a:tabLst>
            </a:pPr>
            <a:r>
              <a:rPr b="1" lang="en-IN" sz="2400" spc="-12" strike="noStrike">
                <a:solidFill>
                  <a:srgbClr val="0000cc"/>
                </a:solidFill>
                <a:latin typeface="Times New Roman"/>
              </a:rPr>
              <a:t>R</a:t>
            </a:r>
            <a:r>
              <a:rPr b="1" lang="en-IN" sz="2400" spc="-1" strike="noStrike">
                <a:solidFill>
                  <a:srgbClr val="0000cc"/>
                </a:solidFill>
                <a:latin typeface="Times New Roman"/>
              </a:rPr>
              <a:t>e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s</a:t>
            </a:r>
            <a:r>
              <a:rPr b="1" lang="en-IN" sz="2400" spc="-12" strike="noStrike">
                <a:solidFill>
                  <a:srgbClr val="0000cc"/>
                </a:solidFill>
                <a:latin typeface="Times New Roman"/>
              </a:rPr>
              <a:t>u</a:t>
            </a:r>
            <a:r>
              <a:rPr b="1" lang="en-IN" sz="2400" spc="-1" strike="noStrike">
                <a:solidFill>
                  <a:srgbClr val="0000cc"/>
                </a:solidFill>
                <a:latin typeface="Times New Roman"/>
              </a:rPr>
              <a:t>lt</a:t>
            </a:r>
            <a:r>
              <a:rPr b="1" lang="en-IN" sz="2400" spc="-12" strike="noStrike">
                <a:solidFill>
                  <a:srgbClr val="0000cc"/>
                </a:solidFill>
                <a:latin typeface="Times New Roman"/>
              </a:rPr>
              <a:t>S</a:t>
            </a:r>
            <a:r>
              <a:rPr b="1" lang="en-IN" sz="2400" spc="-1" strike="noStrike">
                <a:solidFill>
                  <a:srgbClr val="0000cc"/>
                </a:solidFill>
                <a:latin typeface="Times New Roman"/>
              </a:rPr>
              <a:t>et</a:t>
            </a:r>
            <a:r>
              <a:rPr b="1" lang="en-IN" sz="2400" spc="-1" strike="noStrike">
                <a:solidFill>
                  <a:srgbClr val="0000cc"/>
                </a:solidFill>
                <a:latin typeface="Times New Roman"/>
              </a:rPr>
              <a:t>	</a:t>
            </a:r>
            <a:r>
              <a:rPr b="1" lang="en-IN" sz="2800" spc="-15" strike="noStrike">
                <a:solidFill>
                  <a:srgbClr val="cc00cc"/>
                </a:solidFill>
                <a:latin typeface="Times New Roman"/>
              </a:rPr>
              <a:t>r</a:t>
            </a:r>
            <a:r>
              <a:rPr b="1" lang="en-IN" sz="2800" spc="-7" strike="noStrike">
                <a:solidFill>
                  <a:srgbClr val="cc00cc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s</a:t>
            </a:r>
            <a:r>
              <a:rPr b="1" lang="en-IN" sz="2400" spc="-1" strike="noStrike">
                <a:solidFill>
                  <a:srgbClr val="0000cc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e</a:t>
            </a:r>
            <a:r>
              <a:rPr b="1" lang="en-IN" sz="2400" spc="-15" strike="noStrike">
                <a:solidFill>
                  <a:srgbClr val="c00000"/>
                </a:solidFill>
                <a:latin typeface="Times New Roman"/>
              </a:rPr>
              <a:t>x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ec</a:t>
            </a:r>
            <a:r>
              <a:rPr b="1" lang="en-IN" sz="2400" spc="-21" strike="noStrike">
                <a:solidFill>
                  <a:srgbClr val="c00000"/>
                </a:solidFill>
                <a:latin typeface="Times New Roman"/>
              </a:rPr>
              <a:t>u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te</a:t>
            </a:r>
            <a:r>
              <a:rPr b="1" lang="en-IN" sz="2800" spc="-12" strike="noStrike">
                <a:solidFill>
                  <a:srgbClr val="c00000"/>
                </a:solidFill>
                <a:latin typeface="Times New Roman"/>
              </a:rPr>
              <a:t>Q</a:t>
            </a:r>
            <a:r>
              <a:rPr b="1" lang="en-IN" sz="2800" spc="-1" strike="noStrike">
                <a:solidFill>
                  <a:srgbClr val="c00000"/>
                </a:solidFill>
                <a:latin typeface="Times New Roman"/>
              </a:rPr>
              <a:t>u</a:t>
            </a:r>
            <a:r>
              <a:rPr b="1" lang="en-IN" sz="2800" spc="-15" strike="noStrike">
                <a:solidFill>
                  <a:srgbClr val="c00000"/>
                </a:solidFill>
                <a:latin typeface="Times New Roman"/>
              </a:rPr>
              <a:t>er</a:t>
            </a:r>
            <a:r>
              <a:rPr b="1" lang="en-IN" sz="2800" spc="-1" strike="noStrike">
                <a:solidFill>
                  <a:srgbClr val="c00000"/>
                </a:solidFill>
                <a:latin typeface="Times New Roman"/>
              </a:rPr>
              <a:t>y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"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ELEC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ro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lno,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na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  Student");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9" name="object 6"/>
          <p:cNvSpPr/>
          <p:nvPr/>
        </p:nvSpPr>
        <p:spPr>
          <a:xfrm>
            <a:off x="6296760" y="4979880"/>
            <a:ext cx="299628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1823040"/>
                <a:tab algn="l" pos="2729880"/>
              </a:tabLst>
            </a:pPr>
            <a:r>
              <a:rPr b="1" lang="en-IN" sz="2000" spc="-15" strike="noStrike">
                <a:solidFill>
                  <a:srgbClr val="c00000"/>
                </a:solidFill>
                <a:latin typeface="Times New Roman"/>
              </a:rPr>
              <a:t>e</a:t>
            </a:r>
            <a:r>
              <a:rPr b="1" lang="en-IN" sz="2000" spc="4" strike="noStrike">
                <a:solidFill>
                  <a:srgbClr val="c00000"/>
                </a:solidFill>
                <a:latin typeface="Times New Roman"/>
              </a:rPr>
              <a:t>x</a:t>
            </a:r>
            <a:r>
              <a:rPr b="1" lang="en-IN" sz="2000" spc="-7" strike="noStrike">
                <a:solidFill>
                  <a:srgbClr val="c00000"/>
                </a:solidFill>
                <a:latin typeface="Times New Roman"/>
              </a:rPr>
              <a:t>ec</a:t>
            </a:r>
            <a:r>
              <a:rPr b="1" lang="en-IN" sz="2000" spc="-15" strike="noStrike">
                <a:solidFill>
                  <a:srgbClr val="c00000"/>
                </a:solidFill>
                <a:latin typeface="Times New Roman"/>
              </a:rPr>
              <a:t>u</a:t>
            </a:r>
            <a:r>
              <a:rPr b="1" lang="en-IN" sz="2000" spc="-1" strike="noStrike">
                <a:solidFill>
                  <a:srgbClr val="c00000"/>
                </a:solidFill>
                <a:latin typeface="Times New Roman"/>
              </a:rPr>
              <a:t>t</a:t>
            </a:r>
            <a:r>
              <a:rPr b="1" lang="en-IN" sz="2000" spc="-15" strike="noStrike">
                <a:solidFill>
                  <a:srgbClr val="c00000"/>
                </a:solidFill>
                <a:latin typeface="Times New Roman"/>
              </a:rPr>
              <a:t>e</a:t>
            </a:r>
            <a:r>
              <a:rPr b="1" lang="en-IN" sz="2000" spc="-1" strike="noStrike">
                <a:solidFill>
                  <a:srgbClr val="c00000"/>
                </a:solidFill>
                <a:latin typeface="Times New Roman"/>
              </a:rPr>
              <a:t>Qu</a:t>
            </a:r>
            <a:r>
              <a:rPr b="1" lang="en-IN" sz="2000" spc="-15" strike="noStrike">
                <a:solidFill>
                  <a:srgbClr val="c00000"/>
                </a:solidFill>
                <a:latin typeface="Times New Roman"/>
              </a:rPr>
              <a:t>e</a:t>
            </a:r>
            <a:r>
              <a:rPr b="1" lang="en-IN" sz="2000" spc="-7" strike="noStrike">
                <a:solidFill>
                  <a:srgbClr val="c00000"/>
                </a:solidFill>
                <a:latin typeface="Times New Roman"/>
              </a:rPr>
              <a:t>r</a:t>
            </a:r>
            <a:r>
              <a:rPr b="1" lang="en-IN" sz="2000" spc="-12" strike="noStrike">
                <a:solidFill>
                  <a:srgbClr val="c00000"/>
                </a:solidFill>
                <a:latin typeface="Times New Roman"/>
              </a:rPr>
              <a:t>y</a:t>
            </a:r>
            <a:r>
              <a:rPr b="1" lang="en-IN" sz="2000" spc="-1" strike="noStrike">
                <a:solidFill>
                  <a:srgbClr val="c00000"/>
                </a:solidFill>
                <a:latin typeface="Times New Roman"/>
              </a:rPr>
              <a:t>()</a:t>
            </a:r>
            <a:r>
              <a:rPr b="1" lang="en-IN" sz="2000" spc="-1" strike="noStrike">
                <a:solidFill>
                  <a:srgbClr val="c00000"/>
                </a:solidFill>
                <a:latin typeface="Times New Roman"/>
              </a:rPr>
              <a:t>	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th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laceHolder 1"/>
          <p:cNvSpPr>
            <a:spLocks noGrp="1"/>
          </p:cNvSpPr>
          <p:nvPr>
            <p:ph type="title"/>
          </p:nvPr>
        </p:nvSpPr>
        <p:spPr>
          <a:xfrm>
            <a:off x="993240" y="594000"/>
            <a:ext cx="255924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WORKING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(contd.)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1" name="object 3"/>
          <p:cNvSpPr/>
          <p:nvPr/>
        </p:nvSpPr>
        <p:spPr>
          <a:xfrm>
            <a:off x="764640" y="862200"/>
            <a:ext cx="6935760" cy="202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IN" sz="2200" spc="-7" strike="noStrike">
                <a:solidFill>
                  <a:srgbClr val="0000cc"/>
                </a:solidFill>
                <a:latin typeface="Times New Roman"/>
              </a:rPr>
              <a:t>ResultSet</a:t>
            </a:r>
            <a:r>
              <a:rPr b="1" lang="en-IN" sz="2200" spc="-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rs=st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i="1" lang="en-IN" sz="2200" spc="-7" strike="noStrike">
                <a:solidFill>
                  <a:srgbClr val="000000"/>
                </a:solidFill>
                <a:latin typeface="Times New Roman"/>
              </a:rPr>
              <a:t>executeQuery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(“SELECT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rollno,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name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FROM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while(rs.</a:t>
            </a:r>
            <a:r>
              <a:rPr b="1" lang="en-IN" sz="2200" spc="-7" strike="noStrike">
                <a:solidFill>
                  <a:srgbClr val="c00000"/>
                </a:solidFill>
                <a:latin typeface="Times New Roman"/>
              </a:rPr>
              <a:t>next()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841040" indent="68760">
              <a:lnSpc>
                <a:spcPct val="100000"/>
              </a:lnSpc>
              <a:tabLst>
                <a:tab algn="l" pos="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System.out.println(rs.</a:t>
            </a:r>
            <a:r>
              <a:rPr b="0" lang="en-IN" sz="2200" spc="-7" strike="noStrike">
                <a:solidFill>
                  <a:srgbClr val="c00000"/>
                </a:solidFill>
                <a:latin typeface="Times New Roman"/>
              </a:rPr>
              <a:t>getInt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(1));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System.out.println(rs.</a:t>
            </a:r>
            <a:r>
              <a:rPr b="0" lang="en-IN" sz="2200" spc="-7" strike="noStrike">
                <a:solidFill>
                  <a:srgbClr val="c00000"/>
                </a:solidFill>
                <a:latin typeface="Times New Roman"/>
              </a:rPr>
              <a:t>getString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(2));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tabLst>
                <a:tab algn="l" pos="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2" name="object 4"/>
          <p:cNvSpPr/>
          <p:nvPr/>
        </p:nvSpPr>
        <p:spPr>
          <a:xfrm>
            <a:off x="7864920" y="862200"/>
            <a:ext cx="112680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student”);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3" name="object 5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4" name="object 6"/>
          <p:cNvSpPr/>
          <p:nvPr/>
        </p:nvSpPr>
        <p:spPr>
          <a:xfrm>
            <a:off x="764640" y="2873880"/>
            <a:ext cx="8299800" cy="439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615320"/>
                <a:tab algn="l" pos="2426400"/>
                <a:tab algn="l" pos="2785680"/>
                <a:tab algn="l" pos="4095000"/>
                <a:tab algn="l" pos="4363200"/>
                <a:tab algn="l" pos="5265360"/>
                <a:tab algn="l" pos="5812920"/>
                <a:tab algn="l" pos="6126480"/>
                <a:tab algn="l" pos="7124760"/>
              </a:tabLst>
            </a:pPr>
            <a:r>
              <a:rPr b="1" lang="en-IN" sz="2200" spc="-12" strike="noStrike">
                <a:solidFill>
                  <a:srgbClr val="000000"/>
                </a:solidFill>
                <a:latin typeface="Times New Roman"/>
              </a:rPr>
              <a:t>Res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ultS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ob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j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ec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200" spc="-12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200" spc="-15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1" lang="en-IN" sz="2200" spc="9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ins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200" spc="-12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1" lang="en-IN" sz="2200" spc="-12" strike="noStrike">
                <a:solidFill>
                  <a:srgbClr val="000000"/>
                </a:solidFill>
                <a:latin typeface="Times New Roman"/>
              </a:rPr>
              <a:t>rs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</a:t>
            </a:r>
            <a:r>
              <a:rPr b="0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n</a:t>
            </a:r>
            <a:r>
              <a:rPr b="0" lang="en-IN" sz="2200" spc="-2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ti</a:t>
            </a:r>
            <a:r>
              <a:rPr b="0" lang="en-IN" sz="22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lly</a:t>
            </a:r>
            <a:r>
              <a:rPr b="0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2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p</a:t>
            </a:r>
            <a:r>
              <a:rPr b="0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</a:t>
            </a:r>
            <a:r>
              <a:rPr b="0" lang="en-IN" sz="22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iti</a:t>
            </a:r>
            <a:r>
              <a:rPr b="0" lang="en-IN" sz="22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</a:t>
            </a:r>
            <a:r>
              <a:rPr b="0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n</a:t>
            </a:r>
            <a:r>
              <a:rPr b="0" lang="en-IN" sz="22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86560">
              <a:lnSpc>
                <a:spcPct val="100000"/>
              </a:lnSpc>
              <a:tabLst>
                <a:tab algn="l" pos="354960"/>
                <a:tab algn="l" pos="355680"/>
                <a:tab algn="l" pos="1615320"/>
                <a:tab algn="l" pos="2426400"/>
                <a:tab algn="l" pos="2785680"/>
                <a:tab algn="l" pos="4095000"/>
                <a:tab algn="l" pos="4363200"/>
                <a:tab algn="l" pos="5265360"/>
                <a:tab algn="l" pos="5812920"/>
                <a:tab algn="l" pos="6126480"/>
                <a:tab algn="l" pos="7124760"/>
              </a:tabLst>
            </a:pPr>
            <a:r>
              <a:rPr b="1" lang="en-IN" sz="22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before</a:t>
            </a:r>
            <a:r>
              <a:rPr b="1" lang="en-IN" sz="2200" spc="-26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</a:t>
            </a:r>
            <a:r>
              <a:rPr b="1" lang="en-IN" sz="22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first</a:t>
            </a:r>
            <a:r>
              <a:rPr b="1" lang="en-IN" sz="22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2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row</a:t>
            </a:r>
            <a:r>
              <a:rPr b="1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in</a:t>
            </a:r>
            <a:r>
              <a:rPr b="1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</a:t>
            </a:r>
            <a:r>
              <a:rPr b="1" lang="en-IN" sz="22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2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result.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86560" indent="-2743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31014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When</a:t>
            </a:r>
            <a:r>
              <a:rPr b="0" lang="en-IN" sz="2200" spc="1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while(rs.</a:t>
            </a:r>
            <a:r>
              <a:rPr b="1" lang="en-IN" sz="2200" spc="-7" strike="noStrike">
                <a:solidFill>
                  <a:srgbClr val="c00000"/>
                </a:solidFill>
                <a:latin typeface="Times New Roman"/>
              </a:rPr>
              <a:t>next())</a:t>
            </a:r>
            <a:r>
              <a:rPr b="1" lang="en-IN" sz="2200" spc="-7" strike="noStrike">
                <a:solidFill>
                  <a:srgbClr val="c00000"/>
                </a:solidFill>
                <a:latin typeface="Times New Roman"/>
              </a:rPr>
              <a:t>	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1" lang="en-IN" sz="22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first</a:t>
            </a:r>
            <a:r>
              <a:rPr b="1" lang="en-IN" sz="220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executed</a:t>
            </a:r>
            <a:r>
              <a:rPr b="1" lang="en-IN" sz="2200" spc="12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200" spc="11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cursor</a:t>
            </a:r>
            <a:r>
              <a:rPr b="0" lang="en-IN" sz="2200" spc="11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moves</a:t>
            </a:r>
            <a:r>
              <a:rPr b="0" lang="en-IN" sz="2200" spc="11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forward</a:t>
            </a:r>
            <a:r>
              <a:rPr b="0" lang="en-IN" sz="2200" spc="128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2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to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first</a:t>
            </a:r>
            <a:r>
              <a:rPr b="0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row</a:t>
            </a:r>
            <a:r>
              <a:rPr b="0" lang="en-IN" sz="22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of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result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687600" indent="-286920">
              <a:lnSpc>
                <a:spcPct val="100000"/>
              </a:lnSpc>
              <a:buClr>
                <a:srgbClr val="000000"/>
              </a:buClr>
              <a:buFont typeface="Arial MT"/>
              <a:buChar char="–"/>
              <a:tabLst>
                <a:tab algn="l" pos="687600"/>
                <a:tab algn="l" pos="688320"/>
                <a:tab algn="l" pos="4404240"/>
                <a:tab algn="l" pos="5178600"/>
                <a:tab algn="l" pos="5657040"/>
                <a:tab algn="l" pos="6399360"/>
                <a:tab algn="l" pos="6768360"/>
                <a:tab algn="l" pos="735516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200" spc="9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200" spc="-26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ou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t.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ri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tl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(r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200" spc="-1" strike="noStrike">
                <a:solidFill>
                  <a:srgbClr val="c00000"/>
                </a:solidFill>
                <a:latin typeface="Times New Roman"/>
              </a:rPr>
              <a:t>g</a:t>
            </a:r>
            <a:r>
              <a:rPr b="0" lang="en-IN" sz="2200" spc="-12" strike="noStrike">
                <a:solidFill>
                  <a:srgbClr val="c00000"/>
                </a:solidFill>
                <a:latin typeface="Times New Roman"/>
              </a:rPr>
              <a:t>e</a:t>
            </a:r>
            <a:r>
              <a:rPr b="0" lang="en-IN" sz="2200" spc="-7" strike="noStrike">
                <a:solidFill>
                  <a:srgbClr val="c00000"/>
                </a:solidFill>
                <a:latin typeface="Times New Roman"/>
              </a:rPr>
              <a:t>tI</a:t>
            </a:r>
            <a:r>
              <a:rPr b="0" lang="en-IN" sz="2200" spc="-1" strike="noStrike">
                <a:solidFill>
                  <a:srgbClr val="c00000"/>
                </a:solidFill>
                <a:latin typeface="Times New Roman"/>
              </a:rPr>
              <a:t>n</a:t>
            </a:r>
            <a:r>
              <a:rPr b="0" lang="en-IN" sz="2200" spc="-7" strike="noStrike">
                <a:solidFill>
                  <a:srgbClr val="c00000"/>
                </a:solidFill>
                <a:latin typeface="Times New Roman"/>
              </a:rPr>
              <a:t>t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1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));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ri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ts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fir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ttri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bu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te 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(rollno)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687600" indent="-286920">
              <a:lnSpc>
                <a:spcPct val="100000"/>
              </a:lnSpc>
              <a:buClr>
                <a:srgbClr val="000000"/>
              </a:buClr>
              <a:buFont typeface="Arial MT"/>
              <a:buChar char="–"/>
              <a:tabLst>
                <a:tab algn="l" pos="687600"/>
                <a:tab algn="l" pos="688320"/>
                <a:tab algn="l" pos="4853880"/>
                <a:tab algn="l" pos="5702760"/>
                <a:tab algn="l" pos="6254640"/>
                <a:tab algn="l" pos="7070040"/>
                <a:tab algn="l" pos="751536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200" spc="9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200" spc="-26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ou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t.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ri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tl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(r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200" spc="-1" strike="noStrike">
                <a:solidFill>
                  <a:srgbClr val="c00000"/>
                </a:solidFill>
                <a:latin typeface="Times New Roman"/>
              </a:rPr>
              <a:t>g</a:t>
            </a:r>
            <a:r>
              <a:rPr b="0" lang="en-IN" sz="2200" spc="-12" strike="noStrike">
                <a:solidFill>
                  <a:srgbClr val="c00000"/>
                </a:solidFill>
                <a:latin typeface="Times New Roman"/>
              </a:rPr>
              <a:t>e</a:t>
            </a:r>
            <a:r>
              <a:rPr b="0" lang="en-IN" sz="2200" spc="-7" strike="noStrike">
                <a:solidFill>
                  <a:srgbClr val="c00000"/>
                </a:solidFill>
                <a:latin typeface="Times New Roman"/>
              </a:rPr>
              <a:t>tSt</a:t>
            </a:r>
            <a:r>
              <a:rPr b="0" lang="en-IN" sz="2200" spc="4" strike="noStrike">
                <a:solidFill>
                  <a:srgbClr val="c00000"/>
                </a:solidFill>
                <a:latin typeface="Times New Roman"/>
              </a:rPr>
              <a:t>r</a:t>
            </a:r>
            <a:r>
              <a:rPr b="0" lang="en-IN" sz="2200" spc="-7" strike="noStrike">
                <a:solidFill>
                  <a:srgbClr val="c00000"/>
                </a:solidFill>
                <a:latin typeface="Times New Roman"/>
              </a:rPr>
              <a:t>i</a:t>
            </a:r>
            <a:r>
              <a:rPr b="0" lang="en-IN" sz="2200" spc="-1" strike="noStrike">
                <a:solidFill>
                  <a:srgbClr val="c00000"/>
                </a:solidFill>
                <a:latin typeface="Times New Roman"/>
              </a:rPr>
              <a:t>ng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));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ri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ts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sec</a:t>
            </a:r>
            <a:r>
              <a:rPr b="0" lang="en-IN" sz="2200" spc="-15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d  attribute</a:t>
            </a:r>
            <a:r>
              <a:rPr b="0" lang="en-IN" sz="22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(name)</a:t>
            </a:r>
            <a:r>
              <a:rPr b="0" lang="en-IN" sz="22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in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 result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86560" indent="-2743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Next</a:t>
            </a:r>
            <a:r>
              <a:rPr b="0" lang="en-IN" sz="2200" spc="8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time</a:t>
            </a:r>
            <a:r>
              <a:rPr b="0" lang="en-IN" sz="2200" spc="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while</a:t>
            </a:r>
            <a:r>
              <a:rPr b="1" lang="en-IN" sz="2200" spc="8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loop</a:t>
            </a:r>
            <a:r>
              <a:rPr b="0" lang="en-IN" sz="2200" spc="9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200" spc="7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executed,</a:t>
            </a:r>
            <a:r>
              <a:rPr b="0" lang="en-IN" sz="2200" spc="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if</a:t>
            </a:r>
            <a:r>
              <a:rPr b="0" lang="en-IN" sz="2200" spc="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second</a:t>
            </a:r>
            <a:r>
              <a:rPr b="0" lang="en-IN" sz="2200" spc="9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row</a:t>
            </a:r>
            <a:r>
              <a:rPr b="0" lang="en-IN" sz="2200" spc="7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200" spc="8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there,</a:t>
            </a:r>
            <a:r>
              <a:rPr b="0" lang="en-IN" sz="2200" spc="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then</a:t>
            </a:r>
            <a:r>
              <a:rPr b="0" lang="en-IN" sz="2200" spc="9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rs.nex() </a:t>
            </a:r>
            <a:r>
              <a:rPr b="0" lang="en-IN" sz="2200" spc="-5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moves cursor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second row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prints</a:t>
            </a:r>
            <a:r>
              <a:rPr b="0" lang="en-IN" sz="22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 values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that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41" strike="noStrike">
                <a:solidFill>
                  <a:srgbClr val="000000"/>
                </a:solidFill>
                <a:latin typeface="Times New Roman"/>
              </a:rPr>
              <a:t>row.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ts val="2636"/>
              </a:lnSpc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This</a:t>
            </a:r>
            <a:r>
              <a:rPr b="0" lang="en-IN" sz="22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continues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until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 there</a:t>
            </a:r>
            <a:r>
              <a:rPr b="0" lang="en-IN" sz="22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no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more</a:t>
            </a:r>
            <a:r>
              <a:rPr b="0" lang="en-IN" sz="22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row</a:t>
            </a:r>
            <a:r>
              <a:rPr b="0" lang="en-IN" sz="2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the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result.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874"/>
              </a:lnSpc>
              <a:tabLst>
                <a:tab algn="l" pos="1609560"/>
              </a:tabLst>
            </a:pP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con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400" spc="-7" strike="noStrike">
                <a:solidFill>
                  <a:srgbClr val="c00000"/>
                </a:solidFill>
                <a:latin typeface="Times New Roman"/>
              </a:rPr>
              <a:t>close()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;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closes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connection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390200" y="497880"/>
            <a:ext cx="127800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341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opics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5" name="object 3" descr=""/>
          <p:cNvPicPr/>
          <p:nvPr/>
        </p:nvPicPr>
        <p:blipFill>
          <a:blip r:embed="rId1"/>
          <a:stretch/>
        </p:blipFill>
        <p:spPr>
          <a:xfrm>
            <a:off x="1005840" y="1682640"/>
            <a:ext cx="269280" cy="255600"/>
          </a:xfrm>
          <a:prstGeom prst="rect">
            <a:avLst/>
          </a:prstGeom>
          <a:ln w="0">
            <a:noFill/>
          </a:ln>
        </p:spPr>
      </p:pic>
      <p:pic>
        <p:nvPicPr>
          <p:cNvPr id="46" name="object 4" descr=""/>
          <p:cNvPicPr/>
          <p:nvPr/>
        </p:nvPicPr>
        <p:blipFill>
          <a:blip r:embed="rId2"/>
          <a:stretch/>
        </p:blipFill>
        <p:spPr>
          <a:xfrm>
            <a:off x="1463040" y="2468880"/>
            <a:ext cx="232920" cy="219240"/>
          </a:xfrm>
          <a:prstGeom prst="rect">
            <a:avLst/>
          </a:prstGeom>
          <a:ln w="0">
            <a:noFill/>
          </a:ln>
        </p:spPr>
      </p:pic>
      <p:pic>
        <p:nvPicPr>
          <p:cNvPr id="47" name="object 5" descr=""/>
          <p:cNvPicPr/>
          <p:nvPr/>
        </p:nvPicPr>
        <p:blipFill>
          <a:blip r:embed="rId3"/>
          <a:stretch/>
        </p:blipFill>
        <p:spPr>
          <a:xfrm>
            <a:off x="1463040" y="3195720"/>
            <a:ext cx="232920" cy="219240"/>
          </a:xfrm>
          <a:prstGeom prst="rect">
            <a:avLst/>
          </a:prstGeom>
          <a:ln w="0">
            <a:noFill/>
          </a:ln>
        </p:spPr>
      </p:pic>
      <p:sp>
        <p:nvSpPr>
          <p:cNvPr id="48" name="object 6"/>
          <p:cNvSpPr/>
          <p:nvPr/>
        </p:nvSpPr>
        <p:spPr>
          <a:xfrm>
            <a:off x="1006920" y="1546200"/>
            <a:ext cx="3894120" cy="281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343080"/>
              </a:tabLst>
            </a:pPr>
            <a:r>
              <a:rPr b="1" lang="en-IN" sz="3200" spc="-1" strike="noStrike" u="heavy">
                <a:solidFill>
                  <a:srgbClr val="c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 </a:t>
            </a:r>
            <a:r>
              <a:rPr b="1" lang="en-IN" sz="3200" spc="-1" strike="noStrike" u="heavy">
                <a:solidFill>
                  <a:srgbClr val="c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	</a:t>
            </a:r>
            <a:r>
              <a:rPr b="1" lang="en-IN" sz="3200" spc="-7" strike="noStrike">
                <a:solidFill>
                  <a:srgbClr val="c00000"/>
                </a:solidFill>
                <a:latin typeface="Times New Roman"/>
              </a:rPr>
              <a:t>Swings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ct val="100000"/>
              </a:lnSpc>
              <a:spcBef>
                <a:spcPts val="2455"/>
              </a:spcBef>
              <a:tabLst>
                <a:tab algn="l" pos="774720"/>
              </a:tabLst>
            </a:pPr>
            <a:r>
              <a:rPr b="0" lang="en-IN" sz="2800" spc="-7" strike="noStrike" u="heavy">
                <a:solidFill>
                  <a:srgbClr val="0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 </a:t>
            </a:r>
            <a:r>
              <a:rPr b="0" lang="en-IN" sz="2800" spc="-7" strike="noStrike" u="heavy">
                <a:solidFill>
                  <a:srgbClr val="0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	</a:t>
            </a:r>
            <a:r>
              <a:rPr b="0" lang="en-IN" sz="2800" spc="-2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Swings</a:t>
            </a:r>
            <a:r>
              <a:rPr b="0" lang="en-IN" sz="28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fundamentals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ct val="100000"/>
              </a:lnSpc>
              <a:spcBef>
                <a:spcPts val="2350"/>
              </a:spcBef>
              <a:tabLst>
                <a:tab algn="l" pos="743760"/>
              </a:tabLst>
            </a:pPr>
            <a:r>
              <a:rPr b="0" lang="en-IN" sz="2800" spc="-7" strike="noStrike" u="heavy">
                <a:solidFill>
                  <a:srgbClr val="0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 </a:t>
            </a:r>
            <a:r>
              <a:rPr b="0" lang="en-IN" sz="2800" spc="-7" strike="noStrike" u="heavy">
                <a:solidFill>
                  <a:srgbClr val="0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	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Swing</a:t>
            </a:r>
            <a:r>
              <a:rPr b="0" lang="en-IN" sz="28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000000"/>
                </a:solidFill>
                <a:latin typeface="Times New Roman"/>
              </a:rPr>
              <a:t>Key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Features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16"/>
          </p:nvPr>
        </p:nvSpPr>
        <p:spPr>
          <a:xfrm>
            <a:off x="7599600" y="7041960"/>
            <a:ext cx="18698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754640" indent="0">
              <a:lnSpc>
                <a:spcPts val="1239"/>
              </a:lnSpc>
              <a:buNone/>
              <a:defRPr b="0" lang="en-IN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marL="1754640" indent="0">
              <a:lnSpc>
                <a:spcPts val="1239"/>
              </a:lnSpc>
              <a:buNone/>
            </a:pPr>
            <a:fld id="{2879BB00-DA32-4BF9-95C8-9CE63BE19D42}" type="slidenum">
              <a:rPr b="0" lang="en-IN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515400" y="497880"/>
            <a:ext cx="302544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Swing</a:t>
            </a:r>
            <a:r>
              <a:rPr b="1" lang="en-IN" sz="3600" spc="-9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12" strike="noStrike">
                <a:solidFill>
                  <a:schemeClr val="dk1"/>
                </a:solidFill>
                <a:latin typeface="Times New Roman"/>
              </a:rPr>
              <a:t>Controls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object 3"/>
          <p:cNvSpPr/>
          <p:nvPr/>
        </p:nvSpPr>
        <p:spPr>
          <a:xfrm>
            <a:off x="993240" y="1328400"/>
            <a:ext cx="8071920" cy="586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548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153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Some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swing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controls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are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Container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Control(Parent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control)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155600" indent="-22932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 MT"/>
              <a:buChar char="•"/>
              <a:tabLst>
                <a:tab algn="l" pos="1155600"/>
                <a:tab algn="l" pos="14922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hold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other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controls(child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controls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or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components)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612800" indent="-22932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 MT"/>
              <a:buChar char="–"/>
              <a:tabLst>
                <a:tab algn="l" pos="161280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JFrame,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JPanel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756360">
              <a:lnSpc>
                <a:spcPct val="100000"/>
              </a:lnSpc>
              <a:spcBef>
                <a:spcPts val="1440"/>
              </a:spcBef>
              <a:tabLst>
                <a:tab algn="l" pos="161280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Child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Control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–These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controls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inside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container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control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155240" indent="-22860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algn="l" pos="115560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They</a:t>
            </a:r>
            <a:r>
              <a:rPr b="0" lang="en-IN" sz="2400" spc="27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2400" spc="27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only</a:t>
            </a:r>
            <a:r>
              <a:rPr b="0" lang="en-IN" sz="2400" spc="27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exist</a:t>
            </a:r>
            <a:r>
              <a:rPr b="0" lang="en-IN" sz="2400" spc="26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inside</a:t>
            </a:r>
            <a:r>
              <a:rPr b="0" lang="en-IN" sz="2400" spc="27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container</a:t>
            </a:r>
            <a:r>
              <a:rPr b="0" lang="en-IN" sz="2400" spc="27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control.</a:t>
            </a:r>
            <a:r>
              <a:rPr b="0" lang="en-IN" sz="2400" spc="27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They</a:t>
            </a:r>
            <a:r>
              <a:rPr b="0" lang="en-IN" sz="2400" spc="27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can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be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components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or containers.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612800" indent="-22932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 MT"/>
              <a:buChar char="–"/>
              <a:tabLst>
                <a:tab algn="l" pos="1612800"/>
              </a:tabLst>
            </a:pP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JTextArea,JLabel,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JButton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When</a:t>
            </a:r>
            <a:r>
              <a:rPr b="0" lang="en-IN" sz="2400" spc="37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container</a:t>
            </a:r>
            <a:r>
              <a:rPr b="0" lang="en-IN" sz="2400" spc="38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control</a:t>
            </a:r>
            <a:r>
              <a:rPr b="0" lang="en-IN" sz="2400" spc="3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38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deleted</a:t>
            </a:r>
            <a:r>
              <a:rPr b="0" lang="en-IN" sz="2400" spc="3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then</a:t>
            </a:r>
            <a:r>
              <a:rPr b="0" lang="en-IN" sz="2400" spc="37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its</a:t>
            </a:r>
            <a:r>
              <a:rPr b="0" lang="en-IN" sz="2400" spc="38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child</a:t>
            </a:r>
            <a:r>
              <a:rPr b="0" lang="en-IN" sz="2400" spc="37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controls</a:t>
            </a:r>
            <a:r>
              <a:rPr b="0" lang="en-IN" sz="2400" spc="38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are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also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deleted.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PlaceHolder 1"/>
          <p:cNvSpPr>
            <a:spLocks noGrp="1"/>
          </p:cNvSpPr>
          <p:nvPr>
            <p:ph type="title"/>
          </p:nvPr>
        </p:nvSpPr>
        <p:spPr>
          <a:xfrm>
            <a:off x="993240" y="561960"/>
            <a:ext cx="2975400" cy="13100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IN" sz="2800" spc="-7" strike="noStrike">
                <a:solidFill>
                  <a:schemeClr val="dk1"/>
                </a:solidFill>
                <a:latin typeface="Times New Roman"/>
              </a:rPr>
              <a:t>WORKING</a:t>
            </a:r>
            <a:r>
              <a:rPr b="0" lang="en-IN" sz="2800" spc="-7" strike="noStrike">
                <a:solidFill>
                  <a:schemeClr val="dk1"/>
                </a:solidFill>
                <a:latin typeface="Times New Roman"/>
              </a:rPr>
              <a:t>(contd.)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6" name="object 3"/>
          <p:cNvSpPr/>
          <p:nvPr/>
        </p:nvSpPr>
        <p:spPr>
          <a:xfrm>
            <a:off x="764640" y="1014480"/>
            <a:ext cx="6935760" cy="23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IN" sz="2200" spc="-7" strike="noStrike">
                <a:solidFill>
                  <a:srgbClr val="0000cc"/>
                </a:solidFill>
                <a:latin typeface="Times New Roman"/>
              </a:rPr>
              <a:t>ResultSet</a:t>
            </a:r>
            <a:r>
              <a:rPr b="1" lang="en-IN" sz="2200" spc="-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rs=st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i="1" lang="en-IN" sz="2200" spc="-7" strike="noStrike">
                <a:solidFill>
                  <a:srgbClr val="000000"/>
                </a:solidFill>
                <a:latin typeface="Times New Roman"/>
              </a:rPr>
              <a:t>executeQuery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(“SELECT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rollno,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name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FROM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while(rs.</a:t>
            </a:r>
            <a:r>
              <a:rPr b="1" lang="en-IN" sz="2200" spc="-7" strike="noStrike">
                <a:solidFill>
                  <a:srgbClr val="c00000"/>
                </a:solidFill>
                <a:latin typeface="Times New Roman"/>
              </a:rPr>
              <a:t>next()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841040" indent="68760">
              <a:lnSpc>
                <a:spcPct val="100000"/>
              </a:lnSpc>
              <a:tabLst>
                <a:tab algn="l" pos="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System.out.println(rs.</a:t>
            </a:r>
            <a:r>
              <a:rPr b="0" lang="en-IN" sz="2200" spc="-7" strike="noStrike">
                <a:solidFill>
                  <a:srgbClr val="c00000"/>
                </a:solidFill>
                <a:latin typeface="Times New Roman"/>
              </a:rPr>
              <a:t>getInt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(1));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System.out.println(rs.</a:t>
            </a:r>
            <a:r>
              <a:rPr b="0" lang="en-IN" sz="2200" spc="-7" strike="noStrike">
                <a:solidFill>
                  <a:srgbClr val="c00000"/>
                </a:solidFill>
                <a:latin typeface="Times New Roman"/>
              </a:rPr>
              <a:t>getString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(2));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ts val="2636"/>
              </a:lnSpc>
              <a:tabLst>
                <a:tab algn="l" pos="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874"/>
              </a:lnSpc>
              <a:tabLst>
                <a:tab algn="l" pos="0"/>
              </a:tabLst>
            </a:pPr>
            <a:r>
              <a:rPr b="1" lang="en-IN" sz="2400" spc="-21" strike="noStrike">
                <a:solidFill>
                  <a:srgbClr val="000000"/>
                </a:solidFill>
                <a:latin typeface="Times New Roman"/>
              </a:rPr>
              <a:t>Working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7" name="object 4"/>
          <p:cNvSpPr/>
          <p:nvPr/>
        </p:nvSpPr>
        <p:spPr>
          <a:xfrm>
            <a:off x="7864920" y="1014480"/>
            <a:ext cx="112680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student”);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8" name="object 5"/>
          <p:cNvSpPr/>
          <p:nvPr/>
        </p:nvSpPr>
        <p:spPr>
          <a:xfrm>
            <a:off x="764640" y="3391920"/>
            <a:ext cx="8299800" cy="33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55680" indent="-343080" algn="just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Here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rollno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name</a:t>
            </a:r>
            <a:r>
              <a:rPr b="0" lang="en-IN" sz="22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all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rows in</a:t>
            </a:r>
            <a:r>
              <a:rPr b="0" lang="en-IN" sz="2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student table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IN" sz="2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retrieved.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 algn="just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ResultSet</a:t>
            </a:r>
            <a:r>
              <a:rPr b="1" lang="en-IN" sz="2200" spc="62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object</a:t>
            </a:r>
            <a:r>
              <a:rPr b="0" lang="en-IN" sz="2200" spc="62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rs</a:t>
            </a:r>
            <a:r>
              <a:rPr b="1" lang="en-IN" sz="2200" spc="62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maintains</a:t>
            </a:r>
            <a:r>
              <a:rPr b="0" lang="en-IN" sz="2200" spc="62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200" spc="62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cursor</a:t>
            </a:r>
            <a:r>
              <a:rPr b="0" lang="en-IN" sz="2200" spc="62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that</a:t>
            </a:r>
            <a:r>
              <a:rPr b="0" lang="en-IN" sz="2200" spc="62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200" spc="61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initially</a:t>
            </a:r>
            <a:r>
              <a:rPr b="0" lang="en-IN" sz="2200" spc="633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positioned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86560" algn="just">
              <a:lnSpc>
                <a:spcPct val="100000"/>
              </a:lnSpc>
              <a:tabLst>
                <a:tab algn="l" pos="355680"/>
              </a:tabLst>
            </a:pPr>
            <a:r>
              <a:rPr b="1" lang="en-IN" sz="22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before</a:t>
            </a:r>
            <a:r>
              <a:rPr b="1" lang="en-IN" sz="2200" spc="-26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</a:t>
            </a:r>
            <a:r>
              <a:rPr b="1" lang="en-IN" sz="22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first</a:t>
            </a:r>
            <a:r>
              <a:rPr b="1" lang="en-IN" sz="22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2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row</a:t>
            </a:r>
            <a:r>
              <a:rPr b="1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in</a:t>
            </a:r>
            <a:r>
              <a:rPr b="1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</a:t>
            </a:r>
            <a:r>
              <a:rPr b="1" lang="en-IN" sz="22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2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result.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86560" indent="-274320" algn="just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When 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while(rs.</a:t>
            </a:r>
            <a:r>
              <a:rPr b="1" lang="en-IN" sz="2200" spc="-7" strike="noStrike">
                <a:solidFill>
                  <a:srgbClr val="c00000"/>
                </a:solidFill>
                <a:latin typeface="Times New Roman"/>
              </a:rPr>
              <a:t>next())</a:t>
            </a:r>
            <a:r>
              <a:rPr b="1" lang="en-IN" sz="2200" spc="-1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is first executed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cursor moves </a:t>
            </a:r>
            <a:r>
              <a:rPr b="0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forward </a:t>
            </a:r>
            <a:r>
              <a:rPr b="0" lang="en-IN" sz="22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to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first row </a:t>
            </a:r>
            <a:r>
              <a:rPr b="0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of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result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 and prints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value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of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first attribute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(rollno)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and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second</a:t>
            </a:r>
            <a:r>
              <a:rPr b="0" lang="en-IN" sz="22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attribute(name)in</a:t>
            </a:r>
            <a:r>
              <a:rPr b="0" lang="en-IN" sz="22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first</a:t>
            </a:r>
            <a:r>
              <a:rPr b="0" lang="en-IN" sz="22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row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in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 result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86560" indent="-274320" algn="just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Next time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while loop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is executed, if second row is there, then rs.nex()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moves cursor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second row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prints</a:t>
            </a:r>
            <a:r>
              <a:rPr b="0" lang="en-IN" sz="22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 values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that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41" strike="noStrike">
                <a:solidFill>
                  <a:srgbClr val="000000"/>
                </a:solidFill>
                <a:latin typeface="Times New Roman"/>
              </a:rPr>
              <a:t>row.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 algn="just">
              <a:lnSpc>
                <a:spcPts val="2636"/>
              </a:lnSpc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This</a:t>
            </a:r>
            <a:r>
              <a:rPr b="0" lang="en-IN" sz="22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continues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until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 there</a:t>
            </a:r>
            <a:r>
              <a:rPr b="0" lang="en-IN" sz="22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no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more</a:t>
            </a:r>
            <a:r>
              <a:rPr b="0" lang="en-IN" sz="22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row</a:t>
            </a:r>
            <a:r>
              <a:rPr b="0" lang="en-IN" sz="2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the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result.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algn="just">
              <a:lnSpc>
                <a:spcPts val="2874"/>
              </a:lnSpc>
              <a:tabLst>
                <a:tab algn="l" pos="355680"/>
              </a:tabLst>
            </a:pP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con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400" spc="-7" strike="noStrike">
                <a:solidFill>
                  <a:srgbClr val="c00000"/>
                </a:solidFill>
                <a:latin typeface="Times New Roman"/>
              </a:rPr>
              <a:t>close()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;</a:t>
            </a:r>
            <a:r>
              <a:rPr b="0" lang="en-IN" sz="2400" spc="53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closes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connection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PlaceHolder 1"/>
          <p:cNvSpPr>
            <a:spLocks noGrp="1"/>
          </p:cNvSpPr>
          <p:nvPr>
            <p:ph type="title"/>
          </p:nvPr>
        </p:nvSpPr>
        <p:spPr>
          <a:xfrm>
            <a:off x="3117600" y="497880"/>
            <a:ext cx="38217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WORKING</a:t>
            </a:r>
            <a:r>
              <a:rPr b="0" lang="en-IN" sz="3600" spc="-7" strike="noStrike">
                <a:solidFill>
                  <a:schemeClr val="dk1"/>
                </a:solidFill>
                <a:latin typeface="Times New Roman"/>
              </a:rPr>
              <a:t>(contd.)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0" name="object 3"/>
          <p:cNvSpPr/>
          <p:nvPr/>
        </p:nvSpPr>
        <p:spPr>
          <a:xfrm>
            <a:off x="993240" y="1393920"/>
            <a:ext cx="7162560" cy="19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00000"/>
              </a:lnSpc>
              <a:spcBef>
                <a:spcPts val="99"/>
              </a:spcBef>
              <a:buClr>
                <a:srgbClr val="0000cc"/>
              </a:buClr>
              <a:buFont typeface="Arial MT"/>
              <a:buChar char="•"/>
              <a:tabLst>
                <a:tab algn="l" pos="354960"/>
                <a:tab algn="l" pos="355680"/>
                <a:tab algn="l" pos="3809880"/>
                <a:tab algn="l" pos="4210560"/>
                <a:tab algn="l" pos="4734000"/>
                <a:tab algn="l" pos="6669360"/>
              </a:tabLst>
            </a:pP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C</a:t>
            </a:r>
            <a:r>
              <a:rPr b="0" lang="en-IN" sz="2400" spc="-1" strike="noStrike">
                <a:solidFill>
                  <a:srgbClr val="0000cc"/>
                </a:solidFill>
                <a:latin typeface="Times New Roman"/>
              </a:rPr>
              <a:t>la</a:t>
            </a: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ss</a:t>
            </a:r>
            <a:r>
              <a:rPr b="0" lang="en-IN" sz="2400" spc="-12" strike="noStrike">
                <a:solidFill>
                  <a:srgbClr val="0000cc"/>
                </a:solidFill>
                <a:latin typeface="Times New Roman"/>
              </a:rPr>
              <a:t>N</a:t>
            </a:r>
            <a:r>
              <a:rPr b="0" lang="en-IN" sz="2400" spc="-1" strike="noStrike">
                <a:solidFill>
                  <a:srgbClr val="0000cc"/>
                </a:solidFill>
                <a:latin typeface="Times New Roman"/>
              </a:rPr>
              <a:t>ot</a:t>
            </a:r>
            <a:r>
              <a:rPr b="0" lang="en-IN" sz="2400" spc="-12" strike="noStrike">
                <a:solidFill>
                  <a:srgbClr val="0000cc"/>
                </a:solidFill>
                <a:latin typeface="Times New Roman"/>
              </a:rPr>
              <a:t>F</a:t>
            </a:r>
            <a:r>
              <a:rPr b="0" lang="en-IN" sz="2400" spc="-1" strike="noStrike">
                <a:solidFill>
                  <a:srgbClr val="0000cc"/>
                </a:solidFill>
                <a:latin typeface="Times New Roman"/>
              </a:rPr>
              <a:t>ound</a:t>
            </a: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cc"/>
                </a:solidFill>
                <a:latin typeface="Times New Roman"/>
              </a:rPr>
              <a:t>xce</a:t>
            </a:r>
            <a:r>
              <a:rPr b="0" lang="en-IN" sz="2400" spc="-15" strike="noStrike">
                <a:solidFill>
                  <a:srgbClr val="0000cc"/>
                </a:solidFill>
                <a:latin typeface="Times New Roman"/>
              </a:rPr>
              <a:t>p</a:t>
            </a:r>
            <a:r>
              <a:rPr b="0" lang="en-IN" sz="2400" spc="-12" strike="noStrike">
                <a:solidFill>
                  <a:srgbClr val="0000cc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cc"/>
                </a:solidFill>
                <a:latin typeface="Times New Roman"/>
              </a:rPr>
              <a:t>i</a:t>
            </a:r>
            <a:r>
              <a:rPr b="0" lang="en-IN" sz="2400" spc="-15" strike="noStrike">
                <a:solidFill>
                  <a:srgbClr val="0000cc"/>
                </a:solidFill>
                <a:latin typeface="Times New Roman"/>
              </a:rPr>
              <a:t>o</a:t>
            </a:r>
            <a:r>
              <a:rPr b="0" lang="en-IN" sz="2400" spc="-1" strike="noStrike">
                <a:solidFill>
                  <a:srgbClr val="0000cc"/>
                </a:solidFill>
                <a:latin typeface="Times New Roman"/>
              </a:rPr>
              <a:t>n</a:t>
            </a:r>
            <a:r>
              <a:rPr b="0" lang="en-IN" sz="2400" spc="-1" strike="noStrike">
                <a:solidFill>
                  <a:srgbClr val="0000cc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cc"/>
                </a:solidFill>
                <a:latin typeface="Times New Roman"/>
              </a:rPr>
              <a:t>SQ</a:t>
            </a:r>
            <a:r>
              <a:rPr b="0" lang="en-IN" sz="2400" spc="4" strike="noStrike">
                <a:solidFill>
                  <a:srgbClr val="0000cc"/>
                </a:solidFill>
                <a:latin typeface="Times New Roman"/>
              </a:rPr>
              <a:t>L</a:t>
            </a: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cc"/>
                </a:solidFill>
                <a:latin typeface="Times New Roman"/>
              </a:rPr>
              <a:t>xce</a:t>
            </a:r>
            <a:r>
              <a:rPr b="0" lang="en-IN" sz="2400" spc="-15" strike="noStrike">
                <a:solidFill>
                  <a:srgbClr val="0000cc"/>
                </a:solidFill>
                <a:latin typeface="Times New Roman"/>
              </a:rPr>
              <a:t>p</a:t>
            </a:r>
            <a:r>
              <a:rPr b="0" lang="en-IN" sz="2400" spc="-12" strike="noStrike">
                <a:solidFill>
                  <a:srgbClr val="0000cc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cc"/>
                </a:solidFill>
                <a:latin typeface="Times New Roman"/>
              </a:rPr>
              <a:t>ion</a:t>
            </a:r>
            <a:r>
              <a:rPr b="0" lang="en-IN" sz="2400" spc="-1" strike="noStrike">
                <a:solidFill>
                  <a:srgbClr val="0000cc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and  exceptions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may</a:t>
            </a:r>
            <a:r>
              <a:rPr b="0" lang="en-IN" sz="24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occur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during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these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steps.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575"/>
              </a:spcBef>
              <a:buClr>
                <a:srgbClr val="0000cc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ClassNotFoundException</a:t>
            </a:r>
            <a:r>
              <a:rPr b="0" lang="en-IN" sz="2400" spc="-4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thrown from</a:t>
            </a:r>
            <a:r>
              <a:rPr b="0" lang="en-IN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main</a:t>
            </a:r>
            <a:r>
              <a:rPr b="0" lang="en-IN" sz="24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function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1" name="object 4"/>
          <p:cNvSpPr/>
          <p:nvPr/>
        </p:nvSpPr>
        <p:spPr>
          <a:xfrm>
            <a:off x="8415000" y="1393920"/>
            <a:ext cx="64980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2" name="object 5"/>
          <p:cNvSpPr/>
          <p:nvPr/>
        </p:nvSpPr>
        <p:spPr>
          <a:xfrm>
            <a:off x="993240" y="2637360"/>
            <a:ext cx="8071920" cy="42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pub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ic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ti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vo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21" strike="noStrike">
                <a:solidFill>
                  <a:srgbClr val="c00000"/>
                </a:solidFill>
                <a:latin typeface="Times New Roman"/>
              </a:rPr>
              <a:t>m</a:t>
            </a:r>
            <a:r>
              <a:rPr b="0" lang="en-IN" sz="2400" spc="-1" strike="noStrike">
                <a:solidFill>
                  <a:srgbClr val="c00000"/>
                </a:solidFill>
                <a:latin typeface="Times New Roman"/>
              </a:rPr>
              <a:t>ain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(S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tring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gs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[]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)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1" strike="noStrike">
                <a:solidFill>
                  <a:srgbClr val="ff0000"/>
                </a:solidFill>
                <a:latin typeface="Times New Roman"/>
              </a:rPr>
              <a:t>th</a:t>
            </a:r>
            <a:r>
              <a:rPr b="1" lang="en-IN" sz="2400" spc="-52" strike="noStrike">
                <a:solidFill>
                  <a:srgbClr val="ff0000"/>
                </a:solidFill>
                <a:latin typeface="Times New Roman"/>
              </a:rPr>
              <a:t>r</a:t>
            </a:r>
            <a:r>
              <a:rPr b="1" lang="en-IN" sz="2400" spc="9" strike="noStrike">
                <a:solidFill>
                  <a:srgbClr val="ff0000"/>
                </a:solidFill>
                <a:latin typeface="Times New Roman"/>
              </a:rPr>
              <a:t>o</a:t>
            </a:r>
            <a:r>
              <a:rPr b="1" lang="en-IN" sz="2400" spc="-26" strike="noStrike">
                <a:solidFill>
                  <a:srgbClr val="ff0000"/>
                </a:solidFill>
                <a:latin typeface="Times New Roman"/>
              </a:rPr>
              <a:t>w</a:t>
            </a:r>
            <a:r>
              <a:rPr b="1" lang="en-IN" sz="2400" spc="-7" strike="noStrike">
                <a:solidFill>
                  <a:srgbClr val="ff0000"/>
                </a:solidFill>
                <a:latin typeface="Times New Roman"/>
              </a:rPr>
              <a:t>s  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ClassNotFoundException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221120"/>
                <a:tab algn="l" pos="1695960"/>
                <a:tab algn="l" pos="2475360"/>
                <a:tab algn="l" pos="3235320"/>
                <a:tab algn="l" pos="4672800"/>
                <a:tab algn="l" pos="5267160"/>
                <a:tab algn="l" pos="7212960"/>
                <a:tab algn="l" pos="7770960"/>
              </a:tabLst>
            </a:pP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ing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try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xce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ons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ke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SQ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LE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xcep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ion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be  handled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75"/>
              </a:spcBef>
              <a:tabLst>
                <a:tab algn="l" pos="354960"/>
                <a:tab algn="l" pos="355680"/>
                <a:tab algn="l" pos="1221120"/>
                <a:tab algn="l" pos="1695960"/>
                <a:tab algn="l" pos="2475360"/>
                <a:tab algn="l" pos="3235320"/>
                <a:tab algn="l" pos="4672800"/>
                <a:tab algn="l" pos="5267160"/>
                <a:tab algn="l" pos="7212960"/>
                <a:tab algn="l" pos="777096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try{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354960"/>
                <a:tab algn="l" pos="355680"/>
                <a:tab algn="l" pos="1221120"/>
                <a:tab algn="l" pos="1695960"/>
                <a:tab algn="l" pos="2475360"/>
                <a:tab algn="l" pos="3235320"/>
                <a:tab algn="l" pos="4672800"/>
                <a:tab algn="l" pos="5267160"/>
                <a:tab algn="l" pos="7212960"/>
                <a:tab algn="l" pos="7770960"/>
              </a:tabLst>
            </a:pP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6"/>
              </a:spcBef>
              <a:tabLst>
                <a:tab algn="l" pos="354960"/>
                <a:tab algn="l" pos="355680"/>
                <a:tab algn="l" pos="1221120"/>
                <a:tab algn="l" pos="1695960"/>
                <a:tab algn="l" pos="2475360"/>
                <a:tab algn="l" pos="3235320"/>
                <a:tab algn="l" pos="4672800"/>
                <a:tab algn="l" pos="5267160"/>
                <a:tab algn="l" pos="7212960"/>
                <a:tab algn="l" pos="777096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}catch(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SQLException</a:t>
            </a:r>
            <a:r>
              <a:rPr b="1" lang="en-IN" sz="2400" spc="-5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se)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575"/>
              </a:spcBef>
              <a:tabLst>
                <a:tab algn="l" pos="92664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75"/>
              </a:spcBef>
              <a:tabLst>
                <a:tab algn="l" pos="92664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catch(</a:t>
            </a: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Exc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eption</a:t>
            </a:r>
            <a:r>
              <a:rPr b="1" lang="en-IN" sz="2400" spc="-7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575"/>
              </a:spcBef>
              <a:tabLst>
                <a:tab algn="l" pos="92664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object 2"/>
          <p:cNvSpPr/>
          <p:nvPr/>
        </p:nvSpPr>
        <p:spPr>
          <a:xfrm>
            <a:off x="993240" y="561960"/>
            <a:ext cx="8071200" cy="171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655200">
              <a:lnSpc>
                <a:spcPct val="100000"/>
              </a:lnSpc>
              <a:spcBef>
                <a:spcPts val="96"/>
              </a:spcBef>
            </a:pPr>
            <a:r>
              <a:rPr b="1" lang="en-IN" sz="2800" spc="-12" strike="noStrike">
                <a:solidFill>
                  <a:srgbClr val="0000cc"/>
                </a:solidFill>
                <a:latin typeface="Times New Roman"/>
              </a:rPr>
              <a:t>SELECT</a:t>
            </a:r>
            <a:r>
              <a:rPr b="1" lang="en-IN" sz="2800" spc="-46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lang="en-IN" sz="2800" spc="-26" strike="noStrike">
                <a:solidFill>
                  <a:srgbClr val="000000"/>
                </a:solidFill>
                <a:latin typeface="Times New Roman"/>
              </a:rPr>
              <a:t>rows</a:t>
            </a:r>
            <a:r>
              <a:rPr b="1" lang="en-IN" sz="28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800" spc="-7" strike="noStrike">
                <a:solidFill>
                  <a:srgbClr val="000000"/>
                </a:solidFill>
                <a:latin typeface="Times New Roman"/>
              </a:rPr>
              <a:t>based</a:t>
            </a:r>
            <a:r>
              <a:rPr b="1" lang="en-IN" sz="2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1" lang="en-IN" sz="28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800" spc="-7" strike="noStrike">
                <a:solidFill>
                  <a:srgbClr val="000000"/>
                </a:solidFill>
                <a:latin typeface="Times New Roman"/>
              </a:rPr>
              <a:t>conditionusing 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Java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655200">
              <a:lnSpc>
                <a:spcPct val="100000"/>
              </a:lnSpc>
              <a:spcBef>
                <a:spcPts val="14"/>
              </a:spcBef>
            </a:pPr>
            <a:endParaRPr b="0" lang="en-IN" sz="275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800" spc="-26" strike="noStrike">
                <a:solidFill>
                  <a:srgbClr val="000000"/>
                </a:solidFill>
                <a:latin typeface="Times New Roman"/>
              </a:rPr>
              <a:t>Write</a:t>
            </a:r>
            <a:r>
              <a:rPr b="0" lang="en-IN" sz="2800" spc="21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800" spc="21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000000"/>
                </a:solidFill>
                <a:latin typeface="Times New Roman"/>
              </a:rPr>
              <a:t>Java</a:t>
            </a:r>
            <a:r>
              <a:rPr b="0" lang="en-IN" sz="2800" spc="21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program</a:t>
            </a:r>
            <a:r>
              <a:rPr b="0" lang="en-IN" sz="2800" spc="22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800" spc="22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800" spc="-7" strike="noStrike">
                <a:solidFill>
                  <a:srgbClr val="000000"/>
                </a:solidFill>
                <a:latin typeface="Times New Roman"/>
              </a:rPr>
              <a:t>list</a:t>
            </a:r>
            <a:r>
              <a:rPr b="1" lang="en-IN" sz="2800" spc="22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800" spc="-7" strike="noStrike">
                <a:solidFill>
                  <a:srgbClr val="000000"/>
                </a:solidFill>
                <a:latin typeface="Times New Roman"/>
              </a:rPr>
              <a:t>name</a:t>
            </a:r>
            <a:r>
              <a:rPr b="1" lang="en-IN" sz="2800" spc="21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1" lang="en-IN" sz="2800" spc="22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800" spc="4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1" lang="en-IN" sz="2800" spc="21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800" spc="-7" strike="noStrike">
                <a:solidFill>
                  <a:srgbClr val="000000"/>
                </a:solidFill>
                <a:latin typeface="Times New Roman"/>
              </a:rPr>
              <a:t>student</a:t>
            </a:r>
            <a:r>
              <a:rPr b="1" lang="en-IN" sz="2800" spc="24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000000"/>
                </a:solidFill>
                <a:latin typeface="Times New Roman"/>
              </a:rPr>
              <a:t>in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tabLst>
                <a:tab algn="l" pos="354960"/>
                <a:tab algn="l" pos="355680"/>
              </a:tabLst>
            </a:pPr>
            <a:r>
              <a:rPr b="1" lang="en-IN" sz="2800" spc="-7" strike="noStrike">
                <a:solidFill>
                  <a:srgbClr val="000000"/>
                </a:solidFill>
                <a:latin typeface="Times New Roman"/>
              </a:rPr>
              <a:t>Student</a:t>
            </a:r>
            <a:r>
              <a:rPr b="1" lang="en-IN" sz="2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table</a:t>
            </a:r>
            <a:r>
              <a:rPr b="0" lang="en-IN" sz="28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8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having</a:t>
            </a:r>
            <a:r>
              <a:rPr b="1" lang="en-IN" sz="28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8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given </a:t>
            </a:r>
            <a:r>
              <a:rPr b="1" lang="en-IN" sz="28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roll </a:t>
            </a:r>
            <a:r>
              <a:rPr b="1" lang="en-IN" sz="28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number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PlaceHolder 1"/>
          <p:cNvSpPr>
            <a:spLocks noGrp="1"/>
          </p:cNvSpPr>
          <p:nvPr>
            <p:ph type="title"/>
          </p:nvPr>
        </p:nvSpPr>
        <p:spPr>
          <a:xfrm>
            <a:off x="840600" y="311760"/>
            <a:ext cx="70995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1275120">
              <a:lnSpc>
                <a:spcPct val="114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SELECT </a:t>
            </a:r>
            <a:r>
              <a:rPr b="1" lang="en-IN" sz="2400" spc="-21" strike="noStrike">
                <a:solidFill>
                  <a:schemeClr val="dk1"/>
                </a:solidFill>
                <a:latin typeface="Times New Roman"/>
              </a:rPr>
              <a:t>row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based on condition Using 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Java </a:t>
            </a:r>
            <a:r>
              <a:rPr b="1" lang="en-IN" sz="2400" spc="-58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import</a:t>
            </a:r>
            <a:r>
              <a:rPr b="1" lang="en-IN" sz="24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java.sql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.*;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5" name="object 3"/>
          <p:cNvSpPr/>
          <p:nvPr/>
        </p:nvSpPr>
        <p:spPr>
          <a:xfrm>
            <a:off x="840600" y="1091160"/>
            <a:ext cx="7595640" cy="367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3800" bIns="0" anchor="t">
            <a:spAutoFit/>
          </a:bodyPr>
          <a:p>
            <a:pPr marL="12600">
              <a:lnSpc>
                <a:spcPct val="100000"/>
              </a:lnSpc>
              <a:spcBef>
                <a:spcPts val="581"/>
              </a:spcBef>
            </a:pP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import</a:t>
            </a:r>
            <a:r>
              <a:rPr b="1" lang="en-IN" sz="20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java.util.*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class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InsertEg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79"/>
              </a:spcBef>
              <a:tabLst>
                <a:tab algn="l" pos="35496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static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main(String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args[])</a:t>
            </a:r>
            <a:r>
              <a:rPr b="0" lang="en-IN" sz="20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throws</a:t>
            </a:r>
            <a:r>
              <a:rPr b="0" lang="en-IN" sz="20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ClassNotFoundException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479"/>
              </a:spcBef>
              <a:tabLst>
                <a:tab algn="l" pos="35496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18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Times New Roman"/>
              </a:rPr>
              <a:t>try</a:t>
            </a:r>
            <a:r>
              <a:rPr b="1" lang="en-IN" sz="18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18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int</a:t>
            </a:r>
            <a:r>
              <a:rPr b="0" lang="en-IN" sz="20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roll;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 indent="62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Scanner sc=new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Scanner(System.in);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Class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IN" sz="2000" spc="-7" strike="noStrike">
                <a:solidFill>
                  <a:srgbClr val="c00000"/>
                </a:solidFill>
                <a:latin typeface="Times New Roman"/>
              </a:rPr>
              <a:t>forName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("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com.mysql.jdbc.Driver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");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cc"/>
                </a:solidFill>
                <a:latin typeface="Times New Roman"/>
              </a:rPr>
              <a:t>Connection</a:t>
            </a:r>
            <a:r>
              <a:rPr b="0" lang="en-IN" sz="2000" spc="-3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lang="en-IN" sz="2000" spc="-12" strike="noStrike">
                <a:solidFill>
                  <a:srgbClr val="0000cc"/>
                </a:solidFill>
                <a:latin typeface="Times New Roman"/>
              </a:rPr>
              <a:t>con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2000" spc="-12" strike="noStrike">
                <a:solidFill>
                  <a:srgbClr val="0000cc"/>
                </a:solidFill>
                <a:latin typeface="Times New Roman"/>
              </a:rPr>
              <a:t>DriverManager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000" spc="-12" strike="noStrike">
                <a:solidFill>
                  <a:srgbClr val="c00000"/>
                </a:solidFill>
                <a:latin typeface="Times New Roman"/>
              </a:rPr>
              <a:t>getConnection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(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 indent="914400">
              <a:lnSpc>
                <a:spcPct val="100000"/>
              </a:lnSpc>
              <a:tabLst>
                <a:tab algn="l" pos="0"/>
              </a:tabLst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"jdbc:mysql://localhost:3306/</a:t>
            </a:r>
            <a:r>
              <a:rPr b="1" lang="en-IN" sz="2000" spc="-7" strike="noStrike">
                <a:solidFill>
                  <a:srgbClr val="6f2fa0"/>
                </a:solidFill>
                <a:latin typeface="Times New Roman"/>
              </a:rPr>
              <a:t>ABC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"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"</a:t>
            </a:r>
            <a:r>
              <a:rPr b="1" lang="en-IN" sz="2000" spc="-12" strike="noStrike">
                <a:solidFill>
                  <a:srgbClr val="6f2fa0"/>
                </a:solidFill>
                <a:latin typeface="Times New Roman"/>
              </a:rPr>
              <a:t>root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","</a:t>
            </a:r>
            <a:r>
              <a:rPr b="1" lang="en-IN" sz="2000" spc="-12" strike="noStrike">
                <a:solidFill>
                  <a:srgbClr val="6f2fa0"/>
                </a:solidFill>
                <a:latin typeface="Times New Roman"/>
              </a:rPr>
              <a:t>root123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");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cc"/>
                </a:solidFill>
                <a:latin typeface="Times New Roman"/>
              </a:rPr>
              <a:t>Statement</a:t>
            </a:r>
            <a:r>
              <a:rPr b="0" lang="en-IN" sz="2000" spc="-3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st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con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000" spc="-7" strike="noStrike">
                <a:solidFill>
                  <a:srgbClr val="c00000"/>
                </a:solidFill>
                <a:latin typeface="Times New Roman"/>
              </a:rPr>
              <a:t>createStatement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();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tabLst>
                <a:tab algn="l" pos="0"/>
              </a:tabLst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System.out.println("Enter</a:t>
            </a:r>
            <a:r>
              <a:rPr b="0" lang="en-IN" sz="20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rollno</a:t>
            </a:r>
            <a:r>
              <a:rPr b="0" lang="en-IN" sz="20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student</a:t>
            </a:r>
            <a:r>
              <a:rPr b="0" lang="en-IN" sz="20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");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roll=sc.nextInt();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6" name="object 4"/>
          <p:cNvSpPr/>
          <p:nvPr/>
        </p:nvSpPr>
        <p:spPr>
          <a:xfrm>
            <a:off x="5670360" y="4797000"/>
            <a:ext cx="354600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766440"/>
                <a:tab algn="l" pos="1691640"/>
                <a:tab algn="l" pos="2627640"/>
              </a:tabLst>
            </a:pP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tu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ER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7" name="object 5"/>
          <p:cNvSpPr/>
          <p:nvPr/>
        </p:nvSpPr>
        <p:spPr>
          <a:xfrm>
            <a:off x="840600" y="4746600"/>
            <a:ext cx="6884280" cy="14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354960" indent="-343080">
              <a:lnSpc>
                <a:spcPct val="99000"/>
              </a:lnSpc>
              <a:spcBef>
                <a:spcPts val="116"/>
              </a:spcBef>
              <a:tabLst>
                <a:tab algn="l" pos="0"/>
              </a:tabLst>
            </a:pPr>
            <a:r>
              <a:rPr b="1" lang="en-IN" sz="2000" spc="4" strike="noStrike">
                <a:solidFill>
                  <a:srgbClr val="0000cc"/>
                </a:solidFill>
                <a:latin typeface="Times New Roman"/>
              </a:rPr>
              <a:t>R</a:t>
            </a: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e</a:t>
            </a:r>
            <a:r>
              <a:rPr b="1" lang="en-IN" sz="2000" spc="-1" strike="noStrike">
                <a:solidFill>
                  <a:srgbClr val="0000cc"/>
                </a:solidFill>
                <a:latin typeface="Times New Roman"/>
              </a:rPr>
              <a:t>su</a:t>
            </a:r>
            <a:r>
              <a:rPr b="1" lang="en-IN" sz="2000" spc="-21" strike="noStrike">
                <a:solidFill>
                  <a:srgbClr val="0000cc"/>
                </a:solidFill>
                <a:latin typeface="Times New Roman"/>
              </a:rPr>
              <a:t>l</a:t>
            </a:r>
            <a:r>
              <a:rPr b="1" lang="en-IN" sz="2000" spc="-1" strike="noStrike">
                <a:solidFill>
                  <a:srgbClr val="0000cc"/>
                </a:solidFill>
                <a:latin typeface="Times New Roman"/>
              </a:rPr>
              <a:t>tS</a:t>
            </a:r>
            <a:r>
              <a:rPr b="1" lang="en-IN" sz="2000" spc="-15" strike="noStrike">
                <a:solidFill>
                  <a:srgbClr val="0000cc"/>
                </a:solidFill>
                <a:latin typeface="Times New Roman"/>
              </a:rPr>
              <a:t>e</a:t>
            </a:r>
            <a:r>
              <a:rPr b="1" lang="en-IN" sz="2000" spc="-1" strike="noStrike">
                <a:solidFill>
                  <a:srgbClr val="0000cc"/>
                </a:solidFill>
                <a:latin typeface="Times New Roman"/>
              </a:rPr>
              <a:t>t</a:t>
            </a:r>
            <a:r>
              <a:rPr b="1" lang="en-IN" sz="2000" spc="-1" strike="noStrike">
                <a:solidFill>
                  <a:srgbClr val="0000cc"/>
                </a:solidFill>
                <a:latin typeface="Times New Roman"/>
              </a:rPr>
              <a:t>	</a:t>
            </a:r>
            <a:r>
              <a:rPr b="1" lang="en-IN" sz="2400" spc="-1" strike="noStrike">
                <a:solidFill>
                  <a:srgbClr val="cc00cc"/>
                </a:solidFill>
                <a:latin typeface="Times New Roman"/>
              </a:rPr>
              <a:t>r</a:t>
            </a:r>
            <a:r>
              <a:rPr b="1" lang="en-IN" sz="2400" spc="-15" strike="noStrike">
                <a:solidFill>
                  <a:srgbClr val="cc00cc"/>
                </a:solidFill>
                <a:latin typeface="Times New Roman"/>
              </a:rPr>
              <a:t>s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1" lang="en-IN" sz="2000" spc="-1" strike="noStrike">
                <a:solidFill>
                  <a:srgbClr val="0000cc"/>
                </a:solidFill>
                <a:latin typeface="Times New Roman"/>
              </a:rPr>
              <a:t>s</a:t>
            </a:r>
            <a:r>
              <a:rPr b="1" lang="en-IN" sz="2000" spc="-12" strike="noStrike">
                <a:solidFill>
                  <a:srgbClr val="0000cc"/>
                </a:solidFill>
                <a:latin typeface="Times New Roman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IN" sz="2000" spc="-15" strike="noStrike">
                <a:solidFill>
                  <a:srgbClr val="c00000"/>
                </a:solidFill>
                <a:latin typeface="Times New Roman"/>
              </a:rPr>
              <a:t>e</a:t>
            </a:r>
            <a:r>
              <a:rPr b="1" lang="en-IN" sz="2000" spc="4" strike="noStrike">
                <a:solidFill>
                  <a:srgbClr val="c00000"/>
                </a:solidFill>
                <a:latin typeface="Times New Roman"/>
              </a:rPr>
              <a:t>x</a:t>
            </a:r>
            <a:r>
              <a:rPr b="1" lang="en-IN" sz="2000" spc="-7" strike="noStrike">
                <a:solidFill>
                  <a:srgbClr val="c00000"/>
                </a:solidFill>
                <a:latin typeface="Times New Roman"/>
              </a:rPr>
              <a:t>ec</a:t>
            </a:r>
            <a:r>
              <a:rPr b="1" lang="en-IN" sz="2000" spc="-15" strike="noStrike">
                <a:solidFill>
                  <a:srgbClr val="c00000"/>
                </a:solidFill>
                <a:latin typeface="Times New Roman"/>
              </a:rPr>
              <a:t>u</a:t>
            </a:r>
            <a:r>
              <a:rPr b="1" lang="en-IN" sz="2000" spc="-1" strike="noStrike">
                <a:solidFill>
                  <a:srgbClr val="c00000"/>
                </a:solidFill>
                <a:latin typeface="Times New Roman"/>
              </a:rPr>
              <a:t>t</a:t>
            </a:r>
            <a:r>
              <a:rPr b="1" lang="en-IN" sz="2000" spc="-15" strike="noStrike">
                <a:solidFill>
                  <a:srgbClr val="c00000"/>
                </a:solidFill>
                <a:latin typeface="Times New Roman"/>
              </a:rPr>
              <a:t>e</a:t>
            </a:r>
            <a:r>
              <a:rPr b="1" lang="en-IN" sz="2400" spc="-12" strike="noStrike">
                <a:solidFill>
                  <a:srgbClr val="c00000"/>
                </a:solidFill>
                <a:latin typeface="Times New Roman"/>
              </a:rPr>
              <a:t>Qu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ery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"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ELEC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T 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rollno='</a:t>
            </a:r>
            <a:r>
              <a:rPr b="0" lang="en-IN" sz="2800" spc="-7" strike="noStrike">
                <a:solidFill>
                  <a:srgbClr val="c00000"/>
                </a:solidFill>
                <a:latin typeface="Times New Roman"/>
              </a:rPr>
              <a:t>"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+</a:t>
            </a:r>
            <a:r>
              <a:rPr b="0" lang="en-IN" sz="20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roll</a:t>
            </a:r>
            <a:r>
              <a:rPr b="0" lang="en-IN" sz="20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+</a:t>
            </a:r>
            <a:r>
              <a:rPr b="0" lang="en-IN" sz="2800" spc="-7" strike="noStrike">
                <a:solidFill>
                  <a:srgbClr val="c00000"/>
                </a:solidFill>
                <a:latin typeface="Times New Roman"/>
              </a:rPr>
              <a:t>"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'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");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31"/>
              </a:spcBef>
              <a:tabLst>
                <a:tab algn="l" pos="0"/>
              </a:tabLst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System.out.println("Name</a:t>
            </a:r>
            <a:r>
              <a:rPr b="0" lang="en-IN" sz="20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student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“+</a:t>
            </a:r>
            <a:r>
              <a:rPr b="1" lang="en-IN" sz="2000" spc="-7" strike="noStrike">
                <a:solidFill>
                  <a:srgbClr val="cc00cc"/>
                </a:solidFill>
                <a:latin typeface="Times New Roman"/>
              </a:rPr>
              <a:t>rs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.getString(1));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8" name="object 6"/>
          <p:cNvSpPr/>
          <p:nvPr/>
        </p:nvSpPr>
        <p:spPr>
          <a:xfrm>
            <a:off x="1755000" y="6150240"/>
            <a:ext cx="303876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con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000" spc="-7" strike="noStrike">
                <a:solidFill>
                  <a:srgbClr val="c00000"/>
                </a:solidFill>
                <a:latin typeface="Times New Roman"/>
              </a:rPr>
              <a:t>close()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01240">
              <a:lnSpc>
                <a:spcPct val="100000"/>
              </a:lnSpc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}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catch(SQLException</a:t>
            </a:r>
            <a:r>
              <a:rPr b="1" lang="en-IN" sz="20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e)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9" name="object 8"/>
          <p:cNvSpPr/>
          <p:nvPr/>
        </p:nvSpPr>
        <p:spPr>
          <a:xfrm>
            <a:off x="1183680" y="6760080"/>
            <a:ext cx="14760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0" name="object 9"/>
          <p:cNvSpPr/>
          <p:nvPr/>
        </p:nvSpPr>
        <p:spPr>
          <a:xfrm>
            <a:off x="840600" y="7066440"/>
            <a:ext cx="13500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PlaceHolder 1"/>
          <p:cNvSpPr>
            <a:spLocks noGrp="1"/>
          </p:cNvSpPr>
          <p:nvPr>
            <p:ph type="title"/>
          </p:nvPr>
        </p:nvSpPr>
        <p:spPr>
          <a:xfrm>
            <a:off x="4050360" y="497880"/>
            <a:ext cx="195624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Summary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2" name="object 3"/>
          <p:cNvSpPr/>
          <p:nvPr/>
        </p:nvSpPr>
        <p:spPr>
          <a:xfrm>
            <a:off x="993240" y="1007280"/>
            <a:ext cx="8071920" cy="494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240" bIns="0" anchor="t">
            <a:spAutoFit/>
          </a:bodyPr>
          <a:p>
            <a:pPr marL="355680" indent="-343080" algn="just">
              <a:lnSpc>
                <a:spcPct val="100000"/>
              </a:lnSpc>
              <a:spcBef>
                <a:spcPts val="734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Programming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Language</a:t>
            </a:r>
            <a:r>
              <a:rPr b="0" lang="en-IN" sz="26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-</a:t>
            </a:r>
            <a:r>
              <a:rPr b="1" lang="en-IN" sz="2600" spc="-1" strike="noStrike">
                <a:solidFill>
                  <a:srgbClr val="0000cc"/>
                </a:solidFill>
                <a:latin typeface="Times New Roman"/>
              </a:rPr>
              <a:t>Java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 algn="just">
              <a:lnSpc>
                <a:spcPct val="100000"/>
              </a:lnSpc>
              <a:spcBef>
                <a:spcPts val="584"/>
              </a:spcBef>
              <a:buClr>
                <a:srgbClr val="000000"/>
              </a:buClr>
              <a:buFont typeface="Arial MT"/>
              <a:buChar char="–"/>
              <a:tabLst>
                <a:tab algn="l" pos="8330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coding,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developing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interfaces(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front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 end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 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application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 algn="just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ata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as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6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–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1" strike="noStrike">
                <a:solidFill>
                  <a:srgbClr val="0000cc"/>
                </a:solidFill>
                <a:latin typeface="Times New Roman"/>
              </a:rPr>
              <a:t>M</a:t>
            </a:r>
            <a:r>
              <a:rPr b="1" lang="en-IN" sz="2600" spc="4" strike="noStrike">
                <a:solidFill>
                  <a:srgbClr val="0000cc"/>
                </a:solidFill>
                <a:latin typeface="Times New Roman"/>
              </a:rPr>
              <a:t>y</a:t>
            </a:r>
            <a:r>
              <a:rPr b="1" lang="en-IN" sz="2600" spc="-1" strike="noStrike">
                <a:solidFill>
                  <a:srgbClr val="0000cc"/>
                </a:solidFill>
                <a:latin typeface="Times New Roman"/>
              </a:rPr>
              <a:t>SQL</a:t>
            </a:r>
            <a:r>
              <a:rPr b="1" lang="en-IN" sz="2600" spc="-17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1" lang="en-IN" sz="2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racl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st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re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SQL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 algn="just">
              <a:lnSpc>
                <a:spcPct val="100000"/>
              </a:lnSpc>
              <a:spcBef>
                <a:spcPts val="584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storing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data-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back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end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application)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Relational</a:t>
            </a:r>
            <a:r>
              <a:rPr b="0" lang="en-IN" sz="24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database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-Tabular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structure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155240" indent="-22860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115560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E.g.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-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Oracle, Microsoft Access,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MySQL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, PostgreSQL,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MongoDB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etc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 algn="just">
              <a:lnSpc>
                <a:spcPts val="3110"/>
              </a:lnSpc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SQL-</a:t>
            </a:r>
            <a:r>
              <a:rPr b="0" lang="en-IN" sz="26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Structured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Query</a:t>
            </a:r>
            <a:r>
              <a:rPr b="0" lang="en-IN" sz="26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Language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 algn="just">
              <a:lnSpc>
                <a:spcPct val="100000"/>
              </a:lnSpc>
              <a:spcBef>
                <a:spcPts val="11"/>
              </a:spcBef>
              <a:buClr>
                <a:srgbClr val="0000cc"/>
              </a:buClr>
              <a:buFont typeface="Arial MT"/>
              <a:buChar char="–"/>
              <a:tabLst>
                <a:tab algn="l" pos="757080"/>
              </a:tabLst>
            </a:pP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SQL</a:t>
            </a:r>
            <a:r>
              <a:rPr b="1" lang="en-IN" sz="2400" spc="-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statements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are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used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perform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operations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on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database. 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CREATE 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TABLE, 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INSERT,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DELETE, 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UPDATE,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SELECT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3" name="object 2" descr=""/>
          <p:cNvPicPr/>
          <p:nvPr/>
        </p:nvPicPr>
        <p:blipFill>
          <a:blip r:embed="rId1"/>
          <a:stretch/>
        </p:blipFill>
        <p:spPr>
          <a:xfrm>
            <a:off x="1572840" y="1219320"/>
            <a:ext cx="6624360" cy="5111280"/>
          </a:xfrm>
          <a:prstGeom prst="rect">
            <a:avLst/>
          </a:prstGeom>
          <a:ln w="0">
            <a:noFill/>
          </a:ln>
        </p:spPr>
      </p:pic>
      <p:sp>
        <p:nvSpPr>
          <p:cNvPr id="934" name="object 3"/>
          <p:cNvSpPr/>
          <p:nvPr/>
        </p:nvSpPr>
        <p:spPr>
          <a:xfrm>
            <a:off x="993240" y="4217760"/>
            <a:ext cx="798480" cy="165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just">
              <a:lnSpc>
                <a:spcPct val="100000"/>
              </a:lnSpc>
              <a:spcBef>
                <a:spcPts val="99"/>
              </a:spcBef>
            </a:pPr>
            <a:r>
              <a:rPr b="0" lang="en-IN" sz="1800" spc="-7" strike="noStrike">
                <a:solidFill>
                  <a:srgbClr val="000000"/>
                </a:solidFill>
                <a:latin typeface="Arial MT"/>
              </a:rPr>
              <a:t>Com.jd </a:t>
            </a:r>
            <a:r>
              <a:rPr b="0" lang="en-IN" sz="1800" spc="-49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Arial MT"/>
              </a:rPr>
              <a:t>bc.mys </a:t>
            </a:r>
            <a:r>
              <a:rPr b="0" lang="en-IN" sz="1800" spc="-49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Arial MT"/>
              </a:rPr>
              <a:t>ql</a:t>
            </a:r>
            <a:r>
              <a:rPr b="0" lang="en-IN" sz="1800" spc="-1" strike="noStrike">
                <a:solidFill>
                  <a:srgbClr val="000000"/>
                </a:solidFill>
                <a:latin typeface="Arial MT"/>
              </a:rPr>
              <a:t>.</a:t>
            </a:r>
            <a:r>
              <a:rPr b="0" lang="en-IN" sz="1800" spc="-12" strike="noStrike">
                <a:solidFill>
                  <a:srgbClr val="000000"/>
                </a:solidFill>
                <a:latin typeface="Arial MT"/>
              </a:rPr>
              <a:t>D</a:t>
            </a:r>
            <a:r>
              <a:rPr b="0" lang="en-IN" sz="1800" spc="-1" strike="noStrike">
                <a:solidFill>
                  <a:srgbClr val="000000"/>
                </a:solidFill>
                <a:latin typeface="Arial MT"/>
              </a:rPr>
              <a:t>r</a:t>
            </a:r>
            <a:r>
              <a:rPr b="0" lang="en-IN" sz="1800" spc="-12" strike="noStrike">
                <a:solidFill>
                  <a:srgbClr val="000000"/>
                </a:solidFill>
                <a:latin typeface="Arial MT"/>
              </a:rPr>
              <a:t>i</a:t>
            </a:r>
            <a:r>
              <a:rPr b="0" lang="en-IN" sz="1800" spc="-7" strike="noStrike">
                <a:solidFill>
                  <a:srgbClr val="000000"/>
                </a:solidFill>
                <a:latin typeface="Arial MT"/>
              </a:rPr>
              <a:t>ve  </a:t>
            </a:r>
            <a:r>
              <a:rPr b="0" lang="en-IN" sz="1800" spc="-1" strike="noStrike">
                <a:solidFill>
                  <a:srgbClr val="000000"/>
                </a:solidFill>
                <a:latin typeface="Arial MT"/>
              </a:rPr>
              <a:t>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5" name="object 2" descr=""/>
          <p:cNvPicPr/>
          <p:nvPr/>
        </p:nvPicPr>
        <p:blipFill>
          <a:blip r:embed="rId1"/>
          <a:stretch/>
        </p:blipFill>
        <p:spPr>
          <a:xfrm>
            <a:off x="2209680" y="990720"/>
            <a:ext cx="5333760" cy="607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6" name="object 2"/>
          <p:cNvGrpSpPr/>
          <p:nvPr/>
        </p:nvGrpSpPr>
        <p:grpSpPr>
          <a:xfrm>
            <a:off x="2636640" y="3631680"/>
            <a:ext cx="3393720" cy="515160"/>
            <a:chOff x="2636640" y="3631680"/>
            <a:chExt cx="3393720" cy="515160"/>
          </a:xfrm>
        </p:grpSpPr>
        <p:sp>
          <p:nvSpPr>
            <p:cNvPr id="937" name="object 3"/>
            <p:cNvSpPr/>
            <p:nvPr/>
          </p:nvSpPr>
          <p:spPr>
            <a:xfrm>
              <a:off x="2653200" y="3646800"/>
              <a:ext cx="3377160" cy="239040"/>
            </a:xfrm>
            <a:custGeom>
              <a:avLst/>
              <a:gdLst>
                <a:gd name="textAreaLeft" fmla="*/ 0 w 3377160"/>
                <a:gd name="textAreaRight" fmla="*/ 3377520 w 3377160"/>
                <a:gd name="textAreaTop" fmla="*/ 0 h 239040"/>
                <a:gd name="textAreaBottom" fmla="*/ 239400 h 239040"/>
              </a:gdLst>
              <a:ahLst/>
              <a:rect l="textAreaLeft" t="textAreaTop" r="textAreaRight" b="textAreaBottom"/>
              <a:pathLst>
                <a:path w="3377565" h="239395">
                  <a:moveTo>
                    <a:pt x="2639568" y="0"/>
                  </a:moveTo>
                  <a:lnTo>
                    <a:pt x="2525268" y="0"/>
                  </a:lnTo>
                  <a:lnTo>
                    <a:pt x="2412492" y="195072"/>
                  </a:lnTo>
                  <a:lnTo>
                    <a:pt x="2296668" y="0"/>
                  </a:lnTo>
                  <a:lnTo>
                    <a:pt x="2180844" y="0"/>
                  </a:lnTo>
                  <a:lnTo>
                    <a:pt x="2331825" y="239267"/>
                  </a:lnTo>
                  <a:lnTo>
                    <a:pt x="2487306" y="239267"/>
                  </a:lnTo>
                  <a:lnTo>
                    <a:pt x="2639568" y="0"/>
                  </a:lnTo>
                  <a:close/>
                </a:path>
                <a:path w="3377565" h="239395">
                  <a:moveTo>
                    <a:pt x="2969704" y="239267"/>
                  </a:moveTo>
                  <a:lnTo>
                    <a:pt x="2930652" y="179832"/>
                  </a:lnTo>
                  <a:lnTo>
                    <a:pt x="2872359" y="140779"/>
                  </a:lnTo>
                  <a:lnTo>
                    <a:pt x="2798064" y="128016"/>
                  </a:lnTo>
                  <a:lnTo>
                    <a:pt x="2773227" y="129444"/>
                  </a:lnTo>
                  <a:lnTo>
                    <a:pt x="2725840" y="140874"/>
                  </a:lnTo>
                  <a:lnTo>
                    <a:pt x="2684121" y="163710"/>
                  </a:lnTo>
                  <a:lnTo>
                    <a:pt x="2651498" y="197381"/>
                  </a:lnTo>
                  <a:lnTo>
                    <a:pt x="2628346" y="239267"/>
                  </a:lnTo>
                  <a:lnTo>
                    <a:pt x="2732798" y="239267"/>
                  </a:lnTo>
                  <a:lnTo>
                    <a:pt x="2737104" y="233172"/>
                  </a:lnTo>
                  <a:lnTo>
                    <a:pt x="2750510" y="220289"/>
                  </a:lnTo>
                  <a:lnTo>
                    <a:pt x="2765488" y="211264"/>
                  </a:lnTo>
                  <a:lnTo>
                    <a:pt x="2781895" y="205954"/>
                  </a:lnTo>
                  <a:lnTo>
                    <a:pt x="2799588" y="204216"/>
                  </a:lnTo>
                  <a:lnTo>
                    <a:pt x="2817042" y="205954"/>
                  </a:lnTo>
                  <a:lnTo>
                    <a:pt x="2832925" y="211264"/>
                  </a:lnTo>
                  <a:lnTo>
                    <a:pt x="2847379" y="220289"/>
                  </a:lnTo>
                  <a:lnTo>
                    <a:pt x="2860548" y="233172"/>
                  </a:lnTo>
                  <a:lnTo>
                    <a:pt x="2864954" y="239267"/>
                  </a:lnTo>
                  <a:lnTo>
                    <a:pt x="2969704" y="239267"/>
                  </a:lnTo>
                  <a:close/>
                </a:path>
                <a:path w="3377565" h="239395">
                  <a:moveTo>
                    <a:pt x="3148584" y="239267"/>
                  </a:moveTo>
                  <a:lnTo>
                    <a:pt x="3148584" y="135636"/>
                  </a:lnTo>
                  <a:lnTo>
                    <a:pt x="3054096" y="135636"/>
                  </a:lnTo>
                  <a:lnTo>
                    <a:pt x="3054096" y="239267"/>
                  </a:lnTo>
                  <a:lnTo>
                    <a:pt x="3148584" y="239267"/>
                  </a:lnTo>
                  <a:close/>
                </a:path>
                <a:path w="3377565" h="239395">
                  <a:moveTo>
                    <a:pt x="3377184" y="239267"/>
                  </a:moveTo>
                  <a:lnTo>
                    <a:pt x="3377184" y="135636"/>
                  </a:lnTo>
                  <a:lnTo>
                    <a:pt x="3284220" y="135636"/>
                  </a:lnTo>
                  <a:lnTo>
                    <a:pt x="3284220" y="239267"/>
                  </a:lnTo>
                  <a:lnTo>
                    <a:pt x="3377184" y="239267"/>
                  </a:lnTo>
                  <a:close/>
                </a:path>
                <a:path w="3377565" h="239395">
                  <a:moveTo>
                    <a:pt x="1576279" y="239267"/>
                  </a:moveTo>
                  <a:lnTo>
                    <a:pt x="1568386" y="196357"/>
                  </a:lnTo>
                  <a:lnTo>
                    <a:pt x="1546145" y="159043"/>
                  </a:lnTo>
                  <a:lnTo>
                    <a:pt x="1501092" y="133802"/>
                  </a:lnTo>
                  <a:lnTo>
                    <a:pt x="1456944" y="128016"/>
                  </a:lnTo>
                  <a:lnTo>
                    <a:pt x="1423177" y="131730"/>
                  </a:lnTo>
                  <a:lnTo>
                    <a:pt x="1392555" y="142875"/>
                  </a:lnTo>
                  <a:lnTo>
                    <a:pt x="1364789" y="161448"/>
                  </a:lnTo>
                  <a:lnTo>
                    <a:pt x="1339596" y="187452"/>
                  </a:lnTo>
                  <a:lnTo>
                    <a:pt x="1339596" y="135636"/>
                  </a:lnTo>
                  <a:lnTo>
                    <a:pt x="1252728" y="135636"/>
                  </a:lnTo>
                  <a:lnTo>
                    <a:pt x="1252728" y="239267"/>
                  </a:lnTo>
                  <a:lnTo>
                    <a:pt x="1358742" y="239267"/>
                  </a:lnTo>
                  <a:lnTo>
                    <a:pt x="1359098" y="238434"/>
                  </a:lnTo>
                  <a:lnTo>
                    <a:pt x="1364932" y="229171"/>
                  </a:lnTo>
                  <a:lnTo>
                    <a:pt x="1401699" y="203073"/>
                  </a:lnTo>
                  <a:lnTo>
                    <a:pt x="1424940" y="199644"/>
                  </a:lnTo>
                  <a:lnTo>
                    <a:pt x="1433798" y="200215"/>
                  </a:lnTo>
                  <a:lnTo>
                    <a:pt x="1468564" y="220218"/>
                  </a:lnTo>
                  <a:lnTo>
                    <a:pt x="1477586" y="239267"/>
                  </a:lnTo>
                  <a:lnTo>
                    <a:pt x="1576279" y="239267"/>
                  </a:lnTo>
                  <a:close/>
                </a:path>
                <a:path w="3377565" h="239395">
                  <a:moveTo>
                    <a:pt x="1160525" y="239267"/>
                  </a:moveTo>
                  <a:lnTo>
                    <a:pt x="1154215" y="195095"/>
                  </a:lnTo>
                  <a:lnTo>
                    <a:pt x="1131570" y="159448"/>
                  </a:lnTo>
                  <a:lnTo>
                    <a:pt x="1087802" y="136374"/>
                  </a:lnTo>
                  <a:lnTo>
                    <a:pt x="1041034" y="128897"/>
                  </a:lnTo>
                  <a:lnTo>
                    <a:pt x="1011936" y="128016"/>
                  </a:lnTo>
                  <a:lnTo>
                    <a:pt x="979003" y="129468"/>
                  </a:lnTo>
                  <a:lnTo>
                    <a:pt x="926853" y="141517"/>
                  </a:lnTo>
                  <a:lnTo>
                    <a:pt x="890801" y="166663"/>
                  </a:lnTo>
                  <a:lnTo>
                    <a:pt x="866274" y="204906"/>
                  </a:lnTo>
                  <a:lnTo>
                    <a:pt x="858012" y="228600"/>
                  </a:lnTo>
                  <a:lnTo>
                    <a:pt x="917750" y="239267"/>
                  </a:lnTo>
                  <a:lnTo>
                    <a:pt x="945048" y="239267"/>
                  </a:lnTo>
                  <a:lnTo>
                    <a:pt x="947356" y="233029"/>
                  </a:lnTo>
                  <a:lnTo>
                    <a:pt x="952500" y="223647"/>
                  </a:lnTo>
                  <a:lnTo>
                    <a:pt x="992576" y="200239"/>
                  </a:lnTo>
                  <a:lnTo>
                    <a:pt x="1004316" y="199644"/>
                  </a:lnTo>
                  <a:lnTo>
                    <a:pt x="1022032" y="200477"/>
                  </a:lnTo>
                  <a:lnTo>
                    <a:pt x="1060608" y="218432"/>
                  </a:lnTo>
                  <a:lnTo>
                    <a:pt x="1067598" y="239267"/>
                  </a:lnTo>
                  <a:lnTo>
                    <a:pt x="1160525" y="239267"/>
                  </a:lnTo>
                  <a:close/>
                </a:path>
                <a:path w="3377565" h="239395">
                  <a:moveTo>
                    <a:pt x="1763268" y="239267"/>
                  </a:moveTo>
                  <a:lnTo>
                    <a:pt x="1763268" y="0"/>
                  </a:lnTo>
                  <a:lnTo>
                    <a:pt x="1668780" y="0"/>
                  </a:lnTo>
                  <a:lnTo>
                    <a:pt x="1668780" y="239267"/>
                  </a:lnTo>
                  <a:lnTo>
                    <a:pt x="1763268" y="239267"/>
                  </a:lnTo>
                  <a:close/>
                </a:path>
                <a:path w="3377565" h="239395">
                  <a:moveTo>
                    <a:pt x="1988820" y="135636"/>
                  </a:moveTo>
                  <a:lnTo>
                    <a:pt x="1872996" y="135636"/>
                  </a:lnTo>
                  <a:lnTo>
                    <a:pt x="1782002" y="239267"/>
                  </a:lnTo>
                  <a:lnTo>
                    <a:pt x="1892503" y="239267"/>
                  </a:lnTo>
                  <a:lnTo>
                    <a:pt x="1988820" y="135636"/>
                  </a:lnTo>
                  <a:close/>
                </a:path>
                <a:path w="3377565" h="239395">
                  <a:moveTo>
                    <a:pt x="775914" y="239267"/>
                  </a:moveTo>
                  <a:lnTo>
                    <a:pt x="769167" y="200691"/>
                  </a:lnTo>
                  <a:lnTo>
                    <a:pt x="746688" y="161853"/>
                  </a:lnTo>
                  <a:lnTo>
                    <a:pt x="714756" y="140208"/>
                  </a:lnTo>
                  <a:lnTo>
                    <a:pt x="671679" y="128849"/>
                  </a:lnTo>
                  <a:lnTo>
                    <a:pt x="655320" y="128016"/>
                  </a:lnTo>
                  <a:lnTo>
                    <a:pt x="625340" y="131421"/>
                  </a:lnTo>
                  <a:lnTo>
                    <a:pt x="597217" y="141541"/>
                  </a:lnTo>
                  <a:lnTo>
                    <a:pt x="571095" y="158234"/>
                  </a:lnTo>
                  <a:lnTo>
                    <a:pt x="547116" y="181356"/>
                  </a:lnTo>
                  <a:lnTo>
                    <a:pt x="547116" y="0"/>
                  </a:lnTo>
                  <a:lnTo>
                    <a:pt x="452628" y="0"/>
                  </a:lnTo>
                  <a:lnTo>
                    <a:pt x="452628" y="239267"/>
                  </a:lnTo>
                  <a:lnTo>
                    <a:pt x="558712" y="239267"/>
                  </a:lnTo>
                  <a:lnTo>
                    <a:pt x="560522" y="234767"/>
                  </a:lnTo>
                  <a:lnTo>
                    <a:pt x="566356" y="225742"/>
                  </a:lnTo>
                  <a:lnTo>
                    <a:pt x="602361" y="202882"/>
                  </a:lnTo>
                  <a:lnTo>
                    <a:pt x="624840" y="199644"/>
                  </a:lnTo>
                  <a:lnTo>
                    <a:pt x="634579" y="200215"/>
                  </a:lnTo>
                  <a:lnTo>
                    <a:pt x="669988" y="219265"/>
                  </a:lnTo>
                  <a:lnTo>
                    <a:pt x="679441" y="239267"/>
                  </a:lnTo>
                  <a:lnTo>
                    <a:pt x="775914" y="239267"/>
                  </a:lnTo>
                  <a:close/>
                </a:path>
                <a:path w="3377565" h="239395">
                  <a:moveTo>
                    <a:pt x="390144" y="83820"/>
                  </a:moveTo>
                  <a:lnTo>
                    <a:pt x="390144" y="0"/>
                  </a:lnTo>
                  <a:lnTo>
                    <a:pt x="0" y="0"/>
                  </a:lnTo>
                  <a:lnTo>
                    <a:pt x="0" y="83820"/>
                  </a:lnTo>
                  <a:lnTo>
                    <a:pt x="144780" y="83820"/>
                  </a:lnTo>
                  <a:lnTo>
                    <a:pt x="144780" y="239267"/>
                  </a:lnTo>
                  <a:lnTo>
                    <a:pt x="245364" y="239267"/>
                  </a:lnTo>
                  <a:lnTo>
                    <a:pt x="245364" y="83820"/>
                  </a:lnTo>
                  <a:lnTo>
                    <a:pt x="390144" y="83820"/>
                  </a:lnTo>
                  <a:close/>
                </a:path>
              </a:pathLst>
            </a:custGeom>
            <a:solidFill>
              <a:srgbClr val="fff0e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938" name="object 4" descr=""/>
            <p:cNvPicPr/>
            <p:nvPr/>
          </p:nvPicPr>
          <p:blipFill>
            <a:blip r:embed="rId1"/>
            <a:stretch/>
          </p:blipFill>
          <p:spPr>
            <a:xfrm>
              <a:off x="2636640" y="3631680"/>
              <a:ext cx="421920" cy="113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39" name="object 5"/>
            <p:cNvSpPr/>
            <p:nvPr/>
          </p:nvSpPr>
          <p:spPr>
            <a:xfrm>
              <a:off x="2653200" y="3646800"/>
              <a:ext cx="3377160" cy="239040"/>
            </a:xfrm>
            <a:custGeom>
              <a:avLst/>
              <a:gdLst>
                <a:gd name="textAreaLeft" fmla="*/ 0 w 3377160"/>
                <a:gd name="textAreaRight" fmla="*/ 3377520 w 3377160"/>
                <a:gd name="textAreaTop" fmla="*/ 0 h 239040"/>
                <a:gd name="textAreaBottom" fmla="*/ 239400 h 239040"/>
              </a:gdLst>
              <a:ahLst/>
              <a:rect l="textAreaLeft" t="textAreaTop" r="textAreaRight" b="textAreaBottom"/>
              <a:pathLst>
                <a:path w="3377565" h="239395">
                  <a:moveTo>
                    <a:pt x="2639568" y="0"/>
                  </a:moveTo>
                  <a:lnTo>
                    <a:pt x="2525268" y="0"/>
                  </a:lnTo>
                  <a:lnTo>
                    <a:pt x="2412492" y="195072"/>
                  </a:lnTo>
                  <a:lnTo>
                    <a:pt x="2296668" y="0"/>
                  </a:lnTo>
                  <a:lnTo>
                    <a:pt x="2180844" y="0"/>
                  </a:lnTo>
                  <a:lnTo>
                    <a:pt x="2331825" y="239267"/>
                  </a:lnTo>
                  <a:lnTo>
                    <a:pt x="2487306" y="239267"/>
                  </a:lnTo>
                  <a:lnTo>
                    <a:pt x="2639568" y="0"/>
                  </a:lnTo>
                  <a:close/>
                </a:path>
                <a:path w="3377565" h="239395">
                  <a:moveTo>
                    <a:pt x="2969704" y="239267"/>
                  </a:moveTo>
                  <a:lnTo>
                    <a:pt x="2930652" y="179832"/>
                  </a:lnTo>
                  <a:lnTo>
                    <a:pt x="2872359" y="140779"/>
                  </a:lnTo>
                  <a:lnTo>
                    <a:pt x="2798064" y="128016"/>
                  </a:lnTo>
                  <a:lnTo>
                    <a:pt x="2773227" y="129444"/>
                  </a:lnTo>
                  <a:lnTo>
                    <a:pt x="2725840" y="140874"/>
                  </a:lnTo>
                  <a:lnTo>
                    <a:pt x="2684121" y="163710"/>
                  </a:lnTo>
                  <a:lnTo>
                    <a:pt x="2651498" y="197381"/>
                  </a:lnTo>
                  <a:lnTo>
                    <a:pt x="2628346" y="239267"/>
                  </a:lnTo>
                  <a:lnTo>
                    <a:pt x="2732798" y="239267"/>
                  </a:lnTo>
                  <a:lnTo>
                    <a:pt x="2737104" y="233172"/>
                  </a:lnTo>
                  <a:lnTo>
                    <a:pt x="2750510" y="220289"/>
                  </a:lnTo>
                  <a:lnTo>
                    <a:pt x="2765488" y="211264"/>
                  </a:lnTo>
                  <a:lnTo>
                    <a:pt x="2781895" y="205954"/>
                  </a:lnTo>
                  <a:lnTo>
                    <a:pt x="2799588" y="204216"/>
                  </a:lnTo>
                  <a:lnTo>
                    <a:pt x="2817042" y="205954"/>
                  </a:lnTo>
                  <a:lnTo>
                    <a:pt x="2832925" y="211264"/>
                  </a:lnTo>
                  <a:lnTo>
                    <a:pt x="2847379" y="220289"/>
                  </a:lnTo>
                  <a:lnTo>
                    <a:pt x="2860548" y="233172"/>
                  </a:lnTo>
                  <a:lnTo>
                    <a:pt x="2864954" y="239267"/>
                  </a:lnTo>
                  <a:lnTo>
                    <a:pt x="2969704" y="239267"/>
                  </a:lnTo>
                  <a:close/>
                </a:path>
                <a:path w="3377565" h="239395">
                  <a:moveTo>
                    <a:pt x="3148584" y="239267"/>
                  </a:moveTo>
                  <a:lnTo>
                    <a:pt x="3148584" y="135636"/>
                  </a:lnTo>
                  <a:lnTo>
                    <a:pt x="3054096" y="135636"/>
                  </a:lnTo>
                  <a:lnTo>
                    <a:pt x="3054096" y="239267"/>
                  </a:lnTo>
                  <a:lnTo>
                    <a:pt x="3148584" y="239267"/>
                  </a:lnTo>
                  <a:close/>
                </a:path>
                <a:path w="3377565" h="239395">
                  <a:moveTo>
                    <a:pt x="3377184" y="239267"/>
                  </a:moveTo>
                  <a:lnTo>
                    <a:pt x="3377184" y="135636"/>
                  </a:lnTo>
                  <a:lnTo>
                    <a:pt x="3284220" y="135636"/>
                  </a:lnTo>
                  <a:lnTo>
                    <a:pt x="3284220" y="239267"/>
                  </a:lnTo>
                  <a:lnTo>
                    <a:pt x="3377184" y="239267"/>
                  </a:lnTo>
                  <a:close/>
                </a:path>
                <a:path w="3377565" h="239395">
                  <a:moveTo>
                    <a:pt x="1576279" y="239267"/>
                  </a:moveTo>
                  <a:lnTo>
                    <a:pt x="1568386" y="196357"/>
                  </a:lnTo>
                  <a:lnTo>
                    <a:pt x="1546145" y="159043"/>
                  </a:lnTo>
                  <a:lnTo>
                    <a:pt x="1501092" y="133802"/>
                  </a:lnTo>
                  <a:lnTo>
                    <a:pt x="1456944" y="128016"/>
                  </a:lnTo>
                  <a:lnTo>
                    <a:pt x="1423177" y="131730"/>
                  </a:lnTo>
                  <a:lnTo>
                    <a:pt x="1392555" y="142875"/>
                  </a:lnTo>
                  <a:lnTo>
                    <a:pt x="1364789" y="161448"/>
                  </a:lnTo>
                  <a:lnTo>
                    <a:pt x="1339596" y="187452"/>
                  </a:lnTo>
                  <a:lnTo>
                    <a:pt x="1339596" y="135636"/>
                  </a:lnTo>
                  <a:lnTo>
                    <a:pt x="1252728" y="135636"/>
                  </a:lnTo>
                  <a:lnTo>
                    <a:pt x="1252728" y="239267"/>
                  </a:lnTo>
                  <a:lnTo>
                    <a:pt x="1358742" y="239267"/>
                  </a:lnTo>
                  <a:lnTo>
                    <a:pt x="1359098" y="238434"/>
                  </a:lnTo>
                  <a:lnTo>
                    <a:pt x="1364932" y="229171"/>
                  </a:lnTo>
                  <a:lnTo>
                    <a:pt x="1401699" y="203073"/>
                  </a:lnTo>
                  <a:lnTo>
                    <a:pt x="1424940" y="199644"/>
                  </a:lnTo>
                  <a:lnTo>
                    <a:pt x="1433798" y="200215"/>
                  </a:lnTo>
                  <a:lnTo>
                    <a:pt x="1468564" y="220218"/>
                  </a:lnTo>
                  <a:lnTo>
                    <a:pt x="1477586" y="239267"/>
                  </a:lnTo>
                  <a:lnTo>
                    <a:pt x="1576279" y="239267"/>
                  </a:lnTo>
                  <a:close/>
                </a:path>
                <a:path w="3377565" h="239395">
                  <a:moveTo>
                    <a:pt x="1160525" y="239267"/>
                  </a:moveTo>
                  <a:lnTo>
                    <a:pt x="1154215" y="195095"/>
                  </a:lnTo>
                  <a:lnTo>
                    <a:pt x="1131570" y="159448"/>
                  </a:lnTo>
                  <a:lnTo>
                    <a:pt x="1087802" y="136374"/>
                  </a:lnTo>
                  <a:lnTo>
                    <a:pt x="1041034" y="128897"/>
                  </a:lnTo>
                  <a:lnTo>
                    <a:pt x="1011936" y="128016"/>
                  </a:lnTo>
                  <a:lnTo>
                    <a:pt x="979003" y="129468"/>
                  </a:lnTo>
                  <a:lnTo>
                    <a:pt x="926853" y="141517"/>
                  </a:lnTo>
                  <a:lnTo>
                    <a:pt x="890801" y="166663"/>
                  </a:lnTo>
                  <a:lnTo>
                    <a:pt x="866274" y="204906"/>
                  </a:lnTo>
                  <a:lnTo>
                    <a:pt x="858012" y="228600"/>
                  </a:lnTo>
                  <a:lnTo>
                    <a:pt x="917750" y="239267"/>
                  </a:lnTo>
                  <a:lnTo>
                    <a:pt x="945048" y="239267"/>
                  </a:lnTo>
                  <a:lnTo>
                    <a:pt x="947356" y="233029"/>
                  </a:lnTo>
                  <a:lnTo>
                    <a:pt x="952500" y="223647"/>
                  </a:lnTo>
                  <a:lnTo>
                    <a:pt x="992576" y="200239"/>
                  </a:lnTo>
                  <a:lnTo>
                    <a:pt x="1004316" y="199644"/>
                  </a:lnTo>
                  <a:lnTo>
                    <a:pt x="1022032" y="200477"/>
                  </a:lnTo>
                  <a:lnTo>
                    <a:pt x="1060608" y="218432"/>
                  </a:lnTo>
                  <a:lnTo>
                    <a:pt x="1067598" y="239267"/>
                  </a:lnTo>
                  <a:lnTo>
                    <a:pt x="1160525" y="239267"/>
                  </a:lnTo>
                  <a:close/>
                </a:path>
                <a:path w="3377565" h="239395">
                  <a:moveTo>
                    <a:pt x="1763268" y="239267"/>
                  </a:moveTo>
                  <a:lnTo>
                    <a:pt x="1763268" y="0"/>
                  </a:lnTo>
                  <a:lnTo>
                    <a:pt x="1668780" y="0"/>
                  </a:lnTo>
                  <a:lnTo>
                    <a:pt x="1668780" y="239267"/>
                  </a:lnTo>
                  <a:lnTo>
                    <a:pt x="1763268" y="239267"/>
                  </a:lnTo>
                  <a:close/>
                </a:path>
                <a:path w="3377565" h="239395">
                  <a:moveTo>
                    <a:pt x="1988820" y="135636"/>
                  </a:moveTo>
                  <a:lnTo>
                    <a:pt x="1872996" y="135636"/>
                  </a:lnTo>
                  <a:lnTo>
                    <a:pt x="1782002" y="239267"/>
                  </a:lnTo>
                  <a:lnTo>
                    <a:pt x="1892503" y="239267"/>
                  </a:lnTo>
                  <a:lnTo>
                    <a:pt x="1988820" y="135636"/>
                  </a:lnTo>
                  <a:close/>
                </a:path>
                <a:path w="3377565" h="239395">
                  <a:moveTo>
                    <a:pt x="775914" y="239267"/>
                  </a:moveTo>
                  <a:lnTo>
                    <a:pt x="769167" y="200691"/>
                  </a:lnTo>
                  <a:lnTo>
                    <a:pt x="746688" y="161853"/>
                  </a:lnTo>
                  <a:lnTo>
                    <a:pt x="714756" y="140208"/>
                  </a:lnTo>
                  <a:lnTo>
                    <a:pt x="671679" y="128849"/>
                  </a:lnTo>
                  <a:lnTo>
                    <a:pt x="655320" y="128016"/>
                  </a:lnTo>
                  <a:lnTo>
                    <a:pt x="625340" y="131421"/>
                  </a:lnTo>
                  <a:lnTo>
                    <a:pt x="597217" y="141541"/>
                  </a:lnTo>
                  <a:lnTo>
                    <a:pt x="571095" y="158234"/>
                  </a:lnTo>
                  <a:lnTo>
                    <a:pt x="547116" y="181356"/>
                  </a:lnTo>
                  <a:lnTo>
                    <a:pt x="547116" y="0"/>
                  </a:lnTo>
                  <a:lnTo>
                    <a:pt x="452628" y="0"/>
                  </a:lnTo>
                  <a:lnTo>
                    <a:pt x="452628" y="239267"/>
                  </a:lnTo>
                  <a:lnTo>
                    <a:pt x="558712" y="239267"/>
                  </a:lnTo>
                  <a:lnTo>
                    <a:pt x="560522" y="234767"/>
                  </a:lnTo>
                  <a:lnTo>
                    <a:pt x="566356" y="225742"/>
                  </a:lnTo>
                  <a:lnTo>
                    <a:pt x="602361" y="202882"/>
                  </a:lnTo>
                  <a:lnTo>
                    <a:pt x="624840" y="199644"/>
                  </a:lnTo>
                  <a:lnTo>
                    <a:pt x="634579" y="200215"/>
                  </a:lnTo>
                  <a:lnTo>
                    <a:pt x="669988" y="219265"/>
                  </a:lnTo>
                  <a:lnTo>
                    <a:pt x="679441" y="239267"/>
                  </a:lnTo>
                  <a:lnTo>
                    <a:pt x="775914" y="239267"/>
                  </a:lnTo>
                  <a:close/>
                </a:path>
                <a:path w="3377565" h="239395">
                  <a:moveTo>
                    <a:pt x="390144" y="83820"/>
                  </a:moveTo>
                  <a:lnTo>
                    <a:pt x="390144" y="0"/>
                  </a:lnTo>
                  <a:lnTo>
                    <a:pt x="0" y="0"/>
                  </a:lnTo>
                  <a:lnTo>
                    <a:pt x="0" y="83820"/>
                  </a:lnTo>
                  <a:lnTo>
                    <a:pt x="144780" y="83820"/>
                  </a:lnTo>
                  <a:lnTo>
                    <a:pt x="144780" y="239267"/>
                  </a:lnTo>
                  <a:lnTo>
                    <a:pt x="245364" y="239267"/>
                  </a:lnTo>
                  <a:lnTo>
                    <a:pt x="245364" y="83820"/>
                  </a:lnTo>
                  <a:lnTo>
                    <a:pt x="390144" y="83820"/>
                  </a:lnTo>
                  <a:close/>
                </a:path>
              </a:pathLst>
            </a:custGeom>
            <a:solidFill>
              <a:srgbClr val="fff0e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940" name="object 6" descr=""/>
            <p:cNvPicPr/>
            <p:nvPr/>
          </p:nvPicPr>
          <p:blipFill>
            <a:blip r:embed="rId2"/>
            <a:stretch/>
          </p:blipFill>
          <p:spPr>
            <a:xfrm>
              <a:off x="2636640" y="3631680"/>
              <a:ext cx="421920" cy="113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1" name="object 7"/>
            <p:cNvSpPr/>
            <p:nvPr/>
          </p:nvSpPr>
          <p:spPr>
            <a:xfrm>
              <a:off x="2797920" y="3886200"/>
              <a:ext cx="3232440" cy="260640"/>
            </a:xfrm>
            <a:custGeom>
              <a:avLst/>
              <a:gdLst>
                <a:gd name="textAreaLeft" fmla="*/ 0 w 3232440"/>
                <a:gd name="textAreaRight" fmla="*/ 3232800 w 3232440"/>
                <a:gd name="textAreaTop" fmla="*/ 0 h 260640"/>
                <a:gd name="textAreaBottom" fmla="*/ 261000 h 260640"/>
              </a:gdLst>
              <a:ahLst/>
              <a:rect l="textAreaLeft" t="textAreaTop" r="textAreaRight" b="textAreaBottom"/>
              <a:pathLst>
                <a:path w="3232785" h="260985">
                  <a:moveTo>
                    <a:pt x="100584" y="0"/>
                  </a:moveTo>
                  <a:lnTo>
                    <a:pt x="0" y="0"/>
                  </a:lnTo>
                  <a:lnTo>
                    <a:pt x="0" y="252996"/>
                  </a:lnTo>
                  <a:lnTo>
                    <a:pt x="100584" y="252996"/>
                  </a:lnTo>
                  <a:lnTo>
                    <a:pt x="100584" y="0"/>
                  </a:lnTo>
                  <a:close/>
                </a:path>
                <a:path w="3232785" h="260985">
                  <a:moveTo>
                    <a:pt x="413931" y="0"/>
                  </a:moveTo>
                  <a:lnTo>
                    <a:pt x="307848" y="0"/>
                  </a:lnTo>
                  <a:lnTo>
                    <a:pt x="307848" y="252996"/>
                  </a:lnTo>
                  <a:lnTo>
                    <a:pt x="402336" y="252996"/>
                  </a:lnTo>
                  <a:lnTo>
                    <a:pt x="402336" y="74688"/>
                  </a:lnTo>
                  <a:lnTo>
                    <a:pt x="402907" y="53251"/>
                  </a:lnTo>
                  <a:lnTo>
                    <a:pt x="404622" y="34683"/>
                  </a:lnTo>
                  <a:lnTo>
                    <a:pt x="407479" y="18961"/>
                  </a:lnTo>
                  <a:lnTo>
                    <a:pt x="411480" y="6108"/>
                  </a:lnTo>
                  <a:lnTo>
                    <a:pt x="413931" y="0"/>
                  </a:lnTo>
                  <a:close/>
                </a:path>
                <a:path w="3232785" h="260985">
                  <a:moveTo>
                    <a:pt x="632460" y="44208"/>
                  </a:moveTo>
                  <a:lnTo>
                    <a:pt x="632167" y="21653"/>
                  </a:lnTo>
                  <a:lnTo>
                    <a:pt x="631317" y="2108"/>
                  </a:lnTo>
                  <a:lnTo>
                    <a:pt x="631126" y="0"/>
                  </a:lnTo>
                  <a:lnTo>
                    <a:pt x="534657" y="0"/>
                  </a:lnTo>
                  <a:lnTo>
                    <a:pt x="535393" y="3581"/>
                  </a:lnTo>
                  <a:lnTo>
                    <a:pt x="536829" y="18681"/>
                  </a:lnTo>
                  <a:lnTo>
                    <a:pt x="537679" y="38912"/>
                  </a:lnTo>
                  <a:lnTo>
                    <a:pt x="537972" y="64020"/>
                  </a:lnTo>
                  <a:lnTo>
                    <a:pt x="537972" y="252996"/>
                  </a:lnTo>
                  <a:lnTo>
                    <a:pt x="632460" y="252996"/>
                  </a:lnTo>
                  <a:lnTo>
                    <a:pt x="632460" y="44208"/>
                  </a:lnTo>
                  <a:close/>
                </a:path>
                <a:path w="3232785" h="260985">
                  <a:moveTo>
                    <a:pt x="800265" y="0"/>
                  </a:moveTo>
                  <a:lnTo>
                    <a:pt x="772960" y="0"/>
                  </a:lnTo>
                  <a:lnTo>
                    <a:pt x="798576" y="4584"/>
                  </a:lnTo>
                  <a:lnTo>
                    <a:pt x="800265" y="0"/>
                  </a:lnTo>
                  <a:close/>
                </a:path>
                <a:path w="3232785" h="260985">
                  <a:moveTo>
                    <a:pt x="1036320" y="252996"/>
                  </a:moveTo>
                  <a:lnTo>
                    <a:pt x="1022388" y="215696"/>
                  </a:lnTo>
                  <a:lnTo>
                    <a:pt x="1016127" y="175653"/>
                  </a:lnTo>
                  <a:lnTo>
                    <a:pt x="1014984" y="135648"/>
                  </a:lnTo>
                  <a:lnTo>
                    <a:pt x="1016508" y="25920"/>
                  </a:lnTo>
                  <a:lnTo>
                    <a:pt x="1015733" y="0"/>
                  </a:lnTo>
                  <a:lnTo>
                    <a:pt x="922807" y="0"/>
                  </a:lnTo>
                  <a:lnTo>
                    <a:pt x="923544" y="10680"/>
                  </a:lnTo>
                  <a:lnTo>
                    <a:pt x="923544" y="19824"/>
                  </a:lnTo>
                  <a:lnTo>
                    <a:pt x="923544" y="80784"/>
                  </a:lnTo>
                  <a:lnTo>
                    <a:pt x="923544" y="100596"/>
                  </a:lnTo>
                  <a:lnTo>
                    <a:pt x="923277" y="116306"/>
                  </a:lnTo>
                  <a:lnTo>
                    <a:pt x="917346" y="155143"/>
                  </a:lnTo>
                  <a:lnTo>
                    <a:pt x="885939" y="184556"/>
                  </a:lnTo>
                  <a:lnTo>
                    <a:pt x="848868" y="193560"/>
                  </a:lnTo>
                  <a:lnTo>
                    <a:pt x="838009" y="192697"/>
                  </a:lnTo>
                  <a:lnTo>
                    <a:pt x="805408" y="172427"/>
                  </a:lnTo>
                  <a:lnTo>
                    <a:pt x="797052" y="144792"/>
                  </a:lnTo>
                  <a:lnTo>
                    <a:pt x="798195" y="135712"/>
                  </a:lnTo>
                  <a:lnTo>
                    <a:pt x="834390" y="104406"/>
                  </a:lnTo>
                  <a:lnTo>
                    <a:pt x="885177" y="91706"/>
                  </a:lnTo>
                  <a:lnTo>
                    <a:pt x="900493" y="87833"/>
                  </a:lnTo>
                  <a:lnTo>
                    <a:pt x="913231" y="84226"/>
                  </a:lnTo>
                  <a:lnTo>
                    <a:pt x="923544" y="80784"/>
                  </a:lnTo>
                  <a:lnTo>
                    <a:pt x="923544" y="19824"/>
                  </a:lnTo>
                  <a:lnTo>
                    <a:pt x="908392" y="25539"/>
                  </a:lnTo>
                  <a:lnTo>
                    <a:pt x="888111" y="31254"/>
                  </a:lnTo>
                  <a:lnTo>
                    <a:pt x="862672" y="36969"/>
                  </a:lnTo>
                  <a:lnTo>
                    <a:pt x="832104" y="42684"/>
                  </a:lnTo>
                  <a:lnTo>
                    <a:pt x="809498" y="48183"/>
                  </a:lnTo>
                  <a:lnTo>
                    <a:pt x="772287" y="59194"/>
                  </a:lnTo>
                  <a:lnTo>
                    <a:pt x="734758" y="80403"/>
                  </a:lnTo>
                  <a:lnTo>
                    <a:pt x="710920" y="114096"/>
                  </a:lnTo>
                  <a:lnTo>
                    <a:pt x="702564" y="155460"/>
                  </a:lnTo>
                  <a:lnTo>
                    <a:pt x="704557" y="177190"/>
                  </a:lnTo>
                  <a:lnTo>
                    <a:pt x="720559" y="214388"/>
                  </a:lnTo>
                  <a:lnTo>
                    <a:pt x="751992" y="243255"/>
                  </a:lnTo>
                  <a:lnTo>
                    <a:pt x="795426" y="258635"/>
                  </a:lnTo>
                  <a:lnTo>
                    <a:pt x="821436" y="260616"/>
                  </a:lnTo>
                  <a:lnTo>
                    <a:pt x="836269" y="259778"/>
                  </a:lnTo>
                  <a:lnTo>
                    <a:pt x="879348" y="248424"/>
                  </a:lnTo>
                  <a:lnTo>
                    <a:pt x="919200" y="224205"/>
                  </a:lnTo>
                  <a:lnTo>
                    <a:pt x="923544" y="220268"/>
                  </a:lnTo>
                  <a:lnTo>
                    <a:pt x="931164" y="213372"/>
                  </a:lnTo>
                  <a:lnTo>
                    <a:pt x="932688" y="214896"/>
                  </a:lnTo>
                  <a:lnTo>
                    <a:pt x="932688" y="219468"/>
                  </a:lnTo>
                  <a:lnTo>
                    <a:pt x="934212" y="224040"/>
                  </a:lnTo>
                  <a:lnTo>
                    <a:pt x="937348" y="232625"/>
                  </a:lnTo>
                  <a:lnTo>
                    <a:pt x="939927" y="240233"/>
                  </a:lnTo>
                  <a:lnTo>
                    <a:pt x="941920" y="246964"/>
                  </a:lnTo>
                  <a:lnTo>
                    <a:pt x="943356" y="252996"/>
                  </a:lnTo>
                  <a:lnTo>
                    <a:pt x="1014984" y="252996"/>
                  </a:lnTo>
                  <a:lnTo>
                    <a:pt x="1036320" y="252996"/>
                  </a:lnTo>
                  <a:close/>
                </a:path>
                <a:path w="3232785" h="260985">
                  <a:moveTo>
                    <a:pt x="1213954" y="0"/>
                  </a:moveTo>
                  <a:lnTo>
                    <a:pt x="1107948" y="0"/>
                  </a:lnTo>
                  <a:lnTo>
                    <a:pt x="1107948" y="252996"/>
                  </a:lnTo>
                  <a:lnTo>
                    <a:pt x="1202436" y="252996"/>
                  </a:lnTo>
                  <a:lnTo>
                    <a:pt x="1202436" y="91452"/>
                  </a:lnTo>
                  <a:lnTo>
                    <a:pt x="1202766" y="64020"/>
                  </a:lnTo>
                  <a:lnTo>
                    <a:pt x="1203960" y="41160"/>
                  </a:lnTo>
                  <a:lnTo>
                    <a:pt x="1206284" y="22872"/>
                  </a:lnTo>
                  <a:lnTo>
                    <a:pt x="1210056" y="9156"/>
                  </a:lnTo>
                  <a:lnTo>
                    <a:pt x="1213954" y="0"/>
                  </a:lnTo>
                  <a:close/>
                </a:path>
                <a:path w="3232785" h="260985">
                  <a:moveTo>
                    <a:pt x="1432560" y="32016"/>
                  </a:moveTo>
                  <a:lnTo>
                    <a:pt x="1432242" y="12585"/>
                  </a:lnTo>
                  <a:lnTo>
                    <a:pt x="1431493" y="0"/>
                  </a:lnTo>
                  <a:lnTo>
                    <a:pt x="1332801" y="0"/>
                  </a:lnTo>
                  <a:lnTo>
                    <a:pt x="1334846" y="7531"/>
                  </a:lnTo>
                  <a:lnTo>
                    <a:pt x="1336738" y="23253"/>
                  </a:lnTo>
                  <a:lnTo>
                    <a:pt x="1337754" y="44107"/>
                  </a:lnTo>
                  <a:lnTo>
                    <a:pt x="1338072" y="70116"/>
                  </a:lnTo>
                  <a:lnTo>
                    <a:pt x="1338072" y="252996"/>
                  </a:lnTo>
                  <a:lnTo>
                    <a:pt x="1432560" y="252996"/>
                  </a:lnTo>
                  <a:lnTo>
                    <a:pt x="1432560" y="32016"/>
                  </a:lnTo>
                  <a:close/>
                </a:path>
                <a:path w="3232785" h="260985">
                  <a:moveTo>
                    <a:pt x="1853184" y="252996"/>
                  </a:moveTo>
                  <a:lnTo>
                    <a:pt x="1723644" y="25920"/>
                  </a:lnTo>
                  <a:lnTo>
                    <a:pt x="1747723" y="0"/>
                  </a:lnTo>
                  <a:lnTo>
                    <a:pt x="1637220" y="0"/>
                  </a:lnTo>
                  <a:lnTo>
                    <a:pt x="1618488" y="21348"/>
                  </a:lnTo>
                  <a:lnTo>
                    <a:pt x="1618488" y="0"/>
                  </a:lnTo>
                  <a:lnTo>
                    <a:pt x="1524000" y="0"/>
                  </a:lnTo>
                  <a:lnTo>
                    <a:pt x="1524000" y="252996"/>
                  </a:lnTo>
                  <a:lnTo>
                    <a:pt x="1618488" y="252996"/>
                  </a:lnTo>
                  <a:lnTo>
                    <a:pt x="1618488" y="138696"/>
                  </a:lnTo>
                  <a:lnTo>
                    <a:pt x="1662684" y="92976"/>
                  </a:lnTo>
                  <a:lnTo>
                    <a:pt x="1723644" y="201460"/>
                  </a:lnTo>
                  <a:lnTo>
                    <a:pt x="1752600" y="252996"/>
                  </a:lnTo>
                  <a:lnTo>
                    <a:pt x="1853184" y="252996"/>
                  </a:lnTo>
                  <a:close/>
                </a:path>
                <a:path w="3232785" h="260985">
                  <a:moveTo>
                    <a:pt x="2342515" y="0"/>
                  </a:moveTo>
                  <a:lnTo>
                    <a:pt x="2187041" y="0"/>
                  </a:lnTo>
                  <a:lnTo>
                    <a:pt x="2215896" y="45732"/>
                  </a:lnTo>
                  <a:lnTo>
                    <a:pt x="2215896" y="252996"/>
                  </a:lnTo>
                  <a:lnTo>
                    <a:pt x="2313432" y="252996"/>
                  </a:lnTo>
                  <a:lnTo>
                    <a:pt x="2313432" y="45732"/>
                  </a:lnTo>
                  <a:lnTo>
                    <a:pt x="2342515" y="0"/>
                  </a:lnTo>
                  <a:close/>
                </a:path>
                <a:path w="3232785" h="260985">
                  <a:moveTo>
                    <a:pt x="2837688" y="73164"/>
                  </a:moveTo>
                  <a:lnTo>
                    <a:pt x="2834513" y="34874"/>
                  </a:lnTo>
                  <a:lnTo>
                    <a:pt x="2824924" y="12"/>
                  </a:lnTo>
                  <a:lnTo>
                    <a:pt x="2720175" y="12"/>
                  </a:lnTo>
                  <a:lnTo>
                    <a:pt x="2726880" y="9296"/>
                  </a:lnTo>
                  <a:lnTo>
                    <a:pt x="2735008" y="27825"/>
                  </a:lnTo>
                  <a:lnTo>
                    <a:pt x="2739974" y="49199"/>
                  </a:lnTo>
                  <a:lnTo>
                    <a:pt x="2741676" y="73164"/>
                  </a:lnTo>
                  <a:lnTo>
                    <a:pt x="2739974" y="98882"/>
                  </a:lnTo>
                  <a:lnTo>
                    <a:pt x="2726880" y="140030"/>
                  </a:lnTo>
                  <a:lnTo>
                    <a:pt x="2688145" y="176034"/>
                  </a:lnTo>
                  <a:lnTo>
                    <a:pt x="2654808" y="182892"/>
                  </a:lnTo>
                  <a:lnTo>
                    <a:pt x="2637104" y="181178"/>
                  </a:lnTo>
                  <a:lnTo>
                    <a:pt x="2592324" y="155460"/>
                  </a:lnTo>
                  <a:lnTo>
                    <a:pt x="2573845" y="121361"/>
                  </a:lnTo>
                  <a:lnTo>
                    <a:pt x="2567940" y="74688"/>
                  </a:lnTo>
                  <a:lnTo>
                    <a:pt x="2569387" y="49847"/>
                  </a:lnTo>
                  <a:lnTo>
                    <a:pt x="2573845" y="28016"/>
                  </a:lnTo>
                  <a:lnTo>
                    <a:pt x="2581440" y="9321"/>
                  </a:lnTo>
                  <a:lnTo>
                    <a:pt x="2588006" y="0"/>
                  </a:lnTo>
                  <a:lnTo>
                    <a:pt x="2483561" y="0"/>
                  </a:lnTo>
                  <a:lnTo>
                    <a:pt x="2483256" y="673"/>
                  </a:lnTo>
                  <a:lnTo>
                    <a:pt x="2476119" y="23253"/>
                  </a:lnTo>
                  <a:lnTo>
                    <a:pt x="2471826" y="46393"/>
                  </a:lnTo>
                  <a:lnTo>
                    <a:pt x="2470404" y="70116"/>
                  </a:lnTo>
                  <a:lnTo>
                    <a:pt x="2471826" y="98945"/>
                  </a:lnTo>
                  <a:lnTo>
                    <a:pt x="2483256" y="150901"/>
                  </a:lnTo>
                  <a:lnTo>
                    <a:pt x="2506764" y="193382"/>
                  </a:lnTo>
                  <a:lnTo>
                    <a:pt x="2540622" y="225818"/>
                  </a:lnTo>
                  <a:lnTo>
                    <a:pt x="2567940" y="240512"/>
                  </a:lnTo>
                  <a:lnTo>
                    <a:pt x="2583865" y="247751"/>
                  </a:lnTo>
                  <a:lnTo>
                    <a:pt x="2606611" y="254901"/>
                  </a:lnTo>
                  <a:lnTo>
                    <a:pt x="2630208" y="259181"/>
                  </a:lnTo>
                  <a:lnTo>
                    <a:pt x="2654808" y="260616"/>
                  </a:lnTo>
                  <a:lnTo>
                    <a:pt x="2692209" y="257200"/>
                  </a:lnTo>
                  <a:lnTo>
                    <a:pt x="2741676" y="239052"/>
                  </a:lnTo>
                  <a:lnTo>
                    <a:pt x="2785872" y="207276"/>
                  </a:lnTo>
                  <a:lnTo>
                    <a:pt x="2824924" y="147650"/>
                  </a:lnTo>
                  <a:lnTo>
                    <a:pt x="2834513" y="112331"/>
                  </a:lnTo>
                  <a:lnTo>
                    <a:pt x="2837688" y="73164"/>
                  </a:lnTo>
                  <a:close/>
                </a:path>
                <a:path w="3232785" h="260985">
                  <a:moveTo>
                    <a:pt x="3232404" y="0"/>
                  </a:moveTo>
                  <a:lnTo>
                    <a:pt x="3139440" y="0"/>
                  </a:lnTo>
                  <a:lnTo>
                    <a:pt x="3139440" y="47256"/>
                  </a:lnTo>
                  <a:lnTo>
                    <a:pt x="3138881" y="81546"/>
                  </a:lnTo>
                  <a:lnTo>
                    <a:pt x="3134931" y="129552"/>
                  </a:lnTo>
                  <a:lnTo>
                    <a:pt x="3114459" y="168122"/>
                  </a:lnTo>
                  <a:lnTo>
                    <a:pt x="3074619" y="188125"/>
                  </a:lnTo>
                  <a:lnTo>
                    <a:pt x="3063240" y="188988"/>
                  </a:lnTo>
                  <a:lnTo>
                    <a:pt x="3052610" y="188391"/>
                  </a:lnTo>
                  <a:lnTo>
                    <a:pt x="3016567" y="167081"/>
                  </a:lnTo>
                  <a:lnTo>
                    <a:pt x="3004947" y="120218"/>
                  </a:lnTo>
                  <a:lnTo>
                    <a:pt x="3003804" y="59448"/>
                  </a:lnTo>
                  <a:lnTo>
                    <a:pt x="3003804" y="0"/>
                  </a:lnTo>
                  <a:lnTo>
                    <a:pt x="2909316" y="0"/>
                  </a:lnTo>
                  <a:lnTo>
                    <a:pt x="2909316" y="121932"/>
                  </a:lnTo>
                  <a:lnTo>
                    <a:pt x="2910167" y="145643"/>
                  </a:lnTo>
                  <a:lnTo>
                    <a:pt x="2917025" y="184505"/>
                  </a:lnTo>
                  <a:lnTo>
                    <a:pt x="2939034" y="225755"/>
                  </a:lnTo>
                  <a:lnTo>
                    <a:pt x="2978467" y="250964"/>
                  </a:lnTo>
                  <a:lnTo>
                    <a:pt x="3028188" y="260616"/>
                  </a:lnTo>
                  <a:lnTo>
                    <a:pt x="3045307" y="259486"/>
                  </a:lnTo>
                  <a:lnTo>
                    <a:pt x="3095244" y="243852"/>
                  </a:lnTo>
                  <a:lnTo>
                    <a:pt x="3135312" y="212775"/>
                  </a:lnTo>
                  <a:lnTo>
                    <a:pt x="3145536" y="199656"/>
                  </a:lnTo>
                  <a:lnTo>
                    <a:pt x="3145536" y="252996"/>
                  </a:lnTo>
                  <a:lnTo>
                    <a:pt x="3232404" y="252996"/>
                  </a:lnTo>
                  <a:lnTo>
                    <a:pt x="3232404" y="0"/>
                  </a:lnTo>
                  <a:close/>
                </a:path>
              </a:pathLst>
            </a:custGeom>
            <a:solidFill>
              <a:srgbClr val="fff0e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2221560" y="497880"/>
            <a:ext cx="561168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Components</a:t>
            </a:r>
            <a:r>
              <a:rPr b="1" lang="en-IN" sz="36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and</a:t>
            </a:r>
            <a:r>
              <a:rPr b="1" lang="en-IN" sz="36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Containers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993240" y="1313640"/>
            <a:ext cx="8071920" cy="6230160"/>
          </a:xfrm>
          <a:prstGeom prst="rect">
            <a:avLst/>
          </a:prstGeom>
          <a:noFill/>
          <a:ln w="0">
            <a:noFill/>
          </a:ln>
        </p:spPr>
        <p:txBody>
          <a:bodyPr lIns="0" rIns="0" tIns="195480" bIns="0" anchor="t">
            <a:noAutofit/>
          </a:bodyPr>
          <a:p>
            <a:pPr marL="355680" indent="-343080">
              <a:lnSpc>
                <a:spcPct val="100000"/>
              </a:lnSpc>
              <a:spcBef>
                <a:spcPts val="153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710640"/>
                <a:tab algn="l" pos="1642680"/>
                <a:tab algn="l" pos="2338200"/>
                <a:tab algn="l" pos="3456360"/>
                <a:tab algn="l" pos="3862080"/>
                <a:tab algn="l" pos="4471560"/>
                <a:tab algn="l" pos="5064120"/>
                <a:tab algn="l" pos="5960880"/>
                <a:tab algn="l" pos="761868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S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w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ing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G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U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c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ons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of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w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o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key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i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te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m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: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1" i="1" lang="en-IN" sz="2400" spc="-1" strike="noStrike">
                <a:solidFill>
                  <a:srgbClr val="0000cc"/>
                </a:solidFill>
                <a:latin typeface="Times New Roman"/>
              </a:rPr>
              <a:t>c</a:t>
            </a:r>
            <a:r>
              <a:rPr b="1" i="1" lang="en-IN" sz="2400" spc="-15" strike="noStrike">
                <a:solidFill>
                  <a:srgbClr val="0000cc"/>
                </a:solidFill>
                <a:latin typeface="Times New Roman"/>
              </a:rPr>
              <a:t>o</a:t>
            </a:r>
            <a:r>
              <a:rPr b="1" i="1" lang="en-IN" sz="2400" spc="-1" strike="noStrike">
                <a:solidFill>
                  <a:srgbClr val="0000cc"/>
                </a:solidFill>
                <a:latin typeface="Times New Roman"/>
              </a:rPr>
              <a:t>m</a:t>
            </a:r>
            <a:r>
              <a:rPr b="1" i="1" lang="en-IN" sz="2400" spc="-7" strike="noStrike">
                <a:solidFill>
                  <a:srgbClr val="0000cc"/>
                </a:solidFill>
                <a:latin typeface="Times New Roman"/>
              </a:rPr>
              <a:t>po</a:t>
            </a:r>
            <a:r>
              <a:rPr b="1" i="1" lang="en-IN" sz="2400" spc="-12" strike="noStrike">
                <a:solidFill>
                  <a:srgbClr val="0000cc"/>
                </a:solidFill>
                <a:latin typeface="Times New Roman"/>
              </a:rPr>
              <a:t>n</a:t>
            </a:r>
            <a:r>
              <a:rPr b="1" i="1" lang="en-IN" sz="2400" spc="-1" strike="noStrike">
                <a:solidFill>
                  <a:srgbClr val="0000cc"/>
                </a:solidFill>
                <a:latin typeface="Times New Roman"/>
              </a:rPr>
              <a:t>e</a:t>
            </a:r>
            <a:r>
              <a:rPr b="1" i="1" lang="en-IN" sz="2400" spc="-12" strike="noStrike">
                <a:solidFill>
                  <a:srgbClr val="0000cc"/>
                </a:solidFill>
                <a:latin typeface="Times New Roman"/>
              </a:rPr>
              <a:t>n</a:t>
            </a:r>
            <a:r>
              <a:rPr b="1" i="1" lang="en-IN" sz="2400" spc="-1" strike="noStrike">
                <a:solidFill>
                  <a:srgbClr val="0000cc"/>
                </a:solidFill>
                <a:latin typeface="Times New Roman"/>
              </a:rPr>
              <a:t>t</a:t>
            </a:r>
            <a:r>
              <a:rPr b="1" i="1" lang="en-IN" sz="2400" spc="-7" strike="noStrike">
                <a:solidFill>
                  <a:srgbClr val="0000cc"/>
                </a:solidFill>
                <a:latin typeface="Times New Roman"/>
              </a:rPr>
              <a:t>s</a:t>
            </a:r>
            <a:r>
              <a:rPr b="1" i="1" lang="en-IN" sz="2400" spc="-1" strike="noStrike">
                <a:solidFill>
                  <a:srgbClr val="0000cc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nd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4960" indent="0">
              <a:lnSpc>
                <a:spcPct val="100000"/>
              </a:lnSpc>
              <a:spcBef>
                <a:spcPts val="1440"/>
              </a:spcBef>
              <a:buNone/>
              <a:tabLst>
                <a:tab algn="l" pos="354960"/>
                <a:tab algn="l" pos="355680"/>
                <a:tab algn="l" pos="710640"/>
                <a:tab algn="l" pos="1642680"/>
                <a:tab algn="l" pos="2338200"/>
                <a:tab algn="l" pos="3456360"/>
                <a:tab algn="l" pos="3862080"/>
                <a:tab algn="l" pos="4471560"/>
                <a:tab algn="l" pos="5064120"/>
                <a:tab algn="l" pos="5960880"/>
                <a:tab algn="l" pos="7618680"/>
              </a:tabLst>
            </a:pPr>
            <a:r>
              <a:rPr b="1" i="1" lang="en-IN" sz="2400" spc="-7" strike="noStrike">
                <a:solidFill>
                  <a:srgbClr val="c00000"/>
                </a:solidFill>
                <a:latin typeface="Times New Roman"/>
              </a:rPr>
              <a:t>containers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5680" indent="-343080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en-IN" sz="2400" spc="-140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container</a:t>
            </a:r>
            <a:r>
              <a:rPr b="0" lang="en-IN" sz="2400" spc="-4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hold</a:t>
            </a:r>
            <a:r>
              <a:rPr b="0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a</a:t>
            </a:r>
            <a:r>
              <a:rPr b="0" lang="en-IN" sz="2400" spc="-12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group of co</a:t>
            </a:r>
            <a:r>
              <a:rPr b="0" lang="en-IN" sz="2400" spc="-2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m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ponent</a:t>
            </a:r>
            <a:r>
              <a:rPr b="0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756360" indent="-286920">
              <a:lnSpc>
                <a:spcPct val="150000"/>
              </a:lnSpc>
              <a:spcBef>
                <a:spcPts val="575"/>
              </a:spcBef>
              <a:buNone/>
              <a:tabLst>
                <a:tab algn="l" pos="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Arial MT"/>
              </a:rPr>
              <a:t>–</a:t>
            </a:r>
            <a:r>
              <a:rPr b="0" lang="en-IN" sz="2400" spc="248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o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c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o</a:t>
            </a:r>
            <a:r>
              <a:rPr b="1" lang="en-IN" sz="2400" spc="-12" strike="noStrike">
                <a:solidFill>
                  <a:srgbClr val="c00000"/>
                </a:solidFill>
                <a:latin typeface="Times New Roman"/>
              </a:rPr>
              <a:t>n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ta</a:t>
            </a:r>
            <a:r>
              <a:rPr b="1" lang="en-IN" sz="2400" spc="-12" strike="noStrike">
                <a:solidFill>
                  <a:srgbClr val="c00000"/>
                </a:solidFill>
                <a:latin typeface="Times New Roman"/>
              </a:rPr>
              <a:t>in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er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s</a:t>
            </a:r>
            <a:r>
              <a:rPr b="1" lang="en-IN" sz="2400" spc="-21" strike="noStrike">
                <a:solidFill>
                  <a:schemeClr val="dk1"/>
                </a:solidFill>
                <a:latin typeface="Times New Roman"/>
              </a:rPr>
              <a:t>p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e</a:t>
            </a:r>
            <a:r>
              <a:rPr b="1" lang="en-IN" sz="2400" spc="-12" strike="noStrike">
                <a:solidFill>
                  <a:schemeClr val="dk1"/>
                </a:solidFill>
                <a:latin typeface="Times New Roman"/>
              </a:rPr>
              <a:t>c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i</a:t>
            </a:r>
            <a:r>
              <a:rPr b="1" lang="en-IN" sz="2400" spc="-15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l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y</a:t>
            </a:r>
            <a:r>
              <a:rPr b="1" lang="en-IN" sz="2400" spc="-12" strike="noStrike">
                <a:solidFill>
                  <a:schemeClr val="dk1"/>
                </a:solidFill>
                <a:latin typeface="Times New Roman"/>
              </a:rPr>
              <a:t>p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e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of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1" lang="en-IN" sz="2400" spc="-1" strike="noStrike">
                <a:solidFill>
                  <a:srgbClr val="0000cc"/>
                </a:solidFill>
                <a:latin typeface="Times New Roman"/>
              </a:rPr>
              <a:t>com</a:t>
            </a:r>
            <a:r>
              <a:rPr b="1" lang="en-IN" sz="2400" spc="-12" strike="noStrike">
                <a:solidFill>
                  <a:srgbClr val="0000cc"/>
                </a:solidFill>
                <a:latin typeface="Times New Roman"/>
              </a:rPr>
              <a:t>p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o</a:t>
            </a:r>
            <a:r>
              <a:rPr b="1" lang="en-IN" sz="2400" spc="-12" strike="noStrike">
                <a:solidFill>
                  <a:srgbClr val="0000cc"/>
                </a:solidFill>
                <a:latin typeface="Times New Roman"/>
              </a:rPr>
              <a:t>n</a:t>
            </a:r>
            <a:r>
              <a:rPr b="1" lang="en-IN" sz="2400" spc="-1" strike="noStrike">
                <a:solidFill>
                  <a:srgbClr val="0000cc"/>
                </a:solidFill>
                <a:latin typeface="Times New Roman"/>
              </a:rPr>
              <a:t>e</a:t>
            </a:r>
            <a:r>
              <a:rPr b="1" lang="en-IN" sz="2400" spc="-12" strike="noStrike">
                <a:solidFill>
                  <a:srgbClr val="0000cc"/>
                </a:solidFill>
                <a:latin typeface="Times New Roman"/>
              </a:rPr>
              <a:t>n</a:t>
            </a:r>
            <a:r>
              <a:rPr b="1" lang="en-IN" sz="2400" spc="-1" strike="noStrike">
                <a:solidFill>
                  <a:srgbClr val="0000cc"/>
                </a:solidFill>
                <a:latin typeface="Times New Roman"/>
              </a:rPr>
              <a:t>t</a:t>
            </a:r>
            <a:r>
              <a:rPr b="1" lang="en-IN" sz="2400" spc="-1" strike="noStrike">
                <a:solidFill>
                  <a:srgbClr val="0000cc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th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 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designed</a:t>
            </a:r>
            <a:r>
              <a:rPr b="0" lang="en-IN" sz="2400" spc="-4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to hold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other</a:t>
            </a:r>
            <a:r>
              <a:rPr b="0" lang="en-IN" sz="24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components.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5680" indent="-343080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92" strike="noStrike">
                <a:solidFill>
                  <a:schemeClr val="dk1"/>
                </a:solidFill>
                <a:latin typeface="Times New Roman"/>
              </a:rPr>
              <a:t>To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display</a:t>
            </a:r>
            <a:r>
              <a:rPr b="0" lang="en-IN" sz="24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component,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it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must</a:t>
            </a:r>
            <a:r>
              <a:rPr b="0" lang="en-IN" sz="2400" spc="9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be held</a:t>
            </a:r>
            <a:r>
              <a:rPr b="0" lang="en-IN" sz="24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within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 container.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5680" indent="-343080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So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all</a:t>
            </a:r>
            <a:r>
              <a:rPr b="0" lang="en-IN" sz="24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Swing</a:t>
            </a:r>
            <a:r>
              <a:rPr b="0" lang="en-IN" sz="2400" spc="9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GUIs</a:t>
            </a:r>
            <a:r>
              <a:rPr b="0" lang="en-IN" sz="24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will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have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at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least</a:t>
            </a:r>
            <a:r>
              <a:rPr b="0" lang="en-IN" sz="2400" spc="-3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one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container.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4960" indent="-343080">
              <a:lnSpc>
                <a:spcPct val="150000"/>
              </a:lnSpc>
              <a:spcBef>
                <a:spcPts val="581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Because</a:t>
            </a:r>
            <a:r>
              <a:rPr b="0" lang="en-IN" sz="2400" spc="109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containers</a:t>
            </a:r>
            <a:r>
              <a:rPr b="0" lang="en-IN" sz="2400" spc="109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are</a:t>
            </a:r>
            <a:r>
              <a:rPr b="0" lang="en-IN" sz="2400" spc="109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components,</a:t>
            </a:r>
            <a:r>
              <a:rPr b="0" lang="en-IN" sz="2400" spc="11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en-IN" sz="2400" spc="11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chemeClr val="dk1"/>
                </a:solidFill>
                <a:latin typeface="Times New Roman"/>
              </a:rPr>
              <a:t>container</a:t>
            </a:r>
            <a:r>
              <a:rPr b="0" i="1" lang="en-IN" sz="2400" spc="9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chemeClr val="dk1"/>
                </a:solidFill>
                <a:latin typeface="Times New Roman"/>
              </a:rPr>
              <a:t>can</a:t>
            </a:r>
            <a:r>
              <a:rPr b="0" i="1" lang="en-IN" sz="2400" spc="11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chemeClr val="dk1"/>
                </a:solidFill>
                <a:latin typeface="Times New Roman"/>
              </a:rPr>
              <a:t>also</a:t>
            </a:r>
            <a:r>
              <a:rPr b="0" i="1" lang="en-IN" sz="2400" spc="11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i="1" lang="en-IN" sz="2400" spc="-12" strike="noStrike">
                <a:solidFill>
                  <a:schemeClr val="dk1"/>
                </a:solidFill>
                <a:latin typeface="Times New Roman"/>
              </a:rPr>
              <a:t>hold </a:t>
            </a:r>
            <a:r>
              <a:rPr b="0" i="1" lang="en-IN" sz="2400" spc="-58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chemeClr val="dk1"/>
                </a:solidFill>
                <a:latin typeface="Times New Roman"/>
              </a:rPr>
              <a:t>other</a:t>
            </a:r>
            <a:r>
              <a:rPr b="0" i="1" lang="en-IN" sz="24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chemeClr val="dk1"/>
                </a:solidFill>
                <a:latin typeface="Times New Roman"/>
              </a:rPr>
              <a:t>containers.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782160" y="497880"/>
            <a:ext cx="249084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Components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993240" y="1313640"/>
            <a:ext cx="8071920" cy="4511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355680" indent="-343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Swing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components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are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derived</a:t>
            </a:r>
            <a:r>
              <a:rPr b="0" lang="en-IN" sz="24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from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JComponent</a:t>
            </a:r>
            <a:r>
              <a:rPr b="1" lang="en-IN" sz="2400" spc="9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class.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4960" indent="-343080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JComponent</a:t>
            </a:r>
            <a:r>
              <a:rPr b="1" lang="en-IN" sz="2400" spc="11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provides</a:t>
            </a:r>
            <a:r>
              <a:rPr b="0" lang="en-IN" sz="2400" spc="103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0" lang="en-IN" sz="2400" spc="11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i="1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functionality</a:t>
            </a:r>
            <a:r>
              <a:rPr b="1" i="1" lang="en-IN" sz="2400" spc="11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2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that</a:t>
            </a:r>
            <a:r>
              <a:rPr b="0" lang="en-IN" sz="2400" spc="11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is</a:t>
            </a:r>
            <a:r>
              <a:rPr b="0" lang="en-IN" sz="2400" spc="109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common</a:t>
            </a:r>
            <a:r>
              <a:rPr b="0" lang="en-IN" sz="2400" spc="11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to</a:t>
            </a:r>
            <a:r>
              <a:rPr b="0" lang="en-IN" sz="2400" spc="11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all </a:t>
            </a:r>
            <a:r>
              <a:rPr b="0" lang="en-IN" sz="2400" spc="-58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components.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1" marL="354960" indent="114480">
              <a:lnSpc>
                <a:spcPct val="160000"/>
              </a:lnSpc>
              <a:spcBef>
                <a:spcPts val="286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  <a:tab algn="l" pos="1321560"/>
                <a:tab algn="l" pos="2278440"/>
                <a:tab algn="l" pos="3436560"/>
                <a:tab algn="l" pos="4053960"/>
                <a:tab algn="l" pos="4962600"/>
                <a:tab algn="l" pos="6054840"/>
                <a:tab algn="l" pos="7618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E.g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JComponent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supports the pluggable look and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feel.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om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1" lang="en-IN" sz="2400" spc="9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inh</a:t>
            </a:r>
            <a:r>
              <a:rPr b="0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er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it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</a:t>
            </a:r>
            <a:r>
              <a:rPr b="0" lang="en-IN" sz="24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h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400" spc="-19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</a:t>
            </a:r>
            <a:r>
              <a:rPr b="0" lang="en-IN" sz="2400" spc="-26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W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la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ss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1" lang="en-IN" sz="2400" spc="-26" strike="noStrike">
                <a:solidFill>
                  <a:srgbClr val="0000cc"/>
                </a:solidFill>
                <a:latin typeface="Times New Roman"/>
              </a:rPr>
              <a:t>C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o</a:t>
            </a:r>
            <a:r>
              <a:rPr b="1" lang="en-IN" sz="2400" spc="-12" strike="noStrike">
                <a:solidFill>
                  <a:srgbClr val="0000cc"/>
                </a:solidFill>
                <a:latin typeface="Times New Roman"/>
              </a:rPr>
              <a:t>n</a:t>
            </a:r>
            <a:r>
              <a:rPr b="1" lang="en-IN" sz="2400" spc="-1" strike="noStrike">
                <a:solidFill>
                  <a:srgbClr val="0000cc"/>
                </a:solidFill>
                <a:latin typeface="Times New Roman"/>
              </a:rPr>
              <a:t>tai</a:t>
            </a:r>
            <a:r>
              <a:rPr b="1" lang="en-IN" sz="2400" spc="-12" strike="noStrike">
                <a:solidFill>
                  <a:srgbClr val="0000cc"/>
                </a:solidFill>
                <a:latin typeface="Times New Roman"/>
              </a:rPr>
              <a:t>n</a:t>
            </a:r>
            <a:r>
              <a:rPr b="1" lang="en-IN" sz="2400" spc="-1" strike="noStrike">
                <a:solidFill>
                  <a:srgbClr val="0000cc"/>
                </a:solidFill>
                <a:latin typeface="Times New Roman"/>
              </a:rPr>
              <a:t>er</a:t>
            </a:r>
            <a:r>
              <a:rPr b="1" lang="en-IN" sz="2400" spc="-1" strike="noStrike">
                <a:solidFill>
                  <a:srgbClr val="0000cc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nd 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Component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1" marL="756360" indent="-286920">
              <a:lnSpc>
                <a:spcPct val="150000"/>
              </a:lnSpc>
              <a:spcBef>
                <a:spcPts val="581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So,</a:t>
            </a:r>
            <a:r>
              <a:rPr b="0" lang="en-IN" sz="2400" spc="29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30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Swing</a:t>
            </a:r>
            <a:r>
              <a:rPr b="0" lang="en-IN" sz="2400" spc="31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component</a:t>
            </a:r>
            <a:r>
              <a:rPr b="0" lang="en-IN" sz="2400" spc="30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30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built</a:t>
            </a:r>
            <a:r>
              <a:rPr b="1" lang="en-IN" sz="2400" spc="30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1" lang="en-IN" sz="2400" spc="28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1" lang="en-IN" sz="2400" spc="29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compatible</a:t>
            </a:r>
            <a:r>
              <a:rPr b="1" lang="en-IN" sz="2400" spc="30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with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</a:t>
            </a:r>
            <a:r>
              <a:rPr b="0" lang="en-IN" sz="2400" spc="-1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20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</a:t>
            </a:r>
            <a:r>
              <a:rPr b="0" lang="en-IN" sz="2400" spc="-26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W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</a:t>
            </a:r>
            <a:r>
              <a:rPr b="0" lang="en-IN" sz="24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</a:t>
            </a:r>
            <a:r>
              <a:rPr b="0" lang="en-IN" sz="2400" spc="-2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m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ponent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43520" y="497880"/>
            <a:ext cx="37695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C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om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ponen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s</a:t>
            </a:r>
            <a:r>
              <a:rPr b="0" lang="en-IN" sz="3200" spc="-1" strike="noStrike">
                <a:solidFill>
                  <a:schemeClr val="dk1"/>
                </a:solidFill>
                <a:latin typeface="Times New Roman"/>
              </a:rPr>
              <a:t>(</a:t>
            </a:r>
            <a:r>
              <a:rPr b="0" lang="en-IN" sz="3200" spc="4" strike="noStrike">
                <a:solidFill>
                  <a:schemeClr val="dk1"/>
                </a:solidFill>
                <a:latin typeface="Times New Roman"/>
              </a:rPr>
              <a:t>con</a:t>
            </a:r>
            <a:r>
              <a:rPr b="0" lang="en-IN" sz="3200" spc="-7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0" lang="en-IN" sz="3200" spc="-12" strike="noStrike">
                <a:solidFill>
                  <a:schemeClr val="dk1"/>
                </a:solidFill>
                <a:latin typeface="Times New Roman"/>
              </a:rPr>
              <a:t>d</a:t>
            </a:r>
            <a:r>
              <a:rPr b="0" lang="en-IN" sz="3200" spc="-1" strike="noStrike">
                <a:solidFill>
                  <a:schemeClr val="dk1"/>
                </a:solidFill>
                <a:latin typeface="Times New Roman"/>
              </a:rPr>
              <a:t>.)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object 3"/>
          <p:cNvSpPr/>
          <p:nvPr/>
        </p:nvSpPr>
        <p:spPr>
          <a:xfrm>
            <a:off x="993240" y="1165320"/>
            <a:ext cx="8071920" cy="12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354960" indent="-343080">
              <a:lnSpc>
                <a:spcPct val="99000"/>
              </a:lnSpc>
              <a:spcBef>
                <a:spcPts val="116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All</a:t>
            </a:r>
            <a:r>
              <a:rPr b="0" lang="en-IN" sz="24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Swing’s</a:t>
            </a:r>
            <a:r>
              <a:rPr b="0" lang="en-IN" sz="24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components</a:t>
            </a:r>
            <a:r>
              <a:rPr b="1" lang="en-IN" sz="24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IN" sz="24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represented</a:t>
            </a:r>
            <a:r>
              <a:rPr b="0" lang="en-IN" sz="2400" spc="43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by</a:t>
            </a:r>
            <a:r>
              <a:rPr b="0" lang="en-IN" sz="2400" spc="49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classes</a:t>
            </a:r>
            <a:r>
              <a:rPr b="1" lang="en-IN" sz="2400" spc="49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defined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within</a:t>
            </a:r>
            <a:r>
              <a:rPr b="0" lang="en-IN" sz="2400" spc="-46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</a:t>
            </a:r>
            <a:r>
              <a:rPr b="0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package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800" spc="-7" strike="noStrike">
                <a:solidFill>
                  <a:srgbClr val="0000cc"/>
                </a:solidFill>
                <a:latin typeface="Times New Roman"/>
              </a:rPr>
              <a:t>javax.swing.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590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class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names for</a:t>
            </a:r>
            <a:r>
              <a:rPr b="0" lang="en-IN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Swing components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are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object 4" descr=""/>
          <p:cNvPicPr/>
          <p:nvPr/>
        </p:nvPicPr>
        <p:blipFill>
          <a:blip r:embed="rId1"/>
          <a:stretch/>
        </p:blipFill>
        <p:spPr>
          <a:xfrm>
            <a:off x="1065240" y="2438280"/>
            <a:ext cx="8535600" cy="4343040"/>
          </a:xfrm>
          <a:prstGeom prst="rect">
            <a:avLst/>
          </a:prstGeom>
          <a:ln w="0">
            <a:noFill/>
          </a:ln>
        </p:spPr>
      </p:pic>
      <p:sp>
        <p:nvSpPr>
          <p:cNvPr id="131" name="object 5"/>
          <p:cNvSpPr/>
          <p:nvPr/>
        </p:nvSpPr>
        <p:spPr>
          <a:xfrm>
            <a:off x="1450440" y="6808680"/>
            <a:ext cx="473868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en-IN" sz="1800" spc="-7" strike="noStrike">
                <a:solidFill>
                  <a:srgbClr val="c00000"/>
                </a:solidFill>
                <a:latin typeface="Arial"/>
              </a:rPr>
              <a:t>*</a:t>
            </a:r>
            <a:r>
              <a:rPr b="0" i="1" lang="en-IN" sz="1800" spc="-86" strike="noStrike">
                <a:solidFill>
                  <a:srgbClr val="c00000"/>
                </a:solidFill>
                <a:latin typeface="Arial"/>
              </a:rPr>
              <a:t> </a:t>
            </a:r>
            <a:r>
              <a:rPr b="0" i="1" lang="en-IN" sz="1800" spc="-7" strike="noStrike">
                <a:solidFill>
                  <a:srgbClr val="c00000"/>
                </a:solidFill>
                <a:latin typeface="Arial"/>
              </a:rPr>
              <a:t>All</a:t>
            </a:r>
            <a:r>
              <a:rPr b="0" i="1" lang="en-IN" sz="1800" spc="12" strike="noStrike">
                <a:solidFill>
                  <a:srgbClr val="c00000"/>
                </a:solidFill>
                <a:latin typeface="Arial"/>
              </a:rPr>
              <a:t> </a:t>
            </a:r>
            <a:r>
              <a:rPr b="0" i="1" lang="en-IN" sz="1800" spc="-12" strike="noStrike">
                <a:solidFill>
                  <a:srgbClr val="c00000"/>
                </a:solidFill>
                <a:latin typeface="Arial"/>
              </a:rPr>
              <a:t>component</a:t>
            </a:r>
            <a:r>
              <a:rPr b="0" i="1" lang="en-IN" sz="1800" spc="29" strike="noStrike">
                <a:solidFill>
                  <a:srgbClr val="c00000"/>
                </a:solidFill>
                <a:latin typeface="Arial"/>
              </a:rPr>
              <a:t> </a:t>
            </a:r>
            <a:r>
              <a:rPr b="0" i="1" lang="en-IN" sz="1800" spc="-7" strike="noStrike">
                <a:solidFill>
                  <a:srgbClr val="c00000"/>
                </a:solidFill>
                <a:latin typeface="Arial"/>
              </a:rPr>
              <a:t>classes</a:t>
            </a:r>
            <a:r>
              <a:rPr b="0" i="1" lang="en-IN" sz="1800" spc="18" strike="noStrike">
                <a:solidFill>
                  <a:srgbClr val="c00000"/>
                </a:solidFill>
                <a:latin typeface="Arial"/>
              </a:rPr>
              <a:t> </a:t>
            </a:r>
            <a:r>
              <a:rPr b="0" i="1" lang="en-IN" sz="1800" spc="-7" strike="noStrike">
                <a:solidFill>
                  <a:srgbClr val="c00000"/>
                </a:solidFill>
                <a:latin typeface="Arial"/>
              </a:rPr>
              <a:t>begin</a:t>
            </a:r>
            <a:r>
              <a:rPr b="0" i="1" lang="en-IN" sz="1800" spc="9" strike="noStrike">
                <a:solidFill>
                  <a:srgbClr val="c00000"/>
                </a:solidFill>
                <a:latin typeface="Arial"/>
              </a:rPr>
              <a:t> </a:t>
            </a:r>
            <a:r>
              <a:rPr b="0" i="1" lang="en-IN" sz="1800" spc="-7" strike="noStrike">
                <a:solidFill>
                  <a:srgbClr val="c00000"/>
                </a:solidFill>
                <a:latin typeface="Arial"/>
              </a:rPr>
              <a:t>with</a:t>
            </a:r>
            <a:r>
              <a:rPr b="0" i="1" lang="en-IN" sz="1800" spc="-12" strike="noStrike">
                <a:solidFill>
                  <a:srgbClr val="c00000"/>
                </a:solidFill>
                <a:latin typeface="Arial"/>
              </a:rPr>
              <a:t> </a:t>
            </a:r>
            <a:r>
              <a:rPr b="0" i="1" lang="en-IN" sz="1800" spc="-7" strike="noStrike">
                <a:solidFill>
                  <a:srgbClr val="c00000"/>
                </a:solidFill>
                <a:latin typeface="Arial"/>
              </a:rPr>
              <a:t>the</a:t>
            </a:r>
            <a:r>
              <a:rPr b="0" i="1" lang="en-IN" sz="1800" spc="-1" strike="noStrike">
                <a:solidFill>
                  <a:srgbClr val="c00000"/>
                </a:solidFill>
                <a:latin typeface="Arial"/>
              </a:rPr>
              <a:t> </a:t>
            </a:r>
            <a:r>
              <a:rPr b="0" i="1" lang="en-IN" sz="1800" spc="-7" strike="noStrike">
                <a:solidFill>
                  <a:srgbClr val="c00000"/>
                </a:solidFill>
                <a:latin typeface="Arial"/>
              </a:rPr>
              <a:t>letter</a:t>
            </a:r>
            <a:r>
              <a:rPr b="0" i="1" lang="en-IN" sz="1800" spc="-1" strike="noStrike">
                <a:solidFill>
                  <a:srgbClr val="c00000"/>
                </a:solidFill>
                <a:latin typeface="Arial"/>
              </a:rPr>
              <a:t> </a:t>
            </a:r>
            <a:r>
              <a:rPr b="1" i="1" lang="en-IN" sz="1800" spc="-7" strike="noStrike">
                <a:solidFill>
                  <a:srgbClr val="c00000"/>
                </a:solidFill>
                <a:latin typeface="Arial"/>
              </a:rPr>
              <a:t>J.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935880" y="497880"/>
            <a:ext cx="218484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Containers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993240" y="1313640"/>
            <a:ext cx="8071920" cy="4805280"/>
          </a:xfrm>
          <a:prstGeom prst="rect">
            <a:avLst/>
          </a:prstGeom>
          <a:noFill/>
          <a:ln w="0">
            <a:noFill/>
          </a:ln>
        </p:spPr>
        <p:txBody>
          <a:bodyPr lIns="0" rIns="0" tIns="387720" bIns="0" anchor="t">
            <a:noAutofit/>
          </a:bodyPr>
          <a:p>
            <a:pPr marL="355680" indent="-3430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800" spc="-7" strike="noStrike">
                <a:solidFill>
                  <a:schemeClr val="dk1"/>
                </a:solidFill>
                <a:latin typeface="Times New Roman"/>
              </a:rPr>
              <a:t>Swing</a:t>
            </a:r>
            <a:r>
              <a:rPr b="0" lang="en-IN" sz="28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chemeClr val="dk1"/>
                </a:solidFill>
                <a:latin typeface="Times New Roman"/>
              </a:rPr>
              <a:t>defines</a:t>
            </a:r>
            <a:r>
              <a:rPr b="0" lang="en-IN" sz="28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800" spc="-15" strike="noStrike">
                <a:solidFill>
                  <a:schemeClr val="dk1"/>
                </a:solidFill>
                <a:latin typeface="Times New Roman"/>
              </a:rPr>
              <a:t>two</a:t>
            </a:r>
            <a:r>
              <a:rPr b="1" lang="en-IN" sz="2800" spc="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800" spc="-7" strike="noStrike">
                <a:solidFill>
                  <a:schemeClr val="dk1"/>
                </a:solidFill>
                <a:latin typeface="Times New Roman"/>
              </a:rPr>
              <a:t>types </a:t>
            </a:r>
            <a:r>
              <a:rPr b="0" lang="en-IN" sz="2800" spc="-1" strike="noStrike">
                <a:solidFill>
                  <a:schemeClr val="dk1"/>
                </a:solidFill>
                <a:latin typeface="Times New Roman"/>
              </a:rPr>
              <a:t>of</a:t>
            </a:r>
            <a:r>
              <a:rPr b="0" lang="en-IN" sz="2800" spc="9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chemeClr val="dk1"/>
                </a:solidFill>
                <a:latin typeface="Times New Roman"/>
              </a:rPr>
              <a:t>containers.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51"/>
              </a:spcBef>
              <a:buNone/>
              <a:tabLst>
                <a:tab algn="l" pos="354960"/>
                <a:tab algn="l" pos="355680"/>
              </a:tabLst>
            </a:pPr>
            <a:endParaRPr b="0" lang="en-IN" sz="3100" spc="-1" strike="noStrike">
              <a:solidFill>
                <a:srgbClr val="000000"/>
              </a:solidFill>
              <a:latin typeface="Calibri"/>
            </a:endParaRPr>
          </a:p>
          <a:p>
            <a:pPr lvl="1" marL="756360" indent="-287640">
              <a:lnSpc>
                <a:spcPct val="100000"/>
              </a:lnSpc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first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are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top-level</a:t>
            </a:r>
            <a:r>
              <a:rPr b="1" lang="en-IN" sz="2400" spc="-26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containers(heavyweight)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"/>
              </a:spcBef>
              <a:buNone/>
              <a:tabLst>
                <a:tab algn="l" pos="757080"/>
              </a:tabLst>
            </a:pPr>
            <a:endParaRPr b="0" lang="en-IN" sz="3000" spc="-1" strike="noStrike">
              <a:solidFill>
                <a:srgbClr val="000000"/>
              </a:solidFill>
              <a:latin typeface="Calibri"/>
            </a:endParaRPr>
          </a:p>
          <a:p>
            <a:pPr lvl="1" marL="756360" indent="-287640">
              <a:lnSpc>
                <a:spcPct val="100000"/>
              </a:lnSpc>
              <a:buClr>
                <a:srgbClr val="000000"/>
              </a:buClr>
              <a:buFont typeface="Arial MT"/>
              <a:buChar char="–"/>
              <a:tabLst>
                <a:tab algn="l" pos="757080"/>
                <a:tab algn="l" pos="1391400"/>
                <a:tab algn="l" pos="2399040"/>
                <a:tab algn="l" pos="3086280"/>
                <a:tab algn="l" pos="3500640"/>
                <a:tab algn="l" pos="4915080"/>
                <a:tab algn="l" pos="6278760"/>
                <a:tab algn="l" pos="6745680"/>
                <a:tab algn="l" pos="76852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econd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type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cont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er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uppor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by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Sw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ing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are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"/>
              </a:spcBef>
              <a:buNone/>
              <a:tabLst>
                <a:tab algn="l" pos="757080"/>
                <a:tab algn="l" pos="1391400"/>
                <a:tab algn="l" pos="2399040"/>
                <a:tab algn="l" pos="3086280"/>
                <a:tab algn="l" pos="3500640"/>
                <a:tab algn="l" pos="4915080"/>
                <a:tab algn="l" pos="6278760"/>
                <a:tab algn="l" pos="6745680"/>
                <a:tab algn="l" pos="7685280"/>
              </a:tabLst>
            </a:pPr>
            <a:endParaRPr b="0" lang="en-IN" sz="2500" spc="-1" strike="noStrike">
              <a:solidFill>
                <a:srgbClr val="000000"/>
              </a:solidFill>
              <a:latin typeface="Calibri"/>
            </a:endParaRPr>
          </a:p>
          <a:p>
            <a:pPr marL="756360" indent="0">
              <a:lnSpc>
                <a:spcPct val="100000"/>
              </a:lnSpc>
              <a:buNone/>
              <a:tabLst>
                <a:tab algn="l" pos="757080"/>
                <a:tab algn="l" pos="1391400"/>
                <a:tab algn="l" pos="2399040"/>
                <a:tab algn="l" pos="3086280"/>
                <a:tab algn="l" pos="3500640"/>
                <a:tab algn="l" pos="4915080"/>
                <a:tab algn="l" pos="6278760"/>
                <a:tab algn="l" pos="6745680"/>
                <a:tab algn="l" pos="7685280"/>
              </a:tabLst>
            </a:pP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lightweight</a:t>
            </a:r>
            <a:r>
              <a:rPr b="1" lang="en-IN" sz="2400" spc="-35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containers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295800" y="497880"/>
            <a:ext cx="346500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Containers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(</a:t>
            </a:r>
            <a:r>
              <a:rPr b="0" lang="en-IN" sz="3200" spc="-1" strike="noStrike">
                <a:solidFill>
                  <a:schemeClr val="dk1"/>
                </a:solidFill>
                <a:latin typeface="Times New Roman"/>
              </a:rPr>
              <a:t>contd.)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object 3"/>
          <p:cNvSpPr/>
          <p:nvPr/>
        </p:nvSpPr>
        <p:spPr>
          <a:xfrm>
            <a:off x="993240" y="1159560"/>
            <a:ext cx="8071920" cy="55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24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734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6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first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IN" sz="26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1" strike="noStrike">
                <a:solidFill>
                  <a:srgbClr val="c00000"/>
                </a:solidFill>
                <a:latin typeface="Times New Roman"/>
              </a:rPr>
              <a:t>top-level</a:t>
            </a:r>
            <a:r>
              <a:rPr b="1" lang="en-IN" sz="2600" spc="-35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lang="en-IN" sz="2600" spc="-1" strike="noStrike">
                <a:solidFill>
                  <a:srgbClr val="c00000"/>
                </a:solidFill>
                <a:latin typeface="Times New Roman"/>
              </a:rPr>
              <a:t>containers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584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JFrame,</a:t>
            </a:r>
            <a:r>
              <a:rPr b="1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JApplet,</a:t>
            </a:r>
            <a:r>
              <a:rPr b="1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32" strike="noStrike">
                <a:solidFill>
                  <a:srgbClr val="000000"/>
                </a:solidFill>
                <a:latin typeface="Times New Roman"/>
              </a:rPr>
              <a:t>JWindow,</a:t>
            </a:r>
            <a:r>
              <a:rPr b="1" lang="en-IN" sz="24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1" lang="en-IN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JDialog.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These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containers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do not</a:t>
            </a:r>
            <a:r>
              <a:rPr b="1" lang="en-IN" sz="2400" spc="9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inherit</a:t>
            </a:r>
            <a:r>
              <a:rPr b="0" lang="en-IN" sz="2400" spc="-5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JComponent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They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inherit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5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5" strike="noStrike">
                <a:solidFill>
                  <a:srgbClr val="000000"/>
                </a:solidFill>
                <a:latin typeface="Times New Roman"/>
              </a:rPr>
              <a:t>AWT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classes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Component</a:t>
            </a:r>
            <a:r>
              <a:rPr b="1" lang="en-IN" sz="24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Container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top-level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containers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IN" sz="2400" spc="-35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lang="en-IN" sz="2400" spc="-7" strike="noStrike" u="heavy">
                <a:solidFill>
                  <a:srgbClr val="c00000"/>
                </a:solidFill>
                <a:uFill>
                  <a:solidFill>
                    <a:srgbClr val="bf0000"/>
                  </a:solidFill>
                </a:uFill>
                <a:latin typeface="Times New Roman"/>
              </a:rPr>
              <a:t>heavyweight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bf0000"/>
                  </a:solidFill>
                </a:u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1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top-level</a:t>
            </a:r>
            <a:r>
              <a:rPr b="0" lang="en-IN" sz="2400" spc="27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container</a:t>
            </a:r>
            <a:r>
              <a:rPr b="0" lang="en-IN" sz="2400" spc="28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must</a:t>
            </a:r>
            <a:r>
              <a:rPr b="0" lang="en-IN" sz="2400" spc="28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be</a:t>
            </a:r>
            <a:r>
              <a:rPr b="0" lang="en-IN" sz="2400" spc="28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at</a:t>
            </a:r>
            <a:r>
              <a:rPr b="0" lang="en-IN" sz="2400" spc="28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28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top</a:t>
            </a:r>
            <a:r>
              <a:rPr b="0" lang="en-IN" sz="2400" spc="28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27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28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containment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hierarchy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  <a:tab algn="l" pos="1117080"/>
                <a:tab algn="l" pos="2357640"/>
                <a:tab algn="l" pos="3648600"/>
                <a:tab algn="l" pos="4010040"/>
                <a:tab algn="l" pos="4558680"/>
                <a:tab algn="l" pos="5901120"/>
                <a:tab algn="l" pos="6835320"/>
                <a:tab algn="l" pos="743400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top-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ev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ta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iner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not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</a:t>
            </a:r>
            <a:r>
              <a:rPr b="0" lang="en-IN" sz="24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n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</a:t>
            </a:r>
            <a:r>
              <a:rPr b="0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ined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wi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</a:t>
            </a:r>
            <a:r>
              <a:rPr b="0" lang="en-IN" sz="24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h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in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any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ot</a:t>
            </a:r>
            <a:r>
              <a:rPr b="0" lang="en-IN" sz="24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h</a:t>
            </a:r>
            <a:r>
              <a:rPr b="0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r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container.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  <a:tab algn="l" pos="1612440"/>
                <a:tab algn="l" pos="3242880"/>
                <a:tab algn="l" pos="4521960"/>
                <a:tab algn="l" pos="5239440"/>
                <a:tab algn="l" pos="6045840"/>
                <a:tab algn="l" pos="697680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very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ta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ent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archy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us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begin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wi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 </a:t>
            </a:r>
            <a:r>
              <a:rPr b="0" lang="en-IN" sz="2400" spc="-20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-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ev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  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container.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one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most</a:t>
            </a:r>
            <a:r>
              <a:rPr b="0" lang="en-IN" sz="24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commonly</a:t>
            </a:r>
            <a:r>
              <a:rPr b="0" lang="en-IN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used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IN" sz="24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applications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JFrame.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one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used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for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applets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1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JApplet.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239640" y="497880"/>
            <a:ext cx="357804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Containers</a:t>
            </a:r>
            <a:r>
              <a:rPr b="1" lang="en-IN" sz="3600" spc="-4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3200" spc="-1" strike="noStrike">
                <a:solidFill>
                  <a:schemeClr val="dk1"/>
                </a:solidFill>
                <a:latin typeface="Times New Roman"/>
              </a:rPr>
              <a:t>(contd.)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object 3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object 4"/>
          <p:cNvSpPr/>
          <p:nvPr/>
        </p:nvSpPr>
        <p:spPr>
          <a:xfrm>
            <a:off x="993240" y="1176120"/>
            <a:ext cx="8071920" cy="60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548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153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040760"/>
                <a:tab algn="l" pos="2098800"/>
                <a:tab algn="l" pos="2836440"/>
                <a:tab algn="l" pos="3301200"/>
                <a:tab algn="l" pos="4765680"/>
                <a:tab algn="l" pos="6179760"/>
                <a:tab algn="l" pos="6696720"/>
                <a:tab algn="l" pos="768744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econd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type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cont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er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uppor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by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Sw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ing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1440"/>
              </a:spcBef>
              <a:tabLst>
                <a:tab algn="l" pos="354960"/>
                <a:tab algn="l" pos="355680"/>
                <a:tab algn="l" pos="1040760"/>
                <a:tab algn="l" pos="2098800"/>
                <a:tab algn="l" pos="2836440"/>
                <a:tab algn="l" pos="3301200"/>
                <a:tab algn="l" pos="4765680"/>
                <a:tab algn="l" pos="6179760"/>
                <a:tab algn="l" pos="6696720"/>
                <a:tab algn="l" pos="7687440"/>
              </a:tabLst>
            </a:pP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lightweight</a:t>
            </a:r>
            <a:r>
              <a:rPr b="1" lang="en-IN" sz="2400" spc="-35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containers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1899"/>
              </a:spcBef>
              <a:buClr>
                <a:srgbClr val="000000"/>
              </a:buClr>
              <a:buFont typeface="Arial MT"/>
              <a:buChar char="–"/>
              <a:tabLst>
                <a:tab algn="l" pos="756360"/>
                <a:tab algn="l" pos="75708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Lightweight containers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200" spc="-1" strike="noStrike">
                <a:solidFill>
                  <a:srgbClr val="000000"/>
                </a:solidFill>
                <a:latin typeface="Times New Roman"/>
              </a:rPr>
              <a:t>do</a:t>
            </a:r>
            <a:r>
              <a:rPr b="0" i="1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IN" sz="2200" spc="-7" strike="noStrike">
                <a:solidFill>
                  <a:srgbClr val="000000"/>
                </a:solidFill>
                <a:latin typeface="Times New Roman"/>
              </a:rPr>
              <a:t>inherit</a:t>
            </a:r>
            <a:r>
              <a:rPr b="1" i="1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IN" sz="2200" spc="-7" strike="noStrike">
                <a:solidFill>
                  <a:srgbClr val="000000"/>
                </a:solidFill>
                <a:latin typeface="Times New Roman"/>
              </a:rPr>
              <a:t>JComponent.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2" marL="1155600" indent="-229320" algn="just">
              <a:lnSpc>
                <a:spcPct val="100000"/>
              </a:lnSpc>
              <a:spcBef>
                <a:spcPts val="1851"/>
              </a:spcBef>
              <a:buClr>
                <a:srgbClr val="000000"/>
              </a:buClr>
              <a:buFont typeface="Arial MT"/>
              <a:buChar char="•"/>
              <a:tabLst>
                <a:tab algn="l" pos="115560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E.g.</a:t>
            </a:r>
            <a:r>
              <a:rPr b="0" lang="en-IN" sz="2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JPanel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general-purpose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5" strike="noStrike">
                <a:solidFill>
                  <a:srgbClr val="000000"/>
                </a:solidFill>
                <a:latin typeface="Times New Roman"/>
              </a:rPr>
              <a:t>container.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 algn="just">
              <a:lnSpc>
                <a:spcPct val="150000"/>
              </a:lnSpc>
              <a:spcBef>
                <a:spcPts val="519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Lightweight containers are often used to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organize and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manage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groups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related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components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because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a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lightweight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container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be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contained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within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another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container.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 algn="just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111" strike="noStrike">
                <a:solidFill>
                  <a:srgbClr val="000000"/>
                </a:solidFill>
                <a:latin typeface="Times New Roman"/>
              </a:rPr>
              <a:t>We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can use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lightweight containers such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as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JPanel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to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create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subgroups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of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related controls that are contained within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an 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outer</a:t>
            </a:r>
            <a:r>
              <a:rPr b="0" lang="en-IN" sz="2400" spc="-4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container.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object 2" descr=""/>
          <p:cNvPicPr/>
          <p:nvPr/>
        </p:nvPicPr>
        <p:blipFill>
          <a:blip r:embed="rId1"/>
          <a:stretch/>
        </p:blipFill>
        <p:spPr>
          <a:xfrm>
            <a:off x="8001000" y="457200"/>
            <a:ext cx="1599840" cy="771480"/>
          </a:xfrm>
          <a:prstGeom prst="rect">
            <a:avLst/>
          </a:prstGeom>
          <a:ln w="0">
            <a:noFill/>
          </a:ln>
        </p:spPr>
      </p:pic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610280" y="1348200"/>
            <a:ext cx="26463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2400" spc="-32" strike="noStrike">
                <a:solidFill>
                  <a:srgbClr val="c00000"/>
                </a:solidFill>
                <a:latin typeface="Times New Roman"/>
              </a:rPr>
              <a:t>Top-level</a:t>
            </a:r>
            <a:r>
              <a:rPr b="1" lang="en-IN" sz="2400" spc="-52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containers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object 4"/>
          <p:cNvSpPr/>
          <p:nvPr/>
        </p:nvSpPr>
        <p:spPr>
          <a:xfrm>
            <a:off x="993240" y="1774800"/>
            <a:ext cx="3728520" cy="361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5680" indent="-343080" algn="just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60" strike="noStrike">
                <a:solidFill>
                  <a:srgbClr val="000000"/>
                </a:solidFill>
                <a:latin typeface="Times New Roman"/>
              </a:rPr>
              <a:t>Top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level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containers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do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not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tabLst>
                <a:tab algn="l" pos="3556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inherit</a:t>
            </a:r>
            <a:r>
              <a:rPr b="0" lang="en-IN" sz="24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Jcomponent.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Heavyweight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4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top-level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container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not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contained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within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any other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container.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  <a:tabLst>
                <a:tab algn="l" pos="355680"/>
              </a:tabLst>
            </a:pPr>
            <a:endParaRPr b="0" lang="en-IN" sz="345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E.g. </a:t>
            </a:r>
            <a:r>
              <a:rPr b="1" lang="en-IN" sz="2400" spc="-12" strike="noStrike">
                <a:solidFill>
                  <a:srgbClr val="000000"/>
                </a:solidFill>
                <a:latin typeface="Calibri"/>
              </a:rPr>
              <a:t>JFrame, </a:t>
            </a:r>
            <a:r>
              <a:rPr b="1" lang="en-IN" sz="2400" spc="-15" strike="noStrike">
                <a:solidFill>
                  <a:srgbClr val="000000"/>
                </a:solidFill>
                <a:latin typeface="Calibri"/>
              </a:rPr>
              <a:t>JApplet, </a:t>
            </a:r>
            <a:r>
              <a:rPr b="1" lang="en-IN" sz="24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400" spc="-32" strike="noStrike">
                <a:solidFill>
                  <a:srgbClr val="000000"/>
                </a:solidFill>
                <a:latin typeface="Calibri"/>
              </a:rPr>
              <a:t>JWindow,</a:t>
            </a:r>
            <a:r>
              <a:rPr b="1" lang="en-IN" sz="24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1" lang="en-IN" sz="24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Calibri"/>
              </a:rPr>
              <a:t>JDialog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object 5"/>
          <p:cNvSpPr/>
          <p:nvPr/>
        </p:nvSpPr>
        <p:spPr>
          <a:xfrm>
            <a:off x="5568120" y="1348200"/>
            <a:ext cx="310680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Lightweight</a:t>
            </a:r>
            <a:r>
              <a:rPr b="1" lang="en-IN" sz="2400" spc="-41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containers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object 6"/>
          <p:cNvSpPr/>
          <p:nvPr/>
        </p:nvSpPr>
        <p:spPr>
          <a:xfrm>
            <a:off x="5181120" y="1851120"/>
            <a:ext cx="3884040" cy="32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 algn="just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Lightweight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containers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do </a:t>
            </a:r>
            <a:r>
              <a:rPr b="0" i="1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inherit</a:t>
            </a:r>
            <a:r>
              <a:rPr b="0" i="1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IN" sz="2400" spc="-7" strike="noStrike">
                <a:solidFill>
                  <a:srgbClr val="000000"/>
                </a:solidFill>
                <a:latin typeface="Times New Roman"/>
              </a:rPr>
              <a:t>JComponent.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Lightweight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 lightweight container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can 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contained within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another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container.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  <a:tabLst>
                <a:tab algn="l" pos="355680"/>
              </a:tabLst>
            </a:pP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 algn="just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E.g.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JPanel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object 8"/>
          <p:cNvSpPr/>
          <p:nvPr/>
        </p:nvSpPr>
        <p:spPr>
          <a:xfrm>
            <a:off x="9340200" y="7018920"/>
            <a:ext cx="180720" cy="1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898989"/>
                </a:solidFill>
                <a:latin typeface="Calibri"/>
              </a:rPr>
              <a:t>15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927440" y="497880"/>
            <a:ext cx="620028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1" lang="en-IN" sz="3600" spc="-9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41" strike="noStrike">
                <a:solidFill>
                  <a:schemeClr val="dk1"/>
                </a:solidFill>
                <a:latin typeface="Times New Roman"/>
              </a:rPr>
              <a:t>Top-Level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 Container</a:t>
            </a:r>
            <a:r>
              <a:rPr b="1" lang="en-IN" sz="3600" spc="-8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Panes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object 3"/>
          <p:cNvSpPr/>
          <p:nvPr/>
        </p:nvSpPr>
        <p:spPr>
          <a:xfrm>
            <a:off x="993240" y="1229400"/>
            <a:ext cx="8071920" cy="506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604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1386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6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32" strike="noStrike">
                <a:solidFill>
                  <a:srgbClr val="000000"/>
                </a:solidFill>
                <a:latin typeface="Times New Roman"/>
              </a:rPr>
              <a:t>Top-Level</a:t>
            </a:r>
            <a:r>
              <a:rPr b="1" lang="en-IN" sz="26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Container</a:t>
            </a:r>
            <a:r>
              <a:rPr b="1" lang="en-IN" sz="2600" spc="-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Panes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118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Each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top-level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container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defines</a:t>
            </a:r>
            <a:r>
              <a:rPr b="0" lang="en-IN" sz="2400" spc="-2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set</a:t>
            </a:r>
            <a:r>
              <a:rPr b="0" lang="en-IN" sz="24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of</a:t>
            </a:r>
            <a:r>
              <a:rPr b="0" lang="en-IN" sz="24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panes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1176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At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top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 the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hierarchy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 an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instance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JRootPane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155240" indent="-228600">
              <a:lnSpc>
                <a:spcPct val="100000"/>
              </a:lnSpc>
              <a:spcBef>
                <a:spcPts val="1176"/>
              </a:spcBef>
              <a:buClr>
                <a:srgbClr val="000000"/>
              </a:buClr>
              <a:buFont typeface="Arial MT"/>
              <a:buChar char="•"/>
              <a:tabLst>
                <a:tab algn="l" pos="115560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JRootPane</a:t>
            </a:r>
            <a:r>
              <a:rPr b="0" lang="en-IN" sz="2400" spc="28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29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28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lightweight</a:t>
            </a:r>
            <a:r>
              <a:rPr b="0" lang="en-IN" sz="2400" spc="293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container</a:t>
            </a:r>
            <a:r>
              <a:rPr b="0" lang="en-IN" sz="2400" spc="299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whose</a:t>
            </a:r>
            <a:r>
              <a:rPr b="0" lang="en-IN" sz="2400" spc="299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purpose</a:t>
            </a:r>
            <a:r>
              <a:rPr b="0" lang="en-IN" sz="2400" spc="28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is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to</a:t>
            </a:r>
            <a:r>
              <a:rPr b="0" lang="en-IN" sz="2400" spc="-3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manage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the</a:t>
            </a:r>
            <a:r>
              <a:rPr b="0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other</a:t>
            </a:r>
            <a:r>
              <a:rPr b="0" lang="en-IN" sz="2400" spc="-26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panes.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155600" indent="-229320">
              <a:lnSpc>
                <a:spcPct val="100000"/>
              </a:lnSpc>
              <a:spcBef>
                <a:spcPts val="1179"/>
              </a:spcBef>
              <a:buClr>
                <a:srgbClr val="000000"/>
              </a:buClr>
              <a:buFont typeface="Arial MT"/>
              <a:buChar char="•"/>
              <a:tabLst>
                <a:tab algn="l" pos="11556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also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helps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manage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optional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menu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bar.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155600" indent="-229320">
              <a:lnSpc>
                <a:spcPct val="100000"/>
              </a:lnSpc>
              <a:spcBef>
                <a:spcPts val="1176"/>
              </a:spcBef>
              <a:buClr>
                <a:srgbClr val="000000"/>
              </a:buClr>
              <a:buFont typeface="Arial MT"/>
              <a:buChar char="•"/>
              <a:tabLst>
                <a:tab algn="l" pos="115560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panes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that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comprise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root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pane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called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612800" indent="-229320">
              <a:lnSpc>
                <a:spcPct val="100000"/>
              </a:lnSpc>
              <a:spcBef>
                <a:spcPts val="1176"/>
              </a:spcBef>
              <a:buClr>
                <a:srgbClr val="000000"/>
              </a:buClr>
              <a:buFont typeface="Arial MT"/>
              <a:buChar char="–"/>
              <a:tabLst>
                <a:tab algn="l" pos="16128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glass</a:t>
            </a:r>
            <a:r>
              <a:rPr b="1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pane,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612800" indent="-229320">
              <a:lnSpc>
                <a:spcPct val="100000"/>
              </a:lnSpc>
              <a:spcBef>
                <a:spcPts val="1176"/>
              </a:spcBef>
              <a:buClr>
                <a:srgbClr val="000000"/>
              </a:buClr>
              <a:buFont typeface="Arial MT"/>
              <a:buChar char="–"/>
              <a:tabLst>
                <a:tab algn="l" pos="161280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1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content</a:t>
            </a:r>
            <a:r>
              <a:rPr b="1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pane,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612800" indent="-229320">
              <a:lnSpc>
                <a:spcPct val="100000"/>
              </a:lnSpc>
              <a:spcBef>
                <a:spcPts val="1176"/>
              </a:spcBef>
              <a:buClr>
                <a:srgbClr val="000000"/>
              </a:buClr>
              <a:buFont typeface="Arial MT"/>
              <a:buChar char="–"/>
              <a:tabLst>
                <a:tab algn="l" pos="161280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1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layered</a:t>
            </a:r>
            <a:r>
              <a:rPr b="1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pane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927440" y="497880"/>
            <a:ext cx="620028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1" lang="en-IN" sz="3600" spc="-9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41" strike="noStrike">
                <a:solidFill>
                  <a:schemeClr val="dk1"/>
                </a:solidFill>
                <a:latin typeface="Times New Roman"/>
              </a:rPr>
              <a:t>Top-Level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 Container</a:t>
            </a:r>
            <a:r>
              <a:rPr b="1" lang="en-IN" sz="3600" spc="-8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Panes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object 3"/>
          <p:cNvSpPr/>
          <p:nvPr/>
        </p:nvSpPr>
        <p:spPr>
          <a:xfrm>
            <a:off x="993240" y="1165320"/>
            <a:ext cx="8073000" cy="586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Glass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pane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glass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pane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top-level</a:t>
            </a:r>
            <a:r>
              <a:rPr b="1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pane.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sits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above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completely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covers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all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other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panes.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By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default,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lang="en-IN" sz="2400" spc="-12" strike="noStrike" u="heavy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</a:rPr>
              <a:t>transparent</a:t>
            </a:r>
            <a:r>
              <a:rPr b="1" lang="en-IN" sz="2400" spc="-1" strike="noStrike" u="heavy">
                <a:solidFill>
                  <a:srgbClr val="000000"/>
                </a:solidFill>
                <a:uFill>
                  <a:solidFill>
                    <a:srgbClr val="0000cc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cc"/>
                  </a:solidFill>
                </a:uFill>
                <a:latin typeface="Times New Roman"/>
              </a:rPr>
              <a:t>instance</a:t>
            </a:r>
            <a:r>
              <a:rPr b="0" lang="en-IN" sz="2400" spc="-32" strike="noStrike" u="heavy">
                <a:solidFill>
                  <a:srgbClr val="000000"/>
                </a:solidFill>
                <a:uFill>
                  <a:solidFill>
                    <a:srgbClr val="0000cc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cc"/>
                  </a:solidFill>
                </a:uFill>
                <a:latin typeface="Times New Roman"/>
              </a:rPr>
              <a:t>of</a:t>
            </a:r>
            <a:r>
              <a:rPr b="0" lang="en-IN" sz="2400" spc="-12" strike="noStrike" u="heavy">
                <a:solidFill>
                  <a:srgbClr val="000000"/>
                </a:solidFill>
                <a:uFill>
                  <a:solidFill>
                    <a:srgbClr val="0000cc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c00000"/>
                </a:solidFill>
                <a:uFill>
                  <a:solidFill>
                    <a:srgbClr val="0000cc"/>
                  </a:solidFill>
                </a:uFill>
                <a:latin typeface="Times New Roman"/>
              </a:rPr>
              <a:t>JPanel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cc"/>
                  </a:solidFill>
                </a:u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Layered</a:t>
            </a:r>
            <a:r>
              <a:rPr b="0" lang="en-IN" sz="24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pane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layered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pane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instance</a:t>
            </a:r>
            <a:r>
              <a:rPr b="0" lang="en-IN" sz="2400" spc="-4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of </a:t>
            </a:r>
            <a:r>
              <a:rPr b="0" lang="en-IN" sz="2400" spc="-7" strike="noStrike" u="heavy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JLayeredPane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>
              <a:lnSpc>
                <a:spcPct val="100000"/>
              </a:lnSpc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24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layered</a:t>
            </a:r>
            <a:r>
              <a:rPr b="0" lang="en-IN" sz="2400" spc="23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pane</a:t>
            </a:r>
            <a:r>
              <a:rPr b="0" lang="en-IN" sz="2400" spc="24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allows</a:t>
            </a:r>
            <a:r>
              <a:rPr b="0" lang="en-IN" sz="2400" spc="24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components</a:t>
            </a:r>
            <a:r>
              <a:rPr b="0" lang="en-IN" sz="2400" spc="24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24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be</a:t>
            </a:r>
            <a:r>
              <a:rPr b="0" lang="en-IN" sz="2400" spc="24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given</a:t>
            </a:r>
            <a:r>
              <a:rPr b="1" lang="en-IN" sz="2400" spc="24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1" lang="en-IN" sz="2400" spc="25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depth </a:t>
            </a:r>
            <a:r>
              <a:rPr b="1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value.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This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value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determines which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component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overlays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another.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Content</a:t>
            </a:r>
            <a:r>
              <a:rPr b="0" lang="en-IN" sz="24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pane: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>
              <a:lnSpc>
                <a:spcPct val="100000"/>
              </a:lnSpc>
              <a:buClr>
                <a:srgbClr val="000000"/>
              </a:buClr>
              <a:buFont typeface="Arial MT"/>
              <a:buChar char="–"/>
              <a:tabLst>
                <a:tab algn="l" pos="757080"/>
                <a:tab algn="l" pos="1375920"/>
                <a:tab algn="l" pos="2097360"/>
                <a:tab algn="l" pos="2783160"/>
                <a:tab algn="l" pos="3672720"/>
                <a:tab algn="l" pos="4376880"/>
                <a:tab algn="l" pos="5873760"/>
                <a:tab algn="l" pos="6490800"/>
                <a:tab algn="l" pos="765252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hich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our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ap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cat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ion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wil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nt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era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e 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most</a:t>
            </a:r>
            <a:r>
              <a:rPr b="1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 the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content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pane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>
              <a:lnSpc>
                <a:spcPct val="100000"/>
              </a:lnSpc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When</a:t>
            </a:r>
            <a:r>
              <a:rPr b="0" lang="en-IN" sz="24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we</a:t>
            </a:r>
            <a:r>
              <a:rPr b="0" lang="en-IN" sz="2400" spc="3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add</a:t>
            </a:r>
            <a:r>
              <a:rPr b="0" lang="en-IN" sz="2400" spc="29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</a:t>
            </a:r>
            <a:r>
              <a:rPr b="0" lang="en-IN" sz="2400" spc="2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component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4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such</a:t>
            </a:r>
            <a:r>
              <a:rPr b="0" lang="en-IN" sz="24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as</a:t>
            </a:r>
            <a:r>
              <a:rPr b="0" lang="en-IN" sz="24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button,</a:t>
            </a:r>
            <a:r>
              <a:rPr b="0" lang="en-IN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top-</a:t>
            </a:r>
            <a:r>
              <a:rPr b="0" lang="en-IN" sz="24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level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container,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we</a:t>
            </a:r>
            <a:r>
              <a:rPr b="1" lang="en-IN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will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add</a:t>
            </a:r>
            <a:r>
              <a:rPr b="1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content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pane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>
              <a:lnSpc>
                <a:spcPct val="100000"/>
              </a:lnSpc>
              <a:buClr>
                <a:srgbClr val="000000"/>
              </a:buClr>
              <a:buFont typeface="Arial MT"/>
              <a:buChar char="–"/>
              <a:tabLst>
                <a:tab algn="l" pos="757080"/>
                <a:tab algn="l" pos="1276920"/>
                <a:tab algn="l" pos="2364120"/>
                <a:tab algn="l" pos="2901960"/>
                <a:tab algn="l" pos="3964320"/>
                <a:tab algn="l" pos="4703400"/>
                <a:tab algn="l" pos="5073480"/>
                <a:tab algn="l" pos="5526360"/>
                <a:tab algn="l" pos="78058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au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t,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te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pa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7" strike="noStrike" u="heavy">
                <a:solidFill>
                  <a:srgbClr val="c00000"/>
                </a:solidFill>
                <a:uFill>
                  <a:solidFill>
                    <a:srgbClr val="bf0000"/>
                  </a:solidFill>
                </a:uFill>
                <a:latin typeface="Times New Roman"/>
              </a:rPr>
              <a:t>o</a:t>
            </a:r>
            <a:r>
              <a:rPr b="1" lang="en-IN" sz="2400" spc="-12" strike="noStrike" u="heavy">
                <a:solidFill>
                  <a:srgbClr val="c00000"/>
                </a:solidFill>
                <a:uFill>
                  <a:solidFill>
                    <a:srgbClr val="bf0000"/>
                  </a:solidFill>
                </a:uFill>
                <a:latin typeface="Times New Roman"/>
              </a:rPr>
              <a:t>p</a:t>
            </a:r>
            <a:r>
              <a:rPr b="1" lang="en-IN" sz="2400" spc="-7" strike="noStrike" u="heavy">
                <a:solidFill>
                  <a:srgbClr val="c00000"/>
                </a:solidFill>
                <a:uFill>
                  <a:solidFill>
                    <a:srgbClr val="bf0000"/>
                  </a:solidFill>
                </a:uFill>
                <a:latin typeface="Times New Roman"/>
              </a:rPr>
              <a:t>a</a:t>
            </a:r>
            <a:r>
              <a:rPr b="1" lang="en-IN" sz="2400" spc="-12" strike="noStrike" u="heavy">
                <a:solidFill>
                  <a:srgbClr val="c00000"/>
                </a:solidFill>
                <a:uFill>
                  <a:solidFill>
                    <a:srgbClr val="bf0000"/>
                  </a:solidFill>
                </a:uFill>
                <a:latin typeface="Times New Roman"/>
              </a:rPr>
              <a:t>qu</a:t>
            </a:r>
            <a:r>
              <a:rPr b="1" lang="en-IN" sz="2400" spc="-1" strike="noStrike" u="heavy">
                <a:solidFill>
                  <a:srgbClr val="c00000"/>
                </a:solidFill>
                <a:uFill>
                  <a:solidFill>
                    <a:srgbClr val="bf0000"/>
                  </a:solidFill>
                </a:uFill>
                <a:latin typeface="Times New Roman"/>
              </a:rPr>
              <a:t>e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bf0000"/>
                  </a:solidFill>
                </a:uFill>
                <a:latin typeface="Times New Roman"/>
              </a:rPr>
              <a:t> </a:t>
            </a:r>
            <a:r>
              <a:rPr b="0" lang="en-IN" sz="2400" spc="103" strike="noStrike" u="heavy">
                <a:solidFill>
                  <a:srgbClr val="000000"/>
                </a:solidFill>
                <a:uFill>
                  <a:solidFill>
                    <a:srgbClr val="bf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bf0000"/>
                  </a:solidFill>
                </a:uFill>
                <a:latin typeface="Times New Roman"/>
              </a:rPr>
              <a:t>i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bf0000"/>
                  </a:solidFill>
                </a:uFill>
                <a:latin typeface="Times New Roman"/>
              </a:rPr>
              <a:t>ns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bf0000"/>
                  </a:solidFill>
                </a:uFill>
                <a:latin typeface="Times New Roman"/>
              </a:rPr>
              <a:t>ta</a:t>
            </a:r>
            <a:r>
              <a:rPr b="0" lang="en-IN" sz="2400" spc="-15" strike="noStrike" u="heavy">
                <a:solidFill>
                  <a:srgbClr val="000000"/>
                </a:solidFill>
                <a:uFill>
                  <a:solidFill>
                    <a:srgbClr val="bf0000"/>
                  </a:solidFill>
                </a:uFill>
                <a:latin typeface="Times New Roman"/>
              </a:rPr>
              <a:t>n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bf0000"/>
                  </a:solidFill>
                </a:uFill>
                <a:latin typeface="Times New Roman"/>
              </a:rPr>
              <a:t>ce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bf0000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bf0000"/>
                  </a:solidFill>
                </a:uFill>
                <a:latin typeface="Times New Roman"/>
              </a:rPr>
              <a:t>of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JPanel.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027600" y="497880"/>
            <a:ext cx="399960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Swing</a:t>
            </a:r>
            <a:r>
              <a:rPr b="1" lang="en-IN" sz="3600" spc="-5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fundamentals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ldNum" idx="17"/>
          </p:nvPr>
        </p:nvSpPr>
        <p:spPr>
          <a:xfrm>
            <a:off x="7599600" y="7041960"/>
            <a:ext cx="18698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754640" indent="0">
              <a:lnSpc>
                <a:spcPts val="1239"/>
              </a:lnSpc>
              <a:buNone/>
              <a:defRPr b="0" lang="en-IN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marL="1754640" indent="0">
              <a:lnSpc>
                <a:spcPts val="1239"/>
              </a:lnSpc>
              <a:buNone/>
            </a:pPr>
            <a:fld id="{B575F99D-B491-49E1-99A4-7CE6C98FFFFB}" type="slidenum">
              <a:rPr b="0" lang="en-IN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object 3"/>
          <p:cNvSpPr/>
          <p:nvPr/>
        </p:nvSpPr>
        <p:spPr>
          <a:xfrm>
            <a:off x="993240" y="1223280"/>
            <a:ext cx="13176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400" spc="-7" strike="noStrike">
                <a:solidFill>
                  <a:srgbClr val="000000"/>
                </a:solidFill>
                <a:latin typeface="Arial MT"/>
              </a:rPr>
              <a:t>•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object 4"/>
          <p:cNvSpPr/>
          <p:nvPr/>
        </p:nvSpPr>
        <p:spPr>
          <a:xfrm>
            <a:off x="1335960" y="1218600"/>
            <a:ext cx="7727040" cy="212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Swing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written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entirely</a:t>
            </a:r>
            <a:r>
              <a:rPr b="1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in Java</a:t>
            </a:r>
            <a:r>
              <a:rPr b="1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(platform-independent).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87800" indent="-361800">
              <a:lnSpc>
                <a:spcPct val="100000"/>
              </a:lnSpc>
              <a:spcBef>
                <a:spcPts val="1811"/>
              </a:spcBef>
              <a:buClr>
                <a:srgbClr val="000000"/>
              </a:buClr>
              <a:buFont typeface="Arial MT"/>
              <a:buChar char="–"/>
              <a:tabLst>
                <a:tab algn="l" pos="487800"/>
                <a:tab algn="l" pos="488160"/>
              </a:tabLst>
            </a:pPr>
            <a:r>
              <a:rPr b="0" lang="en-IN" sz="3600" spc="-7" strike="noStrike" baseline="1000">
                <a:solidFill>
                  <a:srgbClr val="000000"/>
                </a:solidFill>
                <a:latin typeface="Times New Roman"/>
              </a:rPr>
              <a:t>So swing</a:t>
            </a:r>
            <a:r>
              <a:rPr b="0" lang="en-IN" sz="3600" spc="4" strike="noStrike" baseline="1000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3600" spc="-7" strike="noStrike" baseline="1000">
                <a:solidFill>
                  <a:srgbClr val="000000"/>
                </a:solidFill>
                <a:latin typeface="Times New Roman"/>
              </a:rPr>
              <a:t>components</a:t>
            </a:r>
            <a:r>
              <a:rPr b="0" lang="en-IN" sz="3600" spc="-15" strike="noStrike" baseline="1000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3600" spc="-1" strike="noStrike" baseline="1000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IN" sz="3600" spc="-15" strike="noStrike" baseline="1000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3600" spc="-7" strike="noStrike" u="heavy" baseline="1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light-weight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  <a:p>
            <a:pPr marL="413280" indent="-286920">
              <a:lnSpc>
                <a:spcPts val="2840"/>
              </a:lnSpc>
              <a:spcBef>
                <a:spcPts val="1905"/>
              </a:spcBef>
              <a:buClr>
                <a:srgbClr val="000000"/>
              </a:buClr>
              <a:buFont typeface="Arial MT"/>
              <a:buChar char="–"/>
              <a:tabLst>
                <a:tab algn="l" pos="414000"/>
                <a:tab algn="l" pos="1360800"/>
                <a:tab algn="l" pos="3004200"/>
                <a:tab algn="l" pos="3543480"/>
                <a:tab algn="l" pos="4332600"/>
                <a:tab algn="l" pos="6093000"/>
                <a:tab algn="l" pos="6565320"/>
              </a:tabLst>
            </a:pPr>
            <a:r>
              <a:rPr b="0" lang="en-IN" sz="3600" spc="-15" strike="noStrike" baseline="1000">
                <a:solidFill>
                  <a:srgbClr val="000000"/>
                </a:solidFill>
                <a:latin typeface="Times New Roman"/>
              </a:rPr>
              <a:t>Sw</a:t>
            </a:r>
            <a:r>
              <a:rPr b="0" lang="en-IN" sz="3600" spc="-1" strike="noStrike" baseline="1000">
                <a:solidFill>
                  <a:srgbClr val="000000"/>
                </a:solidFill>
                <a:latin typeface="Times New Roman"/>
              </a:rPr>
              <a:t>ing</a:t>
            </a:r>
            <a:r>
              <a:rPr b="0" lang="en-IN" sz="3600" spc="-1" strike="noStrike" baseline="1000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3600" spc="-1" strike="noStrike" baseline="1000">
                <a:solidFill>
                  <a:srgbClr val="000000"/>
                </a:solidFill>
                <a:latin typeface="Times New Roman"/>
              </a:rPr>
              <a:t>co</a:t>
            </a:r>
            <a:r>
              <a:rPr b="0" lang="en-IN" sz="3600" spc="-15" strike="noStrike" baseline="1000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3600" spc="-1" strike="noStrike" baseline="1000">
                <a:solidFill>
                  <a:srgbClr val="000000"/>
                </a:solidFill>
                <a:latin typeface="Times New Roman"/>
              </a:rPr>
              <a:t>ponent</a:t>
            </a:r>
            <a:r>
              <a:rPr b="0" lang="en-IN" sz="3600" spc="-7" strike="noStrike" baseline="1000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3600" spc="-1" strike="noStrike" baseline="1000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3600" spc="-15" strike="noStrike" baseline="1000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3600" spc="-1" strike="noStrike" baseline="1000">
                <a:solidFill>
                  <a:srgbClr val="000000"/>
                </a:solidFill>
                <a:latin typeface="Times New Roman"/>
              </a:rPr>
              <a:t>re</a:t>
            </a:r>
            <a:r>
              <a:rPr b="0" lang="en-IN" sz="3600" spc="-1" strike="noStrike" baseline="1000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3600" spc="-1" strike="noStrike" u="heavy" baseline="1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N</a:t>
            </a:r>
            <a:r>
              <a:rPr b="0" lang="en-IN" sz="3600" spc="-15" strike="noStrike" u="heavy" baseline="1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</a:t>
            </a:r>
            <a:r>
              <a:rPr b="0" lang="en-IN" sz="3600" spc="-1" strike="noStrike" u="heavy" baseline="1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</a:t>
            </a:r>
            <a:r>
              <a:rPr b="0" lang="en-IN" sz="3600" spc="-1" strike="noStrike" u="heavy" baseline="1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3600" spc="21" strike="noStrike" u="heavy" baseline="1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</a:t>
            </a:r>
            <a:r>
              <a:rPr b="0" lang="en-IN" sz="3600" spc="-32" strike="noStrike" u="heavy" baseline="1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m</a:t>
            </a:r>
            <a:r>
              <a:rPr b="0" lang="en-IN" sz="3600" spc="-1" strike="noStrike" u="heavy" baseline="1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ple</a:t>
            </a:r>
            <a:r>
              <a:rPr b="0" lang="en-IN" sz="3600" spc="-32" strike="noStrike" u="heavy" baseline="1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m</a:t>
            </a:r>
            <a:r>
              <a:rPr b="0" lang="en-IN" sz="3600" spc="-1" strike="noStrike" u="heavy" baseline="1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ented</a:t>
            </a:r>
            <a:r>
              <a:rPr b="0" lang="en-IN" sz="3600" spc="-1" strike="noStrike" u="heavy" baseline="1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3600" spc="-1" strike="noStrike" u="heavy" baseline="1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by</a:t>
            </a:r>
            <a:r>
              <a:rPr b="0" lang="en-IN" sz="3600" spc="-1" strike="noStrike" u="heavy" baseline="1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3600" spc="-1" strike="noStrike" u="heavy" baseline="1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pl</a:t>
            </a:r>
            <a:r>
              <a:rPr b="0" lang="en-IN" sz="3600" spc="-15" strike="noStrike" u="heavy" baseline="1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</a:t>
            </a:r>
            <a:r>
              <a:rPr b="0" lang="en-IN" sz="3600" spc="-1" strike="noStrike" u="heavy" baseline="1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</a:t>
            </a:r>
            <a:r>
              <a:rPr b="0" lang="en-IN" sz="3600" spc="-15" strike="noStrike" u="heavy" baseline="1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f</a:t>
            </a:r>
            <a:r>
              <a:rPr b="0" lang="en-IN" sz="3600" spc="-1" strike="noStrike" u="heavy" baseline="1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or</a:t>
            </a:r>
            <a:r>
              <a:rPr b="0" lang="en-IN" sz="3600" spc="-32" strike="noStrike" u="heavy" baseline="1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m</a:t>
            </a:r>
            <a:r>
              <a:rPr b="0" lang="en-IN" sz="3600" spc="-1" strike="noStrike" u="heavy" baseline="1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- </a:t>
            </a:r>
            <a:r>
              <a:rPr b="0" lang="en-IN" sz="3600" spc="-1" strike="noStrike" baseline="1000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specific</a:t>
            </a:r>
            <a:r>
              <a:rPr b="0" lang="en-IN" sz="2400" spc="-4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code.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object 5"/>
          <p:cNvSpPr/>
          <p:nvPr/>
        </p:nvSpPr>
        <p:spPr>
          <a:xfrm>
            <a:off x="993240" y="3381120"/>
            <a:ext cx="8070480" cy="22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99"/>
              </a:spcBef>
              <a:buClr>
                <a:srgbClr val="c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1" lang="en-IN" sz="2400" spc="-12" strike="noStrike">
                <a:solidFill>
                  <a:srgbClr val="c00000"/>
                </a:solidFill>
                <a:latin typeface="Times New Roman"/>
              </a:rPr>
              <a:t>Swing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set</a:t>
            </a:r>
            <a:r>
              <a:rPr b="1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classes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1774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Swing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built</a:t>
            </a:r>
            <a:r>
              <a:rPr b="0" lang="en-IN" sz="24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foundation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AWT</a:t>
            </a:r>
            <a:r>
              <a:rPr b="0" lang="en-IN" sz="2400" spc="-2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(Abstract</a:t>
            </a:r>
            <a:r>
              <a:rPr b="0" lang="en-IN" sz="2400" spc="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2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Window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2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Toolkit)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1774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284480"/>
                <a:tab algn="l" pos="2486160"/>
                <a:tab algn="l" pos="3260160"/>
                <a:tab algn="l" pos="4579560"/>
                <a:tab algn="l" pos="5219640"/>
                <a:tab algn="l" pos="6316920"/>
              </a:tabLst>
            </a:pP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Sw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ing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provide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2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m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ore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1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p</a:t>
            </a:r>
            <a:r>
              <a:rPr b="1" lang="en-IN" sz="2400" spc="9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</a:t>
            </a:r>
            <a:r>
              <a:rPr b="1" lang="en-IN" sz="2400" spc="-26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w</a:t>
            </a:r>
            <a:r>
              <a:rPr b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erf</a:t>
            </a:r>
            <a:r>
              <a:rPr b="1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u</a:t>
            </a:r>
            <a:r>
              <a:rPr b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l</a:t>
            </a:r>
            <a:r>
              <a:rPr b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1" lang="en-IN" sz="24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</a:t>
            </a:r>
            <a:r>
              <a:rPr b="1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n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</a:t>
            </a:r>
            <a:r>
              <a:rPr b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fle</a:t>
            </a:r>
            <a:r>
              <a:rPr b="1" lang="en-IN" sz="24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x</a:t>
            </a:r>
            <a:r>
              <a:rPr b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</a:t>
            </a:r>
            <a:r>
              <a:rPr b="1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bl</a:t>
            </a:r>
            <a:r>
              <a:rPr b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</a:t>
            </a:r>
            <a:r>
              <a:rPr b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f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unc</a:t>
            </a:r>
            <a:r>
              <a:rPr b="0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ion</a:t>
            </a:r>
            <a:r>
              <a:rPr b="0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alit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ie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than</a:t>
            </a:r>
            <a:r>
              <a:rPr b="0" lang="en-IN" sz="2400" spc="-26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tandard</a:t>
            </a:r>
            <a:r>
              <a:rPr b="0" lang="en-IN" sz="2400" spc="-160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20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</a:t>
            </a:r>
            <a:r>
              <a:rPr b="0" lang="en-IN" sz="2400" spc="-26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W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</a:t>
            </a:r>
            <a:r>
              <a:rPr b="0" lang="en-IN" sz="2400" spc="-3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</a:t>
            </a:r>
            <a:r>
              <a:rPr b="0" lang="en-IN" sz="2400" spc="-2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m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ponent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object 6"/>
          <p:cNvSpPr/>
          <p:nvPr/>
        </p:nvSpPr>
        <p:spPr>
          <a:xfrm>
            <a:off x="993240" y="5868360"/>
            <a:ext cx="13176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400" spc="-7" strike="noStrike">
                <a:solidFill>
                  <a:srgbClr val="000000"/>
                </a:solidFill>
                <a:latin typeface="Arial MT"/>
              </a:rPr>
              <a:t>•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object 7"/>
          <p:cNvSpPr/>
          <p:nvPr/>
        </p:nvSpPr>
        <p:spPr>
          <a:xfrm>
            <a:off x="1335960" y="5863680"/>
            <a:ext cx="7725600" cy="7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961920"/>
                <a:tab algn="l" pos="1980000"/>
                <a:tab algn="l" pos="2523960"/>
                <a:tab algn="l" pos="3606120"/>
                <a:tab algn="l" pos="4012560"/>
                <a:tab algn="l" pos="5648400"/>
                <a:tab algn="l" pos="6816600"/>
                <a:tab algn="l" pos="7426440"/>
              </a:tabLst>
            </a:pP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Sw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ing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cla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fi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ned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jav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x.s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ing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pa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kage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 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subpackages.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object 2" descr=""/>
          <p:cNvPicPr/>
          <p:nvPr/>
        </p:nvPicPr>
        <p:blipFill>
          <a:blip r:embed="rId1"/>
          <a:stretch/>
        </p:blipFill>
        <p:spPr>
          <a:xfrm>
            <a:off x="1633680" y="1176480"/>
            <a:ext cx="6792120" cy="542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042800" y="497880"/>
            <a:ext cx="197208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Re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f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e</a:t>
            </a:r>
            <a:r>
              <a:rPr b="1" lang="en-IN" sz="3600" spc="-66" strike="noStrike">
                <a:solidFill>
                  <a:schemeClr val="dk1"/>
                </a:solidFill>
                <a:latin typeface="Times New Roman"/>
              </a:rPr>
              <a:t>r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enc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e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object 3"/>
          <p:cNvSpPr/>
          <p:nvPr/>
        </p:nvSpPr>
        <p:spPr>
          <a:xfrm>
            <a:off x="993240" y="1392480"/>
            <a:ext cx="8072280" cy="80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550160"/>
                <a:tab algn="l" pos="2755440"/>
                <a:tab algn="l" pos="3621240"/>
                <a:tab algn="l" pos="4358520"/>
                <a:tab algn="l" pos="5901120"/>
                <a:tab algn="l" pos="757296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er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il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Ja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: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600" spc="-12" strike="noStrike">
                <a:solidFill>
                  <a:srgbClr val="000000"/>
                </a:solidFill>
                <a:latin typeface="Times New Roman"/>
              </a:rPr>
              <a:t>Co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mp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let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IN" sz="2600" spc="-2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fe</a:t>
            </a:r>
            <a:r>
              <a:rPr b="1" lang="en-IN" sz="2600" spc="-55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ce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600" spc="4" strike="noStrike">
                <a:solidFill>
                  <a:srgbClr val="000000"/>
                </a:solidFill>
                <a:latin typeface="Times New Roman"/>
              </a:rPr>
              <a:t>8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/e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,  </a:t>
            </a:r>
            <a:r>
              <a:rPr b="1" lang="en-IN" sz="2600" spc="-60" strike="noStrike">
                <a:solidFill>
                  <a:srgbClr val="000000"/>
                </a:solidFill>
                <a:latin typeface="Times New Roman"/>
              </a:rPr>
              <a:t>Tata</a:t>
            </a:r>
            <a:r>
              <a:rPr b="1" lang="en-IN" sz="26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McGraw</a:t>
            </a:r>
            <a:r>
              <a:rPr b="1" lang="en-IN" sz="26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Hill,</a:t>
            </a:r>
            <a:r>
              <a:rPr b="1" lang="en-IN" sz="2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26" strike="noStrike">
                <a:solidFill>
                  <a:srgbClr val="000000"/>
                </a:solidFill>
                <a:latin typeface="Times New Roman"/>
              </a:rPr>
              <a:t>2011</a:t>
            </a:r>
            <a:r>
              <a:rPr b="0" lang="en-IN" sz="2600" spc="-26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object 2" descr=""/>
          <p:cNvPicPr/>
          <p:nvPr/>
        </p:nvPicPr>
        <p:blipFill>
          <a:blip r:embed="rId1"/>
          <a:stretch/>
        </p:blipFill>
        <p:spPr>
          <a:xfrm>
            <a:off x="8001000" y="457200"/>
            <a:ext cx="1599840" cy="771480"/>
          </a:xfrm>
          <a:prstGeom prst="rect">
            <a:avLst/>
          </a:prstGeom>
          <a:ln w="0">
            <a:noFill/>
          </a:ln>
        </p:spPr>
      </p:pic>
      <p:sp>
        <p:nvSpPr>
          <p:cNvPr id="153" name="PlaceHolder 1"/>
          <p:cNvSpPr>
            <a:spLocks noGrp="1"/>
          </p:cNvSpPr>
          <p:nvPr>
            <p:ph/>
          </p:nvPr>
        </p:nvSpPr>
        <p:spPr>
          <a:xfrm>
            <a:off x="993240" y="1313640"/>
            <a:ext cx="8071920" cy="4614120"/>
          </a:xfrm>
          <a:prstGeom prst="rect">
            <a:avLst/>
          </a:prstGeom>
          <a:noFill/>
          <a:ln w="0">
            <a:noFill/>
          </a:ln>
        </p:spPr>
        <p:txBody>
          <a:bodyPr lIns="0" rIns="0" tIns="196560" bIns="0" anchor="t">
            <a:noAutofit/>
          </a:bodyPr>
          <a:p>
            <a:pPr marL="86400" indent="0" algn="ctr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3600" spc="-7" strike="noStrike">
                <a:solidFill>
                  <a:srgbClr val="0000cc"/>
                </a:solidFill>
                <a:latin typeface="Times New Roman"/>
              </a:rPr>
              <a:t>CS205</a:t>
            </a:r>
            <a:r>
              <a:rPr b="0" lang="en-IN" sz="3600" spc="-1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3600" spc="-7" strike="noStrike">
                <a:solidFill>
                  <a:srgbClr val="0000cc"/>
                </a:solidFill>
                <a:latin typeface="Times New Roman"/>
              </a:rPr>
              <a:t>Object</a:t>
            </a:r>
            <a:r>
              <a:rPr b="0" lang="en-IN" sz="3600" spc="4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3600" spc="-7" strike="noStrike">
                <a:solidFill>
                  <a:srgbClr val="0000cc"/>
                </a:solidFill>
                <a:latin typeface="Times New Roman"/>
              </a:rPr>
              <a:t>Oriented</a:t>
            </a:r>
            <a:r>
              <a:rPr b="0" lang="en-IN" sz="3600" spc="9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3600" spc="-7" strike="noStrike">
                <a:solidFill>
                  <a:srgbClr val="0000cc"/>
                </a:solidFill>
                <a:latin typeface="Times New Roman"/>
              </a:rPr>
              <a:t>Programming</a:t>
            </a:r>
            <a:r>
              <a:rPr b="0" lang="en-IN" sz="3600" spc="9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3600" spc="-7" strike="noStrike">
                <a:solidFill>
                  <a:srgbClr val="0000cc"/>
                </a:solidFill>
                <a:latin typeface="Times New Roman"/>
              </a:rPr>
              <a:t>in </a:t>
            </a:r>
            <a:r>
              <a:rPr b="0" lang="en-IN" sz="3600" spc="-88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3600" spc="-7" strike="noStrike">
                <a:solidFill>
                  <a:srgbClr val="0000cc"/>
                </a:solidFill>
                <a:latin typeface="Times New Roman"/>
              </a:rPr>
              <a:t>Java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  <a:p>
            <a:pPr marL="153720" indent="0" algn="ctr">
              <a:lnSpc>
                <a:spcPts val="3940"/>
              </a:lnSpc>
              <a:spcBef>
                <a:spcPts val="394"/>
              </a:spcBef>
              <a:buNone/>
            </a:pPr>
            <a:r>
              <a:rPr b="0" lang="en-IN" sz="3600" spc="-7" strike="noStrike">
                <a:solidFill>
                  <a:schemeClr val="dk1"/>
                </a:solidFill>
                <a:latin typeface="Times New Roman"/>
              </a:rPr>
              <a:t>Module</a:t>
            </a:r>
            <a:r>
              <a:rPr b="0" lang="en-IN" sz="36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</a:rPr>
              <a:t>5</a:t>
            </a:r>
            <a:r>
              <a:rPr b="0" lang="en-IN" sz="3600" spc="-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</a:rPr>
              <a:t>-</a:t>
            </a:r>
            <a:r>
              <a:rPr b="0" lang="en-IN" sz="3600" spc="-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Graphical</a:t>
            </a:r>
            <a:r>
              <a:rPr b="1" lang="en-IN" sz="3200" spc="-3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User</a:t>
            </a:r>
            <a:r>
              <a:rPr b="1" lang="en-IN" sz="3200" spc="-7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Interface</a:t>
            </a:r>
            <a:r>
              <a:rPr b="1" lang="en-IN" sz="32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and </a:t>
            </a:r>
            <a:r>
              <a:rPr b="1" lang="en-IN" sz="3200" spc="-78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Database</a:t>
            </a:r>
            <a:r>
              <a:rPr b="1" lang="en-IN" sz="3200" spc="-4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7" strike="noStrike">
                <a:solidFill>
                  <a:schemeClr val="dk1"/>
                </a:solidFill>
                <a:latin typeface="Times New Roman"/>
              </a:rPr>
              <a:t>support</a:t>
            </a:r>
            <a:r>
              <a:rPr b="1" lang="en-IN" sz="32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of</a:t>
            </a:r>
            <a:r>
              <a:rPr b="1" lang="en-IN" sz="32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4" strike="noStrike">
                <a:solidFill>
                  <a:schemeClr val="dk1"/>
                </a:solidFill>
                <a:latin typeface="Times New Roman"/>
              </a:rPr>
              <a:t>Java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object 4"/>
          <p:cNvSpPr/>
          <p:nvPr/>
        </p:nvSpPr>
        <p:spPr>
          <a:xfrm>
            <a:off x="1907280" y="3406680"/>
            <a:ext cx="5738040" cy="251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36880" bIns="0" anchor="t">
            <a:spAutoFit/>
          </a:bodyPr>
          <a:p>
            <a:pPr marL="579600" algn="ctr">
              <a:lnSpc>
                <a:spcPct val="100000"/>
              </a:lnSpc>
              <a:spcBef>
                <a:spcPts val="1865"/>
              </a:spcBef>
            </a:pPr>
            <a:r>
              <a:rPr b="0" lang="en-IN" sz="3600" spc="-7" strike="noStrike">
                <a:solidFill>
                  <a:srgbClr val="000000"/>
                </a:solidFill>
                <a:latin typeface="Times New Roman"/>
              </a:rPr>
              <a:t>(Part</a:t>
            </a:r>
            <a:r>
              <a:rPr b="0" lang="en-IN" sz="36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</a:rPr>
              <a:t>3)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395"/>
              </a:lnSpc>
              <a:spcBef>
                <a:spcPts val="989"/>
              </a:spcBef>
            </a:pPr>
            <a:r>
              <a:rPr b="0" lang="en-IN" sz="2000" spc="259" strike="noStrike">
                <a:solidFill>
                  <a:srgbClr val="898989"/>
                </a:solidFill>
                <a:latin typeface="Palatino Linotype"/>
              </a:rPr>
              <a:t>Prepared</a:t>
            </a:r>
            <a:r>
              <a:rPr b="0" lang="en-IN" sz="2000" spc="287" strike="noStrike">
                <a:solidFill>
                  <a:srgbClr val="898989"/>
                </a:solidFill>
                <a:latin typeface="Palatino Linotype"/>
              </a:rPr>
              <a:t> </a:t>
            </a:r>
            <a:r>
              <a:rPr b="0" lang="en-IN" sz="2000" spc="174" strike="noStrike">
                <a:solidFill>
                  <a:srgbClr val="898989"/>
                </a:solidFill>
                <a:latin typeface="Palatino Linotype"/>
              </a:rPr>
              <a:t>by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503640" algn="ctr">
              <a:lnSpc>
                <a:spcPts val="2996"/>
              </a:lnSpc>
            </a:pPr>
            <a:r>
              <a:rPr b="1" lang="en-IN" sz="2500" spc="-7" strike="noStrike">
                <a:solidFill>
                  <a:srgbClr val="898989"/>
                </a:solidFill>
                <a:latin typeface="Times New Roman"/>
              </a:rPr>
              <a:t>Renetha</a:t>
            </a:r>
            <a:r>
              <a:rPr b="1" lang="en-IN" sz="2500" spc="-32" strike="noStrike">
                <a:solidFill>
                  <a:srgbClr val="898989"/>
                </a:solidFill>
                <a:latin typeface="Times New Roman"/>
              </a:rPr>
              <a:t> </a:t>
            </a:r>
            <a:r>
              <a:rPr b="1" lang="en-IN" sz="2500" spc="-7" strike="noStrike">
                <a:solidFill>
                  <a:srgbClr val="898989"/>
                </a:solidFill>
                <a:latin typeface="Times New Roman"/>
              </a:rPr>
              <a:t>J.B.</a:t>
            </a: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  <a:p>
            <a:pPr marL="501480" algn="ctr">
              <a:lnSpc>
                <a:spcPct val="100000"/>
              </a:lnSpc>
              <a:spcBef>
                <a:spcPts val="20"/>
              </a:spcBef>
            </a:pPr>
            <a:r>
              <a:rPr b="0" lang="en-IN" sz="2000" spc="-1" strike="noStrike">
                <a:solidFill>
                  <a:srgbClr val="898989"/>
                </a:solidFill>
                <a:latin typeface="Times New Roman"/>
              </a:rPr>
              <a:t>AP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502920"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898989"/>
                </a:solidFill>
                <a:latin typeface="Times New Roman"/>
              </a:rPr>
              <a:t>Dept.of</a:t>
            </a:r>
            <a:r>
              <a:rPr b="0" lang="en-IN" sz="2000" spc="-72" strike="noStrike">
                <a:solidFill>
                  <a:srgbClr val="898989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898989"/>
                </a:solidFill>
                <a:latin typeface="Times New Roman"/>
              </a:rPr>
              <a:t>CSE,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502920"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898989"/>
                </a:solidFill>
                <a:latin typeface="Times New Roman"/>
              </a:rPr>
              <a:t>Lourdes</a:t>
            </a:r>
            <a:r>
              <a:rPr b="0" lang="en-IN" sz="2000" spc="-55" strike="noStrike">
                <a:solidFill>
                  <a:srgbClr val="898989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898989"/>
                </a:solidFill>
                <a:latin typeface="Times New Roman"/>
              </a:rPr>
              <a:t>Matha College </a:t>
            </a:r>
            <a:r>
              <a:rPr b="0" lang="en-IN" sz="2000" spc="-1" strike="noStrike">
                <a:solidFill>
                  <a:srgbClr val="898989"/>
                </a:solidFill>
                <a:latin typeface="Times New Roman"/>
              </a:rPr>
              <a:t>of</a:t>
            </a:r>
            <a:r>
              <a:rPr b="0" lang="en-IN" sz="2000" spc="-15" strike="noStrike">
                <a:solidFill>
                  <a:srgbClr val="898989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898989"/>
                </a:solidFill>
                <a:latin typeface="Times New Roman"/>
              </a:rPr>
              <a:t>Science</a:t>
            </a:r>
            <a:r>
              <a:rPr b="0" lang="en-IN" sz="2000" spc="-21" strike="noStrike">
                <a:solidFill>
                  <a:srgbClr val="898989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898989"/>
                </a:solidFill>
                <a:latin typeface="Times New Roman"/>
              </a:rPr>
              <a:t>and</a:t>
            </a:r>
            <a:r>
              <a:rPr b="0" lang="en-IN" sz="2000" spc="-46" strike="noStrike">
                <a:solidFill>
                  <a:srgbClr val="898989"/>
                </a:solidFill>
                <a:latin typeface="Times New Roman"/>
              </a:rPr>
              <a:t> </a:t>
            </a:r>
            <a:r>
              <a:rPr b="0" lang="en-IN" sz="2000" spc="-15" strike="noStrike">
                <a:solidFill>
                  <a:srgbClr val="898989"/>
                </a:solidFill>
                <a:latin typeface="Times New Roman"/>
              </a:rPr>
              <a:t>Technology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object 5"/>
          <p:cNvSpPr/>
          <p:nvPr/>
        </p:nvSpPr>
        <p:spPr>
          <a:xfrm>
            <a:off x="8960760" y="6883560"/>
            <a:ext cx="102600" cy="1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898989"/>
                </a:solidFill>
                <a:latin typeface="Calibri"/>
              </a:rPr>
              <a:t>1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390200" y="497880"/>
            <a:ext cx="127800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341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opics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7" name="object 3" descr=""/>
          <p:cNvPicPr/>
          <p:nvPr/>
        </p:nvPicPr>
        <p:blipFill>
          <a:blip r:embed="rId1"/>
          <a:stretch/>
        </p:blipFill>
        <p:spPr>
          <a:xfrm>
            <a:off x="1005840" y="1682640"/>
            <a:ext cx="269280" cy="255600"/>
          </a:xfrm>
          <a:prstGeom prst="rect">
            <a:avLst/>
          </a:prstGeom>
          <a:ln w="0">
            <a:noFill/>
          </a:ln>
        </p:spPr>
      </p:pic>
      <p:pic>
        <p:nvPicPr>
          <p:cNvPr id="158" name="object 4" descr=""/>
          <p:cNvPicPr/>
          <p:nvPr/>
        </p:nvPicPr>
        <p:blipFill>
          <a:blip r:embed="rId2"/>
          <a:stretch/>
        </p:blipFill>
        <p:spPr>
          <a:xfrm>
            <a:off x="1463040" y="2468880"/>
            <a:ext cx="232920" cy="219240"/>
          </a:xfrm>
          <a:prstGeom prst="rect">
            <a:avLst/>
          </a:prstGeom>
          <a:ln w="0">
            <a:noFill/>
          </a:ln>
        </p:spPr>
      </p:pic>
      <p:pic>
        <p:nvPicPr>
          <p:cNvPr id="159" name="object 5" descr=""/>
          <p:cNvPicPr/>
          <p:nvPr/>
        </p:nvPicPr>
        <p:blipFill>
          <a:blip r:embed="rId3"/>
          <a:stretch/>
        </p:blipFill>
        <p:spPr>
          <a:xfrm>
            <a:off x="1463040" y="3195720"/>
            <a:ext cx="232920" cy="219240"/>
          </a:xfrm>
          <a:prstGeom prst="rect">
            <a:avLst/>
          </a:prstGeom>
          <a:ln w="0">
            <a:noFill/>
          </a:ln>
        </p:spPr>
      </p:pic>
      <p:sp>
        <p:nvSpPr>
          <p:cNvPr id="160" name="object 6"/>
          <p:cNvSpPr/>
          <p:nvPr/>
        </p:nvSpPr>
        <p:spPr>
          <a:xfrm>
            <a:off x="1006920" y="1546200"/>
            <a:ext cx="4586760" cy="239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343080"/>
              </a:tabLst>
            </a:pPr>
            <a:r>
              <a:rPr b="1" lang="en-IN" sz="3200" spc="-1" strike="noStrike" u="heavy">
                <a:solidFill>
                  <a:srgbClr val="c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 </a:t>
            </a:r>
            <a:r>
              <a:rPr b="1" lang="en-IN" sz="3200" spc="-1" strike="noStrike" u="heavy">
                <a:solidFill>
                  <a:srgbClr val="c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	</a:t>
            </a:r>
            <a:r>
              <a:rPr b="1" lang="en-IN" sz="3200" spc="-7" strike="noStrike">
                <a:solidFill>
                  <a:srgbClr val="c00000"/>
                </a:solidFill>
                <a:latin typeface="Times New Roman"/>
              </a:rPr>
              <a:t>Swings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ct val="100000"/>
              </a:lnSpc>
              <a:spcBef>
                <a:spcPts val="2455"/>
              </a:spcBef>
              <a:tabLst>
                <a:tab algn="l" pos="774720"/>
              </a:tabLst>
            </a:pPr>
            <a:r>
              <a:rPr b="0" lang="en-IN" sz="2800" spc="-7" strike="noStrike" u="heavy">
                <a:solidFill>
                  <a:srgbClr val="0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 </a:t>
            </a:r>
            <a:r>
              <a:rPr b="0" lang="en-IN" sz="2800" spc="-7" strike="noStrike" u="heavy">
                <a:solidFill>
                  <a:srgbClr val="0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	</a:t>
            </a:r>
            <a:r>
              <a:rPr b="0" lang="en-IN" sz="2800" spc="-2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Swing</a:t>
            </a:r>
            <a:r>
              <a:rPr b="0" lang="en-IN" sz="28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Packages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ct val="100000"/>
              </a:lnSpc>
              <a:spcBef>
                <a:spcPts val="2350"/>
              </a:spcBef>
              <a:tabLst>
                <a:tab algn="l" pos="743760"/>
              </a:tabLst>
            </a:pPr>
            <a:r>
              <a:rPr b="0" lang="en-IN" sz="2800" spc="-7" strike="noStrike" u="heavy">
                <a:solidFill>
                  <a:srgbClr val="0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 </a:t>
            </a:r>
            <a:r>
              <a:rPr b="0" lang="en-IN" sz="2800" spc="-7" strike="noStrike" u="heavy">
                <a:solidFill>
                  <a:srgbClr val="0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	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Event</a:t>
            </a:r>
            <a:r>
              <a:rPr b="0" lang="en-IN" sz="28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Handling</a:t>
            </a:r>
            <a:r>
              <a:rPr b="0" lang="en-IN" sz="28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8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Swings.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ldNum" idx="24"/>
          </p:nvPr>
        </p:nvSpPr>
        <p:spPr>
          <a:xfrm>
            <a:off x="7599600" y="7041960"/>
            <a:ext cx="18698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754640" indent="0">
              <a:lnSpc>
                <a:spcPts val="1239"/>
              </a:lnSpc>
              <a:buNone/>
              <a:defRPr b="0" lang="en-IN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marL="1754640" indent="0">
              <a:lnSpc>
                <a:spcPts val="1239"/>
              </a:lnSpc>
              <a:buNone/>
            </a:pPr>
            <a:r>
              <a:rPr b="0" lang="en-IN" sz="1200" spc="-1" strike="noStrike">
                <a:solidFill>
                  <a:srgbClr val="898989"/>
                </a:solidFill>
                <a:latin typeface="Calibri"/>
              </a:rPr>
              <a:t>2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460320" y="497880"/>
            <a:ext cx="31341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Swing</a:t>
            </a:r>
            <a:r>
              <a:rPr b="1" lang="en-IN" sz="3600" spc="-7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Packages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ldNum" idx="25"/>
          </p:nvPr>
        </p:nvSpPr>
        <p:spPr>
          <a:xfrm>
            <a:off x="7599600" y="7041960"/>
            <a:ext cx="18698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754640" indent="0">
              <a:lnSpc>
                <a:spcPts val="1239"/>
              </a:lnSpc>
              <a:buNone/>
              <a:defRPr b="0" lang="en-IN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marL="1754640" indent="0">
              <a:lnSpc>
                <a:spcPts val="1239"/>
              </a:lnSpc>
              <a:buNone/>
            </a:pPr>
            <a:r>
              <a:rPr b="0" lang="en-IN" sz="1200" spc="-1" strike="noStrike">
                <a:solidFill>
                  <a:srgbClr val="898989"/>
                </a:solidFill>
                <a:latin typeface="Calibri"/>
              </a:rPr>
              <a:t>3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object 3"/>
          <p:cNvSpPr/>
          <p:nvPr/>
        </p:nvSpPr>
        <p:spPr>
          <a:xfrm>
            <a:off x="993240" y="1328400"/>
            <a:ext cx="8071920" cy="57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295280"/>
                <a:tab algn="l" pos="1661040"/>
                <a:tab algn="l" pos="1958400"/>
                <a:tab algn="l" pos="2662560"/>
                <a:tab algn="l" pos="3425760"/>
                <a:tab algn="l" pos="4857120"/>
                <a:tab algn="l" pos="5459040"/>
                <a:tab algn="l" pos="6397560"/>
                <a:tab algn="l" pos="6966720"/>
                <a:tab algn="l" pos="7382520"/>
              </a:tabLst>
            </a:pP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Sw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ing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very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ge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subsys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tem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ake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us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any  packages.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 algn="just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These are the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packages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used by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Swing that are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defined by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Java</a:t>
            </a:r>
            <a:r>
              <a:rPr b="1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SE</a:t>
            </a:r>
            <a:r>
              <a:rPr b="1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6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 algn="just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main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package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javax.swing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 algn="just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This package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must be imported into any 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program that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 uses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Swing.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 algn="just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contains the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classes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that implement the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basic 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Swing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 components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such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as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push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buttons,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labels,</a:t>
            </a:r>
            <a:r>
              <a:rPr b="0" lang="en-IN" sz="2400" spc="58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400" spc="58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check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boxes.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832480" y="497880"/>
            <a:ext cx="439020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Swing</a:t>
            </a:r>
            <a:r>
              <a:rPr b="1" lang="en-IN" sz="3600" spc="-80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packages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(</a:t>
            </a:r>
            <a:r>
              <a:rPr b="0" lang="en-IN" sz="3200" spc="-1" strike="noStrike">
                <a:solidFill>
                  <a:schemeClr val="dk1"/>
                </a:solidFill>
                <a:latin typeface="Times New Roman"/>
              </a:rPr>
              <a:t>contd.)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ldNum" idx="26"/>
          </p:nvPr>
        </p:nvSpPr>
        <p:spPr>
          <a:xfrm>
            <a:off x="7599600" y="7041960"/>
            <a:ext cx="18698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754640" indent="0">
              <a:lnSpc>
                <a:spcPts val="1239"/>
              </a:lnSpc>
              <a:buNone/>
              <a:defRPr b="0" lang="en-IN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marL="1754640" indent="0">
              <a:lnSpc>
                <a:spcPts val="1239"/>
              </a:lnSpc>
              <a:buNone/>
            </a:pPr>
            <a:r>
              <a:rPr b="0" lang="en-IN" sz="1200" spc="-1" strike="noStrike">
                <a:solidFill>
                  <a:srgbClr val="898989"/>
                </a:solidFill>
                <a:latin typeface="Calibri"/>
              </a:rPr>
              <a:t>4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67" name="object 3"/>
          <p:cNvGraphicFramePr/>
          <p:nvPr/>
        </p:nvGraphicFramePr>
        <p:xfrm>
          <a:off x="908280" y="1365480"/>
          <a:ext cx="8682480" cy="4800240"/>
        </p:xfrm>
        <a:graphic>
          <a:graphicData uri="http://schemas.openxmlformats.org/drawingml/2006/table">
            <a:tbl>
              <a:tblPr/>
              <a:tblGrid>
                <a:gridCol w="2895480"/>
                <a:gridCol w="2815560"/>
                <a:gridCol w="2971800"/>
              </a:tblGrid>
              <a:tr h="528480">
                <a:tc>
                  <a:txBody>
                    <a:bodyPr lIns="0" rIns="0" tIns="36000" bIns="0" anchor="t">
                      <a:noAutofit/>
                    </a:bodyPr>
                    <a:p>
                      <a:pPr marL="90000">
                        <a:lnSpc>
                          <a:spcPct val="100000"/>
                        </a:lnSpc>
                        <a:spcBef>
                          <a:spcPts val="286"/>
                        </a:spcBef>
                      </a:pPr>
                      <a:r>
                        <a:rPr b="0" lang="en-IN" sz="20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javax.swing</a:t>
                      </a:r>
                      <a:endParaRPr b="0" lang="en-IN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36000" bIns="0" anchor="t">
                      <a:noAutofit/>
                    </a:bodyPr>
                    <a:p>
                      <a:pPr marL="90000">
                        <a:lnSpc>
                          <a:spcPct val="100000"/>
                        </a:lnSpc>
                        <a:spcBef>
                          <a:spcPts val="286"/>
                        </a:spcBef>
                      </a:pPr>
                      <a:r>
                        <a:rPr b="0" lang="en-IN" sz="20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javax.swing.border</a:t>
                      </a:r>
                      <a:endParaRPr b="0" lang="en-IN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872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36000" bIns="0" anchor="t">
                      <a:noAutofit/>
                    </a:bodyPr>
                    <a:p>
                      <a:pPr marL="89640">
                        <a:lnSpc>
                          <a:spcPct val="100000"/>
                        </a:lnSpc>
                        <a:spcBef>
                          <a:spcPts val="286"/>
                        </a:spcBef>
                      </a:pPr>
                      <a:r>
                        <a:rPr b="0" lang="en-IN" sz="20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javax.swing.colorchooser</a:t>
                      </a:r>
                      <a:endParaRPr b="0" lang="en-IN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35640">
                <a:tc>
                  <a:txBody>
                    <a:bodyPr lIns="0" rIns="0" tIns="36000" bIns="0" anchor="t">
                      <a:noAutofit/>
                    </a:bodyPr>
                    <a:p>
                      <a:pPr marL="90000">
                        <a:lnSpc>
                          <a:spcPct val="100000"/>
                        </a:lnSpc>
                        <a:spcBef>
                          <a:spcPts val="286"/>
                        </a:spcBef>
                      </a:pPr>
                      <a:r>
                        <a:rPr b="0" lang="en-IN" sz="20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javax.swing.event</a:t>
                      </a:r>
                      <a:endParaRPr b="0" lang="en-IN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36000" bIns="0" anchor="t">
                      <a:noAutofit/>
                    </a:bodyPr>
                    <a:p>
                      <a:pPr marL="90000">
                        <a:lnSpc>
                          <a:spcPct val="100000"/>
                        </a:lnSpc>
                        <a:spcBef>
                          <a:spcPts val="286"/>
                        </a:spcBef>
                      </a:pPr>
                      <a:r>
                        <a:rPr b="0" lang="en-IN" sz="20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javax.swing.filechooser</a:t>
                      </a:r>
                      <a:endParaRPr b="0" lang="en-IN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872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36000" bIns="0" anchor="t">
                      <a:noAutofit/>
                    </a:bodyPr>
                    <a:p>
                      <a:pPr marL="89640">
                        <a:lnSpc>
                          <a:spcPct val="100000"/>
                        </a:lnSpc>
                        <a:spcBef>
                          <a:spcPts val="286"/>
                        </a:spcBef>
                      </a:pPr>
                      <a:r>
                        <a:rPr b="0" lang="en-IN" sz="20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javax.swing.plaf</a:t>
                      </a:r>
                      <a:endParaRPr b="0" lang="en-IN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35640">
                <a:tc>
                  <a:txBody>
                    <a:bodyPr lIns="0" rIns="0" tIns="36000" bIns="0" anchor="t">
                      <a:noAutofit/>
                    </a:bodyPr>
                    <a:p>
                      <a:pPr marL="90000">
                        <a:lnSpc>
                          <a:spcPct val="100000"/>
                        </a:lnSpc>
                        <a:spcBef>
                          <a:spcPts val="286"/>
                        </a:spcBef>
                      </a:pPr>
                      <a:r>
                        <a:rPr b="0" lang="en-IN" sz="20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javax.swing.plaf.basic</a:t>
                      </a:r>
                      <a:endParaRPr b="0" lang="en-IN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36000" bIns="0" anchor="t">
                      <a:noAutofit/>
                    </a:bodyPr>
                    <a:p>
                      <a:pPr marL="90000">
                        <a:lnSpc>
                          <a:spcPct val="100000"/>
                        </a:lnSpc>
                        <a:spcBef>
                          <a:spcPts val="286"/>
                        </a:spcBef>
                      </a:pPr>
                      <a:r>
                        <a:rPr b="0" lang="en-IN" sz="20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javax.swing.plaf.metal</a:t>
                      </a:r>
                      <a:endParaRPr b="0" lang="en-IN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872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36000" bIns="0" anchor="t">
                      <a:noAutofit/>
                    </a:bodyPr>
                    <a:p>
                      <a:pPr marL="89640">
                        <a:lnSpc>
                          <a:spcPct val="100000"/>
                        </a:lnSpc>
                        <a:spcBef>
                          <a:spcPts val="286"/>
                        </a:spcBef>
                      </a:pPr>
                      <a:r>
                        <a:rPr b="0" lang="en-IN" sz="20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javax.swing.plaf.multi</a:t>
                      </a:r>
                      <a:endParaRPr b="0" lang="en-IN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35640">
                <a:tc>
                  <a:txBody>
                    <a:bodyPr lIns="0" rIns="0" tIns="36000" bIns="0" anchor="t">
                      <a:noAutofit/>
                    </a:bodyPr>
                    <a:p>
                      <a:pPr marL="90000">
                        <a:lnSpc>
                          <a:spcPct val="100000"/>
                        </a:lnSpc>
                        <a:spcBef>
                          <a:spcPts val="286"/>
                        </a:spcBef>
                      </a:pPr>
                      <a:r>
                        <a:rPr b="0" lang="en-IN" sz="20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javax.swing.plaf.synth</a:t>
                      </a:r>
                      <a:endParaRPr b="0" lang="en-IN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36000" bIns="0" anchor="t">
                      <a:noAutofit/>
                    </a:bodyPr>
                    <a:p>
                      <a:pPr marL="90000">
                        <a:lnSpc>
                          <a:spcPct val="100000"/>
                        </a:lnSpc>
                        <a:spcBef>
                          <a:spcPts val="286"/>
                        </a:spcBef>
                      </a:pPr>
                      <a:r>
                        <a:rPr b="0" lang="en-IN" sz="20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javax.swing.table</a:t>
                      </a:r>
                      <a:endParaRPr b="0" lang="en-IN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872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36000" bIns="0" anchor="t">
                      <a:noAutofit/>
                    </a:bodyPr>
                    <a:p>
                      <a:pPr marL="89640">
                        <a:lnSpc>
                          <a:spcPct val="100000"/>
                        </a:lnSpc>
                        <a:spcBef>
                          <a:spcPts val="286"/>
                        </a:spcBef>
                      </a:pPr>
                      <a:r>
                        <a:rPr b="0" lang="en-IN" sz="20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javax.swing.text</a:t>
                      </a:r>
                      <a:endParaRPr b="0" lang="en-IN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35640">
                <a:tc>
                  <a:txBody>
                    <a:bodyPr lIns="0" rIns="0" tIns="36000" bIns="0" anchor="t">
                      <a:noAutofit/>
                    </a:bodyPr>
                    <a:p>
                      <a:pPr marL="90000">
                        <a:lnSpc>
                          <a:spcPct val="100000"/>
                        </a:lnSpc>
                        <a:spcBef>
                          <a:spcPts val="286"/>
                        </a:spcBef>
                      </a:pPr>
                      <a:r>
                        <a:rPr b="0" lang="en-IN" sz="20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javax.swing.text.html</a:t>
                      </a:r>
                      <a:endParaRPr b="0" lang="en-IN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36000" bIns="0" anchor="t">
                      <a:noAutofit/>
                    </a:bodyPr>
                    <a:p>
                      <a:pPr marL="90000">
                        <a:lnSpc>
                          <a:spcPct val="100000"/>
                        </a:lnSpc>
                        <a:spcBef>
                          <a:spcPts val="286"/>
                        </a:spcBef>
                      </a:pPr>
                      <a:r>
                        <a:rPr b="0" lang="en-IN" sz="20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javax.swing.text.html.par </a:t>
                      </a:r>
                      <a:r>
                        <a:rPr b="0" lang="en-IN" sz="2000" spc="-486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0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ser</a:t>
                      </a:r>
                      <a:endParaRPr b="0" lang="en-IN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872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36000" bIns="0" anchor="t">
                      <a:noAutofit/>
                    </a:bodyPr>
                    <a:p>
                      <a:pPr marL="89640">
                        <a:lnSpc>
                          <a:spcPct val="100000"/>
                        </a:lnSpc>
                        <a:spcBef>
                          <a:spcPts val="286"/>
                        </a:spcBef>
                      </a:pPr>
                      <a:r>
                        <a:rPr b="0" lang="en-IN" sz="20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javax.swing.text.rtf</a:t>
                      </a:r>
                      <a:endParaRPr b="0" lang="en-IN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28480">
                <a:tc>
                  <a:txBody>
                    <a:bodyPr lIns="0" rIns="0" tIns="36000" bIns="0" anchor="t">
                      <a:noAutofit/>
                    </a:bodyPr>
                    <a:p>
                      <a:pPr marL="90000">
                        <a:lnSpc>
                          <a:spcPct val="100000"/>
                        </a:lnSpc>
                        <a:spcBef>
                          <a:spcPts val="286"/>
                        </a:spcBef>
                      </a:pPr>
                      <a:r>
                        <a:rPr b="0" lang="en-IN" sz="20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javax.swing.tree</a:t>
                      </a:r>
                      <a:endParaRPr b="0" lang="en-IN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36000" bIns="0" anchor="t">
                      <a:noAutofit/>
                    </a:bodyPr>
                    <a:p>
                      <a:pPr marL="90000">
                        <a:lnSpc>
                          <a:spcPct val="100000"/>
                        </a:lnSpc>
                        <a:spcBef>
                          <a:spcPts val="286"/>
                        </a:spcBef>
                      </a:pPr>
                      <a:r>
                        <a:rPr b="0" lang="en-IN" sz="20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javax.swing.undo</a:t>
                      </a:r>
                      <a:endParaRPr b="0" lang="en-IN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872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endParaRPr b="0" lang="en-IN" sz="2000" spc="-1" strike="noStrike">
                        <a:solidFill>
                          <a:schemeClr val="dk1"/>
                        </a:solidFill>
                        <a:latin typeface="Times New Roman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2291760" y="497880"/>
            <a:ext cx="547200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1" lang="en-IN" sz="3600" spc="-21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Si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m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pl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e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 Swin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g</a:t>
            </a:r>
            <a:r>
              <a:rPr b="1" lang="en-IN" sz="3600" spc="-20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Applic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at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ion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ldNum" idx="27"/>
          </p:nvPr>
        </p:nvSpPr>
        <p:spPr>
          <a:xfrm>
            <a:off x="7599600" y="7041960"/>
            <a:ext cx="18698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754640" indent="0">
              <a:lnSpc>
                <a:spcPts val="1239"/>
              </a:lnSpc>
              <a:buNone/>
              <a:defRPr b="0" lang="en-IN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marL="1754640" indent="0">
              <a:lnSpc>
                <a:spcPts val="1239"/>
              </a:lnSpc>
              <a:buNone/>
            </a:pPr>
            <a:r>
              <a:rPr b="0" lang="en-IN" sz="1200" spc="-1" strike="noStrike">
                <a:solidFill>
                  <a:srgbClr val="898989"/>
                </a:solidFill>
                <a:latin typeface="Calibri"/>
              </a:rPr>
              <a:t>5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object 3"/>
          <p:cNvSpPr/>
          <p:nvPr/>
        </p:nvSpPr>
        <p:spPr>
          <a:xfrm>
            <a:off x="993240" y="1328400"/>
            <a:ext cx="8070480" cy="235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226880"/>
                <a:tab algn="l" pos="1758960"/>
                <a:tab algn="l" pos="2376000"/>
                <a:tab algn="l" pos="3182040"/>
                <a:tab algn="l" pos="3595320"/>
                <a:tab algn="l" pos="4299480"/>
                <a:tab algn="l" pos="5610240"/>
                <a:tab algn="l" pos="6009120"/>
                <a:tab algn="l" pos="6914520"/>
                <a:tab algn="l" pos="785484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here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tw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type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ava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pro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ra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hich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Sw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ing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  typically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used.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927000" indent="-457920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OpenSymbol"/>
              <a:buAutoNum type="arabicPeriod"/>
              <a:tabLst>
                <a:tab algn="l" pos="926640"/>
                <a:tab algn="l" pos="9270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desktop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application.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927000" indent="-457920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OpenSymbol"/>
              <a:buAutoNum type="arabicPeriod"/>
              <a:tabLst>
                <a:tab algn="l" pos="926640"/>
                <a:tab algn="l" pos="9270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applet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2291760" y="497880"/>
            <a:ext cx="547200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1" lang="en-IN" sz="3600" spc="-21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Si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m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pl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e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 Swin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g</a:t>
            </a:r>
            <a:r>
              <a:rPr b="1" lang="en-IN" sz="3600" spc="-20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Applic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at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ion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993240" y="1313640"/>
            <a:ext cx="8071920" cy="4510440"/>
          </a:xfrm>
          <a:prstGeom prst="rect">
            <a:avLst/>
          </a:prstGeom>
          <a:noFill/>
          <a:ln w="0">
            <a:noFill/>
          </a:ln>
        </p:spPr>
        <p:txBody>
          <a:bodyPr lIns="0" rIns="0" tIns="92880" bIns="0" anchor="t">
            <a:noAutofit/>
          </a:bodyPr>
          <a:p>
            <a:pPr marL="354960" indent="-343080" algn="just">
              <a:lnSpc>
                <a:spcPct val="100000"/>
              </a:lnSpc>
              <a:spcBef>
                <a:spcPts val="99"/>
              </a:spcBef>
              <a:buClr>
                <a:srgbClr val="ff0000"/>
              </a:buClr>
              <a:buFont typeface="Arial MT"/>
              <a:buChar char="•"/>
              <a:tabLst>
                <a:tab algn="l" pos="355680"/>
              </a:tabLst>
            </a:pPr>
            <a:r>
              <a:rPr b="1" lang="en-IN" sz="2400" spc="-1" strike="noStrike">
                <a:solidFill>
                  <a:srgbClr val="ff0000"/>
                </a:solidFill>
                <a:latin typeface="Times New Roman"/>
              </a:rPr>
              <a:t>Q.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32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Write 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 </a:t>
            </a:r>
            <a:r>
              <a:rPr b="0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swing program 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that </a:t>
            </a:r>
            <a:r>
              <a:rPr b="0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uses two Swing components: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Jframe</a:t>
            </a:r>
            <a:r>
              <a:rPr b="1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and </a:t>
            </a:r>
            <a:r>
              <a:rPr b="1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JLabel.</a:t>
            </a:r>
            <a:r>
              <a:rPr b="1" lang="en-IN" sz="2400" spc="588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The 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program 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uses a 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JFrame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container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to hold an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instance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of a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JLabel. 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The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label displays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 short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text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message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"/>
              </a:spcBef>
              <a:buNone/>
              <a:tabLst>
                <a:tab algn="l" pos="355680"/>
              </a:tabLst>
            </a:pPr>
            <a:endParaRPr b="0" lang="en-IN" sz="2050" spc="-1" strike="noStrike">
              <a:solidFill>
                <a:srgbClr val="000000"/>
              </a:solidFill>
              <a:latin typeface="Calibri"/>
            </a:endParaRPr>
          </a:p>
          <a:p>
            <a:pPr marL="354960" indent="-343080" algn="just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JFrame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is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the </a:t>
            </a:r>
            <a:r>
              <a:rPr b="0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top-level container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that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is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commonly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used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for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Swing</a:t>
            </a:r>
            <a:r>
              <a:rPr b="0" lang="en-IN" sz="2400" spc="293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applications.</a:t>
            </a:r>
            <a:r>
              <a:rPr b="0" lang="en-IN" sz="2400" spc="28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JLabel</a:t>
            </a:r>
            <a:r>
              <a:rPr b="1" lang="en-IN" sz="2400" spc="28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is</a:t>
            </a:r>
            <a:r>
              <a:rPr b="0" lang="en-IN" sz="2400" spc="279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0" lang="en-IN" sz="2400" spc="28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Swing</a:t>
            </a:r>
            <a:r>
              <a:rPr b="0" lang="en-IN" sz="2400" spc="293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component</a:t>
            </a:r>
            <a:r>
              <a:rPr b="0" lang="en-IN" sz="2400" spc="28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that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object 4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object 5"/>
          <p:cNvSpPr/>
          <p:nvPr/>
        </p:nvSpPr>
        <p:spPr>
          <a:xfrm>
            <a:off x="1335960" y="3923640"/>
            <a:ext cx="7728840" cy="7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1127880"/>
                <a:tab algn="l" pos="1533600"/>
                <a:tab algn="l" pos="1749600"/>
                <a:tab algn="l" pos="2472120"/>
                <a:tab algn="l" pos="3330000"/>
                <a:tab algn="l" pos="3486960"/>
                <a:tab algn="l" pos="3961080"/>
                <a:tab algn="l" pos="4368240"/>
                <a:tab algn="l" pos="5991120"/>
                <a:tab algn="l" pos="6719400"/>
              </a:tabLst>
            </a:pP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cr</a:t>
            </a:r>
            <a:r>
              <a:rPr b="0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ea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te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la</a:t>
            </a:r>
            <a:r>
              <a:rPr b="0" lang="en-IN" sz="24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b</a:t>
            </a:r>
            <a:r>
              <a:rPr b="0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hi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ponent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</a:t>
            </a:r>
            <a:r>
              <a:rPr b="0" lang="en-IN" sz="24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p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l</a:t>
            </a:r>
            <a:r>
              <a:rPr b="0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ys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information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label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sldNum" idx="28"/>
          </p:nvPr>
        </p:nvSpPr>
        <p:spPr>
          <a:xfrm>
            <a:off x="7599600" y="7041960"/>
            <a:ext cx="18698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754640" indent="0">
              <a:lnSpc>
                <a:spcPts val="1239"/>
              </a:lnSpc>
              <a:buNone/>
              <a:defRPr b="0" lang="en-IN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marL="1754640" indent="0">
              <a:lnSpc>
                <a:spcPts val="1239"/>
              </a:lnSpc>
              <a:buNone/>
            </a:pPr>
            <a:r>
              <a:rPr b="0" lang="en-IN" sz="1200" spc="-1" strike="noStrike">
                <a:solidFill>
                  <a:srgbClr val="898989"/>
                </a:solidFill>
                <a:latin typeface="Calibri"/>
              </a:rPr>
              <a:t>6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object 6"/>
          <p:cNvSpPr/>
          <p:nvPr/>
        </p:nvSpPr>
        <p:spPr>
          <a:xfrm>
            <a:off x="5082120" y="4289400"/>
            <a:ext cx="39823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1242000"/>
                <a:tab algn="l" pos="2531880"/>
              </a:tabLst>
            </a:pP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1" lang="en-IN" sz="2400" spc="-26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1" lang="en-IN" sz="2400" spc="9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1" lang="en-IN" sz="2400" spc="-80" strike="noStrike">
                <a:solidFill>
                  <a:srgbClr val="000000"/>
                </a:solidFill>
                <a:latin typeface="Times New Roman"/>
              </a:rPr>
              <a:t>’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im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pl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com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nen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object 7"/>
          <p:cNvSpPr/>
          <p:nvPr/>
        </p:nvSpPr>
        <p:spPr>
          <a:xfrm>
            <a:off x="1335960" y="4655160"/>
            <a:ext cx="7728840" cy="14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because</a:t>
            </a:r>
            <a:r>
              <a:rPr b="1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1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1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passive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0"/>
              </a:spcBef>
            </a:pPr>
            <a:endParaRPr b="0" lang="en-IN" sz="2050" spc="-1" strike="noStrike">
              <a:solidFill>
                <a:srgbClr val="000000"/>
              </a:solidFill>
              <a:latin typeface="Arial"/>
            </a:endParaRPr>
          </a:p>
          <a:p>
            <a:pPr marL="413280" indent="-286920">
              <a:lnSpc>
                <a:spcPct val="100000"/>
              </a:lnSpc>
              <a:tabLst>
                <a:tab algn="l" pos="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Arial MT"/>
              </a:rPr>
              <a:t>–</a:t>
            </a:r>
            <a:r>
              <a:rPr b="0" lang="en-IN" sz="2200" spc="-7" strike="noStrike">
                <a:solidFill>
                  <a:srgbClr val="000000"/>
                </a:solidFill>
                <a:latin typeface="Arial MT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ab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doe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not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pond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us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ut.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j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  displays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output.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993240" y="1395360"/>
            <a:ext cx="2549160" cy="13100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import</a:t>
            </a:r>
            <a:r>
              <a:rPr b="0" lang="en-IN" sz="22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200" spc="-7" strike="noStrike">
                <a:solidFill>
                  <a:srgbClr val="c00000"/>
                </a:solidFill>
                <a:latin typeface="Times New Roman"/>
              </a:rPr>
              <a:t>javax.swing.*;</a:t>
            </a:r>
            <a:endParaRPr b="0" lang="en-IN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object 3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object 4"/>
          <p:cNvSpPr/>
          <p:nvPr/>
        </p:nvSpPr>
        <p:spPr>
          <a:xfrm>
            <a:off x="993240" y="1730160"/>
            <a:ext cx="7515000" cy="440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9200" bIns="0" anchor="t">
            <a:spAutoFit/>
          </a:bodyPr>
          <a:p>
            <a:pPr marL="12600">
              <a:lnSpc>
                <a:spcPct val="100000"/>
              </a:lnSpc>
              <a:spcBef>
                <a:spcPts val="624"/>
              </a:spcBef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class</a:t>
            </a:r>
            <a:r>
              <a:rPr b="0" lang="en-IN" sz="22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7" strike="noStrike">
                <a:solidFill>
                  <a:srgbClr val="6f2fa0"/>
                </a:solidFill>
                <a:latin typeface="Times New Roman"/>
              </a:rPr>
              <a:t>SwingDemo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30"/>
              </a:spcBef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69440">
              <a:lnSpc>
                <a:spcPct val="100000"/>
              </a:lnSpc>
              <a:spcBef>
                <a:spcPts val="490"/>
              </a:spcBef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SwingDemo()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6944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439"/>
              </a:spcBef>
            </a:pPr>
            <a:r>
              <a:rPr b="0" i="1" lang="en-IN" sz="1800" spc="-1" strike="noStrike">
                <a:solidFill>
                  <a:srgbClr val="4e6127"/>
                </a:solidFill>
                <a:latin typeface="Times New Roman"/>
              </a:rPr>
              <a:t>//</a:t>
            </a:r>
            <a:r>
              <a:rPr b="0" i="1" lang="en-IN" sz="1800" spc="-15" strike="noStrike">
                <a:solidFill>
                  <a:srgbClr val="4e6127"/>
                </a:solidFill>
                <a:latin typeface="Times New Roman"/>
              </a:rPr>
              <a:t> Create</a:t>
            </a:r>
            <a:r>
              <a:rPr b="0" i="1" lang="en-IN" sz="1800" spc="-7" strike="noStrike">
                <a:solidFill>
                  <a:srgbClr val="4e6127"/>
                </a:solidFill>
                <a:latin typeface="Times New Roman"/>
              </a:rPr>
              <a:t> </a:t>
            </a:r>
            <a:r>
              <a:rPr b="0" i="1" lang="en-IN" sz="1800" spc="-1" strike="noStrike">
                <a:solidFill>
                  <a:srgbClr val="4e6127"/>
                </a:solidFill>
                <a:latin typeface="Times New Roman"/>
              </a:rPr>
              <a:t>a</a:t>
            </a:r>
            <a:r>
              <a:rPr b="0" i="1" lang="en-IN" sz="1800" spc="4" strike="noStrike">
                <a:solidFill>
                  <a:srgbClr val="4e6127"/>
                </a:solidFill>
                <a:latin typeface="Times New Roman"/>
              </a:rPr>
              <a:t> </a:t>
            </a:r>
            <a:r>
              <a:rPr b="0" i="1" lang="en-IN" sz="1800" spc="-1" strike="noStrike">
                <a:solidFill>
                  <a:srgbClr val="4e6127"/>
                </a:solidFill>
                <a:latin typeface="Times New Roman"/>
              </a:rPr>
              <a:t>new</a:t>
            </a:r>
            <a:r>
              <a:rPr b="0" i="1" lang="en-IN" sz="1800" spc="-7" strike="noStrike">
                <a:solidFill>
                  <a:srgbClr val="4e6127"/>
                </a:solidFill>
                <a:latin typeface="Times New Roman"/>
              </a:rPr>
              <a:t> JFrame </a:t>
            </a:r>
            <a:r>
              <a:rPr b="0" i="1" lang="en-IN" sz="1800" spc="-26" strike="noStrike">
                <a:solidFill>
                  <a:srgbClr val="4e6127"/>
                </a:solidFill>
                <a:latin typeface="Times New Roman"/>
              </a:rPr>
              <a:t>container.</a:t>
            </a:r>
            <a:r>
              <a:rPr b="0" i="1" lang="en-IN" sz="1800" spc="-15" strike="noStrike">
                <a:solidFill>
                  <a:srgbClr val="4e6127"/>
                </a:solidFill>
                <a:latin typeface="Times New Roman"/>
              </a:rPr>
              <a:t> </a:t>
            </a:r>
            <a:r>
              <a:rPr b="0" i="1" lang="en-IN" sz="1800" spc="-26" strike="noStrike">
                <a:solidFill>
                  <a:srgbClr val="4e6127"/>
                </a:solidFill>
                <a:latin typeface="Times New Roman"/>
              </a:rPr>
              <a:t>With</a:t>
            </a:r>
            <a:r>
              <a:rPr b="0" i="1" lang="en-IN" sz="1800" spc="-12" strike="noStrike">
                <a:solidFill>
                  <a:srgbClr val="4e6127"/>
                </a:solidFill>
                <a:latin typeface="Times New Roman"/>
              </a:rPr>
              <a:t> </a:t>
            </a:r>
            <a:r>
              <a:rPr b="0" i="1" lang="en-IN" sz="1800" spc="-1" strike="noStrike">
                <a:solidFill>
                  <a:srgbClr val="4e6127"/>
                </a:solidFill>
                <a:latin typeface="Times New Roman"/>
              </a:rPr>
              <a:t>title-</a:t>
            </a:r>
            <a:r>
              <a:rPr b="0" i="1" lang="en-IN" sz="1800" spc="-52" strike="noStrike">
                <a:solidFill>
                  <a:srgbClr val="4e6127"/>
                </a:solidFill>
                <a:latin typeface="Times New Roman"/>
              </a:rPr>
              <a:t> </a:t>
            </a:r>
            <a:r>
              <a:rPr b="0" i="1" lang="en-IN" sz="1800" spc="-1" strike="noStrike">
                <a:solidFill>
                  <a:srgbClr val="4e6127"/>
                </a:solidFill>
                <a:latin typeface="Times New Roman"/>
              </a:rPr>
              <a:t>A</a:t>
            </a:r>
            <a:r>
              <a:rPr b="0" i="1" lang="en-IN" sz="1800" spc="-41" strike="noStrike">
                <a:solidFill>
                  <a:srgbClr val="4e6127"/>
                </a:solidFill>
                <a:latin typeface="Times New Roman"/>
              </a:rPr>
              <a:t> </a:t>
            </a:r>
            <a:r>
              <a:rPr b="0" i="1" lang="en-IN" sz="1800" spc="-7" strike="noStrike">
                <a:solidFill>
                  <a:srgbClr val="4e6127"/>
                </a:solidFill>
                <a:latin typeface="Times New Roman"/>
              </a:rPr>
              <a:t>Simple Swing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471"/>
              </a:spcBef>
            </a:pPr>
            <a:r>
              <a:rPr b="1" lang="en-IN" sz="2000" spc="4" strike="noStrike">
                <a:solidFill>
                  <a:srgbClr val="0000cc"/>
                </a:solidFill>
                <a:latin typeface="Times New Roman"/>
              </a:rPr>
              <a:t>J</a:t>
            </a: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Fr</a:t>
            </a:r>
            <a:r>
              <a:rPr b="1" lang="en-IN" sz="2000" spc="4" strike="noStrike">
                <a:solidFill>
                  <a:srgbClr val="0000cc"/>
                </a:solidFill>
                <a:latin typeface="Times New Roman"/>
              </a:rPr>
              <a:t>a</a:t>
            </a: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m</a:t>
            </a:r>
            <a:r>
              <a:rPr b="1" lang="en-IN" sz="2000" spc="-1" strike="noStrike">
                <a:solidFill>
                  <a:srgbClr val="0000cc"/>
                </a:solidFill>
                <a:latin typeface="Times New Roman"/>
              </a:rPr>
              <a:t>e</a:t>
            </a:r>
            <a:r>
              <a:rPr b="1" lang="en-IN" sz="2000" spc="-3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00cc"/>
                </a:solidFill>
                <a:latin typeface="Times New Roman"/>
              </a:rPr>
              <a:t>j</a:t>
            </a:r>
            <a:r>
              <a:rPr b="0" lang="en-IN" sz="2000" spc="-1" strike="noStrike">
                <a:solidFill>
                  <a:srgbClr val="0000cc"/>
                </a:solidFill>
                <a:latin typeface="Times New Roman"/>
              </a:rPr>
              <a:t>frm</a:t>
            </a:r>
            <a:r>
              <a:rPr b="0" lang="en-IN" sz="2000" spc="-46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4" strike="noStrike">
                <a:solidFill>
                  <a:srgbClr val="0000cc"/>
                </a:solidFill>
                <a:latin typeface="Times New Roman"/>
              </a:rPr>
              <a:t>J</a:t>
            </a: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Fr</a:t>
            </a:r>
            <a:r>
              <a:rPr b="1" lang="en-IN" sz="2000" spc="4" strike="noStrike">
                <a:solidFill>
                  <a:srgbClr val="0000cc"/>
                </a:solidFill>
                <a:latin typeface="Times New Roman"/>
              </a:rPr>
              <a:t>a</a:t>
            </a: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me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"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000" spc="-1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"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40"/>
              </a:spcBef>
            </a:pPr>
            <a:endParaRPr b="0" lang="en-IN" sz="285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6"/>
              </a:spcBef>
            </a:pPr>
            <a:r>
              <a:rPr b="0" lang="en-IN" sz="1800" spc="-1" strike="noStrike">
                <a:solidFill>
                  <a:srgbClr val="4e6127"/>
                </a:solidFill>
                <a:latin typeface="Times New Roman"/>
              </a:rPr>
              <a:t>//</a:t>
            </a:r>
            <a:r>
              <a:rPr b="0" lang="en-IN" sz="1800" spc="-21" strike="noStrike">
                <a:solidFill>
                  <a:srgbClr val="4e6127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4e6127"/>
                </a:solidFill>
                <a:latin typeface="Times New Roman"/>
              </a:rPr>
              <a:t>Give</a:t>
            </a:r>
            <a:r>
              <a:rPr b="0" lang="en-IN" sz="1800" spc="-12" strike="noStrike">
                <a:solidFill>
                  <a:srgbClr val="4e6127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4e6127"/>
                </a:solidFill>
                <a:latin typeface="Times New Roman"/>
              </a:rPr>
              <a:t>the</a:t>
            </a:r>
            <a:r>
              <a:rPr b="0" lang="en-IN" sz="1800" spc="-12" strike="noStrike">
                <a:solidFill>
                  <a:srgbClr val="4e6127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4e6127"/>
                </a:solidFill>
                <a:latin typeface="Times New Roman"/>
              </a:rPr>
              <a:t>frame </a:t>
            </a:r>
            <a:r>
              <a:rPr b="0" lang="en-IN" sz="1800" spc="-1" strike="noStrike">
                <a:solidFill>
                  <a:srgbClr val="4e6127"/>
                </a:solidFill>
                <a:latin typeface="Times New Roman"/>
              </a:rPr>
              <a:t>an initial</a:t>
            </a:r>
            <a:r>
              <a:rPr b="0" lang="en-IN" sz="1800" spc="-35" strike="noStrike">
                <a:solidFill>
                  <a:srgbClr val="4e6127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4e6127"/>
                </a:solidFill>
                <a:latin typeface="Times New Roman"/>
              </a:rPr>
              <a:t>size.</a:t>
            </a:r>
            <a:r>
              <a:rPr b="0" lang="en-IN" sz="1800" spc="-46" strike="noStrike">
                <a:solidFill>
                  <a:srgbClr val="4e6127"/>
                </a:solidFill>
                <a:latin typeface="Times New Roman"/>
              </a:rPr>
              <a:t> </a:t>
            </a:r>
            <a:r>
              <a:rPr b="0" lang="en-IN" sz="1800" spc="-12" strike="noStrike">
                <a:solidFill>
                  <a:srgbClr val="4e6127"/>
                </a:solidFill>
                <a:latin typeface="Times New Roman"/>
              </a:rPr>
              <a:t>Width=275 </a:t>
            </a:r>
            <a:r>
              <a:rPr b="0" lang="en-IN" sz="1800" spc="-1" strike="noStrike">
                <a:solidFill>
                  <a:srgbClr val="4e6127"/>
                </a:solidFill>
                <a:latin typeface="Times New Roman"/>
              </a:rPr>
              <a:t>height</a:t>
            </a:r>
            <a:r>
              <a:rPr b="0" lang="en-IN" sz="1800" spc="-21" strike="noStrike">
                <a:solidFill>
                  <a:srgbClr val="4e6127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4e6127"/>
                </a:solidFill>
                <a:latin typeface="Times New Roman"/>
              </a:rPr>
              <a:t>=100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471"/>
              </a:spcBef>
            </a:pPr>
            <a:r>
              <a:rPr b="0" lang="en-IN" sz="2000" spc="-7" strike="noStrike">
                <a:solidFill>
                  <a:srgbClr val="0000cc"/>
                </a:solidFill>
                <a:latin typeface="Times New Roman"/>
              </a:rPr>
              <a:t>jfrm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IN" sz="2000" spc="-7" strike="noStrike">
                <a:solidFill>
                  <a:srgbClr val="c00000"/>
                </a:solidFill>
                <a:latin typeface="Times New Roman"/>
              </a:rPr>
              <a:t>setSize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(275,</a:t>
            </a:r>
            <a:r>
              <a:rPr b="0" lang="en-IN" sz="20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100);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40"/>
              </a:spcBef>
            </a:pPr>
            <a:endParaRPr b="0" lang="en-IN" sz="285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6"/>
              </a:spcBef>
            </a:pPr>
            <a:r>
              <a:rPr b="0" lang="en-IN" sz="1800" spc="-1" strike="noStrike">
                <a:solidFill>
                  <a:srgbClr val="4e6127"/>
                </a:solidFill>
                <a:latin typeface="Times New Roman"/>
              </a:rPr>
              <a:t>//</a:t>
            </a:r>
            <a:r>
              <a:rPr b="0" lang="en-IN" sz="1800" spc="-60" strike="noStrike">
                <a:solidFill>
                  <a:srgbClr val="4e6127"/>
                </a:solidFill>
                <a:latin typeface="Times New Roman"/>
              </a:rPr>
              <a:t> </a:t>
            </a:r>
            <a:r>
              <a:rPr b="0" lang="en-IN" sz="1800" spc="-15" strike="noStrike">
                <a:solidFill>
                  <a:srgbClr val="4e6127"/>
                </a:solidFill>
                <a:latin typeface="Times New Roman"/>
              </a:rPr>
              <a:t>Terminate</a:t>
            </a:r>
            <a:r>
              <a:rPr b="0" lang="en-IN" sz="1800" spc="-21" strike="noStrike">
                <a:solidFill>
                  <a:srgbClr val="4e6127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4e6127"/>
                </a:solidFill>
                <a:latin typeface="Times New Roman"/>
              </a:rPr>
              <a:t>the</a:t>
            </a:r>
            <a:r>
              <a:rPr b="0" lang="en-IN" sz="1800" spc="-7" strike="noStrike">
                <a:solidFill>
                  <a:srgbClr val="4e6127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4e6127"/>
                </a:solidFill>
                <a:latin typeface="Times New Roman"/>
              </a:rPr>
              <a:t>program</a:t>
            </a:r>
            <a:r>
              <a:rPr b="0" lang="en-IN" sz="1800" spc="-12" strike="noStrike">
                <a:solidFill>
                  <a:srgbClr val="4e6127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4e6127"/>
                </a:solidFill>
                <a:latin typeface="Times New Roman"/>
              </a:rPr>
              <a:t>when</a:t>
            </a:r>
            <a:r>
              <a:rPr b="0" lang="en-IN" sz="1800" spc="-15" strike="noStrike">
                <a:solidFill>
                  <a:srgbClr val="4e6127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4e6127"/>
                </a:solidFill>
                <a:latin typeface="Times New Roman"/>
              </a:rPr>
              <a:t>the</a:t>
            </a:r>
            <a:r>
              <a:rPr b="0" lang="en-IN" sz="1800" spc="-7" strike="noStrike">
                <a:solidFill>
                  <a:srgbClr val="4e6127"/>
                </a:solidFill>
                <a:latin typeface="Times New Roman"/>
              </a:rPr>
              <a:t> user</a:t>
            </a:r>
            <a:r>
              <a:rPr b="0" lang="en-IN" sz="1800" spc="-15" strike="noStrike">
                <a:solidFill>
                  <a:srgbClr val="4e6127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4e6127"/>
                </a:solidFill>
                <a:latin typeface="Times New Roman"/>
              </a:rPr>
              <a:t>closes </a:t>
            </a:r>
            <a:r>
              <a:rPr b="0" lang="en-IN" sz="1800" spc="-1" strike="noStrike">
                <a:solidFill>
                  <a:srgbClr val="4e6127"/>
                </a:solidFill>
                <a:latin typeface="Times New Roman"/>
              </a:rPr>
              <a:t>the</a:t>
            </a:r>
            <a:r>
              <a:rPr b="0" lang="en-IN" sz="1800" spc="-15" strike="noStrike">
                <a:solidFill>
                  <a:srgbClr val="4e6127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4e6127"/>
                </a:solidFill>
                <a:latin typeface="Times New Roman"/>
              </a:rPr>
              <a:t>application.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471"/>
              </a:spcBef>
            </a:pPr>
            <a:r>
              <a:rPr b="0" lang="en-IN" sz="2000" spc="-7" strike="noStrike">
                <a:solidFill>
                  <a:srgbClr val="0000cc"/>
                </a:solidFill>
                <a:latin typeface="Times New Roman"/>
              </a:rPr>
              <a:t>jfrm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IN" sz="2000" spc="-7" strike="noStrike">
                <a:solidFill>
                  <a:srgbClr val="c00000"/>
                </a:solidFill>
                <a:latin typeface="Times New Roman"/>
              </a:rPr>
              <a:t>setDefaultCloseOperation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JFrame</a:t>
            </a:r>
            <a:r>
              <a:rPr b="1" lang="en-IN" sz="2000" spc="-7" strike="noStrike">
                <a:solidFill>
                  <a:srgbClr val="c00000"/>
                </a:solidFill>
                <a:latin typeface="Times New Roman"/>
              </a:rPr>
              <a:t>.EXIT_ON_CLOSE</a:t>
            </a:r>
            <a:r>
              <a:rPr b="0" lang="en-IN" sz="2000" spc="-7" strike="noStrike">
                <a:solidFill>
                  <a:srgbClr val="c00000"/>
                </a:solidFill>
                <a:latin typeface="Times New Roman"/>
              </a:rPr>
              <a:t>)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ldNum" idx="29"/>
          </p:nvPr>
        </p:nvSpPr>
        <p:spPr>
          <a:xfrm>
            <a:off x="7599600" y="7041960"/>
            <a:ext cx="18698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754640" indent="0">
              <a:lnSpc>
                <a:spcPts val="1239"/>
              </a:lnSpc>
              <a:buNone/>
              <a:defRPr b="0" lang="en-IN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marL="1754640" indent="0">
              <a:lnSpc>
                <a:spcPts val="1239"/>
              </a:lnSpc>
              <a:buNone/>
            </a:pPr>
            <a:r>
              <a:rPr b="0" lang="en-IN" sz="1200" spc="-1" strike="noStrike">
                <a:solidFill>
                  <a:srgbClr val="898989"/>
                </a:solidFill>
                <a:latin typeface="Calibri"/>
              </a:rPr>
              <a:t>7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object 2"/>
          <p:cNvSpPr/>
          <p:nvPr/>
        </p:nvSpPr>
        <p:spPr>
          <a:xfrm>
            <a:off x="1450440" y="480960"/>
            <a:ext cx="277704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en-IN" sz="2000" spc="-7" strike="noStrike">
                <a:solidFill>
                  <a:srgbClr val="4e6127"/>
                </a:solidFill>
                <a:latin typeface="Times New Roman"/>
              </a:rPr>
              <a:t>//</a:t>
            </a:r>
            <a:r>
              <a:rPr b="0" i="1" lang="en-IN" sz="2000" spc="-41" strike="noStrike">
                <a:solidFill>
                  <a:srgbClr val="4e6127"/>
                </a:solidFill>
                <a:latin typeface="Times New Roman"/>
              </a:rPr>
              <a:t> </a:t>
            </a:r>
            <a:r>
              <a:rPr b="0" i="1" lang="en-IN" sz="2000" spc="-15" strike="noStrike">
                <a:solidFill>
                  <a:srgbClr val="4e6127"/>
                </a:solidFill>
                <a:latin typeface="Times New Roman"/>
              </a:rPr>
              <a:t>Create</a:t>
            </a:r>
            <a:r>
              <a:rPr b="0" i="1" lang="en-IN" sz="2000" spc="-21" strike="noStrike">
                <a:solidFill>
                  <a:srgbClr val="4e6127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4e6127"/>
                </a:solidFill>
                <a:latin typeface="Times New Roman"/>
              </a:rPr>
              <a:t>a</a:t>
            </a:r>
            <a:r>
              <a:rPr b="0" i="1" lang="en-IN" sz="2000" spc="-15" strike="noStrike">
                <a:solidFill>
                  <a:srgbClr val="4e6127"/>
                </a:solidFill>
                <a:latin typeface="Times New Roman"/>
              </a:rPr>
              <a:t> </a:t>
            </a:r>
            <a:r>
              <a:rPr b="0" i="1" lang="en-IN" sz="2000" spc="-7" strike="noStrike">
                <a:solidFill>
                  <a:srgbClr val="4e6127"/>
                </a:solidFill>
                <a:latin typeface="Times New Roman"/>
              </a:rPr>
              <a:t>text-based</a:t>
            </a:r>
            <a:r>
              <a:rPr b="0" i="1" lang="en-IN" sz="2000" spc="-46" strike="noStrike">
                <a:solidFill>
                  <a:srgbClr val="4e6127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4e6127"/>
                </a:solidFill>
                <a:latin typeface="Times New Roman"/>
              </a:rPr>
              <a:t>label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450440" y="784440"/>
            <a:ext cx="624852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JLabel</a:t>
            </a:r>
            <a:r>
              <a:rPr b="1" lang="en-IN" sz="2400" spc="-1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cc"/>
                </a:solidFill>
                <a:latin typeface="Times New Roman"/>
              </a:rPr>
              <a:t>jlab</a:t>
            </a:r>
            <a:r>
              <a:rPr b="0" lang="en-IN" sz="2400" spc="-4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= new 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JLabe</a:t>
            </a: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l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("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chemeClr val="dk1"/>
                </a:solidFill>
                <a:latin typeface="Times New Roman"/>
              </a:rPr>
              <a:t>Swing</a:t>
            </a:r>
            <a:r>
              <a:rPr b="0" lang="en-IN" sz="20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chemeClr val="dk1"/>
                </a:solidFill>
                <a:latin typeface="Times New Roman"/>
              </a:rPr>
              <a:t>is</a:t>
            </a:r>
            <a:r>
              <a:rPr b="0" lang="en-IN" sz="20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chemeClr val="dk1"/>
                </a:solidFill>
                <a:latin typeface="Times New Roman"/>
              </a:rPr>
              <a:t>powerful</a:t>
            </a:r>
            <a:r>
              <a:rPr b="0" lang="en-IN" sz="2000" spc="-6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chemeClr val="dk1"/>
                </a:solidFill>
                <a:latin typeface="Times New Roman"/>
              </a:rPr>
              <a:t>GUI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");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object 4"/>
          <p:cNvSpPr/>
          <p:nvPr/>
        </p:nvSpPr>
        <p:spPr>
          <a:xfrm>
            <a:off x="1450440" y="1151640"/>
            <a:ext cx="364140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ts val="2390"/>
              </a:lnSpc>
              <a:spcBef>
                <a:spcPts val="99"/>
              </a:spcBef>
            </a:pPr>
            <a:r>
              <a:rPr b="0" i="1" lang="en-IN" sz="2000" spc="-7" strike="noStrike">
                <a:solidFill>
                  <a:srgbClr val="4e6127"/>
                </a:solidFill>
                <a:latin typeface="Times New Roman"/>
              </a:rPr>
              <a:t>//</a:t>
            </a:r>
            <a:r>
              <a:rPr b="0" i="1" lang="en-IN" sz="2000" spc="-75" strike="noStrike">
                <a:solidFill>
                  <a:srgbClr val="4e6127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4e6127"/>
                </a:solidFill>
                <a:latin typeface="Times New Roman"/>
              </a:rPr>
              <a:t>Add</a:t>
            </a:r>
            <a:r>
              <a:rPr b="0" i="1" lang="en-IN" sz="2000" spc="-12" strike="noStrike">
                <a:solidFill>
                  <a:srgbClr val="4e6127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4e6127"/>
                </a:solidFill>
                <a:latin typeface="Times New Roman"/>
              </a:rPr>
              <a:t>the</a:t>
            </a:r>
            <a:r>
              <a:rPr b="0" i="1" lang="en-IN" sz="2000" spc="-21" strike="noStrike">
                <a:solidFill>
                  <a:srgbClr val="4e6127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4e6127"/>
                </a:solidFill>
                <a:latin typeface="Times New Roman"/>
              </a:rPr>
              <a:t>label</a:t>
            </a:r>
            <a:r>
              <a:rPr b="0" i="1" lang="en-IN" sz="2000" spc="-35" strike="noStrike">
                <a:solidFill>
                  <a:srgbClr val="4e6127"/>
                </a:solidFill>
                <a:latin typeface="Times New Roman"/>
              </a:rPr>
              <a:t> </a:t>
            </a:r>
            <a:r>
              <a:rPr b="0" i="1" lang="en-IN" sz="2000" spc="-7" strike="noStrike">
                <a:solidFill>
                  <a:srgbClr val="4e6127"/>
                </a:solidFill>
                <a:latin typeface="Times New Roman"/>
              </a:rPr>
              <a:t>to</a:t>
            </a:r>
            <a:r>
              <a:rPr b="0" i="1" lang="en-IN" sz="2000" spc="-26" strike="noStrike">
                <a:solidFill>
                  <a:srgbClr val="4e6127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4e6127"/>
                </a:solidFill>
                <a:latin typeface="Times New Roman"/>
              </a:rPr>
              <a:t>the</a:t>
            </a:r>
            <a:r>
              <a:rPr b="0" i="1" lang="en-IN" sz="2000" spc="-15" strike="noStrike">
                <a:solidFill>
                  <a:srgbClr val="4e6127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4e6127"/>
                </a:solidFill>
                <a:latin typeface="Times New Roman"/>
              </a:rPr>
              <a:t>content</a:t>
            </a:r>
            <a:r>
              <a:rPr b="0" i="1" lang="en-IN" sz="2000" spc="-52" strike="noStrike">
                <a:solidFill>
                  <a:srgbClr val="4e6127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4e6127"/>
                </a:solidFill>
                <a:latin typeface="Times New Roman"/>
              </a:rPr>
              <a:t>pane.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869"/>
              </a:lnSpc>
            </a:pP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jfrm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add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jlab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object 5"/>
          <p:cNvSpPr/>
          <p:nvPr/>
        </p:nvSpPr>
        <p:spPr>
          <a:xfrm>
            <a:off x="1450440" y="1820520"/>
            <a:ext cx="2632320" cy="7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en-IN" sz="2000" spc="-7" strike="noStrike">
                <a:solidFill>
                  <a:srgbClr val="4e6127"/>
                </a:solidFill>
                <a:latin typeface="Times New Roman"/>
              </a:rPr>
              <a:t>//</a:t>
            </a:r>
            <a:r>
              <a:rPr b="0" i="1" lang="en-IN" sz="2000" spc="-52" strike="noStrike">
                <a:solidFill>
                  <a:srgbClr val="4e6127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4e6127"/>
                </a:solidFill>
                <a:latin typeface="Times New Roman"/>
              </a:rPr>
              <a:t>Display</a:t>
            </a:r>
            <a:r>
              <a:rPr b="0" i="1" lang="en-IN" sz="2000" spc="-46" strike="noStrike">
                <a:solidFill>
                  <a:srgbClr val="4e6127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4e6127"/>
                </a:solidFill>
                <a:latin typeface="Times New Roman"/>
              </a:rPr>
              <a:t>the</a:t>
            </a:r>
            <a:r>
              <a:rPr b="0" i="1" lang="en-IN" sz="2000" spc="-46" strike="noStrike">
                <a:solidFill>
                  <a:srgbClr val="4e6127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4e6127"/>
                </a:solidFill>
                <a:latin typeface="Times New Roman"/>
              </a:rPr>
              <a:t>frame</a:t>
            </a:r>
            <a:r>
              <a:rPr b="0" i="1" lang="en-IN" sz="2400" spc="-1" strike="noStrike">
                <a:solidFill>
                  <a:srgbClr val="4e6127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2400" spc="-12" strike="noStrike">
                <a:solidFill>
                  <a:srgbClr val="0000cc"/>
                </a:solidFill>
                <a:latin typeface="Times New Roman"/>
              </a:rPr>
              <a:t>jfrm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IN" sz="2400" spc="-12" strike="noStrike">
                <a:solidFill>
                  <a:srgbClr val="c00000"/>
                </a:solidFill>
                <a:latin typeface="Times New Roman"/>
              </a:rPr>
              <a:t>setVisible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(true);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object 6"/>
          <p:cNvSpPr/>
          <p:nvPr/>
        </p:nvSpPr>
        <p:spPr>
          <a:xfrm>
            <a:off x="993240" y="2552040"/>
            <a:ext cx="4530960" cy="11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static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main(String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args[])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object 7"/>
          <p:cNvSpPr/>
          <p:nvPr/>
        </p:nvSpPr>
        <p:spPr>
          <a:xfrm>
            <a:off x="5708880" y="1974960"/>
            <a:ext cx="3892320" cy="1213200"/>
          </a:xfrm>
          <a:custGeom>
            <a:avLst/>
            <a:gdLst>
              <a:gd name="textAreaLeft" fmla="*/ 0 w 3892320"/>
              <a:gd name="textAreaRight" fmla="*/ 3892680 w 3892320"/>
              <a:gd name="textAreaTop" fmla="*/ 0 h 1213200"/>
              <a:gd name="textAreaBottom" fmla="*/ 1213560 h 1213200"/>
            </a:gdLst>
            <a:ahLst/>
            <a:rect l="textAreaLeft" t="textAreaTop" r="textAreaRight" b="textAreaBottom"/>
            <a:pathLst>
              <a:path w="3892550" h="1213485">
                <a:moveTo>
                  <a:pt x="3892295" y="13715"/>
                </a:moveTo>
                <a:lnTo>
                  <a:pt x="3892295" y="0"/>
                </a:lnTo>
                <a:lnTo>
                  <a:pt x="3048" y="0"/>
                </a:lnTo>
                <a:lnTo>
                  <a:pt x="0" y="3048"/>
                </a:lnTo>
                <a:lnTo>
                  <a:pt x="0" y="1210056"/>
                </a:lnTo>
                <a:lnTo>
                  <a:pt x="3048" y="1213104"/>
                </a:lnTo>
                <a:lnTo>
                  <a:pt x="6096" y="1213104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86200" y="13716"/>
                </a:lnTo>
                <a:lnTo>
                  <a:pt x="3886200" y="6096"/>
                </a:lnTo>
                <a:lnTo>
                  <a:pt x="3892295" y="13715"/>
                </a:lnTo>
                <a:close/>
              </a:path>
              <a:path w="3892550" h="1213485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892550" h="1213485">
                <a:moveTo>
                  <a:pt x="13716" y="1200912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200912"/>
                </a:lnTo>
                <a:lnTo>
                  <a:pt x="13716" y="1200912"/>
                </a:lnTo>
                <a:close/>
              </a:path>
              <a:path w="3892550" h="1213485">
                <a:moveTo>
                  <a:pt x="3892295" y="1200912"/>
                </a:moveTo>
                <a:lnTo>
                  <a:pt x="6096" y="1200912"/>
                </a:lnTo>
                <a:lnTo>
                  <a:pt x="13716" y="1207008"/>
                </a:lnTo>
                <a:lnTo>
                  <a:pt x="13716" y="1213104"/>
                </a:lnTo>
                <a:lnTo>
                  <a:pt x="3886200" y="1213104"/>
                </a:lnTo>
                <a:lnTo>
                  <a:pt x="3886200" y="1207008"/>
                </a:lnTo>
                <a:lnTo>
                  <a:pt x="3892295" y="1200912"/>
                </a:lnTo>
                <a:close/>
              </a:path>
              <a:path w="3892550" h="1213485">
                <a:moveTo>
                  <a:pt x="13716" y="1213104"/>
                </a:moveTo>
                <a:lnTo>
                  <a:pt x="13716" y="1207008"/>
                </a:lnTo>
                <a:lnTo>
                  <a:pt x="6096" y="1200912"/>
                </a:lnTo>
                <a:lnTo>
                  <a:pt x="6096" y="1213104"/>
                </a:lnTo>
                <a:lnTo>
                  <a:pt x="13716" y="1213104"/>
                </a:lnTo>
                <a:close/>
              </a:path>
              <a:path w="3892550" h="1213485">
                <a:moveTo>
                  <a:pt x="3892295" y="13716"/>
                </a:moveTo>
                <a:lnTo>
                  <a:pt x="3886200" y="6096"/>
                </a:lnTo>
                <a:lnTo>
                  <a:pt x="3886200" y="13716"/>
                </a:lnTo>
                <a:lnTo>
                  <a:pt x="3892295" y="13716"/>
                </a:lnTo>
                <a:close/>
              </a:path>
              <a:path w="3892550" h="1213485">
                <a:moveTo>
                  <a:pt x="3892295" y="1200912"/>
                </a:moveTo>
                <a:lnTo>
                  <a:pt x="3892295" y="13716"/>
                </a:lnTo>
                <a:lnTo>
                  <a:pt x="3886200" y="13716"/>
                </a:lnTo>
                <a:lnTo>
                  <a:pt x="3886200" y="1200912"/>
                </a:lnTo>
                <a:lnTo>
                  <a:pt x="3892295" y="1200912"/>
                </a:lnTo>
                <a:close/>
              </a:path>
              <a:path w="3892550" h="1213485">
                <a:moveTo>
                  <a:pt x="3892295" y="1213104"/>
                </a:moveTo>
                <a:lnTo>
                  <a:pt x="3892295" y="1200912"/>
                </a:lnTo>
                <a:lnTo>
                  <a:pt x="3886200" y="1207008"/>
                </a:lnTo>
                <a:lnTo>
                  <a:pt x="3886200" y="1213104"/>
                </a:lnTo>
                <a:lnTo>
                  <a:pt x="3892295" y="1213104"/>
                </a:lnTo>
                <a:close/>
              </a:path>
            </a:pathLst>
          </a:custGeom>
          <a:solidFill>
            <a:srgbClr val="4f80b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object 8"/>
          <p:cNvSpPr/>
          <p:nvPr/>
        </p:nvSpPr>
        <p:spPr>
          <a:xfrm>
            <a:off x="5793840" y="2008080"/>
            <a:ext cx="2638800" cy="138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72" strike="noStrike">
                <a:solidFill>
                  <a:srgbClr val="000000"/>
                </a:solidFill>
                <a:latin typeface="Arial MT"/>
              </a:rPr>
              <a:t>Too</a:t>
            </a:r>
            <a:r>
              <a:rPr b="0" lang="en-IN" sz="1800" spc="-4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Arial MT"/>
              </a:rPr>
              <a:t>compile</a:t>
            </a:r>
            <a:r>
              <a:rPr b="0" lang="en-IN" sz="1800" spc="4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Arial MT"/>
              </a:rPr>
              <a:t>this</a:t>
            </a:r>
            <a:r>
              <a:rPr b="0" lang="en-IN" sz="1800" spc="-15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Arial MT"/>
              </a:rPr>
              <a:t>program, </a:t>
            </a:r>
            <a:r>
              <a:rPr b="0" lang="en-IN" sz="1800" spc="-486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1" lang="en-IN" sz="1800" spc="-15" strike="noStrike">
                <a:solidFill>
                  <a:srgbClr val="000000"/>
                </a:solidFill>
                <a:latin typeface="Arial"/>
              </a:rPr>
              <a:t>javac</a:t>
            </a:r>
            <a:r>
              <a:rPr b="1" lang="en-IN" sz="1800" spc="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IN" sz="1800" spc="-7" strike="noStrike">
                <a:solidFill>
                  <a:srgbClr val="000000"/>
                </a:solidFill>
                <a:latin typeface="Arial"/>
              </a:rPr>
              <a:t>SwingDemo.java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97" strike="noStrike">
                <a:solidFill>
                  <a:srgbClr val="000000"/>
                </a:solidFill>
                <a:latin typeface="Arial MT"/>
              </a:rPr>
              <a:t>To</a:t>
            </a:r>
            <a:r>
              <a:rPr b="0" lang="en-IN" sz="1800" spc="-3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Arial MT"/>
              </a:rPr>
              <a:t>run</a:t>
            </a:r>
            <a:r>
              <a:rPr b="0" lang="en-IN" sz="1800" spc="-1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Arial MT"/>
              </a:rPr>
              <a:t>the</a:t>
            </a:r>
            <a:r>
              <a:rPr b="0" lang="en-IN" sz="1800" spc="-1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Arial MT"/>
              </a:rPr>
              <a:t>program,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IN" sz="1800" spc="-15" strike="noStrike">
                <a:solidFill>
                  <a:srgbClr val="000000"/>
                </a:solidFill>
                <a:latin typeface="Arial"/>
              </a:rPr>
              <a:t>java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SwingDemo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9" name="object 9"/>
          <p:cNvGrpSpPr/>
          <p:nvPr/>
        </p:nvGrpSpPr>
        <p:grpSpPr>
          <a:xfrm>
            <a:off x="457200" y="3200400"/>
            <a:ext cx="9143640" cy="4114440"/>
            <a:chOff x="457200" y="3200400"/>
            <a:chExt cx="9143640" cy="4114440"/>
          </a:xfrm>
        </p:grpSpPr>
        <p:pic>
          <p:nvPicPr>
            <p:cNvPr id="190" name="object 10" descr=""/>
            <p:cNvPicPr/>
            <p:nvPr/>
          </p:nvPicPr>
          <p:blipFill>
            <a:blip r:embed="rId1"/>
            <a:stretch/>
          </p:blipFill>
          <p:spPr>
            <a:xfrm>
              <a:off x="6667560" y="3200400"/>
              <a:ext cx="2933280" cy="68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1" name="object 11"/>
            <p:cNvSpPr/>
            <p:nvPr/>
          </p:nvSpPr>
          <p:spPr>
            <a:xfrm>
              <a:off x="457200" y="3886200"/>
              <a:ext cx="9143640" cy="342864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3428640"/>
                <a:gd name="textAreaBottom" fmla="*/ 3429000 h 3428640"/>
              </a:gdLst>
              <a:ahLst/>
              <a:rect l="textAreaLeft" t="textAreaTop" r="textAreaRight" b="textAreaBottom"/>
              <a:pathLst>
                <a:path w="9144000" h="3429000">
                  <a:moveTo>
                    <a:pt x="0" y="0"/>
                  </a:moveTo>
                  <a:lnTo>
                    <a:pt x="0" y="3428999"/>
                  </a:lnTo>
                  <a:lnTo>
                    <a:pt x="9143999" y="342899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92" name="object 12"/>
          <p:cNvSpPr/>
          <p:nvPr/>
        </p:nvSpPr>
        <p:spPr>
          <a:xfrm>
            <a:off x="993240" y="3652560"/>
            <a:ext cx="6820920" cy="342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469440">
              <a:lnSpc>
                <a:spcPts val="2149"/>
              </a:lnSpc>
              <a:spcBef>
                <a:spcPts val="99"/>
              </a:spcBef>
            </a:pPr>
            <a:r>
              <a:rPr b="0" i="1" lang="en-IN" sz="1800" spc="-1" strike="noStrike">
                <a:solidFill>
                  <a:srgbClr val="4e6127"/>
                </a:solidFill>
                <a:latin typeface="Times New Roman"/>
              </a:rPr>
              <a:t>//</a:t>
            </a:r>
            <a:r>
              <a:rPr b="0" i="1" lang="en-IN" sz="1800" spc="-15" strike="noStrike">
                <a:solidFill>
                  <a:srgbClr val="4e6127"/>
                </a:solidFill>
                <a:latin typeface="Times New Roman"/>
              </a:rPr>
              <a:t> Create</a:t>
            </a:r>
            <a:r>
              <a:rPr b="0" i="1" lang="en-IN" sz="1800" spc="-12" strike="noStrike">
                <a:solidFill>
                  <a:srgbClr val="4e6127"/>
                </a:solidFill>
                <a:latin typeface="Times New Roman"/>
              </a:rPr>
              <a:t> </a:t>
            </a:r>
            <a:r>
              <a:rPr b="0" i="1" lang="en-IN" sz="1800" spc="-1" strike="noStrike">
                <a:solidFill>
                  <a:srgbClr val="4e6127"/>
                </a:solidFill>
                <a:latin typeface="Times New Roman"/>
              </a:rPr>
              <a:t>the</a:t>
            </a:r>
            <a:r>
              <a:rPr b="0" i="1" lang="en-IN" sz="1800" spc="-7" strike="noStrike">
                <a:solidFill>
                  <a:srgbClr val="4e6127"/>
                </a:solidFill>
                <a:latin typeface="Times New Roman"/>
              </a:rPr>
              <a:t> frame </a:t>
            </a:r>
            <a:r>
              <a:rPr b="0" i="1" lang="en-IN" sz="1800" spc="-1" strike="noStrike">
                <a:solidFill>
                  <a:srgbClr val="4e6127"/>
                </a:solidFill>
                <a:latin typeface="Times New Roman"/>
              </a:rPr>
              <a:t>on</a:t>
            </a:r>
            <a:r>
              <a:rPr b="0" i="1" lang="en-IN" sz="1800" spc="4" strike="noStrike">
                <a:solidFill>
                  <a:srgbClr val="4e6127"/>
                </a:solidFill>
                <a:latin typeface="Times New Roman"/>
              </a:rPr>
              <a:t> </a:t>
            </a:r>
            <a:r>
              <a:rPr b="0" i="1" lang="en-IN" sz="1800" spc="-1" strike="noStrike">
                <a:solidFill>
                  <a:srgbClr val="4e6127"/>
                </a:solidFill>
                <a:latin typeface="Times New Roman"/>
              </a:rPr>
              <a:t>the</a:t>
            </a:r>
            <a:r>
              <a:rPr b="0" i="1" lang="en-IN" sz="1800" spc="-7" strike="noStrike">
                <a:solidFill>
                  <a:srgbClr val="4e6127"/>
                </a:solidFill>
                <a:latin typeface="Times New Roman"/>
              </a:rPr>
              <a:t> </a:t>
            </a:r>
            <a:r>
              <a:rPr b="0" i="1" lang="en-IN" sz="1800" spc="-1" strike="noStrike">
                <a:solidFill>
                  <a:srgbClr val="4e6127"/>
                </a:solidFill>
                <a:latin typeface="Times New Roman"/>
              </a:rPr>
              <a:t>event</a:t>
            </a:r>
            <a:r>
              <a:rPr b="0" i="1" lang="en-IN" sz="1800" spc="-15" strike="noStrike">
                <a:solidFill>
                  <a:srgbClr val="4e6127"/>
                </a:solidFill>
                <a:latin typeface="Times New Roman"/>
              </a:rPr>
              <a:t> </a:t>
            </a:r>
            <a:r>
              <a:rPr b="0" i="1" lang="en-IN" sz="1800" spc="-7" strike="noStrike">
                <a:solidFill>
                  <a:srgbClr val="4e6127"/>
                </a:solidFill>
                <a:latin typeface="Times New Roman"/>
              </a:rPr>
              <a:t>dispatching</a:t>
            </a:r>
            <a:r>
              <a:rPr b="0" i="1" lang="en-IN" sz="1800" spc="-21" strike="noStrike">
                <a:solidFill>
                  <a:srgbClr val="4e6127"/>
                </a:solidFill>
                <a:latin typeface="Times New Roman"/>
              </a:rPr>
              <a:t> </a:t>
            </a:r>
            <a:r>
              <a:rPr b="0" i="1" lang="en-IN" sz="1800" spc="-15" strike="noStrike">
                <a:solidFill>
                  <a:srgbClr val="4e6127"/>
                </a:solidFill>
                <a:latin typeface="Times New Roman"/>
              </a:rPr>
              <a:t>thread.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69440">
              <a:lnSpc>
                <a:spcPts val="2631"/>
              </a:lnSpc>
            </a:pPr>
            <a:r>
              <a:rPr b="1" lang="en-IN" sz="2200" spc="-7" strike="noStrike">
                <a:solidFill>
                  <a:srgbClr val="0000cc"/>
                </a:solidFill>
                <a:latin typeface="Times New Roman"/>
              </a:rPr>
              <a:t>SwingUtilitie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IN" sz="2200" spc="-7" strike="noStrike">
                <a:solidFill>
                  <a:srgbClr val="c00000"/>
                </a:solidFill>
                <a:latin typeface="Times New Roman"/>
              </a:rPr>
              <a:t>invokeLater</a:t>
            </a:r>
            <a:r>
              <a:rPr b="1" lang="en-IN" sz="2200" spc="-7" strike="noStrike">
                <a:solidFill>
                  <a:srgbClr val="0000cc"/>
                </a:solidFill>
                <a:latin typeface="Times New Roman"/>
              </a:rPr>
              <a:t>(</a:t>
            </a:r>
            <a:r>
              <a:rPr b="1" lang="en-IN" sz="2200" spc="9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c00000"/>
                </a:solidFill>
                <a:latin typeface="Times New Roman"/>
              </a:rPr>
              <a:t>Runnable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()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808800">
              <a:lnSpc>
                <a:spcPct val="100000"/>
              </a:lnSpc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584240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2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2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7" strike="noStrike">
                <a:solidFill>
                  <a:srgbClr val="c00000"/>
                </a:solidFill>
                <a:latin typeface="Times New Roman"/>
              </a:rPr>
              <a:t>run</a:t>
            </a:r>
            <a:r>
              <a:rPr b="0" lang="en-IN" sz="2200" spc="-7" strike="noStrike">
                <a:solidFill>
                  <a:srgbClr val="c00000"/>
                </a:solidFill>
                <a:latin typeface="Times New Roman"/>
              </a:rPr>
              <a:t>()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652640">
              <a:lnSpc>
                <a:spcPct val="100000"/>
              </a:lnSpc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584240">
              <a:lnSpc>
                <a:spcPts val="2636"/>
              </a:lnSpc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2200" spc="-7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7" strike="noStrike">
                <a:solidFill>
                  <a:srgbClr val="6f2fa0"/>
                </a:solidFill>
                <a:latin typeface="Times New Roman"/>
              </a:rPr>
              <a:t>SwingDemo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();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659120">
              <a:lnSpc>
                <a:spcPts val="2874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744720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669840">
              <a:lnSpc>
                <a:spcPct val="100000"/>
              </a:lnSpc>
            </a:pPr>
            <a:r>
              <a:rPr b="1" lang="en-IN" sz="2400" spc="-1" strike="noStrike">
                <a:solidFill>
                  <a:srgbClr val="0000cc"/>
                </a:solidFill>
                <a:latin typeface="Times New Roman"/>
              </a:rPr>
              <a:t>)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42984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object 13" descr=""/>
          <p:cNvPicPr/>
          <p:nvPr/>
        </p:nvPicPr>
        <p:blipFill>
          <a:blip r:embed="rId2"/>
          <a:stretch/>
        </p:blipFill>
        <p:spPr>
          <a:xfrm>
            <a:off x="6667560" y="3886200"/>
            <a:ext cx="2933280" cy="380520"/>
          </a:xfrm>
          <a:prstGeom prst="rect">
            <a:avLst/>
          </a:prstGeom>
          <a:ln w="0">
            <a:noFill/>
          </a:ln>
        </p:spPr>
      </p:pic>
      <p:sp>
        <p:nvSpPr>
          <p:cNvPr id="194" name="PlaceHolder 2"/>
          <p:cNvSpPr>
            <a:spLocks noGrp="1"/>
          </p:cNvSpPr>
          <p:nvPr>
            <p:ph type="sldNum" idx="30"/>
          </p:nvPr>
        </p:nvSpPr>
        <p:spPr>
          <a:xfrm>
            <a:off x="7599600" y="7041960"/>
            <a:ext cx="18698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754640" indent="0">
              <a:lnSpc>
                <a:spcPts val="1239"/>
              </a:lnSpc>
              <a:buNone/>
              <a:defRPr b="0" lang="en-IN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marL="1754640" indent="0">
              <a:lnSpc>
                <a:spcPts val="1239"/>
              </a:lnSpc>
              <a:buNone/>
            </a:pPr>
            <a:r>
              <a:rPr b="0" lang="en-IN" sz="1200" spc="-1" strike="noStrike">
                <a:solidFill>
                  <a:srgbClr val="898989"/>
                </a:solidFill>
                <a:latin typeface="Calibri"/>
              </a:rPr>
              <a:t>8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064320" y="497880"/>
            <a:ext cx="392652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Swing</a:t>
            </a:r>
            <a:r>
              <a:rPr b="1" lang="en-IN" sz="3600" spc="-60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Key</a:t>
            </a:r>
            <a:r>
              <a:rPr b="1" lang="en-IN" sz="36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12" strike="noStrike">
                <a:solidFill>
                  <a:schemeClr val="dk1"/>
                </a:solidFill>
                <a:latin typeface="Times New Roman"/>
              </a:rPr>
              <a:t>Features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ldNum" idx="18"/>
          </p:nvPr>
        </p:nvSpPr>
        <p:spPr>
          <a:xfrm>
            <a:off x="7599600" y="7041960"/>
            <a:ext cx="18698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754640" indent="0">
              <a:lnSpc>
                <a:spcPts val="1239"/>
              </a:lnSpc>
              <a:buNone/>
              <a:defRPr b="0" lang="en-IN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marL="1754640" indent="0">
              <a:lnSpc>
                <a:spcPts val="1239"/>
              </a:lnSpc>
              <a:buNone/>
            </a:pPr>
            <a:fld id="{2F6DBF80-0A7C-4AE8-B77E-D74FDCC28CD2}" type="slidenum">
              <a:rPr b="0" lang="en-IN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object 3"/>
          <p:cNvSpPr/>
          <p:nvPr/>
        </p:nvSpPr>
        <p:spPr>
          <a:xfrm>
            <a:off x="916920" y="1596600"/>
            <a:ext cx="6171120" cy="165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600" spc="-60" strike="noStrike">
                <a:solidFill>
                  <a:srgbClr val="000000"/>
                </a:solidFill>
                <a:latin typeface="Times New Roman"/>
              </a:rPr>
              <a:t>Two</a:t>
            </a:r>
            <a:r>
              <a:rPr b="0" lang="en-IN" sz="26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key</a:t>
            </a:r>
            <a:r>
              <a:rPr b="0" lang="en-IN" sz="26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features</a:t>
            </a:r>
            <a:r>
              <a:rPr b="0" lang="en-IN" sz="26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Swing</a:t>
            </a:r>
            <a:r>
              <a:rPr b="0" lang="en-IN" sz="26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are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2061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Swing</a:t>
            </a:r>
            <a:r>
              <a:rPr b="0" lang="en-IN" sz="2400" spc="-26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components</a:t>
            </a:r>
            <a:r>
              <a:rPr b="0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Lightweight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2021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Swing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supports a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Pluggable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Look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1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Feel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36040" y="1182600"/>
            <a:ext cx="3069720" cy="1583280"/>
          </a:xfrm>
          <a:prstGeom prst="rect">
            <a:avLst/>
          </a:prstGeom>
          <a:noFill/>
          <a:ln w="0">
            <a:noFill/>
          </a:ln>
        </p:spPr>
        <p:txBody>
          <a:bodyPr lIns="0" rIns="0" tIns="10800" bIns="0" anchor="t">
            <a:noAutofit/>
          </a:bodyPr>
          <a:p>
            <a:pPr marL="12600" indent="0">
              <a:lnSpc>
                <a:spcPct val="120000"/>
              </a:lnSpc>
              <a:spcBef>
                <a:spcPts val="85"/>
              </a:spcBef>
              <a:buNone/>
            </a:pPr>
            <a:r>
              <a:rPr b="0" i="1" lang="en-IN" sz="2000" spc="-7" strike="noStrike">
                <a:solidFill>
                  <a:srgbClr val="0000cc"/>
                </a:solidFill>
                <a:latin typeface="Times New Roman"/>
              </a:rPr>
              <a:t>//</a:t>
            </a:r>
            <a:r>
              <a:rPr b="0" i="1" lang="en-IN" sz="2000" spc="-7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cc"/>
                </a:solidFill>
                <a:latin typeface="Times New Roman"/>
              </a:rPr>
              <a:t>A</a:t>
            </a:r>
            <a:r>
              <a:rPr b="0" i="1" lang="en-IN" sz="2000" spc="-46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cc"/>
                </a:solidFill>
                <a:latin typeface="Times New Roman"/>
              </a:rPr>
              <a:t>simple</a:t>
            </a:r>
            <a:r>
              <a:rPr b="0" i="1" lang="en-IN" sz="2000" spc="-3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cc"/>
                </a:solidFill>
                <a:latin typeface="Times New Roman"/>
              </a:rPr>
              <a:t>Swing</a:t>
            </a:r>
            <a:r>
              <a:rPr b="0" i="1" lang="en-IN" sz="2000" spc="-26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2000" spc="-7" strike="noStrike">
                <a:solidFill>
                  <a:srgbClr val="0000cc"/>
                </a:solidFill>
                <a:latin typeface="Times New Roman"/>
              </a:rPr>
              <a:t>application. </a:t>
            </a:r>
            <a:r>
              <a:rPr b="0" i="1" lang="en-IN" sz="2000" spc="-486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import </a:t>
            </a:r>
            <a:r>
              <a:rPr b="1" lang="en-IN" sz="2200" spc="-7" strike="noStrike">
                <a:solidFill>
                  <a:schemeClr val="dk1"/>
                </a:solidFill>
                <a:latin typeface="Times New Roman"/>
              </a:rPr>
              <a:t>javax.swing.*; </a:t>
            </a:r>
            <a:r>
              <a:rPr b="1" lang="en-IN" sz="22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class</a:t>
            </a:r>
            <a:r>
              <a:rPr b="0" lang="en-IN" sz="22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SwingDemo</a:t>
            </a:r>
            <a:r>
              <a:rPr b="0" lang="en-IN" sz="2200" spc="2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{ </a:t>
            </a:r>
            <a:r>
              <a:rPr b="0" lang="en-IN" sz="22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SwingDemo()</a:t>
            </a:r>
            <a:r>
              <a:rPr b="0" lang="en-IN" sz="22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{</a:t>
            </a:r>
            <a:endParaRPr b="0" lang="en-IN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object 3"/>
          <p:cNvSpPr/>
          <p:nvPr/>
        </p:nvSpPr>
        <p:spPr>
          <a:xfrm>
            <a:off x="536040" y="2755440"/>
            <a:ext cx="492336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3800" bIns="0" anchor="t">
            <a:spAutoFit/>
          </a:bodyPr>
          <a:p>
            <a:pPr marL="12600">
              <a:lnSpc>
                <a:spcPct val="100000"/>
              </a:lnSpc>
              <a:spcBef>
                <a:spcPts val="581"/>
              </a:spcBef>
            </a:pPr>
            <a:r>
              <a:rPr b="0" i="1" lang="en-IN" sz="2000" spc="-7" strike="noStrike">
                <a:solidFill>
                  <a:srgbClr val="0000cc"/>
                </a:solidFill>
                <a:latin typeface="Times New Roman"/>
              </a:rPr>
              <a:t>//</a:t>
            </a:r>
            <a:r>
              <a:rPr b="0" i="1" lang="en-IN" sz="2000" spc="-3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2000" spc="-15" strike="noStrike">
                <a:solidFill>
                  <a:srgbClr val="0000cc"/>
                </a:solidFill>
                <a:latin typeface="Times New Roman"/>
              </a:rPr>
              <a:t>Create </a:t>
            </a:r>
            <a:r>
              <a:rPr b="0" i="1" lang="en-IN" sz="2000" spc="-1" strike="noStrike">
                <a:solidFill>
                  <a:srgbClr val="0000cc"/>
                </a:solidFill>
                <a:latin typeface="Times New Roman"/>
              </a:rPr>
              <a:t>a</a:t>
            </a:r>
            <a:r>
              <a:rPr b="0" i="1" lang="en-IN" sz="2000" spc="-1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cc"/>
                </a:solidFill>
                <a:latin typeface="Times New Roman"/>
              </a:rPr>
              <a:t>new</a:t>
            </a:r>
            <a:r>
              <a:rPr b="0" i="1" lang="en-IN" sz="2000" spc="-2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cc"/>
                </a:solidFill>
                <a:latin typeface="Times New Roman"/>
              </a:rPr>
              <a:t>JFrame</a:t>
            </a:r>
            <a:r>
              <a:rPr b="0" i="1" lang="en-IN" sz="2000" spc="-1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2000" spc="-26" strike="noStrike">
                <a:solidFill>
                  <a:srgbClr val="0000cc"/>
                </a:solidFill>
                <a:latin typeface="Times New Roman"/>
              </a:rPr>
              <a:t>container.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79"/>
              </a:spcBef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JFrame</a:t>
            </a:r>
            <a:r>
              <a:rPr b="0" lang="en-IN" sz="20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jfrm</a:t>
            </a:r>
            <a:r>
              <a:rPr b="0" lang="en-IN" sz="20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 JFrame("</a:t>
            </a:r>
            <a:r>
              <a:rPr b="0" i="1" lang="en-IN" sz="20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i="1" lang="en-IN" sz="20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Simple</a:t>
            </a:r>
            <a:r>
              <a:rPr b="0" i="1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Swing</a:t>
            </a:r>
            <a:r>
              <a:rPr b="0" i="1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");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79"/>
              </a:spcBef>
            </a:pPr>
            <a:r>
              <a:rPr b="0" lang="en-IN" sz="2000" spc="-7" strike="noStrike">
                <a:solidFill>
                  <a:srgbClr val="0000cc"/>
                </a:solidFill>
                <a:latin typeface="Times New Roman"/>
              </a:rPr>
              <a:t>//</a:t>
            </a:r>
            <a:r>
              <a:rPr b="0" lang="en-IN" sz="2000" spc="-4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cc"/>
                </a:solidFill>
                <a:latin typeface="Times New Roman"/>
              </a:rPr>
              <a:t>Give</a:t>
            </a:r>
            <a:r>
              <a:rPr b="0" lang="en-IN" sz="2000" spc="-1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cc"/>
                </a:solidFill>
                <a:latin typeface="Times New Roman"/>
              </a:rPr>
              <a:t>the</a:t>
            </a:r>
            <a:r>
              <a:rPr b="0" lang="en-IN" sz="2000" spc="-2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cc"/>
                </a:solidFill>
                <a:latin typeface="Times New Roman"/>
              </a:rPr>
              <a:t>frame</a:t>
            </a:r>
            <a:r>
              <a:rPr b="0" lang="en-IN" sz="2000" spc="-1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cc"/>
                </a:solidFill>
                <a:latin typeface="Times New Roman"/>
              </a:rPr>
              <a:t>an</a:t>
            </a:r>
            <a:r>
              <a:rPr b="0" lang="en-IN" sz="2000" spc="-1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cc"/>
                </a:solidFill>
                <a:latin typeface="Times New Roman"/>
              </a:rPr>
              <a:t>initial</a:t>
            </a:r>
            <a:r>
              <a:rPr b="0" lang="en-IN" sz="2000" spc="-3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cc"/>
                </a:solidFill>
                <a:latin typeface="Times New Roman"/>
              </a:rPr>
              <a:t>size.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19"/>
              </a:spcBef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jfrm.setSize(275,</a:t>
            </a:r>
            <a:r>
              <a:rPr b="0" lang="en-IN" sz="22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100);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485"/>
              </a:spcBef>
              <a:tabLst>
                <a:tab algn="l" pos="0"/>
              </a:tabLst>
            </a:pPr>
            <a:r>
              <a:rPr b="0" lang="en-IN" sz="2000" spc="-7" strike="noStrike">
                <a:solidFill>
                  <a:srgbClr val="0000cc"/>
                </a:solidFill>
                <a:latin typeface="Times New Roman"/>
              </a:rPr>
              <a:t>//</a:t>
            </a:r>
            <a:r>
              <a:rPr b="0" lang="en-IN" sz="2000" spc="-7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000" spc="-21" strike="noStrike">
                <a:solidFill>
                  <a:srgbClr val="0000cc"/>
                </a:solidFill>
                <a:latin typeface="Times New Roman"/>
              </a:rPr>
              <a:t>Terminate</a:t>
            </a:r>
            <a:r>
              <a:rPr b="0" lang="en-IN" sz="2000" spc="-7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cc"/>
                </a:solidFill>
                <a:latin typeface="Times New Roman"/>
              </a:rPr>
              <a:t>the</a:t>
            </a:r>
            <a:r>
              <a:rPr b="0" lang="en-IN" sz="2000" spc="-1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cc"/>
                </a:solidFill>
                <a:latin typeface="Times New Roman"/>
              </a:rPr>
              <a:t>program</a:t>
            </a:r>
            <a:r>
              <a:rPr b="0" lang="en-IN" sz="2000" spc="-66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cc"/>
                </a:solidFill>
                <a:latin typeface="Times New Roman"/>
              </a:rPr>
              <a:t>when</a:t>
            </a:r>
            <a:r>
              <a:rPr b="0" lang="en-IN" sz="2000" spc="-2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cc"/>
                </a:solidFill>
                <a:latin typeface="Times New Roman"/>
              </a:rPr>
              <a:t>the</a:t>
            </a:r>
            <a:r>
              <a:rPr b="0" lang="en-IN" sz="2000" spc="-1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cc"/>
                </a:solidFill>
                <a:latin typeface="Times New Roman"/>
              </a:rPr>
              <a:t>user</a:t>
            </a:r>
            <a:r>
              <a:rPr b="0" lang="en-IN" sz="2000" spc="-3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cc"/>
                </a:solidFill>
                <a:latin typeface="Times New Roman"/>
              </a:rPr>
              <a:t>closes </a:t>
            </a:r>
            <a:r>
              <a:rPr b="0" lang="en-IN" sz="2000" spc="-486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cc"/>
                </a:solidFill>
                <a:latin typeface="Times New Roman"/>
              </a:rPr>
              <a:t>the</a:t>
            </a:r>
            <a:r>
              <a:rPr b="0" lang="en-IN" sz="2000" spc="-3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cc"/>
                </a:solidFill>
                <a:latin typeface="Times New Roman"/>
              </a:rPr>
              <a:t>application.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jfrm.setDefaultCloseOperation(JFrame.EXI </a:t>
            </a:r>
            <a:r>
              <a:rPr b="0" lang="en-IN" sz="2200" spc="-5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T_ON_CLOSE);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90"/>
              </a:spcBef>
              <a:tabLst>
                <a:tab algn="l" pos="0"/>
              </a:tabLst>
            </a:pPr>
            <a:r>
              <a:rPr b="0" i="1" lang="en-IN" sz="2000" spc="-7" strike="noStrike">
                <a:solidFill>
                  <a:srgbClr val="0000cc"/>
                </a:solidFill>
                <a:latin typeface="Times New Roman"/>
              </a:rPr>
              <a:t>//</a:t>
            </a:r>
            <a:r>
              <a:rPr b="0" i="1" lang="en-IN" sz="2000" spc="-4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2000" spc="-15" strike="noStrike">
                <a:solidFill>
                  <a:srgbClr val="0000cc"/>
                </a:solidFill>
                <a:latin typeface="Times New Roman"/>
              </a:rPr>
              <a:t>Create </a:t>
            </a:r>
            <a:r>
              <a:rPr b="0" i="1" lang="en-IN" sz="2000" spc="-1" strike="noStrike">
                <a:solidFill>
                  <a:srgbClr val="0000cc"/>
                </a:solidFill>
                <a:latin typeface="Times New Roman"/>
              </a:rPr>
              <a:t>a</a:t>
            </a:r>
            <a:r>
              <a:rPr b="0" i="1" lang="en-IN" sz="2000" spc="-1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2000" spc="-7" strike="noStrike">
                <a:solidFill>
                  <a:srgbClr val="0000cc"/>
                </a:solidFill>
                <a:latin typeface="Times New Roman"/>
              </a:rPr>
              <a:t>text-based</a:t>
            </a:r>
            <a:r>
              <a:rPr b="0" i="1" lang="en-IN" sz="2000" spc="-46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cc"/>
                </a:solidFill>
                <a:latin typeface="Times New Roman"/>
              </a:rPr>
              <a:t>label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5717520" y="1319400"/>
            <a:ext cx="3779640" cy="57146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354960" indent="-34308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chemeClr val="dk1"/>
                </a:solidFill>
                <a:latin typeface="Times New Roman"/>
              </a:rPr>
              <a:t>JLabel</a:t>
            </a:r>
            <a:r>
              <a:rPr b="0" lang="en-IN" sz="2000" spc="-4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chemeClr val="dk1"/>
                </a:solidFill>
                <a:latin typeface="Times New Roman"/>
              </a:rPr>
              <a:t>jlab</a:t>
            </a:r>
            <a:r>
              <a:rPr b="0" lang="en-IN" sz="20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chemeClr val="dk1"/>
                </a:solidFill>
                <a:latin typeface="Times New Roman"/>
              </a:rPr>
              <a:t>=</a:t>
            </a:r>
            <a:r>
              <a:rPr b="0" lang="en-IN" sz="20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chemeClr val="dk1"/>
                </a:solidFill>
                <a:latin typeface="Times New Roman"/>
              </a:rPr>
              <a:t>new</a:t>
            </a:r>
            <a:r>
              <a:rPr b="0" lang="en-IN" sz="20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chemeClr val="dk1"/>
                </a:solidFill>
                <a:latin typeface="Times New Roman"/>
              </a:rPr>
              <a:t>JLabel("</a:t>
            </a:r>
            <a:r>
              <a:rPr b="0" lang="en-IN" sz="20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chemeClr val="dk1"/>
                </a:solidFill>
                <a:latin typeface="Times New Roman"/>
              </a:rPr>
              <a:t>Swing</a:t>
            </a:r>
            <a:r>
              <a:rPr b="0" i="1" lang="en-IN" sz="20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i="1" lang="en-IN" sz="2000" spc="-7" strike="noStrike">
                <a:solidFill>
                  <a:schemeClr val="dk1"/>
                </a:solidFill>
                <a:latin typeface="Times New Roman"/>
              </a:rPr>
              <a:t>is </a:t>
            </a:r>
            <a:r>
              <a:rPr b="0" i="1" lang="en-IN" sz="2000" spc="-48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chemeClr val="dk1"/>
                </a:solidFill>
                <a:latin typeface="Times New Roman"/>
              </a:rPr>
              <a:t>powerful</a:t>
            </a:r>
            <a:r>
              <a:rPr b="0" i="1" lang="en-IN" sz="2000" spc="-5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chemeClr val="dk1"/>
                </a:solidFill>
                <a:latin typeface="Times New Roman"/>
              </a:rPr>
              <a:t>GUI</a:t>
            </a:r>
            <a:r>
              <a:rPr b="0" lang="en-IN" sz="2000" spc="-1" strike="noStrike">
                <a:solidFill>
                  <a:schemeClr val="dk1"/>
                </a:solidFill>
                <a:latin typeface="Times New Roman"/>
              </a:rPr>
              <a:t>");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marL="12600" indent="0">
              <a:lnSpc>
                <a:spcPts val="2154"/>
              </a:lnSpc>
              <a:spcBef>
                <a:spcPts val="11"/>
              </a:spcBef>
              <a:buNone/>
              <a:tabLst>
                <a:tab algn="l" pos="0"/>
              </a:tabLst>
            </a:pPr>
            <a:r>
              <a:rPr b="0" i="1" lang="en-IN" sz="1800" spc="-1" strike="noStrike">
                <a:solidFill>
                  <a:srgbClr val="0000cc"/>
                </a:solidFill>
                <a:latin typeface="Times New Roman"/>
              </a:rPr>
              <a:t>//</a:t>
            </a:r>
            <a:r>
              <a:rPr b="0" i="1" lang="en-IN" sz="1800" spc="-7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1800" spc="-1" strike="noStrike">
                <a:solidFill>
                  <a:srgbClr val="0000cc"/>
                </a:solidFill>
                <a:latin typeface="Times New Roman"/>
              </a:rPr>
              <a:t>Add</a:t>
            </a:r>
            <a:r>
              <a:rPr b="0" i="1" lang="en-IN" sz="1800" spc="-2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1800" spc="-1" strike="noStrike">
                <a:solidFill>
                  <a:srgbClr val="0000cc"/>
                </a:solidFill>
                <a:latin typeface="Times New Roman"/>
              </a:rPr>
              <a:t>the</a:t>
            </a:r>
            <a:r>
              <a:rPr b="0" i="1" lang="en-IN" sz="1800" spc="-1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1800" spc="-1" strike="noStrike">
                <a:solidFill>
                  <a:srgbClr val="0000cc"/>
                </a:solidFill>
                <a:latin typeface="Times New Roman"/>
              </a:rPr>
              <a:t>label</a:t>
            </a:r>
            <a:r>
              <a:rPr b="0" i="1" lang="en-IN" sz="1800" spc="-2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1800" spc="-1" strike="noStrike">
                <a:solidFill>
                  <a:srgbClr val="0000cc"/>
                </a:solidFill>
                <a:latin typeface="Times New Roman"/>
              </a:rPr>
              <a:t>to</a:t>
            </a:r>
            <a:r>
              <a:rPr b="0" i="1" lang="en-IN" sz="1800" spc="-2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1800" spc="-1" strike="noStrike">
                <a:solidFill>
                  <a:srgbClr val="0000cc"/>
                </a:solidFill>
                <a:latin typeface="Times New Roman"/>
              </a:rPr>
              <a:t>the</a:t>
            </a:r>
            <a:r>
              <a:rPr b="0" i="1" lang="en-IN" sz="1800" spc="-1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1800" spc="-1" strike="noStrike">
                <a:solidFill>
                  <a:srgbClr val="0000cc"/>
                </a:solidFill>
                <a:latin typeface="Times New Roman"/>
              </a:rPr>
              <a:t>content</a:t>
            </a:r>
            <a:r>
              <a:rPr b="0" i="1" lang="en-IN" sz="1800" spc="-26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1800" spc="-1" strike="noStrike">
                <a:solidFill>
                  <a:srgbClr val="0000cc"/>
                </a:solidFill>
                <a:latin typeface="Times New Roman"/>
              </a:rPr>
              <a:t>pane.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marL="12600" indent="0">
              <a:lnSpc>
                <a:spcPts val="2395"/>
              </a:lnSpc>
              <a:buNone/>
              <a:tabLst>
                <a:tab algn="l" pos="0"/>
              </a:tabLst>
            </a:pPr>
            <a:r>
              <a:rPr b="0" lang="en-IN" sz="2000" spc="-7" strike="noStrike">
                <a:solidFill>
                  <a:schemeClr val="dk1"/>
                </a:solidFill>
                <a:latin typeface="Times New Roman"/>
              </a:rPr>
              <a:t>jfrm.add(jlab);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IN" sz="2000" spc="-7" strike="noStrike">
                <a:solidFill>
                  <a:srgbClr val="0000cc"/>
                </a:solidFill>
                <a:latin typeface="Times New Roman"/>
              </a:rPr>
              <a:t>//</a:t>
            </a:r>
            <a:r>
              <a:rPr b="0" i="1" lang="en-IN" sz="2000" spc="-5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cc"/>
                </a:solidFill>
                <a:latin typeface="Times New Roman"/>
              </a:rPr>
              <a:t>Display</a:t>
            </a:r>
            <a:r>
              <a:rPr b="0" i="1" lang="en-IN" sz="2000" spc="-46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cc"/>
                </a:solidFill>
                <a:latin typeface="Times New Roman"/>
              </a:rPr>
              <a:t>the</a:t>
            </a:r>
            <a:r>
              <a:rPr b="0" i="1" lang="en-IN" sz="2000" spc="-46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cc"/>
                </a:solidFill>
                <a:latin typeface="Times New Roman"/>
              </a:rPr>
              <a:t>frame.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000" spc="-12" strike="noStrike">
                <a:solidFill>
                  <a:schemeClr val="dk1"/>
                </a:solidFill>
                <a:latin typeface="Times New Roman"/>
              </a:rPr>
              <a:t>jfrm.setVisible(true);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chemeClr val="dk1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chemeClr val="dk1"/>
                </a:solidFill>
                <a:latin typeface="Times New Roman"/>
              </a:rPr>
              <a:t>public</a:t>
            </a:r>
            <a:r>
              <a:rPr b="0" lang="en-IN" sz="2000" spc="-6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chemeClr val="dk1"/>
                </a:solidFill>
                <a:latin typeface="Times New Roman"/>
              </a:rPr>
              <a:t>static</a:t>
            </a:r>
            <a:r>
              <a:rPr b="0" lang="en-IN" sz="20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chemeClr val="dk1"/>
                </a:solidFill>
                <a:latin typeface="Times New Roman"/>
              </a:rPr>
              <a:t>void</a:t>
            </a:r>
            <a:r>
              <a:rPr b="0" lang="en-IN" sz="2000" spc="-4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chemeClr val="dk1"/>
                </a:solidFill>
                <a:latin typeface="Times New Roman"/>
              </a:rPr>
              <a:t>main(String</a:t>
            </a:r>
            <a:r>
              <a:rPr b="0" lang="en-IN" sz="2000" spc="-4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chemeClr val="dk1"/>
                </a:solidFill>
                <a:latin typeface="Times New Roman"/>
              </a:rPr>
              <a:t>args[])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chemeClr val="dk1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marL="12600" indent="0">
              <a:lnSpc>
                <a:spcPct val="100000"/>
              </a:lnSpc>
              <a:spcBef>
                <a:spcPts val="11"/>
              </a:spcBef>
              <a:buNone/>
              <a:tabLst>
                <a:tab algn="l" pos="0"/>
              </a:tabLst>
            </a:pPr>
            <a:r>
              <a:rPr b="0" i="1" lang="en-IN" sz="1800" spc="-1" strike="noStrike">
                <a:solidFill>
                  <a:srgbClr val="0000cc"/>
                </a:solidFill>
                <a:latin typeface="Times New Roman"/>
              </a:rPr>
              <a:t>//</a:t>
            </a:r>
            <a:r>
              <a:rPr b="0" i="1" lang="en-IN" sz="1800" spc="-3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1800" spc="-15" strike="noStrike">
                <a:solidFill>
                  <a:srgbClr val="0000cc"/>
                </a:solidFill>
                <a:latin typeface="Times New Roman"/>
              </a:rPr>
              <a:t>Create </a:t>
            </a:r>
            <a:r>
              <a:rPr b="0" i="1" lang="en-IN" sz="1800" spc="-1" strike="noStrike">
                <a:solidFill>
                  <a:srgbClr val="0000cc"/>
                </a:solidFill>
                <a:latin typeface="Times New Roman"/>
              </a:rPr>
              <a:t>the</a:t>
            </a:r>
            <a:r>
              <a:rPr b="0" i="1" lang="en-IN" sz="1800" spc="-2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1800" spc="-7" strike="noStrike">
                <a:solidFill>
                  <a:srgbClr val="0000cc"/>
                </a:solidFill>
                <a:latin typeface="Times New Roman"/>
              </a:rPr>
              <a:t>frame</a:t>
            </a:r>
            <a:r>
              <a:rPr b="0" i="1" lang="en-IN" sz="1800" spc="-1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1800" spc="-1" strike="noStrike">
                <a:solidFill>
                  <a:srgbClr val="0000cc"/>
                </a:solidFill>
                <a:latin typeface="Times New Roman"/>
              </a:rPr>
              <a:t>on</a:t>
            </a:r>
            <a:r>
              <a:rPr b="0" i="1" lang="en-IN" sz="1800" spc="-1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1800" spc="-1" strike="noStrike">
                <a:solidFill>
                  <a:srgbClr val="0000cc"/>
                </a:solidFill>
                <a:latin typeface="Times New Roman"/>
              </a:rPr>
              <a:t>the</a:t>
            </a:r>
            <a:r>
              <a:rPr b="0" i="1" lang="en-IN" sz="1800" spc="-1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1800" spc="-1" strike="noStrike">
                <a:solidFill>
                  <a:srgbClr val="0000cc"/>
                </a:solidFill>
                <a:latin typeface="Times New Roman"/>
              </a:rPr>
              <a:t>event </a:t>
            </a:r>
            <a:r>
              <a:rPr b="0" i="1" lang="en-IN" sz="1800" spc="-43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1800" spc="-7" strike="noStrike">
                <a:solidFill>
                  <a:srgbClr val="0000cc"/>
                </a:solidFill>
                <a:latin typeface="Times New Roman"/>
              </a:rPr>
              <a:t>dispatching</a:t>
            </a:r>
            <a:r>
              <a:rPr b="0" i="1" lang="en-IN" sz="1800" spc="-3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1800" spc="-15" strike="noStrike">
                <a:solidFill>
                  <a:srgbClr val="0000cc"/>
                </a:solidFill>
                <a:latin typeface="Times New Roman"/>
              </a:rPr>
              <a:t>thread.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marL="354960" indent="-343080">
              <a:lnSpc>
                <a:spcPts val="2401"/>
              </a:lnSpc>
              <a:spcBef>
                <a:spcPts val="71"/>
              </a:spcBef>
              <a:buNone/>
              <a:tabLst>
                <a:tab algn="l" pos="0"/>
              </a:tabLst>
            </a:pPr>
            <a:r>
              <a:rPr b="0" lang="en-IN" sz="2000" spc="-7" strike="noStrike">
                <a:solidFill>
                  <a:schemeClr val="dk1"/>
                </a:solidFill>
                <a:latin typeface="Times New Roman"/>
              </a:rPr>
              <a:t>SwingUtilities.invokeLater(new </a:t>
            </a:r>
            <a:r>
              <a:rPr b="0" lang="en-IN" sz="2000" spc="-48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chemeClr val="dk1"/>
                </a:solidFill>
                <a:latin typeface="Times New Roman"/>
              </a:rPr>
              <a:t>Runnable()</a:t>
            </a:r>
            <a:r>
              <a:rPr b="0" lang="en-IN" sz="2000" spc="-60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chemeClr val="dk1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marL="12600" indent="0"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chemeClr val="dk1"/>
                </a:solidFill>
                <a:latin typeface="Times New Roman"/>
              </a:rPr>
              <a:t>public void run() { </a:t>
            </a:r>
            <a:r>
              <a:rPr b="0" lang="en-IN" sz="20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chemeClr val="dk1"/>
                </a:solidFill>
                <a:latin typeface="Times New Roman"/>
              </a:rPr>
              <a:t>new</a:t>
            </a:r>
            <a:r>
              <a:rPr b="0" lang="en-IN" sz="2000" spc="-9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chemeClr val="dk1"/>
                </a:solidFill>
                <a:latin typeface="Times New Roman"/>
              </a:rPr>
              <a:t>SwingDemo();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marL="12600" indent="0">
              <a:lnSpc>
                <a:spcPts val="2319"/>
              </a:lnSpc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chemeClr val="dk1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000" spc="-7" strike="noStrike">
                <a:solidFill>
                  <a:schemeClr val="dk1"/>
                </a:solidFill>
                <a:latin typeface="Times New Roman"/>
              </a:rPr>
              <a:t>});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chemeClr val="dk1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object 5"/>
          <p:cNvSpPr/>
          <p:nvPr/>
        </p:nvSpPr>
        <p:spPr>
          <a:xfrm>
            <a:off x="4209120" y="6786000"/>
            <a:ext cx="163656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8160">
              <a:lnSpc>
                <a:spcPct val="100000"/>
              </a:lnSpc>
              <a:spcBef>
                <a:spcPts val="99"/>
              </a:spcBef>
            </a:pPr>
            <a:r>
              <a:rPr b="0" i="1" lang="en-IN" sz="1200" spc="-15" strike="noStrike">
                <a:solidFill>
                  <a:srgbClr val="0000cc"/>
                </a:solidFill>
                <a:latin typeface="Times New Roman"/>
              </a:rPr>
              <a:t>Prepared</a:t>
            </a:r>
            <a:r>
              <a:rPr b="0" i="1" lang="en-IN" sz="1200" spc="-1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1200" spc="-1" strike="noStrike">
                <a:solidFill>
                  <a:srgbClr val="0000cc"/>
                </a:solidFill>
                <a:latin typeface="Times New Roman"/>
              </a:rPr>
              <a:t>by</a:t>
            </a:r>
            <a:r>
              <a:rPr b="0" i="1" lang="en-IN" sz="1200" spc="-2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1200" spc="-7" strike="noStrike">
                <a:solidFill>
                  <a:srgbClr val="0000cc"/>
                </a:solidFill>
                <a:latin typeface="Times New Roman"/>
              </a:rPr>
              <a:t>Renetha</a:t>
            </a:r>
            <a:r>
              <a:rPr b="0" i="1" lang="en-IN" sz="1200" spc="18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1200" spc="-197" strike="noStrike">
                <a:solidFill>
                  <a:srgbClr val="0000cc"/>
                </a:solidFill>
                <a:latin typeface="Times New Roman"/>
              </a:rPr>
              <a:t>J.B</a:t>
            </a:r>
            <a:r>
              <a:rPr b="0" lang="en-IN" sz="3000" spc="-293" strike="noStrike" baseline="15000">
                <a:solidFill>
                  <a:srgbClr val="000000"/>
                </a:solidFill>
                <a:latin typeface="Times New Roman"/>
              </a:rPr>
              <a:t>}</a:t>
            </a:r>
            <a:r>
              <a:rPr b="0" i="1" lang="en-IN" sz="1200" spc="-197" strike="noStrike">
                <a:solidFill>
                  <a:srgbClr val="0000cc"/>
                </a:solidFill>
                <a:latin typeface="Times New Roman"/>
              </a:rPr>
              <a:t>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object 6"/>
          <p:cNvSpPr/>
          <p:nvPr/>
        </p:nvSpPr>
        <p:spPr>
          <a:xfrm>
            <a:off x="8960760" y="6883560"/>
            <a:ext cx="102600" cy="1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898989"/>
                </a:solidFill>
                <a:latin typeface="Calibri"/>
              </a:rPr>
              <a:t>9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object 2"/>
          <p:cNvSpPr/>
          <p:nvPr/>
        </p:nvSpPr>
        <p:spPr>
          <a:xfrm>
            <a:off x="993240" y="2536920"/>
            <a:ext cx="8071920" cy="480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2044080"/>
                <a:tab algn="l" pos="3078360"/>
                <a:tab algn="l" pos="4079880"/>
                <a:tab algn="l" pos="4689360"/>
                <a:tab algn="l" pos="6144840"/>
                <a:tab algn="l" pos="708660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javax.</a:t>
            </a:r>
            <a:r>
              <a:rPr b="1" lang="en-IN" sz="2400" spc="9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1" lang="en-IN" sz="2400" spc="-26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ple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ent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ab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ns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,  text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controls,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menus.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958680"/>
                <a:tab algn="l" pos="2456640"/>
                <a:tab algn="l" pos="2790720"/>
                <a:tab algn="l" pos="3664080"/>
                <a:tab algn="l" pos="4384800"/>
                <a:tab algn="l" pos="4767120"/>
                <a:tab algn="l" pos="5270040"/>
                <a:tab algn="l" pos="6143760"/>
                <a:tab algn="l" pos="6525720"/>
                <a:tab algn="l" pos="702864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tr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ct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ct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ion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rog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ra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m  occurs.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begins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by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creating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JFrame,</a:t>
            </a:r>
            <a:r>
              <a:rPr b="1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using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this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line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code: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75"/>
              </a:spcBef>
              <a:tabLst>
                <a:tab algn="l" pos="354960"/>
                <a:tab algn="l" pos="355680"/>
                <a:tab algn="l" pos="958680"/>
                <a:tab algn="l" pos="2456640"/>
                <a:tab algn="l" pos="2790720"/>
                <a:tab algn="l" pos="3664080"/>
                <a:tab algn="l" pos="4384800"/>
                <a:tab algn="l" pos="4767120"/>
                <a:tab algn="l" pos="5270040"/>
                <a:tab algn="l" pos="6143760"/>
                <a:tab algn="l" pos="6525720"/>
                <a:tab algn="l" pos="7028640"/>
              </a:tabLst>
            </a:pP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JFrame</a:t>
            </a:r>
            <a:r>
              <a:rPr b="0" i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jfrm</a:t>
            </a:r>
            <a:r>
              <a:rPr b="0" i="1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i="1" lang="en-IN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 JFrame("A</a:t>
            </a:r>
            <a:r>
              <a:rPr b="0" i="1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Simple</a:t>
            </a:r>
            <a:r>
              <a:rPr b="0" i="1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Swing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2" strike="noStrike">
                <a:solidFill>
                  <a:srgbClr val="000000"/>
                </a:solidFill>
                <a:latin typeface="Times New Roman"/>
              </a:rPr>
              <a:t>");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This creates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container called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jfrm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that defines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rectangular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window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complete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itle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bar;</a:t>
            </a:r>
            <a:r>
              <a:rPr b="1" lang="en-IN" sz="2400" spc="59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close,</a:t>
            </a:r>
            <a:r>
              <a:rPr b="1" lang="en-IN" sz="2400" spc="59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minimize,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 maximize,</a:t>
            </a:r>
            <a:r>
              <a:rPr b="1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1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restore</a:t>
            </a:r>
            <a:r>
              <a:rPr b="1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buttons;</a:t>
            </a:r>
            <a:r>
              <a:rPr b="1" lang="en-IN" sz="24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1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system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menu.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Thus,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creates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standard,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top-level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window.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 algn="just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title</a:t>
            </a:r>
            <a:r>
              <a:rPr b="1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window</a:t>
            </a:r>
            <a:r>
              <a:rPr b="1" lang="en-IN" sz="24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passed</a:t>
            </a:r>
            <a:r>
              <a:rPr b="0" lang="en-IN" sz="2400" spc="-2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to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</a:t>
            </a:r>
            <a:r>
              <a:rPr b="0" lang="en-IN" sz="2400" spc="-3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constructor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69440" algn="just">
              <a:lnSpc>
                <a:spcPct val="100000"/>
              </a:lnSpc>
              <a:spcBef>
                <a:spcPts val="536"/>
              </a:spcBef>
              <a:tabLst>
                <a:tab algn="l" pos="35568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Arial MT"/>
              </a:rPr>
              <a:t>–</a:t>
            </a:r>
            <a:r>
              <a:rPr b="0" lang="en-IN" sz="2200" spc="403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Here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title</a:t>
            </a:r>
            <a:r>
              <a:rPr b="0" lang="en-IN" sz="22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i="1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Simple</a:t>
            </a:r>
            <a:r>
              <a:rPr b="0" i="1" lang="en-IN" sz="20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Swing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1" name="object 3" descr=""/>
          <p:cNvPicPr/>
          <p:nvPr/>
        </p:nvPicPr>
        <p:blipFill>
          <a:blip r:embed="rId1"/>
          <a:stretch/>
        </p:blipFill>
        <p:spPr>
          <a:xfrm>
            <a:off x="1447920" y="457200"/>
            <a:ext cx="5290920" cy="192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object 2"/>
          <p:cNvSpPr/>
          <p:nvPr/>
        </p:nvSpPr>
        <p:spPr>
          <a:xfrm>
            <a:off x="1130760" y="3188160"/>
            <a:ext cx="4826160" cy="559080"/>
          </a:xfrm>
          <a:custGeom>
            <a:avLst/>
            <a:gdLst>
              <a:gd name="textAreaLeft" fmla="*/ 0 w 4826160"/>
              <a:gd name="textAreaRight" fmla="*/ 4826520 w 4826160"/>
              <a:gd name="textAreaTop" fmla="*/ 0 h 559080"/>
              <a:gd name="textAreaBottom" fmla="*/ 559440 h 559080"/>
            </a:gdLst>
            <a:ahLst/>
            <a:rect l="textAreaLeft" t="textAreaTop" r="textAreaRight" b="textAreaBottom"/>
            <a:pathLst>
              <a:path w="4826635" h="559435">
                <a:moveTo>
                  <a:pt x="4826508" y="553212"/>
                </a:moveTo>
                <a:lnTo>
                  <a:pt x="4826508" y="6096"/>
                </a:lnTo>
                <a:lnTo>
                  <a:pt x="4820412" y="0"/>
                </a:lnTo>
                <a:lnTo>
                  <a:pt x="6096" y="0"/>
                </a:lnTo>
                <a:lnTo>
                  <a:pt x="0" y="6096"/>
                </a:lnTo>
                <a:lnTo>
                  <a:pt x="0" y="553212"/>
                </a:lnTo>
                <a:lnTo>
                  <a:pt x="6096" y="559308"/>
                </a:lnTo>
                <a:lnTo>
                  <a:pt x="12192" y="559308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4800600" y="25908"/>
                </a:lnTo>
                <a:lnTo>
                  <a:pt x="4800600" y="12192"/>
                </a:lnTo>
                <a:lnTo>
                  <a:pt x="4812792" y="25908"/>
                </a:lnTo>
                <a:lnTo>
                  <a:pt x="4812792" y="559308"/>
                </a:lnTo>
                <a:lnTo>
                  <a:pt x="4820412" y="559308"/>
                </a:lnTo>
                <a:lnTo>
                  <a:pt x="4826508" y="553212"/>
                </a:lnTo>
                <a:close/>
              </a:path>
              <a:path w="4826635" h="559435">
                <a:moveTo>
                  <a:pt x="25908" y="25908"/>
                </a:move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4826635" h="559435">
                <a:moveTo>
                  <a:pt x="25908" y="533400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533400"/>
                </a:lnTo>
                <a:lnTo>
                  <a:pt x="25908" y="533400"/>
                </a:lnTo>
                <a:close/>
              </a:path>
              <a:path w="4826635" h="559435">
                <a:moveTo>
                  <a:pt x="4812792" y="533400"/>
                </a:moveTo>
                <a:lnTo>
                  <a:pt x="12192" y="533400"/>
                </a:lnTo>
                <a:lnTo>
                  <a:pt x="25908" y="545592"/>
                </a:lnTo>
                <a:lnTo>
                  <a:pt x="25908" y="559308"/>
                </a:lnTo>
                <a:lnTo>
                  <a:pt x="4800600" y="559308"/>
                </a:lnTo>
                <a:lnTo>
                  <a:pt x="4800600" y="545592"/>
                </a:lnTo>
                <a:lnTo>
                  <a:pt x="4812792" y="533400"/>
                </a:lnTo>
                <a:close/>
              </a:path>
              <a:path w="4826635" h="559435">
                <a:moveTo>
                  <a:pt x="25908" y="559308"/>
                </a:moveTo>
                <a:lnTo>
                  <a:pt x="25908" y="545592"/>
                </a:lnTo>
                <a:lnTo>
                  <a:pt x="12192" y="533400"/>
                </a:lnTo>
                <a:lnTo>
                  <a:pt x="12192" y="559308"/>
                </a:lnTo>
                <a:lnTo>
                  <a:pt x="25908" y="559308"/>
                </a:lnTo>
                <a:close/>
              </a:path>
              <a:path w="4826635" h="559435">
                <a:moveTo>
                  <a:pt x="4812792" y="25908"/>
                </a:moveTo>
                <a:lnTo>
                  <a:pt x="4800600" y="12192"/>
                </a:lnTo>
                <a:lnTo>
                  <a:pt x="4800600" y="25908"/>
                </a:lnTo>
                <a:lnTo>
                  <a:pt x="4812792" y="25908"/>
                </a:lnTo>
                <a:close/>
              </a:path>
              <a:path w="4826635" h="559435">
                <a:moveTo>
                  <a:pt x="4812792" y="533400"/>
                </a:moveTo>
                <a:lnTo>
                  <a:pt x="4812792" y="25908"/>
                </a:lnTo>
                <a:lnTo>
                  <a:pt x="4800600" y="25908"/>
                </a:lnTo>
                <a:lnTo>
                  <a:pt x="4800600" y="533400"/>
                </a:lnTo>
                <a:lnTo>
                  <a:pt x="4812792" y="533400"/>
                </a:lnTo>
                <a:close/>
              </a:path>
              <a:path w="4826635" h="559435">
                <a:moveTo>
                  <a:pt x="4812792" y="559308"/>
                </a:moveTo>
                <a:lnTo>
                  <a:pt x="4812792" y="533400"/>
                </a:lnTo>
                <a:lnTo>
                  <a:pt x="4800600" y="545592"/>
                </a:lnTo>
                <a:lnTo>
                  <a:pt x="4800600" y="559308"/>
                </a:lnTo>
                <a:lnTo>
                  <a:pt x="4812792" y="559308"/>
                </a:lnTo>
                <a:close/>
              </a:path>
            </a:pathLst>
          </a:custGeom>
          <a:solidFill>
            <a:srgbClr val="375d8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3" name="object 3"/>
          <p:cNvSpPr/>
          <p:nvPr/>
        </p:nvSpPr>
        <p:spPr>
          <a:xfrm>
            <a:off x="993240" y="1092240"/>
            <a:ext cx="8071920" cy="59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355680" indent="-343080" algn="just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window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is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sized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using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this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statement: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575"/>
              </a:spcBef>
              <a:tabLst>
                <a:tab algn="l" pos="3556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jfrm.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setSize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(275,</a:t>
            </a:r>
            <a:r>
              <a:rPr b="1" lang="en-IN" sz="24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100);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setSize(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)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method (which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inherited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by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JFrame from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66" strike="noStrike">
                <a:solidFill>
                  <a:srgbClr val="000000"/>
                </a:solidFill>
                <a:latin typeface="Times New Roman"/>
              </a:rPr>
              <a:t>AWT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class Component) sets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dimensions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window, 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which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specified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pixels.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Its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general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form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algn="just">
              <a:lnSpc>
                <a:spcPct val="100000"/>
              </a:lnSpc>
              <a:spcBef>
                <a:spcPts val="575"/>
              </a:spcBef>
              <a:tabLst>
                <a:tab algn="l" pos="3556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setSize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(in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width,</a:t>
            </a:r>
            <a:r>
              <a:rPr b="0" i="1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int</a:t>
            </a:r>
            <a:r>
              <a:rPr b="0" i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height)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tabLst>
                <a:tab algn="l" pos="35568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14"/>
              </a:spcBef>
              <a:tabLst>
                <a:tab algn="l" pos="355680"/>
              </a:tabLst>
            </a:pP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111" strike="noStrike">
                <a:solidFill>
                  <a:srgbClr val="000000"/>
                </a:solidFill>
                <a:latin typeface="Times New Roman"/>
              </a:rPr>
              <a:t>We</a:t>
            </a:r>
            <a:r>
              <a:rPr b="0" lang="en-IN" sz="2400" spc="-10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want the 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entire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application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terminate when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its 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top-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level window </a:t>
            </a:r>
            <a:r>
              <a:rPr b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is 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closed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.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There are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couple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 ways to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achieve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this.</a:t>
            </a:r>
            <a:r>
              <a:rPr b="0" lang="en-IN" sz="2400" spc="-7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easiest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way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is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 call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setDefaultCloseOperation(</a:t>
            </a:r>
            <a:r>
              <a:rPr b="1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),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800"/>
              </a:spcBef>
              <a:tabLst>
                <a:tab algn="l" pos="3556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jfrm.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setDefaultCloseOperation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JFrame.EXIT_ON_CLOSE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After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this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call executes, closing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window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causes the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entire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application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terminate.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object 2"/>
          <p:cNvSpPr/>
          <p:nvPr/>
        </p:nvSpPr>
        <p:spPr>
          <a:xfrm>
            <a:off x="902160" y="1892880"/>
            <a:ext cx="5511960" cy="482760"/>
          </a:xfrm>
          <a:custGeom>
            <a:avLst/>
            <a:gdLst>
              <a:gd name="textAreaLeft" fmla="*/ 0 w 5511960"/>
              <a:gd name="textAreaRight" fmla="*/ 5512320 w 5511960"/>
              <a:gd name="textAreaTop" fmla="*/ 0 h 482760"/>
              <a:gd name="textAreaBottom" fmla="*/ 483120 h 482760"/>
            </a:gdLst>
            <a:ahLst/>
            <a:rect l="textAreaLeft" t="textAreaTop" r="textAreaRight" b="textAreaBottom"/>
            <a:pathLst>
              <a:path w="5512435" h="483235">
                <a:moveTo>
                  <a:pt x="5512308" y="477012"/>
                </a:moveTo>
                <a:lnTo>
                  <a:pt x="5512308" y="6096"/>
                </a:lnTo>
                <a:lnTo>
                  <a:pt x="5506212" y="0"/>
                </a:lnTo>
                <a:lnTo>
                  <a:pt x="6096" y="0"/>
                </a:lnTo>
                <a:lnTo>
                  <a:pt x="0" y="6096"/>
                </a:lnTo>
                <a:lnTo>
                  <a:pt x="0" y="477012"/>
                </a:lnTo>
                <a:lnTo>
                  <a:pt x="6096" y="483108"/>
                </a:lnTo>
                <a:lnTo>
                  <a:pt x="12192" y="483108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5486400" y="25908"/>
                </a:lnTo>
                <a:lnTo>
                  <a:pt x="5486400" y="12192"/>
                </a:lnTo>
                <a:lnTo>
                  <a:pt x="5498592" y="25908"/>
                </a:lnTo>
                <a:lnTo>
                  <a:pt x="5498592" y="483108"/>
                </a:lnTo>
                <a:lnTo>
                  <a:pt x="5506212" y="483108"/>
                </a:lnTo>
                <a:lnTo>
                  <a:pt x="5512308" y="477012"/>
                </a:lnTo>
                <a:close/>
              </a:path>
              <a:path w="5512435" h="483235">
                <a:moveTo>
                  <a:pt x="25908" y="25908"/>
                </a:move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5512435" h="483235">
                <a:moveTo>
                  <a:pt x="25908" y="457200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457200"/>
                </a:lnTo>
                <a:lnTo>
                  <a:pt x="25908" y="457200"/>
                </a:lnTo>
                <a:close/>
              </a:path>
              <a:path w="5512435" h="483235">
                <a:moveTo>
                  <a:pt x="5498592" y="457200"/>
                </a:moveTo>
                <a:lnTo>
                  <a:pt x="12192" y="457200"/>
                </a:lnTo>
                <a:lnTo>
                  <a:pt x="25908" y="469392"/>
                </a:lnTo>
                <a:lnTo>
                  <a:pt x="25908" y="483108"/>
                </a:lnTo>
                <a:lnTo>
                  <a:pt x="5486400" y="483108"/>
                </a:lnTo>
                <a:lnTo>
                  <a:pt x="5486400" y="469392"/>
                </a:lnTo>
                <a:lnTo>
                  <a:pt x="5498592" y="457200"/>
                </a:lnTo>
                <a:close/>
              </a:path>
              <a:path w="5512435" h="483235">
                <a:moveTo>
                  <a:pt x="25908" y="483108"/>
                </a:moveTo>
                <a:lnTo>
                  <a:pt x="25908" y="469392"/>
                </a:lnTo>
                <a:lnTo>
                  <a:pt x="12192" y="457200"/>
                </a:lnTo>
                <a:lnTo>
                  <a:pt x="12192" y="483108"/>
                </a:lnTo>
                <a:lnTo>
                  <a:pt x="25908" y="483108"/>
                </a:lnTo>
                <a:close/>
              </a:path>
              <a:path w="5512435" h="483235">
                <a:moveTo>
                  <a:pt x="5498592" y="25908"/>
                </a:moveTo>
                <a:lnTo>
                  <a:pt x="5486400" y="12192"/>
                </a:lnTo>
                <a:lnTo>
                  <a:pt x="5486400" y="25908"/>
                </a:lnTo>
                <a:lnTo>
                  <a:pt x="5498592" y="25908"/>
                </a:lnTo>
                <a:close/>
              </a:path>
              <a:path w="5512435" h="483235">
                <a:moveTo>
                  <a:pt x="5498592" y="457200"/>
                </a:moveTo>
                <a:lnTo>
                  <a:pt x="5498592" y="25908"/>
                </a:lnTo>
                <a:lnTo>
                  <a:pt x="5486400" y="25908"/>
                </a:lnTo>
                <a:lnTo>
                  <a:pt x="5486400" y="457200"/>
                </a:lnTo>
                <a:lnTo>
                  <a:pt x="5498592" y="457200"/>
                </a:lnTo>
                <a:close/>
              </a:path>
              <a:path w="5512435" h="483235">
                <a:moveTo>
                  <a:pt x="5498592" y="483108"/>
                </a:moveTo>
                <a:lnTo>
                  <a:pt x="5498592" y="457200"/>
                </a:lnTo>
                <a:lnTo>
                  <a:pt x="5486400" y="469392"/>
                </a:lnTo>
                <a:lnTo>
                  <a:pt x="5486400" y="483108"/>
                </a:lnTo>
                <a:lnTo>
                  <a:pt x="5498592" y="483108"/>
                </a:lnTo>
                <a:close/>
              </a:path>
            </a:pathLst>
          </a:custGeom>
          <a:solidFill>
            <a:srgbClr val="375d8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5" name="object 3"/>
          <p:cNvSpPr/>
          <p:nvPr/>
        </p:nvSpPr>
        <p:spPr>
          <a:xfrm>
            <a:off x="993240" y="1320840"/>
            <a:ext cx="8071200" cy="47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general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form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setDefaultCloseOperation(</a:t>
            </a:r>
            <a:r>
              <a:rPr b="1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)</a:t>
            </a:r>
            <a:r>
              <a:rPr b="1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75"/>
              </a:spcBef>
              <a:tabLst>
                <a:tab algn="l" pos="354960"/>
                <a:tab algn="l" pos="3556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setDefaultCloseOperation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(int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IN" sz="2400" spc="-7" strike="noStrike">
                <a:solidFill>
                  <a:srgbClr val="000000"/>
                </a:solidFill>
                <a:latin typeface="Times New Roman"/>
              </a:rPr>
              <a:t>what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"/>
              </a:spcBef>
              <a:tabLst>
                <a:tab algn="l" pos="354960"/>
                <a:tab algn="l" pos="355680"/>
              </a:tabLst>
            </a:pPr>
            <a:endParaRPr b="0" lang="en-IN" sz="3450" spc="-1" strike="noStrike">
              <a:solidFill>
                <a:srgbClr val="000000"/>
              </a:solidFill>
              <a:latin typeface="Arial"/>
            </a:endParaRPr>
          </a:p>
          <a:p>
            <a:pPr marL="756360" indent="-286920">
              <a:lnSpc>
                <a:spcPct val="100000"/>
              </a:lnSpc>
              <a:tabLst>
                <a:tab algn="l" pos="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Arial MT"/>
              </a:rPr>
              <a:t>–</a:t>
            </a:r>
            <a:r>
              <a:rPr b="0" lang="en-IN" sz="2200" spc="-7" strike="noStrike">
                <a:solidFill>
                  <a:srgbClr val="000000"/>
                </a:solidFill>
                <a:latin typeface="Arial MT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200" spc="3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value</a:t>
            </a:r>
            <a:r>
              <a:rPr b="0" lang="en-IN" sz="2200" spc="3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passed</a:t>
            </a:r>
            <a:r>
              <a:rPr b="0" lang="en-IN" sz="2200" spc="34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200" spc="34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IN" sz="2200" spc="-7" strike="noStrike">
                <a:solidFill>
                  <a:srgbClr val="000000"/>
                </a:solidFill>
                <a:latin typeface="Times New Roman"/>
              </a:rPr>
              <a:t>what</a:t>
            </a:r>
            <a:r>
              <a:rPr b="1" i="1" lang="en-IN" sz="2200" spc="3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determines</a:t>
            </a:r>
            <a:r>
              <a:rPr b="0" lang="en-IN" sz="2200" spc="34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IN" sz="2200" spc="-7" strike="noStrike">
                <a:solidFill>
                  <a:srgbClr val="000000"/>
                </a:solidFill>
                <a:latin typeface="Times New Roman"/>
              </a:rPr>
              <a:t>what</a:t>
            </a:r>
            <a:r>
              <a:rPr b="1" i="1" lang="en-IN" sz="2200" spc="3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IN" sz="2200" spc="-7" strike="noStrike">
                <a:solidFill>
                  <a:srgbClr val="000000"/>
                </a:solidFill>
                <a:latin typeface="Times New Roman"/>
              </a:rPr>
              <a:t>happens</a:t>
            </a:r>
            <a:r>
              <a:rPr b="1" i="1" lang="en-IN" sz="2200" spc="3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IN" sz="2200" spc="-7" strike="noStrike">
                <a:solidFill>
                  <a:srgbClr val="000000"/>
                </a:solidFill>
                <a:latin typeface="Times New Roman"/>
              </a:rPr>
              <a:t>when</a:t>
            </a:r>
            <a:r>
              <a:rPr b="1" i="1" lang="en-IN" sz="2200" spc="34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IN" sz="2200" spc="-7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1" i="1" lang="en-IN" sz="2200" spc="-5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IN" sz="2200" spc="-7" strike="noStrike">
                <a:solidFill>
                  <a:srgbClr val="000000"/>
                </a:solidFill>
                <a:latin typeface="Times New Roman"/>
              </a:rPr>
              <a:t>window</a:t>
            </a:r>
            <a:r>
              <a:rPr b="1" i="1" lang="en-IN" sz="22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IN" sz="2200" spc="-7" strike="noStrike">
                <a:solidFill>
                  <a:srgbClr val="000000"/>
                </a:solidFill>
                <a:latin typeface="Times New Roman"/>
              </a:rPr>
              <a:t>is closed.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570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i="1" lang="en-IN" sz="2400" spc="-21" strike="noStrike">
                <a:solidFill>
                  <a:srgbClr val="000000"/>
                </a:solidFill>
                <a:latin typeface="Times New Roman"/>
              </a:rPr>
              <a:t>There</a:t>
            </a:r>
            <a:r>
              <a:rPr b="0" i="1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32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i="1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several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options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69440">
              <a:lnSpc>
                <a:spcPct val="100000"/>
              </a:lnSpc>
              <a:spcBef>
                <a:spcPts val="575"/>
              </a:spcBef>
              <a:tabLst>
                <a:tab algn="l" pos="354960"/>
                <a:tab algn="l" pos="3556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JFrame.EXIT_ON_CLOSE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69440">
              <a:lnSpc>
                <a:spcPct val="161000"/>
              </a:lnSpc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JFrame.DISPOSE_ON_CLOSE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JFrame.HIDE_ON_CLOSE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JFrame.DO_NOTHING_ON_CLOSE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object 2"/>
          <p:cNvSpPr/>
          <p:nvPr/>
        </p:nvSpPr>
        <p:spPr>
          <a:xfrm>
            <a:off x="993240" y="1282680"/>
            <a:ext cx="8071920" cy="56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next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line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code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creates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Swing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JLabel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component: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13"/>
              </a:spcBef>
              <a:tabLst>
                <a:tab algn="l" pos="354960"/>
                <a:tab algn="l" pos="3556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JLabel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jlab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= new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JLabel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(" Swing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is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powerful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GUI");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next</a:t>
            </a:r>
            <a:r>
              <a:rPr b="0" lang="en-IN" sz="24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line</a:t>
            </a:r>
            <a:r>
              <a:rPr b="0" lang="en-IN" sz="24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code</a:t>
            </a:r>
            <a:r>
              <a:rPr b="0" lang="en-IN" sz="24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adds</a:t>
            </a:r>
            <a:r>
              <a:rPr b="1" lang="en-IN" sz="2400" spc="3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</a:t>
            </a:r>
            <a:r>
              <a:rPr b="1" lang="en-IN" sz="2400" spc="3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label</a:t>
            </a:r>
            <a:r>
              <a:rPr b="1" lang="en-IN" sz="2400" spc="2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to</a:t>
            </a:r>
            <a:r>
              <a:rPr b="1" lang="en-IN" sz="2400" spc="3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</a:t>
            </a:r>
            <a:r>
              <a:rPr b="0" lang="en-IN" sz="2400" spc="3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content</a:t>
            </a:r>
            <a:r>
              <a:rPr b="0" lang="en-IN" sz="2400" spc="38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pane</a:t>
            </a:r>
            <a:r>
              <a:rPr b="0" lang="en-IN" sz="2400" spc="3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of</a:t>
            </a:r>
            <a:r>
              <a:rPr b="0" lang="en-IN" sz="2400" spc="2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frame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2013"/>
              </a:spcBef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jfrm.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add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(jlab);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Thus,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add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component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 a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frame,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we must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add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frame’s</a:t>
            </a:r>
            <a:r>
              <a:rPr b="0" lang="en-IN" sz="2400" spc="54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content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pane.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This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accomplished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by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calling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add(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) </a:t>
            </a:r>
            <a:r>
              <a:rPr b="1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on the JFrame 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reference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(jfrm in this case). The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general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form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add(</a:t>
            </a:r>
            <a:r>
              <a:rPr b="1" lang="en-IN" sz="24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)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is: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2021"/>
              </a:spcBef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Component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add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(Component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comp)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object 3"/>
          <p:cNvSpPr/>
          <p:nvPr/>
        </p:nvSpPr>
        <p:spPr>
          <a:xfrm>
            <a:off x="749880" y="6388560"/>
            <a:ext cx="4978800" cy="711360"/>
          </a:xfrm>
          <a:custGeom>
            <a:avLst/>
            <a:gdLst>
              <a:gd name="textAreaLeft" fmla="*/ 0 w 4978800"/>
              <a:gd name="textAreaRight" fmla="*/ 4979160 w 4978800"/>
              <a:gd name="textAreaTop" fmla="*/ 0 h 711360"/>
              <a:gd name="textAreaBottom" fmla="*/ 711720 h 711360"/>
            </a:gdLst>
            <a:ahLst/>
            <a:rect l="textAreaLeft" t="textAreaTop" r="textAreaRight" b="textAreaBottom"/>
            <a:pathLst>
              <a:path w="4979035" h="711834">
                <a:moveTo>
                  <a:pt x="4978908" y="705612"/>
                </a:moveTo>
                <a:lnTo>
                  <a:pt x="4978908" y="6096"/>
                </a:lnTo>
                <a:lnTo>
                  <a:pt x="4972812" y="0"/>
                </a:lnTo>
                <a:lnTo>
                  <a:pt x="6096" y="0"/>
                </a:lnTo>
                <a:lnTo>
                  <a:pt x="0" y="6096"/>
                </a:lnTo>
                <a:lnTo>
                  <a:pt x="0" y="705612"/>
                </a:lnTo>
                <a:lnTo>
                  <a:pt x="6096" y="711708"/>
                </a:lnTo>
                <a:lnTo>
                  <a:pt x="12192" y="711708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4953000" y="25908"/>
                </a:lnTo>
                <a:lnTo>
                  <a:pt x="4953000" y="12192"/>
                </a:lnTo>
                <a:lnTo>
                  <a:pt x="4965192" y="25908"/>
                </a:lnTo>
                <a:lnTo>
                  <a:pt x="4965192" y="711708"/>
                </a:lnTo>
                <a:lnTo>
                  <a:pt x="4972812" y="711708"/>
                </a:lnTo>
                <a:lnTo>
                  <a:pt x="4978908" y="705612"/>
                </a:lnTo>
                <a:close/>
              </a:path>
              <a:path w="4979035" h="711834">
                <a:moveTo>
                  <a:pt x="25908" y="25908"/>
                </a:move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4979035" h="711834">
                <a:moveTo>
                  <a:pt x="25908" y="685800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685800"/>
                </a:lnTo>
                <a:lnTo>
                  <a:pt x="25908" y="685800"/>
                </a:lnTo>
                <a:close/>
              </a:path>
              <a:path w="4979035" h="711834">
                <a:moveTo>
                  <a:pt x="4965192" y="685800"/>
                </a:moveTo>
                <a:lnTo>
                  <a:pt x="12192" y="685800"/>
                </a:lnTo>
                <a:lnTo>
                  <a:pt x="25908" y="697992"/>
                </a:lnTo>
                <a:lnTo>
                  <a:pt x="25908" y="711708"/>
                </a:lnTo>
                <a:lnTo>
                  <a:pt x="4953000" y="711708"/>
                </a:lnTo>
                <a:lnTo>
                  <a:pt x="4953000" y="697992"/>
                </a:lnTo>
                <a:lnTo>
                  <a:pt x="4965192" y="685800"/>
                </a:lnTo>
                <a:close/>
              </a:path>
              <a:path w="4979035" h="711834">
                <a:moveTo>
                  <a:pt x="25908" y="711708"/>
                </a:moveTo>
                <a:lnTo>
                  <a:pt x="25908" y="697992"/>
                </a:lnTo>
                <a:lnTo>
                  <a:pt x="12192" y="685800"/>
                </a:lnTo>
                <a:lnTo>
                  <a:pt x="12192" y="711708"/>
                </a:lnTo>
                <a:lnTo>
                  <a:pt x="25908" y="711708"/>
                </a:lnTo>
                <a:close/>
              </a:path>
              <a:path w="4979035" h="711834">
                <a:moveTo>
                  <a:pt x="4965192" y="25908"/>
                </a:moveTo>
                <a:lnTo>
                  <a:pt x="4953000" y="12192"/>
                </a:lnTo>
                <a:lnTo>
                  <a:pt x="4953000" y="25908"/>
                </a:lnTo>
                <a:lnTo>
                  <a:pt x="4965192" y="25908"/>
                </a:lnTo>
                <a:close/>
              </a:path>
              <a:path w="4979035" h="711834">
                <a:moveTo>
                  <a:pt x="4965192" y="685800"/>
                </a:moveTo>
                <a:lnTo>
                  <a:pt x="4965192" y="25908"/>
                </a:lnTo>
                <a:lnTo>
                  <a:pt x="4953000" y="25908"/>
                </a:lnTo>
                <a:lnTo>
                  <a:pt x="4953000" y="685800"/>
                </a:lnTo>
                <a:lnTo>
                  <a:pt x="4965192" y="685800"/>
                </a:lnTo>
                <a:close/>
              </a:path>
              <a:path w="4979035" h="711834">
                <a:moveTo>
                  <a:pt x="4965192" y="711708"/>
                </a:moveTo>
                <a:lnTo>
                  <a:pt x="4965192" y="685800"/>
                </a:lnTo>
                <a:lnTo>
                  <a:pt x="4953000" y="697992"/>
                </a:lnTo>
                <a:lnTo>
                  <a:pt x="4953000" y="711708"/>
                </a:lnTo>
                <a:lnTo>
                  <a:pt x="4965192" y="711708"/>
                </a:lnTo>
                <a:close/>
              </a:path>
            </a:pathLst>
          </a:custGeom>
          <a:solidFill>
            <a:srgbClr val="375d8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object 2"/>
          <p:cNvSpPr/>
          <p:nvPr/>
        </p:nvSpPr>
        <p:spPr>
          <a:xfrm>
            <a:off x="902160" y="2654640"/>
            <a:ext cx="4140360" cy="635400"/>
          </a:xfrm>
          <a:custGeom>
            <a:avLst/>
            <a:gdLst>
              <a:gd name="textAreaLeft" fmla="*/ 0 w 4140360"/>
              <a:gd name="textAreaRight" fmla="*/ 4140720 w 4140360"/>
              <a:gd name="textAreaTop" fmla="*/ 0 h 635400"/>
              <a:gd name="textAreaBottom" fmla="*/ 635760 h 635400"/>
            </a:gdLst>
            <a:ahLst/>
            <a:rect l="textAreaLeft" t="textAreaTop" r="textAreaRight" b="textAreaBottom"/>
            <a:pathLst>
              <a:path w="4140835" h="635635">
                <a:moveTo>
                  <a:pt x="4140708" y="629412"/>
                </a:moveTo>
                <a:lnTo>
                  <a:pt x="4140708" y="6096"/>
                </a:lnTo>
                <a:lnTo>
                  <a:pt x="4134612" y="0"/>
                </a:lnTo>
                <a:lnTo>
                  <a:pt x="6096" y="0"/>
                </a:lnTo>
                <a:lnTo>
                  <a:pt x="0" y="6096"/>
                </a:lnTo>
                <a:lnTo>
                  <a:pt x="0" y="629412"/>
                </a:lnTo>
                <a:lnTo>
                  <a:pt x="6096" y="635508"/>
                </a:lnTo>
                <a:lnTo>
                  <a:pt x="12192" y="635508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4114800" y="25908"/>
                </a:lnTo>
                <a:lnTo>
                  <a:pt x="4114800" y="12192"/>
                </a:lnTo>
                <a:lnTo>
                  <a:pt x="4126992" y="25908"/>
                </a:lnTo>
                <a:lnTo>
                  <a:pt x="4126992" y="635508"/>
                </a:lnTo>
                <a:lnTo>
                  <a:pt x="4134612" y="635508"/>
                </a:lnTo>
                <a:lnTo>
                  <a:pt x="4140708" y="629412"/>
                </a:lnTo>
                <a:close/>
              </a:path>
              <a:path w="4140835" h="635635">
                <a:moveTo>
                  <a:pt x="25908" y="25908"/>
                </a:move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4140835" h="635635">
                <a:moveTo>
                  <a:pt x="25908" y="609600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609600"/>
                </a:lnTo>
                <a:lnTo>
                  <a:pt x="25908" y="609600"/>
                </a:lnTo>
                <a:close/>
              </a:path>
              <a:path w="4140835" h="635635">
                <a:moveTo>
                  <a:pt x="4126992" y="609600"/>
                </a:moveTo>
                <a:lnTo>
                  <a:pt x="12192" y="609600"/>
                </a:lnTo>
                <a:lnTo>
                  <a:pt x="25908" y="621792"/>
                </a:lnTo>
                <a:lnTo>
                  <a:pt x="25908" y="635508"/>
                </a:lnTo>
                <a:lnTo>
                  <a:pt x="4114800" y="635508"/>
                </a:lnTo>
                <a:lnTo>
                  <a:pt x="4114800" y="621792"/>
                </a:lnTo>
                <a:lnTo>
                  <a:pt x="4126992" y="609600"/>
                </a:lnTo>
                <a:close/>
              </a:path>
              <a:path w="4140835" h="635635">
                <a:moveTo>
                  <a:pt x="25908" y="635508"/>
                </a:moveTo>
                <a:lnTo>
                  <a:pt x="25908" y="621792"/>
                </a:lnTo>
                <a:lnTo>
                  <a:pt x="12192" y="609600"/>
                </a:lnTo>
                <a:lnTo>
                  <a:pt x="12192" y="635508"/>
                </a:lnTo>
                <a:lnTo>
                  <a:pt x="25908" y="635508"/>
                </a:lnTo>
                <a:close/>
              </a:path>
              <a:path w="4140835" h="635635">
                <a:moveTo>
                  <a:pt x="4126992" y="25908"/>
                </a:moveTo>
                <a:lnTo>
                  <a:pt x="4114800" y="12192"/>
                </a:lnTo>
                <a:lnTo>
                  <a:pt x="4114800" y="25908"/>
                </a:lnTo>
                <a:lnTo>
                  <a:pt x="4126992" y="25908"/>
                </a:lnTo>
                <a:close/>
              </a:path>
              <a:path w="4140835" h="635635">
                <a:moveTo>
                  <a:pt x="4126992" y="609600"/>
                </a:moveTo>
                <a:lnTo>
                  <a:pt x="4126992" y="25908"/>
                </a:lnTo>
                <a:lnTo>
                  <a:pt x="4114800" y="25908"/>
                </a:lnTo>
                <a:lnTo>
                  <a:pt x="4114800" y="609600"/>
                </a:lnTo>
                <a:lnTo>
                  <a:pt x="4126992" y="609600"/>
                </a:lnTo>
                <a:close/>
              </a:path>
              <a:path w="4140835" h="635635">
                <a:moveTo>
                  <a:pt x="4126992" y="635508"/>
                </a:moveTo>
                <a:lnTo>
                  <a:pt x="4126992" y="609600"/>
                </a:lnTo>
                <a:lnTo>
                  <a:pt x="4114800" y="621792"/>
                </a:lnTo>
                <a:lnTo>
                  <a:pt x="4114800" y="635508"/>
                </a:lnTo>
                <a:lnTo>
                  <a:pt x="4126992" y="635508"/>
                </a:lnTo>
                <a:close/>
              </a:path>
            </a:pathLst>
          </a:custGeom>
          <a:solidFill>
            <a:srgbClr val="375d8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9" name="object 3"/>
          <p:cNvSpPr/>
          <p:nvPr/>
        </p:nvSpPr>
        <p:spPr>
          <a:xfrm>
            <a:off x="993240" y="1328400"/>
            <a:ext cx="8069760" cy="352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content</a:t>
            </a:r>
            <a:r>
              <a:rPr b="0" lang="en-IN" sz="24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pane</a:t>
            </a:r>
            <a:r>
              <a:rPr b="0" lang="en-IN" sz="24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24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be</a:t>
            </a:r>
            <a:r>
              <a:rPr b="0" lang="en-IN" sz="24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obtained</a:t>
            </a:r>
            <a:r>
              <a:rPr b="0" lang="en-IN" sz="24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by</a:t>
            </a:r>
            <a:r>
              <a:rPr b="0" lang="en-IN" sz="24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calling</a:t>
            </a:r>
            <a:r>
              <a:rPr b="0" lang="en-IN" sz="24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getContentPane(</a:t>
            </a:r>
            <a:r>
              <a:rPr b="0" lang="en-IN" sz="24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)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JFrame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instance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13"/>
              </a:spcBef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Container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getContentPane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last</a:t>
            </a:r>
            <a:r>
              <a:rPr b="0" lang="en-IN" sz="2400" spc="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statement</a:t>
            </a:r>
            <a:r>
              <a:rPr b="0" lang="en-IN" sz="2400" spc="12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400" spc="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SwingDemo</a:t>
            </a:r>
            <a:r>
              <a:rPr b="1" lang="en-IN" sz="2400" spc="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constructor</a:t>
            </a:r>
            <a:r>
              <a:rPr b="1" lang="en-IN" sz="2400" spc="7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causes</a:t>
            </a:r>
            <a:r>
              <a:rPr b="1" lang="en-IN" sz="2400" spc="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1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window</a:t>
            </a:r>
            <a:r>
              <a:rPr b="1" lang="en-IN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become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visible: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13"/>
              </a:spcBef>
              <a:tabLst>
                <a:tab algn="l" pos="354960"/>
                <a:tab algn="l" pos="355680"/>
              </a:tabLst>
            </a:pP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jfrm.</a:t>
            </a:r>
            <a:r>
              <a:rPr b="1" lang="en-IN" sz="2400" spc="-12" strike="noStrike">
                <a:solidFill>
                  <a:srgbClr val="c00000"/>
                </a:solidFill>
                <a:latin typeface="Times New Roman"/>
              </a:rPr>
              <a:t>setVisible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1" lang="en-IN" sz="2400" spc="-12" strike="noStrike">
                <a:solidFill>
                  <a:srgbClr val="0000cc"/>
                </a:solidFill>
                <a:latin typeface="Times New Roman"/>
              </a:rPr>
              <a:t>true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object 2"/>
          <p:cNvSpPr/>
          <p:nvPr/>
        </p:nvSpPr>
        <p:spPr>
          <a:xfrm>
            <a:off x="993240" y="1393920"/>
            <a:ext cx="8529120" cy="7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2008440"/>
                <a:tab algn="l" pos="3508200"/>
                <a:tab algn="l" pos="3842280"/>
                <a:tab algn="l" pos="4951800"/>
                <a:tab algn="l" pos="5742360"/>
                <a:tab algn="l" pos="6243840"/>
                <a:tab algn="l" pos="7557840"/>
                <a:tab algn="l" pos="8262000"/>
              </a:tabLst>
            </a:pPr>
            <a:r>
              <a:rPr b="0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Sw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ng</a:t>
            </a:r>
            <a:r>
              <a:rPr b="0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</a:t>
            </a:r>
            <a:r>
              <a:rPr b="0" lang="en-IN" sz="2400" spc="9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</a:t>
            </a:r>
            <a:r>
              <a:rPr b="0" lang="en-IN" sz="2400" spc="-2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m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ons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tr</a:t>
            </a:r>
            <a:r>
              <a:rPr b="0" lang="en-IN" sz="24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u</a:t>
            </a:r>
            <a:r>
              <a:rPr b="0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tor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invo</a:t>
            </a:r>
            <a:r>
              <a:rPr b="0" lang="en-IN" sz="24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k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ed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us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ing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ing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  code: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object 3"/>
          <p:cNvSpPr/>
          <p:nvPr/>
        </p:nvSpPr>
        <p:spPr>
          <a:xfrm>
            <a:off x="993240" y="2198520"/>
            <a:ext cx="35575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SwingUtilities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invokeLater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object 4"/>
          <p:cNvSpPr/>
          <p:nvPr/>
        </p:nvSpPr>
        <p:spPr>
          <a:xfrm>
            <a:off x="4748400" y="2125440"/>
            <a:ext cx="4564800" cy="176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12600">
              <a:lnSpc>
                <a:spcPct val="100000"/>
              </a:lnSpc>
              <a:spcBef>
                <a:spcPts val="675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Runnable()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122920">
              <a:lnSpc>
                <a:spcPct val="100000"/>
              </a:lnSpc>
              <a:spcBef>
                <a:spcPts val="575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run()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122920">
              <a:lnSpc>
                <a:spcPct val="100000"/>
              </a:lnSpc>
              <a:spcBef>
                <a:spcPts val="575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122920">
              <a:lnSpc>
                <a:spcPct val="100000"/>
              </a:lnSpc>
              <a:spcBef>
                <a:spcPts val="575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24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SwingDemo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object 5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object 6"/>
          <p:cNvSpPr/>
          <p:nvPr/>
        </p:nvSpPr>
        <p:spPr>
          <a:xfrm>
            <a:off x="993240" y="3881160"/>
            <a:ext cx="8529120" cy="293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5954400">
              <a:lnSpc>
                <a:spcPct val="100000"/>
              </a:lnSpc>
              <a:spcBef>
                <a:spcPts val="675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5878080">
              <a:lnSpc>
                <a:spcPct val="100000"/>
              </a:lnSpc>
              <a:spcBef>
                <a:spcPts val="575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669840">
              <a:lnSpc>
                <a:spcPct val="100000"/>
              </a:lnSpc>
              <a:spcBef>
                <a:spcPts val="575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This sequence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causes a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SwingDemo object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be created on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IN" sz="2400" spc="-7" strike="noStrike">
                <a:solidFill>
                  <a:srgbClr val="000000"/>
                </a:solidFill>
                <a:latin typeface="Times New Roman"/>
              </a:rPr>
              <a:t>event dispatching thread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rather than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on the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main thread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of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application.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 algn="just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Swing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programs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event-driven.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object 2"/>
          <p:cNvSpPr/>
          <p:nvPr/>
        </p:nvSpPr>
        <p:spPr>
          <a:xfrm>
            <a:off x="902160" y="3873960"/>
            <a:ext cx="8255160" cy="12240"/>
          </a:xfrm>
          <a:custGeom>
            <a:avLst/>
            <a:gdLst>
              <a:gd name="textAreaLeft" fmla="*/ 0 w 8255160"/>
              <a:gd name="textAreaRight" fmla="*/ 8255520 w 8255160"/>
              <a:gd name="textAreaTop" fmla="*/ 0 h 12240"/>
              <a:gd name="textAreaBottom" fmla="*/ 12600 h 12240"/>
            </a:gdLst>
            <a:ahLst/>
            <a:rect l="textAreaLeft" t="textAreaTop" r="textAreaRight" b="textAreaBottom"/>
            <a:pathLst>
              <a:path w="8255634" h="12700">
                <a:moveTo>
                  <a:pt x="8255508" y="12191"/>
                </a:moveTo>
                <a:lnTo>
                  <a:pt x="8255508" y="6096"/>
                </a:lnTo>
                <a:lnTo>
                  <a:pt x="8249412" y="0"/>
                </a:lnTo>
                <a:lnTo>
                  <a:pt x="6096" y="0"/>
                </a:lnTo>
                <a:lnTo>
                  <a:pt x="0" y="6096"/>
                </a:lnTo>
                <a:lnTo>
                  <a:pt x="0" y="12191"/>
                </a:lnTo>
                <a:lnTo>
                  <a:pt x="8255508" y="12191"/>
                </a:lnTo>
                <a:close/>
              </a:path>
            </a:pathLst>
          </a:custGeom>
          <a:solidFill>
            <a:srgbClr val="375d8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6" name="object 3"/>
          <p:cNvSpPr/>
          <p:nvPr/>
        </p:nvSpPr>
        <p:spPr>
          <a:xfrm>
            <a:off x="1145520" y="1317600"/>
            <a:ext cx="8071920" cy="544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 algn="just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92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-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enable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the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GUI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code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 to</a:t>
            </a:r>
            <a:r>
              <a:rPr b="1" lang="en-IN" sz="2400" spc="4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be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lang="en-IN" sz="2400" spc="-12" strike="noStrike">
                <a:solidFill>
                  <a:srgbClr val="c00000"/>
                </a:solidFill>
                <a:latin typeface="Times New Roman"/>
              </a:rPr>
              <a:t>created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 the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event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dispatching 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thread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we must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use one of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two methods that are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defined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by the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SwingUtilities</a:t>
            </a:r>
            <a:r>
              <a:rPr b="1" lang="en-IN" sz="2400" spc="-26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class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These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methods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are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 algn="just">
              <a:lnSpc>
                <a:spcPct val="100000"/>
              </a:lnSpc>
              <a:spcBef>
                <a:spcPts val="575"/>
              </a:spcBef>
              <a:buClr>
                <a:srgbClr val="c00000"/>
              </a:buClr>
              <a:buFont typeface="Arial MT"/>
              <a:buChar char="–"/>
              <a:tabLst>
                <a:tab algn="l" pos="757080"/>
              </a:tabLst>
            </a:pP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invokeLater(</a:t>
            </a:r>
            <a:r>
              <a:rPr b="1" lang="en-IN" sz="2400" spc="-66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 algn="just">
              <a:lnSpc>
                <a:spcPct val="100000"/>
              </a:lnSpc>
              <a:spcBef>
                <a:spcPts val="575"/>
              </a:spcBef>
              <a:buClr>
                <a:srgbClr val="c00000"/>
              </a:buClr>
              <a:buFont typeface="Arial MT"/>
              <a:buChar char="–"/>
              <a:tabLst>
                <a:tab algn="l" pos="757080"/>
              </a:tabLst>
            </a:pPr>
            <a:r>
              <a:rPr b="1" lang="en-IN" sz="2400" spc="-15" strike="noStrike">
                <a:solidFill>
                  <a:srgbClr val="c00000"/>
                </a:solidFill>
                <a:latin typeface="Times New Roman"/>
              </a:rPr>
              <a:t>invokeAndWait(</a:t>
            </a:r>
            <a:r>
              <a:rPr b="1" lang="en-IN" sz="2400" spc="-41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).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575"/>
              </a:spcBef>
              <a:tabLst>
                <a:tab algn="l" pos="7570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static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invokeLater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(Runnable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obj)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581"/>
              </a:spcBef>
              <a:tabLst>
                <a:tab algn="l" pos="7570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static</a:t>
            </a:r>
            <a:r>
              <a:rPr b="0" lang="en-IN" sz="24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2" strike="noStrike">
                <a:solidFill>
                  <a:srgbClr val="c00000"/>
                </a:solidFill>
                <a:latin typeface="Times New Roman"/>
              </a:rPr>
              <a:t>invokeAndWait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(Runnable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obj)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algn="just">
              <a:lnSpc>
                <a:spcPct val="100000"/>
              </a:lnSpc>
              <a:spcBef>
                <a:spcPts val="575"/>
              </a:spcBef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throws</a:t>
            </a:r>
            <a:r>
              <a:rPr b="0" lang="en-IN" sz="24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InterruptedException,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InvocationTargetException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6"/>
              </a:spcBef>
              <a:tabLst>
                <a:tab algn="l" pos="757080"/>
              </a:tabLst>
            </a:pP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difference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between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two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methods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is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541"/>
              </a:spcBef>
              <a:buClr>
                <a:srgbClr val="c00000"/>
              </a:buClr>
              <a:buFont typeface="Arial MT"/>
              <a:buChar char="–"/>
              <a:tabLst>
                <a:tab algn="l" pos="756360"/>
                <a:tab algn="l" pos="757080"/>
              </a:tabLst>
            </a:pPr>
            <a:r>
              <a:rPr b="1" lang="en-IN" sz="2200" spc="-7" strike="noStrike">
                <a:solidFill>
                  <a:srgbClr val="c00000"/>
                </a:solidFill>
                <a:latin typeface="Times New Roman"/>
              </a:rPr>
              <a:t>invokeLater()</a:t>
            </a:r>
            <a:r>
              <a:rPr b="1" lang="en-IN" sz="22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returns</a:t>
            </a:r>
            <a:r>
              <a:rPr b="1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2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immediately,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524"/>
              </a:spcBef>
              <a:buClr>
                <a:srgbClr val="000000"/>
              </a:buClr>
              <a:buFont typeface="Arial MT"/>
              <a:buChar char="–"/>
              <a:tabLst>
                <a:tab algn="l" pos="756360"/>
                <a:tab algn="l" pos="757080"/>
              </a:tabLst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but</a:t>
            </a:r>
            <a:r>
              <a:rPr b="0" lang="en-IN" sz="22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15" strike="noStrike">
                <a:solidFill>
                  <a:srgbClr val="c00000"/>
                </a:solidFill>
                <a:latin typeface="Times New Roman"/>
              </a:rPr>
              <a:t>invokeAndWait(</a:t>
            </a:r>
            <a:r>
              <a:rPr b="1" lang="en-IN" sz="2200" spc="12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lang="en-IN" sz="2200" spc="-7" strike="noStrike">
                <a:solidFill>
                  <a:srgbClr val="c00000"/>
                </a:solidFill>
                <a:latin typeface="Times New Roman"/>
              </a:rPr>
              <a:t>)</a:t>
            </a:r>
            <a:r>
              <a:rPr b="1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waits</a:t>
            </a:r>
            <a:r>
              <a:rPr b="1" lang="en-IN" sz="2200" spc="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until</a:t>
            </a:r>
            <a:r>
              <a:rPr b="1" lang="en-IN" sz="22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obj.run(</a:t>
            </a:r>
            <a:r>
              <a:rPr b="1" lang="en-IN" sz="2200" spc="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)</a:t>
            </a:r>
            <a:r>
              <a:rPr b="1" lang="en-IN" sz="22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2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returns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object 4"/>
          <p:cNvSpPr/>
          <p:nvPr/>
        </p:nvSpPr>
        <p:spPr>
          <a:xfrm>
            <a:off x="902160" y="3886200"/>
            <a:ext cx="8255160" cy="1461240"/>
          </a:xfrm>
          <a:custGeom>
            <a:avLst/>
            <a:gdLst>
              <a:gd name="textAreaLeft" fmla="*/ 0 w 8255160"/>
              <a:gd name="textAreaRight" fmla="*/ 8255520 w 8255160"/>
              <a:gd name="textAreaTop" fmla="*/ 0 h 1461240"/>
              <a:gd name="textAreaBottom" fmla="*/ 1461600 h 1461240"/>
            </a:gdLst>
            <a:ahLst/>
            <a:rect l="textAreaLeft" t="textAreaTop" r="textAreaRight" b="textAreaBottom"/>
            <a:pathLst>
              <a:path w="8255634" h="1461770">
                <a:moveTo>
                  <a:pt x="8241792" y="13716"/>
                </a:moveTo>
                <a:lnTo>
                  <a:pt x="8229600" y="0"/>
                </a:lnTo>
                <a:lnTo>
                  <a:pt x="0" y="0"/>
                </a:lnTo>
                <a:lnTo>
                  <a:pt x="0" y="1455420"/>
                </a:lnTo>
                <a:lnTo>
                  <a:pt x="6096" y="1461516"/>
                </a:lnTo>
                <a:lnTo>
                  <a:pt x="12192" y="1461516"/>
                </a:lnTo>
                <a:lnTo>
                  <a:pt x="12192" y="13716"/>
                </a:lnTo>
                <a:lnTo>
                  <a:pt x="25908" y="0"/>
                </a:lnTo>
                <a:lnTo>
                  <a:pt x="25908" y="13716"/>
                </a:lnTo>
                <a:lnTo>
                  <a:pt x="8241792" y="13716"/>
                </a:lnTo>
                <a:close/>
              </a:path>
              <a:path w="8255634" h="1461770">
                <a:moveTo>
                  <a:pt x="25908" y="13716"/>
                </a:moveTo>
                <a:lnTo>
                  <a:pt x="25908" y="0"/>
                </a:lnTo>
                <a:lnTo>
                  <a:pt x="12192" y="13716"/>
                </a:lnTo>
                <a:lnTo>
                  <a:pt x="25908" y="13716"/>
                </a:lnTo>
                <a:close/>
              </a:path>
              <a:path w="8255634" h="1461770">
                <a:moveTo>
                  <a:pt x="25908" y="1435608"/>
                </a:moveTo>
                <a:lnTo>
                  <a:pt x="25908" y="13716"/>
                </a:lnTo>
                <a:lnTo>
                  <a:pt x="12192" y="13716"/>
                </a:lnTo>
                <a:lnTo>
                  <a:pt x="12192" y="1435608"/>
                </a:lnTo>
                <a:lnTo>
                  <a:pt x="25908" y="1435608"/>
                </a:lnTo>
                <a:close/>
              </a:path>
              <a:path w="8255634" h="1461770">
                <a:moveTo>
                  <a:pt x="8241792" y="1435608"/>
                </a:moveTo>
                <a:lnTo>
                  <a:pt x="12192" y="1435608"/>
                </a:lnTo>
                <a:lnTo>
                  <a:pt x="25908" y="1447800"/>
                </a:lnTo>
                <a:lnTo>
                  <a:pt x="25908" y="1461516"/>
                </a:lnTo>
                <a:lnTo>
                  <a:pt x="8229600" y="1461516"/>
                </a:lnTo>
                <a:lnTo>
                  <a:pt x="8229600" y="1447800"/>
                </a:lnTo>
                <a:lnTo>
                  <a:pt x="8241792" y="1435608"/>
                </a:lnTo>
                <a:close/>
              </a:path>
              <a:path w="8255634" h="1461770">
                <a:moveTo>
                  <a:pt x="25908" y="1461516"/>
                </a:moveTo>
                <a:lnTo>
                  <a:pt x="25908" y="1447800"/>
                </a:lnTo>
                <a:lnTo>
                  <a:pt x="12192" y="1435608"/>
                </a:lnTo>
                <a:lnTo>
                  <a:pt x="12192" y="1461516"/>
                </a:lnTo>
                <a:lnTo>
                  <a:pt x="25908" y="1461516"/>
                </a:lnTo>
                <a:close/>
              </a:path>
              <a:path w="8255634" h="1461770">
                <a:moveTo>
                  <a:pt x="8255508" y="1455420"/>
                </a:moveTo>
                <a:lnTo>
                  <a:pt x="8255508" y="0"/>
                </a:lnTo>
                <a:lnTo>
                  <a:pt x="8229600" y="0"/>
                </a:lnTo>
                <a:lnTo>
                  <a:pt x="8241792" y="13716"/>
                </a:lnTo>
                <a:lnTo>
                  <a:pt x="8241792" y="1461516"/>
                </a:lnTo>
                <a:lnTo>
                  <a:pt x="8249412" y="1461516"/>
                </a:lnTo>
                <a:lnTo>
                  <a:pt x="8255508" y="1455420"/>
                </a:lnTo>
                <a:close/>
              </a:path>
              <a:path w="8255634" h="1461770">
                <a:moveTo>
                  <a:pt x="8241792" y="1435608"/>
                </a:moveTo>
                <a:lnTo>
                  <a:pt x="8241792" y="13716"/>
                </a:lnTo>
                <a:lnTo>
                  <a:pt x="8229600" y="13716"/>
                </a:lnTo>
                <a:lnTo>
                  <a:pt x="8229600" y="1435608"/>
                </a:lnTo>
                <a:lnTo>
                  <a:pt x="8241792" y="1435608"/>
                </a:lnTo>
                <a:close/>
              </a:path>
              <a:path w="8255634" h="1461770">
                <a:moveTo>
                  <a:pt x="8241792" y="1461516"/>
                </a:moveTo>
                <a:lnTo>
                  <a:pt x="8241792" y="1435608"/>
                </a:lnTo>
                <a:lnTo>
                  <a:pt x="8229600" y="1447800"/>
                </a:lnTo>
                <a:lnTo>
                  <a:pt x="8229600" y="1461516"/>
                </a:lnTo>
                <a:lnTo>
                  <a:pt x="8241792" y="1461516"/>
                </a:lnTo>
                <a:close/>
              </a:path>
            </a:pathLst>
          </a:custGeom>
          <a:solidFill>
            <a:srgbClr val="375d8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2482200" y="497880"/>
            <a:ext cx="509220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Event</a:t>
            </a:r>
            <a:r>
              <a:rPr b="1" lang="en-IN" sz="36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Handling</a:t>
            </a:r>
            <a:r>
              <a:rPr b="1" lang="en-IN" sz="36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in</a:t>
            </a:r>
            <a:r>
              <a:rPr b="1" lang="en-IN" sz="36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Swings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993240" y="1313640"/>
            <a:ext cx="8071920" cy="44301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354960" indent="-343080">
              <a:lnSpc>
                <a:spcPct val="150000"/>
              </a:lnSpc>
              <a:spcBef>
                <a:spcPts val="99"/>
              </a:spcBef>
              <a:buClr>
                <a:srgbClr val="0000cc"/>
              </a:buClr>
              <a:buFont typeface="Arial MT"/>
              <a:buChar char="•"/>
              <a:tabLst>
                <a:tab algn="l" pos="354960"/>
                <a:tab algn="l" pos="355680"/>
                <a:tab algn="l" pos="1905120"/>
                <a:tab algn="l" pos="2763000"/>
                <a:tab algn="l" pos="3720600"/>
                <a:tab algn="l" pos="4086360"/>
                <a:tab algn="l" pos="4620960"/>
                <a:tab algn="l" pos="5443920"/>
                <a:tab algn="l" pos="6670800"/>
              </a:tabLst>
            </a:pPr>
            <a:r>
              <a:rPr b="1" lang="en-IN" sz="2400" spc="-12" strike="noStrike">
                <a:solidFill>
                  <a:srgbClr val="0000cc"/>
                </a:solidFill>
                <a:latin typeface="Times New Roman"/>
              </a:rPr>
              <a:t>D</a:t>
            </a:r>
            <a:r>
              <a:rPr b="1" lang="en-IN" sz="2400" spc="-1" strike="noStrike">
                <a:solidFill>
                  <a:srgbClr val="0000cc"/>
                </a:solidFill>
                <a:latin typeface="Times New Roman"/>
              </a:rPr>
              <a:t>elega</a:t>
            </a:r>
            <a:r>
              <a:rPr b="1" lang="en-IN" sz="2400" spc="-12" strike="noStrike">
                <a:solidFill>
                  <a:srgbClr val="0000cc"/>
                </a:solidFill>
                <a:latin typeface="Times New Roman"/>
              </a:rPr>
              <a:t>t</a:t>
            </a:r>
            <a:r>
              <a:rPr b="1" lang="en-IN" sz="2400" spc="-1" strike="noStrike">
                <a:solidFill>
                  <a:srgbClr val="0000cc"/>
                </a:solidFill>
                <a:latin typeface="Times New Roman"/>
              </a:rPr>
              <a:t>i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on</a:t>
            </a:r>
            <a:r>
              <a:rPr b="1" lang="en-IN" sz="2400" spc="-1" strike="noStrike">
                <a:solidFill>
                  <a:srgbClr val="0000cc"/>
                </a:solidFill>
                <a:latin typeface="Times New Roman"/>
              </a:rPr>
              <a:t>	</a:t>
            </a:r>
            <a:r>
              <a:rPr b="1" lang="en-IN" sz="2400" spc="-1" strike="noStrike">
                <a:solidFill>
                  <a:srgbClr val="0000cc"/>
                </a:solidFill>
                <a:latin typeface="Times New Roman"/>
              </a:rPr>
              <a:t>eve</a:t>
            </a:r>
            <a:r>
              <a:rPr b="1" lang="en-IN" sz="2400" spc="-12" strike="noStrike">
                <a:solidFill>
                  <a:srgbClr val="0000cc"/>
                </a:solidFill>
                <a:latin typeface="Times New Roman"/>
              </a:rPr>
              <a:t>n</a:t>
            </a:r>
            <a:r>
              <a:rPr b="1" lang="en-IN" sz="2400" spc="-1" strike="noStrike">
                <a:solidFill>
                  <a:srgbClr val="0000cc"/>
                </a:solidFill>
                <a:latin typeface="Times New Roman"/>
              </a:rPr>
              <a:t>t</a:t>
            </a:r>
            <a:r>
              <a:rPr b="1" lang="en-IN" sz="2400" spc="-1" strike="noStrike">
                <a:solidFill>
                  <a:srgbClr val="0000cc"/>
                </a:solidFill>
                <a:latin typeface="Times New Roman"/>
              </a:rPr>
              <a:t>	</a:t>
            </a:r>
            <a:r>
              <a:rPr b="1" lang="en-IN" sz="2400" spc="-1" strike="noStrike">
                <a:solidFill>
                  <a:srgbClr val="0000cc"/>
                </a:solidFill>
                <a:latin typeface="Times New Roman"/>
              </a:rPr>
              <a:t>m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o</a:t>
            </a:r>
            <a:r>
              <a:rPr b="1" lang="en-IN" sz="2400" spc="-21" strike="noStrike">
                <a:solidFill>
                  <a:srgbClr val="0000cc"/>
                </a:solidFill>
                <a:latin typeface="Times New Roman"/>
              </a:rPr>
              <a:t>d</a:t>
            </a:r>
            <a:r>
              <a:rPr b="1" lang="en-IN" sz="2400" spc="-1" strike="noStrike">
                <a:solidFill>
                  <a:srgbClr val="0000cc"/>
                </a:solidFill>
                <a:latin typeface="Times New Roman"/>
              </a:rPr>
              <a:t>el</a:t>
            </a:r>
            <a:r>
              <a:rPr b="1" lang="en-IN" sz="2400" spc="-1" strike="noStrike">
                <a:solidFill>
                  <a:srgbClr val="0000cc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vent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h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an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d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l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i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ng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m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echan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i</a:t>
            </a:r>
            <a:r>
              <a:rPr b="0" lang="en-IN" sz="2400" spc="4" strike="noStrike">
                <a:solidFill>
                  <a:schemeClr val="dk1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m  used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by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Swing.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4960" indent="-343080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Swing</a:t>
            </a:r>
            <a:r>
              <a:rPr b="0" lang="en-IN" sz="2400" spc="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uses</a:t>
            </a:r>
            <a:r>
              <a:rPr b="0" lang="en-IN" sz="2400" spc="24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</a:t>
            </a:r>
            <a:r>
              <a:rPr b="0" lang="en-IN" sz="2400" spc="24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same</a:t>
            </a:r>
            <a:r>
              <a:rPr b="0" lang="en-IN" sz="2400" spc="24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events</a:t>
            </a:r>
            <a:r>
              <a:rPr b="0" lang="en-IN" sz="2400" spc="24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as</a:t>
            </a:r>
            <a:r>
              <a:rPr b="0" lang="en-IN" sz="2400" spc="24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does</a:t>
            </a:r>
            <a:r>
              <a:rPr b="0" lang="en-IN" sz="2400" spc="9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</a:t>
            </a:r>
            <a:r>
              <a:rPr b="0" lang="en-IN" sz="2400" spc="24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00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AWT,</a:t>
            </a:r>
            <a:r>
              <a:rPr b="0" lang="en-IN" sz="2400" spc="18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and</a:t>
            </a:r>
            <a:r>
              <a:rPr b="0" lang="en-IN" sz="2400" spc="18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these</a:t>
            </a:r>
            <a:r>
              <a:rPr b="0" lang="en-IN" sz="2400" spc="24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events </a:t>
            </a:r>
            <a:r>
              <a:rPr b="0" lang="en-IN" sz="2400" spc="-58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are</a:t>
            </a:r>
            <a:r>
              <a:rPr b="0" lang="en-IN" sz="2400" spc="-32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packaged</a:t>
            </a:r>
            <a:r>
              <a:rPr b="0" lang="en-IN" sz="2400" spc="-26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in</a:t>
            </a:r>
            <a:r>
              <a:rPr b="0" lang="en-IN" sz="2400" spc="-15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java.awt.event.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5680" indent="-343080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Events</a:t>
            </a:r>
            <a:r>
              <a:rPr b="0" lang="en-IN" sz="2400" spc="-26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specific</a:t>
            </a:r>
            <a:r>
              <a:rPr b="0" lang="en-IN" sz="2400" spc="-2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to</a:t>
            </a:r>
            <a:r>
              <a:rPr b="0" lang="en-IN" sz="2400" spc="-12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Swing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are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stored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in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javax.swing.event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2412000" y="497880"/>
            <a:ext cx="523152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Swing-Event</a:t>
            </a:r>
            <a:r>
              <a:rPr b="1" lang="en-IN" sz="3600" spc="-3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handling</a:t>
            </a:r>
            <a:r>
              <a:rPr b="1" lang="en-IN" sz="36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E.g.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object 3"/>
          <p:cNvSpPr/>
          <p:nvPr/>
        </p:nvSpPr>
        <p:spPr>
          <a:xfrm>
            <a:off x="993240" y="1393920"/>
            <a:ext cx="8070480" cy="34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00000"/>
              </a:lnSpc>
              <a:spcBef>
                <a:spcPts val="99"/>
              </a:spcBef>
              <a:buClr>
                <a:srgbClr val="0000cc"/>
              </a:buClr>
              <a:buFont typeface="Arial MT"/>
              <a:buChar char="•"/>
              <a:tabLst>
                <a:tab algn="l" pos="354960"/>
                <a:tab algn="l" pos="355680"/>
                <a:tab algn="l" pos="5302080"/>
              </a:tabLst>
            </a:pP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Q.</a:t>
            </a:r>
            <a:r>
              <a:rPr b="0" lang="en-IN" sz="2400" spc="18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26" strike="noStrike">
                <a:solidFill>
                  <a:srgbClr val="0000cc"/>
                </a:solidFill>
                <a:latin typeface="Times New Roman"/>
              </a:rPr>
              <a:t>Write</a:t>
            </a:r>
            <a:r>
              <a:rPr b="0" lang="en-IN" sz="2400" spc="157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cc"/>
                </a:solidFill>
                <a:latin typeface="Times New Roman"/>
              </a:rPr>
              <a:t>a</a:t>
            </a:r>
            <a:r>
              <a:rPr b="0" lang="en-IN" sz="2400" spc="174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program</a:t>
            </a:r>
            <a:r>
              <a:rPr b="0" lang="en-IN" sz="2400" spc="148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cc"/>
                </a:solidFill>
                <a:latin typeface="Times New Roman"/>
              </a:rPr>
              <a:t>in</a:t>
            </a:r>
            <a:r>
              <a:rPr b="0" lang="en-IN" sz="2400" spc="168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swing</a:t>
            </a:r>
            <a:r>
              <a:rPr b="0" lang="en-IN" sz="2400" spc="168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cc"/>
                </a:solidFill>
                <a:latin typeface="Times New Roman"/>
              </a:rPr>
              <a:t>to</a:t>
            </a:r>
            <a:r>
              <a:rPr b="0" lang="en-IN" sz="2400" spc="168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create</a:t>
            </a: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cc"/>
                </a:solidFill>
                <a:latin typeface="Times New Roman"/>
              </a:rPr>
              <a:t>a</a:t>
            </a:r>
            <a:r>
              <a:rPr b="0" lang="en-IN" sz="2400" spc="157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cc"/>
                </a:solidFill>
                <a:latin typeface="Times New Roman"/>
              </a:rPr>
              <a:t>frame</a:t>
            </a:r>
            <a:r>
              <a:rPr b="0" lang="en-IN" sz="2400" spc="157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with</a:t>
            </a:r>
            <a:r>
              <a:rPr b="0" lang="en-IN" sz="2400" spc="143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cc"/>
                </a:solidFill>
                <a:latin typeface="Times New Roman"/>
              </a:rPr>
              <a:t>title</a:t>
            </a:r>
            <a:r>
              <a:rPr b="0" lang="en-IN" sz="2400" spc="154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“An </a:t>
            </a:r>
            <a:r>
              <a:rPr b="0" lang="en-IN" sz="2400" spc="-58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Event</a:t>
            </a:r>
            <a:r>
              <a:rPr b="0" lang="en-IN" sz="2400" spc="-26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Example</a:t>
            </a:r>
            <a:r>
              <a:rPr b="0" lang="en-IN" sz="2400" spc="-1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cc"/>
                </a:solidFill>
                <a:latin typeface="Times New Roman"/>
              </a:rPr>
              <a:t>”.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536"/>
              </a:spcBef>
              <a:buClr>
                <a:srgbClr val="0000cc"/>
              </a:buClr>
              <a:buFont typeface="Arial MT"/>
              <a:buChar char="–"/>
              <a:tabLst>
                <a:tab algn="l" pos="756360"/>
                <a:tab algn="l" pos="757080"/>
              </a:tabLst>
            </a:pP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Give</a:t>
            </a:r>
            <a:r>
              <a:rPr b="0" lang="en-IN" sz="2200" spc="-1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FlowLayout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 to </a:t>
            </a:r>
            <a:r>
              <a:rPr b="0" lang="en-IN" sz="2200" spc="-12" strike="noStrike">
                <a:solidFill>
                  <a:srgbClr val="0000cc"/>
                </a:solidFill>
                <a:latin typeface="Times New Roman"/>
              </a:rPr>
              <a:t>frame</a:t>
            </a:r>
            <a:r>
              <a:rPr b="0" lang="en-IN" sz="2200" spc="38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and</a:t>
            </a:r>
            <a:r>
              <a:rPr b="0" lang="en-IN" sz="2200" spc="9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set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a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width =220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and</a:t>
            </a:r>
            <a:r>
              <a:rPr b="0" lang="en-IN" sz="2200" spc="9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height=90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524"/>
              </a:spcBef>
              <a:buClr>
                <a:srgbClr val="0000cc"/>
              </a:buClr>
              <a:buFont typeface="Arial MT"/>
              <a:buChar char="–"/>
              <a:tabLst>
                <a:tab algn="l" pos="756360"/>
                <a:tab algn="l" pos="757080"/>
              </a:tabLst>
            </a:pPr>
            <a:r>
              <a:rPr b="0" lang="en-IN" sz="2200" spc="-12" strike="noStrike">
                <a:solidFill>
                  <a:srgbClr val="0000cc"/>
                </a:solidFill>
                <a:latin typeface="Times New Roman"/>
              </a:rPr>
              <a:t>Frame</a:t>
            </a:r>
            <a:r>
              <a:rPr b="0" lang="en-IN" sz="2200" spc="1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has</a:t>
            </a:r>
            <a:r>
              <a:rPr b="0" lang="en-IN" sz="2200" spc="-2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two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 buttons</a:t>
            </a:r>
            <a:r>
              <a:rPr b="0" lang="en-IN" sz="2200" spc="-3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12" strike="noStrike">
                <a:solidFill>
                  <a:srgbClr val="0000cc"/>
                </a:solidFill>
                <a:latin typeface="Times New Roman"/>
              </a:rPr>
              <a:t>Ok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and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Cancel.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530"/>
              </a:spcBef>
              <a:buClr>
                <a:srgbClr val="0000cc"/>
              </a:buClr>
              <a:buFont typeface="Arial MT"/>
              <a:buChar char="–"/>
              <a:tabLst>
                <a:tab algn="l" pos="756360"/>
                <a:tab algn="l" pos="757080"/>
              </a:tabLst>
            </a:pPr>
            <a:r>
              <a:rPr b="0" lang="en-IN" sz="2200" spc="-12" strike="noStrike">
                <a:solidFill>
                  <a:srgbClr val="0000cc"/>
                </a:solidFill>
                <a:latin typeface="Times New Roman"/>
              </a:rPr>
              <a:t>Frame</a:t>
            </a:r>
            <a:r>
              <a:rPr b="0" lang="en-IN" sz="2200" spc="18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has</a:t>
            </a:r>
            <a:r>
              <a:rPr b="0" lang="en-IN" sz="2200" spc="-1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a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label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that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display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 the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12" strike="noStrike">
                <a:solidFill>
                  <a:srgbClr val="0000cc"/>
                </a:solidFill>
                <a:latin typeface="Times New Roman"/>
              </a:rPr>
              <a:t>message</a:t>
            </a:r>
            <a:r>
              <a:rPr b="0" lang="en-IN" sz="2200" spc="18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“Push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a 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button”.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>
              <a:lnSpc>
                <a:spcPct val="100000"/>
              </a:lnSpc>
              <a:spcBef>
                <a:spcPts val="530"/>
              </a:spcBef>
              <a:buClr>
                <a:srgbClr val="0000cc"/>
              </a:buClr>
              <a:buFont typeface="Arial MT"/>
              <a:buChar char="–"/>
              <a:tabLst>
                <a:tab algn="l" pos="756360"/>
                <a:tab algn="l" pos="757080"/>
                <a:tab algn="l" pos="1594440"/>
                <a:tab algn="l" pos="2089800"/>
                <a:tab algn="l" pos="2802960"/>
                <a:tab algn="l" pos="3314880"/>
                <a:tab algn="l" pos="3888000"/>
                <a:tab algn="l" pos="4773240"/>
                <a:tab algn="l" pos="5099760"/>
                <a:tab algn="l" pos="5905440"/>
                <a:tab algn="l" pos="6418080"/>
                <a:tab algn="l" pos="7531560"/>
              </a:tabLst>
            </a:pP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W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h</a:t>
            </a:r>
            <a:r>
              <a:rPr b="0" lang="en-IN" sz="2200" spc="-12" strike="noStrike">
                <a:solidFill>
                  <a:srgbClr val="0000cc"/>
                </a:solidFill>
                <a:latin typeface="Times New Roman"/>
              </a:rPr>
              <a:t>e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n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	</a:t>
            </a:r>
            <a:r>
              <a:rPr b="0" lang="en-IN" sz="2200" spc="-12" strike="noStrike">
                <a:solidFill>
                  <a:srgbClr val="0000cc"/>
                </a:solidFill>
                <a:latin typeface="Times New Roman"/>
              </a:rPr>
              <a:t>w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e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	</a:t>
            </a:r>
            <a:r>
              <a:rPr b="0" lang="en-IN" sz="2200" spc="-12" strike="noStrike">
                <a:solidFill>
                  <a:srgbClr val="0000cc"/>
                </a:solidFill>
                <a:latin typeface="Times New Roman"/>
              </a:rPr>
              <a:t>c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li</a:t>
            </a:r>
            <a:r>
              <a:rPr b="0" lang="en-IN" sz="2200" spc="-12" strike="noStrike">
                <a:solidFill>
                  <a:srgbClr val="0000cc"/>
                </a:solidFill>
                <a:latin typeface="Times New Roman"/>
              </a:rPr>
              <a:t>c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k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t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h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e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	</a:t>
            </a:r>
            <a:r>
              <a:rPr b="0" lang="en-IN" sz="2200" spc="-12" strike="noStrike">
                <a:solidFill>
                  <a:srgbClr val="0000cc"/>
                </a:solidFill>
                <a:latin typeface="Times New Roman"/>
              </a:rPr>
              <a:t>O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K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	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bu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tt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o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n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it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	</a:t>
            </a:r>
            <a:r>
              <a:rPr b="0" lang="en-IN" sz="2200" spc="-15" strike="noStrike">
                <a:solidFill>
                  <a:srgbClr val="0000cc"/>
                </a:solidFill>
                <a:latin typeface="Times New Roman"/>
              </a:rPr>
              <a:t>p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ri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n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ts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t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h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e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	</a:t>
            </a:r>
            <a:r>
              <a:rPr b="0" lang="en-IN" sz="2200" spc="-26" strike="noStrike">
                <a:solidFill>
                  <a:srgbClr val="0000cc"/>
                </a:solidFill>
                <a:latin typeface="Times New Roman"/>
              </a:rPr>
              <a:t>m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e</a:t>
            </a:r>
            <a:r>
              <a:rPr b="0" lang="en-IN" sz="2200" spc="-12" strike="noStrike">
                <a:solidFill>
                  <a:srgbClr val="0000cc"/>
                </a:solidFill>
                <a:latin typeface="Times New Roman"/>
              </a:rPr>
              <a:t>ssa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g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e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	</a:t>
            </a:r>
            <a:r>
              <a:rPr b="0" lang="en-IN" sz="2200" spc="-12" strike="noStrike">
                <a:solidFill>
                  <a:srgbClr val="0000cc"/>
                </a:solidFill>
                <a:latin typeface="Times New Roman"/>
              </a:rPr>
              <a:t>“O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K  pressed”</a:t>
            </a:r>
            <a:r>
              <a:rPr b="0" lang="en-IN" sz="2200" spc="-2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in</a:t>
            </a:r>
            <a:r>
              <a:rPr b="0" lang="en-IN" sz="2200" spc="4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the</a:t>
            </a:r>
            <a:r>
              <a:rPr b="0" lang="en-IN" sz="2200" spc="-1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label.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>
              <a:lnSpc>
                <a:spcPct val="100000"/>
              </a:lnSpc>
              <a:spcBef>
                <a:spcPts val="524"/>
              </a:spcBef>
              <a:buClr>
                <a:srgbClr val="0000cc"/>
              </a:buClr>
              <a:buFont typeface="Arial MT"/>
              <a:buChar char="–"/>
              <a:tabLst>
                <a:tab algn="l" pos="756360"/>
                <a:tab algn="l" pos="757080"/>
              </a:tabLst>
            </a:pP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When</a:t>
            </a:r>
            <a:r>
              <a:rPr b="0" lang="en-IN" sz="2200" spc="20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we</a:t>
            </a:r>
            <a:r>
              <a:rPr b="0" lang="en-IN" sz="2200" spc="194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click</a:t>
            </a:r>
            <a:r>
              <a:rPr b="0" lang="en-IN" sz="2200" spc="20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the</a:t>
            </a:r>
            <a:r>
              <a:rPr b="0" lang="en-IN" sz="2200" spc="199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Cancel</a:t>
            </a:r>
            <a:r>
              <a:rPr b="0" lang="en-IN" sz="2200" spc="199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button</a:t>
            </a:r>
            <a:r>
              <a:rPr b="0" lang="en-IN" sz="2200" spc="20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it</a:t>
            </a:r>
            <a:r>
              <a:rPr b="0" lang="en-IN" sz="2200" spc="199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prints</a:t>
            </a:r>
            <a:r>
              <a:rPr b="0" lang="en-IN" sz="2200" spc="199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the</a:t>
            </a:r>
            <a:r>
              <a:rPr b="0" lang="en-IN" sz="2200" spc="194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message</a:t>
            </a:r>
            <a:r>
              <a:rPr b="0" lang="en-IN" sz="2200" spc="194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“Cancel </a:t>
            </a:r>
            <a:r>
              <a:rPr b="0" lang="en-IN" sz="2200" spc="-537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pressed”</a:t>
            </a:r>
            <a:r>
              <a:rPr b="0" lang="en-IN" sz="2200" spc="-2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in</a:t>
            </a:r>
            <a:r>
              <a:rPr b="0" lang="en-IN" sz="2200" spc="4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the</a:t>
            </a:r>
            <a:r>
              <a:rPr b="0" lang="en-IN" sz="2200" spc="-1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label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64640" y="348480"/>
            <a:ext cx="6518520" cy="13100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indent="0" algn="r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2800" spc="-7" strike="noStrike">
                <a:solidFill>
                  <a:schemeClr val="dk1"/>
                </a:solidFill>
                <a:latin typeface="Times New Roman"/>
              </a:rPr>
              <a:t>Swing</a:t>
            </a:r>
            <a:r>
              <a:rPr b="0" lang="en-IN" sz="28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chemeClr val="dk1"/>
                </a:solidFill>
                <a:latin typeface="Times New Roman"/>
              </a:rPr>
              <a:t>Key</a:t>
            </a:r>
            <a:r>
              <a:rPr b="0" lang="en-IN" sz="28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chemeClr val="dk1"/>
                </a:solidFill>
                <a:latin typeface="Times New Roman"/>
              </a:rPr>
              <a:t>Features</a:t>
            </a:r>
            <a:r>
              <a:rPr b="1" lang="en-IN" sz="2800" spc="-7" strike="noStrike">
                <a:solidFill>
                  <a:schemeClr val="dk1"/>
                </a:solidFill>
                <a:latin typeface="Times New Roman"/>
              </a:rPr>
              <a:t>-Swing</a:t>
            </a:r>
            <a:r>
              <a:rPr b="1" lang="en-IN" sz="2800" spc="29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800" spc="-7" strike="noStrike">
                <a:solidFill>
                  <a:schemeClr val="dk1"/>
                </a:solidFill>
                <a:latin typeface="Times New Roman"/>
              </a:rPr>
              <a:t>components</a:t>
            </a:r>
            <a:r>
              <a:rPr b="1" lang="en-IN" sz="28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800" spc="-21" strike="noStrike">
                <a:solidFill>
                  <a:schemeClr val="dk1"/>
                </a:solidFill>
                <a:latin typeface="Times New Roman"/>
              </a:rPr>
              <a:t>are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 indent="0" algn="r">
              <a:lnSpc>
                <a:spcPct val="100000"/>
              </a:lnSpc>
              <a:buNone/>
            </a:pPr>
            <a:r>
              <a:rPr b="1" lang="en-IN" sz="2800" spc="-7" strike="noStrike">
                <a:solidFill>
                  <a:srgbClr val="c00000"/>
                </a:solidFill>
                <a:latin typeface="Times New Roman"/>
              </a:rPr>
              <a:t>Lightweight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object 3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object 4"/>
          <p:cNvSpPr/>
          <p:nvPr/>
        </p:nvSpPr>
        <p:spPr>
          <a:xfrm>
            <a:off x="840600" y="1241640"/>
            <a:ext cx="8071920" cy="571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892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Swing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Components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lightweight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because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they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written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entirely</a:t>
            </a:r>
            <a:r>
              <a:rPr b="1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Java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they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do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not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map</a:t>
            </a:r>
            <a:r>
              <a:rPr b="0" lang="en-IN" sz="24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directly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platform-specific</a:t>
            </a:r>
            <a:r>
              <a:rPr b="1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peers.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155240" indent="-228600" algn="just">
              <a:lnSpc>
                <a:spcPct val="100000"/>
              </a:lnSpc>
              <a:spcBef>
                <a:spcPts val="1216"/>
              </a:spcBef>
              <a:buClr>
                <a:srgbClr val="000000"/>
              </a:buClr>
              <a:buFont typeface="Arial MT"/>
              <a:buChar char="•"/>
              <a:tabLst>
                <a:tab algn="l" pos="1155600"/>
              </a:tabLst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Peer classes 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are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written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by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java API developers 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interface with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native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objects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 algn="just">
              <a:lnSpc>
                <a:spcPct val="100000"/>
              </a:lnSpc>
              <a:spcBef>
                <a:spcPts val="118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Lightweight components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do not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call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 </a:t>
            </a:r>
            <a:r>
              <a:rPr b="0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native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operating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system</a:t>
            </a:r>
            <a:r>
              <a:rPr b="0" lang="en-IN" sz="24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for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drawing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graphical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user</a:t>
            </a:r>
            <a:r>
              <a:rPr b="0" lang="en-IN" sz="24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interface(GUI)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components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They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rendered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 using</a:t>
            </a:r>
            <a:r>
              <a:rPr b="1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graphics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primitives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155240" indent="-22860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 MT"/>
              <a:buChar char="•"/>
              <a:tabLst>
                <a:tab algn="l" pos="123192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they can be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transparent, which enables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nonrectangular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shapes.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lightweight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components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are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more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efficient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more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flexible.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ldNum" idx="19"/>
          </p:nvPr>
        </p:nvSpPr>
        <p:spPr>
          <a:xfrm>
            <a:off x="7599600" y="7041960"/>
            <a:ext cx="18698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754640" indent="0">
              <a:lnSpc>
                <a:spcPts val="1239"/>
              </a:lnSpc>
              <a:buNone/>
              <a:defRPr b="0" lang="en-IN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marL="1754640" indent="0">
              <a:lnSpc>
                <a:spcPts val="1239"/>
              </a:lnSpc>
              <a:buNone/>
            </a:pPr>
            <a:fld id="{12A3C0D3-1703-49A5-B8EB-3F35DABB1AA6}" type="slidenum">
              <a:rPr b="0" lang="en-IN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993240" y="1090800"/>
            <a:ext cx="24951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2000" spc="-7" strike="noStrike">
                <a:solidFill>
                  <a:schemeClr val="dk1"/>
                </a:solidFill>
                <a:latin typeface="Times New Roman"/>
              </a:rPr>
              <a:t>import </a:t>
            </a:r>
            <a:r>
              <a:rPr b="0" lang="en-IN" sz="2000" spc="-1" strike="noStrike">
                <a:solidFill>
                  <a:schemeClr val="dk1"/>
                </a:solidFill>
                <a:latin typeface="Times New Roman"/>
              </a:rPr>
              <a:t>java.awt.*; </a:t>
            </a:r>
            <a:r>
              <a:rPr b="0" lang="en-IN" sz="20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chemeClr val="dk1"/>
                </a:solidFill>
                <a:latin typeface="Times New Roman"/>
              </a:rPr>
              <a:t>import</a:t>
            </a:r>
            <a:r>
              <a:rPr b="0" lang="en-IN" sz="2000" spc="-11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chemeClr val="dk1"/>
                </a:solidFill>
                <a:latin typeface="Times New Roman"/>
              </a:rPr>
              <a:t>java.awt.event.*; </a:t>
            </a:r>
            <a:r>
              <a:rPr b="0" lang="en-IN" sz="2000" spc="-48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chemeClr val="dk1"/>
                </a:solidFill>
                <a:latin typeface="Times New Roman"/>
              </a:rPr>
              <a:t>import</a:t>
            </a:r>
            <a:r>
              <a:rPr b="0" lang="en-IN" sz="2000" spc="-5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chemeClr val="dk1"/>
                </a:solidFill>
                <a:latin typeface="Times New Roman"/>
              </a:rPr>
              <a:t>javax.swing.*;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object 3"/>
          <p:cNvSpPr/>
          <p:nvPr/>
        </p:nvSpPr>
        <p:spPr>
          <a:xfrm>
            <a:off x="993240" y="2005200"/>
            <a:ext cx="6546600" cy="92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class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1" strike="noStrike">
                <a:solidFill>
                  <a:srgbClr val="6f2fa0"/>
                </a:solidFill>
                <a:latin typeface="Times New Roman"/>
              </a:rPr>
              <a:t>EventDemo</a:t>
            </a:r>
            <a:r>
              <a:rPr b="1" lang="en-IN" sz="2000" spc="-26" strike="noStrike">
                <a:solidFill>
                  <a:srgbClr val="6f2fa0"/>
                </a:solidFill>
                <a:latin typeface="Times New Roman"/>
              </a:rPr>
              <a:t> </a:t>
            </a:r>
            <a:r>
              <a:rPr b="1" i="1" lang="en-IN" sz="2000" spc="-1" strike="noStrike">
                <a:solidFill>
                  <a:srgbClr val="6f2fa0"/>
                </a:solidFill>
                <a:latin typeface="Times New Roman"/>
              </a:rPr>
              <a:t>extends</a:t>
            </a:r>
            <a:r>
              <a:rPr b="1" i="1" lang="en-IN" sz="2000" spc="-26" strike="noStrike">
                <a:solidFill>
                  <a:srgbClr val="6f2fa0"/>
                </a:solidFill>
                <a:latin typeface="Times New Roman"/>
              </a:rPr>
              <a:t> </a:t>
            </a:r>
            <a:r>
              <a:rPr b="1" lang="en-IN" sz="2000" spc="-1" strike="noStrike">
                <a:solidFill>
                  <a:srgbClr val="6f2fa0"/>
                </a:solidFill>
                <a:latin typeface="Times New Roman"/>
              </a:rPr>
              <a:t>JFrame</a:t>
            </a:r>
            <a:r>
              <a:rPr b="1" lang="en-IN" sz="2000" spc="-21" strike="noStrike">
                <a:solidFill>
                  <a:srgbClr val="6f2fa0"/>
                </a:solidFill>
                <a:latin typeface="Times New Roman"/>
              </a:rPr>
              <a:t> </a:t>
            </a:r>
            <a:r>
              <a:rPr b="1" i="1" lang="en-IN" sz="2000" spc="-7" strike="noStrike">
                <a:solidFill>
                  <a:srgbClr val="c00000"/>
                </a:solidFill>
                <a:latin typeface="Times New Roman"/>
              </a:rPr>
              <a:t>implements</a:t>
            </a:r>
            <a:r>
              <a:rPr b="1" i="1" lang="en-IN" sz="2000" spc="-151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lang="en-IN" sz="2000" spc="-7" strike="noStrike">
                <a:solidFill>
                  <a:srgbClr val="c00000"/>
                </a:solidFill>
                <a:latin typeface="Times New Roman"/>
              </a:rPr>
              <a:t>ActionListener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35496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000" spc="-1" strike="noStrike">
                <a:solidFill>
                  <a:srgbClr val="0000cc"/>
                </a:solidFill>
                <a:latin typeface="Times New Roman"/>
              </a:rPr>
              <a:t>JLabel</a:t>
            </a:r>
            <a:r>
              <a:rPr b="1" lang="en-IN" sz="2000" spc="-7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cc"/>
                </a:solidFill>
                <a:latin typeface="Times New Roman"/>
              </a:rPr>
              <a:t>jlab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tabLst>
                <a:tab algn="l" pos="354960"/>
              </a:tabLst>
            </a:pPr>
            <a:r>
              <a:rPr b="1" lang="en-IN" sz="2000" spc="-1" strike="noStrike">
                <a:solidFill>
                  <a:srgbClr val="6f2fa0"/>
                </a:solidFill>
                <a:latin typeface="Times New Roman"/>
              </a:rPr>
              <a:t>EventDemo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()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object 4"/>
          <p:cNvSpPr/>
          <p:nvPr/>
        </p:nvSpPr>
        <p:spPr>
          <a:xfrm>
            <a:off x="1335960" y="2969640"/>
            <a:ext cx="14760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object 5"/>
          <p:cNvSpPr/>
          <p:nvPr/>
        </p:nvSpPr>
        <p:spPr>
          <a:xfrm>
            <a:off x="1907640" y="2949480"/>
            <a:ext cx="6664680" cy="398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8320" bIns="0" anchor="t">
            <a:spAutoFit/>
          </a:bodyPr>
          <a:p>
            <a:pPr marL="926640">
              <a:lnSpc>
                <a:spcPct val="100000"/>
              </a:lnSpc>
              <a:spcBef>
                <a:spcPts val="459"/>
              </a:spcBef>
            </a:pPr>
            <a:r>
              <a:rPr b="0" i="1" lang="en-IN" sz="1800" spc="-1" strike="noStrike">
                <a:solidFill>
                  <a:srgbClr val="984706"/>
                </a:solidFill>
                <a:latin typeface="Times New Roman"/>
              </a:rPr>
              <a:t>//</a:t>
            </a:r>
            <a:r>
              <a:rPr b="0" i="1" lang="en-IN" sz="1800" spc="-21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1800" spc="-15" strike="noStrike">
                <a:solidFill>
                  <a:srgbClr val="984706"/>
                </a:solidFill>
                <a:latin typeface="Times New Roman"/>
              </a:rPr>
              <a:t>Create </a:t>
            </a:r>
            <a:r>
              <a:rPr b="0" i="1" lang="en-IN" sz="1800" spc="-1" strike="noStrike">
                <a:solidFill>
                  <a:srgbClr val="984706"/>
                </a:solidFill>
                <a:latin typeface="Times New Roman"/>
              </a:rPr>
              <a:t>a new</a:t>
            </a:r>
            <a:r>
              <a:rPr b="0" i="1" lang="en-IN" sz="1800" spc="-15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1800" spc="-7" strike="noStrike">
                <a:solidFill>
                  <a:srgbClr val="984706"/>
                </a:solidFill>
                <a:latin typeface="Times New Roman"/>
              </a:rPr>
              <a:t>JFrame</a:t>
            </a:r>
            <a:r>
              <a:rPr b="0" i="1" lang="en-IN" sz="1800" spc="-12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1800" spc="-26" strike="noStrike">
                <a:solidFill>
                  <a:srgbClr val="984706"/>
                </a:solidFill>
                <a:latin typeface="Times New Roman"/>
              </a:rPr>
              <a:t>container.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39"/>
              </a:spcBef>
            </a:pPr>
            <a:r>
              <a:rPr b="1" lang="en-IN" sz="2200" spc="-7" strike="noStrike">
                <a:solidFill>
                  <a:srgbClr val="0000cc"/>
                </a:solidFill>
                <a:latin typeface="Times New Roman"/>
              </a:rPr>
              <a:t>JFrame</a:t>
            </a:r>
            <a:r>
              <a:rPr b="1" lang="en-IN" sz="2200" spc="-1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jfrm</a:t>
            </a:r>
            <a:r>
              <a:rPr b="0" lang="en-IN" sz="2200" spc="18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7" strike="noStrike">
                <a:solidFill>
                  <a:srgbClr val="0000cc"/>
                </a:solidFill>
                <a:latin typeface="Times New Roman"/>
              </a:rPr>
              <a:t>JFrame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("An</a:t>
            </a:r>
            <a:r>
              <a:rPr b="0" lang="en-IN" sz="22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Event</a:t>
            </a:r>
            <a:r>
              <a:rPr b="0" lang="en-IN" sz="22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Example");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604"/>
              </a:spcBef>
            </a:pPr>
            <a:r>
              <a:rPr b="0" i="1" lang="en-IN" sz="1800" spc="-1" strike="noStrike">
                <a:solidFill>
                  <a:srgbClr val="984706"/>
                </a:solidFill>
                <a:latin typeface="Times New Roman"/>
              </a:rPr>
              <a:t>//</a:t>
            </a:r>
            <a:r>
              <a:rPr b="0" i="1" lang="en-IN" sz="1800" spc="-21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1800" spc="-1" strike="noStrike">
                <a:solidFill>
                  <a:srgbClr val="984706"/>
                </a:solidFill>
                <a:latin typeface="Times New Roman"/>
              </a:rPr>
              <a:t>Specify</a:t>
            </a:r>
            <a:r>
              <a:rPr b="0" i="1" lang="en-IN" sz="1800" spc="-21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1800" spc="-7" strike="noStrike">
                <a:solidFill>
                  <a:srgbClr val="984706"/>
                </a:solidFill>
                <a:latin typeface="Times New Roman"/>
              </a:rPr>
              <a:t>FlowLayout</a:t>
            </a:r>
            <a:r>
              <a:rPr b="0" i="1" lang="en-IN" sz="1800" spc="-21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1800" spc="-1" strike="noStrike">
                <a:solidFill>
                  <a:srgbClr val="984706"/>
                </a:solidFill>
                <a:latin typeface="Times New Roman"/>
              </a:rPr>
              <a:t>for</a:t>
            </a:r>
            <a:r>
              <a:rPr b="0" i="1" lang="en-IN" sz="1800" spc="-7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1800" spc="-1" strike="noStrike">
                <a:solidFill>
                  <a:srgbClr val="984706"/>
                </a:solidFill>
                <a:latin typeface="Times New Roman"/>
              </a:rPr>
              <a:t>the</a:t>
            </a:r>
            <a:r>
              <a:rPr b="0" i="1" lang="en-IN" sz="1800" spc="-12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1800" spc="-1" strike="noStrike">
                <a:solidFill>
                  <a:srgbClr val="984706"/>
                </a:solidFill>
                <a:latin typeface="Times New Roman"/>
              </a:rPr>
              <a:t>layout</a:t>
            </a:r>
            <a:r>
              <a:rPr b="0" i="1" lang="en-IN" sz="1800" spc="-21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1800" spc="-32" strike="noStrike">
                <a:solidFill>
                  <a:srgbClr val="984706"/>
                </a:solidFill>
                <a:latin typeface="Times New Roman"/>
              </a:rPr>
              <a:t>manager.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31"/>
              </a:spcBef>
            </a:pP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jfrm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200" spc="-7" strike="noStrike">
                <a:solidFill>
                  <a:srgbClr val="c00000"/>
                </a:solidFill>
                <a:latin typeface="Times New Roman"/>
              </a:rPr>
              <a:t>setLayout(new</a:t>
            </a:r>
            <a:r>
              <a:rPr b="0" lang="en-IN" sz="2200" spc="12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c00000"/>
                </a:solidFill>
                <a:latin typeface="Times New Roman"/>
              </a:rPr>
              <a:t>FlowLayout());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615"/>
              </a:spcBef>
            </a:pPr>
            <a:r>
              <a:rPr b="0" i="1" lang="en-IN" sz="1800" spc="-1" strike="noStrike">
                <a:solidFill>
                  <a:srgbClr val="984706"/>
                </a:solidFill>
                <a:latin typeface="Times New Roman"/>
              </a:rPr>
              <a:t>//</a:t>
            </a:r>
            <a:r>
              <a:rPr b="0" i="1" lang="en-IN" sz="1800" spc="-26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1800" spc="-7" strike="noStrike">
                <a:solidFill>
                  <a:srgbClr val="984706"/>
                </a:solidFill>
                <a:latin typeface="Times New Roman"/>
              </a:rPr>
              <a:t>Give</a:t>
            </a:r>
            <a:r>
              <a:rPr b="0" i="1" lang="en-IN" sz="1800" spc="-12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1800" spc="-1" strike="noStrike">
                <a:solidFill>
                  <a:srgbClr val="984706"/>
                </a:solidFill>
                <a:latin typeface="Times New Roman"/>
              </a:rPr>
              <a:t>the</a:t>
            </a:r>
            <a:r>
              <a:rPr b="0" i="1" lang="en-IN" sz="1800" spc="-26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1800" spc="-7" strike="noStrike">
                <a:solidFill>
                  <a:srgbClr val="984706"/>
                </a:solidFill>
                <a:latin typeface="Times New Roman"/>
              </a:rPr>
              <a:t>frame</a:t>
            </a:r>
            <a:r>
              <a:rPr b="0" i="1" lang="en-IN" sz="1800" spc="4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1800" spc="-1" strike="noStrike">
                <a:solidFill>
                  <a:srgbClr val="984706"/>
                </a:solidFill>
                <a:latin typeface="Times New Roman"/>
              </a:rPr>
              <a:t>an</a:t>
            </a:r>
            <a:r>
              <a:rPr b="0" i="1" lang="en-IN" sz="1800" spc="-7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1800" spc="-1" strike="noStrike">
                <a:solidFill>
                  <a:srgbClr val="984706"/>
                </a:solidFill>
                <a:latin typeface="Times New Roman"/>
              </a:rPr>
              <a:t>initial</a:t>
            </a:r>
            <a:r>
              <a:rPr b="0" i="1" lang="en-IN" sz="1800" spc="-35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1800" spc="-7" strike="noStrike">
                <a:solidFill>
                  <a:srgbClr val="984706"/>
                </a:solidFill>
                <a:latin typeface="Times New Roman"/>
              </a:rPr>
              <a:t>size.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31"/>
              </a:spcBef>
            </a:pP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jfrm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200" spc="-7" strike="noStrike">
                <a:solidFill>
                  <a:srgbClr val="c00000"/>
                </a:solidFill>
                <a:latin typeface="Times New Roman"/>
              </a:rPr>
              <a:t>setSize(220,</a:t>
            </a:r>
            <a:r>
              <a:rPr b="0" lang="en-IN" sz="2200" spc="-15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c00000"/>
                </a:solidFill>
                <a:latin typeface="Times New Roman"/>
              </a:rPr>
              <a:t>90);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601"/>
              </a:spcBef>
            </a:pPr>
            <a:r>
              <a:rPr b="0" i="1" lang="en-IN" sz="1800" spc="-1" strike="noStrike">
                <a:solidFill>
                  <a:srgbClr val="984706"/>
                </a:solidFill>
                <a:latin typeface="Times New Roman"/>
              </a:rPr>
              <a:t>//</a:t>
            </a:r>
            <a:r>
              <a:rPr b="0" i="1" lang="en-IN" sz="1800" spc="-15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1800" spc="-26" strike="noStrike">
                <a:solidFill>
                  <a:srgbClr val="984706"/>
                </a:solidFill>
                <a:latin typeface="Times New Roman"/>
              </a:rPr>
              <a:t>Terminate</a:t>
            </a:r>
            <a:r>
              <a:rPr b="0" i="1" lang="en-IN" sz="1800" spc="-7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1800" spc="-1" strike="noStrike">
                <a:solidFill>
                  <a:srgbClr val="984706"/>
                </a:solidFill>
                <a:latin typeface="Times New Roman"/>
              </a:rPr>
              <a:t>the </a:t>
            </a:r>
            <a:r>
              <a:rPr b="0" i="1" lang="en-IN" sz="1800" spc="-15" strike="noStrike">
                <a:solidFill>
                  <a:srgbClr val="984706"/>
                </a:solidFill>
                <a:latin typeface="Times New Roman"/>
              </a:rPr>
              <a:t>program</a:t>
            </a:r>
            <a:r>
              <a:rPr b="0" i="1" lang="en-IN" sz="1800" spc="9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1800" spc="-7" strike="noStrike">
                <a:solidFill>
                  <a:srgbClr val="984706"/>
                </a:solidFill>
                <a:latin typeface="Times New Roman"/>
              </a:rPr>
              <a:t>when</a:t>
            </a:r>
            <a:r>
              <a:rPr b="0" i="1" lang="en-IN" sz="1800" spc="-12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1800" spc="-1" strike="noStrike">
                <a:solidFill>
                  <a:srgbClr val="984706"/>
                </a:solidFill>
                <a:latin typeface="Times New Roman"/>
              </a:rPr>
              <a:t>the </a:t>
            </a:r>
            <a:r>
              <a:rPr b="0" i="1" lang="en-IN" sz="1800" spc="-7" strike="noStrike">
                <a:solidFill>
                  <a:srgbClr val="984706"/>
                </a:solidFill>
                <a:latin typeface="Times New Roman"/>
              </a:rPr>
              <a:t>user</a:t>
            </a:r>
            <a:r>
              <a:rPr b="0" i="1" lang="en-IN" sz="1800" spc="-1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1800" spc="-7" strike="noStrike">
                <a:solidFill>
                  <a:srgbClr val="984706"/>
                </a:solidFill>
                <a:latin typeface="Times New Roman"/>
              </a:rPr>
              <a:t>closes</a:t>
            </a:r>
            <a:r>
              <a:rPr b="0" i="1" lang="en-IN" sz="1800" spc="-12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1800" spc="-1" strike="noStrike">
                <a:solidFill>
                  <a:srgbClr val="984706"/>
                </a:solidFill>
                <a:latin typeface="Times New Roman"/>
              </a:rPr>
              <a:t>the</a:t>
            </a:r>
            <a:r>
              <a:rPr b="0" i="1" lang="en-IN" sz="1800" spc="-7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1800" spc="-1" strike="noStrike">
                <a:solidFill>
                  <a:srgbClr val="984706"/>
                </a:solidFill>
                <a:latin typeface="Times New Roman"/>
              </a:rPr>
              <a:t>application.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51"/>
              </a:spcBef>
            </a:pPr>
            <a:r>
              <a:rPr b="0" lang="en-IN" sz="2000" spc="-7" strike="noStrike">
                <a:solidFill>
                  <a:srgbClr val="0000cc"/>
                </a:solidFill>
                <a:latin typeface="Times New Roman"/>
              </a:rPr>
              <a:t>jfrm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000" spc="-7" strike="noStrike">
                <a:solidFill>
                  <a:srgbClr val="c00000"/>
                </a:solidFill>
                <a:latin typeface="Times New Roman"/>
              </a:rPr>
              <a:t>setDefaultCloseOperation(</a:t>
            </a:r>
            <a:r>
              <a:rPr b="0" lang="en-IN" sz="2000" spc="-7" strike="noStrike">
                <a:solidFill>
                  <a:srgbClr val="0000cc"/>
                </a:solidFill>
                <a:latin typeface="Times New Roman"/>
              </a:rPr>
              <a:t>JFrame.EXIT_ON_CLOSE</a:t>
            </a:r>
            <a:r>
              <a:rPr b="0" lang="en-IN" sz="2000" spc="-7" strike="noStrike">
                <a:solidFill>
                  <a:srgbClr val="c00000"/>
                </a:solidFill>
                <a:latin typeface="Times New Roman"/>
              </a:rPr>
              <a:t>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595"/>
              </a:spcBef>
            </a:pPr>
            <a:r>
              <a:rPr b="0" i="1" lang="en-IN" sz="1800" spc="-1" strike="noStrike">
                <a:solidFill>
                  <a:srgbClr val="984706"/>
                </a:solidFill>
                <a:latin typeface="Times New Roman"/>
              </a:rPr>
              <a:t>//</a:t>
            </a:r>
            <a:r>
              <a:rPr b="0" i="1" lang="en-IN" sz="1800" spc="-32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1800" spc="-1" strike="noStrike">
                <a:solidFill>
                  <a:srgbClr val="984706"/>
                </a:solidFill>
                <a:latin typeface="Times New Roman"/>
              </a:rPr>
              <a:t>Make</a:t>
            </a:r>
            <a:r>
              <a:rPr b="0" i="1" lang="en-IN" sz="1800" spc="-15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1800" spc="-7" strike="noStrike">
                <a:solidFill>
                  <a:srgbClr val="984706"/>
                </a:solidFill>
                <a:latin typeface="Times New Roman"/>
              </a:rPr>
              <a:t>two</a:t>
            </a:r>
            <a:r>
              <a:rPr b="0" i="1" lang="en-IN" sz="1800" spc="-26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1800" spc="-7" strike="noStrike">
                <a:solidFill>
                  <a:srgbClr val="984706"/>
                </a:solidFill>
                <a:latin typeface="Times New Roman"/>
              </a:rPr>
              <a:t>buttons.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17000"/>
              </a:lnSpc>
              <a:spcBef>
                <a:spcPts val="31"/>
              </a:spcBef>
            </a:pPr>
            <a:r>
              <a:rPr b="1" lang="en-IN" sz="2000" spc="-1" strike="noStrike">
                <a:solidFill>
                  <a:srgbClr val="0000cc"/>
                </a:solidFill>
                <a:latin typeface="Times New Roman"/>
              </a:rPr>
              <a:t>JButton </a:t>
            </a:r>
            <a:r>
              <a:rPr b="0" lang="en-IN" sz="2000" spc="-1" strike="noStrike">
                <a:solidFill>
                  <a:srgbClr val="0000cc"/>
                </a:solidFill>
                <a:latin typeface="Times New Roman"/>
              </a:rPr>
              <a:t>jbtnOk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= new </a:t>
            </a:r>
            <a:r>
              <a:rPr b="1" lang="en-IN" sz="2000" spc="-1" strike="noStrike">
                <a:solidFill>
                  <a:srgbClr val="0000cc"/>
                </a:solidFill>
                <a:latin typeface="Times New Roman"/>
              </a:rPr>
              <a:t>JButton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("OK");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1" strike="noStrike">
                <a:solidFill>
                  <a:srgbClr val="0000cc"/>
                </a:solidFill>
                <a:latin typeface="Times New Roman"/>
              </a:rPr>
              <a:t>JButton</a:t>
            </a:r>
            <a:r>
              <a:rPr b="1" lang="en-IN" sz="2000" spc="-46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cc"/>
                </a:solidFill>
                <a:latin typeface="Times New Roman"/>
              </a:rPr>
              <a:t>jbtnCancel</a:t>
            </a:r>
            <a:r>
              <a:rPr b="0" lang="en-IN" sz="2000" spc="-46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JButton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("Cancel");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object 2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object 3"/>
          <p:cNvSpPr/>
          <p:nvPr/>
        </p:nvSpPr>
        <p:spPr>
          <a:xfrm>
            <a:off x="840600" y="732600"/>
            <a:ext cx="7988040" cy="511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7320" bIns="0" anchor="t">
            <a:spAutoFit/>
          </a:bodyPr>
          <a:p>
            <a:pPr marL="354960">
              <a:lnSpc>
                <a:spcPct val="100000"/>
              </a:lnSpc>
              <a:spcBef>
                <a:spcPts val="530"/>
              </a:spcBef>
            </a:pPr>
            <a:r>
              <a:rPr b="0" i="1" lang="en-IN" sz="1800" spc="-1" strike="noStrike">
                <a:solidFill>
                  <a:srgbClr val="984706"/>
                </a:solidFill>
                <a:latin typeface="Times New Roman"/>
              </a:rPr>
              <a:t>//</a:t>
            </a:r>
            <a:r>
              <a:rPr b="0" i="1" lang="en-IN" sz="1800" spc="-66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1800" spc="-1" strike="noStrike">
                <a:solidFill>
                  <a:srgbClr val="984706"/>
                </a:solidFill>
                <a:latin typeface="Times New Roman"/>
              </a:rPr>
              <a:t>Add</a:t>
            </a:r>
            <a:r>
              <a:rPr b="0" i="1" lang="en-IN" sz="1800" spc="-15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1800" spc="-1" strike="noStrike">
                <a:solidFill>
                  <a:srgbClr val="984706"/>
                </a:solidFill>
                <a:latin typeface="Times New Roman"/>
              </a:rPr>
              <a:t>action</a:t>
            </a:r>
            <a:r>
              <a:rPr b="0" i="1" lang="en-IN" sz="1800" spc="-21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1800" spc="-7" strike="noStrike">
                <a:solidFill>
                  <a:srgbClr val="984706"/>
                </a:solidFill>
                <a:latin typeface="Times New Roman"/>
              </a:rPr>
              <a:t>listener</a:t>
            </a:r>
            <a:r>
              <a:rPr b="0" i="1" lang="en-IN" sz="1800" spc="-35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1800" spc="-1" strike="noStrike">
                <a:solidFill>
                  <a:srgbClr val="984706"/>
                </a:solidFill>
                <a:latin typeface="Times New Roman"/>
              </a:rPr>
              <a:t>for</a:t>
            </a:r>
            <a:r>
              <a:rPr b="0" i="1" lang="en-IN" sz="1800" spc="-7" strike="noStrike">
                <a:solidFill>
                  <a:srgbClr val="984706"/>
                </a:solidFill>
                <a:latin typeface="Times New Roman"/>
              </a:rPr>
              <a:t> Ok</a:t>
            </a:r>
            <a:r>
              <a:rPr b="0" i="1" lang="en-IN" sz="1800" spc="-15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1800" spc="-1" strike="noStrike">
                <a:solidFill>
                  <a:srgbClr val="984706"/>
                </a:solidFill>
                <a:latin typeface="Times New Roman"/>
              </a:rPr>
              <a:t>button.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34"/>
              </a:spcBef>
            </a:pPr>
            <a:r>
              <a:rPr b="0" lang="en-IN" sz="1800" spc="-7" strike="noStrike">
                <a:solidFill>
                  <a:srgbClr val="0000cc"/>
                </a:solidFill>
                <a:latin typeface="Times New Roman"/>
              </a:rPr>
              <a:t>jbtnOk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1800" spc="-7" strike="noStrike">
                <a:solidFill>
                  <a:srgbClr val="c00000"/>
                </a:solidFill>
                <a:latin typeface="Times New Roman"/>
              </a:rPr>
              <a:t>addActionListener</a:t>
            </a:r>
            <a:r>
              <a:rPr b="1" lang="en-IN" sz="1800" spc="-7" strike="noStrike">
                <a:solidFill>
                  <a:srgbClr val="c00000"/>
                </a:solidFill>
                <a:latin typeface="Times New Roman"/>
              </a:rPr>
              <a:t>(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1800" spc="-1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c00000"/>
                </a:solidFill>
                <a:latin typeface="Times New Roman"/>
              </a:rPr>
              <a:t>ActionListener()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755440">
              <a:lnSpc>
                <a:spcPct val="100000"/>
              </a:lnSpc>
              <a:spcBef>
                <a:spcPts val="431"/>
              </a:spcBef>
            </a:pPr>
            <a:r>
              <a:rPr b="0" lang="en-IN" sz="1800" spc="-1" strike="noStrike">
                <a:solidFill>
                  <a:srgbClr val="984706"/>
                </a:solidFill>
                <a:latin typeface="Times New Roman"/>
              </a:rPr>
              <a:t>{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66984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18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c00000"/>
                </a:solidFill>
                <a:latin typeface="Times New Roman"/>
              </a:rPr>
              <a:t>actionPerformed(</a:t>
            </a:r>
            <a:r>
              <a:rPr b="1" lang="en-IN" sz="1800" spc="-7" strike="noStrike">
                <a:solidFill>
                  <a:srgbClr val="0000cc"/>
                </a:solidFill>
                <a:latin typeface="Times New Roman"/>
              </a:rPr>
              <a:t>ActionEvent</a:t>
            </a:r>
            <a:r>
              <a:rPr b="1" lang="en-IN" sz="1800" spc="-2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ae)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72492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669840">
              <a:lnSpc>
                <a:spcPct val="100000"/>
              </a:lnSpc>
            </a:pPr>
            <a:r>
              <a:rPr b="0" lang="en-IN" sz="1800" spc="-15" strike="noStrike">
                <a:solidFill>
                  <a:srgbClr val="0000cc"/>
                </a:solidFill>
                <a:latin typeface="Times New Roman"/>
              </a:rPr>
              <a:t>jlab</a:t>
            </a:r>
            <a:r>
              <a:rPr b="0" lang="en-IN" sz="1800" spc="-15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IN" sz="1800" spc="-15" strike="noStrike">
                <a:solidFill>
                  <a:srgbClr val="c00000"/>
                </a:solidFill>
                <a:latin typeface="Times New Roman"/>
              </a:rPr>
              <a:t>setText</a:t>
            </a:r>
            <a:r>
              <a:rPr b="0" lang="en-IN" sz="1800" spc="-15" strike="noStrike">
                <a:solidFill>
                  <a:srgbClr val="000000"/>
                </a:solidFill>
                <a:latin typeface="Times New Roman"/>
              </a:rPr>
              <a:t>("OK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pressed.");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66984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92464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755440">
              <a:lnSpc>
                <a:spcPct val="100000"/>
              </a:lnSpc>
            </a:pPr>
            <a:r>
              <a:rPr b="0" lang="en-IN" sz="1800" spc="-1" strike="noStrike">
                <a:solidFill>
                  <a:srgbClr val="c00000"/>
                </a:solidFill>
                <a:latin typeface="Times New Roman"/>
              </a:rPr>
              <a:t>)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</a:pPr>
            <a:r>
              <a:rPr b="0" i="1" lang="en-IN" sz="1800" spc="-1" strike="noStrike">
                <a:solidFill>
                  <a:srgbClr val="984706"/>
                </a:solidFill>
                <a:latin typeface="Times New Roman"/>
              </a:rPr>
              <a:t>//</a:t>
            </a:r>
            <a:r>
              <a:rPr b="0" i="1" lang="en-IN" sz="1800" spc="-60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1800" spc="-1" strike="noStrike">
                <a:solidFill>
                  <a:srgbClr val="984706"/>
                </a:solidFill>
                <a:latin typeface="Times New Roman"/>
              </a:rPr>
              <a:t>Add</a:t>
            </a:r>
            <a:r>
              <a:rPr b="0" i="1" lang="en-IN" sz="1800" spc="-15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1800" spc="-1" strike="noStrike">
                <a:solidFill>
                  <a:srgbClr val="984706"/>
                </a:solidFill>
                <a:latin typeface="Times New Roman"/>
              </a:rPr>
              <a:t>action</a:t>
            </a:r>
            <a:r>
              <a:rPr b="0" i="1" lang="en-IN" sz="1800" spc="-15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1800" spc="-7" strike="noStrike">
                <a:solidFill>
                  <a:srgbClr val="984706"/>
                </a:solidFill>
                <a:latin typeface="Times New Roman"/>
              </a:rPr>
              <a:t>listener</a:t>
            </a:r>
            <a:r>
              <a:rPr b="0" i="1" lang="en-IN" sz="1800" spc="-32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1800" spc="-1" strike="noStrike">
                <a:solidFill>
                  <a:srgbClr val="984706"/>
                </a:solidFill>
                <a:latin typeface="Times New Roman"/>
              </a:rPr>
              <a:t>for</a:t>
            </a:r>
            <a:r>
              <a:rPr b="0" i="1" lang="en-IN" sz="1800" spc="-7" strike="noStrike">
                <a:solidFill>
                  <a:srgbClr val="984706"/>
                </a:solidFill>
                <a:latin typeface="Times New Roman"/>
              </a:rPr>
              <a:t> Cancel</a:t>
            </a:r>
            <a:r>
              <a:rPr b="0" i="1" lang="en-IN" sz="1800" spc="-21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1800" spc="-1" strike="noStrike">
                <a:solidFill>
                  <a:srgbClr val="984706"/>
                </a:solidFill>
                <a:latin typeface="Times New Roman"/>
              </a:rPr>
              <a:t>button.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7" strike="noStrike">
                <a:solidFill>
                  <a:srgbClr val="0000cc"/>
                </a:solidFill>
                <a:latin typeface="Times New Roman"/>
              </a:rPr>
              <a:t>jbtnCancel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1800" spc="-7" strike="noStrike">
                <a:solidFill>
                  <a:srgbClr val="c00000"/>
                </a:solidFill>
                <a:latin typeface="Times New Roman"/>
              </a:rPr>
              <a:t>addActionListener</a:t>
            </a:r>
            <a:r>
              <a:rPr b="1" lang="en-IN" sz="1800" spc="-7" strike="noStrike">
                <a:solidFill>
                  <a:srgbClr val="c00000"/>
                </a:solidFill>
                <a:latin typeface="Times New Roman"/>
              </a:rPr>
              <a:t>(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1800" spc="-1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c00000"/>
                </a:solidFill>
                <a:latin typeface="Times New Roman"/>
              </a:rPr>
              <a:t>ActionListener()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81052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66984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18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c00000"/>
                </a:solidFill>
                <a:latin typeface="Times New Roman"/>
              </a:rPr>
              <a:t>actionPerformed(</a:t>
            </a:r>
            <a:r>
              <a:rPr b="1" lang="en-IN" sz="1800" spc="-7" strike="noStrike">
                <a:solidFill>
                  <a:srgbClr val="0000cc"/>
                </a:solidFill>
                <a:latin typeface="Times New Roman"/>
              </a:rPr>
              <a:t>ActionEvent</a:t>
            </a:r>
            <a:r>
              <a:rPr b="1" lang="en-IN" sz="1800" spc="43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ae)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66984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84240">
              <a:lnSpc>
                <a:spcPct val="100000"/>
              </a:lnSpc>
            </a:pPr>
            <a:r>
              <a:rPr b="0" lang="en-IN" sz="1800" spc="-12" strike="noStrike">
                <a:solidFill>
                  <a:srgbClr val="0000cc"/>
                </a:solidFill>
                <a:latin typeface="Times New Roman"/>
              </a:rPr>
              <a:t>jlab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IN" sz="1800" spc="-12" strike="noStrike">
                <a:solidFill>
                  <a:srgbClr val="c00000"/>
                </a:solidFill>
                <a:latin typeface="Times New Roman"/>
              </a:rPr>
              <a:t>setText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("Cancel</a:t>
            </a:r>
            <a:r>
              <a:rPr b="0" lang="en-IN" sz="1800" spc="39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pressed.");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66984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75544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810520">
              <a:lnSpc>
                <a:spcPct val="100000"/>
              </a:lnSpc>
            </a:pPr>
            <a:r>
              <a:rPr b="1" lang="en-IN" sz="1800" spc="-1" strike="noStrike">
                <a:solidFill>
                  <a:srgbClr val="c00000"/>
                </a:solidFill>
                <a:latin typeface="Times New Roman"/>
              </a:rPr>
              <a:t>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907640" y="1336320"/>
            <a:ext cx="4796280" cy="1304280"/>
          </a:xfrm>
          <a:prstGeom prst="rect">
            <a:avLst/>
          </a:prstGeom>
          <a:noFill/>
          <a:ln w="0">
            <a:noFill/>
          </a:ln>
        </p:spPr>
        <p:txBody>
          <a:bodyPr lIns="0" rIns="0" tIns="6480" bIns="0" anchor="t">
            <a:noAutofit/>
          </a:bodyPr>
          <a:p>
            <a:pPr marL="12600" indent="914400">
              <a:lnSpc>
                <a:spcPct val="121000"/>
              </a:lnSpc>
              <a:spcBef>
                <a:spcPts val="51"/>
              </a:spcBef>
              <a:buNone/>
              <a:tabLst>
                <a:tab algn="l" pos="0"/>
              </a:tabLst>
            </a:pPr>
            <a:r>
              <a:rPr b="0" i="1" lang="en-IN" sz="2000" spc="-7" strike="noStrike">
                <a:solidFill>
                  <a:srgbClr val="984706"/>
                </a:solidFill>
                <a:latin typeface="Times New Roman"/>
              </a:rPr>
              <a:t>//</a:t>
            </a:r>
            <a:r>
              <a:rPr b="0" i="1" lang="en-IN" sz="2000" spc="-75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984706"/>
                </a:solidFill>
                <a:latin typeface="Times New Roman"/>
              </a:rPr>
              <a:t>Add</a:t>
            </a:r>
            <a:r>
              <a:rPr b="0" i="1" lang="en-IN" sz="2000" spc="-12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984706"/>
                </a:solidFill>
                <a:latin typeface="Times New Roman"/>
              </a:rPr>
              <a:t>the</a:t>
            </a:r>
            <a:r>
              <a:rPr b="0" i="1" lang="en-IN" sz="2000" spc="-15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984706"/>
                </a:solidFill>
                <a:latin typeface="Times New Roman"/>
              </a:rPr>
              <a:t>buttons</a:t>
            </a:r>
            <a:r>
              <a:rPr b="0" i="1" lang="en-IN" sz="2000" spc="-55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2000" spc="-7" strike="noStrike">
                <a:solidFill>
                  <a:srgbClr val="984706"/>
                </a:solidFill>
                <a:latin typeface="Times New Roman"/>
              </a:rPr>
              <a:t>to</a:t>
            </a:r>
            <a:r>
              <a:rPr b="0" i="1" lang="en-IN" sz="2000" spc="-12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984706"/>
                </a:solidFill>
                <a:latin typeface="Times New Roman"/>
              </a:rPr>
              <a:t>the</a:t>
            </a:r>
            <a:r>
              <a:rPr b="0" i="1" lang="en-IN" sz="2000" spc="-32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984706"/>
                </a:solidFill>
                <a:latin typeface="Times New Roman"/>
              </a:rPr>
              <a:t>content</a:t>
            </a:r>
            <a:r>
              <a:rPr b="0" i="1" lang="en-IN" sz="2000" spc="-41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984706"/>
                </a:solidFill>
                <a:latin typeface="Times New Roman"/>
              </a:rPr>
              <a:t>pane. </a:t>
            </a:r>
            <a:r>
              <a:rPr b="0" i="1" lang="en-IN" sz="2000" spc="-486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jfrm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.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add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(</a:t>
            </a: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jbtnOk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);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jfrm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.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add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(</a:t>
            </a: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jbtnCancel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);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object 3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object 4"/>
          <p:cNvSpPr/>
          <p:nvPr/>
        </p:nvSpPr>
        <p:spPr>
          <a:xfrm>
            <a:off x="1335960" y="2630520"/>
            <a:ext cx="5181840" cy="303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440" bIns="0" anchor="t">
            <a:spAutoFit/>
          </a:bodyPr>
          <a:p>
            <a:pPr marL="1497960">
              <a:lnSpc>
                <a:spcPct val="100000"/>
              </a:lnSpc>
              <a:spcBef>
                <a:spcPts val="649"/>
              </a:spcBef>
            </a:pPr>
            <a:r>
              <a:rPr b="0" i="1" lang="en-IN" sz="2000" spc="-7" strike="noStrike">
                <a:solidFill>
                  <a:srgbClr val="984706"/>
                </a:solidFill>
                <a:latin typeface="Times New Roman"/>
              </a:rPr>
              <a:t>//</a:t>
            </a:r>
            <a:r>
              <a:rPr b="0" i="1" lang="en-IN" sz="2000" spc="-35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2000" spc="-15" strike="noStrike">
                <a:solidFill>
                  <a:srgbClr val="984706"/>
                </a:solidFill>
                <a:latin typeface="Times New Roman"/>
              </a:rPr>
              <a:t>Create </a:t>
            </a:r>
            <a:r>
              <a:rPr b="0" i="1" lang="en-IN" sz="2000" spc="-1" strike="noStrike">
                <a:solidFill>
                  <a:srgbClr val="984706"/>
                </a:solidFill>
                <a:latin typeface="Times New Roman"/>
              </a:rPr>
              <a:t>a</a:t>
            </a:r>
            <a:r>
              <a:rPr b="0" i="1" lang="en-IN" sz="2000" spc="-7" strike="noStrike">
                <a:solidFill>
                  <a:srgbClr val="984706"/>
                </a:solidFill>
                <a:latin typeface="Times New Roman"/>
              </a:rPr>
              <a:t> text-based</a:t>
            </a:r>
            <a:r>
              <a:rPr b="0" i="1" lang="en-IN" sz="2000" spc="-46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2000" spc="-7" strike="noStrike">
                <a:solidFill>
                  <a:srgbClr val="984706"/>
                </a:solidFill>
                <a:latin typeface="Times New Roman"/>
              </a:rPr>
              <a:t>label.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583560">
              <a:lnSpc>
                <a:spcPct val="100000"/>
              </a:lnSpc>
              <a:spcBef>
                <a:spcPts val="655"/>
              </a:spcBef>
            </a:pPr>
            <a:r>
              <a:rPr b="0" lang="en-IN" sz="2400" spc="-1" strike="noStrike">
                <a:solidFill>
                  <a:srgbClr val="0000cc"/>
                </a:solidFill>
                <a:latin typeface="Times New Roman"/>
              </a:rPr>
              <a:t>jlab</a:t>
            </a:r>
            <a:r>
              <a:rPr b="0" lang="en-IN" sz="2400" spc="-5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JLabel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("Press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button.");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497960">
              <a:lnSpc>
                <a:spcPct val="100000"/>
              </a:lnSpc>
              <a:spcBef>
                <a:spcPts val="975"/>
              </a:spcBef>
            </a:pPr>
            <a:r>
              <a:rPr b="0" i="1" lang="en-IN" sz="2000" spc="-7" strike="noStrike">
                <a:solidFill>
                  <a:srgbClr val="984706"/>
                </a:solidFill>
                <a:latin typeface="Times New Roman"/>
              </a:rPr>
              <a:t>//</a:t>
            </a:r>
            <a:r>
              <a:rPr b="0" i="1" lang="en-IN" sz="2000" spc="-75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984706"/>
                </a:solidFill>
                <a:latin typeface="Times New Roman"/>
              </a:rPr>
              <a:t>Add</a:t>
            </a:r>
            <a:r>
              <a:rPr b="0" i="1" lang="en-IN" sz="2000" spc="-12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984706"/>
                </a:solidFill>
                <a:latin typeface="Times New Roman"/>
              </a:rPr>
              <a:t>the</a:t>
            </a:r>
            <a:r>
              <a:rPr b="0" i="1" lang="en-IN" sz="2000" spc="-15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984706"/>
                </a:solidFill>
                <a:latin typeface="Times New Roman"/>
              </a:rPr>
              <a:t>label</a:t>
            </a:r>
            <a:r>
              <a:rPr b="0" i="1" lang="en-IN" sz="2000" spc="-41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2000" spc="-7" strike="noStrike">
                <a:solidFill>
                  <a:srgbClr val="984706"/>
                </a:solidFill>
                <a:latin typeface="Times New Roman"/>
              </a:rPr>
              <a:t>to</a:t>
            </a:r>
            <a:r>
              <a:rPr b="0" i="1" lang="en-IN" sz="2000" spc="-21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984706"/>
                </a:solidFill>
                <a:latin typeface="Times New Roman"/>
              </a:rPr>
              <a:t>the</a:t>
            </a:r>
            <a:r>
              <a:rPr b="0" i="1" lang="en-IN" sz="2000" spc="-15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984706"/>
                </a:solidFill>
                <a:latin typeface="Times New Roman"/>
              </a:rPr>
              <a:t>content</a:t>
            </a:r>
            <a:r>
              <a:rPr b="0" i="1" lang="en-IN" sz="2000" spc="-52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984706"/>
                </a:solidFill>
                <a:latin typeface="Times New Roman"/>
              </a:rPr>
              <a:t>pane.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583560">
              <a:lnSpc>
                <a:spcPct val="100000"/>
              </a:lnSpc>
              <a:spcBef>
                <a:spcPts val="660"/>
              </a:spcBef>
            </a:pP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jfrm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add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jlab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497960">
              <a:lnSpc>
                <a:spcPct val="100000"/>
              </a:lnSpc>
              <a:spcBef>
                <a:spcPts val="975"/>
              </a:spcBef>
            </a:pPr>
            <a:r>
              <a:rPr b="0" i="1" lang="en-IN" sz="2000" spc="-7" strike="noStrike">
                <a:solidFill>
                  <a:srgbClr val="984706"/>
                </a:solidFill>
                <a:latin typeface="Times New Roman"/>
              </a:rPr>
              <a:t>//</a:t>
            </a:r>
            <a:r>
              <a:rPr b="0" i="1" lang="en-IN" sz="2000" spc="-52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984706"/>
                </a:solidFill>
                <a:latin typeface="Times New Roman"/>
              </a:rPr>
              <a:t>Display</a:t>
            </a:r>
            <a:r>
              <a:rPr b="0" i="1" lang="en-IN" sz="2000" spc="-46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984706"/>
                </a:solidFill>
                <a:latin typeface="Times New Roman"/>
              </a:rPr>
              <a:t>the</a:t>
            </a:r>
            <a:r>
              <a:rPr b="0" i="1" lang="en-IN" sz="2000" spc="-46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984706"/>
                </a:solidFill>
                <a:latin typeface="Times New Roman"/>
              </a:rPr>
              <a:t>frame.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583560">
              <a:lnSpc>
                <a:spcPct val="100000"/>
              </a:lnSpc>
              <a:spcBef>
                <a:spcPts val="655"/>
              </a:spcBef>
            </a:pPr>
            <a:r>
              <a:rPr b="0" lang="en-IN" sz="2400" spc="-12" strike="noStrike">
                <a:solidFill>
                  <a:srgbClr val="0000cc"/>
                </a:solidFill>
                <a:latin typeface="Times New Roman"/>
              </a:rPr>
              <a:t>jfrm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IN" sz="2400" spc="-12" strike="noStrike">
                <a:solidFill>
                  <a:srgbClr val="c00000"/>
                </a:solidFill>
                <a:latin typeface="Times New Roman"/>
              </a:rPr>
              <a:t>setVisible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IN" sz="2400" spc="-12" strike="noStrike">
                <a:solidFill>
                  <a:srgbClr val="0000cc"/>
                </a:solidFill>
                <a:latin typeface="Times New Roman"/>
              </a:rPr>
              <a:t>true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75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object 2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object 3"/>
          <p:cNvSpPr/>
          <p:nvPr/>
        </p:nvSpPr>
        <p:spPr>
          <a:xfrm>
            <a:off x="993240" y="1335240"/>
            <a:ext cx="6613200" cy="47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3800" bIns="0" anchor="t">
            <a:spAutoFit/>
          </a:bodyPr>
          <a:p>
            <a:pPr marL="354960">
              <a:lnSpc>
                <a:spcPct val="100000"/>
              </a:lnSpc>
              <a:spcBef>
                <a:spcPts val="581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static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0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main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(String</a:t>
            </a:r>
            <a:r>
              <a:rPr b="0" lang="en-IN" sz="20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args[])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680"/>
              </a:spcBef>
            </a:pPr>
            <a:r>
              <a:rPr b="0" lang="en-IN" sz="1800" spc="-1" strike="noStrike">
                <a:solidFill>
                  <a:srgbClr val="984706"/>
                </a:solidFill>
                <a:latin typeface="Times New Roman"/>
              </a:rPr>
              <a:t>//</a:t>
            </a:r>
            <a:r>
              <a:rPr b="0" lang="en-IN" sz="1800" spc="-21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984706"/>
                </a:solidFill>
                <a:latin typeface="Times New Roman"/>
              </a:rPr>
              <a:t>Create</a:t>
            </a:r>
            <a:r>
              <a:rPr b="0" lang="en-IN" sz="1800" spc="-15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984706"/>
                </a:solidFill>
                <a:latin typeface="Times New Roman"/>
              </a:rPr>
              <a:t>the</a:t>
            </a:r>
            <a:r>
              <a:rPr b="0" lang="en-IN" sz="1800" spc="-7" strike="noStrike">
                <a:solidFill>
                  <a:srgbClr val="984706"/>
                </a:solidFill>
                <a:latin typeface="Times New Roman"/>
              </a:rPr>
              <a:t> frame </a:t>
            </a:r>
            <a:r>
              <a:rPr b="0" lang="en-IN" sz="1800" spc="-1" strike="noStrike">
                <a:solidFill>
                  <a:srgbClr val="984706"/>
                </a:solidFill>
                <a:latin typeface="Times New Roman"/>
              </a:rPr>
              <a:t>on</a:t>
            </a:r>
            <a:r>
              <a:rPr b="0" lang="en-IN" sz="1800" spc="4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984706"/>
                </a:solidFill>
                <a:latin typeface="Times New Roman"/>
              </a:rPr>
              <a:t>the</a:t>
            </a:r>
            <a:r>
              <a:rPr b="0" lang="en-IN" sz="1800" spc="-7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984706"/>
                </a:solidFill>
                <a:latin typeface="Times New Roman"/>
              </a:rPr>
              <a:t>event</a:t>
            </a:r>
            <a:r>
              <a:rPr b="0" lang="en-IN" sz="1800" spc="-15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984706"/>
                </a:solidFill>
                <a:latin typeface="Times New Roman"/>
              </a:rPr>
              <a:t>dispatching</a:t>
            </a:r>
            <a:r>
              <a:rPr b="0" lang="en-IN" sz="1800" spc="-21" strike="noStrike">
                <a:solidFill>
                  <a:srgbClr val="984706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984706"/>
                </a:solidFill>
                <a:latin typeface="Times New Roman"/>
              </a:rPr>
              <a:t>thread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519"/>
              </a:spcBef>
            </a:pP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SwingUtilities.</a:t>
            </a:r>
            <a:r>
              <a:rPr b="1" lang="en-IN" sz="2000" spc="-7" strike="noStrike">
                <a:solidFill>
                  <a:srgbClr val="c00000"/>
                </a:solidFill>
                <a:latin typeface="Times New Roman"/>
              </a:rPr>
              <a:t>invokeLater(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20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1" strike="noStrike">
                <a:solidFill>
                  <a:srgbClr val="0000cc"/>
                </a:solidFill>
                <a:latin typeface="Times New Roman"/>
              </a:rPr>
              <a:t>Runnable()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23972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8424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run()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8424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8424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2000" spc="-7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1" strike="noStrike">
                <a:solidFill>
                  <a:srgbClr val="6f2fa0"/>
                </a:solidFill>
                <a:latin typeface="Times New Roman"/>
              </a:rPr>
              <a:t>EventDemo();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8424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6644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985200">
              <a:lnSpc>
                <a:spcPct val="100000"/>
              </a:lnSpc>
              <a:spcBef>
                <a:spcPts val="479"/>
              </a:spcBef>
            </a:pPr>
            <a:r>
              <a:rPr b="1" lang="en-IN" sz="2000" spc="-1" strike="noStrike">
                <a:solidFill>
                  <a:srgbClr val="c00000"/>
                </a:solidFill>
                <a:latin typeface="Times New Roman"/>
              </a:rPr>
              <a:t>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object 4" descr=""/>
          <p:cNvPicPr/>
          <p:nvPr/>
        </p:nvPicPr>
        <p:blipFill>
          <a:blip r:embed="rId1"/>
          <a:stretch/>
        </p:blipFill>
        <p:spPr>
          <a:xfrm>
            <a:off x="6858000" y="4876920"/>
            <a:ext cx="2314440" cy="105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object 2"/>
          <p:cNvSpPr/>
          <p:nvPr/>
        </p:nvSpPr>
        <p:spPr>
          <a:xfrm>
            <a:off x="993240" y="1320840"/>
            <a:ext cx="8071920" cy="57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355680" indent="-343080" algn="just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java.awt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package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needed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because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contains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the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FlowLayout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class,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which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supports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standard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flow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layout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manager</a:t>
            </a:r>
            <a:r>
              <a:rPr b="0" lang="en-IN" sz="2400" spc="58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used to lay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out components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frame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defines the ActionListener interface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and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 ActionEvent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class.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EventDemo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constructor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begins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by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creating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a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JFrame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called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jfrm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title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-An</a:t>
            </a:r>
            <a:r>
              <a:rPr b="0" lang="en-IN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Event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Example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581"/>
              </a:spcBef>
              <a:tabLst>
                <a:tab algn="l" pos="355680"/>
              </a:tabLst>
            </a:pP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JFrame</a:t>
            </a:r>
            <a:r>
              <a:rPr b="1" lang="en-IN" sz="2400" spc="-26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jfrm</a:t>
            </a:r>
            <a:r>
              <a:rPr b="0" lang="en-IN" sz="2400" spc="-1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JFrame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("An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Event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Example");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 then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sets thelayout manager for the content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pane of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jfrm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FlowLayout.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575"/>
              </a:spcBef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jfrm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400" spc="-7" strike="noStrike">
                <a:solidFill>
                  <a:srgbClr val="c00000"/>
                </a:solidFill>
                <a:latin typeface="Times New Roman"/>
              </a:rPr>
              <a:t>setLayout(new</a:t>
            </a:r>
            <a:r>
              <a:rPr b="0" lang="en-IN" sz="2400" spc="-41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c00000"/>
                </a:solidFill>
                <a:latin typeface="Times New Roman"/>
              </a:rPr>
              <a:t>FlowLayout());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By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default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content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pane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uses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BorderLayout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as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its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layout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manager.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object 2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object 3"/>
          <p:cNvSpPr/>
          <p:nvPr/>
        </p:nvSpPr>
        <p:spPr>
          <a:xfrm>
            <a:off x="993240" y="1393920"/>
            <a:ext cx="8071920" cy="54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322640"/>
                <a:tab algn="l" pos="2458080"/>
                <a:tab algn="l" pos="3154680"/>
                <a:tab algn="l" pos="3950280"/>
                <a:tab algn="l" pos="4715640"/>
                <a:tab algn="l" pos="5882760"/>
                <a:tab algn="l" pos="6833880"/>
              </a:tabLst>
            </a:pP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Af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ter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ti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ng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ze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au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cl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op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tabLst>
                <a:tab algn="l" pos="354960"/>
                <a:tab algn="l" pos="355680"/>
                <a:tab algn="l" pos="1322640"/>
                <a:tab algn="l" pos="2458080"/>
                <a:tab algn="l" pos="3154680"/>
                <a:tab algn="l" pos="3950280"/>
                <a:tab algn="l" pos="4715640"/>
                <a:tab algn="l" pos="5882760"/>
                <a:tab algn="l" pos="68338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EventDemo()</a:t>
            </a:r>
            <a:r>
              <a:rPr b="1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creates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two</a:t>
            </a:r>
            <a:r>
              <a:rPr b="1" lang="en-IN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push</a:t>
            </a:r>
            <a:r>
              <a:rPr b="1" lang="en-IN" sz="24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buttons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as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shown</a:t>
            </a:r>
            <a:r>
              <a:rPr b="0" lang="en-IN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here: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62000"/>
              </a:lnSpc>
              <a:tabLst>
                <a:tab algn="l" pos="354960"/>
                <a:tab algn="l" pos="355680"/>
                <a:tab algn="l" pos="1322640"/>
                <a:tab algn="l" pos="2458080"/>
                <a:tab algn="l" pos="3154680"/>
                <a:tab algn="l" pos="3950280"/>
                <a:tab algn="l" pos="4715640"/>
                <a:tab algn="l" pos="5882760"/>
                <a:tab algn="l" pos="6833880"/>
              </a:tabLst>
            </a:pP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JButton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jbtnOk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= new 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JButton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(“Ok");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JButton</a:t>
            </a:r>
            <a:r>
              <a:rPr b="1" lang="en-IN" sz="2400" spc="4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jbtnCancel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JButton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(”Cancel");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756360" indent="-286920">
              <a:lnSpc>
                <a:spcPct val="100000"/>
              </a:lnSpc>
              <a:spcBef>
                <a:spcPts val="1806"/>
              </a:spcBef>
              <a:tabLst>
                <a:tab algn="l" pos="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Arial MT"/>
              </a:rPr>
              <a:t>–</a:t>
            </a:r>
            <a:r>
              <a:rPr b="0" lang="en-IN" sz="2200" spc="-7" strike="noStrike">
                <a:solidFill>
                  <a:srgbClr val="000000"/>
                </a:solidFill>
                <a:latin typeface="Arial MT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200" spc="25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first</a:t>
            </a:r>
            <a:r>
              <a:rPr b="0" lang="en-IN" sz="2200" spc="26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button</a:t>
            </a:r>
            <a:r>
              <a:rPr b="0" lang="en-IN" sz="2200" spc="26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will</a:t>
            </a:r>
            <a:r>
              <a:rPr b="0" lang="en-IN" sz="2200" spc="26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contain</a:t>
            </a:r>
            <a:r>
              <a:rPr b="0" lang="en-IN" sz="2200" spc="27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200" spc="25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text</a:t>
            </a:r>
            <a:r>
              <a:rPr b="0" lang="en-IN" sz="2200" spc="26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“Ok”</a:t>
            </a:r>
            <a:r>
              <a:rPr b="0" lang="en-IN" sz="2200" spc="2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200" spc="26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200" spc="2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second</a:t>
            </a:r>
            <a:r>
              <a:rPr b="0" lang="en-IN" sz="2200" spc="26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will </a:t>
            </a:r>
            <a:r>
              <a:rPr b="0" lang="en-IN" sz="2200" spc="-5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contain</a:t>
            </a:r>
            <a:r>
              <a:rPr b="0" lang="en-IN" sz="22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 text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“Cancel”.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1794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When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push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button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pressed,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generates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ActionEvent.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Thus,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JButton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provides</a:t>
            </a:r>
            <a:r>
              <a:rPr b="0" lang="en-IN" sz="24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</a:t>
            </a:r>
            <a:r>
              <a:rPr b="0" lang="en-IN" sz="24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addActionListener(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)</a:t>
            </a:r>
            <a:r>
              <a:rPr b="0" lang="en-IN" sz="2400" spc="599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method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which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is used to add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action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listener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so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that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button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will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respond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events.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(JButton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also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provides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removeActionListener(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)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remove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a listener)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object 2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object 3"/>
          <p:cNvSpPr/>
          <p:nvPr/>
        </p:nvSpPr>
        <p:spPr>
          <a:xfrm>
            <a:off x="993240" y="1106640"/>
            <a:ext cx="8405280" cy="556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380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event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listeners</a:t>
            </a:r>
            <a:r>
              <a:rPr b="0" lang="en-IN" sz="20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button’s</a:t>
            </a:r>
            <a:r>
              <a:rPr b="0" lang="en-IN" sz="20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action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events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added</a:t>
            </a:r>
            <a:r>
              <a:rPr b="0" lang="en-IN" sz="20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by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code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shown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belo: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/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/</a:t>
            </a:r>
            <a:r>
              <a:rPr b="0" lang="en-IN" sz="2000" spc="-1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Ad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ac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ti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li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0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k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bu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tt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61"/>
              </a:spcBef>
              <a:tabLst>
                <a:tab algn="l" pos="354960"/>
                <a:tab algn="l" pos="355680"/>
              </a:tabLst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jbtnOK</a:t>
            </a:r>
            <a:r>
              <a:rPr b="0" lang="en-IN" sz="2400" spc="-7" strike="noStrike">
                <a:solidFill>
                  <a:srgbClr val="0000cc"/>
                </a:solidFill>
                <a:latin typeface="Times New Roman"/>
              </a:rPr>
              <a:t>.</a:t>
            </a:r>
            <a:r>
              <a:rPr b="0" lang="en-IN" sz="2000" spc="-7" strike="noStrike">
                <a:solidFill>
                  <a:srgbClr val="c00000"/>
                </a:solidFill>
                <a:latin typeface="Times New Roman"/>
              </a:rPr>
              <a:t>addActionListener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(new</a:t>
            </a:r>
            <a:r>
              <a:rPr b="0" lang="en-IN" sz="2000" spc="-15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cc"/>
                </a:solidFill>
                <a:latin typeface="Times New Roman"/>
              </a:rPr>
              <a:t>ActionListener()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755440">
              <a:lnSpc>
                <a:spcPct val="100000"/>
              </a:lnSpc>
              <a:spcBef>
                <a:spcPts val="496"/>
              </a:spcBef>
              <a:tabLst>
                <a:tab algn="l" pos="354960"/>
                <a:tab algn="l" pos="35568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755440">
              <a:lnSpc>
                <a:spcPct val="100000"/>
              </a:lnSpc>
              <a:spcBef>
                <a:spcPts val="479"/>
              </a:spcBef>
              <a:tabLst>
                <a:tab algn="l" pos="354960"/>
                <a:tab algn="l" pos="35568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7" strike="noStrike">
                <a:solidFill>
                  <a:srgbClr val="c00000"/>
                </a:solidFill>
                <a:latin typeface="Times New Roman"/>
              </a:rPr>
              <a:t>actionPerformed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ActionEvent</a:t>
            </a:r>
            <a:r>
              <a:rPr b="1" lang="en-IN" sz="2000" spc="-5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ae)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755440">
              <a:lnSpc>
                <a:spcPct val="100000"/>
              </a:lnSpc>
              <a:spcBef>
                <a:spcPts val="561"/>
              </a:spcBef>
              <a:tabLst>
                <a:tab algn="l" pos="354960"/>
                <a:tab algn="l" pos="35568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2000" spc="47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jlab.</a:t>
            </a:r>
            <a:r>
              <a:rPr b="0" lang="en-IN" sz="2400" spc="-15" strike="noStrike">
                <a:solidFill>
                  <a:srgbClr val="c00000"/>
                </a:solidFill>
                <a:latin typeface="Times New Roman"/>
              </a:rPr>
              <a:t>setText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(“OKwas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pressed.");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755440">
              <a:lnSpc>
                <a:spcPct val="100000"/>
              </a:lnSpc>
              <a:spcBef>
                <a:spcPts val="615"/>
              </a:spcBef>
              <a:tabLst>
                <a:tab algn="l" pos="354960"/>
                <a:tab algn="l" pos="35568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755440">
              <a:lnSpc>
                <a:spcPct val="100000"/>
              </a:lnSpc>
              <a:spcBef>
                <a:spcPts val="624"/>
              </a:spcBef>
              <a:tabLst>
                <a:tab algn="l" pos="354960"/>
                <a:tab algn="l" pos="355680"/>
              </a:tabLst>
            </a:pP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});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05"/>
              </a:spcBef>
              <a:tabLst>
                <a:tab algn="l" pos="354960"/>
                <a:tab algn="l" pos="355680"/>
              </a:tabLst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This can also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be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written as: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jbtnOK</a:t>
            </a: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.</a:t>
            </a:r>
            <a:r>
              <a:rPr b="0" lang="en-IN" sz="2000" spc="-7" strike="noStrike">
                <a:solidFill>
                  <a:srgbClr val="c00000"/>
                </a:solidFill>
                <a:latin typeface="Times New Roman"/>
              </a:rPr>
              <a:t>addActionListener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(this);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354960"/>
                <a:tab algn="l" pos="35568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…………………………………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354960"/>
                <a:tab algn="l" pos="35568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79"/>
              </a:spcBef>
              <a:tabLst>
                <a:tab algn="l" pos="354960"/>
                <a:tab algn="l" pos="35568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actionPerformed(ActionEvent</a:t>
            </a:r>
            <a:r>
              <a:rPr b="0" lang="en-IN" sz="20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ae)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object 4"/>
          <p:cNvSpPr/>
          <p:nvPr/>
        </p:nvSpPr>
        <p:spPr>
          <a:xfrm>
            <a:off x="993240" y="6043680"/>
            <a:ext cx="4194360" cy="92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926640" indent="-91440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000" spc="-7" strike="noStrike">
                <a:solidFill>
                  <a:srgbClr val="0000cc"/>
                </a:solidFill>
                <a:latin typeface="Times New Roman"/>
              </a:rPr>
              <a:t>String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 =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ae.</a:t>
            </a:r>
            <a:r>
              <a:rPr b="1" lang="en-IN" sz="2000" spc="-7" strike="noStrike">
                <a:solidFill>
                  <a:srgbClr val="c00000"/>
                </a:solidFill>
                <a:latin typeface="Times New Roman"/>
              </a:rPr>
              <a:t>getActionCommand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();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if(s.</a:t>
            </a:r>
            <a:r>
              <a:rPr b="1" lang="en-IN" sz="2000" spc="-7" strike="noStrike">
                <a:solidFill>
                  <a:srgbClr val="c00000"/>
                </a:solidFill>
                <a:latin typeface="Times New Roman"/>
              </a:rPr>
              <a:t>equalsIgnoreCase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("ok"))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object 5"/>
          <p:cNvSpPr/>
          <p:nvPr/>
        </p:nvSpPr>
        <p:spPr>
          <a:xfrm>
            <a:off x="5565240" y="6043680"/>
            <a:ext cx="381780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en-IN" sz="2000" spc="-12" strike="noStrike">
                <a:solidFill>
                  <a:srgbClr val="0000cc"/>
                </a:solidFill>
                <a:latin typeface="Times New Roman"/>
              </a:rPr>
              <a:t>//to</a:t>
            </a:r>
            <a:r>
              <a:rPr b="0" i="1" lang="en-IN" sz="2000" spc="-4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cc"/>
                </a:solidFill>
                <a:latin typeface="Times New Roman"/>
              </a:rPr>
              <a:t>get</a:t>
            </a:r>
            <a:r>
              <a:rPr b="0" i="1" lang="en-IN" sz="2000" spc="-26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cc"/>
                </a:solidFill>
                <a:latin typeface="Times New Roman"/>
              </a:rPr>
              <a:t>the</a:t>
            </a:r>
            <a:r>
              <a:rPr b="0" i="1" lang="en-IN" sz="2000" spc="-1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2000" spc="4" strike="noStrike">
                <a:solidFill>
                  <a:srgbClr val="0000cc"/>
                </a:solidFill>
                <a:latin typeface="Times New Roman"/>
              </a:rPr>
              <a:t>name</a:t>
            </a:r>
            <a:r>
              <a:rPr b="0" i="1" lang="en-IN" sz="2000" spc="-3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2000" spc="-7" strike="noStrike">
                <a:solidFill>
                  <a:srgbClr val="0000cc"/>
                </a:solidFill>
                <a:latin typeface="Times New Roman"/>
              </a:rPr>
              <a:t>written</a:t>
            </a:r>
            <a:r>
              <a:rPr b="0" i="1" lang="en-IN" sz="2000" spc="-1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2000" spc="-7" strike="noStrike">
                <a:solidFill>
                  <a:srgbClr val="0000cc"/>
                </a:solidFill>
                <a:latin typeface="Times New Roman"/>
              </a:rPr>
              <a:t>in</a:t>
            </a:r>
            <a:r>
              <a:rPr b="0" i="1" lang="en-IN" sz="2000" spc="-1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cc"/>
                </a:solidFill>
                <a:latin typeface="Times New Roman"/>
              </a:rPr>
              <a:t>button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i="1" lang="en-IN" sz="2000" spc="-12" strike="noStrike">
                <a:solidFill>
                  <a:srgbClr val="0000cc"/>
                </a:solidFill>
                <a:latin typeface="Times New Roman"/>
              </a:rPr>
              <a:t>//to</a:t>
            </a:r>
            <a:r>
              <a:rPr b="0" i="1" lang="en-IN" sz="2000" spc="-3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cc"/>
                </a:solidFill>
                <a:latin typeface="Times New Roman"/>
              </a:rPr>
              <a:t>have</a:t>
            </a:r>
            <a:r>
              <a:rPr b="0" i="1" lang="en-IN" sz="2000" spc="-1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cc"/>
                </a:solidFill>
                <a:latin typeface="Times New Roman"/>
              </a:rPr>
              <a:t>case</a:t>
            </a:r>
            <a:r>
              <a:rPr b="0" i="1" lang="en-IN" sz="2000" spc="-26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2000" spc="-7" strike="noStrike">
                <a:solidFill>
                  <a:srgbClr val="0000cc"/>
                </a:solidFill>
                <a:latin typeface="Times New Roman"/>
              </a:rPr>
              <a:t>insensitive</a:t>
            </a:r>
            <a:r>
              <a:rPr b="0" i="1" lang="en-IN" sz="2000" spc="-3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cc"/>
                </a:solidFill>
                <a:latin typeface="Times New Roman"/>
              </a:rPr>
              <a:t>comparison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object 6"/>
          <p:cNvSpPr/>
          <p:nvPr/>
        </p:nvSpPr>
        <p:spPr>
          <a:xfrm>
            <a:off x="2822040" y="6653160"/>
            <a:ext cx="300384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jlab.</a:t>
            </a:r>
            <a:r>
              <a:rPr b="1" lang="en-IN" sz="2000" spc="-15" strike="noStrike">
                <a:solidFill>
                  <a:srgbClr val="c00000"/>
                </a:solidFill>
                <a:latin typeface="Times New Roman"/>
              </a:rPr>
              <a:t>setText(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"OK</a:t>
            </a:r>
            <a:r>
              <a:rPr b="0" lang="en-IN" sz="2000" spc="40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pressed.");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object 7"/>
          <p:cNvSpPr/>
          <p:nvPr/>
        </p:nvSpPr>
        <p:spPr>
          <a:xfrm>
            <a:off x="993240" y="6958080"/>
            <a:ext cx="14760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object 2"/>
          <p:cNvSpPr/>
          <p:nvPr/>
        </p:nvSpPr>
        <p:spPr>
          <a:xfrm>
            <a:off x="993240" y="511560"/>
            <a:ext cx="7258320" cy="33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3040" bIns="0" anchor="t">
            <a:spAutoFit/>
          </a:bodyPr>
          <a:p>
            <a:pPr marL="12600">
              <a:lnSpc>
                <a:spcPct val="96000"/>
              </a:lnSpc>
              <a:spcBef>
                <a:spcPts val="181"/>
              </a:spcBef>
            </a:pP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Simple</a:t>
            </a:r>
            <a:r>
              <a:rPr b="1" lang="en-IN" sz="2000" spc="48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Program 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import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java.awt.*;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import</a:t>
            </a:r>
            <a:r>
              <a:rPr b="0" lang="en-IN" sz="2000" spc="-11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java.awt.event.*;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import</a:t>
            </a:r>
            <a:r>
              <a:rPr b="0" lang="en-IN" sz="20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javax.swing.*;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class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1" strike="noStrike">
                <a:solidFill>
                  <a:srgbClr val="6f2fa0"/>
                </a:solidFill>
                <a:latin typeface="Times New Roman"/>
              </a:rPr>
              <a:t>EventDemoSwing</a:t>
            </a:r>
            <a:r>
              <a:rPr b="1" lang="en-IN" sz="2000" spc="474" strike="noStrike">
                <a:solidFill>
                  <a:srgbClr val="6f2fa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extends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JFrame</a:t>
            </a:r>
            <a:r>
              <a:rPr b="1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implements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ActionListener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35496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000" spc="-1" strike="noStrike">
                <a:solidFill>
                  <a:srgbClr val="0000cc"/>
                </a:solidFill>
                <a:latin typeface="Times New Roman"/>
              </a:rPr>
              <a:t>JLabel</a:t>
            </a:r>
            <a:r>
              <a:rPr b="1" lang="en-IN" sz="2000" spc="-7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jlab;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tabLst>
                <a:tab algn="l" pos="354960"/>
              </a:tabLst>
            </a:pPr>
            <a:r>
              <a:rPr b="1" lang="en-IN" sz="2000" spc="-1" strike="noStrike">
                <a:solidFill>
                  <a:srgbClr val="6f2fa0"/>
                </a:solidFill>
                <a:latin typeface="Times New Roman"/>
              </a:rPr>
              <a:t>EventDemoSwing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()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object 3"/>
          <p:cNvSpPr/>
          <p:nvPr/>
        </p:nvSpPr>
        <p:spPr>
          <a:xfrm>
            <a:off x="1335960" y="6881760"/>
            <a:ext cx="14760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object 2" descr=""/>
          <p:cNvPicPr/>
          <p:nvPr/>
        </p:nvPicPr>
        <p:blipFill>
          <a:blip r:embed="rId1"/>
          <a:stretch/>
        </p:blipFill>
        <p:spPr>
          <a:xfrm>
            <a:off x="7287840" y="3048120"/>
            <a:ext cx="2313000" cy="1057320"/>
          </a:xfrm>
          <a:prstGeom prst="rect">
            <a:avLst/>
          </a:prstGeom>
          <a:ln w="0">
            <a:noFill/>
          </a:ln>
        </p:spPr>
      </p:pic>
      <p:sp>
        <p:nvSpPr>
          <p:cNvPr id="246" name="object 3"/>
          <p:cNvSpPr/>
          <p:nvPr/>
        </p:nvSpPr>
        <p:spPr>
          <a:xfrm>
            <a:off x="993240" y="860400"/>
            <a:ext cx="7243200" cy="51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actionPerformed(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ActionEvent</a:t>
            </a:r>
            <a:r>
              <a:rPr b="1" lang="en-IN" sz="2400" spc="-46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ae)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926640" indent="-571680">
              <a:lnSpc>
                <a:spcPct val="100000"/>
              </a:lnSpc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en-IN" sz="2000" spc="-15" strike="noStrike">
                <a:solidFill>
                  <a:srgbClr val="0000cc"/>
                </a:solidFill>
                <a:latin typeface="Times New Roman"/>
              </a:rPr>
              <a:t>//store</a:t>
            </a:r>
            <a:r>
              <a:rPr b="0" i="1" lang="en-IN" sz="2000" spc="-4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cc"/>
                </a:solidFill>
                <a:latin typeface="Times New Roman"/>
              </a:rPr>
              <a:t>the</a:t>
            </a:r>
            <a:r>
              <a:rPr b="0" i="1" lang="en-IN" sz="2000" spc="-1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2000" spc="4" strike="noStrike">
                <a:solidFill>
                  <a:srgbClr val="0000cc"/>
                </a:solidFill>
                <a:latin typeface="Times New Roman"/>
              </a:rPr>
              <a:t>name</a:t>
            </a:r>
            <a:r>
              <a:rPr b="0" i="1" lang="en-IN" sz="2000" spc="-26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2000" spc="-7" strike="noStrike">
                <a:solidFill>
                  <a:srgbClr val="0000cc"/>
                </a:solidFill>
                <a:latin typeface="Times New Roman"/>
              </a:rPr>
              <a:t>written</a:t>
            </a:r>
            <a:r>
              <a:rPr b="0" i="1" lang="en-IN" sz="2000" spc="-1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2000" spc="-7" strike="noStrike">
                <a:solidFill>
                  <a:srgbClr val="0000cc"/>
                </a:solidFill>
                <a:latin typeface="Times New Roman"/>
              </a:rPr>
              <a:t>in</a:t>
            </a:r>
            <a:r>
              <a:rPr b="0" i="1" lang="en-IN" sz="2000" spc="-1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cc"/>
                </a:solidFill>
                <a:latin typeface="Times New Roman"/>
              </a:rPr>
              <a:t>button</a:t>
            </a:r>
            <a:r>
              <a:rPr b="0" i="1" lang="en-IN" sz="2000" spc="-3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cc"/>
                </a:solidFill>
                <a:latin typeface="Times New Roman"/>
              </a:rPr>
              <a:t>that</a:t>
            </a:r>
            <a:r>
              <a:rPr b="0" i="1" lang="en-IN" sz="2000" spc="-3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2000" spc="-7" strike="noStrike">
                <a:solidFill>
                  <a:srgbClr val="0000cc"/>
                </a:solidFill>
                <a:latin typeface="Times New Roman"/>
              </a:rPr>
              <a:t>is</a:t>
            </a:r>
            <a:r>
              <a:rPr b="0" i="1" lang="en-IN" sz="2000" spc="-1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2000" spc="-7" strike="noStrike">
                <a:solidFill>
                  <a:srgbClr val="0000cc"/>
                </a:solidFill>
                <a:latin typeface="Times New Roman"/>
              </a:rPr>
              <a:t>clicked ,in</a:t>
            </a:r>
            <a:r>
              <a:rPr b="0" i="1" lang="en-IN" sz="2000" spc="-2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cc"/>
                </a:solidFill>
                <a:latin typeface="Times New Roman"/>
              </a:rPr>
              <a:t>variable</a:t>
            </a:r>
            <a:r>
              <a:rPr b="0" i="1" lang="en-IN" sz="2000" spc="-3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cc"/>
                </a:solidFill>
                <a:latin typeface="Times New Roman"/>
              </a:rPr>
              <a:t>s </a:t>
            </a:r>
            <a:r>
              <a:rPr b="0" i="1" lang="en-IN" sz="2000" spc="-486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String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=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ae.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getActionCommand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();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if(s.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equalsIgnoreCase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("ok"))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926640" indent="914400">
              <a:lnSpc>
                <a:spcPct val="100000"/>
              </a:lnSpc>
              <a:tabLst>
                <a:tab algn="l" pos="0"/>
              </a:tabLst>
            </a:pPr>
            <a:r>
              <a:rPr b="0" lang="en-IN" sz="2400" spc="-15" strike="noStrike">
                <a:solidFill>
                  <a:srgbClr val="0000cc"/>
                </a:solidFill>
                <a:latin typeface="Times New Roman"/>
              </a:rPr>
              <a:t>jlab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400" spc="-15" strike="noStrike">
                <a:solidFill>
                  <a:srgbClr val="c00000"/>
                </a:solidFill>
                <a:latin typeface="Times New Roman"/>
              </a:rPr>
              <a:t>setText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("OK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pressed."); 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else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if(s.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equalsIgnoreCase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("cancel"))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841040">
              <a:lnSpc>
                <a:spcPct val="100000"/>
              </a:lnSpc>
              <a:tabLst>
                <a:tab algn="l" pos="4468320"/>
              </a:tabLst>
            </a:pPr>
            <a:r>
              <a:rPr b="0" lang="en-IN" sz="2400" spc="-15" strike="noStrike">
                <a:solidFill>
                  <a:srgbClr val="0000cc"/>
                </a:solidFill>
                <a:latin typeface="Times New Roman"/>
              </a:rPr>
              <a:t>jlab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400" spc="-15" strike="noStrike">
                <a:solidFill>
                  <a:srgbClr val="c00000"/>
                </a:solidFill>
                <a:latin typeface="Times New Roman"/>
              </a:rPr>
              <a:t>setText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("Cancel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pressed.");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tabLst>
                <a:tab algn="l" pos="446832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tabLst>
                <a:tab algn="l" pos="446832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static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main(String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args[])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tabLst>
                <a:tab algn="l" pos="92664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SwingUtilities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.invokeLater(new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Runnable()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object 4"/>
          <p:cNvSpPr/>
          <p:nvPr/>
        </p:nvSpPr>
        <p:spPr>
          <a:xfrm>
            <a:off x="4650840" y="4518000"/>
            <a:ext cx="1717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object 5"/>
          <p:cNvSpPr/>
          <p:nvPr/>
        </p:nvSpPr>
        <p:spPr>
          <a:xfrm>
            <a:off x="5565240" y="4518000"/>
            <a:ext cx="3214800" cy="14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4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run()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87120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24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6f2fa0"/>
                </a:solidFill>
                <a:latin typeface="Times New Roman"/>
              </a:rPr>
              <a:t>EventDemoSwing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object 6"/>
          <p:cNvSpPr/>
          <p:nvPr/>
        </p:nvSpPr>
        <p:spPr>
          <a:xfrm>
            <a:off x="4650840" y="5981040"/>
            <a:ext cx="212400" cy="7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object 7"/>
          <p:cNvSpPr/>
          <p:nvPr/>
        </p:nvSpPr>
        <p:spPr>
          <a:xfrm>
            <a:off x="1335960" y="6712560"/>
            <a:ext cx="1717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2829600" y="497880"/>
            <a:ext cx="43977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15" strike="noStrike">
                <a:solidFill>
                  <a:schemeClr val="dk1"/>
                </a:solidFill>
                <a:latin typeface="Times New Roman"/>
              </a:rPr>
              <a:t>Create</a:t>
            </a:r>
            <a:r>
              <a:rPr b="1" lang="en-IN" sz="36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1" lang="en-IN" sz="36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Swing</a:t>
            </a:r>
            <a:r>
              <a:rPr b="1" lang="en-IN" sz="3600" spc="-21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Applet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object 3"/>
          <p:cNvSpPr/>
          <p:nvPr/>
        </p:nvSpPr>
        <p:spPr>
          <a:xfrm>
            <a:off x="993240" y="1312200"/>
            <a:ext cx="8071200" cy="36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240" bIns="0" anchor="t">
            <a:spAutoFit/>
          </a:bodyPr>
          <a:p>
            <a:pPr marL="342360" indent="-342360" algn="r">
              <a:lnSpc>
                <a:spcPct val="100000"/>
              </a:lnSpc>
              <a:spcBef>
                <a:spcPts val="734"/>
              </a:spcBef>
              <a:buClr>
                <a:srgbClr val="000000"/>
              </a:buClr>
              <a:buFont typeface="Arial MT"/>
              <a:buChar char="•"/>
              <a:tabLst>
                <a:tab algn="l" pos="342360"/>
                <a:tab algn="l" pos="34308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600" spc="-17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Sw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pp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le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x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te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nd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4" strike="noStrike">
                <a:solidFill>
                  <a:srgbClr val="000000"/>
                </a:solidFill>
                <a:latin typeface="Times New Roman"/>
              </a:rPr>
              <a:t>Ja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pp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let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84"/>
              </a:spcBef>
              <a:tabLst>
                <a:tab algn="l" pos="342360"/>
                <a:tab algn="l" pos="343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Arial MT"/>
              </a:rPr>
              <a:t>–</a:t>
            </a:r>
            <a:r>
              <a:rPr b="0" lang="en-IN" sz="2400" spc="239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JApplet</a:t>
            </a:r>
            <a:r>
              <a:rPr b="1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derived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from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Applet.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365840"/>
                <a:tab algn="l" pos="2464560"/>
                <a:tab algn="l" pos="3069720"/>
                <a:tab algn="l" pos="3639240"/>
                <a:tab algn="l" pos="4482360"/>
                <a:tab algn="l" pos="5198760"/>
                <a:tab algn="l" pos="6498720"/>
                <a:tab algn="l" pos="778320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Sw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pp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let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600" spc="12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sa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ou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lifec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cl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et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hod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  Applet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66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1" lang="en-IN" sz="2800" spc="-7" strike="noStrike">
                <a:solidFill>
                  <a:srgbClr val="000000"/>
                </a:solidFill>
                <a:latin typeface="Times New Roman"/>
              </a:rPr>
              <a:t>init(</a:t>
            </a:r>
            <a:r>
              <a:rPr b="1" lang="en-IN" sz="28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800" spc="-7" strike="noStrike">
                <a:solidFill>
                  <a:srgbClr val="000000"/>
                </a:solidFill>
                <a:latin typeface="Times New Roman"/>
              </a:rPr>
              <a:t>),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6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1" lang="en-IN" sz="2800" spc="-7" strike="noStrike">
                <a:solidFill>
                  <a:srgbClr val="000000"/>
                </a:solidFill>
                <a:latin typeface="Times New Roman"/>
              </a:rPr>
              <a:t>start(</a:t>
            </a:r>
            <a:r>
              <a:rPr b="1" lang="en-IN" sz="28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800" spc="-7" strike="noStrike">
                <a:solidFill>
                  <a:srgbClr val="000000"/>
                </a:solidFill>
                <a:latin typeface="Times New Roman"/>
              </a:rPr>
              <a:t>),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 stop(</a:t>
            </a:r>
            <a:r>
              <a:rPr b="1" lang="en-IN" sz="2800" spc="-7" strike="noStrike">
                <a:solidFill>
                  <a:srgbClr val="000000"/>
                </a:solidFill>
                <a:latin typeface="Times New Roman"/>
              </a:rPr>
              <a:t> ),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 and</a:t>
            </a:r>
            <a:r>
              <a:rPr b="1" lang="en-IN" sz="28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800" spc="-12" strike="noStrike">
                <a:solidFill>
                  <a:srgbClr val="000000"/>
                </a:solidFill>
                <a:latin typeface="Times New Roman"/>
              </a:rPr>
              <a:t>destroy(</a:t>
            </a:r>
            <a:r>
              <a:rPr b="1" lang="en-IN" sz="2800" spc="-7" strike="noStrike">
                <a:solidFill>
                  <a:srgbClr val="000000"/>
                </a:solidFill>
                <a:latin typeface="Times New Roman"/>
              </a:rPr>
              <a:t> ).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383840"/>
                <a:tab algn="l" pos="2371680"/>
                <a:tab algn="l" pos="3069720"/>
                <a:tab algn="l" pos="3674880"/>
                <a:tab algn="l" pos="5050800"/>
                <a:tab algn="l" pos="6334200"/>
                <a:tab algn="l" pos="6921000"/>
                <a:tab algn="l" pos="794772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Sw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pp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le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il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no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all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ov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err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1" lang="en-IN" sz="2600" spc="4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)  method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/>
          </p:nvPr>
        </p:nvSpPr>
        <p:spPr>
          <a:xfrm>
            <a:off x="993240" y="1313640"/>
            <a:ext cx="8071920" cy="4849200"/>
          </a:xfrm>
          <a:prstGeom prst="rect">
            <a:avLst/>
          </a:prstGeom>
          <a:noFill/>
          <a:ln w="0">
            <a:noFill/>
          </a:ln>
        </p:spPr>
        <p:txBody>
          <a:bodyPr lIns="0" rIns="0" tIns="387720" bIns="0" anchor="t">
            <a:noAutofit/>
          </a:bodyPr>
          <a:p>
            <a:pPr marL="355680" indent="-3430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800" spc="-7" strike="noStrike">
                <a:solidFill>
                  <a:schemeClr val="dk1"/>
                </a:solidFill>
                <a:latin typeface="Times New Roman"/>
              </a:rPr>
              <a:t>Lightweight</a:t>
            </a:r>
            <a:r>
              <a:rPr b="0" lang="en-IN" sz="2800" spc="-5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chemeClr val="dk1"/>
                </a:solidFill>
                <a:latin typeface="Times New Roman"/>
              </a:rPr>
              <a:t>components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51"/>
              </a:spcBef>
              <a:buNone/>
              <a:tabLst>
                <a:tab algn="l" pos="354960"/>
                <a:tab algn="l" pos="355680"/>
              </a:tabLst>
            </a:pPr>
            <a:endParaRPr b="0" lang="en-IN" sz="3100" spc="-1" strike="noStrike">
              <a:solidFill>
                <a:srgbClr val="000000"/>
              </a:solidFill>
              <a:latin typeface="Calibri"/>
            </a:endParaRPr>
          </a:p>
          <a:p>
            <a:pPr lvl="1" marL="756360" indent="-287640">
              <a:lnSpc>
                <a:spcPct val="100000"/>
              </a:lnSpc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do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not</a:t>
            </a:r>
            <a:r>
              <a:rPr b="1" lang="en-IN" sz="24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translate</a:t>
            </a:r>
            <a:r>
              <a:rPr b="1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into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native peers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,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1" marL="756360" indent="-286920">
              <a:lnSpc>
                <a:spcPct val="2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36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look</a:t>
            </a:r>
            <a:r>
              <a:rPr b="1" lang="en-IN" sz="2400" spc="3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1" lang="en-IN" sz="2400" spc="37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feel</a:t>
            </a:r>
            <a:r>
              <a:rPr b="1" lang="en-IN" sz="2400" spc="37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1" lang="en-IN" sz="2400" spc="3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each</a:t>
            </a:r>
            <a:r>
              <a:rPr b="1" lang="en-IN" sz="2400" spc="37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component</a:t>
            </a:r>
            <a:r>
              <a:rPr b="1" lang="en-IN" sz="2400" spc="37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1" lang="en-IN" sz="2400" spc="38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determined</a:t>
            </a:r>
            <a:r>
              <a:rPr b="1" lang="en-IN" sz="2400" spc="37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by </a:t>
            </a:r>
            <a:r>
              <a:rPr b="1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Swing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not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by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underlying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operating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system.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4960" indent="-343080">
              <a:lnSpc>
                <a:spcPct val="200000"/>
              </a:lnSpc>
              <a:spcBef>
                <a:spcPts val="544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179720"/>
                <a:tab algn="l" pos="2257560"/>
                <a:tab algn="l" pos="2989080"/>
                <a:tab algn="l" pos="3866400"/>
                <a:tab algn="l" pos="5661720"/>
                <a:tab algn="l" pos="6411600"/>
                <a:tab algn="l" pos="7380720"/>
                <a:tab algn="l" pos="7893000"/>
              </a:tabLst>
            </a:pPr>
            <a:r>
              <a:rPr b="0" lang="en-IN" sz="2600" spc="4" strike="noStrike">
                <a:solidFill>
                  <a:schemeClr val="dk1"/>
                </a:solidFill>
                <a:latin typeface="Times New Roman"/>
              </a:rPr>
              <a:t>Th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i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s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600" spc="-12" strike="noStrike">
                <a:solidFill>
                  <a:schemeClr val="dk1"/>
                </a:solidFill>
                <a:latin typeface="Times New Roman"/>
              </a:rPr>
              <a:t>m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ea</a:t>
            </a:r>
            <a:r>
              <a:rPr b="0" lang="en-IN" sz="2600" spc="-12" strike="noStrike">
                <a:solidFill>
                  <a:schemeClr val="dk1"/>
                </a:solidFill>
                <a:latin typeface="Times New Roman"/>
              </a:rPr>
              <a:t>n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s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0" lang="en-IN" sz="2600" spc="4" strike="noStrike">
                <a:solidFill>
                  <a:schemeClr val="dk1"/>
                </a:solidFill>
                <a:latin typeface="Times New Roman"/>
              </a:rPr>
              <a:t>h</a:t>
            </a:r>
            <a:r>
              <a:rPr b="0" lang="en-IN" sz="2600" spc="-7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1" lang="en-IN" sz="2600" spc="-7" strike="noStrike">
                <a:solidFill>
                  <a:schemeClr val="dk1"/>
                </a:solidFill>
                <a:latin typeface="Times New Roman"/>
              </a:rPr>
              <a:t>e</a:t>
            </a:r>
            <a:r>
              <a:rPr b="1" lang="en-IN" sz="2600" spc="4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1" lang="en-IN" sz="2600" spc="-21" strike="noStrike">
                <a:solidFill>
                  <a:schemeClr val="dk1"/>
                </a:solidFill>
                <a:latin typeface="Times New Roman"/>
              </a:rPr>
              <a:t>c</a:t>
            </a:r>
            <a:r>
              <a:rPr b="1" lang="en-IN" sz="2600" spc="-1" strike="noStrike">
                <a:solidFill>
                  <a:schemeClr val="dk1"/>
                </a:solidFill>
                <a:latin typeface="Times New Roman"/>
              </a:rPr>
              <a:t>h</a:t>
            </a:r>
            <a:r>
              <a:rPr b="1" lang="en-IN" sz="26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1" lang="en-IN" sz="2600" spc="-7" strike="noStrike">
                <a:solidFill>
                  <a:schemeClr val="dk1"/>
                </a:solidFill>
                <a:latin typeface="Times New Roman"/>
              </a:rPr>
              <a:t>c</a:t>
            </a:r>
            <a:r>
              <a:rPr b="1" lang="en-IN" sz="2600" spc="-12" strike="noStrike">
                <a:solidFill>
                  <a:schemeClr val="dk1"/>
                </a:solidFill>
                <a:latin typeface="Times New Roman"/>
              </a:rPr>
              <a:t>o</a:t>
            </a:r>
            <a:r>
              <a:rPr b="1" lang="en-IN" sz="2600" spc="-1" strike="noStrike">
                <a:solidFill>
                  <a:schemeClr val="dk1"/>
                </a:solidFill>
                <a:latin typeface="Times New Roman"/>
              </a:rPr>
              <a:t>m</a:t>
            </a:r>
            <a:r>
              <a:rPr b="1" lang="en-IN" sz="2600" spc="-12" strike="noStrike">
                <a:solidFill>
                  <a:schemeClr val="dk1"/>
                </a:solidFill>
                <a:latin typeface="Times New Roman"/>
              </a:rPr>
              <a:t>p</a:t>
            </a:r>
            <a:r>
              <a:rPr b="1" lang="en-IN" sz="2600" spc="4" strike="noStrike">
                <a:solidFill>
                  <a:schemeClr val="dk1"/>
                </a:solidFill>
                <a:latin typeface="Times New Roman"/>
              </a:rPr>
              <a:t>o</a:t>
            </a:r>
            <a:r>
              <a:rPr b="1" lang="en-IN" sz="2600" spc="-12" strike="noStrike">
                <a:solidFill>
                  <a:schemeClr val="dk1"/>
                </a:solidFill>
                <a:latin typeface="Times New Roman"/>
              </a:rPr>
              <a:t>n</a:t>
            </a:r>
            <a:r>
              <a:rPr b="1" lang="en-IN" sz="2600" spc="-7" strike="noStrike">
                <a:solidFill>
                  <a:schemeClr val="dk1"/>
                </a:solidFill>
                <a:latin typeface="Times New Roman"/>
              </a:rPr>
              <a:t>e</a:t>
            </a:r>
            <a:r>
              <a:rPr b="1" lang="en-IN" sz="2600" spc="-1" strike="noStrike">
                <a:solidFill>
                  <a:schemeClr val="dk1"/>
                </a:solidFill>
                <a:latin typeface="Times New Roman"/>
              </a:rPr>
              <a:t>nt</a:t>
            </a:r>
            <a:r>
              <a:rPr b="1" lang="en-IN" sz="26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1" lang="en-IN" sz="2600" spc="-12" strike="noStrike">
                <a:solidFill>
                  <a:schemeClr val="dk1"/>
                </a:solidFill>
                <a:latin typeface="Times New Roman"/>
              </a:rPr>
              <a:t>w</a:t>
            </a:r>
            <a:r>
              <a:rPr b="1" lang="en-IN" sz="2600" spc="-7" strike="noStrike">
                <a:solidFill>
                  <a:schemeClr val="dk1"/>
                </a:solidFill>
                <a:latin typeface="Times New Roman"/>
              </a:rPr>
              <a:t>il</a:t>
            </a:r>
            <a:r>
              <a:rPr b="1" lang="en-IN" sz="2600" spc="-1" strike="noStrike">
                <a:solidFill>
                  <a:schemeClr val="dk1"/>
                </a:solidFill>
                <a:latin typeface="Times New Roman"/>
              </a:rPr>
              <a:t>l</a:t>
            </a:r>
            <a:r>
              <a:rPr b="1" lang="en-IN" sz="26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1" lang="en-IN" sz="2600" spc="-12" strike="noStrike">
                <a:solidFill>
                  <a:schemeClr val="dk1"/>
                </a:solidFill>
                <a:latin typeface="Times New Roman"/>
              </a:rPr>
              <a:t>w</a:t>
            </a:r>
            <a:r>
              <a:rPr b="1" lang="en-IN" sz="2600" spc="4" strike="noStrike">
                <a:solidFill>
                  <a:schemeClr val="dk1"/>
                </a:solidFill>
                <a:latin typeface="Times New Roman"/>
              </a:rPr>
              <a:t>o</a:t>
            </a:r>
            <a:r>
              <a:rPr b="1" lang="en-IN" sz="2600" spc="-7" strike="noStrike">
                <a:solidFill>
                  <a:schemeClr val="dk1"/>
                </a:solidFill>
                <a:latin typeface="Times New Roman"/>
              </a:rPr>
              <a:t>r</a:t>
            </a:r>
            <a:r>
              <a:rPr b="1" lang="en-IN" sz="2600" spc="-1" strike="noStrike">
                <a:solidFill>
                  <a:schemeClr val="dk1"/>
                </a:solidFill>
                <a:latin typeface="Times New Roman"/>
              </a:rPr>
              <a:t>k</a:t>
            </a:r>
            <a:r>
              <a:rPr b="1" lang="en-IN" sz="26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1" lang="en-IN" sz="2600" spc="-7" strike="noStrike">
                <a:solidFill>
                  <a:schemeClr val="dk1"/>
                </a:solidFill>
                <a:latin typeface="Times New Roman"/>
              </a:rPr>
              <a:t>i</a:t>
            </a:r>
            <a:r>
              <a:rPr b="1" lang="en-IN" sz="2600" spc="-1" strike="noStrike">
                <a:solidFill>
                  <a:schemeClr val="dk1"/>
                </a:solidFill>
                <a:latin typeface="Times New Roman"/>
              </a:rPr>
              <a:t>n</a:t>
            </a:r>
            <a:r>
              <a:rPr b="1" lang="en-IN" sz="26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1" lang="en-IN" sz="2600" spc="-1" strike="noStrike">
                <a:solidFill>
                  <a:schemeClr val="dk1"/>
                </a:solidFill>
                <a:latin typeface="Times New Roman"/>
              </a:rPr>
              <a:t>a  </a:t>
            </a:r>
            <a:r>
              <a:rPr b="1" lang="en-IN" sz="2600" spc="-7" strike="noStrike">
                <a:solidFill>
                  <a:srgbClr val="c00000"/>
                </a:solidFill>
                <a:latin typeface="Times New Roman"/>
              </a:rPr>
              <a:t>consistent</a:t>
            </a:r>
            <a:r>
              <a:rPr b="1" lang="en-IN" sz="2600" spc="-26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lang="en-IN" sz="2600" spc="-1" strike="noStrike">
                <a:solidFill>
                  <a:srgbClr val="c00000"/>
                </a:solidFill>
                <a:latin typeface="Times New Roman"/>
              </a:rPr>
              <a:t>manner</a:t>
            </a:r>
            <a:r>
              <a:rPr b="1" lang="en-IN" sz="2600" spc="-80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lang="en-IN" sz="2600" spc="-12" strike="noStrike">
                <a:solidFill>
                  <a:srgbClr val="c00000"/>
                </a:solidFill>
                <a:latin typeface="Times New Roman"/>
              </a:rPr>
              <a:t>across</a:t>
            </a:r>
            <a:r>
              <a:rPr b="1" lang="en-IN" sz="2600" spc="-21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lang="en-IN" sz="2600" spc="-1" strike="noStrike">
                <a:solidFill>
                  <a:srgbClr val="c00000"/>
                </a:solidFill>
                <a:latin typeface="Times New Roman"/>
              </a:rPr>
              <a:t>all</a:t>
            </a:r>
            <a:r>
              <a:rPr b="1" lang="en-IN" sz="2600" spc="4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lang="en-IN" sz="2600" spc="-1" strike="noStrike">
                <a:solidFill>
                  <a:srgbClr val="c00000"/>
                </a:solidFill>
                <a:latin typeface="Times New Roman"/>
              </a:rPr>
              <a:t>platforms.</a:t>
            </a:r>
            <a:endParaRPr b="0" lang="en-IN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ldNum" idx="20"/>
          </p:nvPr>
        </p:nvSpPr>
        <p:spPr>
          <a:xfrm>
            <a:off x="7599600" y="7041960"/>
            <a:ext cx="18698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754640" indent="0">
              <a:lnSpc>
                <a:spcPts val="1239"/>
              </a:lnSpc>
              <a:buNone/>
              <a:defRPr b="0" lang="en-IN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marL="1754640" indent="0">
              <a:lnSpc>
                <a:spcPts val="1239"/>
              </a:lnSpc>
              <a:buNone/>
            </a:pPr>
            <a:fld id="{F19E2184-B9DF-4824-8546-DBB5F6EBF202}" type="slidenum">
              <a:rPr b="0" lang="en-IN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title"/>
          </p:nvPr>
        </p:nvSpPr>
        <p:spPr>
          <a:xfrm>
            <a:off x="764640" y="348480"/>
            <a:ext cx="6440400" cy="13100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2800" spc="-7" strike="noStrike">
                <a:solidFill>
                  <a:schemeClr val="dk1"/>
                </a:solidFill>
                <a:latin typeface="Times New Roman"/>
              </a:rPr>
              <a:t>Swing</a:t>
            </a:r>
            <a:r>
              <a:rPr b="0" lang="en-IN" sz="28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chemeClr val="dk1"/>
                </a:solidFill>
                <a:latin typeface="Times New Roman"/>
              </a:rPr>
              <a:t>Key</a:t>
            </a:r>
            <a:r>
              <a:rPr b="0" lang="en-IN" sz="28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chemeClr val="dk1"/>
                </a:solidFill>
                <a:latin typeface="Times New Roman"/>
              </a:rPr>
              <a:t>Features</a:t>
            </a:r>
            <a:r>
              <a:rPr b="1" lang="en-IN" sz="2800" spc="-7" strike="noStrike">
                <a:solidFill>
                  <a:schemeClr val="dk1"/>
                </a:solidFill>
                <a:latin typeface="Times New Roman"/>
              </a:rPr>
              <a:t>-Swing</a:t>
            </a:r>
            <a:r>
              <a:rPr b="1" lang="en-IN" sz="2800" spc="29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800" spc="-7" strike="noStrike">
                <a:solidFill>
                  <a:schemeClr val="dk1"/>
                </a:solidFill>
                <a:latin typeface="Times New Roman"/>
              </a:rPr>
              <a:t>components</a:t>
            </a:r>
            <a:r>
              <a:rPr b="1" lang="en-IN" sz="28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800" spc="-21" strike="noStrike">
                <a:solidFill>
                  <a:schemeClr val="dk1"/>
                </a:solidFill>
                <a:latin typeface="Times New Roman"/>
              </a:rPr>
              <a:t>are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 marL="2194560" indent="0">
              <a:lnSpc>
                <a:spcPct val="100000"/>
              </a:lnSpc>
              <a:buNone/>
            </a:pPr>
            <a:r>
              <a:rPr b="1" lang="en-IN" sz="2800" spc="-7" strike="noStrike">
                <a:solidFill>
                  <a:schemeClr val="dk1"/>
                </a:solidFill>
                <a:latin typeface="Times New Roman"/>
              </a:rPr>
              <a:t>Lightweight</a:t>
            </a:r>
            <a:r>
              <a:rPr b="0" lang="en-IN" sz="2800" spc="-7" strike="noStrike">
                <a:solidFill>
                  <a:schemeClr val="dk1"/>
                </a:solidFill>
                <a:latin typeface="Times New Roman"/>
              </a:rPr>
              <a:t>(contd.)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object 2"/>
          <p:cNvSpPr/>
          <p:nvPr/>
        </p:nvSpPr>
        <p:spPr>
          <a:xfrm>
            <a:off x="993240" y="1319040"/>
            <a:ext cx="8070480" cy="273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748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689"/>
              </a:spcBef>
              <a:buClr>
                <a:srgbClr val="0000cc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26" strike="noStrike">
                <a:solidFill>
                  <a:srgbClr val="0000cc"/>
                </a:solidFill>
                <a:latin typeface="Times New Roman"/>
              </a:rPr>
              <a:t>Write</a:t>
            </a:r>
            <a:r>
              <a:rPr b="0" lang="en-IN" sz="2400" spc="-4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cc"/>
                </a:solidFill>
                <a:latin typeface="Times New Roman"/>
              </a:rPr>
              <a:t>a</a:t>
            </a:r>
            <a:r>
              <a:rPr b="0" lang="en-IN" sz="2400" spc="-1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cc"/>
                </a:solidFill>
                <a:latin typeface="Times New Roman"/>
              </a:rPr>
              <a:t>program</a:t>
            </a:r>
            <a:r>
              <a:rPr b="0" lang="en-IN" sz="2400" spc="-3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cc"/>
                </a:solidFill>
                <a:latin typeface="Times New Roman"/>
              </a:rPr>
              <a:t>using</a:t>
            </a:r>
            <a:r>
              <a:rPr b="0" lang="en-IN" sz="2400" spc="-26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SWING</a:t>
            </a:r>
            <a:r>
              <a:rPr b="1" lang="en-IN" sz="2400" spc="-131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APPLET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536"/>
              </a:spcBef>
              <a:buClr>
                <a:srgbClr val="0000cc"/>
              </a:buClr>
              <a:buFont typeface="Arial MT"/>
              <a:buChar char="–"/>
              <a:tabLst>
                <a:tab algn="l" pos="756360"/>
                <a:tab algn="l" pos="757080"/>
              </a:tabLst>
            </a:pP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It</a:t>
            </a:r>
            <a:r>
              <a:rPr b="0" lang="en-IN" sz="2200" spc="-1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should have</a:t>
            </a:r>
            <a:r>
              <a:rPr b="0" lang="en-IN" sz="2200" spc="-1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two</a:t>
            </a:r>
            <a:r>
              <a:rPr b="0" lang="en-IN" sz="2200" spc="4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buttons</a:t>
            </a:r>
            <a:r>
              <a:rPr b="0" lang="en-IN" sz="2200" spc="-1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12" strike="noStrike">
                <a:solidFill>
                  <a:srgbClr val="0000cc"/>
                </a:solidFill>
                <a:latin typeface="Times New Roman"/>
              </a:rPr>
              <a:t>Ok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 and</a:t>
            </a:r>
            <a:r>
              <a:rPr b="0" lang="en-IN" sz="2200" spc="4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Cancel.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530"/>
              </a:spcBef>
              <a:buClr>
                <a:srgbClr val="0000cc"/>
              </a:buClr>
              <a:buFont typeface="Arial MT"/>
              <a:buChar char="–"/>
              <a:tabLst>
                <a:tab algn="l" pos="756360"/>
                <a:tab algn="l" pos="757080"/>
              </a:tabLst>
            </a:pP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Label to display</a:t>
            </a:r>
            <a:r>
              <a:rPr b="0" lang="en-IN" sz="2200" spc="-12" strike="noStrike">
                <a:solidFill>
                  <a:srgbClr val="0000cc"/>
                </a:solidFill>
                <a:latin typeface="Times New Roman"/>
              </a:rPr>
              <a:t> message</a:t>
            </a:r>
            <a:r>
              <a:rPr b="0" lang="en-IN" sz="2200" spc="18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“Push</a:t>
            </a:r>
            <a:r>
              <a:rPr b="0" lang="en-IN" sz="2200" spc="-1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a 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button”.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>
              <a:lnSpc>
                <a:spcPct val="100000"/>
              </a:lnSpc>
              <a:spcBef>
                <a:spcPts val="524"/>
              </a:spcBef>
              <a:buClr>
                <a:srgbClr val="0000cc"/>
              </a:buClr>
              <a:buFont typeface="Arial MT"/>
              <a:buChar char="–"/>
              <a:tabLst>
                <a:tab algn="l" pos="756360"/>
                <a:tab algn="l" pos="757080"/>
                <a:tab algn="l" pos="1594440"/>
                <a:tab algn="l" pos="2089800"/>
                <a:tab algn="l" pos="2802960"/>
                <a:tab algn="l" pos="3314880"/>
                <a:tab algn="l" pos="3888000"/>
                <a:tab algn="l" pos="4773240"/>
                <a:tab algn="l" pos="5099760"/>
                <a:tab algn="l" pos="5905440"/>
                <a:tab algn="l" pos="6418080"/>
                <a:tab algn="l" pos="7531560"/>
              </a:tabLst>
            </a:pP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W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h</a:t>
            </a:r>
            <a:r>
              <a:rPr b="0" lang="en-IN" sz="2200" spc="-12" strike="noStrike">
                <a:solidFill>
                  <a:srgbClr val="0000cc"/>
                </a:solidFill>
                <a:latin typeface="Times New Roman"/>
              </a:rPr>
              <a:t>e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n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	</a:t>
            </a:r>
            <a:r>
              <a:rPr b="0" lang="en-IN" sz="2200" spc="-12" strike="noStrike">
                <a:solidFill>
                  <a:srgbClr val="0000cc"/>
                </a:solidFill>
                <a:latin typeface="Times New Roman"/>
              </a:rPr>
              <a:t>w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e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	</a:t>
            </a:r>
            <a:r>
              <a:rPr b="0" lang="en-IN" sz="2200" spc="-12" strike="noStrike">
                <a:solidFill>
                  <a:srgbClr val="0000cc"/>
                </a:solidFill>
                <a:latin typeface="Times New Roman"/>
              </a:rPr>
              <a:t>c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li</a:t>
            </a:r>
            <a:r>
              <a:rPr b="0" lang="en-IN" sz="2200" spc="-12" strike="noStrike">
                <a:solidFill>
                  <a:srgbClr val="0000cc"/>
                </a:solidFill>
                <a:latin typeface="Times New Roman"/>
              </a:rPr>
              <a:t>c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k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t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h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e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	</a:t>
            </a:r>
            <a:r>
              <a:rPr b="0" lang="en-IN" sz="2200" spc="-12" strike="noStrike">
                <a:solidFill>
                  <a:srgbClr val="0000cc"/>
                </a:solidFill>
                <a:latin typeface="Times New Roman"/>
              </a:rPr>
              <a:t>O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K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	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bu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tt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o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n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it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	</a:t>
            </a:r>
            <a:r>
              <a:rPr b="0" lang="en-IN" sz="2200" spc="-15" strike="noStrike">
                <a:solidFill>
                  <a:srgbClr val="0000cc"/>
                </a:solidFill>
                <a:latin typeface="Times New Roman"/>
              </a:rPr>
              <a:t>p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ri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n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ts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t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h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e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	</a:t>
            </a:r>
            <a:r>
              <a:rPr b="0" lang="en-IN" sz="2200" spc="-26" strike="noStrike">
                <a:solidFill>
                  <a:srgbClr val="0000cc"/>
                </a:solidFill>
                <a:latin typeface="Times New Roman"/>
              </a:rPr>
              <a:t>m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e</a:t>
            </a:r>
            <a:r>
              <a:rPr b="0" lang="en-IN" sz="2200" spc="-12" strike="noStrike">
                <a:solidFill>
                  <a:srgbClr val="0000cc"/>
                </a:solidFill>
                <a:latin typeface="Times New Roman"/>
              </a:rPr>
              <a:t>ssa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g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e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	</a:t>
            </a:r>
            <a:r>
              <a:rPr b="0" lang="en-IN" sz="2200" spc="-12" strike="noStrike">
                <a:solidFill>
                  <a:srgbClr val="0000cc"/>
                </a:solidFill>
                <a:latin typeface="Times New Roman"/>
              </a:rPr>
              <a:t>“O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K  pressed”</a:t>
            </a:r>
            <a:r>
              <a:rPr b="0" lang="en-IN" sz="2200" spc="-2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in</a:t>
            </a:r>
            <a:r>
              <a:rPr b="0" lang="en-IN" sz="2200" spc="4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the</a:t>
            </a:r>
            <a:r>
              <a:rPr b="0" lang="en-IN" sz="2200" spc="-1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label.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>
              <a:lnSpc>
                <a:spcPct val="100000"/>
              </a:lnSpc>
              <a:spcBef>
                <a:spcPts val="530"/>
              </a:spcBef>
              <a:buClr>
                <a:srgbClr val="0000cc"/>
              </a:buClr>
              <a:buFont typeface="Arial MT"/>
              <a:buChar char="–"/>
              <a:tabLst>
                <a:tab algn="l" pos="756360"/>
                <a:tab algn="l" pos="757080"/>
              </a:tabLst>
            </a:pP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When</a:t>
            </a:r>
            <a:r>
              <a:rPr b="0" lang="en-IN" sz="2200" spc="20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we</a:t>
            </a:r>
            <a:r>
              <a:rPr b="0" lang="en-IN" sz="2200" spc="194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click</a:t>
            </a:r>
            <a:r>
              <a:rPr b="0" lang="en-IN" sz="2200" spc="20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the</a:t>
            </a:r>
            <a:r>
              <a:rPr b="0" lang="en-IN" sz="2200" spc="199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Cancel</a:t>
            </a:r>
            <a:r>
              <a:rPr b="0" lang="en-IN" sz="2200" spc="199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button</a:t>
            </a:r>
            <a:r>
              <a:rPr b="0" lang="en-IN" sz="2200" spc="20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it</a:t>
            </a:r>
            <a:r>
              <a:rPr b="0" lang="en-IN" sz="2200" spc="199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prints</a:t>
            </a:r>
            <a:r>
              <a:rPr b="0" lang="en-IN" sz="2200" spc="199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the</a:t>
            </a:r>
            <a:r>
              <a:rPr b="0" lang="en-IN" sz="2200" spc="194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message</a:t>
            </a:r>
            <a:r>
              <a:rPr b="0" lang="en-IN" sz="2200" spc="194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“Cancel </a:t>
            </a:r>
            <a:r>
              <a:rPr b="0" lang="en-IN" sz="2200" spc="-537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pressed”</a:t>
            </a:r>
            <a:r>
              <a:rPr b="0" lang="en-IN" sz="2200" spc="-2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in</a:t>
            </a:r>
            <a:r>
              <a:rPr b="0" lang="en-IN" sz="2200" spc="4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cc"/>
                </a:solidFill>
                <a:latin typeface="Times New Roman"/>
              </a:rPr>
              <a:t>the</a:t>
            </a:r>
            <a:r>
              <a:rPr b="0" lang="en-IN" sz="2200" spc="-1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cc"/>
                </a:solidFill>
                <a:latin typeface="Times New Roman"/>
              </a:rPr>
              <a:t>label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840600" y="725400"/>
            <a:ext cx="318240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20000"/>
              </a:lnSpc>
              <a:spcBef>
                <a:spcPts val="99"/>
              </a:spcBef>
              <a:buNone/>
            </a:pPr>
            <a:r>
              <a:rPr b="0" lang="en-IN" sz="2000" spc="-12" strike="noStrike">
                <a:solidFill>
                  <a:schemeClr val="dk1"/>
                </a:solidFill>
                <a:latin typeface="Times New Roman"/>
              </a:rPr>
              <a:t>/</a:t>
            </a:r>
            <a:r>
              <a:rPr b="0" lang="en-IN" sz="2000" spc="-1" strike="noStrike">
                <a:solidFill>
                  <a:schemeClr val="dk1"/>
                </a:solidFill>
                <a:latin typeface="Times New Roman"/>
              </a:rPr>
              <a:t>/</a:t>
            </a:r>
            <a:r>
              <a:rPr b="0" lang="en-IN" sz="2000" spc="-13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en-IN" sz="2000" spc="-11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chemeClr val="dk1"/>
                </a:solidFill>
                <a:latin typeface="Times New Roman"/>
              </a:rPr>
              <a:t>s</a:t>
            </a:r>
            <a:r>
              <a:rPr b="0" lang="en-IN" sz="2000" spc="-12" strike="noStrike">
                <a:solidFill>
                  <a:schemeClr val="dk1"/>
                </a:solidFill>
                <a:latin typeface="Times New Roman"/>
              </a:rPr>
              <a:t>i</a:t>
            </a:r>
            <a:r>
              <a:rPr b="0" lang="en-IN" sz="2000" spc="-26" strike="noStrike">
                <a:solidFill>
                  <a:schemeClr val="dk1"/>
                </a:solidFill>
                <a:latin typeface="Times New Roman"/>
              </a:rPr>
              <a:t>m</a:t>
            </a:r>
            <a:r>
              <a:rPr b="0" lang="en-IN" sz="2000" spc="4" strike="noStrike">
                <a:solidFill>
                  <a:schemeClr val="dk1"/>
                </a:solidFill>
                <a:latin typeface="Times New Roman"/>
              </a:rPr>
              <a:t>p</a:t>
            </a:r>
            <a:r>
              <a:rPr b="0" lang="en-IN" sz="2000" spc="-12" strike="noStrike">
                <a:solidFill>
                  <a:schemeClr val="dk1"/>
                </a:solidFill>
                <a:latin typeface="Times New Roman"/>
              </a:rPr>
              <a:t>l</a:t>
            </a:r>
            <a:r>
              <a:rPr b="0" lang="en-IN" sz="2000" spc="-1" strike="noStrike">
                <a:solidFill>
                  <a:schemeClr val="dk1"/>
                </a:solidFill>
                <a:latin typeface="Times New Roman"/>
              </a:rPr>
              <a:t>e S</a:t>
            </a:r>
            <a:r>
              <a:rPr b="0" lang="en-IN" sz="2000" spc="4" strike="noStrike">
                <a:solidFill>
                  <a:schemeClr val="dk1"/>
                </a:solidFill>
                <a:latin typeface="Times New Roman"/>
              </a:rPr>
              <a:t>w</a:t>
            </a:r>
            <a:r>
              <a:rPr b="0" lang="en-IN" sz="2000" spc="-12" strike="noStrike">
                <a:solidFill>
                  <a:schemeClr val="dk1"/>
                </a:solidFill>
                <a:latin typeface="Times New Roman"/>
              </a:rPr>
              <a:t>i</a:t>
            </a:r>
            <a:r>
              <a:rPr b="0" lang="en-IN" sz="2000" spc="4" strike="noStrike">
                <a:solidFill>
                  <a:schemeClr val="dk1"/>
                </a:solidFill>
                <a:latin typeface="Times New Roman"/>
              </a:rPr>
              <a:t>ng</a:t>
            </a:r>
            <a:r>
              <a:rPr b="0" lang="en-IN" sz="2000" spc="-1" strike="noStrike">
                <a:solidFill>
                  <a:schemeClr val="dk1"/>
                </a:solidFill>
                <a:latin typeface="Times New Roman"/>
              </a:rPr>
              <a:t>-</a:t>
            </a:r>
            <a:r>
              <a:rPr b="0" lang="en-IN" sz="2000" spc="4" strike="noStrike">
                <a:solidFill>
                  <a:schemeClr val="dk1"/>
                </a:solidFill>
                <a:latin typeface="Times New Roman"/>
              </a:rPr>
              <a:t>b</a:t>
            </a:r>
            <a:r>
              <a:rPr b="0" lang="en-IN" sz="2000" spc="-7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en-IN" sz="2000" spc="-1" strike="noStrike">
                <a:solidFill>
                  <a:schemeClr val="dk1"/>
                </a:solidFill>
                <a:latin typeface="Times New Roman"/>
              </a:rPr>
              <a:t>s</a:t>
            </a:r>
            <a:r>
              <a:rPr b="0" lang="en-IN" sz="2000" spc="-7" strike="noStrike">
                <a:solidFill>
                  <a:schemeClr val="dk1"/>
                </a:solidFill>
                <a:latin typeface="Times New Roman"/>
              </a:rPr>
              <a:t>e</a:t>
            </a:r>
            <a:r>
              <a:rPr b="0" lang="en-IN" sz="2000" spc="-1" strike="noStrike">
                <a:solidFill>
                  <a:schemeClr val="dk1"/>
                </a:solidFill>
                <a:latin typeface="Times New Roman"/>
              </a:rPr>
              <a:t>d</a:t>
            </a:r>
            <a:r>
              <a:rPr b="0" lang="en-IN" sz="2000" spc="-5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en-IN" sz="2000" spc="4" strike="noStrike">
                <a:solidFill>
                  <a:schemeClr val="dk1"/>
                </a:solidFill>
                <a:latin typeface="Times New Roman"/>
              </a:rPr>
              <a:t>pp</a:t>
            </a:r>
            <a:r>
              <a:rPr b="0" lang="en-IN" sz="2000" spc="-12" strike="noStrike">
                <a:solidFill>
                  <a:schemeClr val="dk1"/>
                </a:solidFill>
                <a:latin typeface="Times New Roman"/>
              </a:rPr>
              <a:t>l</a:t>
            </a:r>
            <a:r>
              <a:rPr b="0" lang="en-IN" sz="2000" spc="-7" strike="noStrike">
                <a:solidFill>
                  <a:schemeClr val="dk1"/>
                </a:solidFill>
                <a:latin typeface="Times New Roman"/>
              </a:rPr>
              <a:t>e</a:t>
            </a:r>
            <a:r>
              <a:rPr b="0" lang="en-IN" sz="2000" spc="-1" strike="noStrike">
                <a:solidFill>
                  <a:schemeClr val="dk1"/>
                </a:solidFill>
                <a:latin typeface="Times New Roman"/>
              </a:rPr>
              <a:t>t  </a:t>
            </a:r>
            <a:r>
              <a:rPr b="0" lang="en-IN" sz="2000" spc="-7" strike="noStrike">
                <a:solidFill>
                  <a:schemeClr val="dk1"/>
                </a:solidFill>
                <a:latin typeface="Times New Roman"/>
              </a:rPr>
              <a:t>import</a:t>
            </a:r>
            <a:r>
              <a:rPr b="0" lang="en-IN" sz="2000" spc="-4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chemeClr val="dk1"/>
                </a:solidFill>
                <a:latin typeface="Times New Roman"/>
              </a:rPr>
              <a:t>javax.swing.*;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object 3"/>
          <p:cNvSpPr/>
          <p:nvPr/>
        </p:nvSpPr>
        <p:spPr>
          <a:xfrm>
            <a:off x="840600" y="1456920"/>
            <a:ext cx="7822800" cy="753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20000"/>
              </a:lnSpc>
              <a:spcBef>
                <a:spcPts val="99"/>
              </a:spcBef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import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java.awt.*;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import</a:t>
            </a:r>
            <a:r>
              <a:rPr b="0" lang="en-IN" sz="2000" spc="-11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java.awt.event.*;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79"/>
              </a:spcBef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/*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79"/>
              </a:spcBef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This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HTML</a:t>
            </a:r>
            <a:r>
              <a:rPr b="0" lang="en-IN" sz="20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be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used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launch</a:t>
            </a:r>
            <a:r>
              <a:rPr b="0" lang="en-IN" sz="20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applet: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69440">
              <a:lnSpc>
                <a:spcPct val="100000"/>
              </a:lnSpc>
              <a:spcBef>
                <a:spcPts val="561"/>
              </a:spcBef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&lt;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object</a:t>
            </a:r>
            <a:r>
              <a:rPr b="1" lang="en-IN" sz="2400" spc="-26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code="MySwingApplet"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width=220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height=90&gt;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69440">
              <a:lnSpc>
                <a:spcPct val="100000"/>
              </a:lnSpc>
              <a:spcBef>
                <a:spcPts val="575"/>
              </a:spcBef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&lt;/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object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&gt;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96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*/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class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MySwingApplet</a:t>
            </a:r>
            <a:r>
              <a:rPr b="0" lang="en-IN" sz="20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extends</a:t>
            </a:r>
            <a:r>
              <a:rPr b="0" lang="en-IN" sz="20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JApplet</a:t>
            </a:r>
            <a:r>
              <a:rPr b="0" lang="en-IN" sz="20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implements</a:t>
            </a:r>
            <a:r>
              <a:rPr b="0" lang="en-IN" sz="2000" spc="-10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ActionListener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20000"/>
              </a:lnSpc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JButton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jbtnOk;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JButton</a:t>
            </a:r>
            <a:r>
              <a:rPr b="0" lang="en-IN" sz="2000" spc="-10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jbtnCancel;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JLabel</a:t>
            </a:r>
            <a:r>
              <a:rPr b="0" lang="en-IN" sz="20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jlab;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object 2"/>
          <p:cNvSpPr/>
          <p:nvPr/>
        </p:nvSpPr>
        <p:spPr>
          <a:xfrm>
            <a:off x="840600" y="649440"/>
            <a:ext cx="286776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3800" bIns="0" anchor="t">
            <a:spAutoFit/>
          </a:bodyPr>
          <a:p>
            <a:pPr marL="12600">
              <a:lnSpc>
                <a:spcPct val="100000"/>
              </a:lnSpc>
              <a:spcBef>
                <a:spcPts val="581"/>
              </a:spcBef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//</a:t>
            </a:r>
            <a:r>
              <a:rPr b="0" lang="en-IN" sz="20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Initialize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0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applet.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0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7" strike="noStrike">
                <a:solidFill>
                  <a:srgbClr val="c00000"/>
                </a:solidFill>
                <a:latin typeface="Times New Roman"/>
              </a:rPr>
              <a:t>init()</a:t>
            </a:r>
            <a:r>
              <a:rPr b="1" lang="en-IN" sz="2000" spc="-60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object 3"/>
          <p:cNvSpPr/>
          <p:nvPr/>
        </p:nvSpPr>
        <p:spPr>
          <a:xfrm>
            <a:off x="1755000" y="1441080"/>
            <a:ext cx="49032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try</a:t>
            </a:r>
            <a:r>
              <a:rPr b="0" lang="en-IN" sz="2000" spc="-10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object 4"/>
          <p:cNvSpPr/>
          <p:nvPr/>
        </p:nvSpPr>
        <p:spPr>
          <a:xfrm>
            <a:off x="2669400" y="1380960"/>
            <a:ext cx="5132880" cy="257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3800" bIns="0" anchor="t">
            <a:spAutoFit/>
          </a:bodyPr>
          <a:p>
            <a:pPr marL="12600">
              <a:lnSpc>
                <a:spcPct val="100000"/>
              </a:lnSpc>
              <a:spcBef>
                <a:spcPts val="581"/>
              </a:spcBef>
            </a:pP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SwingUtilities.invokeAndWait(new</a:t>
            </a:r>
            <a:r>
              <a:rPr b="0" lang="en-IN" sz="20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Runnable</a:t>
            </a:r>
            <a:r>
              <a:rPr b="0" lang="en-IN" sz="20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()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84104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84104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0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run()</a:t>
            </a:r>
            <a:r>
              <a:rPr b="0" lang="en-IN" sz="20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84104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makeGUI();</a:t>
            </a:r>
            <a:r>
              <a:rPr b="0" lang="en-IN" sz="2000" spc="-7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//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initialize</a:t>
            </a:r>
            <a:r>
              <a:rPr b="0" lang="en-IN" sz="20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0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GUI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84104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841040">
              <a:lnSpc>
                <a:spcPct val="100000"/>
              </a:lnSpc>
              <a:spcBef>
                <a:spcPts val="479"/>
              </a:spcBef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});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catch(Exception</a:t>
            </a:r>
            <a:r>
              <a:rPr b="0" lang="en-IN" sz="20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exc)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object 5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object 6"/>
          <p:cNvSpPr/>
          <p:nvPr/>
        </p:nvSpPr>
        <p:spPr>
          <a:xfrm>
            <a:off x="2669400" y="3941280"/>
            <a:ext cx="5482800" cy="11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3800" bIns="0" anchor="t">
            <a:spAutoFit/>
          </a:bodyPr>
          <a:p>
            <a:pPr marL="12600">
              <a:lnSpc>
                <a:spcPct val="100000"/>
              </a:lnSpc>
              <a:spcBef>
                <a:spcPts val="581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79"/>
              </a:spcBef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System.out.println("Can't</a:t>
            </a:r>
            <a:r>
              <a:rPr b="0" lang="en-IN" sz="20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create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because</a:t>
            </a:r>
            <a:r>
              <a:rPr b="0" lang="en-IN" sz="20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"+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exc);</a:t>
            </a:r>
            <a:r>
              <a:rPr b="0" lang="en-IN" sz="20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object 2"/>
          <p:cNvSpPr/>
          <p:nvPr/>
        </p:nvSpPr>
        <p:spPr>
          <a:xfrm>
            <a:off x="993240" y="573120"/>
            <a:ext cx="4825080" cy="77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3800" bIns="0" anchor="t">
            <a:spAutoFit/>
          </a:bodyPr>
          <a:p>
            <a:pPr marL="354960">
              <a:lnSpc>
                <a:spcPct val="100000"/>
              </a:lnSpc>
              <a:spcBef>
                <a:spcPts val="581"/>
              </a:spcBef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private</a:t>
            </a:r>
            <a:r>
              <a:rPr b="0" lang="en-IN" sz="20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1" strike="noStrike">
                <a:solidFill>
                  <a:srgbClr val="c00000"/>
                </a:solidFill>
                <a:latin typeface="Times New Roman"/>
              </a:rPr>
              <a:t>makeGUI()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79"/>
              </a:spcBef>
              <a:tabLst>
                <a:tab algn="l" pos="35496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en-IN" sz="2000" spc="-7" strike="noStrike">
                <a:solidFill>
                  <a:srgbClr val="000000"/>
                </a:solidFill>
                <a:latin typeface="Times New Roman"/>
              </a:rPr>
              <a:t>//</a:t>
            </a:r>
            <a:r>
              <a:rPr b="0" i="1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Set</a:t>
            </a:r>
            <a:r>
              <a:rPr b="0" i="1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i="1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applet</a:t>
            </a:r>
            <a:r>
              <a:rPr b="0" i="1" lang="en-IN" sz="20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i="1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use</a:t>
            </a:r>
            <a:r>
              <a:rPr b="0" i="1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7" strike="noStrike">
                <a:solidFill>
                  <a:srgbClr val="000000"/>
                </a:solidFill>
                <a:latin typeface="Times New Roman"/>
              </a:rPr>
              <a:t>flow</a:t>
            </a:r>
            <a:r>
              <a:rPr b="0" i="1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layout.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479"/>
              </a:spcBef>
              <a:tabLst>
                <a:tab algn="l" pos="354960"/>
              </a:tabLst>
            </a:pPr>
            <a:r>
              <a:rPr b="1" lang="en-IN" sz="2000" spc="-1" strike="noStrike">
                <a:solidFill>
                  <a:srgbClr val="c00000"/>
                </a:solidFill>
                <a:latin typeface="Times New Roman"/>
              </a:rPr>
              <a:t>setLayout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(new</a:t>
            </a:r>
            <a:r>
              <a:rPr b="0" lang="en-IN" sz="2000" spc="-9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1" strike="noStrike">
                <a:solidFill>
                  <a:srgbClr val="0000cc"/>
                </a:solidFill>
                <a:latin typeface="Times New Roman"/>
              </a:rPr>
              <a:t>FlowLayout()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479"/>
              </a:spcBef>
              <a:tabLst>
                <a:tab algn="l" pos="354960"/>
              </a:tabLst>
            </a:pPr>
            <a:r>
              <a:rPr b="0" i="1" lang="en-IN" sz="2000" spc="-7" strike="noStrike">
                <a:solidFill>
                  <a:srgbClr val="000000"/>
                </a:solidFill>
                <a:latin typeface="Times New Roman"/>
              </a:rPr>
              <a:t>//</a:t>
            </a:r>
            <a:r>
              <a:rPr b="0" i="1" lang="en-IN" sz="20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Make</a:t>
            </a:r>
            <a:r>
              <a:rPr b="0" i="1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7" strike="noStrike">
                <a:solidFill>
                  <a:srgbClr val="000000"/>
                </a:solidFill>
                <a:latin typeface="Times New Roman"/>
              </a:rPr>
              <a:t>two</a:t>
            </a:r>
            <a:r>
              <a:rPr b="0" i="1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buttons.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20000"/>
              </a:lnSpc>
              <a:tabLst>
                <a:tab algn="l" pos="354960"/>
              </a:tabLst>
            </a:pPr>
            <a:r>
              <a:rPr b="0" lang="en-IN" sz="2000" spc="-1" strike="noStrike">
                <a:solidFill>
                  <a:srgbClr val="0000cc"/>
                </a:solidFill>
                <a:latin typeface="Times New Roman"/>
              </a:rPr>
              <a:t>jbtnOk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= new 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JButton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("Ok");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cc"/>
                </a:solidFill>
                <a:latin typeface="Times New Roman"/>
              </a:rPr>
              <a:t>jbtnCancel</a:t>
            </a:r>
            <a:r>
              <a:rPr b="0" lang="en-IN" sz="2000" spc="-7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JButton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("Cancel");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479"/>
              </a:spcBef>
              <a:tabLst>
                <a:tab algn="l" pos="354960"/>
              </a:tabLst>
            </a:pPr>
            <a:r>
              <a:rPr b="0" i="1" lang="en-IN" sz="2000" spc="-7" strike="noStrike">
                <a:solidFill>
                  <a:srgbClr val="000000"/>
                </a:solidFill>
                <a:latin typeface="Times New Roman"/>
              </a:rPr>
              <a:t>//</a:t>
            </a:r>
            <a:r>
              <a:rPr b="0" i="1" lang="en-IN" sz="20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Add</a:t>
            </a:r>
            <a:r>
              <a:rPr b="0" i="1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7" strike="noStrike">
                <a:solidFill>
                  <a:srgbClr val="000000"/>
                </a:solidFill>
                <a:latin typeface="Times New Roman"/>
              </a:rPr>
              <a:t>action</a:t>
            </a:r>
            <a:r>
              <a:rPr b="0" i="1" lang="en-IN" sz="20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7" strike="noStrike">
                <a:solidFill>
                  <a:srgbClr val="000000"/>
                </a:solidFill>
                <a:latin typeface="Times New Roman"/>
              </a:rPr>
              <a:t>listener</a:t>
            </a:r>
            <a:r>
              <a:rPr b="0" i="1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7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i="1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ok.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479"/>
              </a:spcBef>
              <a:tabLst>
                <a:tab algn="l" pos="354960"/>
              </a:tabLst>
            </a:pPr>
            <a:r>
              <a:rPr b="0" lang="en-IN" sz="2000" spc="-7" strike="noStrike">
                <a:solidFill>
                  <a:srgbClr val="0000cc"/>
                </a:solidFill>
                <a:latin typeface="Times New Roman"/>
              </a:rPr>
              <a:t>jbtnOk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.addActionListener(this);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479"/>
              </a:spcBef>
              <a:tabLst>
                <a:tab algn="l" pos="354960"/>
              </a:tabLst>
            </a:pPr>
            <a:r>
              <a:rPr b="0" i="1" lang="en-IN" sz="2000" spc="-7" strike="noStrike">
                <a:solidFill>
                  <a:srgbClr val="000000"/>
                </a:solidFill>
                <a:latin typeface="Times New Roman"/>
              </a:rPr>
              <a:t>//</a:t>
            </a:r>
            <a:r>
              <a:rPr b="0" i="1" lang="en-IN" sz="20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Add</a:t>
            </a:r>
            <a:r>
              <a:rPr b="0" i="1" lang="en-IN" sz="2000" spc="-7" strike="noStrike">
                <a:solidFill>
                  <a:srgbClr val="000000"/>
                </a:solidFill>
                <a:latin typeface="Times New Roman"/>
              </a:rPr>
              <a:t> action</a:t>
            </a:r>
            <a:r>
              <a:rPr b="0" i="1" lang="en-IN" sz="20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7" strike="noStrike">
                <a:solidFill>
                  <a:srgbClr val="000000"/>
                </a:solidFill>
                <a:latin typeface="Times New Roman"/>
              </a:rPr>
              <a:t>listener</a:t>
            </a:r>
            <a:r>
              <a:rPr b="0" i="1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7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i="1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7" strike="noStrike">
                <a:solidFill>
                  <a:srgbClr val="000000"/>
                </a:solidFill>
                <a:latin typeface="Times New Roman"/>
              </a:rPr>
              <a:t>Cancel.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479"/>
              </a:spcBef>
              <a:tabLst>
                <a:tab algn="l" pos="354960"/>
              </a:tabLst>
            </a:pPr>
            <a:r>
              <a:rPr b="0" lang="en-IN" sz="2000" spc="-7" strike="noStrike">
                <a:solidFill>
                  <a:srgbClr val="0000cc"/>
                </a:solidFill>
                <a:latin typeface="Times New Roman"/>
              </a:rPr>
              <a:t>jbtnCancel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.addActionListener(this);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479"/>
              </a:spcBef>
              <a:tabLst>
                <a:tab algn="l" pos="354960"/>
              </a:tabLst>
            </a:pPr>
            <a:r>
              <a:rPr b="0" i="1" lang="en-IN" sz="2000" spc="-7" strike="noStrike">
                <a:solidFill>
                  <a:srgbClr val="000000"/>
                </a:solidFill>
                <a:latin typeface="Times New Roman"/>
              </a:rPr>
              <a:t>//</a:t>
            </a:r>
            <a:r>
              <a:rPr b="0" i="1" lang="en-IN" sz="2000" spc="-7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Add</a:t>
            </a:r>
            <a:r>
              <a:rPr b="0" i="1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i="1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buttons</a:t>
            </a:r>
            <a:r>
              <a:rPr b="0" i="1" lang="en-IN" sz="20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i="1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i="1" lang="en-IN" sz="20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content</a:t>
            </a:r>
            <a:r>
              <a:rPr b="0" i="1" lang="en-IN" sz="20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pane.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20000"/>
              </a:lnSpc>
              <a:tabLst>
                <a:tab algn="l" pos="354960"/>
              </a:tabLst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add(</a:t>
            </a:r>
            <a:r>
              <a:rPr b="0" lang="en-IN" sz="2000" spc="-7" strike="noStrike">
                <a:solidFill>
                  <a:srgbClr val="0000cc"/>
                </a:solidFill>
                <a:latin typeface="Times New Roman"/>
              </a:rPr>
              <a:t>jbtnOk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);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dd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IN" sz="2000" spc="4" strike="noStrike">
                <a:solidFill>
                  <a:srgbClr val="0000cc"/>
                </a:solidFill>
                <a:latin typeface="Times New Roman"/>
              </a:rPr>
              <a:t>j</a:t>
            </a:r>
            <a:r>
              <a:rPr b="0" lang="en-IN" sz="2000" spc="-12" strike="noStrike">
                <a:solidFill>
                  <a:srgbClr val="0000cc"/>
                </a:solidFill>
                <a:latin typeface="Times New Roman"/>
              </a:rPr>
              <a:t>btn</a:t>
            </a:r>
            <a:r>
              <a:rPr b="0" lang="en-IN" sz="2000" spc="-7" strike="noStrike">
                <a:solidFill>
                  <a:srgbClr val="0000cc"/>
                </a:solidFill>
                <a:latin typeface="Times New Roman"/>
              </a:rPr>
              <a:t>Ca</a:t>
            </a:r>
            <a:r>
              <a:rPr b="0" lang="en-IN" sz="2000" spc="4" strike="noStrike">
                <a:solidFill>
                  <a:srgbClr val="0000cc"/>
                </a:solidFill>
                <a:latin typeface="Times New Roman"/>
              </a:rPr>
              <a:t>n</a:t>
            </a:r>
            <a:r>
              <a:rPr b="0" lang="en-IN" sz="2000" spc="-7" strike="noStrike">
                <a:solidFill>
                  <a:srgbClr val="0000cc"/>
                </a:solidFill>
                <a:latin typeface="Times New Roman"/>
              </a:rPr>
              <a:t>ce</a:t>
            </a:r>
            <a:r>
              <a:rPr b="0" lang="en-IN" sz="2000" spc="-12" strike="noStrike">
                <a:solidFill>
                  <a:srgbClr val="0000cc"/>
                </a:solidFill>
                <a:latin typeface="Times New Roman"/>
              </a:rPr>
              <a:t>l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)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479"/>
              </a:spcBef>
              <a:tabLst>
                <a:tab algn="l" pos="354960"/>
              </a:tabLst>
            </a:pPr>
            <a:r>
              <a:rPr b="0" i="1" lang="en-IN" sz="2000" spc="-7" strike="noStrike">
                <a:solidFill>
                  <a:srgbClr val="000000"/>
                </a:solidFill>
                <a:latin typeface="Times New Roman"/>
              </a:rPr>
              <a:t>//</a:t>
            </a:r>
            <a:r>
              <a:rPr b="0" i="1" lang="en-IN" sz="20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5" strike="noStrike">
                <a:solidFill>
                  <a:srgbClr val="000000"/>
                </a:solidFill>
                <a:latin typeface="Times New Roman"/>
              </a:rPr>
              <a:t>Create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i="1" lang="en-IN" sz="2000" spc="-7" strike="noStrike">
                <a:solidFill>
                  <a:srgbClr val="000000"/>
                </a:solidFill>
                <a:latin typeface="Times New Roman"/>
              </a:rPr>
              <a:t> text-based</a:t>
            </a:r>
            <a:r>
              <a:rPr b="0" i="1" lang="en-IN" sz="20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7" strike="noStrike">
                <a:solidFill>
                  <a:srgbClr val="000000"/>
                </a:solidFill>
                <a:latin typeface="Times New Roman"/>
              </a:rPr>
              <a:t>label.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479"/>
              </a:spcBef>
              <a:tabLst>
                <a:tab algn="l" pos="354960"/>
              </a:tabLst>
            </a:pPr>
            <a:r>
              <a:rPr b="0" lang="en-IN" sz="2000" spc="-7" strike="noStrike">
                <a:solidFill>
                  <a:srgbClr val="0000cc"/>
                </a:solidFill>
                <a:latin typeface="Times New Roman"/>
              </a:rPr>
              <a:t>jlab</a:t>
            </a:r>
            <a:r>
              <a:rPr b="0" lang="en-IN" sz="2000" spc="-46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1" strike="noStrike">
                <a:solidFill>
                  <a:srgbClr val="0000cc"/>
                </a:solidFill>
                <a:latin typeface="Times New Roman"/>
              </a:rPr>
              <a:t>JLabel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("Press</a:t>
            </a:r>
            <a:r>
              <a:rPr b="0" lang="en-IN" sz="20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button.");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479"/>
              </a:spcBef>
              <a:tabLst>
                <a:tab algn="l" pos="354960"/>
              </a:tabLst>
            </a:pPr>
            <a:r>
              <a:rPr b="0" i="1" lang="en-IN" sz="2000" spc="-7" strike="noStrike">
                <a:solidFill>
                  <a:srgbClr val="000000"/>
                </a:solidFill>
                <a:latin typeface="Times New Roman"/>
              </a:rPr>
              <a:t>//</a:t>
            </a:r>
            <a:r>
              <a:rPr b="0" i="1" lang="en-IN" sz="2000" spc="-7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Add</a:t>
            </a:r>
            <a:r>
              <a:rPr b="0" i="1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i="1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label</a:t>
            </a:r>
            <a:r>
              <a:rPr b="0" i="1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i="1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i="1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content</a:t>
            </a:r>
            <a:r>
              <a:rPr b="0" i="1" lang="en-IN" sz="20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pane.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479"/>
              </a:spcBef>
              <a:tabLst>
                <a:tab algn="l" pos="354960"/>
              </a:tabLst>
            </a:pPr>
            <a:r>
              <a:rPr b="0" lang="en-IN" sz="2000" spc="-7" strike="noStrike">
                <a:solidFill>
                  <a:srgbClr val="c00000"/>
                </a:solidFill>
                <a:latin typeface="Times New Roman"/>
              </a:rPr>
              <a:t>add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IN" sz="2000" spc="-7" strike="noStrike">
                <a:solidFill>
                  <a:srgbClr val="0000cc"/>
                </a:solidFill>
                <a:latin typeface="Times New Roman"/>
              </a:rPr>
              <a:t>jlab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object 3"/>
          <p:cNvSpPr/>
          <p:nvPr/>
        </p:nvSpPr>
        <p:spPr>
          <a:xfrm>
            <a:off x="1907640" y="6851520"/>
            <a:ext cx="14760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993240" y="1454760"/>
            <a:ext cx="5852520" cy="1383480"/>
          </a:xfrm>
          <a:prstGeom prst="rect">
            <a:avLst/>
          </a:prstGeom>
          <a:noFill/>
          <a:ln w="0">
            <a:noFill/>
          </a:ln>
        </p:spPr>
        <p:txBody>
          <a:bodyPr lIns="0" rIns="0" tIns="85680" bIns="0" anchor="t">
            <a:noAutofit/>
          </a:bodyPr>
          <a:p>
            <a:pPr marL="12600" indent="0">
              <a:lnSpc>
                <a:spcPct val="100000"/>
              </a:lnSpc>
              <a:spcBef>
                <a:spcPts val="675"/>
              </a:spcBef>
              <a:buNone/>
            </a:pP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public</a:t>
            </a:r>
            <a:r>
              <a:rPr b="0" lang="en-IN" sz="2400" spc="-3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void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actionPerformed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(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ActionEvent</a:t>
            </a:r>
            <a:r>
              <a:rPr b="1" lang="en-IN" sz="2400" spc="-46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ae)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163080" indent="0">
              <a:lnSpc>
                <a:spcPct val="100000"/>
              </a:lnSpc>
              <a:spcBef>
                <a:spcPts val="575"/>
              </a:spcBef>
              <a:buNone/>
            </a:pP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{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object 3"/>
          <p:cNvSpPr/>
          <p:nvPr/>
        </p:nvSpPr>
        <p:spPr>
          <a:xfrm>
            <a:off x="1335960" y="2332800"/>
            <a:ext cx="6831000" cy="301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497960" indent="-914400">
              <a:lnSpc>
                <a:spcPct val="12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String 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=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ae.</a:t>
            </a:r>
            <a:r>
              <a:rPr b="0" lang="en-IN" sz="2400" spc="-7" strike="noStrike">
                <a:solidFill>
                  <a:srgbClr val="c00000"/>
                </a:solidFill>
                <a:latin typeface="Times New Roman"/>
              </a:rPr>
              <a:t>getActionCommand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();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if(s.</a:t>
            </a:r>
            <a:r>
              <a:rPr b="0" lang="en-IN" sz="2400" spc="-7" strike="noStrike">
                <a:solidFill>
                  <a:srgbClr val="c00000"/>
                </a:solidFill>
                <a:latin typeface="Times New Roman"/>
              </a:rPr>
              <a:t>equalsIgnoreCase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("Ok"))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497960" indent="914400">
              <a:lnSpc>
                <a:spcPct val="120000"/>
              </a:lnSpc>
              <a:tabLst>
                <a:tab algn="l" pos="0"/>
              </a:tabLst>
            </a:pPr>
            <a:r>
              <a:rPr b="0" lang="en-IN" sz="2400" spc="-15" strike="noStrike">
                <a:solidFill>
                  <a:srgbClr val="0000cc"/>
                </a:solidFill>
                <a:latin typeface="Times New Roman"/>
              </a:rPr>
              <a:t>jlab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400" spc="-15" strike="noStrike">
                <a:solidFill>
                  <a:srgbClr val="c00000"/>
                </a:solidFill>
                <a:latin typeface="Times New Roman"/>
              </a:rPr>
              <a:t>setText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("Ok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was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pressed.");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else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if(s.</a:t>
            </a:r>
            <a:r>
              <a:rPr b="0" lang="en-IN" sz="2400" spc="-7" strike="noStrike">
                <a:solidFill>
                  <a:srgbClr val="c00000"/>
                </a:solidFill>
                <a:latin typeface="Times New Roman"/>
              </a:rPr>
              <a:t>equalsIgnoreCase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("Cancel"))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412360">
              <a:lnSpc>
                <a:spcPct val="100000"/>
              </a:lnSpc>
              <a:spcBef>
                <a:spcPts val="575"/>
              </a:spcBef>
              <a:tabLst>
                <a:tab algn="l" pos="0"/>
              </a:tabLst>
            </a:pPr>
            <a:r>
              <a:rPr b="0" lang="en-IN" sz="2400" spc="-15" strike="noStrike">
                <a:solidFill>
                  <a:srgbClr val="0000cc"/>
                </a:solidFill>
                <a:latin typeface="Times New Roman"/>
              </a:rPr>
              <a:t>jlab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400" spc="-15" strike="noStrike">
                <a:solidFill>
                  <a:srgbClr val="c00000"/>
                </a:solidFill>
                <a:latin typeface="Times New Roman"/>
              </a:rPr>
              <a:t>setText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("Cancel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was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pressed.");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75"/>
              </a:spcBef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object 4"/>
          <p:cNvSpPr/>
          <p:nvPr/>
        </p:nvSpPr>
        <p:spPr>
          <a:xfrm>
            <a:off x="993240" y="5039280"/>
            <a:ext cx="1717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object 5"/>
          <p:cNvSpPr/>
          <p:nvPr/>
        </p:nvSpPr>
        <p:spPr>
          <a:xfrm>
            <a:off x="4642200" y="5175360"/>
            <a:ext cx="4585680" cy="1490760"/>
          </a:xfrm>
          <a:custGeom>
            <a:avLst/>
            <a:gdLst>
              <a:gd name="textAreaLeft" fmla="*/ 0 w 4585680"/>
              <a:gd name="textAreaRight" fmla="*/ 4586040 w 4585680"/>
              <a:gd name="textAreaTop" fmla="*/ 0 h 1490760"/>
              <a:gd name="textAreaBottom" fmla="*/ 1491120 h 1490760"/>
            </a:gdLst>
            <a:ahLst/>
            <a:rect l="textAreaLeft" t="textAreaTop" r="textAreaRight" b="textAreaBottom"/>
            <a:pathLst>
              <a:path w="4585970" h="1490979">
                <a:moveTo>
                  <a:pt x="4585716" y="1487424"/>
                </a:moveTo>
                <a:lnTo>
                  <a:pt x="4585716" y="3048"/>
                </a:lnTo>
                <a:lnTo>
                  <a:pt x="4582668" y="0"/>
                </a:lnTo>
                <a:lnTo>
                  <a:pt x="3048" y="0"/>
                </a:lnTo>
                <a:lnTo>
                  <a:pt x="0" y="3048"/>
                </a:lnTo>
                <a:lnTo>
                  <a:pt x="0" y="1487424"/>
                </a:lnTo>
                <a:lnTo>
                  <a:pt x="3048" y="1490472"/>
                </a:lnTo>
                <a:lnTo>
                  <a:pt x="6096" y="1490472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4572000" y="13716"/>
                </a:lnTo>
                <a:lnTo>
                  <a:pt x="4572000" y="6096"/>
                </a:lnTo>
                <a:lnTo>
                  <a:pt x="4578096" y="13716"/>
                </a:lnTo>
                <a:lnTo>
                  <a:pt x="4578096" y="1490472"/>
                </a:lnTo>
                <a:lnTo>
                  <a:pt x="4582668" y="1490472"/>
                </a:lnTo>
                <a:lnTo>
                  <a:pt x="4585716" y="1487424"/>
                </a:lnTo>
                <a:close/>
              </a:path>
              <a:path w="4585970" h="1490979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4585970" h="1490979">
                <a:moveTo>
                  <a:pt x="13716" y="147828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478280"/>
                </a:lnTo>
                <a:lnTo>
                  <a:pt x="13716" y="1478280"/>
                </a:lnTo>
                <a:close/>
              </a:path>
              <a:path w="4585970" h="1490979">
                <a:moveTo>
                  <a:pt x="4578096" y="1478280"/>
                </a:moveTo>
                <a:lnTo>
                  <a:pt x="6096" y="1478280"/>
                </a:lnTo>
                <a:lnTo>
                  <a:pt x="13716" y="1484376"/>
                </a:lnTo>
                <a:lnTo>
                  <a:pt x="13716" y="1490472"/>
                </a:lnTo>
                <a:lnTo>
                  <a:pt x="4572000" y="1490472"/>
                </a:lnTo>
                <a:lnTo>
                  <a:pt x="4572000" y="1484376"/>
                </a:lnTo>
                <a:lnTo>
                  <a:pt x="4578096" y="1478280"/>
                </a:lnTo>
                <a:close/>
              </a:path>
              <a:path w="4585970" h="1490979">
                <a:moveTo>
                  <a:pt x="13716" y="1490472"/>
                </a:moveTo>
                <a:lnTo>
                  <a:pt x="13716" y="1484376"/>
                </a:lnTo>
                <a:lnTo>
                  <a:pt x="6096" y="1478280"/>
                </a:lnTo>
                <a:lnTo>
                  <a:pt x="6096" y="1490472"/>
                </a:lnTo>
                <a:lnTo>
                  <a:pt x="13716" y="1490472"/>
                </a:lnTo>
                <a:close/>
              </a:path>
              <a:path w="4585970" h="1490979">
                <a:moveTo>
                  <a:pt x="4578096" y="13716"/>
                </a:moveTo>
                <a:lnTo>
                  <a:pt x="4572000" y="6096"/>
                </a:lnTo>
                <a:lnTo>
                  <a:pt x="4572000" y="13716"/>
                </a:lnTo>
                <a:lnTo>
                  <a:pt x="4578096" y="13716"/>
                </a:lnTo>
                <a:close/>
              </a:path>
              <a:path w="4585970" h="1490979">
                <a:moveTo>
                  <a:pt x="4578096" y="1478280"/>
                </a:moveTo>
                <a:lnTo>
                  <a:pt x="4578096" y="13716"/>
                </a:lnTo>
                <a:lnTo>
                  <a:pt x="4572000" y="13716"/>
                </a:lnTo>
                <a:lnTo>
                  <a:pt x="4572000" y="1478280"/>
                </a:lnTo>
                <a:lnTo>
                  <a:pt x="4578096" y="1478280"/>
                </a:lnTo>
                <a:close/>
              </a:path>
              <a:path w="4585970" h="1490979">
                <a:moveTo>
                  <a:pt x="4578096" y="1490472"/>
                </a:moveTo>
                <a:lnTo>
                  <a:pt x="4578096" y="1478280"/>
                </a:lnTo>
                <a:lnTo>
                  <a:pt x="4572000" y="1484376"/>
                </a:lnTo>
                <a:lnTo>
                  <a:pt x="4572000" y="1490472"/>
                </a:lnTo>
                <a:lnTo>
                  <a:pt x="4578096" y="1490472"/>
                </a:lnTo>
                <a:close/>
              </a:path>
            </a:pathLst>
          </a:custGeom>
          <a:solidFill>
            <a:srgbClr val="4f80b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7" name="object 6"/>
          <p:cNvSpPr/>
          <p:nvPr/>
        </p:nvSpPr>
        <p:spPr>
          <a:xfrm>
            <a:off x="4726800" y="5208480"/>
            <a:ext cx="271116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7" strike="noStrike">
                <a:solidFill>
                  <a:srgbClr val="000000"/>
                </a:solidFill>
                <a:latin typeface="Arial MT"/>
              </a:rPr>
              <a:t>COMPILE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IN" sz="1800" spc="-15" strike="noStrike">
                <a:solidFill>
                  <a:srgbClr val="000000"/>
                </a:solidFill>
                <a:latin typeface="Arial"/>
              </a:rPr>
              <a:t>javac</a:t>
            </a:r>
            <a:r>
              <a:rPr b="1" lang="en-IN" sz="1800" spc="-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Arial MT"/>
              </a:rPr>
              <a:t>MySwingApplet.java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object 7"/>
          <p:cNvSpPr/>
          <p:nvPr/>
        </p:nvSpPr>
        <p:spPr>
          <a:xfrm>
            <a:off x="4726800" y="6031440"/>
            <a:ext cx="352332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7" strike="noStrike">
                <a:solidFill>
                  <a:srgbClr val="000000"/>
                </a:solidFill>
                <a:latin typeface="Arial MT"/>
              </a:rPr>
              <a:t>RUN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IN" sz="1800" spc="-7" strike="noStrike">
                <a:solidFill>
                  <a:srgbClr val="000000"/>
                </a:solidFill>
                <a:latin typeface="Arial"/>
              </a:rPr>
              <a:t>appletviewer</a:t>
            </a:r>
            <a:r>
              <a:rPr b="1" lang="en-IN" sz="18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Arial MT"/>
              </a:rPr>
              <a:t>MySwingApplet.java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9" name="object 8" descr=""/>
          <p:cNvPicPr/>
          <p:nvPr/>
        </p:nvPicPr>
        <p:blipFill>
          <a:blip r:embed="rId1"/>
          <a:stretch/>
        </p:blipFill>
        <p:spPr>
          <a:xfrm>
            <a:off x="1523880" y="5410080"/>
            <a:ext cx="2247480" cy="162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042800" y="497880"/>
            <a:ext cx="197208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Re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f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e</a:t>
            </a:r>
            <a:r>
              <a:rPr b="1" lang="en-IN" sz="3600" spc="-66" strike="noStrike">
                <a:solidFill>
                  <a:schemeClr val="dk1"/>
                </a:solidFill>
                <a:latin typeface="Times New Roman"/>
              </a:rPr>
              <a:t>r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enc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e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object 3"/>
          <p:cNvSpPr/>
          <p:nvPr/>
        </p:nvSpPr>
        <p:spPr>
          <a:xfrm>
            <a:off x="993240" y="1392480"/>
            <a:ext cx="8072280" cy="80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550160"/>
                <a:tab algn="l" pos="2755440"/>
                <a:tab algn="l" pos="3621240"/>
                <a:tab algn="l" pos="4358520"/>
                <a:tab algn="l" pos="5901120"/>
                <a:tab algn="l" pos="757296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er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il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Ja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: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600" spc="-12" strike="noStrike">
                <a:solidFill>
                  <a:srgbClr val="000000"/>
                </a:solidFill>
                <a:latin typeface="Times New Roman"/>
              </a:rPr>
              <a:t>Co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mp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let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IN" sz="2600" spc="-2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fe</a:t>
            </a:r>
            <a:r>
              <a:rPr b="1" lang="en-IN" sz="2600" spc="-55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ce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600" spc="4" strike="noStrike">
                <a:solidFill>
                  <a:srgbClr val="000000"/>
                </a:solidFill>
                <a:latin typeface="Times New Roman"/>
              </a:rPr>
              <a:t>8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/e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,  </a:t>
            </a:r>
            <a:r>
              <a:rPr b="1" lang="en-IN" sz="2600" spc="-60" strike="noStrike">
                <a:solidFill>
                  <a:srgbClr val="000000"/>
                </a:solidFill>
                <a:latin typeface="Times New Roman"/>
              </a:rPr>
              <a:t>Tata</a:t>
            </a:r>
            <a:r>
              <a:rPr b="1" lang="en-IN" sz="26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McGraw</a:t>
            </a:r>
            <a:r>
              <a:rPr b="1" lang="en-IN" sz="26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Hill,</a:t>
            </a:r>
            <a:r>
              <a:rPr b="1" lang="en-IN" sz="2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26" strike="noStrike">
                <a:solidFill>
                  <a:srgbClr val="000000"/>
                </a:solidFill>
                <a:latin typeface="Times New Roman"/>
              </a:rPr>
              <a:t>2011</a:t>
            </a:r>
            <a:r>
              <a:rPr b="0" lang="en-IN" sz="2600" spc="-26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object 2" descr=""/>
          <p:cNvPicPr/>
          <p:nvPr/>
        </p:nvPicPr>
        <p:blipFill>
          <a:blip r:embed="rId1"/>
          <a:stretch/>
        </p:blipFill>
        <p:spPr>
          <a:xfrm>
            <a:off x="8001000" y="457200"/>
            <a:ext cx="1599840" cy="771480"/>
          </a:xfrm>
          <a:prstGeom prst="rect">
            <a:avLst/>
          </a:prstGeom>
          <a:ln w="0">
            <a:noFill/>
          </a:ln>
        </p:spPr>
      </p:pic>
      <p:sp>
        <p:nvSpPr>
          <p:cNvPr id="273" name="PlaceHolder 1"/>
          <p:cNvSpPr>
            <a:spLocks noGrp="1"/>
          </p:cNvSpPr>
          <p:nvPr>
            <p:ph/>
          </p:nvPr>
        </p:nvSpPr>
        <p:spPr>
          <a:xfrm>
            <a:off x="993240" y="1313640"/>
            <a:ext cx="8071920" cy="4614120"/>
          </a:xfrm>
          <a:prstGeom prst="rect">
            <a:avLst/>
          </a:prstGeom>
          <a:noFill/>
          <a:ln w="0">
            <a:noFill/>
          </a:ln>
        </p:spPr>
        <p:txBody>
          <a:bodyPr lIns="0" rIns="0" tIns="196560" bIns="0" anchor="t">
            <a:noAutofit/>
          </a:bodyPr>
          <a:p>
            <a:pPr marL="86400" indent="0" algn="ctr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3600" spc="-7" strike="noStrike">
                <a:solidFill>
                  <a:srgbClr val="0000cc"/>
                </a:solidFill>
                <a:latin typeface="Times New Roman"/>
              </a:rPr>
              <a:t>CS205</a:t>
            </a:r>
            <a:r>
              <a:rPr b="0" lang="en-IN" sz="3600" spc="-1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3600" spc="-7" strike="noStrike">
                <a:solidFill>
                  <a:srgbClr val="0000cc"/>
                </a:solidFill>
                <a:latin typeface="Times New Roman"/>
              </a:rPr>
              <a:t>Object</a:t>
            </a:r>
            <a:r>
              <a:rPr b="0" lang="en-IN" sz="3600" spc="4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3600" spc="-7" strike="noStrike">
                <a:solidFill>
                  <a:srgbClr val="0000cc"/>
                </a:solidFill>
                <a:latin typeface="Times New Roman"/>
              </a:rPr>
              <a:t>Oriented</a:t>
            </a:r>
            <a:r>
              <a:rPr b="0" lang="en-IN" sz="3600" spc="9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3600" spc="-7" strike="noStrike">
                <a:solidFill>
                  <a:srgbClr val="0000cc"/>
                </a:solidFill>
                <a:latin typeface="Times New Roman"/>
              </a:rPr>
              <a:t>Programming</a:t>
            </a:r>
            <a:r>
              <a:rPr b="0" lang="en-IN" sz="3600" spc="9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3600" spc="-7" strike="noStrike">
                <a:solidFill>
                  <a:srgbClr val="0000cc"/>
                </a:solidFill>
                <a:latin typeface="Times New Roman"/>
              </a:rPr>
              <a:t>in </a:t>
            </a:r>
            <a:r>
              <a:rPr b="0" lang="en-IN" sz="3600" spc="-88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3600" spc="-7" strike="noStrike">
                <a:solidFill>
                  <a:srgbClr val="0000cc"/>
                </a:solidFill>
                <a:latin typeface="Times New Roman"/>
              </a:rPr>
              <a:t>Java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  <a:p>
            <a:pPr marL="153720" indent="0" algn="ctr">
              <a:lnSpc>
                <a:spcPts val="3940"/>
              </a:lnSpc>
              <a:spcBef>
                <a:spcPts val="394"/>
              </a:spcBef>
              <a:buNone/>
            </a:pPr>
            <a:r>
              <a:rPr b="0" lang="en-IN" sz="3600" spc="-7" strike="noStrike">
                <a:solidFill>
                  <a:schemeClr val="dk1"/>
                </a:solidFill>
                <a:latin typeface="Times New Roman"/>
              </a:rPr>
              <a:t>Module</a:t>
            </a:r>
            <a:r>
              <a:rPr b="0" lang="en-IN" sz="36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</a:rPr>
              <a:t>5</a:t>
            </a:r>
            <a:r>
              <a:rPr b="0" lang="en-IN" sz="3600" spc="-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</a:rPr>
              <a:t>-</a:t>
            </a:r>
            <a:r>
              <a:rPr b="0" lang="en-IN" sz="3600" spc="-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Graphical</a:t>
            </a:r>
            <a:r>
              <a:rPr b="1" lang="en-IN" sz="3200" spc="-3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User</a:t>
            </a:r>
            <a:r>
              <a:rPr b="1" lang="en-IN" sz="3200" spc="-7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Interface</a:t>
            </a:r>
            <a:r>
              <a:rPr b="1" lang="en-IN" sz="32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and </a:t>
            </a:r>
            <a:r>
              <a:rPr b="1" lang="en-IN" sz="3200" spc="-78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Database</a:t>
            </a:r>
            <a:r>
              <a:rPr b="1" lang="en-IN" sz="3200" spc="-4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7" strike="noStrike">
                <a:solidFill>
                  <a:schemeClr val="dk1"/>
                </a:solidFill>
                <a:latin typeface="Times New Roman"/>
              </a:rPr>
              <a:t>support</a:t>
            </a:r>
            <a:r>
              <a:rPr b="1" lang="en-IN" sz="32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of</a:t>
            </a:r>
            <a:r>
              <a:rPr b="1" lang="en-IN" sz="32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4" strike="noStrike">
                <a:solidFill>
                  <a:schemeClr val="dk1"/>
                </a:solidFill>
                <a:latin typeface="Times New Roman"/>
              </a:rPr>
              <a:t>Java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object 4"/>
          <p:cNvSpPr/>
          <p:nvPr/>
        </p:nvSpPr>
        <p:spPr>
          <a:xfrm>
            <a:off x="1907280" y="3406680"/>
            <a:ext cx="5738040" cy="251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36880" bIns="0" anchor="t">
            <a:spAutoFit/>
          </a:bodyPr>
          <a:p>
            <a:pPr marL="579600" algn="ctr">
              <a:lnSpc>
                <a:spcPct val="100000"/>
              </a:lnSpc>
              <a:spcBef>
                <a:spcPts val="1865"/>
              </a:spcBef>
            </a:pPr>
            <a:r>
              <a:rPr b="0" lang="en-IN" sz="3600" spc="-7" strike="noStrike">
                <a:solidFill>
                  <a:srgbClr val="000000"/>
                </a:solidFill>
                <a:latin typeface="Times New Roman"/>
              </a:rPr>
              <a:t>(Part</a:t>
            </a:r>
            <a:r>
              <a:rPr b="0" lang="en-IN" sz="36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</a:rPr>
              <a:t>4)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395"/>
              </a:lnSpc>
              <a:spcBef>
                <a:spcPts val="989"/>
              </a:spcBef>
            </a:pPr>
            <a:r>
              <a:rPr b="0" lang="en-IN" sz="2000" spc="259" strike="noStrike">
                <a:solidFill>
                  <a:srgbClr val="898989"/>
                </a:solidFill>
                <a:latin typeface="Palatino Linotype"/>
              </a:rPr>
              <a:t>Prepared</a:t>
            </a:r>
            <a:r>
              <a:rPr b="0" lang="en-IN" sz="2000" spc="287" strike="noStrike">
                <a:solidFill>
                  <a:srgbClr val="898989"/>
                </a:solidFill>
                <a:latin typeface="Palatino Linotype"/>
              </a:rPr>
              <a:t> </a:t>
            </a:r>
            <a:r>
              <a:rPr b="0" lang="en-IN" sz="2000" spc="174" strike="noStrike">
                <a:solidFill>
                  <a:srgbClr val="898989"/>
                </a:solidFill>
                <a:latin typeface="Palatino Linotype"/>
              </a:rPr>
              <a:t>by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503640" algn="ctr">
              <a:lnSpc>
                <a:spcPts val="2996"/>
              </a:lnSpc>
            </a:pPr>
            <a:r>
              <a:rPr b="1" lang="en-IN" sz="2500" spc="-7" strike="noStrike">
                <a:solidFill>
                  <a:srgbClr val="898989"/>
                </a:solidFill>
                <a:latin typeface="Times New Roman"/>
              </a:rPr>
              <a:t>Renetha</a:t>
            </a:r>
            <a:r>
              <a:rPr b="1" lang="en-IN" sz="2500" spc="-32" strike="noStrike">
                <a:solidFill>
                  <a:srgbClr val="898989"/>
                </a:solidFill>
                <a:latin typeface="Times New Roman"/>
              </a:rPr>
              <a:t> </a:t>
            </a:r>
            <a:r>
              <a:rPr b="1" lang="en-IN" sz="2500" spc="-7" strike="noStrike">
                <a:solidFill>
                  <a:srgbClr val="898989"/>
                </a:solidFill>
                <a:latin typeface="Times New Roman"/>
              </a:rPr>
              <a:t>J.B.</a:t>
            </a: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  <a:p>
            <a:pPr marL="501480" algn="ctr">
              <a:lnSpc>
                <a:spcPct val="100000"/>
              </a:lnSpc>
              <a:spcBef>
                <a:spcPts val="20"/>
              </a:spcBef>
            </a:pPr>
            <a:r>
              <a:rPr b="0" lang="en-IN" sz="2000" spc="-1" strike="noStrike">
                <a:solidFill>
                  <a:srgbClr val="898989"/>
                </a:solidFill>
                <a:latin typeface="Times New Roman"/>
              </a:rPr>
              <a:t>AP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502920"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898989"/>
                </a:solidFill>
                <a:latin typeface="Times New Roman"/>
              </a:rPr>
              <a:t>Dept.of</a:t>
            </a:r>
            <a:r>
              <a:rPr b="0" lang="en-IN" sz="2000" spc="-72" strike="noStrike">
                <a:solidFill>
                  <a:srgbClr val="898989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898989"/>
                </a:solidFill>
                <a:latin typeface="Times New Roman"/>
              </a:rPr>
              <a:t>CSE,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502920"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898989"/>
                </a:solidFill>
                <a:latin typeface="Times New Roman"/>
              </a:rPr>
              <a:t>Lourdes</a:t>
            </a:r>
            <a:r>
              <a:rPr b="0" lang="en-IN" sz="2000" spc="-55" strike="noStrike">
                <a:solidFill>
                  <a:srgbClr val="898989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898989"/>
                </a:solidFill>
                <a:latin typeface="Times New Roman"/>
              </a:rPr>
              <a:t>Matha College </a:t>
            </a:r>
            <a:r>
              <a:rPr b="0" lang="en-IN" sz="2000" spc="-1" strike="noStrike">
                <a:solidFill>
                  <a:srgbClr val="898989"/>
                </a:solidFill>
                <a:latin typeface="Times New Roman"/>
              </a:rPr>
              <a:t>of</a:t>
            </a:r>
            <a:r>
              <a:rPr b="0" lang="en-IN" sz="2000" spc="-15" strike="noStrike">
                <a:solidFill>
                  <a:srgbClr val="898989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898989"/>
                </a:solidFill>
                <a:latin typeface="Times New Roman"/>
              </a:rPr>
              <a:t>Science</a:t>
            </a:r>
            <a:r>
              <a:rPr b="0" lang="en-IN" sz="2000" spc="-21" strike="noStrike">
                <a:solidFill>
                  <a:srgbClr val="898989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898989"/>
                </a:solidFill>
                <a:latin typeface="Times New Roman"/>
              </a:rPr>
              <a:t>and</a:t>
            </a:r>
            <a:r>
              <a:rPr b="0" lang="en-IN" sz="2000" spc="-46" strike="noStrike">
                <a:solidFill>
                  <a:srgbClr val="898989"/>
                </a:solidFill>
                <a:latin typeface="Times New Roman"/>
              </a:rPr>
              <a:t> </a:t>
            </a:r>
            <a:r>
              <a:rPr b="0" lang="en-IN" sz="2000" spc="-15" strike="noStrike">
                <a:solidFill>
                  <a:srgbClr val="898989"/>
                </a:solidFill>
                <a:latin typeface="Times New Roman"/>
              </a:rPr>
              <a:t>Technology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390200" y="497880"/>
            <a:ext cx="127800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341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opics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6" name="object 3" descr=""/>
          <p:cNvPicPr/>
          <p:nvPr/>
        </p:nvPicPr>
        <p:blipFill>
          <a:blip r:embed="rId1"/>
          <a:stretch/>
        </p:blipFill>
        <p:spPr>
          <a:xfrm>
            <a:off x="1005840" y="1682640"/>
            <a:ext cx="269280" cy="255600"/>
          </a:xfrm>
          <a:prstGeom prst="rect">
            <a:avLst/>
          </a:prstGeom>
          <a:ln w="0">
            <a:noFill/>
          </a:ln>
        </p:spPr>
      </p:pic>
      <p:pic>
        <p:nvPicPr>
          <p:cNvPr id="277" name="object 4" descr=""/>
          <p:cNvPicPr/>
          <p:nvPr/>
        </p:nvPicPr>
        <p:blipFill>
          <a:blip r:embed="rId2"/>
          <a:stretch/>
        </p:blipFill>
        <p:spPr>
          <a:xfrm>
            <a:off x="1463040" y="2468880"/>
            <a:ext cx="232920" cy="219240"/>
          </a:xfrm>
          <a:prstGeom prst="rect">
            <a:avLst/>
          </a:prstGeom>
          <a:ln w="0">
            <a:noFill/>
          </a:ln>
        </p:spPr>
      </p:pic>
      <p:sp>
        <p:nvSpPr>
          <p:cNvPr id="278" name="object 5"/>
          <p:cNvSpPr/>
          <p:nvPr/>
        </p:nvSpPr>
        <p:spPr>
          <a:xfrm>
            <a:off x="1006920" y="1546200"/>
            <a:ext cx="4338000" cy="16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343080"/>
              </a:tabLst>
            </a:pPr>
            <a:r>
              <a:rPr b="1" lang="en-IN" sz="3200" spc="-1" strike="noStrike" u="heavy">
                <a:solidFill>
                  <a:srgbClr val="c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 </a:t>
            </a:r>
            <a:r>
              <a:rPr b="1" lang="en-IN" sz="3200" spc="-1" strike="noStrike" u="heavy">
                <a:solidFill>
                  <a:srgbClr val="c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	</a:t>
            </a:r>
            <a:r>
              <a:rPr b="1" lang="en-IN" sz="3200" spc="-7" strike="noStrike">
                <a:solidFill>
                  <a:srgbClr val="c00000"/>
                </a:solidFill>
                <a:latin typeface="Times New Roman"/>
              </a:rPr>
              <a:t>Swings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ct val="100000"/>
              </a:lnSpc>
              <a:spcBef>
                <a:spcPts val="2455"/>
              </a:spcBef>
              <a:tabLst>
                <a:tab algn="l" pos="774720"/>
              </a:tabLst>
            </a:pPr>
            <a:r>
              <a:rPr b="0" lang="en-IN" sz="2800" spc="-7" strike="noStrike" u="heavy">
                <a:solidFill>
                  <a:srgbClr val="0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 </a:t>
            </a:r>
            <a:r>
              <a:rPr b="0" lang="en-IN" sz="2800" spc="-7" strike="noStrike" u="heavy">
                <a:solidFill>
                  <a:srgbClr val="000000"/>
                </a:solidFill>
                <a:uFill>
                  <a:solidFill>
                    <a:srgbClr val="545454"/>
                  </a:solidFill>
                </a:uFill>
                <a:latin typeface="Times New Roman"/>
              </a:rPr>
              <a:t>	</a:t>
            </a:r>
            <a:r>
              <a:rPr b="0" lang="en-IN" sz="2800" spc="-2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Swing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000000"/>
                </a:solidFill>
                <a:latin typeface="Times New Roman"/>
              </a:rPr>
              <a:t>Layout</a:t>
            </a:r>
            <a:r>
              <a:rPr b="0" lang="en-IN" sz="28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000000"/>
                </a:solidFill>
                <a:latin typeface="Times New Roman"/>
              </a:rPr>
              <a:t>Managers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ldNum" idx="31"/>
          </p:nvPr>
        </p:nvSpPr>
        <p:spPr>
          <a:xfrm>
            <a:off x="7599600" y="7041960"/>
            <a:ext cx="18698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754640" indent="0">
              <a:lnSpc>
                <a:spcPts val="1239"/>
              </a:lnSpc>
              <a:buNone/>
              <a:defRPr b="0" lang="en-IN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marL="1754640" indent="0">
              <a:lnSpc>
                <a:spcPts val="1239"/>
              </a:lnSpc>
              <a:buNone/>
            </a:pPr>
            <a:r>
              <a:rPr b="0" lang="en-IN" sz="1200" spc="-1" strike="noStrike">
                <a:solidFill>
                  <a:srgbClr val="898989"/>
                </a:solidFill>
                <a:latin typeface="Calibri"/>
              </a:rPr>
              <a:t>2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2628360" y="497880"/>
            <a:ext cx="479844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Swing</a:t>
            </a:r>
            <a:r>
              <a:rPr b="1" lang="en-IN" sz="3600" spc="-4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Layout</a:t>
            </a:r>
            <a:r>
              <a:rPr b="1" lang="en-IN" sz="36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Managers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993240" y="1313640"/>
            <a:ext cx="8071920" cy="4949280"/>
          </a:xfrm>
          <a:prstGeom prst="rect">
            <a:avLst/>
          </a:prstGeom>
          <a:noFill/>
          <a:ln w="0">
            <a:noFill/>
          </a:ln>
        </p:spPr>
        <p:txBody>
          <a:bodyPr lIns="0" rIns="0" tIns="92880" bIns="0" anchor="t">
            <a:noAutofit/>
          </a:bodyPr>
          <a:p>
            <a:pPr marL="354960" indent="-343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769680"/>
                <a:tab algn="l" pos="1741680"/>
                <a:tab algn="l" pos="3002400"/>
                <a:tab algn="l" pos="4989960"/>
                <a:tab algn="l" pos="6351840"/>
                <a:tab algn="l" pos="701496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layo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u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m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anager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1" lang="en-IN" sz="2400" spc="-15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1" lang="en-IN" sz="2400" spc="-12" strike="noStrike">
                <a:solidFill>
                  <a:schemeClr val="dk1"/>
                </a:solidFill>
                <a:latin typeface="Times New Roman"/>
              </a:rPr>
              <a:t>u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tomat</a:t>
            </a:r>
            <a:r>
              <a:rPr b="1" lang="en-IN" sz="2400" spc="-12" strike="noStrike">
                <a:solidFill>
                  <a:schemeClr val="dk1"/>
                </a:solidFill>
                <a:latin typeface="Times New Roman"/>
              </a:rPr>
              <a:t>i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c</a:t>
            </a:r>
            <a:r>
              <a:rPr b="1" lang="en-IN" sz="2400" spc="-15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l</a:t>
            </a:r>
            <a:r>
              <a:rPr b="1" lang="en-IN" sz="2400" spc="-12" strike="noStrike">
                <a:solidFill>
                  <a:schemeClr val="dk1"/>
                </a:solidFill>
                <a:latin typeface="Times New Roman"/>
              </a:rPr>
              <a:t>l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y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arr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1" lang="en-IN" sz="2400" spc="-12" strike="noStrike">
                <a:solidFill>
                  <a:schemeClr val="dk1"/>
                </a:solidFill>
                <a:latin typeface="Times New Roman"/>
              </a:rPr>
              <a:t>n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ge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s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o</a:t>
            </a:r>
            <a:r>
              <a:rPr b="1" lang="en-IN" sz="2400" spc="-12" strike="noStrike">
                <a:solidFill>
                  <a:schemeClr val="dk1"/>
                </a:solidFill>
                <a:latin typeface="Times New Roman"/>
              </a:rPr>
              <a:t>u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r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c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o</a:t>
            </a:r>
            <a:r>
              <a:rPr b="1" lang="en-IN" sz="2400" spc="-12" strike="noStrike">
                <a:solidFill>
                  <a:schemeClr val="dk1"/>
                </a:solidFill>
                <a:latin typeface="Times New Roman"/>
              </a:rPr>
              <a:t>nt</a:t>
            </a:r>
            <a:r>
              <a:rPr b="1" lang="en-IN" sz="2400" spc="-52" strike="noStrike">
                <a:solidFill>
                  <a:schemeClr val="dk1"/>
                </a:solidFill>
                <a:latin typeface="Times New Roman"/>
              </a:rPr>
              <a:t>r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ol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s  within</a:t>
            </a:r>
            <a:r>
              <a:rPr b="1" lang="en-IN" sz="24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a </a:t>
            </a:r>
            <a:r>
              <a:rPr b="1" lang="en-IN" sz="2400" spc="-12" strike="noStrike">
                <a:solidFill>
                  <a:schemeClr val="dk1"/>
                </a:solidFill>
                <a:latin typeface="Times New Roman"/>
              </a:rPr>
              <a:t>window</a:t>
            </a:r>
            <a:r>
              <a:rPr b="1" lang="en-IN" sz="2400" spc="29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by using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some</a:t>
            </a:r>
            <a:r>
              <a:rPr b="0" lang="en-IN" sz="2400" spc="9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type</a:t>
            </a:r>
            <a:r>
              <a:rPr b="0" lang="en-IN" sz="24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of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algorithm.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568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Each</a:t>
            </a:r>
            <a:r>
              <a:rPr b="0" lang="en-IN" sz="24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Container</a:t>
            </a:r>
            <a:r>
              <a:rPr b="0" lang="en-IN" sz="2400" spc="-3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object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has a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layout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manager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associated</a:t>
            </a:r>
            <a:r>
              <a:rPr b="0" lang="en-IN" sz="2400" spc="-5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with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it.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496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en-IN" sz="2400" spc="69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layout</a:t>
            </a:r>
            <a:r>
              <a:rPr b="0" lang="en-IN" sz="2400" spc="219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manager</a:t>
            </a:r>
            <a:r>
              <a:rPr b="0" lang="en-IN" sz="2400" spc="199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is</a:t>
            </a:r>
            <a:r>
              <a:rPr b="0" lang="en-IN" sz="2400" spc="21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an</a:t>
            </a:r>
            <a:r>
              <a:rPr b="0" lang="en-IN" sz="2400" spc="208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instance</a:t>
            </a:r>
            <a:r>
              <a:rPr b="0" lang="en-IN" sz="2400" spc="21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of</a:t>
            </a:r>
            <a:r>
              <a:rPr b="0" lang="en-IN" sz="2400" spc="219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any</a:t>
            </a:r>
            <a:r>
              <a:rPr b="0" lang="en-IN" sz="2400" spc="208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class</a:t>
            </a:r>
            <a:r>
              <a:rPr b="0" lang="en-IN" sz="2400" spc="21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that</a:t>
            </a:r>
            <a:r>
              <a:rPr b="0" lang="en-IN" sz="2400" spc="199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implements </a:t>
            </a:r>
            <a:r>
              <a:rPr b="0" lang="en-IN" sz="2400" spc="-58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</a:t>
            </a:r>
            <a:r>
              <a:rPr b="0" lang="en-IN" sz="2400" spc="-26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LayoutManager</a:t>
            </a:r>
            <a:r>
              <a:rPr b="0" lang="en-IN" sz="2400" spc="-35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interface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568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0" lang="en-IN" sz="24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layout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manager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is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set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by the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setLayout(</a:t>
            </a:r>
            <a:r>
              <a:rPr b="1" lang="en-IN" sz="2400" spc="-15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c00000"/>
                </a:solidFill>
                <a:latin typeface="Times New Roman"/>
              </a:rPr>
              <a:t>)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method.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469440" indent="0">
              <a:lnSpc>
                <a:spcPts val="2636"/>
              </a:lnSpc>
              <a:spcBef>
                <a:spcPts val="536"/>
              </a:spcBef>
              <a:buNone/>
              <a:tabLst>
                <a:tab algn="l" pos="756360"/>
                <a:tab algn="l" pos="1103760"/>
                <a:tab algn="l" pos="1545480"/>
                <a:tab algn="l" pos="2109600"/>
                <a:tab algn="l" pos="2487240"/>
                <a:tab algn="l" pos="3843720"/>
                <a:tab algn="l" pos="4098240"/>
                <a:tab algn="l" pos="4445640"/>
                <a:tab algn="l" pos="5280840"/>
                <a:tab algn="l" pos="5923800"/>
                <a:tab algn="l" pos="6425640"/>
                <a:tab algn="l" pos="7360920"/>
              </a:tabLst>
            </a:pPr>
            <a:r>
              <a:rPr b="0" lang="en-IN" sz="2200" spc="-7" strike="noStrike">
                <a:solidFill>
                  <a:schemeClr val="dk1"/>
                </a:solidFill>
                <a:latin typeface="Arial MT"/>
              </a:rPr>
              <a:t>–</a:t>
            </a:r>
            <a:r>
              <a:rPr b="0" lang="en-IN" sz="2200" spc="-7" strike="noStrike">
                <a:solidFill>
                  <a:schemeClr val="dk1"/>
                </a:solidFill>
                <a:latin typeface="Arial MT"/>
              </a:rPr>
              <a:t>	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If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200" spc="-1" strike="noStrike">
                <a:solidFill>
                  <a:schemeClr val="dk1"/>
                </a:solidFill>
                <a:latin typeface="Times New Roman"/>
              </a:rPr>
              <a:t>n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o</a:t>
            </a:r>
            <a:r>
              <a:rPr b="0" lang="en-IN" sz="22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200" spc="-12" strike="noStrike">
                <a:solidFill>
                  <a:schemeClr val="dk1"/>
                </a:solidFill>
                <a:latin typeface="Times New Roman"/>
              </a:rPr>
              <a:t>ca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ll</a:t>
            </a:r>
            <a:r>
              <a:rPr b="0" lang="en-IN" sz="22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200" spc="-21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o</a:t>
            </a:r>
            <a:r>
              <a:rPr b="0" lang="en-IN" sz="22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200" spc="-12" strike="noStrike">
                <a:solidFill>
                  <a:schemeClr val="dk1"/>
                </a:solidFill>
                <a:latin typeface="Times New Roman"/>
              </a:rPr>
              <a:t>se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tL</a:t>
            </a:r>
            <a:r>
              <a:rPr b="0" lang="en-IN" sz="2200" spc="-12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en-IN" sz="2200" spc="-1" strike="noStrike">
                <a:solidFill>
                  <a:schemeClr val="dk1"/>
                </a:solidFill>
                <a:latin typeface="Times New Roman"/>
              </a:rPr>
              <a:t>you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t(</a:t>
            </a:r>
            <a:r>
              <a:rPr b="0" lang="en-IN" sz="22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)</a:t>
            </a:r>
            <a:r>
              <a:rPr b="0" lang="en-IN" sz="22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is</a:t>
            </a:r>
            <a:r>
              <a:rPr b="0" lang="en-IN" sz="22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200" spc="-26" strike="noStrike">
                <a:solidFill>
                  <a:schemeClr val="dk1"/>
                </a:solidFill>
                <a:latin typeface="Times New Roman"/>
              </a:rPr>
              <a:t>m</a:t>
            </a:r>
            <a:r>
              <a:rPr b="0" lang="en-IN" sz="2200" spc="-12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en-IN" sz="2200" spc="-1" strike="noStrike">
                <a:solidFill>
                  <a:schemeClr val="dk1"/>
                </a:solidFill>
                <a:latin typeface="Times New Roman"/>
              </a:rPr>
              <a:t>d</a:t>
            </a:r>
            <a:r>
              <a:rPr b="0" lang="en-IN" sz="2200" spc="-12" strike="noStrike">
                <a:solidFill>
                  <a:schemeClr val="dk1"/>
                </a:solidFill>
                <a:latin typeface="Times New Roman"/>
              </a:rPr>
              <a:t>e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,</a:t>
            </a:r>
            <a:r>
              <a:rPr b="0" lang="en-IN" sz="22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0" lang="en-IN" sz="2200" spc="-1" strike="noStrike">
                <a:solidFill>
                  <a:schemeClr val="dk1"/>
                </a:solidFill>
                <a:latin typeface="Times New Roman"/>
              </a:rPr>
              <a:t>h</a:t>
            </a:r>
            <a:r>
              <a:rPr b="0" lang="en-IN" sz="2200" spc="-12" strike="noStrike">
                <a:solidFill>
                  <a:schemeClr val="dk1"/>
                </a:solidFill>
                <a:latin typeface="Times New Roman"/>
              </a:rPr>
              <a:t>e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n</a:t>
            </a:r>
            <a:r>
              <a:rPr b="0" lang="en-IN" sz="22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200" spc="-21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0" lang="en-IN" sz="2200" spc="-1" strike="noStrike">
                <a:solidFill>
                  <a:schemeClr val="dk1"/>
                </a:solidFill>
                <a:latin typeface="Times New Roman"/>
              </a:rPr>
              <a:t>h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e</a:t>
            </a:r>
            <a:r>
              <a:rPr b="0" lang="en-IN" sz="22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200" spc="-15" strike="noStrike">
                <a:solidFill>
                  <a:schemeClr val="dk1"/>
                </a:solidFill>
                <a:latin typeface="Times New Roman"/>
              </a:rPr>
              <a:t>d</a:t>
            </a:r>
            <a:r>
              <a:rPr b="0" lang="en-IN" sz="2200" spc="-12" strike="noStrike">
                <a:solidFill>
                  <a:schemeClr val="dk1"/>
                </a:solidFill>
                <a:latin typeface="Times New Roman"/>
              </a:rPr>
              <a:t>e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f</a:t>
            </a:r>
            <a:r>
              <a:rPr b="0" lang="en-IN" sz="2200" spc="-12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en-IN" sz="2200" spc="-1" strike="noStrike">
                <a:solidFill>
                  <a:schemeClr val="dk1"/>
                </a:solidFill>
                <a:latin typeface="Times New Roman"/>
              </a:rPr>
              <a:t>u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lt</a:t>
            </a:r>
            <a:r>
              <a:rPr b="0" lang="en-IN" sz="22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l</a:t>
            </a:r>
            <a:r>
              <a:rPr b="0" lang="en-IN" sz="2200" spc="-12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en-IN" sz="2200" spc="9" strike="noStrike">
                <a:solidFill>
                  <a:schemeClr val="dk1"/>
                </a:solidFill>
                <a:latin typeface="Times New Roman"/>
              </a:rPr>
              <a:t>y</a:t>
            </a:r>
            <a:r>
              <a:rPr b="0" lang="en-IN" sz="2200" spc="-15" strike="noStrike">
                <a:solidFill>
                  <a:schemeClr val="dk1"/>
                </a:solidFill>
                <a:latin typeface="Times New Roman"/>
              </a:rPr>
              <a:t>ou</a:t>
            </a:r>
            <a:r>
              <a:rPr b="0" lang="en-IN" sz="2200" spc="-7" strike="noStrike">
                <a:solidFill>
                  <a:schemeClr val="dk1"/>
                </a:solidFill>
                <a:latin typeface="Times New Roman"/>
              </a:rPr>
              <a:t>t</a:t>
            </a:r>
            <a:endParaRPr b="0" lang="en-IN" sz="2200" spc="-1" strike="noStrike">
              <a:solidFill>
                <a:srgbClr val="000000"/>
              </a:solidFill>
              <a:latin typeface="Calibri"/>
            </a:endParaRPr>
          </a:p>
          <a:p>
            <a:pPr marL="756360" indent="0">
              <a:lnSpc>
                <a:spcPts val="2874"/>
              </a:lnSpc>
              <a:buNone/>
              <a:tabLst>
                <a:tab algn="l" pos="756360"/>
                <a:tab algn="l" pos="1103760"/>
                <a:tab algn="l" pos="1545480"/>
                <a:tab algn="l" pos="2109600"/>
                <a:tab algn="l" pos="2487240"/>
                <a:tab algn="l" pos="3843720"/>
                <a:tab algn="l" pos="4098240"/>
                <a:tab algn="l" pos="4445640"/>
                <a:tab algn="l" pos="5280840"/>
                <a:tab algn="l" pos="5923800"/>
                <a:tab algn="l" pos="6425640"/>
                <a:tab algn="l" pos="736092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manager</a:t>
            </a:r>
            <a:r>
              <a:rPr b="0" lang="en-IN" sz="2400" spc="-4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is</a:t>
            </a:r>
            <a:r>
              <a:rPr b="0" lang="en-IN" sz="24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used.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5680" indent="-34308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0" lang="en-IN" sz="24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setLayout(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 )</a:t>
            </a:r>
            <a:r>
              <a:rPr b="1" lang="en-IN" sz="24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method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has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 following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general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form: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"/>
              </a:spcBef>
              <a:buNone/>
              <a:tabLst>
                <a:tab algn="l" pos="354960"/>
                <a:tab algn="l" pos="355680"/>
              </a:tabLst>
            </a:pPr>
            <a:endParaRPr b="0" lang="en-IN" sz="3500" spc="-1" strike="noStrike">
              <a:solidFill>
                <a:srgbClr val="000000"/>
              </a:solidFill>
              <a:latin typeface="Calibri"/>
            </a:endParaRPr>
          </a:p>
          <a:p>
            <a:pPr marL="354960" indent="0">
              <a:lnSpc>
                <a:spcPct val="100000"/>
              </a:lnSpc>
              <a:buNone/>
              <a:tabLst>
                <a:tab algn="l" pos="354960"/>
                <a:tab algn="l" pos="35568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void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c00000"/>
                </a:solidFill>
                <a:latin typeface="Times New Roman"/>
              </a:rPr>
              <a:t>setLayout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(</a:t>
            </a:r>
            <a:r>
              <a:rPr b="1" lang="en-IN" sz="2400" spc="-7" strike="noStrike">
                <a:solidFill>
                  <a:srgbClr val="0000cc"/>
                </a:solidFill>
                <a:latin typeface="Times New Roman"/>
              </a:rPr>
              <a:t>LayoutManager</a:t>
            </a:r>
            <a:r>
              <a:rPr b="1" lang="en-IN" sz="2400" spc="-2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chemeClr val="dk1"/>
                </a:solidFill>
                <a:latin typeface="Times New Roman"/>
              </a:rPr>
              <a:t>layoutObj)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object 4"/>
          <p:cNvSpPr/>
          <p:nvPr/>
        </p:nvSpPr>
        <p:spPr>
          <a:xfrm>
            <a:off x="1054440" y="5474160"/>
            <a:ext cx="6045480" cy="711360"/>
          </a:xfrm>
          <a:custGeom>
            <a:avLst/>
            <a:gdLst>
              <a:gd name="textAreaLeft" fmla="*/ 0 w 6045480"/>
              <a:gd name="textAreaRight" fmla="*/ 6045840 w 6045480"/>
              <a:gd name="textAreaTop" fmla="*/ 0 h 711360"/>
              <a:gd name="textAreaBottom" fmla="*/ 711720 h 711360"/>
            </a:gdLst>
            <a:ahLst/>
            <a:rect l="textAreaLeft" t="textAreaTop" r="textAreaRight" b="textAreaBottom"/>
            <a:pathLst>
              <a:path w="6045834" h="711835">
                <a:moveTo>
                  <a:pt x="6045708" y="705612"/>
                </a:moveTo>
                <a:lnTo>
                  <a:pt x="6045708" y="6096"/>
                </a:lnTo>
                <a:lnTo>
                  <a:pt x="6039612" y="0"/>
                </a:lnTo>
                <a:lnTo>
                  <a:pt x="6096" y="0"/>
                </a:lnTo>
                <a:lnTo>
                  <a:pt x="0" y="6096"/>
                </a:lnTo>
                <a:lnTo>
                  <a:pt x="0" y="705612"/>
                </a:lnTo>
                <a:lnTo>
                  <a:pt x="6096" y="711708"/>
                </a:lnTo>
                <a:lnTo>
                  <a:pt x="12192" y="711708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6019800" y="25908"/>
                </a:lnTo>
                <a:lnTo>
                  <a:pt x="6019800" y="12192"/>
                </a:lnTo>
                <a:lnTo>
                  <a:pt x="6031992" y="25908"/>
                </a:lnTo>
                <a:lnTo>
                  <a:pt x="6031992" y="711708"/>
                </a:lnTo>
                <a:lnTo>
                  <a:pt x="6039612" y="711708"/>
                </a:lnTo>
                <a:lnTo>
                  <a:pt x="6045708" y="705612"/>
                </a:lnTo>
                <a:close/>
              </a:path>
              <a:path w="6045834" h="711835">
                <a:moveTo>
                  <a:pt x="25908" y="25908"/>
                </a:move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6045834" h="711835">
                <a:moveTo>
                  <a:pt x="25908" y="685800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685800"/>
                </a:lnTo>
                <a:lnTo>
                  <a:pt x="25908" y="685800"/>
                </a:lnTo>
                <a:close/>
              </a:path>
              <a:path w="6045834" h="711835">
                <a:moveTo>
                  <a:pt x="6031992" y="685800"/>
                </a:moveTo>
                <a:lnTo>
                  <a:pt x="12192" y="685800"/>
                </a:lnTo>
                <a:lnTo>
                  <a:pt x="25908" y="697992"/>
                </a:lnTo>
                <a:lnTo>
                  <a:pt x="25908" y="711708"/>
                </a:lnTo>
                <a:lnTo>
                  <a:pt x="6019800" y="711708"/>
                </a:lnTo>
                <a:lnTo>
                  <a:pt x="6019800" y="697992"/>
                </a:lnTo>
                <a:lnTo>
                  <a:pt x="6031992" y="685800"/>
                </a:lnTo>
                <a:close/>
              </a:path>
              <a:path w="6045834" h="711835">
                <a:moveTo>
                  <a:pt x="25908" y="711708"/>
                </a:moveTo>
                <a:lnTo>
                  <a:pt x="25908" y="697992"/>
                </a:lnTo>
                <a:lnTo>
                  <a:pt x="12192" y="685800"/>
                </a:lnTo>
                <a:lnTo>
                  <a:pt x="12192" y="711708"/>
                </a:lnTo>
                <a:lnTo>
                  <a:pt x="25908" y="711708"/>
                </a:lnTo>
                <a:close/>
              </a:path>
              <a:path w="6045834" h="711835">
                <a:moveTo>
                  <a:pt x="6031992" y="25908"/>
                </a:moveTo>
                <a:lnTo>
                  <a:pt x="6019800" y="12192"/>
                </a:lnTo>
                <a:lnTo>
                  <a:pt x="6019800" y="25908"/>
                </a:lnTo>
                <a:lnTo>
                  <a:pt x="6031992" y="25908"/>
                </a:lnTo>
                <a:close/>
              </a:path>
              <a:path w="6045834" h="711835">
                <a:moveTo>
                  <a:pt x="6031992" y="685800"/>
                </a:moveTo>
                <a:lnTo>
                  <a:pt x="6031992" y="25908"/>
                </a:lnTo>
                <a:lnTo>
                  <a:pt x="6019800" y="25908"/>
                </a:lnTo>
                <a:lnTo>
                  <a:pt x="6019800" y="685800"/>
                </a:lnTo>
                <a:lnTo>
                  <a:pt x="6031992" y="685800"/>
                </a:lnTo>
                <a:close/>
              </a:path>
              <a:path w="6045834" h="711835">
                <a:moveTo>
                  <a:pt x="6031992" y="711708"/>
                </a:moveTo>
                <a:lnTo>
                  <a:pt x="6031992" y="685800"/>
                </a:lnTo>
                <a:lnTo>
                  <a:pt x="6019800" y="697992"/>
                </a:lnTo>
                <a:lnTo>
                  <a:pt x="6019800" y="711708"/>
                </a:lnTo>
                <a:lnTo>
                  <a:pt x="6031992" y="711708"/>
                </a:lnTo>
                <a:close/>
              </a:path>
            </a:pathLst>
          </a:custGeom>
          <a:solidFill>
            <a:srgbClr val="375d8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sldNum" idx="32"/>
          </p:nvPr>
        </p:nvSpPr>
        <p:spPr>
          <a:xfrm>
            <a:off x="7599600" y="7041960"/>
            <a:ext cx="18698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754640" indent="0">
              <a:lnSpc>
                <a:spcPts val="1239"/>
              </a:lnSpc>
              <a:buNone/>
              <a:defRPr b="0" lang="en-IN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marL="1754640" indent="0">
              <a:lnSpc>
                <a:spcPts val="1239"/>
              </a:lnSpc>
              <a:buNone/>
            </a:pPr>
            <a:r>
              <a:rPr b="0" lang="en-IN" sz="1200" spc="-1" strike="noStrike">
                <a:solidFill>
                  <a:srgbClr val="898989"/>
                </a:solidFill>
                <a:latin typeface="Calibri"/>
              </a:rPr>
              <a:t>3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993240" y="497880"/>
            <a:ext cx="623232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Swing</a:t>
            </a:r>
            <a:r>
              <a:rPr b="1" lang="en-IN" sz="36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Layout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Managers</a:t>
            </a:r>
            <a:r>
              <a:rPr b="0" lang="en-IN" sz="3600" spc="-7" strike="noStrike">
                <a:solidFill>
                  <a:schemeClr val="dk1"/>
                </a:solidFill>
                <a:latin typeface="Times New Roman"/>
              </a:rPr>
              <a:t>(contd.)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ldNum" idx="33"/>
          </p:nvPr>
        </p:nvSpPr>
        <p:spPr>
          <a:xfrm>
            <a:off x="7599600" y="7041960"/>
            <a:ext cx="18698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754640" indent="0">
              <a:lnSpc>
                <a:spcPts val="1239"/>
              </a:lnSpc>
              <a:buNone/>
              <a:defRPr b="0" lang="en-IN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marL="1754640" indent="0">
              <a:lnSpc>
                <a:spcPts val="1239"/>
              </a:lnSpc>
              <a:buNone/>
            </a:pPr>
            <a:r>
              <a:rPr b="0" lang="en-IN" sz="1200" spc="-1" strike="noStrike">
                <a:solidFill>
                  <a:srgbClr val="898989"/>
                </a:solidFill>
                <a:latin typeface="Calibri"/>
              </a:rPr>
              <a:t>4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object 3"/>
          <p:cNvSpPr/>
          <p:nvPr/>
        </p:nvSpPr>
        <p:spPr>
          <a:xfrm>
            <a:off x="993240" y="1328400"/>
            <a:ext cx="8071920" cy="55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 algn="just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layout manager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notified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each time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we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add a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component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to</a:t>
            </a:r>
            <a:r>
              <a:rPr b="0" lang="en-IN" sz="2400" spc="-3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 </a:t>
            </a:r>
            <a:r>
              <a:rPr b="0" lang="en-IN" sz="24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container.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Each layout manager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keeps track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of a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list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of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components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that 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are</a:t>
            </a:r>
            <a:r>
              <a:rPr b="0" lang="en-IN" sz="2400" spc="-3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stored</a:t>
            </a:r>
            <a:r>
              <a:rPr b="0" lang="en-IN" sz="2400" spc="-26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by their</a:t>
            </a:r>
            <a:r>
              <a:rPr b="0" lang="en-IN" sz="2400" spc="-26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names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Whenever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container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needs</a:t>
            </a:r>
            <a:r>
              <a:rPr b="0" lang="en-IN" sz="24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to</a:t>
            </a:r>
            <a:r>
              <a:rPr b="0" lang="en-IN" sz="24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be</a:t>
            </a:r>
            <a:r>
              <a:rPr b="0" lang="en-IN" sz="24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resized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the</a:t>
            </a:r>
            <a:r>
              <a:rPr b="0" lang="en-IN" sz="2400" spc="59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layout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manager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is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consulted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via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its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minimumLayoutSize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)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and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preferredLayoutSize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)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methods.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756360" indent="-286920" algn="just">
              <a:lnSpc>
                <a:spcPct val="150000"/>
              </a:lnSpc>
              <a:spcBef>
                <a:spcPts val="584"/>
              </a:spcBef>
              <a:tabLst>
                <a:tab algn="l" pos="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Arial MT"/>
              </a:rPr>
              <a:t>–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Each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component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that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is being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managed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by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 a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layout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manager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contains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the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getPreferredSize(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)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getMinimumSize(</a:t>
            </a:r>
            <a:r>
              <a:rPr b="0" lang="en-IN" sz="2200" spc="54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)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methods.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178720" y="348480"/>
            <a:ext cx="5697000" cy="13100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967680" indent="-95580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IN" sz="2800" spc="-7" strike="noStrike">
                <a:solidFill>
                  <a:schemeClr val="dk1"/>
                </a:solidFill>
                <a:latin typeface="Times New Roman"/>
              </a:rPr>
              <a:t>Swing</a:t>
            </a:r>
            <a:r>
              <a:rPr b="0" lang="en-IN" sz="28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chemeClr val="dk1"/>
                </a:solidFill>
                <a:latin typeface="Times New Roman"/>
              </a:rPr>
              <a:t>Key</a:t>
            </a:r>
            <a:r>
              <a:rPr b="0" lang="en-IN" sz="28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chemeClr val="dk1"/>
                </a:solidFill>
                <a:latin typeface="Times New Roman"/>
              </a:rPr>
              <a:t>Features</a:t>
            </a:r>
            <a:r>
              <a:rPr b="1" lang="en-IN" sz="2800" spc="-7" strike="noStrike">
                <a:solidFill>
                  <a:schemeClr val="dk1"/>
                </a:solidFill>
                <a:latin typeface="Times New Roman"/>
              </a:rPr>
              <a:t>-Swing</a:t>
            </a:r>
            <a:r>
              <a:rPr b="1" lang="en-IN" sz="2800" spc="29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800" spc="-7" strike="noStrike">
                <a:solidFill>
                  <a:schemeClr val="dk1"/>
                </a:solidFill>
                <a:latin typeface="Times New Roman"/>
              </a:rPr>
              <a:t>Supports</a:t>
            </a:r>
            <a:r>
              <a:rPr b="1" lang="en-IN" sz="28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800" spc="-7" strike="noStrike">
                <a:solidFill>
                  <a:schemeClr val="dk1"/>
                </a:solidFill>
                <a:latin typeface="Times New Roman"/>
              </a:rPr>
              <a:t>a </a:t>
            </a:r>
            <a:r>
              <a:rPr b="1" lang="en-IN" sz="2800" spc="-68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800" spc="-1" strike="noStrike">
                <a:solidFill>
                  <a:srgbClr val="c00000"/>
                </a:solidFill>
                <a:latin typeface="Times New Roman"/>
              </a:rPr>
              <a:t>Pluggable</a:t>
            </a:r>
            <a:r>
              <a:rPr b="1" lang="en-IN" sz="2800" spc="-32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lang="en-IN" sz="2800" spc="-7" strike="noStrike">
                <a:solidFill>
                  <a:srgbClr val="c00000"/>
                </a:solidFill>
                <a:latin typeface="Times New Roman"/>
              </a:rPr>
              <a:t>Look </a:t>
            </a:r>
            <a:r>
              <a:rPr b="1" lang="en-IN" sz="2800" spc="-1" strike="noStrike">
                <a:solidFill>
                  <a:srgbClr val="c00000"/>
                </a:solidFill>
                <a:latin typeface="Times New Roman"/>
              </a:rPr>
              <a:t>and</a:t>
            </a:r>
            <a:r>
              <a:rPr b="1" lang="en-IN" sz="2800" spc="-7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lang="en-IN" sz="2800" spc="-12" strike="noStrike">
                <a:solidFill>
                  <a:srgbClr val="c00000"/>
                </a:solidFill>
                <a:latin typeface="Times New Roman"/>
              </a:rPr>
              <a:t>Feel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ldNum" idx="21"/>
          </p:nvPr>
        </p:nvSpPr>
        <p:spPr>
          <a:xfrm>
            <a:off x="7599600" y="7041960"/>
            <a:ext cx="18698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754640" indent="0">
              <a:lnSpc>
                <a:spcPts val="1239"/>
              </a:lnSpc>
              <a:buNone/>
              <a:defRPr b="0" lang="en-IN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marL="1754640" indent="0">
              <a:lnSpc>
                <a:spcPts val="1239"/>
              </a:lnSpc>
              <a:buNone/>
            </a:pPr>
            <a:fld id="{B6F3F714-C1A2-4AA5-A5C9-0C9DE966A8A2}" type="slidenum">
              <a:rPr b="0" lang="en-IN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object 3"/>
          <p:cNvSpPr/>
          <p:nvPr/>
        </p:nvSpPr>
        <p:spPr>
          <a:xfrm>
            <a:off x="993240" y="1393920"/>
            <a:ext cx="8071920" cy="53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Swing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supports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pluggable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look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feel</a:t>
            </a:r>
            <a:r>
              <a:rPr b="1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(PLAF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).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756360" indent="-286920" algn="just">
              <a:lnSpc>
                <a:spcPct val="100000"/>
              </a:lnSpc>
              <a:spcBef>
                <a:spcPts val="1774"/>
              </a:spcBef>
              <a:tabLst>
                <a:tab algn="l" pos="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Arial MT"/>
              </a:rPr>
              <a:t>–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Because each Swing component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rendered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by Java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code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not by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native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peers,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look and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feel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of a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component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is 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under</a:t>
            </a:r>
            <a:r>
              <a:rPr b="0" lang="en-IN" sz="2400" spc="-26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</a:t>
            </a:r>
            <a:r>
              <a:rPr b="0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control</a:t>
            </a:r>
            <a:r>
              <a:rPr b="0" lang="en-IN" sz="2400" spc="-2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of</a:t>
            </a:r>
            <a:r>
              <a:rPr b="0" lang="en-IN" sz="24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Swing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1774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0" lang="en-IN" sz="2400" spc="3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36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possible</a:t>
            </a:r>
            <a:r>
              <a:rPr b="0" lang="en-IN" sz="2400" spc="3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36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separate</a:t>
            </a:r>
            <a:r>
              <a:rPr b="0" lang="en-IN" sz="2400" spc="36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</a:t>
            </a:r>
            <a:r>
              <a:rPr b="0" lang="en-IN" sz="2400" spc="358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look</a:t>
            </a:r>
            <a:r>
              <a:rPr b="1" lang="en-IN" sz="2400" spc="3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1" lang="en-IN" sz="2400" spc="3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feel</a:t>
            </a:r>
            <a:r>
              <a:rPr b="1" lang="en-IN" sz="2400" spc="3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1" lang="en-IN" sz="2400" spc="3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1" lang="en-IN" sz="2400" spc="36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component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tabLst>
                <a:tab algn="l" pos="354960"/>
                <a:tab algn="l" pos="355680"/>
              </a:tabLst>
            </a:pP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from</a:t>
            </a:r>
            <a:r>
              <a:rPr b="0" lang="en-IN" sz="2400" spc="-2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logic</a:t>
            </a:r>
            <a:r>
              <a:rPr b="1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 the component.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1735"/>
              </a:spcBef>
              <a:buClr>
                <a:srgbClr val="000000"/>
              </a:buClr>
              <a:buFont typeface="Wingdings" charset="2"/>
              <a:buChar char=""/>
              <a:tabLst>
                <a:tab algn="l" pos="75708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Advantage: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756360" indent="-286920" algn="just">
              <a:lnSpc>
                <a:spcPct val="100000"/>
              </a:lnSpc>
              <a:spcBef>
                <a:spcPts val="1769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possible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to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change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the</a:t>
            </a:r>
            <a:r>
              <a:rPr b="0" lang="en-IN" sz="24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way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that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a</a:t>
            </a:r>
            <a:r>
              <a:rPr b="0" lang="en-IN" sz="24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component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is 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rendered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without</a:t>
            </a:r>
            <a:r>
              <a:rPr b="0" i="1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affecting</a:t>
            </a:r>
            <a:r>
              <a:rPr b="0" i="1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any</a:t>
            </a:r>
            <a:r>
              <a:rPr b="0" i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of its</a:t>
            </a:r>
            <a:r>
              <a:rPr b="0" i="1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other</a:t>
            </a:r>
            <a:r>
              <a:rPr b="0" i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aspects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1155240" indent="-228600" algn="just">
              <a:lnSpc>
                <a:spcPct val="100000"/>
              </a:lnSpc>
              <a:spcBef>
                <a:spcPts val="1735"/>
              </a:spcBef>
              <a:buClr>
                <a:srgbClr val="000000"/>
              </a:buClr>
              <a:buFont typeface="Arial MT"/>
              <a:buChar char="•"/>
              <a:tabLst>
                <a:tab algn="l" pos="115560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it is possible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“plug in” a new 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look 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and feel 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for 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any given 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component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without creating </a:t>
            </a:r>
            <a:r>
              <a:rPr b="0" lang="en-IN" sz="22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any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side </a:t>
            </a:r>
            <a:r>
              <a:rPr b="0" lang="en-IN" sz="22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effects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in </a:t>
            </a:r>
            <a:r>
              <a:rPr b="0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 code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that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uses</a:t>
            </a:r>
            <a:r>
              <a:rPr b="0" lang="en-IN" sz="2200" spc="-3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that</a:t>
            </a:r>
            <a:r>
              <a:rPr b="0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component.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object 2"/>
          <p:cNvSpPr/>
          <p:nvPr/>
        </p:nvSpPr>
        <p:spPr>
          <a:xfrm>
            <a:off x="993240" y="1184760"/>
            <a:ext cx="7452000" cy="36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2104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1740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Java</a:t>
            </a:r>
            <a:r>
              <a:rPr b="0" lang="en-IN" sz="26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has</a:t>
            </a:r>
            <a:r>
              <a:rPr b="0" lang="en-IN" sz="26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several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predefined</a:t>
            </a:r>
            <a:r>
              <a:rPr b="0" lang="en-IN" sz="26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LayoutManager</a:t>
            </a:r>
            <a:r>
              <a:rPr b="1" lang="en-IN" sz="2600" spc="-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classes,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150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FlowLayout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BorderLayout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2021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GridLayout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CardLayout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GridBagLayout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1"/>
          <p:cNvSpPr>
            <a:spLocks noGrp="1"/>
          </p:cNvSpPr>
          <p:nvPr>
            <p:ph type="sldNum" idx="34"/>
          </p:nvPr>
        </p:nvSpPr>
        <p:spPr>
          <a:xfrm>
            <a:off x="7599600" y="7041960"/>
            <a:ext cx="18698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754640" indent="0">
              <a:lnSpc>
                <a:spcPts val="1239"/>
              </a:lnSpc>
              <a:buNone/>
              <a:defRPr b="0" lang="en-IN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marL="1754640" indent="0">
              <a:lnSpc>
                <a:spcPts val="1239"/>
              </a:lnSpc>
              <a:buNone/>
            </a:pPr>
            <a:r>
              <a:rPr b="0" lang="en-IN" sz="1200" spc="-1" strike="noStrike">
                <a:solidFill>
                  <a:srgbClr val="898989"/>
                </a:solidFill>
                <a:latin typeface="Calibri"/>
              </a:rPr>
              <a:t>5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3834000" y="497880"/>
            <a:ext cx="23871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FlowLayout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993240" y="1313640"/>
            <a:ext cx="8071920" cy="5390640"/>
          </a:xfrm>
          <a:prstGeom prst="rect">
            <a:avLst/>
          </a:prstGeom>
          <a:noFill/>
          <a:ln w="0">
            <a:noFill/>
          </a:ln>
        </p:spPr>
        <p:txBody>
          <a:bodyPr lIns="0" rIns="0" tIns="92880" bIns="0" anchor="t">
            <a:noAutofit/>
          </a:bodyPr>
          <a:p>
            <a:pPr marL="354960" indent="-343080" algn="just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direction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of</a:t>
            </a:r>
            <a:r>
              <a:rPr b="0" lang="en-IN" sz="24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0" lang="en-IN" sz="24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layout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is</a:t>
            </a:r>
            <a:r>
              <a:rPr b="0" lang="en-IN" sz="24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governed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by</a:t>
            </a:r>
            <a:r>
              <a:rPr b="0" lang="en-IN" sz="24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container’s </a:t>
            </a:r>
            <a:r>
              <a:rPr b="0" lang="en-IN" sz="2400" spc="-58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component orientation 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property,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which,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by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default,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is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left 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to </a:t>
            </a:r>
            <a:r>
              <a:rPr b="1" lang="en-IN" sz="24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right,</a:t>
            </a:r>
            <a:r>
              <a:rPr b="1" lang="en-IN" sz="24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top 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to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bottom.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5680" indent="-34308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In</a:t>
            </a:r>
            <a:r>
              <a:rPr b="0" lang="en-IN" sz="2400" spc="-4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low</a:t>
            </a:r>
            <a:r>
              <a:rPr b="0" lang="en-IN" sz="24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Layout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1" marL="756360" indent="-286920" algn="just">
              <a:lnSpc>
                <a:spcPct val="100000"/>
              </a:lnSpc>
              <a:spcBef>
                <a:spcPts val="120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components are laid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out 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line-by-line </a:t>
            </a:r>
            <a:r>
              <a:rPr b="1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beginning </a:t>
            </a:r>
            <a:r>
              <a:rPr b="1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at </a:t>
            </a:r>
            <a:r>
              <a:rPr b="1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 </a:t>
            </a:r>
            <a:r>
              <a:rPr b="1" lang="en-IN" sz="2200" spc="-2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upper- </a:t>
            </a:r>
            <a:r>
              <a:rPr b="1" lang="en-IN" sz="22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left </a:t>
            </a:r>
            <a:r>
              <a:rPr b="1" lang="en-IN" sz="2200" spc="-3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corner.</a:t>
            </a:r>
            <a:endParaRPr b="0" lang="en-IN" sz="2200" spc="-1" strike="noStrike">
              <a:solidFill>
                <a:srgbClr val="000000"/>
              </a:solidFill>
              <a:latin typeface="Calibri"/>
            </a:endParaRPr>
          </a:p>
          <a:p>
            <a:pPr lvl="1" marL="756360" indent="-28764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When</a:t>
            </a:r>
            <a:r>
              <a:rPr b="0" lang="en-IN" sz="2200" spc="-2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 </a:t>
            </a:r>
            <a:r>
              <a:rPr b="0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line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is filled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layout</a:t>
            </a:r>
            <a:r>
              <a:rPr b="0" lang="en-IN" sz="22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advances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the next</a:t>
            </a:r>
            <a:r>
              <a:rPr b="1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line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200" spc="-1" strike="noStrike">
              <a:solidFill>
                <a:srgbClr val="000000"/>
              </a:solidFill>
              <a:latin typeface="Calibri"/>
            </a:endParaRPr>
          </a:p>
          <a:p>
            <a:pPr lvl="1" marL="756360" indent="-28692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small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space is left between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each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component,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above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and </a:t>
            </a:r>
            <a:r>
              <a:rPr b="0" lang="en-IN" sz="2200" spc="-32" strike="noStrike">
                <a:solidFill>
                  <a:srgbClr val="000000"/>
                </a:solidFill>
                <a:latin typeface="Times New Roman"/>
              </a:rPr>
              <a:t>below, </a:t>
            </a:r>
            <a:r>
              <a:rPr b="0" lang="en-IN" sz="22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as</a:t>
            </a:r>
            <a:r>
              <a:rPr b="0" lang="en-IN" sz="22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well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as left</a:t>
            </a:r>
            <a:r>
              <a:rPr b="0" lang="en-IN" sz="22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and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right.</a:t>
            </a:r>
            <a:endParaRPr b="0" lang="en-IN" sz="2200" spc="-1" strike="noStrike">
              <a:solidFill>
                <a:srgbClr val="000000"/>
              </a:solidFill>
              <a:latin typeface="Calibri"/>
            </a:endParaRPr>
          </a:p>
          <a:p>
            <a:pPr marL="355680" indent="-343080" algn="just">
              <a:lnSpc>
                <a:spcPct val="100000"/>
              </a:lnSpc>
              <a:spcBef>
                <a:spcPts val="1196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0" lang="en-IN" sz="2400" spc="-4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constructors</a:t>
            </a:r>
            <a:r>
              <a:rPr b="0" lang="en-IN" sz="2400" spc="-4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for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FlowLayout: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469440" indent="0" algn="just">
              <a:lnSpc>
                <a:spcPct val="141000"/>
              </a:lnSpc>
              <a:buNone/>
              <a:tabLst>
                <a:tab algn="l" pos="35568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FlowLayout(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) </a:t>
            </a:r>
            <a:r>
              <a:rPr b="0" lang="en-IN" sz="24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FlowLayout(int</a:t>
            </a:r>
            <a:r>
              <a:rPr b="0" lang="en-IN" sz="2400" spc="-7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chemeClr val="dk1"/>
                </a:solidFill>
                <a:latin typeface="Times New Roman"/>
              </a:rPr>
              <a:t>how)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1" name="object 4"/>
          <p:cNvSpPr/>
          <p:nvPr/>
        </p:nvSpPr>
        <p:spPr>
          <a:xfrm>
            <a:off x="1450440" y="6849720"/>
            <a:ext cx="471564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FlowLayout(int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52" strike="noStrike">
                <a:solidFill>
                  <a:srgbClr val="000000"/>
                </a:solidFill>
                <a:latin typeface="Times New Roman"/>
              </a:rPr>
              <a:t>how,</a:t>
            </a:r>
            <a:r>
              <a:rPr b="0" i="1" lang="en-IN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int</a:t>
            </a:r>
            <a:r>
              <a:rPr b="0" i="1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horz,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 int</a:t>
            </a:r>
            <a:r>
              <a:rPr b="0" i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vert)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object 6"/>
          <p:cNvSpPr/>
          <p:nvPr/>
        </p:nvSpPr>
        <p:spPr>
          <a:xfrm>
            <a:off x="9341640" y="7003800"/>
            <a:ext cx="102600" cy="1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898989"/>
                </a:solidFill>
                <a:latin typeface="Calibri"/>
              </a:rPr>
              <a:t>6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3117600" y="497880"/>
            <a:ext cx="38217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FlowLayout</a:t>
            </a:r>
            <a:r>
              <a:rPr b="0" lang="en-IN" sz="3600" spc="-7" strike="noStrike">
                <a:solidFill>
                  <a:schemeClr val="dk1"/>
                </a:solidFill>
                <a:latin typeface="Times New Roman"/>
              </a:rPr>
              <a:t>(contd.)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object 3"/>
          <p:cNvSpPr/>
          <p:nvPr/>
        </p:nvSpPr>
        <p:spPr>
          <a:xfrm>
            <a:off x="993240" y="1165320"/>
            <a:ext cx="8070480" cy="366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 algn="just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FlowLayout(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)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creates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the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default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layout,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which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centers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components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leaves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five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pixels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of</a:t>
            </a:r>
            <a:r>
              <a:rPr b="0" lang="en-IN" sz="24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space</a:t>
            </a:r>
            <a:r>
              <a:rPr b="0" lang="en-IN" sz="24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between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each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component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 algn="just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FlowLayout(int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how)</a:t>
            </a:r>
            <a:r>
              <a:rPr b="0" i="1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lets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us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specify 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how</a:t>
            </a:r>
            <a:r>
              <a:rPr b="1" lang="en-IN" sz="2400" spc="18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each</a:t>
            </a:r>
            <a:r>
              <a:rPr b="1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line </a:t>
            </a:r>
            <a:r>
              <a:rPr b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is 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aligned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 algn="just">
              <a:lnSpc>
                <a:spcPct val="100000"/>
              </a:lnSpc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Valid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values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for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how </a:t>
            </a:r>
            <a:r>
              <a:rPr b="0" i="1" lang="en-IN" sz="2400" spc="-32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i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as follows: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155600" indent="-2293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115560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FlowLayout.LEFT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155600" indent="-2293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115560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FlowLayout.CENTER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155600" indent="-2293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115560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FlowLayout.RIGHT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155600" indent="-2293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115560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FlowLayout.LEADING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155600" indent="-2293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115560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FlowLayout.TRAILING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object 4"/>
          <p:cNvSpPr/>
          <p:nvPr/>
        </p:nvSpPr>
        <p:spPr>
          <a:xfrm>
            <a:off x="7980840" y="4885560"/>
            <a:ext cx="108360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703080"/>
              </a:tabLst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d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object 5"/>
          <p:cNvSpPr/>
          <p:nvPr/>
        </p:nvSpPr>
        <p:spPr>
          <a:xfrm>
            <a:off x="993240" y="4885560"/>
            <a:ext cx="8071920" cy="20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612440" indent="-22860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Arial MT"/>
              </a:rPr>
              <a:t>–</a:t>
            </a:r>
            <a:r>
              <a:rPr b="0" lang="en-IN" sz="2000" spc="128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se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ec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fy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000" spc="-97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ht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ea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g 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trailing</a:t>
            </a:r>
            <a:r>
              <a:rPr b="0" lang="en-IN" sz="20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edge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alignment,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respectively.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FlowLayout(int </a:t>
            </a:r>
            <a:r>
              <a:rPr b="0" i="1" lang="en-IN" sz="2400" spc="-52" strike="noStrike">
                <a:solidFill>
                  <a:srgbClr val="000000"/>
                </a:solidFill>
                <a:latin typeface="Times New Roman"/>
              </a:rPr>
              <a:t>how,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int horz,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int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vert)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allows us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specify the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horizontal and vertical space left between components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 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horz</a:t>
            </a:r>
            <a:r>
              <a:rPr b="0" i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and vert,</a:t>
            </a:r>
            <a:r>
              <a:rPr b="0" i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respectively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object 7"/>
          <p:cNvSpPr/>
          <p:nvPr/>
        </p:nvSpPr>
        <p:spPr>
          <a:xfrm>
            <a:off x="9341640" y="7003800"/>
            <a:ext cx="102600" cy="1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898989"/>
                </a:solidFill>
                <a:latin typeface="Calibri"/>
              </a:rPr>
              <a:t>7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object 2" descr=""/>
          <p:cNvPicPr/>
          <p:nvPr/>
        </p:nvPicPr>
        <p:blipFill>
          <a:blip r:embed="rId1"/>
          <a:stretch/>
        </p:blipFill>
        <p:spPr>
          <a:xfrm>
            <a:off x="8106120" y="457200"/>
            <a:ext cx="1485000" cy="771480"/>
          </a:xfrm>
          <a:prstGeom prst="rect">
            <a:avLst/>
          </a:prstGeom>
          <a:ln w="0">
            <a:noFill/>
          </a:ln>
        </p:spPr>
      </p:pic>
      <p:sp>
        <p:nvSpPr>
          <p:cNvPr id="299" name="object 3"/>
          <p:cNvSpPr/>
          <p:nvPr/>
        </p:nvSpPr>
        <p:spPr>
          <a:xfrm>
            <a:off x="764640" y="482760"/>
            <a:ext cx="426492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2023920"/>
              </a:tabLst>
            </a:pP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import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java.awt.*;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import</a:t>
            </a:r>
            <a:r>
              <a:rPr b="0" lang="en-IN" sz="18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java.awt.event.*; </a:t>
            </a:r>
            <a:r>
              <a:rPr b="0" lang="en-IN" sz="1800" spc="-4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import</a:t>
            </a:r>
            <a:r>
              <a:rPr b="0" lang="en-IN" sz="18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javax.swing.*;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object 4"/>
          <p:cNvSpPr/>
          <p:nvPr/>
        </p:nvSpPr>
        <p:spPr>
          <a:xfrm>
            <a:off x="764640" y="1031400"/>
            <a:ext cx="486936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class EventDemoSwing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extends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JFrame implements </a:t>
            </a:r>
            <a:r>
              <a:rPr b="0" lang="en-IN" sz="1800" spc="-4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ActionListener{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tabLst>
                <a:tab algn="l" pos="0"/>
              </a:tabLst>
            </a:pP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JLabel</a:t>
            </a:r>
            <a:r>
              <a:rPr b="0" lang="en-IN" sz="18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jlab;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object 5"/>
          <p:cNvSpPr/>
          <p:nvPr/>
        </p:nvSpPr>
        <p:spPr>
          <a:xfrm>
            <a:off x="4650840" y="1700280"/>
            <a:ext cx="4807080" cy="245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actionPerformed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(ActionEvent</a:t>
            </a:r>
            <a:r>
              <a:rPr b="0" lang="en-IN" sz="20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ae)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String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 =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ae.getActionCommand();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if(s.equalsIgnoreCase("ok"))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 indent="571680">
              <a:lnSpc>
                <a:spcPct val="100000"/>
              </a:lnSpc>
              <a:tabLst>
                <a:tab algn="l" pos="0"/>
              </a:tabLst>
            </a:pP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jlab.setText("OK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pressed.");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else</a:t>
            </a:r>
            <a:r>
              <a:rPr b="0" lang="en-IN" sz="20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if(s.equalsIgnoreCase("cancel"))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tabLst>
                <a:tab algn="l" pos="0"/>
              </a:tabLst>
            </a:pP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jlab.setText("Cancel</a:t>
            </a:r>
            <a:r>
              <a:rPr b="0" lang="en-IN" sz="2000" spc="39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pressed.");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object 6"/>
          <p:cNvSpPr/>
          <p:nvPr/>
        </p:nvSpPr>
        <p:spPr>
          <a:xfrm>
            <a:off x="764640" y="1854360"/>
            <a:ext cx="3507480" cy="24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>
              <a:lnSpc>
                <a:spcPct val="100000"/>
              </a:lnSpc>
              <a:spcBef>
                <a:spcPts val="99"/>
              </a:spcBef>
            </a:pP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JFrame jfrm;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JButton jbtnOk;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JButton jbtnCancel; </a:t>
            </a:r>
            <a:r>
              <a:rPr b="0" lang="en-IN" sz="1800" spc="-4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Event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Sw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ing()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jfrm = new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JFrame("An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Event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Eg");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1800" spc="-7" strike="noStrike">
                <a:solidFill>
                  <a:srgbClr val="000000"/>
                </a:solidFill>
                <a:latin typeface="Times New Roman"/>
              </a:rPr>
              <a:t>jfrm.setLayout(new </a:t>
            </a:r>
            <a:r>
              <a:rPr b="1" lang="en-IN" sz="1800" spc="-1" strike="noStrike">
                <a:solidFill>
                  <a:srgbClr val="c00000"/>
                </a:solidFill>
                <a:latin typeface="Times New Roman"/>
              </a:rPr>
              <a:t>FlowLayout()); </a:t>
            </a:r>
            <a:r>
              <a:rPr b="1" lang="en-IN" sz="1800" spc="-435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jfrm.setSize(220,</a:t>
            </a:r>
            <a:r>
              <a:rPr b="0" lang="en-IN" sz="18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90);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object 7"/>
          <p:cNvSpPr/>
          <p:nvPr/>
        </p:nvSpPr>
        <p:spPr>
          <a:xfrm>
            <a:off x="764640" y="4048920"/>
            <a:ext cx="600984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800" spc="-7" strike="noStrike">
                <a:solidFill>
                  <a:srgbClr val="000000"/>
                </a:solidFill>
                <a:latin typeface="Times New Roman"/>
              </a:rPr>
              <a:t>jfrm.setDefaultCloseOperation(JFrame.EXIT_ON_CLOSE);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jbtnOk</a:t>
            </a:r>
            <a:r>
              <a:rPr b="0" lang="en-IN" sz="18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18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 JButton("OK");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object 8"/>
          <p:cNvSpPr/>
          <p:nvPr/>
        </p:nvSpPr>
        <p:spPr>
          <a:xfrm>
            <a:off x="764640" y="4597560"/>
            <a:ext cx="421416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JButton</a:t>
            </a:r>
            <a:r>
              <a:rPr b="0" lang="en-IN" sz="18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jbtnCancel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 JButton("Cancel");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object 9"/>
          <p:cNvSpPr/>
          <p:nvPr/>
        </p:nvSpPr>
        <p:spPr>
          <a:xfrm>
            <a:off x="764640" y="4871880"/>
            <a:ext cx="3402000" cy="193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5" strike="noStrike">
                <a:solidFill>
                  <a:srgbClr val="000000"/>
                </a:solidFill>
                <a:latin typeface="Times New Roman"/>
              </a:rPr>
              <a:t>jbtnOk.setToolTipText("click");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jbtnOk.addActionListener(this);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jbtnCancel.addActionListener(this); </a:t>
            </a:r>
            <a:r>
              <a:rPr b="0" lang="en-IN" sz="1800" spc="-4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jfrm.add(jbtnOk);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jfrm.add(jbtnCancel);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jlab</a:t>
            </a:r>
            <a:r>
              <a:rPr b="0" lang="en-IN" sz="18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18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JLabel("Press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18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button."); </a:t>
            </a:r>
            <a:r>
              <a:rPr b="0" lang="en-IN" sz="1800" spc="-4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jfrm.add(jlab);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object 10"/>
          <p:cNvSpPr/>
          <p:nvPr/>
        </p:nvSpPr>
        <p:spPr>
          <a:xfrm>
            <a:off x="764640" y="6792120"/>
            <a:ext cx="287820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27554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jfr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et</a:t>
            </a:r>
            <a:r>
              <a:rPr b="0" lang="en-IN" sz="1800" spc="-120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ible(true);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object 11"/>
          <p:cNvSpPr/>
          <p:nvPr/>
        </p:nvSpPr>
        <p:spPr>
          <a:xfrm>
            <a:off x="4993560" y="3834000"/>
            <a:ext cx="14760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object 12"/>
          <p:cNvSpPr/>
          <p:nvPr/>
        </p:nvSpPr>
        <p:spPr>
          <a:xfrm>
            <a:off x="5565240" y="4748400"/>
            <a:ext cx="382248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static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main(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String</a:t>
            </a:r>
            <a:r>
              <a:rPr b="0" lang="en-IN" sz="20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args[])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object 13"/>
          <p:cNvSpPr/>
          <p:nvPr/>
        </p:nvSpPr>
        <p:spPr>
          <a:xfrm>
            <a:off x="4903560" y="5052960"/>
            <a:ext cx="461664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{SwingUtilities.invokeLater(new</a:t>
            </a:r>
            <a:r>
              <a:rPr b="0" lang="en-IN" sz="2000" spc="-7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Runnable()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73584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67356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run()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73584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EventDemoSwing();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67356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object 14"/>
          <p:cNvSpPr/>
          <p:nvPr/>
        </p:nvSpPr>
        <p:spPr>
          <a:xfrm>
            <a:off x="5565240" y="6577200"/>
            <a:ext cx="36612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r>
              <a:rPr b="0" lang="en-IN" sz="2000" spc="-9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object 15"/>
          <p:cNvSpPr/>
          <p:nvPr/>
        </p:nvSpPr>
        <p:spPr>
          <a:xfrm>
            <a:off x="5120280" y="6881760"/>
            <a:ext cx="46008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32436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object 17"/>
          <p:cNvSpPr/>
          <p:nvPr/>
        </p:nvSpPr>
        <p:spPr>
          <a:xfrm>
            <a:off x="8960760" y="6883560"/>
            <a:ext cx="102600" cy="1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898989"/>
                </a:solidFill>
                <a:latin typeface="Calibri"/>
              </a:rPr>
              <a:t>8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object 2" descr=""/>
          <p:cNvPicPr/>
          <p:nvPr/>
        </p:nvPicPr>
        <p:blipFill>
          <a:blip r:embed="rId1"/>
          <a:stretch/>
        </p:blipFill>
        <p:spPr>
          <a:xfrm>
            <a:off x="8106120" y="457200"/>
            <a:ext cx="1485000" cy="771480"/>
          </a:xfrm>
          <a:prstGeom prst="rect">
            <a:avLst/>
          </a:prstGeom>
          <a:ln w="0">
            <a:noFill/>
          </a:ln>
        </p:spPr>
      </p:pic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3117600" y="574200"/>
            <a:ext cx="38217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FlowLayout</a:t>
            </a:r>
            <a:r>
              <a:rPr b="0" lang="en-IN" sz="3600" spc="-7" strike="noStrike">
                <a:solidFill>
                  <a:schemeClr val="dk1"/>
                </a:solidFill>
                <a:latin typeface="Times New Roman"/>
              </a:rPr>
              <a:t>(contd.)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15" name="object 4" descr=""/>
          <p:cNvPicPr/>
          <p:nvPr/>
        </p:nvPicPr>
        <p:blipFill>
          <a:blip r:embed="rId2"/>
          <a:stretch/>
        </p:blipFill>
        <p:spPr>
          <a:xfrm>
            <a:off x="1676520" y="1752480"/>
            <a:ext cx="5331960" cy="2181960"/>
          </a:xfrm>
          <a:prstGeom prst="rect">
            <a:avLst/>
          </a:prstGeom>
          <a:ln w="0">
            <a:noFill/>
          </a:ln>
        </p:spPr>
      </p:pic>
      <p:sp>
        <p:nvSpPr>
          <p:cNvPr id="316" name="object 5"/>
          <p:cNvSpPr/>
          <p:nvPr/>
        </p:nvSpPr>
        <p:spPr>
          <a:xfrm>
            <a:off x="8082720" y="6554160"/>
            <a:ext cx="154764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12600">
              <a:lnSpc>
                <a:spcPct val="100000"/>
              </a:lnSpc>
              <a:spcBef>
                <a:spcPts val="675"/>
              </a:spcBef>
            </a:pPr>
            <a:r>
              <a:rPr b="0" i="1" lang="en-IN" sz="1200" spc="-15" strike="noStrike">
                <a:solidFill>
                  <a:srgbClr val="0000cc"/>
                </a:solidFill>
                <a:latin typeface="Times New Roman"/>
              </a:rPr>
              <a:t>Prepared</a:t>
            </a:r>
            <a:r>
              <a:rPr b="0" i="1" lang="en-IN" sz="1200" spc="-1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1200" spc="-1" strike="noStrike">
                <a:solidFill>
                  <a:srgbClr val="0000cc"/>
                </a:solidFill>
                <a:latin typeface="Times New Roman"/>
              </a:rPr>
              <a:t>by</a:t>
            </a:r>
            <a:r>
              <a:rPr b="0" i="1" lang="en-IN" sz="1200" spc="-26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1200" spc="-7" strike="noStrike">
                <a:solidFill>
                  <a:srgbClr val="0000cc"/>
                </a:solidFill>
                <a:latin typeface="Times New Roman"/>
              </a:rPr>
              <a:t>Renetha</a:t>
            </a:r>
            <a:r>
              <a:rPr b="0" i="1" lang="en-IN" sz="1200" spc="12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i="1" lang="en-IN" sz="1200" spc="-7" strike="noStrike">
                <a:solidFill>
                  <a:srgbClr val="0000cc"/>
                </a:solidFill>
                <a:latin typeface="Times New Roman"/>
              </a:rPr>
              <a:t>J.B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309960" algn="ctr">
              <a:lnSpc>
                <a:spcPct val="100000"/>
              </a:lnSpc>
              <a:spcBef>
                <a:spcPts val="575"/>
              </a:spcBef>
            </a:pPr>
            <a:r>
              <a:rPr b="0" lang="en-IN" sz="1200" spc="-1" strike="noStrike">
                <a:solidFill>
                  <a:srgbClr val="898989"/>
                </a:solidFill>
                <a:latin typeface="Calibri"/>
              </a:rPr>
              <a:t>9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object 6"/>
          <p:cNvSpPr/>
          <p:nvPr/>
        </p:nvSpPr>
        <p:spPr>
          <a:xfrm>
            <a:off x="1450440" y="4217760"/>
            <a:ext cx="630072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Arial MT"/>
              </a:rPr>
              <a:t>If</a:t>
            </a:r>
            <a:r>
              <a:rPr b="0" lang="en-IN" sz="1800" spc="-26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Arial MT"/>
              </a:rPr>
              <a:t>in</a:t>
            </a:r>
            <a:r>
              <a:rPr b="0" lang="en-IN" sz="1800" spc="-1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Arial MT"/>
              </a:rPr>
              <a:t>code</a:t>
            </a:r>
            <a:r>
              <a:rPr b="0" lang="en-IN" sz="1800" spc="4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26" strike="noStrike">
                <a:solidFill>
                  <a:srgbClr val="000000"/>
                </a:solidFill>
                <a:latin typeface="Arial MT"/>
              </a:rPr>
              <a:t>we</a:t>
            </a:r>
            <a:r>
              <a:rPr b="0" lang="en-IN" sz="1800" spc="29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Arial MT"/>
              </a:rPr>
              <a:t>modify</a:t>
            </a:r>
            <a:r>
              <a:rPr b="0" lang="en-IN" sz="1800" spc="9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Arial MT"/>
              </a:rPr>
              <a:t>the </a:t>
            </a:r>
            <a:r>
              <a:rPr b="0" lang="en-IN" sz="1800" spc="-12" strike="noStrike">
                <a:solidFill>
                  <a:srgbClr val="000000"/>
                </a:solidFill>
                <a:latin typeface="Arial MT"/>
              </a:rPr>
              <a:t>layout</a:t>
            </a:r>
            <a:r>
              <a:rPr b="0" lang="en-IN" sz="1800" spc="24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Arial MT"/>
              </a:rPr>
              <a:t>as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</a:pPr>
            <a:r>
              <a:rPr b="0" lang="en-IN" sz="1800" spc="-7" strike="noStrike">
                <a:solidFill>
                  <a:srgbClr val="0000cc"/>
                </a:solidFill>
                <a:latin typeface="Arial MT"/>
              </a:rPr>
              <a:t>jfrm.setLayout(new</a:t>
            </a:r>
            <a:r>
              <a:rPr b="0" lang="en-IN" sz="1800" spc="32" strike="noStrike">
                <a:solidFill>
                  <a:srgbClr val="0000cc"/>
                </a:solidFill>
                <a:latin typeface="Arial MT"/>
              </a:rPr>
              <a:t> </a:t>
            </a:r>
            <a:r>
              <a:rPr b="0" lang="en-IN" sz="1800" spc="-7" strike="noStrike">
                <a:solidFill>
                  <a:srgbClr val="0000cc"/>
                </a:solidFill>
                <a:latin typeface="Arial MT"/>
              </a:rPr>
              <a:t>FlowLayout(</a:t>
            </a:r>
            <a:r>
              <a:rPr b="1" lang="en-IN" sz="1800" spc="-7" strike="noStrike">
                <a:solidFill>
                  <a:srgbClr val="0000cc"/>
                </a:solidFill>
                <a:latin typeface="Arial"/>
              </a:rPr>
              <a:t>FlowLayout.LEFT</a:t>
            </a:r>
            <a:r>
              <a:rPr b="0" lang="en-IN" sz="1800" spc="-7" strike="noStrike">
                <a:solidFill>
                  <a:srgbClr val="0000cc"/>
                </a:solidFill>
                <a:latin typeface="Arial MT"/>
              </a:rPr>
              <a:t>));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8" name="object 7" descr=""/>
          <p:cNvPicPr/>
          <p:nvPr/>
        </p:nvPicPr>
        <p:blipFill>
          <a:blip r:embed="rId3"/>
          <a:stretch/>
        </p:blipFill>
        <p:spPr>
          <a:xfrm>
            <a:off x="1752480" y="5072040"/>
            <a:ext cx="5486040" cy="224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3619080" y="497880"/>
            <a:ext cx="281844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BorderLayout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0" name="object 3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object 4"/>
          <p:cNvSpPr/>
          <p:nvPr/>
        </p:nvSpPr>
        <p:spPr>
          <a:xfrm>
            <a:off x="993240" y="1165320"/>
            <a:ext cx="8071920" cy="552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By</a:t>
            </a:r>
            <a:r>
              <a:rPr b="0" lang="en-IN" sz="2400" spc="3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default,</a:t>
            </a:r>
            <a:r>
              <a:rPr b="0" lang="en-IN" sz="2400" spc="34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3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content</a:t>
            </a:r>
            <a:r>
              <a:rPr b="0" lang="en-IN" sz="2400" spc="3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pane</a:t>
            </a:r>
            <a:r>
              <a:rPr b="0" lang="en-IN" sz="2400" spc="3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associated</a:t>
            </a:r>
            <a:r>
              <a:rPr b="0" lang="en-IN" sz="2400" spc="36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lang="en-IN" sz="2400" spc="34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36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JFrame</a:t>
            </a:r>
            <a:r>
              <a:rPr b="1" lang="en-IN" sz="2400" spc="3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uses </a:t>
            </a:r>
            <a:r>
              <a:rPr b="1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border</a:t>
            </a:r>
            <a:r>
              <a:rPr b="1" lang="en-IN" sz="24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layout.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BorderLayout</a:t>
            </a:r>
            <a:r>
              <a:rPr b="1" lang="en-IN" sz="2400" spc="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class</a:t>
            </a:r>
            <a:r>
              <a:rPr b="1" lang="en-IN" sz="2400" spc="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implements</a:t>
            </a:r>
            <a:r>
              <a:rPr b="1" lang="en-IN" sz="2400" spc="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1" lang="en-IN" sz="2400" spc="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common</a:t>
            </a:r>
            <a:r>
              <a:rPr b="1" lang="en-IN" sz="24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layout</a:t>
            </a:r>
            <a:r>
              <a:rPr b="1" lang="en-IN" sz="2400" spc="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style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top-level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windows.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0" lang="en-IN" sz="2400" spc="33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has</a:t>
            </a:r>
            <a:r>
              <a:rPr b="0" lang="en-IN" sz="2400" spc="33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four</a:t>
            </a:r>
            <a:r>
              <a:rPr b="0" lang="en-IN" sz="2400" spc="3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narrow,</a:t>
            </a:r>
            <a:r>
              <a:rPr b="0" lang="en-IN" sz="2400" spc="32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fixed-width</a:t>
            </a:r>
            <a:r>
              <a:rPr b="0" lang="en-IN" sz="2400" spc="3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components</a:t>
            </a:r>
            <a:r>
              <a:rPr b="0" lang="en-IN" sz="2400" spc="33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at</a:t>
            </a:r>
            <a:r>
              <a:rPr b="0" lang="en-IN" sz="2400" spc="3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33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edges</a:t>
            </a:r>
            <a:r>
              <a:rPr b="0" lang="en-IN" sz="2400" spc="33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and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one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large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area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center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6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four</a:t>
            </a:r>
            <a:r>
              <a:rPr b="0" lang="en-IN" sz="26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sides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referred</a:t>
            </a:r>
            <a:r>
              <a:rPr b="0" lang="en-IN" sz="26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584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North,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South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East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West.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6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middle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area</a:t>
            </a:r>
            <a:r>
              <a:rPr b="0" lang="en-IN" sz="26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is called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584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Center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2" name="object 5" descr=""/>
          <p:cNvPicPr/>
          <p:nvPr/>
        </p:nvPicPr>
        <p:blipFill>
          <a:blip r:embed="rId1"/>
          <a:stretch/>
        </p:blipFill>
        <p:spPr>
          <a:xfrm>
            <a:off x="5257800" y="4038480"/>
            <a:ext cx="3847680" cy="286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2979000" y="497880"/>
            <a:ext cx="409860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B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o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rderL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ayout</a:t>
            </a:r>
            <a:r>
              <a:rPr b="0" lang="en-IN" sz="3200" spc="-1" strike="noStrike">
                <a:solidFill>
                  <a:schemeClr val="dk1"/>
                </a:solidFill>
                <a:latin typeface="Times New Roman"/>
              </a:rPr>
              <a:t>(</a:t>
            </a:r>
            <a:r>
              <a:rPr b="0" lang="en-IN" sz="3200" spc="4" strike="noStrike">
                <a:solidFill>
                  <a:schemeClr val="dk1"/>
                </a:solidFill>
                <a:latin typeface="Times New Roman"/>
              </a:rPr>
              <a:t>con</a:t>
            </a:r>
            <a:r>
              <a:rPr b="0" lang="en-IN" sz="3200" spc="-7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0" lang="en-IN" sz="3200" spc="4" strike="noStrike">
                <a:solidFill>
                  <a:schemeClr val="dk1"/>
                </a:solidFill>
                <a:latin typeface="Times New Roman"/>
              </a:rPr>
              <a:t>d</a:t>
            </a:r>
            <a:r>
              <a:rPr b="0" lang="en-IN" sz="3200" spc="-1" strike="noStrike">
                <a:solidFill>
                  <a:schemeClr val="dk1"/>
                </a:solidFill>
                <a:latin typeface="Times New Roman"/>
              </a:rPr>
              <a:t>.)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993240" y="1313640"/>
            <a:ext cx="8071920" cy="4627800"/>
          </a:xfrm>
          <a:prstGeom prst="rect">
            <a:avLst/>
          </a:prstGeom>
          <a:noFill/>
          <a:ln w="0">
            <a:noFill/>
          </a:ln>
        </p:spPr>
        <p:txBody>
          <a:bodyPr lIns="0" rIns="0" tIns="210240" bIns="0" anchor="t">
            <a:noAutofit/>
          </a:bodyPr>
          <a:p>
            <a:pPr marL="355680" indent="-343080" algn="just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0" lang="en-IN" sz="24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constructors</a:t>
            </a:r>
            <a:r>
              <a:rPr b="0" lang="en-IN" sz="24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defined</a:t>
            </a:r>
            <a:r>
              <a:rPr b="0" lang="en-IN" sz="24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by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BorderLayout: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12600" indent="0">
              <a:lnSpc>
                <a:spcPct val="100000"/>
              </a:lnSpc>
              <a:spcBef>
                <a:spcPts val="2013"/>
              </a:spcBef>
              <a:buNone/>
              <a:tabLst>
                <a:tab algn="l" pos="35568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BorderLayout(</a:t>
            </a:r>
            <a:r>
              <a:rPr b="0" lang="en-IN" sz="2400" spc="-5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)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5680" indent="-343080" algn="just">
              <a:lnSpc>
                <a:spcPct val="100000"/>
              </a:lnSpc>
              <a:spcBef>
                <a:spcPts val="2013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BorderLayout(</a:t>
            </a:r>
            <a:r>
              <a:rPr b="0" lang="en-IN" sz="2400" spc="-4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)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creates</a:t>
            </a:r>
            <a:r>
              <a:rPr b="0" lang="en-IN" sz="2400" spc="-4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default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border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layout.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4960" indent="-343080" algn="just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BorderLayout(int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chemeClr val="dk1"/>
                </a:solidFill>
                <a:latin typeface="Times New Roman"/>
              </a:rPr>
              <a:t>horz,</a:t>
            </a:r>
            <a:r>
              <a:rPr b="0" i="1" lang="en-IN" sz="2400" spc="-1" strike="noStrike">
                <a:solidFill>
                  <a:schemeClr val="dk1"/>
                </a:solidFill>
                <a:latin typeface="Times New Roman"/>
              </a:rPr>
              <a:t> int</a:t>
            </a:r>
            <a:r>
              <a:rPr b="0" i="1" lang="en-IN" sz="24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chemeClr val="dk1"/>
                </a:solidFill>
                <a:latin typeface="Times New Roman"/>
              </a:rPr>
              <a:t>vert)</a:t>
            </a:r>
            <a:r>
              <a:rPr b="0" i="1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specify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the</a:t>
            </a:r>
            <a:r>
              <a:rPr b="0" lang="en-IN" sz="24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horizontal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and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vertical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space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left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between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 components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in</a:t>
            </a:r>
            <a:r>
              <a:rPr b="0" lang="en-IN" sz="24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chemeClr val="dk1"/>
                </a:solidFill>
                <a:latin typeface="Times New Roman"/>
              </a:rPr>
              <a:t>horz</a:t>
            </a:r>
            <a:r>
              <a:rPr b="0" i="1" lang="en-IN" sz="2400" spc="-1" strike="noStrike">
                <a:solidFill>
                  <a:schemeClr val="dk1"/>
                </a:solidFill>
                <a:latin typeface="Times New Roman"/>
              </a:rPr>
              <a:t> and</a:t>
            </a:r>
            <a:r>
              <a:rPr b="0" i="1" lang="en-IN" sz="24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chemeClr val="dk1"/>
                </a:solidFill>
                <a:latin typeface="Times New Roman"/>
              </a:rPr>
              <a:t>vert, </a:t>
            </a:r>
            <a:r>
              <a:rPr b="0" i="1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i="1" lang="en-IN" sz="2400" spc="-12" strike="noStrike">
                <a:solidFill>
                  <a:schemeClr val="dk1"/>
                </a:solidFill>
                <a:latin typeface="Times New Roman"/>
              </a:rPr>
              <a:t>respectively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2979000" y="497880"/>
            <a:ext cx="409860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B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o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rderL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ayout</a:t>
            </a:r>
            <a:r>
              <a:rPr b="0" lang="en-IN" sz="3200" spc="-1" strike="noStrike">
                <a:solidFill>
                  <a:schemeClr val="dk1"/>
                </a:solidFill>
                <a:latin typeface="Times New Roman"/>
              </a:rPr>
              <a:t>(</a:t>
            </a:r>
            <a:r>
              <a:rPr b="0" lang="en-IN" sz="3200" spc="4" strike="noStrike">
                <a:solidFill>
                  <a:schemeClr val="dk1"/>
                </a:solidFill>
                <a:latin typeface="Times New Roman"/>
              </a:rPr>
              <a:t>con</a:t>
            </a:r>
            <a:r>
              <a:rPr b="0" lang="en-IN" sz="3200" spc="-7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0" lang="en-IN" sz="3200" spc="4" strike="noStrike">
                <a:solidFill>
                  <a:schemeClr val="dk1"/>
                </a:solidFill>
                <a:latin typeface="Times New Roman"/>
              </a:rPr>
              <a:t>d</a:t>
            </a:r>
            <a:r>
              <a:rPr b="0" lang="en-IN" sz="3200" spc="-1" strike="noStrike">
                <a:solidFill>
                  <a:schemeClr val="dk1"/>
                </a:solidFill>
                <a:latin typeface="Times New Roman"/>
              </a:rPr>
              <a:t>.)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6" name="object 3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object 4"/>
          <p:cNvSpPr/>
          <p:nvPr/>
        </p:nvSpPr>
        <p:spPr>
          <a:xfrm>
            <a:off x="993240" y="1320840"/>
            <a:ext cx="8070480" cy="34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BorderLayout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defines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following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constants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BorderLayout.CENTER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BorderLayout.SOUTH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BorderLayout.EAST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BorderLayout.WEST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BorderLayout.NORTH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When</a:t>
            </a:r>
            <a:r>
              <a:rPr b="0" lang="en-IN" sz="2400" spc="34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adding</a:t>
            </a:r>
            <a:r>
              <a:rPr b="0" lang="en-IN" sz="2400" spc="34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components,</a:t>
            </a:r>
            <a:r>
              <a:rPr b="0" lang="en-IN" sz="2400" spc="34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you</a:t>
            </a:r>
            <a:r>
              <a:rPr b="0" lang="en-IN" sz="2400" spc="34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will</a:t>
            </a:r>
            <a:r>
              <a:rPr b="0" lang="en-IN" sz="2400" spc="3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use</a:t>
            </a:r>
            <a:r>
              <a:rPr b="0" lang="en-IN" sz="2400" spc="3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these</a:t>
            </a:r>
            <a:r>
              <a:rPr b="0" lang="en-IN" sz="2400" spc="33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constants</a:t>
            </a:r>
            <a:r>
              <a:rPr b="0" lang="en-IN" sz="2400" spc="3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with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following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form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add(</a:t>
            </a:r>
            <a:r>
              <a:rPr b="1" lang="en-IN" sz="24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),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which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is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defined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by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Container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object 5"/>
          <p:cNvSpPr/>
          <p:nvPr/>
        </p:nvSpPr>
        <p:spPr>
          <a:xfrm>
            <a:off x="7746120" y="6144120"/>
            <a:ext cx="131868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tabLst>
                <a:tab algn="l" pos="59004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en-IN" sz="2200" spc="-26" strike="noStrike">
                <a:solidFill>
                  <a:srgbClr val="000000"/>
                </a:solidFill>
                <a:latin typeface="Times New Roman"/>
              </a:rPr>
              <a:t>region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object 6"/>
          <p:cNvSpPr/>
          <p:nvPr/>
        </p:nvSpPr>
        <p:spPr>
          <a:xfrm>
            <a:off x="1335960" y="5271120"/>
            <a:ext cx="6262560" cy="19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add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(Component</a:t>
            </a:r>
            <a:r>
              <a:rPr b="0" lang="en-IN" sz="24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compObj,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Object </a:t>
            </a:r>
            <a:r>
              <a:rPr b="0" i="1" lang="en-IN" sz="2400" spc="-15" strike="noStrike">
                <a:solidFill>
                  <a:srgbClr val="000000"/>
                </a:solidFill>
                <a:latin typeface="Times New Roman"/>
              </a:rPr>
              <a:t>region)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</a:pPr>
            <a:endParaRPr b="0" lang="en-IN" sz="3450" spc="-1" strike="noStrike">
              <a:solidFill>
                <a:srgbClr val="000000"/>
              </a:solidFill>
              <a:latin typeface="Arial"/>
            </a:endParaRPr>
          </a:p>
          <a:p>
            <a:pPr marL="413280" indent="-286920">
              <a:lnSpc>
                <a:spcPct val="100000"/>
              </a:lnSpc>
              <a:spcBef>
                <a:spcPts val="6"/>
              </a:spcBef>
              <a:tabLst>
                <a:tab algn="l" pos="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Arial MT"/>
              </a:rPr>
              <a:t>–</a:t>
            </a:r>
            <a:r>
              <a:rPr b="0" lang="en-IN" sz="2200" spc="-7" strike="noStrike">
                <a:solidFill>
                  <a:srgbClr val="000000"/>
                </a:solidFill>
                <a:latin typeface="Arial MT"/>
              </a:rPr>
              <a:t>	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He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en-IN" sz="2200" spc="-12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i="1" lang="en-IN" sz="22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i="1" lang="en-IN" sz="2200" spc="-12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i="1" lang="en-IN" sz="2200" spc="9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i="1" lang="en-IN" sz="2200" spc="-12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i="1" lang="en-IN" sz="2200" spc="-1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j</a:t>
            </a:r>
            <a:r>
              <a:rPr b="0" i="1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IN" sz="2200" spc="9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200" spc="-26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pon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2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200" spc="-15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,  specifies</a:t>
            </a:r>
            <a:r>
              <a:rPr b="0" lang="en-IN" sz="22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where</a:t>
            </a:r>
            <a:r>
              <a:rPr b="0" lang="en-IN" sz="2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 component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will</a:t>
            </a:r>
            <a:r>
              <a:rPr b="0" lang="en-IN" sz="22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be</a:t>
            </a:r>
            <a:r>
              <a:rPr b="0" lang="en-IN" sz="22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added.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object 7"/>
          <p:cNvSpPr/>
          <p:nvPr/>
        </p:nvSpPr>
        <p:spPr>
          <a:xfrm>
            <a:off x="1130760" y="5169240"/>
            <a:ext cx="6502680" cy="635400"/>
          </a:xfrm>
          <a:custGeom>
            <a:avLst/>
            <a:gdLst>
              <a:gd name="textAreaLeft" fmla="*/ 0 w 6502680"/>
              <a:gd name="textAreaRight" fmla="*/ 6503040 w 6502680"/>
              <a:gd name="textAreaTop" fmla="*/ 0 h 635400"/>
              <a:gd name="textAreaBottom" fmla="*/ 635760 h 635400"/>
            </a:gdLst>
            <a:ahLst/>
            <a:rect l="textAreaLeft" t="textAreaTop" r="textAreaRight" b="textAreaBottom"/>
            <a:pathLst>
              <a:path w="6503034" h="635635">
                <a:moveTo>
                  <a:pt x="6502908" y="629412"/>
                </a:moveTo>
                <a:lnTo>
                  <a:pt x="6502908" y="6096"/>
                </a:lnTo>
                <a:lnTo>
                  <a:pt x="6496812" y="0"/>
                </a:lnTo>
                <a:lnTo>
                  <a:pt x="6096" y="0"/>
                </a:lnTo>
                <a:lnTo>
                  <a:pt x="0" y="6096"/>
                </a:lnTo>
                <a:lnTo>
                  <a:pt x="0" y="629412"/>
                </a:lnTo>
                <a:lnTo>
                  <a:pt x="6096" y="635508"/>
                </a:lnTo>
                <a:lnTo>
                  <a:pt x="12192" y="635508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6477000" y="25908"/>
                </a:lnTo>
                <a:lnTo>
                  <a:pt x="6477000" y="12192"/>
                </a:lnTo>
                <a:lnTo>
                  <a:pt x="6489192" y="25908"/>
                </a:lnTo>
                <a:lnTo>
                  <a:pt x="6489192" y="635508"/>
                </a:lnTo>
                <a:lnTo>
                  <a:pt x="6496812" y="635508"/>
                </a:lnTo>
                <a:lnTo>
                  <a:pt x="6502908" y="629412"/>
                </a:lnTo>
                <a:close/>
              </a:path>
              <a:path w="6503034" h="635635">
                <a:moveTo>
                  <a:pt x="25908" y="25908"/>
                </a:move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6503034" h="635635">
                <a:moveTo>
                  <a:pt x="25908" y="609600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609600"/>
                </a:lnTo>
                <a:lnTo>
                  <a:pt x="25908" y="609600"/>
                </a:lnTo>
                <a:close/>
              </a:path>
              <a:path w="6503034" h="635635">
                <a:moveTo>
                  <a:pt x="6489192" y="609600"/>
                </a:moveTo>
                <a:lnTo>
                  <a:pt x="12192" y="609600"/>
                </a:lnTo>
                <a:lnTo>
                  <a:pt x="25908" y="621792"/>
                </a:lnTo>
                <a:lnTo>
                  <a:pt x="25908" y="635508"/>
                </a:lnTo>
                <a:lnTo>
                  <a:pt x="6477000" y="635508"/>
                </a:lnTo>
                <a:lnTo>
                  <a:pt x="6477000" y="621792"/>
                </a:lnTo>
                <a:lnTo>
                  <a:pt x="6489192" y="609600"/>
                </a:lnTo>
                <a:close/>
              </a:path>
              <a:path w="6503034" h="635635">
                <a:moveTo>
                  <a:pt x="25908" y="635508"/>
                </a:moveTo>
                <a:lnTo>
                  <a:pt x="25908" y="621792"/>
                </a:lnTo>
                <a:lnTo>
                  <a:pt x="12192" y="609600"/>
                </a:lnTo>
                <a:lnTo>
                  <a:pt x="12192" y="635508"/>
                </a:lnTo>
                <a:lnTo>
                  <a:pt x="25908" y="635508"/>
                </a:lnTo>
                <a:close/>
              </a:path>
              <a:path w="6503034" h="635635">
                <a:moveTo>
                  <a:pt x="6489192" y="25908"/>
                </a:moveTo>
                <a:lnTo>
                  <a:pt x="6477000" y="12192"/>
                </a:lnTo>
                <a:lnTo>
                  <a:pt x="6477000" y="25908"/>
                </a:lnTo>
                <a:lnTo>
                  <a:pt x="6489192" y="25908"/>
                </a:lnTo>
                <a:close/>
              </a:path>
              <a:path w="6503034" h="635635">
                <a:moveTo>
                  <a:pt x="6489192" y="609600"/>
                </a:moveTo>
                <a:lnTo>
                  <a:pt x="6489192" y="25908"/>
                </a:lnTo>
                <a:lnTo>
                  <a:pt x="6477000" y="25908"/>
                </a:lnTo>
                <a:lnTo>
                  <a:pt x="6477000" y="609600"/>
                </a:lnTo>
                <a:lnTo>
                  <a:pt x="6489192" y="609600"/>
                </a:lnTo>
                <a:close/>
              </a:path>
              <a:path w="6503034" h="635635">
                <a:moveTo>
                  <a:pt x="6489192" y="635508"/>
                </a:moveTo>
                <a:lnTo>
                  <a:pt x="6489192" y="609600"/>
                </a:lnTo>
                <a:lnTo>
                  <a:pt x="6477000" y="621792"/>
                </a:lnTo>
                <a:lnTo>
                  <a:pt x="6477000" y="635508"/>
                </a:lnTo>
                <a:lnTo>
                  <a:pt x="6489192" y="635508"/>
                </a:lnTo>
                <a:close/>
              </a:path>
            </a:pathLst>
          </a:custGeom>
          <a:solidFill>
            <a:srgbClr val="375d8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object 2" descr=""/>
          <p:cNvPicPr/>
          <p:nvPr/>
        </p:nvPicPr>
        <p:blipFill>
          <a:blip r:embed="rId1"/>
          <a:stretch/>
        </p:blipFill>
        <p:spPr>
          <a:xfrm>
            <a:off x="8106120" y="457200"/>
            <a:ext cx="1485000" cy="771480"/>
          </a:xfrm>
          <a:prstGeom prst="rect">
            <a:avLst/>
          </a:prstGeom>
          <a:ln w="0">
            <a:noFill/>
          </a:ln>
        </p:spPr>
      </p:pic>
      <p:sp>
        <p:nvSpPr>
          <p:cNvPr id="332" name="object 3"/>
          <p:cNvSpPr/>
          <p:nvPr/>
        </p:nvSpPr>
        <p:spPr>
          <a:xfrm>
            <a:off x="764640" y="482760"/>
            <a:ext cx="426492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2023920"/>
              </a:tabLst>
            </a:pP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import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java.awt.*;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import</a:t>
            </a:r>
            <a:r>
              <a:rPr b="0" lang="en-IN" sz="18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java.awt.event.*; </a:t>
            </a:r>
            <a:r>
              <a:rPr b="0" lang="en-IN" sz="1800" spc="-4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import</a:t>
            </a:r>
            <a:r>
              <a:rPr b="0" lang="en-IN" sz="18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javax.swing.*;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object 4"/>
          <p:cNvSpPr/>
          <p:nvPr/>
        </p:nvSpPr>
        <p:spPr>
          <a:xfrm>
            <a:off x="764640" y="1031400"/>
            <a:ext cx="486936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class EventDemoSwing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extends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JFrame implements </a:t>
            </a:r>
            <a:r>
              <a:rPr b="0" lang="en-IN" sz="1800" spc="-4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ActionListener{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tabLst>
                <a:tab algn="l" pos="0"/>
              </a:tabLst>
            </a:pP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JLabel</a:t>
            </a:r>
            <a:r>
              <a:rPr b="0" lang="en-IN" sz="18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jlab;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object 5"/>
          <p:cNvSpPr/>
          <p:nvPr/>
        </p:nvSpPr>
        <p:spPr>
          <a:xfrm>
            <a:off x="4650840" y="1700280"/>
            <a:ext cx="4807080" cy="245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actionPerformed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(ActionEvent</a:t>
            </a:r>
            <a:r>
              <a:rPr b="0" lang="en-IN" sz="20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ae)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String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 =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ae.getActionCommand();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if(s.equalsIgnoreCase("ok"))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 indent="571680">
              <a:lnSpc>
                <a:spcPct val="100000"/>
              </a:lnSpc>
              <a:tabLst>
                <a:tab algn="l" pos="0"/>
              </a:tabLst>
            </a:pP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jlab.setText("OK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pressed.");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else</a:t>
            </a:r>
            <a:r>
              <a:rPr b="0" lang="en-IN" sz="20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if(s.equalsIgnoreCase("cancel"))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  <a:tabLst>
                <a:tab algn="l" pos="0"/>
              </a:tabLst>
            </a:pP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jlab.setText("Cancel</a:t>
            </a:r>
            <a:r>
              <a:rPr b="0" lang="en-IN" sz="2000" spc="39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pressed.");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object 6"/>
          <p:cNvSpPr/>
          <p:nvPr/>
        </p:nvSpPr>
        <p:spPr>
          <a:xfrm>
            <a:off x="764640" y="1854360"/>
            <a:ext cx="3777120" cy="24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>
              <a:lnSpc>
                <a:spcPct val="100000"/>
              </a:lnSpc>
              <a:spcBef>
                <a:spcPts val="99"/>
              </a:spcBef>
            </a:pP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JFrame jfrm;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JButton jbtnOk;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JButton jbtnCancel; </a:t>
            </a:r>
            <a:r>
              <a:rPr b="0" lang="en-IN" sz="1800" spc="-4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Event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Sw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ing()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jfrm = new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JFrame("An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Event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Eg");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1800" spc="-7" strike="noStrike">
                <a:solidFill>
                  <a:srgbClr val="000000"/>
                </a:solidFill>
                <a:latin typeface="Times New Roman"/>
              </a:rPr>
              <a:t>jfrm.setLayout(new </a:t>
            </a:r>
            <a:r>
              <a:rPr b="1" lang="en-IN" sz="1800" spc="-7" strike="noStrike">
                <a:solidFill>
                  <a:srgbClr val="c00000"/>
                </a:solidFill>
                <a:latin typeface="Times New Roman"/>
              </a:rPr>
              <a:t>BorderLayout </a:t>
            </a:r>
            <a:r>
              <a:rPr b="1" lang="en-IN" sz="1800" spc="-1" strike="noStrike">
                <a:solidFill>
                  <a:srgbClr val="c00000"/>
                </a:solidFill>
                <a:latin typeface="Times New Roman"/>
              </a:rPr>
              <a:t>()); </a:t>
            </a:r>
            <a:r>
              <a:rPr b="1" lang="en-IN" sz="1800" spc="-435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jfrm.setSize(220,</a:t>
            </a:r>
            <a:r>
              <a:rPr b="0" lang="en-IN" sz="18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90);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object 7"/>
          <p:cNvSpPr/>
          <p:nvPr/>
        </p:nvSpPr>
        <p:spPr>
          <a:xfrm>
            <a:off x="764640" y="4048920"/>
            <a:ext cx="600984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800" spc="-7" strike="noStrike">
                <a:solidFill>
                  <a:srgbClr val="000000"/>
                </a:solidFill>
                <a:latin typeface="Times New Roman"/>
              </a:rPr>
              <a:t>jfrm.setDefaultCloseOperation(JFrame.EXIT_ON_CLOSE);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jbtnOk</a:t>
            </a:r>
            <a:r>
              <a:rPr b="0" lang="en-IN" sz="18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18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 JButton("OK");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object 8"/>
          <p:cNvSpPr/>
          <p:nvPr/>
        </p:nvSpPr>
        <p:spPr>
          <a:xfrm>
            <a:off x="764640" y="4597560"/>
            <a:ext cx="421416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JButton</a:t>
            </a:r>
            <a:r>
              <a:rPr b="0" lang="en-IN" sz="18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jbtnCancel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 JButton("Cancel");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object 9"/>
          <p:cNvSpPr/>
          <p:nvPr/>
        </p:nvSpPr>
        <p:spPr>
          <a:xfrm>
            <a:off x="764640" y="4871880"/>
            <a:ext cx="3769560" cy="11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5" strike="noStrike">
                <a:solidFill>
                  <a:srgbClr val="000000"/>
                </a:solidFill>
                <a:latin typeface="Times New Roman"/>
              </a:rPr>
              <a:t>jbtnOk.setToolTipText("click");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jbtnOk.addActionListener(this);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jbtnCancel.addActionListener(this);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jfrm.add(jbtnOk,</a:t>
            </a:r>
            <a:r>
              <a:rPr b="1" lang="en-IN" sz="1800" spc="-7" strike="noStrike">
                <a:solidFill>
                  <a:srgbClr val="0000cc"/>
                </a:solidFill>
                <a:latin typeface="Times New Roman"/>
              </a:rPr>
              <a:t>BorderLayout.EAST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object 10"/>
          <p:cNvSpPr/>
          <p:nvPr/>
        </p:nvSpPr>
        <p:spPr>
          <a:xfrm>
            <a:off x="764640" y="5969160"/>
            <a:ext cx="424332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jfrm.add(jbtnCancel,</a:t>
            </a:r>
            <a:r>
              <a:rPr b="0" lang="en-IN" sz="18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1800" spc="-7" strike="noStrike">
                <a:solidFill>
                  <a:srgbClr val="0000cc"/>
                </a:solidFill>
                <a:latin typeface="Times New Roman"/>
              </a:rPr>
              <a:t>BorderLayout.WEST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); </a:t>
            </a:r>
            <a:r>
              <a:rPr b="0" lang="en-IN" sz="1800" spc="-4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jlab = new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JLabel("Press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a button."); 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jfrm.add(jlab</a:t>
            </a:r>
            <a:r>
              <a:rPr b="0" lang="en-IN" sz="18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1800" spc="-7" strike="noStrike">
                <a:solidFill>
                  <a:srgbClr val="0000cc"/>
                </a:solidFill>
                <a:latin typeface="Times New Roman"/>
              </a:rPr>
              <a:t>BorderLayout.NORTH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object 11"/>
          <p:cNvSpPr/>
          <p:nvPr/>
        </p:nvSpPr>
        <p:spPr>
          <a:xfrm>
            <a:off x="764640" y="6792120"/>
            <a:ext cx="287820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27554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jfr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et</a:t>
            </a:r>
            <a:r>
              <a:rPr b="0" lang="en-IN" sz="1800" spc="-120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ible(true);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object 12"/>
          <p:cNvSpPr/>
          <p:nvPr/>
        </p:nvSpPr>
        <p:spPr>
          <a:xfrm>
            <a:off x="4993560" y="3834000"/>
            <a:ext cx="14760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object 13"/>
          <p:cNvSpPr/>
          <p:nvPr/>
        </p:nvSpPr>
        <p:spPr>
          <a:xfrm>
            <a:off x="5565240" y="4748400"/>
            <a:ext cx="382248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static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main(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String</a:t>
            </a:r>
            <a:r>
              <a:rPr b="0" lang="en-IN" sz="20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args[])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object 14"/>
          <p:cNvSpPr/>
          <p:nvPr/>
        </p:nvSpPr>
        <p:spPr>
          <a:xfrm>
            <a:off x="4903560" y="5052960"/>
            <a:ext cx="4616640" cy="92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{SwingUtilities.invokeLater(new</a:t>
            </a:r>
            <a:r>
              <a:rPr b="0" lang="en-IN" sz="2000" spc="-7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Runnable()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73584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67356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run()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object 15"/>
          <p:cNvSpPr/>
          <p:nvPr/>
        </p:nvSpPr>
        <p:spPr>
          <a:xfrm>
            <a:off x="5565240" y="5967360"/>
            <a:ext cx="2868480" cy="92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74880">
              <a:lnSpc>
                <a:spcPct val="100000"/>
              </a:lnSpc>
              <a:spcBef>
                <a:spcPts val="9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20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EventDemoSwing();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r>
              <a:rPr b="0" lang="en-IN" sz="20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object 16"/>
          <p:cNvSpPr/>
          <p:nvPr/>
        </p:nvSpPr>
        <p:spPr>
          <a:xfrm>
            <a:off x="5120280" y="6881760"/>
            <a:ext cx="46008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32436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2979000" y="497880"/>
            <a:ext cx="409860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B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o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rderL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ayout</a:t>
            </a:r>
            <a:r>
              <a:rPr b="0" lang="en-IN" sz="3200" spc="-1" strike="noStrike">
                <a:solidFill>
                  <a:schemeClr val="dk1"/>
                </a:solidFill>
                <a:latin typeface="Times New Roman"/>
              </a:rPr>
              <a:t>(</a:t>
            </a:r>
            <a:r>
              <a:rPr b="0" lang="en-IN" sz="3200" spc="4" strike="noStrike">
                <a:solidFill>
                  <a:schemeClr val="dk1"/>
                </a:solidFill>
                <a:latin typeface="Times New Roman"/>
              </a:rPr>
              <a:t>con</a:t>
            </a:r>
            <a:r>
              <a:rPr b="0" lang="en-IN" sz="3200" spc="-7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0" lang="en-IN" sz="3200" spc="4" strike="noStrike">
                <a:solidFill>
                  <a:schemeClr val="dk1"/>
                </a:solidFill>
                <a:latin typeface="Times New Roman"/>
              </a:rPr>
              <a:t>d</a:t>
            </a:r>
            <a:r>
              <a:rPr b="0" lang="en-IN" sz="3200" spc="-1" strike="noStrike">
                <a:solidFill>
                  <a:schemeClr val="dk1"/>
                </a:solidFill>
                <a:latin typeface="Times New Roman"/>
              </a:rPr>
              <a:t>.)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47" name="object 3" descr=""/>
          <p:cNvPicPr/>
          <p:nvPr/>
        </p:nvPicPr>
        <p:blipFill>
          <a:blip r:embed="rId1"/>
          <a:stretch/>
        </p:blipFill>
        <p:spPr>
          <a:xfrm>
            <a:off x="2362320" y="1523880"/>
            <a:ext cx="4656960" cy="190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178720" y="348480"/>
            <a:ext cx="5697000" cy="13100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967680" indent="-95580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IN" sz="2800" spc="-7" strike="noStrike">
                <a:solidFill>
                  <a:schemeClr val="dk1"/>
                </a:solidFill>
                <a:latin typeface="Times New Roman"/>
              </a:rPr>
              <a:t>Swing</a:t>
            </a:r>
            <a:r>
              <a:rPr b="0" lang="en-IN" sz="28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chemeClr val="dk1"/>
                </a:solidFill>
                <a:latin typeface="Times New Roman"/>
              </a:rPr>
              <a:t>Key</a:t>
            </a:r>
            <a:r>
              <a:rPr b="0" lang="en-IN" sz="28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chemeClr val="dk1"/>
                </a:solidFill>
                <a:latin typeface="Times New Roman"/>
              </a:rPr>
              <a:t>Features</a:t>
            </a:r>
            <a:r>
              <a:rPr b="1" lang="en-IN" sz="2800" spc="-7" strike="noStrike">
                <a:solidFill>
                  <a:schemeClr val="dk1"/>
                </a:solidFill>
                <a:latin typeface="Times New Roman"/>
              </a:rPr>
              <a:t>-Swing</a:t>
            </a:r>
            <a:r>
              <a:rPr b="1" lang="en-IN" sz="2800" spc="29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800" spc="-7" strike="noStrike">
                <a:solidFill>
                  <a:schemeClr val="dk1"/>
                </a:solidFill>
                <a:latin typeface="Times New Roman"/>
              </a:rPr>
              <a:t>Supports</a:t>
            </a:r>
            <a:r>
              <a:rPr b="1" lang="en-IN" sz="28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800" spc="-7" strike="noStrike">
                <a:solidFill>
                  <a:schemeClr val="dk1"/>
                </a:solidFill>
                <a:latin typeface="Times New Roman"/>
              </a:rPr>
              <a:t>a </a:t>
            </a:r>
            <a:r>
              <a:rPr b="1" lang="en-IN" sz="2800" spc="-68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800" spc="-1" strike="noStrike">
                <a:solidFill>
                  <a:srgbClr val="c00000"/>
                </a:solidFill>
                <a:latin typeface="Times New Roman"/>
              </a:rPr>
              <a:t>Pluggable</a:t>
            </a:r>
            <a:r>
              <a:rPr b="1" lang="en-IN" sz="2800" spc="-32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lang="en-IN" sz="2800" spc="-7" strike="noStrike">
                <a:solidFill>
                  <a:srgbClr val="c00000"/>
                </a:solidFill>
                <a:latin typeface="Times New Roman"/>
              </a:rPr>
              <a:t>Look </a:t>
            </a:r>
            <a:r>
              <a:rPr b="1" lang="en-IN" sz="2800" spc="-1" strike="noStrike">
                <a:solidFill>
                  <a:srgbClr val="c00000"/>
                </a:solidFill>
                <a:latin typeface="Times New Roman"/>
              </a:rPr>
              <a:t>and</a:t>
            </a:r>
            <a:r>
              <a:rPr b="1" lang="en-IN" sz="2800" spc="-7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1" lang="en-IN" sz="2800" spc="-12" strike="noStrike">
                <a:solidFill>
                  <a:srgbClr val="c00000"/>
                </a:solidFill>
                <a:latin typeface="Times New Roman"/>
              </a:rPr>
              <a:t>Feel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object 3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object 4"/>
          <p:cNvSpPr/>
          <p:nvPr/>
        </p:nvSpPr>
        <p:spPr>
          <a:xfrm>
            <a:off x="993240" y="1393920"/>
            <a:ext cx="8072280" cy="528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 algn="just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possible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to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define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entire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sets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of</a:t>
            </a:r>
            <a:r>
              <a:rPr b="0" lang="en-IN" sz="24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look-and-feels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that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represent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2" strike="noStrike">
                <a:solidFill>
                  <a:srgbClr val="000000"/>
                </a:solidFill>
                <a:latin typeface="Times New Roman"/>
              </a:rPr>
              <a:t>different</a:t>
            </a:r>
            <a:r>
              <a:rPr b="0" i="1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GUI</a:t>
            </a:r>
            <a:r>
              <a:rPr b="0" i="1" lang="en-IN" sz="24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styles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 algn="just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92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use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specific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style,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its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look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feel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simply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“plugged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in.”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 algn="just">
              <a:lnSpc>
                <a:spcPct val="100000"/>
              </a:lnSpc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Once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this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is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done,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all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components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automatically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rendered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using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that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style.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 algn="just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Pluggable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look-and-feels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offer</a:t>
            </a:r>
            <a:r>
              <a:rPr b="0" lang="en-IN" sz="24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several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important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advantages.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 algn="just">
              <a:lnSpc>
                <a:spcPct val="100000"/>
              </a:lnSpc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 is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possible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define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 look and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feel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that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consistent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across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all</a:t>
            </a:r>
            <a:r>
              <a:rPr b="1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platforms.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 algn="just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it is possible to create a look and feel that acts like a specific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platform.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2" marL="1155240" indent="-228600" algn="just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115560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For example, if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you know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that an application will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be running 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only in a </a:t>
            </a:r>
            <a:r>
              <a:rPr b="0" lang="en-IN" sz="2200" spc="-21" strike="noStrike">
                <a:solidFill>
                  <a:srgbClr val="000000"/>
                </a:solidFill>
                <a:latin typeface="Times New Roman"/>
              </a:rPr>
              <a:t>Windows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environment, it is possible to specify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5" strike="noStrike">
                <a:solidFill>
                  <a:srgbClr val="000000"/>
                </a:solidFill>
                <a:latin typeface="Times New Roman"/>
              </a:rPr>
              <a:t>Windows</a:t>
            </a:r>
            <a:r>
              <a:rPr b="0" lang="en-IN" sz="22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look</a:t>
            </a:r>
            <a:r>
              <a:rPr b="0" lang="en-IN" sz="22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feel.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2" marL="1155240" indent="-228600" algn="just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115560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It is also possible to design a custom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look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and feel. </a:t>
            </a:r>
            <a:r>
              <a:rPr b="0" lang="en-IN" sz="2200" spc="-21" strike="noStrike">
                <a:solidFill>
                  <a:srgbClr val="000000"/>
                </a:solidFill>
                <a:latin typeface="Times New Roman"/>
              </a:rPr>
              <a:t>Finally, </a:t>
            </a:r>
            <a:r>
              <a:rPr b="0" lang="en-IN" sz="22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2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look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 and feel</a:t>
            </a:r>
            <a:r>
              <a:rPr b="0" lang="en-IN" sz="22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be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 changed dynamically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at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run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time.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ldNum" idx="22"/>
          </p:nvPr>
        </p:nvSpPr>
        <p:spPr>
          <a:xfrm>
            <a:off x="7599600" y="7041960"/>
            <a:ext cx="18698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754640" indent="0">
              <a:lnSpc>
                <a:spcPts val="1239"/>
              </a:lnSpc>
              <a:buNone/>
              <a:defRPr b="0" lang="en-IN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marL="1754640" indent="0">
              <a:lnSpc>
                <a:spcPts val="1239"/>
              </a:lnSpc>
              <a:buNone/>
            </a:pPr>
            <a:fld id="{697CC1E1-AF42-4431-A8A7-76B7A7B506E9}" type="slidenum">
              <a:rPr b="0" lang="en-IN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3827880" y="497880"/>
            <a:ext cx="239940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Using</a:t>
            </a:r>
            <a:r>
              <a:rPr b="1" lang="en-IN" sz="3600" spc="-80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Insets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9" name="object 3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object 4"/>
          <p:cNvSpPr/>
          <p:nvPr/>
        </p:nvSpPr>
        <p:spPr>
          <a:xfrm>
            <a:off x="993240" y="1241640"/>
            <a:ext cx="8072280" cy="550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 algn="just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Sometimes we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may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want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leave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small amount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of space </a:t>
            </a:r>
            <a:r>
              <a:rPr b="1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between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container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that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holds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the</a:t>
            </a:r>
            <a:r>
              <a:rPr b="0" lang="en-IN" sz="24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components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and</a:t>
            </a:r>
            <a:r>
              <a:rPr b="0" lang="en-IN" sz="24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window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that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contains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200" spc="-80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200" spc="11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do</a:t>
            </a:r>
            <a:r>
              <a:rPr b="0" lang="en-IN" sz="220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this,</a:t>
            </a:r>
            <a:r>
              <a:rPr b="0" lang="en-IN" sz="2200" spc="11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override</a:t>
            </a:r>
            <a:r>
              <a:rPr b="0" lang="en-IN" sz="22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200" spc="10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getInsets(</a:t>
            </a:r>
            <a:r>
              <a:rPr b="1" lang="en-IN" sz="2200" spc="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)</a:t>
            </a:r>
            <a:r>
              <a:rPr b="1" lang="en-IN" sz="2200" spc="12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method</a:t>
            </a:r>
            <a:r>
              <a:rPr b="1" lang="en-IN" sz="2200" spc="11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that</a:t>
            </a:r>
            <a:r>
              <a:rPr b="0" lang="en-IN" sz="2400" spc="1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15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defined</a:t>
            </a:r>
            <a:r>
              <a:rPr b="0" lang="en-IN" sz="2400" spc="15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by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756360">
              <a:lnSpc>
                <a:spcPct val="100000"/>
              </a:lnSpc>
              <a:tabLst>
                <a:tab algn="l" pos="757080"/>
              </a:tabLst>
            </a:pPr>
            <a:r>
              <a:rPr b="1" lang="en-IN" sz="2400" spc="-26" strike="noStrike">
                <a:solidFill>
                  <a:srgbClr val="000000"/>
                </a:solidFill>
                <a:latin typeface="Times New Roman"/>
              </a:rPr>
              <a:t>Container.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getInsets(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)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method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returns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Insets object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that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contains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the top,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bottom,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left,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and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right inset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 be used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when the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container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displayed.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These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values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are used by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 layout manager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inset the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components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when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it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lays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out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window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constructor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IN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Insets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is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shown</a:t>
            </a:r>
            <a:r>
              <a:rPr b="1" lang="en-IN" sz="24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here: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926640" algn="just">
              <a:lnSpc>
                <a:spcPct val="100000"/>
              </a:lnSpc>
              <a:spcBef>
                <a:spcPts val="581"/>
              </a:spcBef>
              <a:tabLst>
                <a:tab algn="l" pos="3556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Insets(int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top,</a:t>
            </a:r>
            <a:r>
              <a:rPr b="0" i="1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int</a:t>
            </a:r>
            <a:r>
              <a:rPr b="0" i="1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left,</a:t>
            </a:r>
            <a:r>
              <a:rPr b="0" i="1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int</a:t>
            </a:r>
            <a:r>
              <a:rPr b="0" i="1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bottom,</a:t>
            </a:r>
            <a:r>
              <a:rPr b="0" i="1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int</a:t>
            </a:r>
            <a:r>
              <a:rPr b="0" i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right)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286560" indent="-286560" algn="r">
              <a:lnSpc>
                <a:spcPct val="100000"/>
              </a:lnSpc>
              <a:spcBef>
                <a:spcPts val="536"/>
              </a:spcBef>
              <a:buClr>
                <a:srgbClr val="000000"/>
              </a:buClr>
              <a:buFont typeface="Arial MT"/>
              <a:buChar char="–"/>
              <a:tabLst>
                <a:tab algn="l" pos="286560"/>
                <a:tab algn="l" pos="286920"/>
                <a:tab algn="l" pos="859320"/>
                <a:tab algn="l" pos="1711440"/>
                <a:tab algn="l" pos="2593440"/>
                <a:tab algn="l" pos="2950200"/>
                <a:tab algn="l" pos="3513960"/>
                <a:tab algn="l" pos="4094640"/>
                <a:tab algn="l" pos="5094720"/>
                <a:tab algn="l" pos="5636880"/>
                <a:tab algn="l" pos="6302880"/>
                <a:tab algn="l" pos="724932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values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passed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top,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left,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bottom,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right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specify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the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286560"/>
                <a:tab algn="l" pos="286920"/>
                <a:tab algn="l" pos="859320"/>
                <a:tab algn="l" pos="1711440"/>
                <a:tab algn="l" pos="2593440"/>
                <a:tab algn="l" pos="2950200"/>
                <a:tab algn="l" pos="3513960"/>
                <a:tab algn="l" pos="4094640"/>
                <a:tab algn="l" pos="5094720"/>
                <a:tab algn="l" pos="5636880"/>
                <a:tab algn="l" pos="6302880"/>
                <a:tab algn="l" pos="7249320"/>
              </a:tabLst>
            </a:pPr>
            <a:r>
              <a:rPr b="0" i="1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amount</a:t>
            </a:r>
            <a:r>
              <a:rPr b="0" i="1" lang="en-IN" sz="2200" spc="-26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i="1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of</a:t>
            </a:r>
            <a:r>
              <a:rPr b="0" i="1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space</a:t>
            </a:r>
            <a:r>
              <a:rPr b="0" i="1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i="1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between</a:t>
            </a:r>
            <a:r>
              <a:rPr b="0" i="1" lang="en-IN" sz="2200" spc="9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i="1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 </a:t>
            </a:r>
            <a:r>
              <a:rPr b="0" i="1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container</a:t>
            </a:r>
            <a:r>
              <a:rPr b="0" i="1" lang="en-IN" sz="2200" spc="-2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i="1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and </a:t>
            </a:r>
            <a:r>
              <a:rPr b="0" i="1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its</a:t>
            </a:r>
            <a:r>
              <a:rPr b="0" i="1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i="1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enclosing window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3187800" y="497880"/>
            <a:ext cx="36795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Using</a:t>
            </a:r>
            <a:r>
              <a:rPr b="1" lang="en-IN" sz="3600" spc="-80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Insets</a:t>
            </a:r>
            <a:r>
              <a:rPr b="0" lang="en-IN" sz="3200" spc="-1" strike="noStrike">
                <a:solidFill>
                  <a:schemeClr val="dk1"/>
                </a:solidFill>
                <a:latin typeface="Times New Roman"/>
              </a:rPr>
              <a:t>(contd.)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2" name="object 3"/>
          <p:cNvSpPr/>
          <p:nvPr/>
        </p:nvSpPr>
        <p:spPr>
          <a:xfrm>
            <a:off x="993240" y="1511280"/>
            <a:ext cx="8071200" cy="263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getInsets(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)</a:t>
            </a:r>
            <a:r>
              <a:rPr b="1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method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has</a:t>
            </a:r>
            <a:r>
              <a:rPr b="1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this</a:t>
            </a:r>
            <a:r>
              <a:rPr b="1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general</a:t>
            </a:r>
            <a:r>
              <a:rPr b="1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form: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2013"/>
              </a:spcBef>
              <a:tabLst>
                <a:tab algn="l" pos="354960"/>
                <a:tab algn="l" pos="3556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Insets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getInsets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756360" indent="-286920">
              <a:lnSpc>
                <a:spcPct val="152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Arial MT"/>
              </a:rPr>
              <a:t>–</a:t>
            </a:r>
            <a:r>
              <a:rPr b="0" lang="en-IN" sz="2200" spc="-7" strike="noStrike">
                <a:solidFill>
                  <a:srgbClr val="000000"/>
                </a:solidFill>
                <a:latin typeface="Arial MT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15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rri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26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hod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26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200" spc="9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rn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200" spc="-12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1" lang="en-IN" sz="2200" spc="-12" strike="noStrike">
                <a:solidFill>
                  <a:srgbClr val="000000"/>
                </a:solidFill>
                <a:latin typeface="Times New Roman"/>
              </a:rPr>
              <a:t>se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ts  object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that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contains</a:t>
            </a:r>
            <a:r>
              <a:rPr b="0" lang="en-IN" sz="22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 inset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spacing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you desire.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3847680" y="497880"/>
            <a:ext cx="236124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GridLayout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4" name="object 3"/>
          <p:cNvSpPr/>
          <p:nvPr/>
        </p:nvSpPr>
        <p:spPr>
          <a:xfrm>
            <a:off x="993240" y="1095840"/>
            <a:ext cx="8529120" cy="60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44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64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1" lang="en-IN" sz="2300" spc="-1" strike="noStrike">
                <a:solidFill>
                  <a:srgbClr val="000000"/>
                </a:solidFill>
                <a:latin typeface="Times New Roman"/>
              </a:rPr>
              <a:t>GridLayout</a:t>
            </a:r>
            <a:r>
              <a:rPr b="1" lang="en-IN" sz="23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1" strike="noStrike">
                <a:solidFill>
                  <a:srgbClr val="000000"/>
                </a:solidFill>
                <a:latin typeface="Times New Roman"/>
              </a:rPr>
              <a:t>lays</a:t>
            </a:r>
            <a:r>
              <a:rPr b="0" lang="en-IN" sz="23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1" strike="noStrike">
                <a:solidFill>
                  <a:srgbClr val="000000"/>
                </a:solidFill>
                <a:latin typeface="Times New Roman"/>
              </a:rPr>
              <a:t>out </a:t>
            </a:r>
            <a:r>
              <a:rPr b="0" lang="en-IN" sz="2300" spc="-7" strike="noStrike">
                <a:solidFill>
                  <a:srgbClr val="000000"/>
                </a:solidFill>
                <a:latin typeface="Times New Roman"/>
              </a:rPr>
              <a:t>components</a:t>
            </a:r>
            <a:r>
              <a:rPr b="0" lang="en-IN" sz="23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7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3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1" lang="en-IN" sz="2300" spc="-7" strike="noStrike">
                <a:solidFill>
                  <a:srgbClr val="000000"/>
                </a:solidFill>
                <a:latin typeface="Times New Roman"/>
              </a:rPr>
              <a:t>two-dimensional</a:t>
            </a:r>
            <a:r>
              <a:rPr b="1" lang="en-IN" sz="23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300" spc="-7" strike="noStrike">
                <a:solidFill>
                  <a:srgbClr val="000000"/>
                </a:solidFill>
                <a:latin typeface="Times New Roman"/>
              </a:rPr>
              <a:t>grid</a:t>
            </a:r>
            <a:r>
              <a:rPr b="0" lang="en-IN" sz="2300" spc="-7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300" spc="-92" strike="noStrike">
                <a:solidFill>
                  <a:srgbClr val="000000"/>
                </a:solidFill>
                <a:latin typeface="Times New Roman"/>
              </a:rPr>
              <a:t>We</a:t>
            </a:r>
            <a:r>
              <a:rPr b="0" lang="en-IN" sz="23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7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23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1" strike="noStrike">
                <a:solidFill>
                  <a:srgbClr val="000000"/>
                </a:solidFill>
                <a:latin typeface="Times New Roman"/>
              </a:rPr>
              <a:t>define</a:t>
            </a:r>
            <a:r>
              <a:rPr b="0" lang="en-IN" sz="23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3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7" strike="noStrike">
                <a:solidFill>
                  <a:srgbClr val="000000"/>
                </a:solidFill>
                <a:latin typeface="Times New Roman"/>
              </a:rPr>
              <a:t>number</a:t>
            </a:r>
            <a:r>
              <a:rPr b="0" lang="en-IN" sz="23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3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1" strike="noStrike">
                <a:solidFill>
                  <a:srgbClr val="000000"/>
                </a:solidFill>
                <a:latin typeface="Times New Roman"/>
              </a:rPr>
              <a:t>rows</a:t>
            </a:r>
            <a:r>
              <a:rPr b="0" lang="en-IN" sz="23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3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300" spc="-7" strike="noStrike">
                <a:solidFill>
                  <a:srgbClr val="000000"/>
                </a:solidFill>
                <a:latin typeface="Times New Roman"/>
              </a:rPr>
              <a:t> columns.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343080">
              <a:lnSpc>
                <a:spcPts val="3461"/>
              </a:lnSpc>
              <a:spcBef>
                <a:spcPts val="204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constructors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supported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by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GridLayout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are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GridLayout(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60"/>
              </a:spcBef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GridLayout(int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numRows,</a:t>
            </a:r>
            <a:r>
              <a:rPr b="0" i="1" lang="en-IN" sz="24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int</a:t>
            </a:r>
            <a:r>
              <a:rPr b="0" i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numColumns)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75"/>
              </a:spcBef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GridLayolayoutut(int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numRows,</a:t>
            </a:r>
            <a:r>
              <a:rPr b="0" i="1" lang="en-IN" sz="24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int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 numColumns,</a:t>
            </a:r>
            <a:r>
              <a:rPr b="0" i="1" lang="en-IN" sz="24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int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 horz,</a:t>
            </a:r>
            <a:r>
              <a:rPr b="0" i="1" lang="en-IN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int</a:t>
            </a:r>
            <a:r>
              <a:rPr b="0" i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vert)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1389"/>
              </a:spcBef>
              <a:buClr>
                <a:srgbClr val="000000"/>
              </a:buClr>
              <a:buFont typeface="Arial MT"/>
              <a:buChar char="–"/>
              <a:tabLst>
                <a:tab algn="l" pos="756360"/>
                <a:tab algn="l" pos="757080"/>
              </a:tabLst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GridLayout(</a:t>
            </a:r>
            <a:r>
              <a:rPr b="0" lang="en-IN" sz="22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) creates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single-column</a:t>
            </a:r>
            <a:r>
              <a:rPr b="0" lang="en-IN" sz="2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grid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>
              <a:lnSpc>
                <a:spcPct val="100000"/>
              </a:lnSpc>
              <a:spcBef>
                <a:spcPts val="995"/>
              </a:spcBef>
              <a:buClr>
                <a:srgbClr val="000000"/>
              </a:buClr>
              <a:buFont typeface="Arial MT"/>
              <a:buChar char="–"/>
              <a:tabLst>
                <a:tab algn="l" pos="756360"/>
                <a:tab algn="l" pos="757080"/>
                <a:tab algn="l" pos="2593800"/>
                <a:tab algn="l" pos="3892680"/>
                <a:tab algn="l" pos="4331160"/>
                <a:tab algn="l" pos="6039360"/>
                <a:tab algn="l" pos="6957000"/>
                <a:tab algn="l" pos="7223760"/>
                <a:tab algn="l" pos="7818120"/>
              </a:tabLst>
            </a:pP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ri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200" spc="9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ou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t(i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en-IN" sz="2200" spc="-1" strike="noStrike">
                <a:solidFill>
                  <a:srgbClr val="000000"/>
                </a:solidFill>
                <a:latin typeface="Times New Roman"/>
              </a:rPr>
              <a:t>nu</a:t>
            </a:r>
            <a:r>
              <a:rPr b="0" i="1" lang="en-IN" sz="2200" spc="-12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i="1" lang="en-IN" sz="22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i="1" lang="en-IN" sz="2200" spc="-12" strike="noStrike">
                <a:solidFill>
                  <a:srgbClr val="000000"/>
                </a:solidFill>
                <a:latin typeface="Times New Roman"/>
              </a:rPr>
              <a:t>ws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i="1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i="1" lang="en-IN" sz="22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i="1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en-IN" sz="2200" spc="-1" strike="noStrike">
                <a:solidFill>
                  <a:srgbClr val="000000"/>
                </a:solidFill>
                <a:latin typeface="Times New Roman"/>
              </a:rPr>
              <a:t>nu</a:t>
            </a:r>
            <a:r>
              <a:rPr b="0" i="1" lang="en-IN" sz="2200" spc="-12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i="1" lang="en-IN" sz="2200" spc="-21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i="1" lang="en-IN" sz="22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i="1" lang="en-IN" sz="2200" spc="-2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i="1" lang="en-IN" sz="2200" spc="-1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0" i="1" lang="en-IN" sz="2200" spc="-12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i="1" lang="en-IN" sz="22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i="1" lang="en-IN" sz="2200" spc="-12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)</a:t>
            </a:r>
            <a:r>
              <a:rPr b="0" i="1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ea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rid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200" spc="-2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you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  with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 specified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number</a:t>
            </a:r>
            <a:r>
              <a:rPr b="0" lang="en-IN" sz="2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of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rows and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columns.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 algn="just">
              <a:lnSpc>
                <a:spcPct val="100000"/>
              </a:lnSpc>
              <a:spcBef>
                <a:spcPts val="530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GridLayolayoutut(int 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numRows, </a:t>
            </a:r>
            <a:r>
              <a:rPr b="0" i="1" lang="en-IN" sz="2200" spc="-1" strike="noStrike">
                <a:solidFill>
                  <a:srgbClr val="000000"/>
                </a:solidFill>
                <a:latin typeface="Times New Roman"/>
              </a:rPr>
              <a:t>int 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numColumns, int horz, </a:t>
            </a:r>
            <a:r>
              <a:rPr b="0" i="1" lang="en-IN" sz="2200" spc="-1" strike="noStrike">
                <a:solidFill>
                  <a:srgbClr val="000000"/>
                </a:solidFill>
                <a:latin typeface="Times New Roman"/>
              </a:rPr>
              <a:t>int </a:t>
            </a:r>
            <a:r>
              <a:rPr b="0" i="1" lang="en-IN" sz="2200" spc="-12" strike="noStrike">
                <a:solidFill>
                  <a:srgbClr val="000000"/>
                </a:solidFill>
                <a:latin typeface="Times New Roman"/>
              </a:rPr>
              <a:t>vert) 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allows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us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specify the horizontal and vertical space left between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components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horz</a:t>
            </a:r>
            <a:r>
              <a:rPr b="0" i="1" lang="en-IN" sz="2200" spc="-1" strike="noStrike">
                <a:solidFill>
                  <a:srgbClr val="000000"/>
                </a:solidFill>
                <a:latin typeface="Times New Roman"/>
              </a:rPr>
              <a:t> and</a:t>
            </a:r>
            <a:r>
              <a:rPr b="0" i="1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vert,</a:t>
            </a:r>
            <a:r>
              <a:rPr b="0" i="1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respectively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i="1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Either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numRows</a:t>
            </a:r>
            <a:r>
              <a:rPr b="0" i="1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or 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numColumns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can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be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zero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. Specifying numRows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as zero allows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for 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unlimited-length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columns.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object 2" descr=""/>
          <p:cNvPicPr/>
          <p:nvPr/>
        </p:nvPicPr>
        <p:blipFill>
          <a:blip r:embed="rId1"/>
          <a:stretch/>
        </p:blipFill>
        <p:spPr>
          <a:xfrm>
            <a:off x="8106120" y="457200"/>
            <a:ext cx="1485000" cy="771480"/>
          </a:xfrm>
          <a:prstGeom prst="rect">
            <a:avLst/>
          </a:prstGeom>
          <a:ln w="0">
            <a:noFill/>
          </a:ln>
        </p:spPr>
      </p:pic>
      <p:sp>
        <p:nvSpPr>
          <p:cNvPr id="356" name="object 3"/>
          <p:cNvSpPr/>
          <p:nvPr/>
        </p:nvSpPr>
        <p:spPr>
          <a:xfrm>
            <a:off x="612000" y="482760"/>
            <a:ext cx="5647320" cy="193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import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java.awt.*; 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import</a:t>
            </a:r>
            <a:r>
              <a:rPr b="0" lang="en-IN" sz="1800" spc="-7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java.awt.event.*; </a:t>
            </a:r>
            <a:r>
              <a:rPr b="0" lang="en-IN" sz="1800" spc="-4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import</a:t>
            </a:r>
            <a:r>
              <a:rPr b="0" lang="en-IN" sz="18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javax.swing.*;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class</a:t>
            </a:r>
            <a:r>
              <a:rPr b="0" lang="en-IN" sz="18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GridDemo</a:t>
            </a:r>
            <a:r>
              <a:rPr b="0" lang="en-IN" sz="1800" spc="4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extends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JFrame</a:t>
            </a:r>
            <a:r>
              <a:rPr b="0" lang="en-IN" sz="18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implements</a:t>
            </a:r>
            <a:r>
              <a:rPr b="0" lang="en-IN" sz="1800" spc="3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ActionListener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object 4"/>
          <p:cNvSpPr/>
          <p:nvPr/>
        </p:nvSpPr>
        <p:spPr>
          <a:xfrm>
            <a:off x="612000" y="1580040"/>
            <a:ext cx="3865680" cy="165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JLabel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jlab; 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JFrame</a:t>
            </a:r>
            <a:r>
              <a:rPr b="0" lang="en-IN" sz="1800" spc="-7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jfrm; </a:t>
            </a:r>
            <a:r>
              <a:rPr b="0" lang="en-IN" sz="1800" spc="-4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GridDemo()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18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jfrm</a:t>
            </a:r>
            <a:r>
              <a:rPr b="0" lang="en-IN" sz="18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18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JFrame("An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Event</a:t>
            </a:r>
            <a:r>
              <a:rPr b="0" lang="en-IN" sz="18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Eg");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object 5"/>
          <p:cNvSpPr/>
          <p:nvPr/>
        </p:nvSpPr>
        <p:spPr>
          <a:xfrm>
            <a:off x="955080" y="2677320"/>
            <a:ext cx="38350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800" spc="-7" strike="noStrike">
                <a:solidFill>
                  <a:srgbClr val="000000"/>
                </a:solidFill>
                <a:latin typeface="Times New Roman"/>
              </a:rPr>
              <a:t>jfrm.setLayout(new</a:t>
            </a:r>
            <a:r>
              <a:rPr b="1" lang="en-IN" sz="18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1800" spc="-7" strike="noStrike">
                <a:solidFill>
                  <a:srgbClr val="000000"/>
                </a:solidFill>
                <a:latin typeface="Times New Roman"/>
              </a:rPr>
              <a:t>GridLayout</a:t>
            </a:r>
            <a:r>
              <a:rPr b="1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Times New Roman"/>
              </a:rPr>
              <a:t>(2,2));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jfrm.setSize(220,</a:t>
            </a:r>
            <a:r>
              <a:rPr b="0" lang="en-IN" sz="18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90);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object 6"/>
          <p:cNvSpPr/>
          <p:nvPr/>
        </p:nvSpPr>
        <p:spPr>
          <a:xfrm>
            <a:off x="4650840" y="1700280"/>
            <a:ext cx="466560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actionPerformed(ActionEvent</a:t>
            </a:r>
            <a:r>
              <a:rPr b="0" lang="en-IN" sz="20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ae)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object 7"/>
          <p:cNvSpPr/>
          <p:nvPr/>
        </p:nvSpPr>
        <p:spPr>
          <a:xfrm>
            <a:off x="4993560" y="2005200"/>
            <a:ext cx="4508280" cy="12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583560" indent="-57168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String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 =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ae.getActionCommand();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if(s.equalsIgnoreCase("one"))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583560" indent="914400">
              <a:lnSpc>
                <a:spcPct val="100000"/>
              </a:lnSpc>
              <a:tabLst>
                <a:tab algn="l" pos="0"/>
              </a:tabLst>
            </a:pP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jlab.setText("One</a:t>
            </a:r>
            <a:r>
              <a:rPr b="0" lang="en-IN" sz="2000" spc="3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pressed.");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else</a:t>
            </a:r>
            <a:r>
              <a:rPr b="0" lang="en-IN" sz="20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if(s.equalsIgnoreCase("two"))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object 8"/>
          <p:cNvSpPr/>
          <p:nvPr/>
        </p:nvSpPr>
        <p:spPr>
          <a:xfrm>
            <a:off x="612000" y="3200040"/>
            <a:ext cx="885024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jfrm.setDefaultCloseOperation(</a:t>
            </a:r>
            <a:r>
              <a:rPr b="1" lang="en-IN" sz="1800" spc="-7" strike="noStrike">
                <a:solidFill>
                  <a:srgbClr val="000000"/>
                </a:solidFill>
                <a:latin typeface="Times New Roman"/>
              </a:rPr>
              <a:t>JFrame.EXIT_ON_CLOSE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);</a:t>
            </a:r>
            <a:r>
              <a:rPr b="0" lang="en-IN" sz="1800" spc="3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3000" spc="-32" strike="noStrike" baseline="-5000">
                <a:solidFill>
                  <a:srgbClr val="000000"/>
                </a:solidFill>
                <a:latin typeface="Times New Roman"/>
              </a:rPr>
              <a:t>jlab.setText("Two</a:t>
            </a:r>
            <a:r>
              <a:rPr b="0" lang="en-IN" sz="3000" spc="-7" strike="noStrike" baseline="-5000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3000" spc="-1" strike="noStrike" baseline="-5000">
                <a:solidFill>
                  <a:srgbClr val="000000"/>
                </a:solidFill>
                <a:latin typeface="Times New Roman"/>
              </a:rPr>
              <a:t>pressed.");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object 9"/>
          <p:cNvSpPr/>
          <p:nvPr/>
        </p:nvSpPr>
        <p:spPr>
          <a:xfrm>
            <a:off x="955080" y="3500280"/>
            <a:ext cx="4010400" cy="11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JButton jbtnOne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= new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JButton("One");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JButton </a:t>
            </a:r>
            <a:r>
              <a:rPr b="0" lang="en-IN" sz="1800" spc="-21" strike="noStrike">
                <a:solidFill>
                  <a:srgbClr val="000000"/>
                </a:solidFill>
                <a:latin typeface="Times New Roman"/>
              </a:rPr>
              <a:t>jbtnTwo=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new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JButton("Two");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 JButton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jbtnThree = new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JButton("Three"); </a:t>
            </a:r>
            <a:r>
              <a:rPr b="0" lang="en-IN" sz="1800" spc="-4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JButton</a:t>
            </a:r>
            <a:r>
              <a:rPr b="0" lang="en-IN" sz="18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jbtnFour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= new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JButton("Four");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object 10"/>
          <p:cNvSpPr/>
          <p:nvPr/>
        </p:nvSpPr>
        <p:spPr>
          <a:xfrm>
            <a:off x="955080" y="4597560"/>
            <a:ext cx="3223440" cy="275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jbtnOne.addActionListener(this);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jbtnTwo.addActionListener(this);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jbtnThree.addActionListener(this); </a:t>
            </a:r>
            <a:r>
              <a:rPr b="0" lang="en-IN" sz="1800" spc="-4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jbtnFour.addActionListener(this);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jfrm.add(jbtnOne);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jfrm.add(jbtnTwo);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 jfrm.add(jbtnThree);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jfrm.add(jbtnFour);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jfrm.setVisible(true);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object 11"/>
          <p:cNvSpPr/>
          <p:nvPr/>
        </p:nvSpPr>
        <p:spPr>
          <a:xfrm>
            <a:off x="5565240" y="3529080"/>
            <a:ext cx="3656520" cy="12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else if(s.equalsIgnoreCase("three"))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jlab.setText("Three</a:t>
            </a:r>
            <a:r>
              <a:rPr b="0" lang="en-IN" sz="20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pressed.");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else if(s.equalsIgnoreCase("four"))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jlab.setText("Four</a:t>
            </a:r>
            <a:r>
              <a:rPr b="0" lang="en-IN" sz="20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pressed.");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object 12"/>
          <p:cNvSpPr/>
          <p:nvPr/>
        </p:nvSpPr>
        <p:spPr>
          <a:xfrm>
            <a:off x="4903560" y="4748400"/>
            <a:ext cx="4616640" cy="12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02240">
              <a:lnSpc>
                <a:spcPct val="100000"/>
              </a:lnSpc>
              <a:spcBef>
                <a:spcPts val="9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0224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static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main(String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args[])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{SwingUtilities.invokeLater(new</a:t>
            </a:r>
            <a:r>
              <a:rPr b="0" lang="en-IN" sz="2000" spc="-7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Runnable()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73584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0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run()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object 13"/>
          <p:cNvSpPr/>
          <p:nvPr/>
        </p:nvSpPr>
        <p:spPr>
          <a:xfrm>
            <a:off x="5627520" y="5967360"/>
            <a:ext cx="374220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360756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dD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();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object 14"/>
          <p:cNvSpPr/>
          <p:nvPr/>
        </p:nvSpPr>
        <p:spPr>
          <a:xfrm>
            <a:off x="4993560" y="6272280"/>
            <a:ext cx="18108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object 15"/>
          <p:cNvSpPr/>
          <p:nvPr/>
        </p:nvSpPr>
        <p:spPr>
          <a:xfrm>
            <a:off x="4650840" y="6881760"/>
            <a:ext cx="14760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993240" y="1392480"/>
            <a:ext cx="5954760" cy="13100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IN" sz="2800" spc="-7" strike="noStrike">
                <a:solidFill>
                  <a:schemeClr val="dk1"/>
                </a:solidFill>
                <a:latin typeface="Times New Roman"/>
              </a:rPr>
              <a:t>jfrm.setLayout(new</a:t>
            </a:r>
            <a:r>
              <a:rPr b="1" lang="en-IN" sz="28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800" spc="-7" strike="noStrike">
                <a:solidFill>
                  <a:schemeClr val="dk1"/>
                </a:solidFill>
                <a:latin typeface="Times New Roman"/>
              </a:rPr>
              <a:t>GridLayout</a:t>
            </a:r>
            <a:r>
              <a:rPr b="1" lang="en-IN" sz="2800" spc="9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800" spc="-7" strike="noStrike">
                <a:solidFill>
                  <a:schemeClr val="dk1"/>
                </a:solidFill>
                <a:latin typeface="Times New Roman"/>
              </a:rPr>
              <a:t>(2,2));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0" name="object 3"/>
          <p:cNvSpPr/>
          <p:nvPr/>
        </p:nvSpPr>
        <p:spPr>
          <a:xfrm>
            <a:off x="993240" y="1819800"/>
            <a:ext cx="8039520" cy="96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This</a:t>
            </a:r>
            <a:r>
              <a:rPr b="0" lang="en-IN" sz="26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set</a:t>
            </a:r>
            <a:r>
              <a:rPr b="0" lang="en-IN" sz="26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rows</a:t>
            </a:r>
            <a:r>
              <a:rPr b="0" lang="en-IN" sz="26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6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columns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Components</a:t>
            </a:r>
            <a:r>
              <a:rPr b="0" lang="en-IN" sz="26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IN" sz="26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filled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order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from</a:t>
            </a:r>
            <a:r>
              <a:rPr b="0" lang="en-IN" sz="26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first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row</a:t>
            </a:r>
            <a:r>
              <a:rPr b="0" lang="en-IN" sz="26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first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column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object 4"/>
          <p:cNvSpPr/>
          <p:nvPr/>
        </p:nvSpPr>
        <p:spPr>
          <a:xfrm>
            <a:off x="1450440" y="2771640"/>
            <a:ext cx="60984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12600">
              <a:lnSpc>
                <a:spcPct val="100000"/>
              </a:lnSpc>
              <a:spcBef>
                <a:spcPts val="675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(0,0)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75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(1,0)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object 5"/>
          <p:cNvSpPr/>
          <p:nvPr/>
        </p:nvSpPr>
        <p:spPr>
          <a:xfrm>
            <a:off x="2822040" y="2771640"/>
            <a:ext cx="60984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12600">
              <a:lnSpc>
                <a:spcPct val="100000"/>
              </a:lnSpc>
              <a:spcBef>
                <a:spcPts val="675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(0,1)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75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(1,1)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3" name="object 6" descr=""/>
          <p:cNvPicPr/>
          <p:nvPr/>
        </p:nvPicPr>
        <p:blipFill>
          <a:blip r:embed="rId1"/>
          <a:stretch/>
        </p:blipFill>
        <p:spPr>
          <a:xfrm>
            <a:off x="2209680" y="3886200"/>
            <a:ext cx="5774040" cy="236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3808080" y="497880"/>
            <a:ext cx="24393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CardLayout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5" name="object 3"/>
          <p:cNvSpPr/>
          <p:nvPr/>
        </p:nvSpPr>
        <p:spPr>
          <a:xfrm>
            <a:off x="993240" y="1165320"/>
            <a:ext cx="8071920" cy="19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 algn="just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CardLayout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class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is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unique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among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the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other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layout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managers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that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stores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several</a:t>
            </a:r>
            <a:r>
              <a:rPr b="1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different</a:t>
            </a:r>
            <a:r>
              <a:rPr b="1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layouts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Each layout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can be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thought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 as being on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separate index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card in a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deck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that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can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be shuffled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so that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any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card is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on top </a:t>
            </a:r>
            <a:r>
              <a:rPr b="1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at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a given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time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object 4"/>
          <p:cNvSpPr/>
          <p:nvPr/>
        </p:nvSpPr>
        <p:spPr>
          <a:xfrm>
            <a:off x="993240" y="3140280"/>
            <a:ext cx="13176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400" spc="-7" strike="noStrike">
                <a:solidFill>
                  <a:srgbClr val="000000"/>
                </a:solidFill>
                <a:latin typeface="Arial MT"/>
              </a:rPr>
              <a:t>•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object 5"/>
          <p:cNvSpPr/>
          <p:nvPr/>
        </p:nvSpPr>
        <p:spPr>
          <a:xfrm>
            <a:off x="1335960" y="3140280"/>
            <a:ext cx="772884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819720"/>
                <a:tab algn="l" pos="1505520"/>
                <a:tab algn="l" pos="2059200"/>
                <a:tab algn="l" pos="3067560"/>
                <a:tab algn="l" pos="3688200"/>
                <a:tab algn="l" pos="4462200"/>
                <a:tab algn="l" pos="5910120"/>
                <a:tab algn="l" pos="671760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This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useful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user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interfaces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optional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object 6"/>
          <p:cNvSpPr/>
          <p:nvPr/>
        </p:nvSpPr>
        <p:spPr>
          <a:xfrm>
            <a:off x="993240" y="3506040"/>
            <a:ext cx="8071920" cy="35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algn="just">
              <a:lnSpc>
                <a:spcPct val="100000"/>
              </a:lnSpc>
              <a:spcBef>
                <a:spcPts val="99"/>
              </a:spcBef>
            </a:pP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components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that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can</a:t>
            </a:r>
            <a:r>
              <a:rPr b="0" lang="en-IN" sz="24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be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dynamically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enabled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and</a:t>
            </a:r>
            <a:r>
              <a:rPr b="0" lang="en-IN" sz="2400" spc="599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disabled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upon</a:t>
            </a:r>
            <a:r>
              <a:rPr b="0" lang="en-IN" sz="2400" spc="-2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user</a:t>
            </a:r>
            <a:r>
              <a:rPr b="0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input.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 algn="just">
              <a:lnSpc>
                <a:spcPct val="120000"/>
              </a:lnSpc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CardLayout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provides these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two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constructors: </a:t>
            </a:r>
            <a:r>
              <a:rPr b="0" lang="en-IN" sz="2400" spc="-59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CardLayout(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575"/>
              </a:spcBef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CardLayout(int</a:t>
            </a:r>
            <a:r>
              <a:rPr b="0" lang="en-IN" sz="24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horz,</a:t>
            </a:r>
            <a:r>
              <a:rPr b="0" i="1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int</a:t>
            </a:r>
            <a:r>
              <a:rPr b="0" i="1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vert)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 algn="just">
              <a:lnSpc>
                <a:spcPct val="100000"/>
              </a:lnSpc>
              <a:spcBef>
                <a:spcPts val="536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CardLayout(</a:t>
            </a:r>
            <a:r>
              <a:rPr b="0" lang="en-IN" sz="22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)</a:t>
            </a:r>
            <a:r>
              <a:rPr b="0" lang="en-IN" sz="2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creates</a:t>
            </a:r>
            <a:r>
              <a:rPr b="0" lang="en-IN" sz="2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 default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card</a:t>
            </a:r>
            <a:r>
              <a:rPr b="0" lang="en-IN" sz="22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layout.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 algn="just">
              <a:lnSpc>
                <a:spcPct val="100000"/>
              </a:lnSpc>
              <a:spcBef>
                <a:spcPts val="530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CardLayout(int</a:t>
            </a:r>
            <a:r>
              <a:rPr b="0" lang="en-IN" sz="2200" spc="39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horz,</a:t>
            </a:r>
            <a:r>
              <a:rPr b="0" i="1" lang="en-IN" sz="2200" spc="40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int</a:t>
            </a:r>
            <a:r>
              <a:rPr b="0" i="1" lang="en-IN" sz="2200" spc="39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vert)</a:t>
            </a:r>
            <a:r>
              <a:rPr b="0" i="1" lang="en-IN" sz="2200" spc="39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allows</a:t>
            </a:r>
            <a:r>
              <a:rPr b="0" lang="en-IN" sz="2200" spc="4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200" spc="40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specify</a:t>
            </a:r>
            <a:r>
              <a:rPr b="0" lang="en-IN" sz="2200" spc="4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200" spc="39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horizontal </a:t>
            </a:r>
            <a:r>
              <a:rPr b="0" lang="en-IN" sz="2200" spc="-5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and vertical space left between components in 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horz </a:t>
            </a:r>
            <a:r>
              <a:rPr b="0" i="1" lang="en-IN" sz="2200" spc="-1" strike="noStrike">
                <a:solidFill>
                  <a:srgbClr val="000000"/>
                </a:solidFill>
                <a:latin typeface="Times New Roman"/>
              </a:rPr>
              <a:t>and 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vert, </a:t>
            </a:r>
            <a:r>
              <a:rPr b="0" i="1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200" spc="-21" strike="noStrike">
                <a:solidFill>
                  <a:srgbClr val="000000"/>
                </a:solidFill>
                <a:latin typeface="Times New Roman"/>
              </a:rPr>
              <a:t>respectively.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3169440" y="497880"/>
            <a:ext cx="371772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C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rdL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ayout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(</a:t>
            </a:r>
            <a:r>
              <a:rPr b="0" lang="en-IN" sz="3200" spc="4" strike="noStrike">
                <a:solidFill>
                  <a:schemeClr val="dk1"/>
                </a:solidFill>
                <a:latin typeface="Times New Roman"/>
              </a:rPr>
              <a:t>con</a:t>
            </a:r>
            <a:r>
              <a:rPr b="0" lang="en-IN" sz="3200" spc="-7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0" lang="en-IN" sz="3200" spc="4" strike="noStrike">
                <a:solidFill>
                  <a:schemeClr val="dk1"/>
                </a:solidFill>
                <a:latin typeface="Times New Roman"/>
              </a:rPr>
              <a:t>d</a:t>
            </a:r>
            <a:r>
              <a:rPr b="0" lang="en-IN" sz="3200" spc="-12" strike="noStrike">
                <a:solidFill>
                  <a:schemeClr val="dk1"/>
                </a:solidFill>
                <a:latin typeface="Times New Roman"/>
              </a:rPr>
              <a:t>.</a:t>
            </a:r>
            <a:r>
              <a:rPr b="0" lang="en-IN" sz="3200" spc="-1" strike="noStrike">
                <a:solidFill>
                  <a:schemeClr val="dk1"/>
                </a:solidFill>
                <a:latin typeface="Times New Roman"/>
              </a:rPr>
              <a:t>)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0" name="object 3"/>
          <p:cNvSpPr/>
          <p:nvPr/>
        </p:nvSpPr>
        <p:spPr>
          <a:xfrm>
            <a:off x="993240" y="1511280"/>
            <a:ext cx="7131240" cy="154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cards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typically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held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object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type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Panel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077480"/>
                <a:tab algn="l" pos="1917000"/>
                <a:tab algn="l" pos="2688480"/>
                <a:tab algn="l" pos="3444120"/>
                <a:tab algn="l" pos="5235120"/>
                <a:tab algn="l" pos="6395040"/>
                <a:tab algn="l" pos="682956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hi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pan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us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have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ard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ay</a:t>
            </a:r>
            <a:r>
              <a:rPr b="1" lang="en-IN" sz="2400" spc="9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ele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ct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  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manager.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object 4"/>
          <p:cNvSpPr/>
          <p:nvPr/>
        </p:nvSpPr>
        <p:spPr>
          <a:xfrm>
            <a:off x="8279280" y="2133000"/>
            <a:ext cx="78516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out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object 5"/>
          <p:cNvSpPr/>
          <p:nvPr/>
        </p:nvSpPr>
        <p:spPr>
          <a:xfrm>
            <a:off x="993240" y="3120480"/>
            <a:ext cx="8070480" cy="11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548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153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cards</a:t>
            </a:r>
            <a:r>
              <a:rPr b="0" lang="en-IN" sz="2400" spc="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that</a:t>
            </a:r>
            <a:r>
              <a:rPr b="0" lang="en-IN" sz="2400" spc="13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form</a:t>
            </a:r>
            <a:r>
              <a:rPr b="0" lang="en-IN" sz="2400" spc="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12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deck</a:t>
            </a:r>
            <a:r>
              <a:rPr b="0" lang="en-IN" sz="2400" spc="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IN" sz="2400" spc="12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also</a:t>
            </a:r>
            <a:r>
              <a:rPr b="0" lang="en-IN" sz="2400" spc="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typically</a:t>
            </a:r>
            <a:r>
              <a:rPr b="0" lang="en-IN" sz="2400" spc="12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objects</a:t>
            </a:r>
            <a:r>
              <a:rPr b="0" lang="en-IN" sz="2400" spc="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type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1440"/>
              </a:spcBef>
              <a:tabLst>
                <a:tab algn="l" pos="354960"/>
                <a:tab algn="l" pos="3556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Panel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3169440" y="497880"/>
            <a:ext cx="371772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C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rdL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ayout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(</a:t>
            </a:r>
            <a:r>
              <a:rPr b="0" lang="en-IN" sz="3200" spc="4" strike="noStrike">
                <a:solidFill>
                  <a:schemeClr val="dk1"/>
                </a:solidFill>
                <a:latin typeface="Times New Roman"/>
              </a:rPr>
              <a:t>con</a:t>
            </a:r>
            <a:r>
              <a:rPr b="0" lang="en-IN" sz="3200" spc="-7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0" lang="en-IN" sz="3200" spc="4" strike="noStrike">
                <a:solidFill>
                  <a:schemeClr val="dk1"/>
                </a:solidFill>
                <a:latin typeface="Times New Roman"/>
              </a:rPr>
              <a:t>d</a:t>
            </a:r>
            <a:r>
              <a:rPr b="0" lang="en-IN" sz="3200" spc="-12" strike="noStrike">
                <a:solidFill>
                  <a:schemeClr val="dk1"/>
                </a:solidFill>
                <a:latin typeface="Times New Roman"/>
              </a:rPr>
              <a:t>.</a:t>
            </a:r>
            <a:r>
              <a:rPr b="0" lang="en-IN" sz="3200" spc="-1" strike="noStrike">
                <a:solidFill>
                  <a:schemeClr val="dk1"/>
                </a:solidFill>
                <a:latin typeface="Times New Roman"/>
              </a:rPr>
              <a:t>)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993240" y="1313640"/>
            <a:ext cx="8071920" cy="5310720"/>
          </a:xfrm>
          <a:prstGeom prst="rect">
            <a:avLst/>
          </a:prstGeom>
          <a:noFill/>
          <a:ln w="0">
            <a:noFill/>
          </a:ln>
        </p:spPr>
        <p:txBody>
          <a:bodyPr lIns="0" rIns="0" tIns="87480" bIns="0" anchor="t">
            <a:noAutofit/>
          </a:bodyPr>
          <a:p>
            <a:pPr marL="355680" indent="-343080">
              <a:lnSpc>
                <a:spcPct val="100000"/>
              </a:lnSpc>
              <a:spcBef>
                <a:spcPts val="68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111" strike="noStrike">
                <a:solidFill>
                  <a:schemeClr val="dk1"/>
                </a:solidFill>
                <a:latin typeface="Times New Roman"/>
              </a:rPr>
              <a:t>We</a:t>
            </a:r>
            <a:r>
              <a:rPr b="0" lang="en-IN" sz="2400" spc="-2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must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12" strike="noStrike">
                <a:solidFill>
                  <a:schemeClr val="dk1"/>
                </a:solidFill>
                <a:latin typeface="Times New Roman"/>
              </a:rPr>
              <a:t>create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1" marL="756360" indent="-287640">
              <a:lnSpc>
                <a:spcPct val="100000"/>
              </a:lnSpc>
              <a:spcBef>
                <a:spcPts val="536"/>
              </a:spcBef>
              <a:buClr>
                <a:srgbClr val="000000"/>
              </a:buClr>
              <a:buFont typeface="Arial MT"/>
              <a:buChar char="–"/>
              <a:tabLst>
                <a:tab algn="l" pos="756360"/>
                <a:tab algn="l" pos="757080"/>
              </a:tabLst>
            </a:pP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1" lang="en-IN" sz="22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panel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that contains </a:t>
            </a:r>
            <a:r>
              <a:rPr b="0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</a:t>
            </a:r>
            <a:r>
              <a:rPr b="0" lang="en-IN" sz="2200" spc="-2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deck</a:t>
            </a:r>
            <a:r>
              <a:rPr b="0" lang="en-IN" sz="22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and</a:t>
            </a:r>
            <a:endParaRPr b="0" lang="en-IN" sz="2200" spc="-1" strike="noStrike">
              <a:solidFill>
                <a:srgbClr val="000000"/>
              </a:solidFill>
              <a:latin typeface="Calibri"/>
            </a:endParaRPr>
          </a:p>
          <a:p>
            <a:pPr lvl="1" marL="756360" indent="-287640">
              <a:lnSpc>
                <a:spcPct val="100000"/>
              </a:lnSpc>
              <a:spcBef>
                <a:spcPts val="530"/>
              </a:spcBef>
              <a:buClr>
                <a:srgbClr val="000000"/>
              </a:buClr>
              <a:buFont typeface="Arial MT"/>
              <a:buChar char="–"/>
              <a:tabLst>
                <a:tab algn="l" pos="756360"/>
                <a:tab algn="l" pos="75708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2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panel </a:t>
            </a:r>
            <a:r>
              <a:rPr b="0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for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2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each</a:t>
            </a:r>
            <a:r>
              <a:rPr b="0" lang="en-IN" sz="2200" spc="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card</a:t>
            </a:r>
            <a:r>
              <a:rPr b="0" lang="en-IN" sz="22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in</a:t>
            </a:r>
            <a:r>
              <a:rPr b="0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the</a:t>
            </a:r>
            <a:r>
              <a:rPr b="0" lang="en-IN" sz="22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deck.</a:t>
            </a:r>
            <a:endParaRPr b="0" lang="en-IN" sz="2200" spc="-1" strike="noStrike">
              <a:solidFill>
                <a:srgbClr val="000000"/>
              </a:solidFill>
              <a:latin typeface="Calibri"/>
            </a:endParaRPr>
          </a:p>
          <a:p>
            <a:pPr marL="354960" indent="-343080">
              <a:lnSpc>
                <a:spcPct val="100000"/>
              </a:lnSpc>
              <a:spcBef>
                <a:spcPts val="564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210320"/>
                <a:tab algn="l" pos="1751400"/>
                <a:tab algn="l" pos="2426400"/>
                <a:tab algn="l" pos="4172760"/>
                <a:tab algn="l" pos="4883040"/>
                <a:tab algn="l" pos="5710680"/>
                <a:tab algn="l" pos="6487920"/>
                <a:tab algn="l" pos="7265160"/>
                <a:tab algn="l" pos="7687440"/>
              </a:tabLst>
            </a:pP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N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ext,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w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1" lang="en-IN" sz="2400" spc="-15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</a:t>
            </a:r>
            <a:r>
              <a:rPr b="1" lang="en-IN" sz="2400" spc="-12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</a:t>
            </a:r>
            <a:r>
              <a:rPr b="1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</a:t>
            </a:r>
            <a:r>
              <a:rPr b="1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1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com</a:t>
            </a:r>
            <a:r>
              <a:rPr b="1" lang="en-IN" sz="2400" spc="-12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p</a:t>
            </a:r>
            <a:r>
              <a:rPr b="1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</a:t>
            </a:r>
            <a:r>
              <a:rPr b="1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ne</a:t>
            </a:r>
            <a:r>
              <a:rPr b="1" lang="en-IN" sz="2400" spc="-12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n</a:t>
            </a:r>
            <a:r>
              <a:rPr b="1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</a:t>
            </a:r>
            <a:r>
              <a:rPr b="1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</a:t>
            </a:r>
            <a:r>
              <a:rPr b="1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1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</a:t>
            </a:r>
            <a:r>
              <a:rPr b="1" lang="en-IN" sz="2400" spc="-12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h</a:t>
            </a:r>
            <a:r>
              <a:rPr b="1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at</a:t>
            </a:r>
            <a:r>
              <a:rPr b="1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1" lang="en-IN" sz="2400" spc="-12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f</a:t>
            </a:r>
            <a:r>
              <a:rPr b="1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orm</a:t>
            </a:r>
            <a:r>
              <a:rPr b="1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1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eac</a:t>
            </a:r>
            <a:r>
              <a:rPr b="1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h</a:t>
            </a:r>
            <a:r>
              <a:rPr b="1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1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car</a:t>
            </a:r>
            <a:r>
              <a:rPr b="1" lang="en-IN" sz="2400" spc="-7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</a:t>
            </a:r>
            <a:r>
              <a:rPr b="1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to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</a:t>
            </a:r>
            <a:r>
              <a:rPr b="0" lang="en-IN" sz="2400" spc="-15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h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appropriate</a:t>
            </a:r>
            <a:r>
              <a:rPr b="0" lang="en-IN" sz="2400" spc="-66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panel.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496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111" strike="noStrike">
                <a:solidFill>
                  <a:schemeClr val="dk1"/>
                </a:solidFill>
                <a:latin typeface="Times New Roman"/>
              </a:rPr>
              <a:t>We</a:t>
            </a:r>
            <a:r>
              <a:rPr b="0" lang="en-IN" sz="2400" spc="83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then</a:t>
            </a:r>
            <a:r>
              <a:rPr b="0" lang="en-IN" sz="2400" spc="83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add</a:t>
            </a:r>
            <a:r>
              <a:rPr b="1" lang="en-IN" sz="2400" spc="7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these</a:t>
            </a:r>
            <a:r>
              <a:rPr b="1" lang="en-IN" sz="2400" spc="89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panels</a:t>
            </a:r>
            <a:r>
              <a:rPr b="1" lang="en-IN" sz="2400" spc="83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to</a:t>
            </a:r>
            <a:r>
              <a:rPr b="1" lang="en-IN" sz="2400" spc="83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1" lang="en-IN" sz="2400" spc="83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panel</a:t>
            </a:r>
            <a:r>
              <a:rPr b="1" lang="en-IN" sz="2400" spc="89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for</a:t>
            </a:r>
            <a:r>
              <a:rPr b="0" lang="en-IN" sz="2400" spc="83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which</a:t>
            </a:r>
            <a:r>
              <a:rPr b="0" lang="en-IN" sz="2400" spc="83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CardLayout </a:t>
            </a:r>
            <a:r>
              <a:rPr b="0" lang="en-IN" sz="2400" spc="-58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is</a:t>
            </a:r>
            <a:r>
              <a:rPr b="0" lang="en-IN" sz="24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layout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 manager.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marL="355680" indent="-34308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26" strike="noStrike">
                <a:solidFill>
                  <a:schemeClr val="dk1"/>
                </a:solidFill>
                <a:latin typeface="Times New Roman"/>
              </a:rPr>
              <a:t>Finally,</a:t>
            </a:r>
            <a:r>
              <a:rPr b="0" lang="en-IN" sz="2400" spc="-4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we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add</a:t>
            </a:r>
            <a:r>
              <a:rPr b="1" lang="en-IN" sz="2400" spc="9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this</a:t>
            </a:r>
            <a:r>
              <a:rPr b="1" lang="en-IN" sz="24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panel</a:t>
            </a:r>
            <a:r>
              <a:rPr b="1" lang="en-IN" sz="2400" spc="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to </a:t>
            </a:r>
            <a:r>
              <a:rPr b="1" lang="en-IN" sz="2400" spc="-7" strike="noStrike">
                <a:solidFill>
                  <a:schemeClr val="dk1"/>
                </a:solidFill>
                <a:latin typeface="Times New Roman"/>
              </a:rPr>
              <a:t>the </a:t>
            </a:r>
            <a:r>
              <a:rPr b="1" lang="en-IN" sz="2400" spc="-32" strike="noStrike">
                <a:solidFill>
                  <a:schemeClr val="dk1"/>
                </a:solidFill>
                <a:latin typeface="Times New Roman"/>
              </a:rPr>
              <a:t>window.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"/>
              </a:spcBef>
              <a:buNone/>
              <a:tabLst>
                <a:tab algn="l" pos="354960"/>
                <a:tab algn="l" pos="355680"/>
              </a:tabLst>
            </a:pPr>
            <a:endParaRPr b="0" lang="en-IN" sz="3500" spc="-1" strike="noStrike">
              <a:solidFill>
                <a:srgbClr val="000000"/>
              </a:solidFill>
              <a:latin typeface="Calibri"/>
            </a:endParaRPr>
          </a:p>
          <a:p>
            <a:pPr marL="354960" indent="-34308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Once</a:t>
            </a:r>
            <a:r>
              <a:rPr b="0" lang="en-IN" sz="2400" spc="89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these</a:t>
            </a:r>
            <a:r>
              <a:rPr b="0" lang="en-IN" sz="2400" spc="69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steps</a:t>
            </a:r>
            <a:r>
              <a:rPr b="0" lang="en-IN" sz="2400" spc="83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are</a:t>
            </a:r>
            <a:r>
              <a:rPr b="0" lang="en-IN" sz="2400" spc="7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complete,</a:t>
            </a:r>
            <a:r>
              <a:rPr b="0" lang="en-IN" sz="2400" spc="7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we</a:t>
            </a:r>
            <a:r>
              <a:rPr b="0" lang="en-IN" sz="2400" spc="83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must</a:t>
            </a:r>
            <a:r>
              <a:rPr b="0" lang="en-IN" sz="2400" spc="9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provide</a:t>
            </a:r>
            <a:r>
              <a:rPr b="0" lang="en-IN" sz="2400" spc="89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some</a:t>
            </a:r>
            <a:r>
              <a:rPr b="0" lang="en-IN" sz="2400" spc="9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way</a:t>
            </a:r>
            <a:r>
              <a:rPr b="0" lang="en-IN" sz="2400" spc="94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for </a:t>
            </a:r>
            <a:r>
              <a:rPr b="0" lang="en-IN" sz="2400" spc="-58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0" lang="en-IN" sz="24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user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to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select</a:t>
            </a:r>
            <a:r>
              <a:rPr b="0" lang="en-IN" sz="2400" spc="-3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between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cards.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1" marL="756360" indent="-286920">
              <a:lnSpc>
                <a:spcPct val="100000"/>
              </a:lnSpc>
              <a:spcBef>
                <a:spcPts val="536"/>
              </a:spcBef>
              <a:buClr>
                <a:srgbClr val="000000"/>
              </a:buClr>
              <a:buFont typeface="Arial MT"/>
              <a:buChar char="–"/>
              <a:tabLst>
                <a:tab algn="l" pos="756360"/>
                <a:tab algn="l" pos="75708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One</a:t>
            </a:r>
            <a:r>
              <a:rPr b="0" lang="en-IN" sz="2200" spc="33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common</a:t>
            </a:r>
            <a:r>
              <a:rPr b="0" lang="en-IN" sz="2200" spc="3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approach</a:t>
            </a:r>
            <a:r>
              <a:rPr b="0" lang="en-IN" sz="2200" spc="34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200" spc="33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200" spc="34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include</a:t>
            </a:r>
            <a:r>
              <a:rPr b="0" lang="en-IN" sz="2200" spc="3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one</a:t>
            </a:r>
            <a:r>
              <a:rPr b="0" lang="en-IN" sz="2200" spc="3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push</a:t>
            </a:r>
            <a:r>
              <a:rPr b="0" lang="en-IN" sz="2200" spc="3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button</a:t>
            </a:r>
            <a:r>
              <a:rPr b="0" lang="en-IN" sz="2200" spc="34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IN" sz="2200" spc="3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each </a:t>
            </a:r>
            <a:r>
              <a:rPr b="0" lang="en-IN" sz="2200" spc="-5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card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 deck.</a:t>
            </a:r>
            <a:endParaRPr b="0" lang="en-IN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3169440" y="383400"/>
            <a:ext cx="371772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C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rdL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ayout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(</a:t>
            </a:r>
            <a:r>
              <a:rPr b="0" lang="en-IN" sz="3200" spc="4" strike="noStrike">
                <a:solidFill>
                  <a:schemeClr val="dk1"/>
                </a:solidFill>
                <a:latin typeface="Times New Roman"/>
              </a:rPr>
              <a:t>con</a:t>
            </a:r>
            <a:r>
              <a:rPr b="0" lang="en-IN" sz="3200" spc="-7" strike="noStrike">
                <a:solidFill>
                  <a:schemeClr val="dk1"/>
                </a:solidFill>
                <a:latin typeface="Times New Roman"/>
              </a:rPr>
              <a:t>t</a:t>
            </a:r>
            <a:r>
              <a:rPr b="0" lang="en-IN" sz="3200" spc="4" strike="noStrike">
                <a:solidFill>
                  <a:schemeClr val="dk1"/>
                </a:solidFill>
                <a:latin typeface="Times New Roman"/>
              </a:rPr>
              <a:t>d</a:t>
            </a:r>
            <a:r>
              <a:rPr b="0" lang="en-IN" sz="3200" spc="-12" strike="noStrike">
                <a:solidFill>
                  <a:schemeClr val="dk1"/>
                </a:solidFill>
                <a:latin typeface="Times New Roman"/>
              </a:rPr>
              <a:t>.</a:t>
            </a:r>
            <a:r>
              <a:rPr b="0" lang="en-IN" sz="3200" spc="-1" strike="noStrike">
                <a:solidFill>
                  <a:schemeClr val="dk1"/>
                </a:solidFill>
                <a:latin typeface="Times New Roman"/>
              </a:rPr>
              <a:t>)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6" name="object 3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object 4"/>
          <p:cNvSpPr/>
          <p:nvPr/>
        </p:nvSpPr>
        <p:spPr>
          <a:xfrm>
            <a:off x="993240" y="860400"/>
            <a:ext cx="8072280" cy="711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5680" indent="-343080" algn="just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Use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add(</a:t>
            </a:r>
            <a:r>
              <a:rPr b="1" lang="en-IN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)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when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adding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cards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panel: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 algn="just">
              <a:lnSpc>
                <a:spcPct val="100000"/>
              </a:lnSpc>
              <a:tabLst>
                <a:tab algn="l" pos="3556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add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(Component</a:t>
            </a:r>
            <a:r>
              <a:rPr b="0" lang="en-IN" sz="24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panelObj,</a:t>
            </a:r>
            <a:r>
              <a:rPr b="0" i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Object</a:t>
            </a:r>
            <a:r>
              <a:rPr b="0" i="1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name)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 algn="just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Here, 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name </a:t>
            </a:r>
            <a:r>
              <a:rPr b="0" i="1" lang="en-IN" sz="2200" spc="-1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a string that specifies </a:t>
            </a:r>
            <a:r>
              <a:rPr b="0" i="1" lang="en-IN" sz="22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name </a:t>
            </a:r>
            <a:r>
              <a:rPr b="0" i="1" lang="en-IN" sz="2200" spc="-1" strike="noStrike">
                <a:solidFill>
                  <a:srgbClr val="000000"/>
                </a:solidFill>
                <a:latin typeface="Times New Roman"/>
              </a:rPr>
              <a:t>of the </a:t>
            </a:r>
            <a:r>
              <a:rPr b="0" i="1" lang="en-IN" sz="2200" spc="-26" strike="noStrike">
                <a:solidFill>
                  <a:srgbClr val="000000"/>
                </a:solidFill>
                <a:latin typeface="Times New Roman"/>
              </a:rPr>
              <a:t>card 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whose </a:t>
            </a:r>
            <a:r>
              <a:rPr b="0" i="1" lang="en-IN" sz="2200" spc="-1" strike="noStrike">
                <a:solidFill>
                  <a:srgbClr val="000000"/>
                </a:solidFill>
                <a:latin typeface="Times New Roman"/>
              </a:rPr>
              <a:t> panel</a:t>
            </a:r>
            <a:r>
              <a:rPr b="0" i="1" lang="en-IN" sz="22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is specified</a:t>
            </a:r>
            <a:r>
              <a:rPr b="0" i="1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200" spc="-1" strike="noStrike">
                <a:solidFill>
                  <a:srgbClr val="000000"/>
                </a:solidFill>
                <a:latin typeface="Times New Roman"/>
              </a:rPr>
              <a:t>by</a:t>
            </a:r>
            <a:r>
              <a:rPr b="0" i="1" lang="en-IN" sz="22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panelObj.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ts val="2880"/>
              </a:lnSpc>
              <a:spcBef>
                <a:spcPts val="91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After we have created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 deck, our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program activates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card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by 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calling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one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 the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following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methods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defined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by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CardLayout: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69440" algn="just">
              <a:lnSpc>
                <a:spcPts val="2639"/>
              </a:lnSpc>
              <a:tabLst>
                <a:tab algn="l" pos="355680"/>
              </a:tabLst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void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first(Container 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deck) </a:t>
            </a:r>
            <a:r>
              <a:rPr b="0" i="1" lang="en-IN" sz="2200" spc="-5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void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last(Container 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deck) </a:t>
            </a:r>
            <a:r>
              <a:rPr b="0" i="1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2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next(Container</a:t>
            </a:r>
            <a:r>
              <a:rPr b="0" lang="en-IN" sz="22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deck)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69440" algn="just">
              <a:lnSpc>
                <a:spcPts val="2551"/>
              </a:lnSpc>
              <a:tabLst>
                <a:tab algn="l" pos="355680"/>
              </a:tabLst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2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previous(Container</a:t>
            </a:r>
            <a:r>
              <a:rPr b="0" lang="en-IN" sz="22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deck)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69440" algn="just">
              <a:lnSpc>
                <a:spcPct val="100000"/>
              </a:lnSpc>
              <a:tabLst>
                <a:tab algn="l" pos="355680"/>
              </a:tabLst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2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show(Container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deck,</a:t>
            </a:r>
            <a:r>
              <a:rPr b="0" i="1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String</a:t>
            </a:r>
            <a:r>
              <a:rPr b="0" i="1" lang="en-IN" sz="22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200" spc="-15" strike="noStrike">
                <a:solidFill>
                  <a:srgbClr val="000000"/>
                </a:solidFill>
                <a:latin typeface="Times New Roman"/>
              </a:rPr>
              <a:t>cardName)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 algn="just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Here,</a:t>
            </a:r>
            <a:r>
              <a:rPr b="0" lang="en-IN" sz="2000" spc="21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deck</a:t>
            </a:r>
            <a:r>
              <a:rPr b="0" i="1" lang="en-IN" sz="2000" spc="22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000" spc="21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000" spc="22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reference</a:t>
            </a:r>
            <a:r>
              <a:rPr b="0" lang="en-IN" sz="2000" spc="22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000" spc="22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000" spc="22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container</a:t>
            </a:r>
            <a:r>
              <a:rPr b="0" lang="en-IN" sz="2000" spc="21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(usually</a:t>
            </a:r>
            <a:r>
              <a:rPr b="0" lang="en-IN" sz="2000" spc="22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000" spc="22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panel)</a:t>
            </a:r>
            <a:r>
              <a:rPr b="0" lang="en-IN" sz="2000" spc="23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that</a:t>
            </a:r>
            <a:r>
              <a:rPr b="0" lang="en-IN" sz="2000" spc="20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holds </a:t>
            </a:r>
            <a:r>
              <a:rPr b="0" lang="en-IN" sz="2000" spc="-49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0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cards,</a:t>
            </a:r>
            <a:r>
              <a:rPr b="0" lang="en-IN" sz="20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2" strike="noStrike">
                <a:solidFill>
                  <a:srgbClr val="000000"/>
                </a:solidFill>
                <a:latin typeface="Times New Roman"/>
              </a:rPr>
              <a:t>cardName</a:t>
            </a:r>
            <a:r>
              <a:rPr b="0" i="1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name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of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a card.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 algn="just">
              <a:lnSpc>
                <a:spcPts val="2639"/>
              </a:lnSpc>
              <a:spcBef>
                <a:spcPts val="79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Calling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first( ) causes </a:t>
            </a:r>
            <a:r>
              <a:rPr b="0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first card in </a:t>
            </a:r>
            <a:r>
              <a:rPr b="0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deck to </a:t>
            </a:r>
            <a:r>
              <a:rPr b="0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be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shown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. </a:t>
            </a:r>
            <a:r>
              <a:rPr b="0" lang="en-IN" sz="2200" spc="-80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IN" sz="2200" spc="-7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show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last card, call last( ). </a:t>
            </a:r>
            <a:r>
              <a:rPr b="0" lang="en-IN" sz="2200" spc="-80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show the next card, call next( ). </a:t>
            </a:r>
            <a:r>
              <a:rPr b="0" lang="en-IN" sz="2200" spc="-5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80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200" spc="-7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show the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previous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card, call previous( ). Both next( )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and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 previous( ) automatically cycle back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 top or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bottom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of the 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deck,</a:t>
            </a:r>
            <a:r>
              <a:rPr b="0" lang="en-IN" sz="2200" spc="1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5" strike="noStrike">
                <a:solidFill>
                  <a:srgbClr val="000000"/>
                </a:solidFill>
                <a:latin typeface="Times New Roman"/>
              </a:rPr>
              <a:t>respectively.</a:t>
            </a:r>
            <a:r>
              <a:rPr b="0" lang="en-IN" sz="2200" spc="14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200" spc="1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show(</a:t>
            </a:r>
            <a:r>
              <a:rPr b="0" lang="en-IN" sz="2200" spc="15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)</a:t>
            </a:r>
            <a:r>
              <a:rPr b="0" lang="en-IN" sz="2200" spc="17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method</a:t>
            </a:r>
            <a:r>
              <a:rPr b="0" lang="en-IN" sz="2200" spc="15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displays</a:t>
            </a:r>
            <a:r>
              <a:rPr b="0" lang="en-IN" sz="2200" spc="15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200" spc="15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card</a:t>
            </a:r>
            <a:r>
              <a:rPr b="0" lang="en-IN" sz="2200" spc="16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whose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object 5"/>
          <p:cNvSpPr/>
          <p:nvPr/>
        </p:nvSpPr>
        <p:spPr>
          <a:xfrm>
            <a:off x="1737000" y="6958080"/>
            <a:ext cx="327564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name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 is</a:t>
            </a:r>
            <a:r>
              <a:rPr b="0" lang="en-IN" sz="22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passed in</a:t>
            </a:r>
            <a:r>
              <a:rPr b="0" lang="en-IN" sz="22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200" spc="-15" strike="noStrike">
                <a:solidFill>
                  <a:srgbClr val="000000"/>
                </a:solidFill>
                <a:latin typeface="Times New Roman"/>
              </a:rPr>
              <a:t>cardName.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object 2" descr=""/>
          <p:cNvPicPr/>
          <p:nvPr/>
        </p:nvPicPr>
        <p:blipFill>
          <a:blip r:embed="rId1"/>
          <a:stretch/>
        </p:blipFill>
        <p:spPr>
          <a:xfrm>
            <a:off x="8106120" y="457200"/>
            <a:ext cx="1485000" cy="771480"/>
          </a:xfrm>
          <a:prstGeom prst="rect">
            <a:avLst/>
          </a:prstGeom>
          <a:ln w="0">
            <a:noFill/>
          </a:ln>
        </p:spPr>
      </p:pic>
      <p:sp>
        <p:nvSpPr>
          <p:cNvPr id="390" name="object 3"/>
          <p:cNvSpPr/>
          <p:nvPr/>
        </p:nvSpPr>
        <p:spPr>
          <a:xfrm>
            <a:off x="612000" y="482760"/>
            <a:ext cx="5416200" cy="138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import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java.awt.*; 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import</a:t>
            </a:r>
            <a:r>
              <a:rPr b="0" lang="en-IN" sz="1800" spc="-7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java.awt.event.*; </a:t>
            </a:r>
            <a:r>
              <a:rPr b="0" lang="en-IN" sz="1800" spc="-4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import</a:t>
            </a:r>
            <a:r>
              <a:rPr b="0" lang="en-IN" sz="18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javax.swing.*;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00000"/>
              </a:lnSpc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public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class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CardLayoutDemo extends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JFrame implements </a:t>
            </a:r>
            <a:r>
              <a:rPr b="0" lang="en-IN" sz="1800" spc="-4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ActionListener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object 4"/>
          <p:cNvSpPr/>
          <p:nvPr/>
        </p:nvSpPr>
        <p:spPr>
          <a:xfrm>
            <a:off x="612000" y="1854360"/>
            <a:ext cx="3378960" cy="330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IN" sz="1800" spc="-7" strike="noStrike">
                <a:solidFill>
                  <a:srgbClr val="0000cc"/>
                </a:solidFill>
                <a:latin typeface="Times New Roman"/>
              </a:rPr>
              <a:t>CardLayout</a:t>
            </a:r>
            <a:r>
              <a:rPr b="1" lang="en-IN" sz="1800" spc="-75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card; </a:t>
            </a:r>
            <a:r>
              <a:rPr b="0" lang="en-IN" sz="1800" spc="-4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JButton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b1,b2,b3; 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Container</a:t>
            </a:r>
            <a:r>
              <a:rPr b="0" lang="en-IN" sz="18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c;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394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CardLayoutDemo()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</a:pP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c=</a:t>
            </a:r>
            <a:r>
              <a:rPr b="1" lang="en-IN" sz="1800" spc="-7" strike="noStrike">
                <a:solidFill>
                  <a:srgbClr val="000000"/>
                </a:solidFill>
                <a:latin typeface="Times New Roman"/>
              </a:rPr>
              <a:t>getContentPane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();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680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card=new</a:t>
            </a:r>
            <a:r>
              <a:rPr b="0" lang="en-IN" sz="18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1800" spc="-7" strike="noStrike">
                <a:solidFill>
                  <a:srgbClr val="0000cc"/>
                </a:solidFill>
                <a:latin typeface="Times New Roman"/>
              </a:rPr>
              <a:t>CardLayout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(40,30);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object 5"/>
          <p:cNvSpPr/>
          <p:nvPr/>
        </p:nvSpPr>
        <p:spPr>
          <a:xfrm>
            <a:off x="4408560" y="2005200"/>
            <a:ext cx="4552560" cy="12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0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actionPerformed(ActionEvent</a:t>
            </a:r>
            <a:r>
              <a:rPr b="0" lang="en-IN" sz="20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e)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9268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02680">
              <a:lnSpc>
                <a:spcPct val="100000"/>
              </a:lnSpc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card.</a:t>
            </a:r>
            <a:r>
              <a:rPr b="1" lang="en-IN" sz="2000" spc="-7" strike="noStrike">
                <a:solidFill>
                  <a:srgbClr val="c00000"/>
                </a:solidFill>
                <a:latin typeface="Times New Roman"/>
              </a:rPr>
              <a:t>next(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0268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object 6"/>
          <p:cNvSpPr/>
          <p:nvPr/>
        </p:nvSpPr>
        <p:spPr>
          <a:xfrm>
            <a:off x="612000" y="4048920"/>
            <a:ext cx="58665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i="1" lang="en-IN" sz="1800" spc="-7" strike="noStrike">
                <a:solidFill>
                  <a:srgbClr val="000000"/>
                </a:solidFill>
                <a:latin typeface="Times New Roman"/>
              </a:rPr>
              <a:t>//create</a:t>
            </a:r>
            <a:r>
              <a:rPr b="1" i="1" lang="en-IN" sz="18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IN" sz="1800" spc="-7" strike="noStrike">
                <a:solidFill>
                  <a:srgbClr val="000000"/>
                </a:solidFill>
                <a:latin typeface="Times New Roman"/>
              </a:rPr>
              <a:t>CardLayout</a:t>
            </a:r>
            <a:r>
              <a:rPr b="1" i="1" lang="en-IN" sz="1800" spc="-1" strike="noStrike">
                <a:solidFill>
                  <a:srgbClr val="000000"/>
                </a:solidFill>
                <a:latin typeface="Times New Roman"/>
              </a:rPr>
              <a:t> object</a:t>
            </a:r>
            <a:r>
              <a:rPr b="1" i="1" lang="en-IN" sz="18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IN" sz="1800" spc="-7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1" i="1" lang="en-IN" sz="18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IN" sz="1800" spc="-1" strike="noStrike">
                <a:solidFill>
                  <a:srgbClr val="000000"/>
                </a:solidFill>
                <a:latin typeface="Times New Roman"/>
              </a:rPr>
              <a:t>40</a:t>
            </a:r>
            <a:r>
              <a:rPr b="1" i="1" lang="en-IN" sz="1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IN" sz="1800" spc="-7" strike="noStrike">
                <a:solidFill>
                  <a:srgbClr val="000000"/>
                </a:solidFill>
                <a:latin typeface="Times New Roman"/>
              </a:rPr>
              <a:t>hor</a:t>
            </a:r>
            <a:r>
              <a:rPr b="1" i="1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IN" sz="1800" spc="-7" strike="noStrike">
                <a:solidFill>
                  <a:srgbClr val="000000"/>
                </a:solidFill>
                <a:latin typeface="Times New Roman"/>
              </a:rPr>
              <a:t>space</a:t>
            </a:r>
            <a:r>
              <a:rPr b="1" i="1" lang="en-IN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IN" sz="18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1" i="1" lang="en-IN" sz="1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IN" sz="1800" spc="-1" strike="noStrike">
                <a:solidFill>
                  <a:srgbClr val="000000"/>
                </a:solidFill>
                <a:latin typeface="Times New Roman"/>
              </a:rPr>
              <a:t>30</a:t>
            </a:r>
            <a:r>
              <a:rPr b="1" i="1" lang="en-IN" sz="1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IN" sz="1800" spc="-1" strike="noStrike">
                <a:solidFill>
                  <a:srgbClr val="000000"/>
                </a:solidFill>
                <a:latin typeface="Times New Roman"/>
              </a:rPr>
              <a:t>ver</a:t>
            </a:r>
            <a:r>
              <a:rPr b="1" i="1" lang="en-IN" sz="18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IN" sz="1800" spc="-7" strike="noStrike">
                <a:solidFill>
                  <a:srgbClr val="000000"/>
                </a:solidFill>
                <a:latin typeface="Times New Roman"/>
              </a:rPr>
              <a:t>space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680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c.setLayout(card);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object 7"/>
          <p:cNvSpPr/>
          <p:nvPr/>
        </p:nvSpPr>
        <p:spPr>
          <a:xfrm>
            <a:off x="1067760" y="4597560"/>
            <a:ext cx="2563920" cy="22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b1=new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JButton("Apple");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b2=new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JButton("Boy");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b3=new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JButton("Cat");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b1.addActionListener(this); </a:t>
            </a:r>
            <a:r>
              <a:rPr b="0" lang="en-IN" sz="1800" spc="-4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b2.addActionListener(this); </a:t>
            </a:r>
            <a:r>
              <a:rPr b="0" lang="en-IN" sz="1800" spc="-4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b3.addActionListener(this);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object 8"/>
          <p:cNvSpPr/>
          <p:nvPr/>
        </p:nvSpPr>
        <p:spPr>
          <a:xfrm>
            <a:off x="1067760" y="6517800"/>
            <a:ext cx="283248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c.add(b1);c.add(b2);c.add(b3);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object 9"/>
          <p:cNvSpPr/>
          <p:nvPr/>
        </p:nvSpPr>
        <p:spPr>
          <a:xfrm>
            <a:off x="839160" y="7066440"/>
            <a:ext cx="13500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40600" y="485640"/>
            <a:ext cx="5489280" cy="13100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IN" sz="2800" spc="-15" strike="noStrike">
                <a:solidFill>
                  <a:schemeClr val="dk1"/>
                </a:solidFill>
                <a:latin typeface="Times New Roman"/>
              </a:rPr>
              <a:t>Difference</a:t>
            </a:r>
            <a:r>
              <a:rPr b="1" lang="en-IN" sz="2800" spc="-12" strike="noStrike">
                <a:solidFill>
                  <a:schemeClr val="dk1"/>
                </a:solidFill>
                <a:latin typeface="Times New Roman"/>
              </a:rPr>
              <a:t> between</a:t>
            </a:r>
            <a:r>
              <a:rPr b="1" lang="en-IN" sz="2800" spc="38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800" spc="-12" strike="noStrike">
                <a:solidFill>
                  <a:schemeClr val="dk1"/>
                </a:solidFill>
                <a:latin typeface="Times New Roman"/>
              </a:rPr>
              <a:t>Swing</a:t>
            </a:r>
            <a:r>
              <a:rPr b="1" lang="en-IN" sz="2800" spc="18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800" spc="-1" strike="noStrike">
                <a:solidFill>
                  <a:schemeClr val="dk1"/>
                </a:solidFill>
                <a:latin typeface="Times New Roman"/>
              </a:rPr>
              <a:t>and</a:t>
            </a:r>
            <a:r>
              <a:rPr b="1" lang="en-IN" sz="2800" spc="-15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800" spc="-111" strike="noStrike">
                <a:solidFill>
                  <a:schemeClr val="dk1"/>
                </a:solidFill>
                <a:latin typeface="Times New Roman"/>
              </a:rPr>
              <a:t>AWT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ldNum" idx="23"/>
          </p:nvPr>
        </p:nvSpPr>
        <p:spPr>
          <a:xfrm>
            <a:off x="7599600" y="7041960"/>
            <a:ext cx="18698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754640" indent="0">
              <a:lnSpc>
                <a:spcPts val="1239"/>
              </a:lnSpc>
              <a:buNone/>
              <a:defRPr b="0" lang="en-IN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marL="1754640" indent="0">
              <a:lnSpc>
                <a:spcPts val="1239"/>
              </a:lnSpc>
              <a:buNone/>
            </a:pPr>
            <a:fld id="{3BAE6F57-0AAE-4C1A-9162-C866CFF8FC0E}" type="slidenum">
              <a:rPr b="0" lang="en-IN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76" name="object 3"/>
          <p:cNvGraphicFramePr/>
          <p:nvPr/>
        </p:nvGraphicFramePr>
        <p:xfrm>
          <a:off x="756000" y="1014840"/>
          <a:ext cx="8381520" cy="5529600"/>
        </p:xfrm>
        <a:graphic>
          <a:graphicData uri="http://schemas.openxmlformats.org/drawingml/2006/table">
            <a:tbl>
              <a:tblPr/>
              <a:tblGrid>
                <a:gridCol w="4419360"/>
                <a:gridCol w="3962160"/>
              </a:tblGrid>
              <a:tr h="456840">
                <a:tc>
                  <a:txBody>
                    <a:bodyPr lIns="0" rIns="0" tIns="111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91"/>
                        </a:spcBef>
                      </a:pPr>
                      <a:r>
                        <a:rPr b="1" lang="en-IN" sz="2400" spc="-12" strike="noStrike">
                          <a:solidFill>
                            <a:srgbClr val="0000cc"/>
                          </a:solidFill>
                          <a:latin typeface="Times New Roman"/>
                        </a:rPr>
                        <a:t>Swing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1368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1"/>
                        </a:spcBef>
                      </a:pPr>
                      <a:r>
                        <a:rPr b="1" lang="en-IN" sz="2200" spc="-86" strike="noStrike">
                          <a:solidFill>
                            <a:srgbClr val="c00000"/>
                          </a:solidFill>
                          <a:latin typeface="Times New Roman"/>
                        </a:rPr>
                        <a:t>AWT</a:t>
                      </a:r>
                      <a:endParaRPr b="0" lang="en-IN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61760">
                <a:tc>
                  <a:txBody>
                    <a:bodyPr lIns="0" rIns="0" tIns="13680" bIns="0" anchor="t">
                      <a:noAutofit/>
                    </a:bodyPr>
                    <a:p>
                      <a:pPr marL="67320">
                        <a:lnSpc>
                          <a:spcPct val="100000"/>
                        </a:lnSpc>
                        <a:spcBef>
                          <a:spcPts val="111"/>
                        </a:spcBef>
                      </a:pP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Swing</a:t>
                      </a:r>
                      <a:r>
                        <a:rPr b="0" lang="en-IN" sz="2200" spc="11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components</a:t>
                      </a:r>
                      <a:r>
                        <a:rPr b="0" lang="en-IN" sz="2200" spc="103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are</a:t>
                      </a:r>
                      <a:r>
                        <a:rPr b="0" lang="en-IN" sz="2200" spc="103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IN" sz="2200" spc="-7" strike="noStrike" u="heavy">
                          <a:solidFill>
                            <a:schemeClr val="dk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</a:rPr>
                        <a:t>not</a:t>
                      </a:r>
                      <a:r>
                        <a:rPr b="1" lang="en-IN" sz="2200" spc="117" strike="noStrike" u="heavy">
                          <a:solidFill>
                            <a:schemeClr val="dk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</a:rPr>
                        <a:t> </a:t>
                      </a:r>
                      <a:r>
                        <a:rPr b="1" lang="en-IN" sz="2200" spc="-7" strike="noStrike" u="heavy">
                          <a:solidFill>
                            <a:schemeClr val="dk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</a:rPr>
                        <a:t>platform- </a:t>
                      </a:r>
                      <a:r>
                        <a:rPr b="1" lang="en-IN" sz="2200" spc="-53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IN" sz="2200" spc="-7" strike="noStrike" u="heavy">
                          <a:solidFill>
                            <a:schemeClr val="dk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</a:rPr>
                        <a:t>dependent.</a:t>
                      </a:r>
                      <a:endParaRPr b="0" lang="en-IN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13680" bIns="0" anchor="t">
                      <a:noAutofit/>
                    </a:bodyPr>
                    <a:p>
                      <a:pPr marL="67320">
                        <a:lnSpc>
                          <a:spcPct val="100000"/>
                        </a:lnSpc>
                        <a:spcBef>
                          <a:spcPts val="111"/>
                        </a:spcBef>
                      </a:pPr>
                      <a:r>
                        <a:rPr b="0" lang="en-IN" sz="2200" spc="-66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AWT</a:t>
                      </a:r>
                      <a:r>
                        <a:rPr b="0" lang="en-IN" sz="2200" spc="389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components</a:t>
                      </a:r>
                      <a:r>
                        <a:rPr b="0" lang="en-IN" sz="2200" spc="423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are</a:t>
                      </a:r>
                      <a:r>
                        <a:rPr b="0" lang="en-IN" sz="2200" spc="418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IN" sz="2200" spc="-7" strike="noStrike" u="heavy">
                          <a:solidFill>
                            <a:schemeClr val="dk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</a:rPr>
                        <a:t>platform- </a:t>
                      </a:r>
                      <a:r>
                        <a:rPr b="1" lang="en-IN" sz="2200" spc="-53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IN" sz="2200" spc="-7" strike="noStrike" u="heavy">
                          <a:solidFill>
                            <a:schemeClr val="dk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</a:rPr>
                        <a:t>dependent</a:t>
                      </a:r>
                      <a:endParaRPr b="0" lang="en-IN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432440">
                <a:tc>
                  <a:txBody>
                    <a:bodyPr lIns="0" rIns="0" tIns="34920" bIns="0" anchor="t">
                      <a:noAutofit/>
                    </a:bodyPr>
                    <a:p>
                      <a:pPr marL="67320" algn="just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Swing</a:t>
                      </a:r>
                      <a:r>
                        <a:rPr b="0" lang="en-IN" sz="2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provides</a:t>
                      </a:r>
                      <a:r>
                        <a:rPr b="0" lang="en-IN" sz="2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several</a:t>
                      </a:r>
                      <a:r>
                        <a:rPr b="0" lang="en-IN" sz="2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additional </a:t>
                      </a:r>
                      <a:r>
                        <a:rPr b="1" lang="en-IN" sz="2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components</a:t>
                      </a:r>
                      <a:r>
                        <a:rPr b="1" lang="en-IN" sz="2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such</a:t>
                      </a:r>
                      <a:r>
                        <a:rPr b="0" lang="en-IN" sz="2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as</a:t>
                      </a:r>
                      <a:r>
                        <a:rPr b="0" lang="en-IN" sz="2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scroll</a:t>
                      </a:r>
                      <a:r>
                        <a:rPr b="0" lang="en-IN" sz="2200" spc="540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panes, </a:t>
                      </a:r>
                      <a:r>
                        <a:rPr b="0" lang="en-IN" sz="2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trees etc in </a:t>
                      </a:r>
                      <a:r>
                        <a:rPr b="0" lang="en-IN" sz="2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addition </a:t>
                      </a:r>
                      <a:r>
                        <a:rPr b="0" lang="en-IN" sz="2200" spc="-12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to 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other standard </a:t>
                      </a:r>
                      <a:r>
                        <a:rPr b="0" lang="en-IN" sz="2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components</a:t>
                      </a:r>
                      <a:endParaRPr b="0" lang="en-IN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34920" bIns="0" anchor="t">
                      <a:noAutofit/>
                    </a:bodyPr>
                    <a:p>
                      <a:pPr marL="67320" algn="just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The </a:t>
                      </a:r>
                      <a:r>
                        <a:rPr b="0" lang="en-IN" sz="2200" spc="-66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AWT 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defines a </a:t>
                      </a:r>
                      <a:r>
                        <a:rPr b="0" lang="en-IN" sz="2200" spc="-7" strike="noStrike" u="heavy">
                          <a:solidFill>
                            <a:schemeClr val="dk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</a:rPr>
                        <a:t>basic set </a:t>
                      </a:r>
                      <a:r>
                        <a:rPr b="0" lang="en-IN" sz="2200" spc="-1" strike="noStrike" u="heavy">
                          <a:solidFill>
                            <a:schemeClr val="dk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</a:rPr>
                        <a:t>of </a:t>
                      </a:r>
                      <a:r>
                        <a:rPr b="0" lang="en-IN" sz="2200" spc="4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7" strike="noStrike" u="heavy">
                          <a:solidFill>
                            <a:schemeClr val="dk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</a:rPr>
                        <a:t>controls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,</a:t>
                      </a:r>
                      <a:r>
                        <a:rPr b="0" lang="en-IN" sz="2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windows,</a:t>
                      </a:r>
                      <a:r>
                        <a:rPr b="0" lang="en-IN" sz="2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12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and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dialog </a:t>
                      </a:r>
                      <a:r>
                        <a:rPr b="0" lang="en-IN" sz="2200" spc="-53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boxes 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that support a usable, </a:t>
                      </a:r>
                      <a:r>
                        <a:rPr b="0" lang="en-IN" sz="2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but </a:t>
                      </a:r>
                      <a:r>
                        <a:rPr b="0" lang="en-IN" sz="2200" spc="4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limited</a:t>
                      </a:r>
                      <a:r>
                        <a:rPr b="0" lang="en-IN" sz="2200" spc="12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graphical interface.</a:t>
                      </a:r>
                      <a:endParaRPr b="0" lang="en-IN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83520">
                <a:tc>
                  <a:txBody>
                    <a:bodyPr lIns="0" rIns="0" tIns="13680" bIns="0" anchor="t">
                      <a:noAutofit/>
                    </a:bodyPr>
                    <a:p>
                      <a:pPr marL="67320">
                        <a:lnSpc>
                          <a:spcPct val="100000"/>
                        </a:lnSpc>
                        <a:spcBef>
                          <a:spcPts val="111"/>
                        </a:spcBef>
                      </a:pP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Swing</a:t>
                      </a:r>
                      <a:r>
                        <a:rPr b="0" lang="en-IN" sz="2200" spc="32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is</a:t>
                      </a:r>
                      <a:r>
                        <a:rPr b="0" lang="en-IN" sz="2200" spc="29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written</a:t>
                      </a:r>
                      <a:r>
                        <a:rPr b="1" lang="en-IN" sz="2200" spc="38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IN" sz="2200" spc="-12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entirely</a:t>
                      </a:r>
                      <a:r>
                        <a:rPr b="1" lang="en-IN" sz="2200" spc="32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IN" sz="2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in</a:t>
                      </a:r>
                      <a:r>
                        <a:rPr b="1" lang="en-IN" sz="2200" spc="32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Java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.</a:t>
                      </a:r>
                      <a:r>
                        <a:rPr b="0" lang="en-IN" sz="2200" spc="38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12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So </a:t>
                      </a:r>
                      <a:r>
                        <a:rPr b="0" lang="en-IN" sz="2200" spc="-53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swing</a:t>
                      </a:r>
                      <a:r>
                        <a:rPr b="0" lang="en-IN" sz="2200" spc="-26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components</a:t>
                      </a:r>
                      <a:r>
                        <a:rPr b="0" lang="en-IN" sz="2200" spc="9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are</a:t>
                      </a:r>
                      <a:r>
                        <a:rPr b="0" lang="en-IN" sz="2200" spc="-12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7" strike="noStrike" u="heavy">
                          <a:solidFill>
                            <a:schemeClr val="dk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</a:rPr>
                        <a:t>l</a:t>
                      </a:r>
                      <a:r>
                        <a:rPr b="1" lang="en-IN" sz="2200" spc="-7" strike="noStrike" u="heavy">
                          <a:solidFill>
                            <a:schemeClr val="dk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</a:rPr>
                        <a:t>ight-weight</a:t>
                      </a:r>
                      <a:endParaRPr b="0" lang="en-IN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13680" bIns="0" anchor="t">
                      <a:noAutofit/>
                    </a:bodyPr>
                    <a:p>
                      <a:pPr marL="67320">
                        <a:lnSpc>
                          <a:spcPct val="100000"/>
                        </a:lnSpc>
                        <a:spcBef>
                          <a:spcPts val="111"/>
                        </a:spcBef>
                        <a:tabLst>
                          <a:tab algn="l" pos="946800"/>
                          <a:tab algn="l" pos="2568600"/>
                          <a:tab algn="l" pos="3209760"/>
                        </a:tabLst>
                      </a:pPr>
                      <a:r>
                        <a:rPr b="0" lang="en-IN" sz="2200" spc="-185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A</a:t>
                      </a:r>
                      <a:r>
                        <a:rPr b="0" lang="en-IN" sz="2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WT</a:t>
                      </a:r>
                      <a:r>
                        <a:rPr b="0" lang="en-IN" sz="2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	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c</a:t>
                      </a:r>
                      <a:r>
                        <a:rPr b="0" lang="en-IN" sz="2200" spc="12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o</a:t>
                      </a:r>
                      <a:r>
                        <a:rPr b="0" lang="en-IN" sz="2200" spc="-2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m</a:t>
                      </a:r>
                      <a:r>
                        <a:rPr b="0" lang="en-IN" sz="2200" spc="12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p</a:t>
                      </a:r>
                      <a:r>
                        <a:rPr b="0" lang="en-IN" sz="2200" spc="4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on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e</a:t>
                      </a:r>
                      <a:r>
                        <a:rPr b="0" lang="en-IN" sz="2200" spc="4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n</a:t>
                      </a:r>
                      <a:r>
                        <a:rPr b="0" lang="en-IN" sz="2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ts</a:t>
                      </a:r>
                      <a:r>
                        <a:rPr b="0" lang="en-IN" sz="2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	</a:t>
                      </a:r>
                      <a:r>
                        <a:rPr b="0" lang="en-IN" sz="2200" spc="4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u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s</a:t>
                      </a:r>
                      <a:r>
                        <a:rPr b="0" lang="en-IN" sz="2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e</a:t>
                      </a:r>
                      <a:r>
                        <a:rPr b="0" lang="en-IN" sz="2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	</a:t>
                      </a:r>
                      <a:r>
                        <a:rPr b="0" lang="en-IN" sz="2200" spc="4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n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a</a:t>
                      </a:r>
                      <a:r>
                        <a:rPr b="0" lang="en-IN" sz="2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ti</a:t>
                      </a:r>
                      <a:r>
                        <a:rPr b="0" lang="en-IN" sz="2200" spc="4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v</a:t>
                      </a:r>
                      <a:r>
                        <a:rPr b="0" lang="en-IN" sz="2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e  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code.</a:t>
                      </a:r>
                      <a:r>
                        <a:rPr b="0" lang="en-IN" sz="2200" spc="-26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So</a:t>
                      </a:r>
                      <a:r>
                        <a:rPr b="0" lang="en-IN" sz="2200" spc="4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they</a:t>
                      </a:r>
                      <a:r>
                        <a:rPr b="0" lang="en-IN" sz="2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are </a:t>
                      </a:r>
                      <a:r>
                        <a:rPr b="0" lang="en-IN" sz="2200" spc="-7" strike="noStrike" u="heavy">
                          <a:solidFill>
                            <a:schemeClr val="dk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</a:rPr>
                        <a:t>heavy</a:t>
                      </a:r>
                      <a:r>
                        <a:rPr b="0" lang="en-IN" sz="2200" spc="-1" strike="noStrike" u="heavy">
                          <a:solidFill>
                            <a:schemeClr val="dk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</a:rPr>
                        <a:t> </a:t>
                      </a:r>
                      <a:r>
                        <a:rPr b="0" lang="en-IN" sz="2200" spc="-7" strike="noStrike" u="heavy">
                          <a:solidFill>
                            <a:schemeClr val="dk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</a:rPr>
                        <a:t>weight</a:t>
                      </a:r>
                      <a:endParaRPr b="0" lang="en-IN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432440">
                <a:tc>
                  <a:txBody>
                    <a:bodyPr lIns="0" rIns="0" tIns="14400" bIns="0" anchor="t">
                      <a:noAutofit/>
                    </a:bodyPr>
                    <a:p>
                      <a:pPr marL="67320" algn="just">
                        <a:lnSpc>
                          <a:spcPct val="100000"/>
                        </a:lnSpc>
                        <a:spcBef>
                          <a:spcPts val="113"/>
                        </a:spcBef>
                      </a:pP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Swing supports a </a:t>
                      </a:r>
                      <a:r>
                        <a:rPr b="1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pluggable </a:t>
                      </a:r>
                      <a:r>
                        <a:rPr b="1" lang="en-IN" sz="2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look </a:t>
                      </a:r>
                      <a:r>
                        <a:rPr b="1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and </a:t>
                      </a:r>
                      <a:r>
                        <a:rPr b="1" lang="en-IN" sz="2200" spc="-53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feel </a:t>
                      </a:r>
                      <a:r>
                        <a:rPr b="0" lang="en-IN" sz="2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(PLAF) 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that </a:t>
                      </a:r>
                      <a:r>
                        <a:rPr b="0" lang="en-IN" sz="2200" spc="-7" strike="noStrike" u="heavy">
                          <a:solidFill>
                            <a:schemeClr val="dk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</a:rPr>
                        <a:t>can </a:t>
                      </a:r>
                      <a:r>
                        <a:rPr b="0" lang="en-IN" sz="2200" spc="-1" strike="noStrike" u="heavy">
                          <a:solidFill>
                            <a:schemeClr val="dk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</a:rPr>
                        <a:t>be </a:t>
                      </a:r>
                      <a:r>
                        <a:rPr b="0" lang="en-IN" sz="2200" spc="-7" strike="noStrike" u="heavy">
                          <a:solidFill>
                            <a:schemeClr val="dk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</a:rPr>
                        <a:t>dynamically </a:t>
                      </a:r>
                      <a:r>
                        <a:rPr b="0" lang="en-IN" sz="2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7" strike="noStrike" u="heavy">
                          <a:solidFill>
                            <a:schemeClr val="dk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</a:rPr>
                        <a:t>changed</a:t>
                      </a:r>
                      <a:r>
                        <a:rPr b="0" lang="en-IN" sz="2200" spc="-1" strike="noStrike" u="heavy">
                          <a:solidFill>
                            <a:schemeClr val="dk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</a:rPr>
                        <a:t> 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at</a:t>
                      </a:r>
                      <a:r>
                        <a:rPr b="0" lang="en-IN" sz="2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run-time</a:t>
                      </a:r>
                      <a:r>
                        <a:rPr b="0" lang="en-IN" sz="2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depending</a:t>
                      </a:r>
                      <a:r>
                        <a:rPr b="0" lang="en-IN" sz="2200" spc="4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12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on 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environment</a:t>
                      </a:r>
                      <a:endParaRPr b="0" lang="en-IN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14400" bIns="0" anchor="t">
                      <a:noAutofit/>
                    </a:bodyPr>
                    <a:p>
                      <a:pPr marL="67320" algn="just">
                        <a:lnSpc>
                          <a:spcPct val="100000"/>
                        </a:lnSpc>
                        <a:spcBef>
                          <a:spcPts val="113"/>
                        </a:spcBef>
                      </a:pP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In</a:t>
                      </a:r>
                      <a:r>
                        <a:rPr b="0" lang="en-IN" sz="2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66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AWT</a:t>
                      </a:r>
                      <a:r>
                        <a:rPr b="0" lang="en-IN" sz="2200" spc="-60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7" strike="noStrike" u="heavy">
                          <a:solidFill>
                            <a:schemeClr val="dk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</a:rPr>
                        <a:t>look</a:t>
                      </a:r>
                      <a:r>
                        <a:rPr b="0" lang="en-IN" sz="2200" spc="-1" strike="noStrike" u="heavy">
                          <a:solidFill>
                            <a:schemeClr val="dk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</a:rPr>
                        <a:t> </a:t>
                      </a:r>
                      <a:r>
                        <a:rPr b="0" lang="en-IN" sz="2200" spc="-7" strike="noStrike" u="heavy">
                          <a:solidFill>
                            <a:schemeClr val="dk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</a:rPr>
                        <a:t>and</a:t>
                      </a:r>
                      <a:r>
                        <a:rPr b="0" lang="en-IN" sz="2200" spc="-1" strike="noStrike" u="heavy">
                          <a:solidFill>
                            <a:schemeClr val="dk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</a:rPr>
                        <a:t> </a:t>
                      </a:r>
                      <a:r>
                        <a:rPr b="0" lang="en-IN" sz="2200" spc="-7" strike="noStrike" u="heavy">
                          <a:solidFill>
                            <a:schemeClr val="dk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</a:rPr>
                        <a:t>feel</a:t>
                      </a:r>
                      <a:r>
                        <a:rPr b="0" lang="en-IN" sz="2200" spc="-1" strike="noStrike" u="heavy">
                          <a:solidFill>
                            <a:schemeClr val="dk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</a:rPr>
                        <a:t> of</a:t>
                      </a:r>
                      <a:r>
                        <a:rPr b="0" lang="en-IN" sz="2200" spc="4" strike="noStrike" u="heavy">
                          <a:solidFill>
                            <a:schemeClr val="dk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</a:rPr>
                        <a:t> </a:t>
                      </a:r>
                      <a:r>
                        <a:rPr b="0" lang="en-IN" sz="2200" spc="-12" strike="noStrike" u="heavy">
                          <a:solidFill>
                            <a:schemeClr val="dk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</a:rPr>
                        <a:t>each 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7" strike="noStrike" u="heavy">
                          <a:solidFill>
                            <a:schemeClr val="dk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</a:rPr>
                        <a:t>component</a:t>
                      </a:r>
                      <a:r>
                        <a:rPr b="0" lang="en-IN" sz="2200" spc="-1" strike="noStrike" u="heavy">
                          <a:solidFill>
                            <a:schemeClr val="dk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</a:rPr>
                        <a:t> </a:t>
                      </a:r>
                      <a:r>
                        <a:rPr b="0" lang="en-IN" sz="2200" spc="-12" strike="noStrike" u="heavy">
                          <a:solidFill>
                            <a:schemeClr val="dk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</a:rPr>
                        <a:t>is</a:t>
                      </a:r>
                      <a:r>
                        <a:rPr b="0" lang="en-IN" sz="2200" spc="-7" strike="noStrike" u="heavy">
                          <a:solidFill>
                            <a:schemeClr val="dk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</a:rPr>
                        <a:t> fixed</a:t>
                      </a:r>
                      <a:r>
                        <a:rPr b="0" lang="en-IN" sz="2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12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and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it</a:t>
                      </a:r>
                      <a:r>
                        <a:rPr b="0" lang="en-IN" sz="2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is </a:t>
                      </a:r>
                      <a:r>
                        <a:rPr b="0" lang="en-IN" sz="2200" spc="-53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12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difficult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to</a:t>
                      </a:r>
                      <a:r>
                        <a:rPr b="0" lang="en-IN" sz="2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change</a:t>
                      </a:r>
                      <a:r>
                        <a:rPr b="0" lang="en-IN" sz="2200" spc="4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its</a:t>
                      </a:r>
                      <a:r>
                        <a:rPr b="0" lang="en-IN" sz="2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look</a:t>
                      </a:r>
                      <a:r>
                        <a:rPr b="0" lang="en-IN" sz="2200" spc="4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and </a:t>
                      </a:r>
                      <a:r>
                        <a:rPr b="0" lang="en-IN" sz="2200" spc="-53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feel.</a:t>
                      </a:r>
                      <a:endParaRPr b="0" lang="en-IN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26600">
                <a:tc>
                  <a:txBody>
                    <a:bodyPr lIns="0" rIns="0" tIns="18360" bIns="0" anchor="t">
                      <a:noAutofit/>
                    </a:bodyPr>
                    <a:p>
                      <a:pPr marL="673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en-IN" sz="20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Swing</a:t>
                      </a:r>
                      <a:r>
                        <a:rPr b="0" lang="en-IN" sz="2000" spc="-60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0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follow</a:t>
                      </a:r>
                      <a:r>
                        <a:rPr b="0" lang="en-IN" sz="2000" spc="-55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0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MVC</a:t>
                      </a:r>
                      <a:endParaRPr b="0" lang="en-IN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14400" bIns="0" anchor="t">
                      <a:noAutofit/>
                    </a:bodyPr>
                    <a:p>
                      <a:pPr marL="67320">
                        <a:lnSpc>
                          <a:spcPct val="100000"/>
                        </a:lnSpc>
                        <a:spcBef>
                          <a:spcPts val="113"/>
                        </a:spcBef>
                      </a:pPr>
                      <a:r>
                        <a:rPr b="0" lang="en-IN" sz="2200" spc="-66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AWT</a:t>
                      </a:r>
                      <a:r>
                        <a:rPr b="0" lang="en-IN" sz="2200" spc="-52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does</a:t>
                      </a:r>
                      <a:r>
                        <a:rPr b="0" lang="en-IN" sz="2200" spc="-32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not</a:t>
                      </a:r>
                      <a:r>
                        <a:rPr b="0" lang="en-IN" sz="2200" spc="-26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follow</a:t>
                      </a:r>
                      <a:r>
                        <a:rPr b="0" lang="en-IN" sz="2200" spc="-15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2200" spc="-7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MVC</a:t>
                      </a:r>
                      <a:endParaRPr b="0" lang="en-IN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object 2"/>
          <p:cNvGrpSpPr/>
          <p:nvPr/>
        </p:nvGrpSpPr>
        <p:grpSpPr>
          <a:xfrm>
            <a:off x="5334120" y="457200"/>
            <a:ext cx="4257000" cy="4343040"/>
            <a:chOff x="5334120" y="457200"/>
            <a:chExt cx="4257000" cy="4343040"/>
          </a:xfrm>
        </p:grpSpPr>
        <p:pic>
          <p:nvPicPr>
            <p:cNvPr id="398" name="object 3" descr=""/>
            <p:cNvPicPr/>
            <p:nvPr/>
          </p:nvPicPr>
          <p:blipFill>
            <a:blip r:embed="rId1"/>
            <a:stretch/>
          </p:blipFill>
          <p:spPr>
            <a:xfrm>
              <a:off x="8106120" y="457200"/>
              <a:ext cx="1485000" cy="771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99" name="object 4" descr=""/>
            <p:cNvPicPr/>
            <p:nvPr/>
          </p:nvPicPr>
          <p:blipFill>
            <a:blip r:embed="rId2"/>
            <a:stretch/>
          </p:blipFill>
          <p:spPr>
            <a:xfrm>
              <a:off x="5334120" y="990720"/>
              <a:ext cx="3809520" cy="3809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00" name="object 5"/>
          <p:cNvSpPr/>
          <p:nvPr/>
        </p:nvSpPr>
        <p:spPr>
          <a:xfrm>
            <a:off x="993240" y="5507280"/>
            <a:ext cx="3760200" cy="12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When</a:t>
            </a:r>
            <a:r>
              <a:rPr b="0" lang="en-IN" sz="26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we</a:t>
            </a:r>
            <a:r>
              <a:rPr b="0" lang="en-IN" sz="26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click</a:t>
            </a:r>
            <a:r>
              <a:rPr b="0" lang="en-IN" sz="26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button </a:t>
            </a:r>
            <a:r>
              <a:rPr b="0" lang="en-IN" sz="2600" spc="-63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it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changes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next button 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like</a:t>
            </a:r>
            <a:r>
              <a:rPr b="0" lang="en-IN" sz="26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cards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1" name="object 6" descr=""/>
          <p:cNvPicPr/>
          <p:nvPr/>
        </p:nvPicPr>
        <p:blipFill>
          <a:blip r:embed="rId3"/>
          <a:stretch/>
        </p:blipFill>
        <p:spPr>
          <a:xfrm>
            <a:off x="914400" y="914400"/>
            <a:ext cx="3809520" cy="380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3466440" y="497880"/>
            <a:ext cx="31233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GridBagLayout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3" name="object 3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object 4"/>
          <p:cNvSpPr/>
          <p:nvPr/>
        </p:nvSpPr>
        <p:spPr>
          <a:xfrm>
            <a:off x="993240" y="1241640"/>
            <a:ext cx="8072280" cy="616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 algn="just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111" strike="noStrike">
                <a:solidFill>
                  <a:srgbClr val="000000"/>
                </a:solidFill>
                <a:latin typeface="Times New Roman"/>
              </a:rPr>
              <a:t>We</a:t>
            </a:r>
            <a:r>
              <a:rPr b="0" lang="en-IN" sz="2400" spc="-10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specify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relative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placement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of</a:t>
            </a:r>
            <a:r>
              <a:rPr b="1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components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by </a:t>
            </a:r>
            <a:r>
              <a:rPr b="1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specifying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their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positions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within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cells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inside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a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grid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using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GridBagLayout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key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to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grid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bag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is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that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each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component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can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be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different size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and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each </a:t>
            </a:r>
            <a:r>
              <a:rPr b="1" lang="en-IN" sz="2400" spc="-26" strike="noStrike" u="heavy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row</a:t>
            </a:r>
            <a:r>
              <a:rPr b="1" lang="en-IN" sz="2400" spc="-26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in the grid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can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have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 </a:t>
            </a:r>
            <a:r>
              <a:rPr b="1" lang="en-IN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different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number</a:t>
            </a:r>
            <a:r>
              <a:rPr b="1" lang="en-IN" sz="2400" spc="-66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of </a:t>
            </a:r>
            <a:r>
              <a:rPr b="1" lang="en-IN" sz="2400" spc="-7" strike="noStrike" u="heavy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columns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 algn="just">
              <a:lnSpc>
                <a:spcPct val="100000"/>
              </a:lnSpc>
              <a:spcBef>
                <a:spcPts val="536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This</a:t>
            </a:r>
            <a:r>
              <a:rPr b="0" lang="en-IN" sz="22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is why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layout</a:t>
            </a:r>
            <a:r>
              <a:rPr b="0" lang="en-IN" sz="22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is called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i="1" lang="en-IN" sz="2200" spc="-7" strike="noStrike">
                <a:solidFill>
                  <a:srgbClr val="000000"/>
                </a:solidFill>
                <a:latin typeface="Times New Roman"/>
              </a:rPr>
              <a:t>grid </a:t>
            </a:r>
            <a:r>
              <a:rPr b="0" i="1" lang="en-IN" sz="2200" spc="-1" strike="noStrike">
                <a:solidFill>
                  <a:srgbClr val="000000"/>
                </a:solidFill>
                <a:latin typeface="Times New Roman"/>
              </a:rPr>
              <a:t>bag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570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It’s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collection</a:t>
            </a:r>
            <a:r>
              <a:rPr b="1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small</a:t>
            </a:r>
            <a:r>
              <a:rPr b="1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grids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joined</a:t>
            </a:r>
            <a:r>
              <a:rPr b="1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together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964440"/>
                <a:tab algn="l" pos="2080440"/>
                <a:tab algn="l" pos="2656080"/>
                <a:tab algn="l" pos="3265920"/>
                <a:tab algn="l" pos="3654360"/>
                <a:tab algn="l" pos="4349880"/>
                <a:tab algn="l" pos="5838840"/>
                <a:tab algn="l" pos="6212160"/>
                <a:tab algn="l" pos="6483240"/>
                <a:tab algn="l" pos="7111440"/>
                <a:tab algn="l" pos="76852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lo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ca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ti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ize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each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ponent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grid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bag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are 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determined</a:t>
            </a:r>
            <a:r>
              <a:rPr b="0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by a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set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constraints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linked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103760"/>
                <a:tab algn="l" pos="2816280"/>
                <a:tab algn="l" pos="3461400"/>
                <a:tab algn="l" pos="4917960"/>
                <a:tab algn="l" pos="5428440"/>
                <a:tab algn="l" pos="5991120"/>
                <a:tab algn="l" pos="7007400"/>
                <a:tab algn="l" pos="753480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tr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ai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ta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ined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j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ty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tabLst>
                <a:tab algn="l" pos="354960"/>
                <a:tab algn="l" pos="355680"/>
                <a:tab algn="l" pos="1103760"/>
                <a:tab algn="l" pos="2816280"/>
                <a:tab algn="l" pos="3461400"/>
                <a:tab algn="l" pos="4917960"/>
                <a:tab algn="l" pos="5428440"/>
                <a:tab algn="l" pos="5991120"/>
                <a:tab algn="l" pos="7007400"/>
                <a:tab algn="l" pos="753480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GridBagConstraints.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 algn="just">
              <a:lnSpc>
                <a:spcPct val="100000"/>
              </a:lnSpc>
              <a:spcBef>
                <a:spcPts val="536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Constraints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include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the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height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width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of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cell,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the </a:t>
            </a:r>
            <a:r>
              <a:rPr b="0" lang="en-IN" sz="2200" spc="-5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placement 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of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 component, its alignment, and its anchor point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within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2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cell.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2899800" y="497880"/>
            <a:ext cx="425664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GridBagLayout</a:t>
            </a:r>
            <a:r>
              <a:rPr b="0" lang="en-IN" sz="3200" spc="-7" strike="noStrike">
                <a:solidFill>
                  <a:schemeClr val="dk1"/>
                </a:solidFill>
                <a:latin typeface="Times New Roman"/>
              </a:rPr>
              <a:t>(</a:t>
            </a:r>
            <a:r>
              <a:rPr b="0" lang="en-IN" sz="2800" spc="-7" strike="noStrike">
                <a:solidFill>
                  <a:schemeClr val="dk1"/>
                </a:solidFill>
                <a:latin typeface="Times New Roman"/>
              </a:rPr>
              <a:t>contd.)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6" name="object 3"/>
          <p:cNvSpPr/>
          <p:nvPr/>
        </p:nvSpPr>
        <p:spPr>
          <a:xfrm>
            <a:off x="457200" y="3886200"/>
            <a:ext cx="9143640" cy="34286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object 4"/>
          <p:cNvSpPr/>
          <p:nvPr/>
        </p:nvSpPr>
        <p:spPr>
          <a:xfrm>
            <a:off x="993240" y="1166760"/>
            <a:ext cx="8224200" cy="48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748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68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general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procedure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using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grid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bag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>
              <a:lnSpc>
                <a:spcPct val="100000"/>
              </a:lnSpc>
              <a:spcBef>
                <a:spcPts val="536"/>
              </a:spcBef>
              <a:buClr>
                <a:srgbClr val="000000"/>
              </a:buClr>
              <a:buFont typeface="Arial MT"/>
              <a:buChar char="–"/>
              <a:tabLst>
                <a:tab algn="l" pos="756360"/>
                <a:tab algn="l" pos="757080"/>
                <a:tab algn="l" pos="1345680"/>
                <a:tab algn="l" pos="2153160"/>
                <a:tab algn="l" pos="2418840"/>
                <a:tab algn="l" pos="3024000"/>
                <a:tab algn="l" pos="5058360"/>
                <a:tab algn="l" pos="5927040"/>
                <a:tab algn="l" pos="6471360"/>
                <a:tab algn="l" pos="6830640"/>
                <a:tab algn="l" pos="7572960"/>
                <a:tab algn="l" pos="786816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fir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r</a:t>
            </a:r>
            <a:r>
              <a:rPr b="0" lang="en-IN" sz="22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ea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te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200" spc="-12" strike="noStrike">
                <a:solidFill>
                  <a:srgbClr val="000000"/>
                </a:solidFill>
                <a:latin typeface="Times New Roman"/>
              </a:rPr>
              <a:t>Gr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id</a:t>
            </a:r>
            <a:r>
              <a:rPr b="1" lang="en-IN" sz="2200" spc="4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ag</a:t>
            </a:r>
            <a:r>
              <a:rPr b="1" lang="en-IN" sz="2200" spc="-12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1" lang="en-IN" sz="2200" spc="-15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ut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200" spc="-15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bj</a:t>
            </a:r>
            <a:r>
              <a:rPr b="1" lang="en-IN" sz="2200" spc="-12" strike="noStrike">
                <a:solidFill>
                  <a:srgbClr val="000000"/>
                </a:solidFill>
                <a:latin typeface="Times New Roman"/>
              </a:rPr>
              <a:t>ec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to</a:t>
            </a:r>
            <a:r>
              <a:rPr b="0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200" spc="-26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m</a:t>
            </a:r>
            <a:r>
              <a:rPr b="0" lang="en-IN" sz="22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</a:t>
            </a:r>
            <a:r>
              <a:rPr b="0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k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</a:t>
            </a:r>
            <a:r>
              <a:rPr b="0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it</a:t>
            </a:r>
            <a:r>
              <a:rPr b="0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</a:t>
            </a:r>
            <a:r>
              <a:rPr b="0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h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e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current </a:t>
            </a:r>
            <a:r>
              <a:rPr b="0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layout</a:t>
            </a:r>
            <a:r>
              <a:rPr b="0" lang="en-IN" sz="2200" spc="-26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200" spc="-2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manager.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6920">
              <a:lnSpc>
                <a:spcPct val="100000"/>
              </a:lnSpc>
              <a:spcBef>
                <a:spcPts val="530"/>
              </a:spcBef>
              <a:buClr>
                <a:srgbClr val="000000"/>
              </a:buClr>
              <a:buFont typeface="Arial MT"/>
              <a:buChar char="–"/>
              <a:tabLst>
                <a:tab algn="l" pos="756360"/>
                <a:tab algn="l" pos="75708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Then,</a:t>
            </a:r>
            <a:r>
              <a:rPr b="0" lang="en-IN" sz="2200" spc="18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set</a:t>
            </a:r>
            <a:r>
              <a:rPr b="1" lang="en-IN" sz="2200" spc="18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1" lang="en-IN" sz="2200" spc="19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7" strike="noStrike">
                <a:solidFill>
                  <a:srgbClr val="000000"/>
                </a:solidFill>
                <a:latin typeface="Times New Roman"/>
              </a:rPr>
              <a:t>constraints</a:t>
            </a:r>
            <a:r>
              <a:rPr b="1" lang="en-IN" sz="2200" spc="1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that</a:t>
            </a:r>
            <a:r>
              <a:rPr b="0" lang="en-IN" sz="2200" spc="18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apply</a:t>
            </a:r>
            <a:r>
              <a:rPr b="0" lang="en-IN" sz="2200" spc="20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200" spc="1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each</a:t>
            </a:r>
            <a:r>
              <a:rPr b="0" lang="en-IN" sz="2200" spc="18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component</a:t>
            </a:r>
            <a:r>
              <a:rPr b="0" lang="en-IN" sz="2200" spc="18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that</a:t>
            </a:r>
            <a:r>
              <a:rPr b="0" lang="en-IN" sz="2200" spc="18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will </a:t>
            </a:r>
            <a:r>
              <a:rPr b="0" lang="en-IN" sz="2200" spc="-5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be</a:t>
            </a:r>
            <a:r>
              <a:rPr b="0" lang="en-IN" sz="22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added to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2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grid</a:t>
            </a:r>
            <a:r>
              <a:rPr b="0" lang="en-IN" sz="22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bag.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756360" indent="-287640">
              <a:lnSpc>
                <a:spcPct val="100000"/>
              </a:lnSpc>
              <a:spcBef>
                <a:spcPts val="524"/>
              </a:spcBef>
              <a:buClr>
                <a:srgbClr val="000000"/>
              </a:buClr>
              <a:buFont typeface="Arial MT"/>
              <a:buChar char="–"/>
              <a:tabLst>
                <a:tab algn="l" pos="756360"/>
                <a:tab algn="l" pos="757080"/>
              </a:tabLst>
            </a:pPr>
            <a:r>
              <a:rPr b="0" lang="en-IN" sz="2200" spc="-21" strike="noStrike">
                <a:solidFill>
                  <a:srgbClr val="000000"/>
                </a:solidFill>
                <a:latin typeface="Times New Roman"/>
              </a:rPr>
              <a:t>Finally,</a:t>
            </a:r>
            <a:r>
              <a:rPr b="0" lang="en-IN" sz="22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add</a:t>
            </a:r>
            <a:r>
              <a:rPr b="0" lang="en-IN" sz="22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components</a:t>
            </a:r>
            <a:r>
              <a:rPr b="0" lang="en-IN" sz="22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2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to</a:t>
            </a:r>
            <a:r>
              <a:rPr b="0" lang="en-IN" sz="22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the</a:t>
            </a:r>
            <a:r>
              <a:rPr b="0" lang="en-IN" sz="2200" spc="-2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2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layout</a:t>
            </a:r>
            <a:r>
              <a:rPr b="0" lang="en-IN" sz="22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0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manager.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ts val="3461"/>
              </a:lnSpc>
              <a:spcBef>
                <a:spcPts val="201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GridBagLayout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defines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only one constructor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GridBagLayout(</a:t>
            </a:r>
            <a:r>
              <a:rPr b="0" lang="en-IN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2417400"/>
                <a:tab algn="l" pos="3444120"/>
                <a:tab algn="l" pos="4457880"/>
                <a:tab algn="l" pos="5715000"/>
                <a:tab algn="l" pos="6117480"/>
                <a:tab algn="l" pos="7013520"/>
                <a:tab algn="l" pos="7837920"/>
              </a:tabLst>
            </a:pP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rid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ag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out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ever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et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hods,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which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any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are  protected</a:t>
            </a:r>
            <a:r>
              <a:rPr b="0" lang="en-IN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not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IN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general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use.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One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method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is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setConstraints(</a:t>
            </a:r>
            <a:r>
              <a:rPr b="0" lang="en-IN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81"/>
              </a:spcBef>
              <a:tabLst>
                <a:tab algn="l" pos="354960"/>
                <a:tab algn="l" pos="3556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c00000"/>
                </a:solidFill>
                <a:latin typeface="Times New Roman"/>
              </a:rPr>
              <a:t>setConstraints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(Component</a:t>
            </a:r>
            <a:r>
              <a:rPr b="0" lang="en-IN" sz="24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comp,</a:t>
            </a:r>
            <a:r>
              <a:rPr b="0" i="1" lang="en-IN" sz="24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7" strike="noStrike">
                <a:solidFill>
                  <a:srgbClr val="000000"/>
                </a:solidFill>
                <a:latin typeface="Times New Roman"/>
              </a:rPr>
              <a:t>GridBagConstraints</a:t>
            </a:r>
            <a:r>
              <a:rPr b="0" i="1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cons)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object 5"/>
          <p:cNvSpPr/>
          <p:nvPr/>
        </p:nvSpPr>
        <p:spPr>
          <a:xfrm>
            <a:off x="749880" y="5626440"/>
            <a:ext cx="8636400" cy="559080"/>
          </a:xfrm>
          <a:custGeom>
            <a:avLst/>
            <a:gdLst>
              <a:gd name="textAreaLeft" fmla="*/ 0 w 8636400"/>
              <a:gd name="textAreaRight" fmla="*/ 8636760 w 8636400"/>
              <a:gd name="textAreaTop" fmla="*/ 0 h 559080"/>
              <a:gd name="textAreaBottom" fmla="*/ 559440 h 559080"/>
            </a:gdLst>
            <a:ahLst/>
            <a:rect l="textAreaLeft" t="textAreaTop" r="textAreaRight" b="textAreaBottom"/>
            <a:pathLst>
              <a:path w="8636635" h="559435">
                <a:moveTo>
                  <a:pt x="8636508" y="553212"/>
                </a:moveTo>
                <a:lnTo>
                  <a:pt x="8636508" y="6096"/>
                </a:lnTo>
                <a:lnTo>
                  <a:pt x="8630412" y="0"/>
                </a:lnTo>
                <a:lnTo>
                  <a:pt x="6096" y="0"/>
                </a:lnTo>
                <a:lnTo>
                  <a:pt x="0" y="6096"/>
                </a:lnTo>
                <a:lnTo>
                  <a:pt x="0" y="553212"/>
                </a:lnTo>
                <a:lnTo>
                  <a:pt x="6096" y="559308"/>
                </a:lnTo>
                <a:lnTo>
                  <a:pt x="12192" y="559308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8610600" y="25908"/>
                </a:lnTo>
                <a:lnTo>
                  <a:pt x="8610600" y="12192"/>
                </a:lnTo>
                <a:lnTo>
                  <a:pt x="8622792" y="25908"/>
                </a:lnTo>
                <a:lnTo>
                  <a:pt x="8622792" y="559308"/>
                </a:lnTo>
                <a:lnTo>
                  <a:pt x="8630412" y="559308"/>
                </a:lnTo>
                <a:lnTo>
                  <a:pt x="8636508" y="553212"/>
                </a:lnTo>
                <a:close/>
              </a:path>
              <a:path w="8636635" h="559435">
                <a:moveTo>
                  <a:pt x="25908" y="25908"/>
                </a:move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8636635" h="559435">
                <a:moveTo>
                  <a:pt x="25908" y="533400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533400"/>
                </a:lnTo>
                <a:lnTo>
                  <a:pt x="25908" y="533400"/>
                </a:lnTo>
                <a:close/>
              </a:path>
              <a:path w="8636635" h="559435">
                <a:moveTo>
                  <a:pt x="8622792" y="533400"/>
                </a:moveTo>
                <a:lnTo>
                  <a:pt x="12192" y="533400"/>
                </a:lnTo>
                <a:lnTo>
                  <a:pt x="25908" y="545592"/>
                </a:lnTo>
                <a:lnTo>
                  <a:pt x="25908" y="559308"/>
                </a:lnTo>
                <a:lnTo>
                  <a:pt x="8610600" y="559308"/>
                </a:lnTo>
                <a:lnTo>
                  <a:pt x="8610600" y="545592"/>
                </a:lnTo>
                <a:lnTo>
                  <a:pt x="8622792" y="533400"/>
                </a:lnTo>
                <a:close/>
              </a:path>
              <a:path w="8636635" h="559435">
                <a:moveTo>
                  <a:pt x="25908" y="559308"/>
                </a:moveTo>
                <a:lnTo>
                  <a:pt x="25908" y="545592"/>
                </a:lnTo>
                <a:lnTo>
                  <a:pt x="12192" y="533400"/>
                </a:lnTo>
                <a:lnTo>
                  <a:pt x="12192" y="559308"/>
                </a:lnTo>
                <a:lnTo>
                  <a:pt x="25908" y="559308"/>
                </a:lnTo>
                <a:close/>
              </a:path>
              <a:path w="8636635" h="559435">
                <a:moveTo>
                  <a:pt x="8622792" y="25908"/>
                </a:moveTo>
                <a:lnTo>
                  <a:pt x="8610600" y="12192"/>
                </a:lnTo>
                <a:lnTo>
                  <a:pt x="8610600" y="25908"/>
                </a:lnTo>
                <a:lnTo>
                  <a:pt x="8622792" y="25908"/>
                </a:lnTo>
                <a:close/>
              </a:path>
              <a:path w="8636635" h="559435">
                <a:moveTo>
                  <a:pt x="8622792" y="533400"/>
                </a:moveTo>
                <a:lnTo>
                  <a:pt x="8622792" y="25908"/>
                </a:lnTo>
                <a:lnTo>
                  <a:pt x="8610600" y="25908"/>
                </a:lnTo>
                <a:lnTo>
                  <a:pt x="8610600" y="533400"/>
                </a:lnTo>
                <a:lnTo>
                  <a:pt x="8622792" y="533400"/>
                </a:lnTo>
                <a:close/>
              </a:path>
              <a:path w="8636635" h="559435">
                <a:moveTo>
                  <a:pt x="8622792" y="559308"/>
                </a:moveTo>
                <a:lnTo>
                  <a:pt x="8622792" y="533400"/>
                </a:lnTo>
                <a:lnTo>
                  <a:pt x="8610600" y="545592"/>
                </a:lnTo>
                <a:lnTo>
                  <a:pt x="8610600" y="559308"/>
                </a:lnTo>
                <a:lnTo>
                  <a:pt x="8622792" y="559308"/>
                </a:lnTo>
                <a:close/>
              </a:path>
            </a:pathLst>
          </a:custGeom>
          <a:solidFill>
            <a:srgbClr val="375d8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993240" y="333360"/>
            <a:ext cx="3252600" cy="13100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IN" sz="2800" spc="-7" strike="noStrike">
                <a:solidFill>
                  <a:schemeClr val="dk1"/>
                </a:solidFill>
                <a:latin typeface="Times New Roman"/>
              </a:rPr>
              <a:t>GridBagLayout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(</a:t>
            </a:r>
            <a:r>
              <a:rPr b="0" lang="en-IN" sz="2000" spc="-7" strike="noStrike">
                <a:solidFill>
                  <a:schemeClr val="dk1"/>
                </a:solidFill>
                <a:latin typeface="Times New Roman"/>
              </a:rPr>
              <a:t>contd.)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0" name="object 3"/>
          <p:cNvSpPr/>
          <p:nvPr/>
        </p:nvSpPr>
        <p:spPr>
          <a:xfrm>
            <a:off x="916920" y="712800"/>
            <a:ext cx="688104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800" spc="-7" strike="noStrike">
                <a:solidFill>
                  <a:srgbClr val="000000"/>
                </a:solidFill>
                <a:latin typeface="Arial"/>
              </a:rPr>
              <a:t>GridBagConstraints</a:t>
            </a:r>
            <a:r>
              <a:rPr b="1" lang="en-IN" sz="18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IN" sz="1800" spc="-7" strike="noStrike">
                <a:solidFill>
                  <a:srgbClr val="000000"/>
                </a:solidFill>
                <a:latin typeface="Arial"/>
              </a:rPr>
              <a:t>defines</a:t>
            </a:r>
            <a:r>
              <a:rPr b="1" lang="en-IN" sz="1800" spc="-12" strike="noStrike">
                <a:solidFill>
                  <a:srgbClr val="000000"/>
                </a:solidFill>
                <a:latin typeface="Arial"/>
              </a:rPr>
              <a:t> several</a:t>
            </a:r>
            <a:r>
              <a:rPr b="1" lang="en-IN" sz="1800" spc="5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Arial MT"/>
              </a:rPr>
              <a:t>fields</a:t>
            </a:r>
            <a:r>
              <a:rPr b="0" lang="en-IN" sz="1800" spc="9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Arial MT"/>
              </a:rPr>
              <a:t>that</a:t>
            </a:r>
            <a:r>
              <a:rPr b="0" lang="en-IN" sz="1800" spc="9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 MT"/>
              </a:rPr>
              <a:t>to </a:t>
            </a:r>
            <a:r>
              <a:rPr b="0" lang="en-IN" sz="1800" spc="-7" strike="noStrike">
                <a:solidFill>
                  <a:srgbClr val="000000"/>
                </a:solidFill>
                <a:latin typeface="Arial MT"/>
              </a:rPr>
              <a:t>govern</a:t>
            </a:r>
            <a:r>
              <a:rPr b="0" lang="en-IN" sz="1800" spc="1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Arial MT"/>
              </a:rPr>
              <a:t>the</a:t>
            </a:r>
            <a:r>
              <a:rPr b="0" lang="en-IN" sz="1800" spc="4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Arial MT"/>
              </a:rPr>
              <a:t>size, </a:t>
            </a:r>
            <a:r>
              <a:rPr b="0" lang="en-IN" sz="1800" spc="-49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Arial MT"/>
              </a:rPr>
              <a:t>placement,</a:t>
            </a:r>
            <a:r>
              <a:rPr b="0" lang="en-IN" sz="1800" spc="-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Arial MT"/>
              </a:rPr>
              <a:t>and</a:t>
            </a:r>
            <a:r>
              <a:rPr b="0" lang="en-IN" sz="1800" spc="9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Arial MT"/>
              </a:rPr>
              <a:t>spacing</a:t>
            </a:r>
            <a:r>
              <a:rPr b="0" lang="en-IN" sz="1800" spc="9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Arial MT"/>
              </a:rPr>
              <a:t>of</a:t>
            </a:r>
            <a:r>
              <a:rPr b="0" lang="en-IN" sz="1800" spc="4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Arial MT"/>
              </a:rPr>
              <a:t>a component.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1" name="object 4" descr=""/>
          <p:cNvPicPr/>
          <p:nvPr/>
        </p:nvPicPr>
        <p:blipFill>
          <a:blip r:embed="rId1"/>
          <a:stretch/>
        </p:blipFill>
        <p:spPr>
          <a:xfrm>
            <a:off x="1219320" y="1371600"/>
            <a:ext cx="7543440" cy="594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2899800" y="497880"/>
            <a:ext cx="425664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GridBagLayout</a:t>
            </a:r>
            <a:r>
              <a:rPr b="0" lang="en-IN" sz="3200" spc="-7" strike="noStrike">
                <a:solidFill>
                  <a:schemeClr val="dk1"/>
                </a:solidFill>
                <a:latin typeface="Times New Roman"/>
              </a:rPr>
              <a:t>(</a:t>
            </a:r>
            <a:r>
              <a:rPr b="0" lang="en-IN" sz="2800" spc="-7" strike="noStrike">
                <a:solidFill>
                  <a:schemeClr val="dk1"/>
                </a:solidFill>
                <a:latin typeface="Times New Roman"/>
              </a:rPr>
              <a:t>contd.)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993240" y="1313640"/>
            <a:ext cx="8071920" cy="4510440"/>
          </a:xfrm>
          <a:prstGeom prst="rect">
            <a:avLst/>
          </a:prstGeom>
          <a:noFill/>
          <a:ln w="0">
            <a:noFill/>
          </a:ln>
        </p:spPr>
        <p:txBody>
          <a:bodyPr lIns="0" rIns="0" tIns="92880" bIns="0" anchor="t">
            <a:noAutofit/>
          </a:bodyPr>
          <a:p>
            <a:pPr marL="354960" indent="-343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GridBagConstraints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also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defines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several static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fields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that </a:t>
            </a:r>
            <a:r>
              <a:rPr b="0" lang="en-IN" sz="2400" spc="-58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contain</a:t>
            </a:r>
            <a:r>
              <a:rPr b="0" lang="en-IN" sz="2400" spc="-5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standard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constraint</a:t>
            </a:r>
            <a:r>
              <a:rPr b="0" lang="en-IN" sz="2400" spc="-46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values,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such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as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1" marL="756360" indent="-287640">
              <a:lnSpc>
                <a:spcPct val="100000"/>
              </a:lnSpc>
              <a:spcBef>
                <a:spcPts val="536"/>
              </a:spcBef>
              <a:buClr>
                <a:srgbClr val="000000"/>
              </a:buClr>
              <a:buFont typeface="Arial MT"/>
              <a:buChar char="–"/>
              <a:tabLst>
                <a:tab algn="l" pos="756360"/>
                <a:tab algn="l" pos="757080"/>
              </a:tabLst>
            </a:pPr>
            <a:r>
              <a:rPr b="0" lang="en-IN" sz="2200" spc="-7" strike="noStrike">
                <a:solidFill>
                  <a:srgbClr val="000000"/>
                </a:solidFill>
                <a:latin typeface="Times New Roman"/>
              </a:rPr>
              <a:t>GridBagConstraints.CENTER</a:t>
            </a:r>
            <a:endParaRPr b="0" lang="en-IN" sz="2200" spc="-1" strike="noStrike">
              <a:solidFill>
                <a:srgbClr val="000000"/>
              </a:solidFill>
              <a:latin typeface="Calibri"/>
            </a:endParaRPr>
          </a:p>
          <a:p>
            <a:pPr lvl="1" marL="756360" indent="-287640">
              <a:lnSpc>
                <a:spcPct val="100000"/>
              </a:lnSpc>
              <a:spcBef>
                <a:spcPts val="524"/>
              </a:spcBef>
              <a:buClr>
                <a:srgbClr val="000000"/>
              </a:buClr>
              <a:buFont typeface="Arial MT"/>
              <a:buChar char="–"/>
              <a:tabLst>
                <a:tab algn="l" pos="756360"/>
                <a:tab algn="l" pos="757080"/>
              </a:tabLst>
            </a:pPr>
            <a:r>
              <a:rPr b="0" lang="en-IN" sz="2200" spc="-12" strike="noStrike">
                <a:solidFill>
                  <a:srgbClr val="000000"/>
                </a:solidFill>
                <a:latin typeface="Times New Roman"/>
              </a:rPr>
              <a:t>GridBagConstraints.VERTICAL</a:t>
            </a:r>
            <a:endParaRPr b="0" lang="en-IN" sz="2200" spc="-1" strike="noStrike">
              <a:solidFill>
                <a:srgbClr val="000000"/>
              </a:solidFill>
              <a:latin typeface="Calibri"/>
            </a:endParaRPr>
          </a:p>
          <a:p>
            <a:pPr marL="354960" indent="-343080" algn="just">
              <a:lnSpc>
                <a:spcPct val="100000"/>
              </a:lnSpc>
              <a:spcBef>
                <a:spcPts val="570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When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component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is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smaller than its cell, you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can use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the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anchor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field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to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specify where within the cell the 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component’s 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top-left</a:t>
            </a:r>
            <a:r>
              <a:rPr b="0" lang="en-IN" sz="2400" spc="-5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corner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will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be locate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14" name="object 4" descr=""/>
          <p:cNvPicPr/>
          <p:nvPr/>
        </p:nvPicPr>
        <p:blipFill>
          <a:blip r:embed="rId1"/>
          <a:stretch/>
        </p:blipFill>
        <p:spPr>
          <a:xfrm>
            <a:off x="457200" y="4648320"/>
            <a:ext cx="9143640" cy="182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2899800" y="497880"/>
            <a:ext cx="425664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GridBagLayout</a:t>
            </a:r>
            <a:r>
              <a:rPr b="0" lang="en-IN" sz="3200" spc="-7" strike="noStrike">
                <a:solidFill>
                  <a:schemeClr val="dk1"/>
                </a:solidFill>
                <a:latin typeface="Times New Roman"/>
              </a:rPr>
              <a:t>(</a:t>
            </a:r>
            <a:r>
              <a:rPr b="0" lang="en-IN" sz="2800" spc="-7" strike="noStrike">
                <a:solidFill>
                  <a:schemeClr val="dk1"/>
                </a:solidFill>
                <a:latin typeface="Times New Roman"/>
              </a:rPr>
              <a:t>contd.)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6" name="object 3"/>
          <p:cNvSpPr/>
          <p:nvPr/>
        </p:nvSpPr>
        <p:spPr>
          <a:xfrm>
            <a:off x="993240" y="1393920"/>
            <a:ext cx="8071920" cy="11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 algn="just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second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type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values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that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can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be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given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anchor</a:t>
            </a:r>
            <a:r>
              <a:rPr b="0" lang="en-IN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relative, which means the values are relative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container’s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orientation,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7" name="object 4" descr=""/>
          <p:cNvPicPr/>
          <p:nvPr/>
        </p:nvPicPr>
        <p:blipFill>
          <a:blip r:embed="rId1"/>
          <a:stretch/>
        </p:blipFill>
        <p:spPr>
          <a:xfrm>
            <a:off x="617040" y="2590920"/>
            <a:ext cx="8983440" cy="182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993240" y="480960"/>
            <a:ext cx="713592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2305800"/>
              </a:tabLst>
            </a:pPr>
            <a:r>
              <a:rPr b="0" lang="en-IN" sz="2000" spc="-7" strike="noStrike">
                <a:solidFill>
                  <a:schemeClr val="dk1"/>
                </a:solidFill>
                <a:latin typeface="Times New Roman"/>
              </a:rPr>
              <a:t>import</a:t>
            </a:r>
            <a:r>
              <a:rPr b="0" lang="en-IN" sz="2000" spc="-3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chemeClr val="dk1"/>
                </a:solidFill>
                <a:latin typeface="Times New Roman"/>
              </a:rPr>
              <a:t>java.awt.*;</a:t>
            </a:r>
            <a:r>
              <a:rPr b="0" lang="en-IN" sz="20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000" spc="-7" strike="noStrike">
                <a:solidFill>
                  <a:schemeClr val="dk1"/>
                </a:solidFill>
                <a:latin typeface="Times New Roman"/>
              </a:rPr>
              <a:t>import</a:t>
            </a:r>
            <a:r>
              <a:rPr b="0" lang="en-IN" sz="2000" spc="-1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chemeClr val="dk1"/>
                </a:solidFill>
                <a:latin typeface="Times New Roman"/>
              </a:rPr>
              <a:t>java.awt.event.*;</a:t>
            </a:r>
            <a:r>
              <a:rPr b="0" lang="en-IN" sz="2000" spc="45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chemeClr val="dk1"/>
                </a:solidFill>
                <a:latin typeface="Times New Roman"/>
              </a:rPr>
              <a:t>import</a:t>
            </a:r>
            <a:r>
              <a:rPr b="0" lang="en-IN" sz="2000" spc="-32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chemeClr val="dk1"/>
                </a:solidFill>
                <a:latin typeface="Times New Roman"/>
              </a:rPr>
              <a:t>javax.swing.*;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9" name="object 3"/>
          <p:cNvSpPr/>
          <p:nvPr/>
        </p:nvSpPr>
        <p:spPr>
          <a:xfrm>
            <a:off x="993240" y="785880"/>
            <a:ext cx="8048160" cy="42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GridLayoutDemo()</a:t>
            </a:r>
            <a:r>
              <a:rPr b="0" lang="en-IN" sz="20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 indent="914400">
              <a:lnSpc>
                <a:spcPct val="100000"/>
              </a:lnSpc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jfrm = new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JFrame("An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Event Eg");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GridBagLayout </a:t>
            </a:r>
            <a:r>
              <a:rPr b="0" lang="en-IN" sz="2000" spc="-1" strike="noStrike">
                <a:solidFill>
                  <a:srgbClr val="c00000"/>
                </a:solidFill>
                <a:latin typeface="Times New Roman"/>
              </a:rPr>
              <a:t>gbag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= new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GridBagLayout();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GridBagConstraints</a:t>
            </a:r>
            <a:r>
              <a:rPr b="1" lang="en-IN" sz="20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gbc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= new</a:t>
            </a:r>
            <a:r>
              <a:rPr b="0" lang="en-IN" sz="2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GridBagConstraints();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841040">
              <a:lnSpc>
                <a:spcPct val="100000"/>
              </a:lnSpc>
              <a:tabLst>
                <a:tab algn="l" pos="0"/>
              </a:tabLst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jfrm.setLayout(gbag);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jfrm.setSize(520,</a:t>
            </a:r>
            <a:r>
              <a:rPr b="0" lang="en-IN" sz="2000" spc="-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500);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841040">
              <a:lnSpc>
                <a:spcPct val="100000"/>
              </a:lnSpc>
              <a:tabLst>
                <a:tab algn="l" pos="0"/>
              </a:tabLst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jfrm.setDefaultCloseOperation(JFrame.EXIT_ON_CLOSE);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jbtnOk</a:t>
            </a:r>
            <a:r>
              <a:rPr b="0" lang="en-IN" sz="20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= new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JButton("OK");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841040">
              <a:lnSpc>
                <a:spcPct val="100000"/>
              </a:lnSpc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jbtnCancel</a:t>
            </a:r>
            <a:r>
              <a:rPr b="0" lang="en-IN" sz="20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JButton("Cancel");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jbtnOk.setToolTipText("click"); 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jbtnOk.addActionListener(this);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jbtnCancel.addActionListener(this);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//</a:t>
            </a:r>
            <a:r>
              <a:rPr b="0" i="1" lang="en-IN" sz="2000" spc="-7" strike="noStrike">
                <a:solidFill>
                  <a:srgbClr val="000000"/>
                </a:solidFill>
                <a:latin typeface="Times New Roman"/>
              </a:rPr>
              <a:t>Define</a:t>
            </a:r>
            <a:r>
              <a:rPr b="0" i="1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i="1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grid</a:t>
            </a:r>
            <a:r>
              <a:rPr b="0" i="1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4" strike="noStrike">
                <a:solidFill>
                  <a:srgbClr val="000000"/>
                </a:solidFill>
                <a:latin typeface="Times New Roman"/>
              </a:rPr>
              <a:t>bag.</a:t>
            </a:r>
            <a:r>
              <a:rPr b="0" i="1" lang="en-IN" sz="20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7" strike="noStrike">
                <a:solidFill>
                  <a:srgbClr val="000000"/>
                </a:solidFill>
                <a:latin typeface="Times New Roman"/>
              </a:rPr>
              <a:t>//</a:t>
            </a:r>
            <a:r>
              <a:rPr b="0" i="1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Use</a:t>
            </a:r>
            <a:r>
              <a:rPr b="0" i="1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default</a:t>
            </a:r>
            <a:r>
              <a:rPr b="0" i="1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26" strike="noStrike">
                <a:solidFill>
                  <a:srgbClr val="000000"/>
                </a:solidFill>
                <a:latin typeface="Times New Roman"/>
              </a:rPr>
              <a:t>row</a:t>
            </a:r>
            <a:r>
              <a:rPr b="0" i="1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weight</a:t>
            </a:r>
            <a:r>
              <a:rPr b="0" i="1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i="1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0</a:t>
            </a:r>
            <a:r>
              <a:rPr b="0" i="1" lang="en-IN" sz="2000" spc="-7" strike="noStrike">
                <a:solidFill>
                  <a:srgbClr val="000000"/>
                </a:solidFill>
                <a:latin typeface="Times New Roman"/>
              </a:rPr>
              <a:t> for</a:t>
            </a:r>
            <a:r>
              <a:rPr b="0" i="1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7" strike="noStrike">
                <a:solidFill>
                  <a:srgbClr val="000000"/>
                </a:solidFill>
                <a:latin typeface="Times New Roman"/>
              </a:rPr>
              <a:t>first</a:t>
            </a:r>
            <a:r>
              <a:rPr b="0" i="1" lang="en-IN" sz="20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55" strike="noStrike">
                <a:solidFill>
                  <a:srgbClr val="000000"/>
                </a:solidFill>
                <a:latin typeface="Times New Roman"/>
              </a:rPr>
              <a:t>row.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object 4"/>
          <p:cNvSpPr/>
          <p:nvPr/>
        </p:nvSpPr>
        <p:spPr>
          <a:xfrm>
            <a:off x="1907640" y="4748400"/>
            <a:ext cx="3762720" cy="92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gbc.weightx</a:t>
            </a:r>
            <a:r>
              <a:rPr b="0" lang="en-IN" sz="2000" spc="-7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1.0;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gbc.ipadx</a:t>
            </a:r>
            <a:r>
              <a:rPr b="0" lang="en-IN" sz="2000" spc="-7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200;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gbc.insets</a:t>
            </a:r>
            <a:r>
              <a:rPr b="0" lang="en-IN" sz="20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Insets(4,</a:t>
            </a:r>
            <a:r>
              <a:rPr b="0" lang="en-IN" sz="20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4,</a:t>
            </a:r>
            <a:r>
              <a:rPr b="0" lang="en-IN" sz="20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10,</a:t>
            </a:r>
            <a:r>
              <a:rPr b="0" lang="en-IN" sz="20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10);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object 5"/>
          <p:cNvSpPr/>
          <p:nvPr/>
        </p:nvSpPr>
        <p:spPr>
          <a:xfrm>
            <a:off x="5817960" y="4748400"/>
            <a:ext cx="2836080" cy="92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en-IN" sz="2000" spc="-7" strike="noStrike">
                <a:solidFill>
                  <a:srgbClr val="000000"/>
                </a:solidFill>
                <a:latin typeface="Times New Roman"/>
              </a:rPr>
              <a:t>//</a:t>
            </a:r>
            <a:r>
              <a:rPr b="0" i="1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use</a:t>
            </a:r>
            <a:r>
              <a:rPr b="0" i="1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i="1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column</a:t>
            </a:r>
            <a:r>
              <a:rPr b="0" i="1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weight</a:t>
            </a:r>
            <a:r>
              <a:rPr b="0" i="1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i="1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50040">
              <a:lnSpc>
                <a:spcPct val="100000"/>
              </a:lnSpc>
            </a:pPr>
            <a:r>
              <a:rPr b="0" i="1" lang="en-IN" sz="2000" spc="-7" strike="noStrike">
                <a:solidFill>
                  <a:srgbClr val="000000"/>
                </a:solidFill>
                <a:latin typeface="Times New Roman"/>
              </a:rPr>
              <a:t>//</a:t>
            </a:r>
            <a:r>
              <a:rPr b="0" i="1" lang="en-IN" sz="20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4" strike="noStrike">
                <a:solidFill>
                  <a:srgbClr val="000000"/>
                </a:solidFill>
                <a:latin typeface="Times New Roman"/>
              </a:rPr>
              <a:t>pad</a:t>
            </a:r>
            <a:r>
              <a:rPr b="0" i="1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by</a:t>
            </a:r>
            <a:r>
              <a:rPr b="0" i="1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4" strike="noStrike">
                <a:solidFill>
                  <a:srgbClr val="000000"/>
                </a:solidFill>
                <a:latin typeface="Times New Roman"/>
              </a:rPr>
              <a:t>200</a:t>
            </a:r>
            <a:r>
              <a:rPr b="0" i="1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7" strike="noStrike">
                <a:solidFill>
                  <a:srgbClr val="000000"/>
                </a:solidFill>
                <a:latin typeface="Times New Roman"/>
              </a:rPr>
              <a:t>units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5920">
              <a:lnSpc>
                <a:spcPct val="100000"/>
              </a:lnSpc>
            </a:pPr>
            <a:r>
              <a:rPr b="0" i="1" lang="en-IN" sz="2000" spc="-7" strike="noStrike">
                <a:solidFill>
                  <a:srgbClr val="000000"/>
                </a:solidFill>
                <a:latin typeface="Times New Roman"/>
              </a:rPr>
              <a:t>//</a:t>
            </a:r>
            <a:r>
              <a:rPr b="0" i="1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7" strike="noStrike">
                <a:solidFill>
                  <a:srgbClr val="000000"/>
                </a:solidFill>
                <a:latin typeface="Times New Roman"/>
              </a:rPr>
              <a:t>inset</a:t>
            </a:r>
            <a:r>
              <a:rPr b="0" i="1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7" strike="noStrike">
                <a:solidFill>
                  <a:srgbClr val="000000"/>
                </a:solidFill>
                <a:latin typeface="Times New Roman"/>
              </a:rPr>
              <a:t>slightly</a:t>
            </a:r>
            <a:r>
              <a:rPr b="0" i="1" lang="en-IN" sz="20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21" strike="noStrike">
                <a:solidFill>
                  <a:srgbClr val="000000"/>
                </a:solidFill>
                <a:latin typeface="Times New Roman"/>
              </a:rPr>
              <a:t>from</a:t>
            </a:r>
            <a:r>
              <a:rPr b="0" i="1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top</a:t>
            </a:r>
            <a:r>
              <a:rPr b="0" i="1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IN" sz="2000" spc="-7" strike="noStrike">
                <a:solidFill>
                  <a:srgbClr val="000000"/>
                </a:solidFill>
                <a:latin typeface="Times New Roman"/>
              </a:rPr>
              <a:t>left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object 6"/>
          <p:cNvSpPr/>
          <p:nvPr/>
        </p:nvSpPr>
        <p:spPr>
          <a:xfrm>
            <a:off x="1907640" y="5662800"/>
            <a:ext cx="5390640" cy="18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gbc.anchor =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GridBagConstraints.NORTH;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gbc.gridwidth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= 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GridBagConstraints.RELATIVE;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7" strike="noStrike">
                <a:solidFill>
                  <a:srgbClr val="c00000"/>
                </a:solidFill>
                <a:latin typeface="Times New Roman"/>
              </a:rPr>
              <a:t>gbag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.setConstraints(jbtnOk,</a:t>
            </a:r>
            <a:r>
              <a:rPr b="0" lang="en-IN" sz="20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gbc);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gbc.gridwidth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20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GridBagConstraints.REMAINDER;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IN" sz="2000" spc="-7" strike="noStrike">
                <a:solidFill>
                  <a:srgbClr val="c00000"/>
                </a:solidFill>
                <a:latin typeface="Times New Roman"/>
              </a:rPr>
              <a:t>gbag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.setConstraints(jbtnCancel,</a:t>
            </a:r>
            <a:r>
              <a:rPr b="0" lang="en-IN" sz="20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gbc);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object 8"/>
          <p:cNvSpPr/>
          <p:nvPr/>
        </p:nvSpPr>
        <p:spPr>
          <a:xfrm>
            <a:off x="9263880" y="7003800"/>
            <a:ext cx="180720" cy="1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898989"/>
                </a:solidFill>
                <a:latin typeface="Calibri"/>
              </a:rPr>
              <a:t>31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object 2"/>
          <p:cNvSpPr/>
          <p:nvPr/>
        </p:nvSpPr>
        <p:spPr>
          <a:xfrm>
            <a:off x="993240" y="1014480"/>
            <a:ext cx="6516720" cy="61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755440">
              <a:lnSpc>
                <a:spcPct val="100000"/>
              </a:lnSpc>
              <a:spcBef>
                <a:spcPts val="99"/>
              </a:spcBef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jlab</a:t>
            </a:r>
            <a:r>
              <a:rPr b="0" lang="en-IN" sz="20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new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 JLabel("Press</a:t>
            </a:r>
            <a:r>
              <a:rPr b="0" lang="en-IN" sz="20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a button.");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755440">
              <a:lnSpc>
                <a:spcPct val="100000"/>
              </a:lnSpc>
              <a:spcBef>
                <a:spcPts val="45"/>
              </a:spcBef>
            </a:pPr>
            <a:endParaRPr b="0" lang="en-IN" sz="2050" spc="-1" strike="noStrike">
              <a:solidFill>
                <a:srgbClr val="000000"/>
              </a:solidFill>
              <a:latin typeface="Arial"/>
            </a:endParaRPr>
          </a:p>
          <a:p>
            <a:pPr marL="2755440">
              <a:lnSpc>
                <a:spcPct val="100000"/>
              </a:lnSpc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jfrm.add(jbtnOk);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j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fr</a:t>
            </a:r>
            <a:r>
              <a:rPr b="0" lang="en-IN" sz="2000" spc="-26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dd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(jbtn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Ca</a:t>
            </a:r>
            <a:r>
              <a:rPr b="0" lang="en-IN" sz="2000" spc="4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ce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l)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; 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jfrm.add(jlab);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755440">
              <a:lnSpc>
                <a:spcPct val="100000"/>
              </a:lnSpc>
              <a:spcBef>
                <a:spcPts val="40"/>
              </a:spcBef>
            </a:pPr>
            <a:endParaRPr b="0" lang="en-IN" sz="2050" spc="-1" strike="noStrike">
              <a:solidFill>
                <a:srgbClr val="000000"/>
              </a:solidFill>
              <a:latin typeface="Arial"/>
            </a:endParaRPr>
          </a:p>
          <a:p>
            <a:pPr marL="2755440">
              <a:lnSpc>
                <a:spcPct val="100000"/>
              </a:lnSpc>
              <a:spcBef>
                <a:spcPts val="6"/>
              </a:spcBef>
            </a:pP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jfrm.setVisible(true);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public</a:t>
            </a:r>
            <a:r>
              <a:rPr b="0" lang="en-IN" sz="20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void</a:t>
            </a:r>
            <a:r>
              <a:rPr b="0" lang="en-IN" sz="20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actionPerformed(ActionEvent</a:t>
            </a:r>
            <a:r>
              <a:rPr b="0" lang="en-IN" sz="20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ae)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>
              <a:lnSpc>
                <a:spcPct val="100000"/>
              </a:lnSpc>
            </a:pP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String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 =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ae.getActionCommand();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if(s.equalsIgnoreCase("ok"))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926640" indent="914400">
              <a:lnSpc>
                <a:spcPct val="100000"/>
              </a:lnSpc>
              <a:tabLst>
                <a:tab algn="l" pos="0"/>
              </a:tabLst>
            </a:pPr>
            <a:r>
              <a:rPr b="0" lang="en-IN" sz="2000" spc="-15" strike="noStrike">
                <a:solidFill>
                  <a:srgbClr val="000000"/>
                </a:solidFill>
                <a:latin typeface="Times New Roman"/>
              </a:rPr>
              <a:t>jlab.setText("OK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pressed."); </a:t>
            </a:r>
            <a:r>
              <a:rPr b="0" lang="en-IN" sz="2000" spc="-4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else</a:t>
            </a:r>
            <a:r>
              <a:rPr b="0" lang="en-IN" sz="20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Times New Roman"/>
              </a:rPr>
              <a:t>if(s.equalsIgnoreCase("cancel"))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841040">
              <a:lnSpc>
                <a:spcPct val="100000"/>
              </a:lnSpc>
              <a:tabLst>
                <a:tab algn="l" pos="0"/>
              </a:tabLst>
            </a:pP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jlab.setText("Cancel</a:t>
            </a:r>
            <a:r>
              <a:rPr b="0" lang="en-IN" sz="2000" spc="39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pressed.");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40"/>
              </a:spcBef>
              <a:tabLst>
                <a:tab algn="l" pos="0"/>
              </a:tabLst>
            </a:pPr>
            <a:endParaRPr b="0" lang="en-IN" sz="205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object 2" descr=""/>
          <p:cNvPicPr/>
          <p:nvPr/>
        </p:nvPicPr>
        <p:blipFill>
          <a:blip r:embed="rId1"/>
          <a:stretch/>
        </p:blipFill>
        <p:spPr>
          <a:xfrm>
            <a:off x="2552760" y="1505880"/>
            <a:ext cx="4952520" cy="476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042800" y="497880"/>
            <a:ext cx="197208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Re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f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e</a:t>
            </a:r>
            <a:r>
              <a:rPr b="1" lang="en-IN" sz="3600" spc="-66" strike="noStrike">
                <a:solidFill>
                  <a:schemeClr val="dk1"/>
                </a:solidFill>
                <a:latin typeface="Times New Roman"/>
              </a:rPr>
              <a:t>r</a:t>
            </a:r>
            <a:r>
              <a:rPr b="1" lang="en-IN" sz="3600" spc="-7" strike="noStrike">
                <a:solidFill>
                  <a:schemeClr val="dk1"/>
                </a:solidFill>
                <a:latin typeface="Times New Roman"/>
              </a:rPr>
              <a:t>enc</a:t>
            </a: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e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7" name="object 3"/>
          <p:cNvSpPr/>
          <p:nvPr/>
        </p:nvSpPr>
        <p:spPr>
          <a:xfrm>
            <a:off x="993240" y="1392480"/>
            <a:ext cx="8072280" cy="80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  <a:tab algn="l" pos="1550160"/>
                <a:tab algn="l" pos="2755440"/>
                <a:tab algn="l" pos="3621240"/>
                <a:tab algn="l" pos="4358520"/>
                <a:tab algn="l" pos="5901120"/>
                <a:tab algn="l" pos="757296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er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600" spc="-21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il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Ja</a:t>
            </a:r>
            <a:r>
              <a:rPr b="0" lang="en-IN" sz="2600" spc="4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IN" sz="26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: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600" spc="-12" strike="noStrike">
                <a:solidFill>
                  <a:srgbClr val="000000"/>
                </a:solidFill>
                <a:latin typeface="Times New Roman"/>
              </a:rPr>
              <a:t>Co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mp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let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IN" sz="2600" spc="-2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fe</a:t>
            </a:r>
            <a:r>
              <a:rPr b="1" lang="en-IN" sz="2600" spc="-55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ce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IN" sz="2600" spc="4" strike="noStrike">
                <a:solidFill>
                  <a:srgbClr val="000000"/>
                </a:solidFill>
                <a:latin typeface="Times New Roman"/>
              </a:rPr>
              <a:t>8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/e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,  </a:t>
            </a:r>
            <a:r>
              <a:rPr b="1" lang="en-IN" sz="2600" spc="-60" strike="noStrike">
                <a:solidFill>
                  <a:srgbClr val="000000"/>
                </a:solidFill>
                <a:latin typeface="Times New Roman"/>
              </a:rPr>
              <a:t>Tata</a:t>
            </a:r>
            <a:r>
              <a:rPr b="1" lang="en-IN" sz="26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McGraw</a:t>
            </a:r>
            <a:r>
              <a:rPr b="1" lang="en-IN" sz="26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7" strike="noStrike">
                <a:solidFill>
                  <a:srgbClr val="000000"/>
                </a:solidFill>
                <a:latin typeface="Times New Roman"/>
              </a:rPr>
              <a:t>Hill,</a:t>
            </a:r>
            <a:r>
              <a:rPr b="1" lang="en-IN" sz="2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600" spc="-26" strike="noStrike">
                <a:solidFill>
                  <a:srgbClr val="000000"/>
                </a:solidFill>
                <a:latin typeface="Times New Roman"/>
              </a:rPr>
              <a:t>2011</a:t>
            </a:r>
            <a:r>
              <a:rPr b="0" lang="en-IN" sz="2600" spc="-26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LibreOffice/24.2.3.2$Linux_X86_64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2024-07-04T08:51:20Z</dcterms:created>
  <dc:creator/>
  <dc:description/>
  <dc:language>en-IN</dc:language>
  <cp:lastModifiedBy/>
  <dcterms:modified xsi:type="dcterms:W3CDTF">2024-07-04T14:26:37Z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2024-07-04T00:00:00Z</vt:filetime>
  </property>
  <property fmtid="{D5CDD505-2E9C-101B-9397-08002B2CF9AE}" pid="3" name="PresentationFormat">
    <vt:lpwstr>On-screen Show (4:3)</vt:lpwstr>
  </property>
</Properties>
</file>