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Space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F32B3E-6A41-40E2-A288-07CDAE7705A8}">
  <a:tblStyle styleId="{DDF32B3E-6A41-40E2-A288-07CDAE7705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SpaceMono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SpaceMon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SpaceMono-boldItalic.fntdata"/><Relationship Id="rId30" Type="http://schemas.openxmlformats.org/officeDocument/2006/relationships/font" Target="fonts/SpaceMono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c7775dead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c7775dead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c7775dea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c7775dea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c7775dea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c7775dea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c7775dea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c7775de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c7775dea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c7775dea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c7775dea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c7775dea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c7775dea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c7775dea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c7775dea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c7775dea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c7775dea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c7775dea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c7775dea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c7775dea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c7775dea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c7775dea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c7775dead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c7775dead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c7775dea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c7775dea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c7775dea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c7775dea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c7775dea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c7775dea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c7775dea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c7775dea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c7775dea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c7775dea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c7775dea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c7775dea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c7775dea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c7775dea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c7775dea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c7775dea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Font typeface="Space Mono"/>
              <a:buNone/>
              <a:defRPr sz="3600"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2800"/>
              <a:buFont typeface="Space Mono"/>
              <a:buNone/>
              <a:defRPr>
                <a:solidFill>
                  <a:srgbClr val="674EA7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Space Mono"/>
              <a:buChar char="●"/>
              <a:defRPr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indent="-317500" lvl="1" marL="914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ace Mono"/>
              <a:buChar char="○"/>
              <a:defRPr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indent="-31750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ace Mono"/>
              <a:buChar char="■"/>
              <a:defRPr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indent="-31750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ace Mono"/>
              <a:buChar char="●"/>
              <a:defRPr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indent="-31750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ace Mono"/>
              <a:buChar char="○"/>
              <a:defRPr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indent="-31750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ace Mono"/>
              <a:buChar char="■"/>
              <a:defRPr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indent="-31750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ace Mono"/>
              <a:buChar char="●"/>
              <a:defRPr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indent="-31750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pace Mono"/>
              <a:buChar char="○"/>
              <a:defRPr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indent="-31750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Space Mono"/>
              <a:buChar char="■"/>
              <a:defRPr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Space Mono"/>
              <a:buChar char="●"/>
              <a:defRPr sz="1400">
                <a:latin typeface="Space Mono"/>
                <a:ea typeface="Space Mono"/>
                <a:cs typeface="Space Mono"/>
                <a:sym typeface="Space Mono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Space Mono"/>
              <a:buChar char="○"/>
              <a:defRPr sz="1200">
                <a:latin typeface="Space Mono"/>
                <a:ea typeface="Space Mono"/>
                <a:cs typeface="Space Mono"/>
                <a:sym typeface="Space Mon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Space Mono"/>
              <a:buChar char="■"/>
              <a:defRPr sz="1200">
                <a:latin typeface="Space Mono"/>
                <a:ea typeface="Space Mono"/>
                <a:cs typeface="Space Mono"/>
                <a:sym typeface="Space Mono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Space Mono"/>
              <a:buChar char="●"/>
              <a:defRPr sz="1200">
                <a:latin typeface="Space Mono"/>
                <a:ea typeface="Space Mono"/>
                <a:cs typeface="Space Mono"/>
                <a:sym typeface="Space Mono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Space Mono"/>
              <a:buChar char="○"/>
              <a:defRPr sz="1200">
                <a:latin typeface="Space Mono"/>
                <a:ea typeface="Space Mono"/>
                <a:cs typeface="Space Mono"/>
                <a:sym typeface="Space Mono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Space Mono"/>
              <a:buChar char="■"/>
              <a:defRPr sz="1200">
                <a:latin typeface="Space Mono"/>
                <a:ea typeface="Space Mono"/>
                <a:cs typeface="Space Mono"/>
                <a:sym typeface="Space Mono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Space Mono"/>
              <a:buChar char="●"/>
              <a:defRPr sz="1200">
                <a:latin typeface="Space Mono"/>
                <a:ea typeface="Space Mono"/>
                <a:cs typeface="Space Mono"/>
                <a:sym typeface="Space Mono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Space Mono"/>
              <a:buChar char="○"/>
              <a:defRPr sz="1200">
                <a:latin typeface="Space Mono"/>
                <a:ea typeface="Space Mono"/>
                <a:cs typeface="Space Mono"/>
                <a:sym typeface="Space Mono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Space Mono"/>
              <a:buChar char="■"/>
              <a:defRPr sz="12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Space Mono"/>
              <a:buChar char="●"/>
              <a:defRPr sz="1400">
                <a:latin typeface="Space Mono"/>
                <a:ea typeface="Space Mono"/>
                <a:cs typeface="Space Mono"/>
                <a:sym typeface="Space Mono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Space Mono"/>
              <a:buChar char="○"/>
              <a:defRPr sz="1200">
                <a:latin typeface="Space Mono"/>
                <a:ea typeface="Space Mono"/>
                <a:cs typeface="Space Mono"/>
                <a:sym typeface="Space Mon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Space Mono"/>
              <a:buChar char="■"/>
              <a:defRPr sz="1200">
                <a:latin typeface="Space Mono"/>
                <a:ea typeface="Space Mono"/>
                <a:cs typeface="Space Mono"/>
                <a:sym typeface="Space Mono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Space Mono"/>
              <a:buChar char="●"/>
              <a:defRPr sz="1200">
                <a:latin typeface="Space Mono"/>
                <a:ea typeface="Space Mono"/>
                <a:cs typeface="Space Mono"/>
                <a:sym typeface="Space Mono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Space Mono"/>
              <a:buChar char="○"/>
              <a:defRPr sz="1200">
                <a:latin typeface="Space Mono"/>
                <a:ea typeface="Space Mono"/>
                <a:cs typeface="Space Mono"/>
                <a:sym typeface="Space Mono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Space Mono"/>
              <a:buChar char="■"/>
              <a:defRPr sz="1200">
                <a:latin typeface="Space Mono"/>
                <a:ea typeface="Space Mono"/>
                <a:cs typeface="Space Mono"/>
                <a:sym typeface="Space Mono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Space Mono"/>
              <a:buChar char="●"/>
              <a:defRPr sz="1200">
                <a:latin typeface="Space Mono"/>
                <a:ea typeface="Space Mono"/>
                <a:cs typeface="Space Mono"/>
                <a:sym typeface="Space Mono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Space Mono"/>
              <a:buChar char="○"/>
              <a:defRPr sz="1200">
                <a:latin typeface="Space Mono"/>
                <a:ea typeface="Space Mono"/>
                <a:cs typeface="Space Mono"/>
                <a:sym typeface="Space Mono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Space Mono"/>
              <a:buChar char="■"/>
              <a:defRPr sz="12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ce Mono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Space Mono"/>
              <a:buChar char="●"/>
              <a:defRPr sz="1200">
                <a:latin typeface="Space Mono"/>
                <a:ea typeface="Space Mono"/>
                <a:cs typeface="Space Mono"/>
                <a:sym typeface="Space Mono"/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Font typeface="Space Mono"/>
              <a:buChar char="○"/>
              <a:defRPr sz="1200">
                <a:latin typeface="Space Mono"/>
                <a:ea typeface="Space Mono"/>
                <a:cs typeface="Space Mono"/>
                <a:sym typeface="Space Mono"/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Font typeface="Space Mono"/>
              <a:buChar char="■"/>
              <a:defRPr sz="1200">
                <a:latin typeface="Space Mono"/>
                <a:ea typeface="Space Mono"/>
                <a:cs typeface="Space Mono"/>
                <a:sym typeface="Space Mono"/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Font typeface="Space Mono"/>
              <a:buChar char="●"/>
              <a:defRPr sz="1200">
                <a:latin typeface="Space Mono"/>
                <a:ea typeface="Space Mono"/>
                <a:cs typeface="Space Mono"/>
                <a:sym typeface="Space Mono"/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Font typeface="Space Mono"/>
              <a:buChar char="○"/>
              <a:defRPr sz="1200">
                <a:latin typeface="Space Mono"/>
                <a:ea typeface="Space Mono"/>
                <a:cs typeface="Space Mono"/>
                <a:sym typeface="Space Mono"/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Font typeface="Space Mono"/>
              <a:buChar char="■"/>
              <a:defRPr sz="1200">
                <a:latin typeface="Space Mono"/>
                <a:ea typeface="Space Mono"/>
                <a:cs typeface="Space Mono"/>
                <a:sym typeface="Space Mono"/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Font typeface="Space Mono"/>
              <a:buChar char="●"/>
              <a:defRPr sz="1200">
                <a:latin typeface="Space Mono"/>
                <a:ea typeface="Space Mono"/>
                <a:cs typeface="Space Mono"/>
                <a:sym typeface="Space Mono"/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Font typeface="Space Mono"/>
              <a:buChar char="○"/>
              <a:defRPr sz="1200">
                <a:latin typeface="Space Mono"/>
                <a:ea typeface="Space Mono"/>
                <a:cs typeface="Space Mono"/>
                <a:sym typeface="Space Mono"/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Font typeface="Space Mono"/>
              <a:buChar char="■"/>
              <a:defRPr sz="12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Space Mono"/>
              <a:buNone/>
              <a:defRPr sz="4800"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Font typeface="Space Mono"/>
              <a:buNone/>
              <a:defRPr sz="4200"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Font typeface="Space Mono"/>
              <a:buNone/>
              <a:defRPr sz="4200">
                <a:latin typeface="Space Mono"/>
                <a:ea typeface="Space Mono"/>
                <a:cs typeface="Space Mono"/>
                <a:sym typeface="Space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Font typeface="Space Mono"/>
              <a:buNone/>
              <a:defRPr sz="4200">
                <a:latin typeface="Space Mono"/>
                <a:ea typeface="Space Mono"/>
                <a:cs typeface="Space Mono"/>
                <a:sym typeface="Space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Font typeface="Space Mono"/>
              <a:buNone/>
              <a:defRPr sz="4200">
                <a:latin typeface="Space Mono"/>
                <a:ea typeface="Space Mono"/>
                <a:cs typeface="Space Mono"/>
                <a:sym typeface="Space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Font typeface="Space Mono"/>
              <a:buNone/>
              <a:defRPr sz="4200">
                <a:latin typeface="Space Mono"/>
                <a:ea typeface="Space Mono"/>
                <a:cs typeface="Space Mono"/>
                <a:sym typeface="Space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Font typeface="Space Mono"/>
              <a:buNone/>
              <a:defRPr sz="4200">
                <a:latin typeface="Space Mono"/>
                <a:ea typeface="Space Mono"/>
                <a:cs typeface="Space Mono"/>
                <a:sym typeface="Space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Font typeface="Space Mono"/>
              <a:buNone/>
              <a:defRPr sz="4200">
                <a:latin typeface="Space Mono"/>
                <a:ea typeface="Space Mono"/>
                <a:cs typeface="Space Mono"/>
                <a:sym typeface="Space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Font typeface="Space Mono"/>
              <a:buNone/>
              <a:defRPr sz="4200">
                <a:latin typeface="Space Mono"/>
                <a:ea typeface="Space Mono"/>
                <a:cs typeface="Space Mono"/>
                <a:sym typeface="Space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Font typeface="Space Mono"/>
              <a:buNone/>
              <a:defRPr sz="4200"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Space Mono"/>
              <a:buNone/>
              <a:defRPr sz="2100"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Space Mono"/>
              <a:buChar char="●"/>
              <a:defRPr>
                <a:latin typeface="Space Mono"/>
                <a:ea typeface="Space Mono"/>
                <a:cs typeface="Space Mono"/>
                <a:sym typeface="Space Mono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Font typeface="Space Mono"/>
              <a:buChar char="○"/>
              <a:defRPr>
                <a:latin typeface="Space Mono"/>
                <a:ea typeface="Space Mono"/>
                <a:cs typeface="Space Mono"/>
                <a:sym typeface="Space Mono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Font typeface="Space Mono"/>
              <a:buChar char="■"/>
              <a:defRPr>
                <a:latin typeface="Space Mono"/>
                <a:ea typeface="Space Mono"/>
                <a:cs typeface="Space Mono"/>
                <a:sym typeface="Space Mono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Font typeface="Space Mono"/>
              <a:buChar char="●"/>
              <a:defRPr>
                <a:latin typeface="Space Mono"/>
                <a:ea typeface="Space Mono"/>
                <a:cs typeface="Space Mono"/>
                <a:sym typeface="Space Mono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Font typeface="Space Mono"/>
              <a:buChar char="○"/>
              <a:defRPr>
                <a:latin typeface="Space Mono"/>
                <a:ea typeface="Space Mono"/>
                <a:cs typeface="Space Mono"/>
                <a:sym typeface="Space Mono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Font typeface="Space Mono"/>
              <a:buChar char="■"/>
              <a:defRPr>
                <a:latin typeface="Space Mono"/>
                <a:ea typeface="Space Mono"/>
                <a:cs typeface="Space Mono"/>
                <a:sym typeface="Space Mono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Font typeface="Space Mono"/>
              <a:buChar char="●"/>
              <a:defRPr>
                <a:latin typeface="Space Mono"/>
                <a:ea typeface="Space Mono"/>
                <a:cs typeface="Space Mono"/>
                <a:sym typeface="Space Mono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Font typeface="Space Mono"/>
              <a:buChar char="○"/>
              <a:defRPr>
                <a:latin typeface="Space Mono"/>
                <a:ea typeface="Space Mono"/>
                <a:cs typeface="Space Mono"/>
                <a:sym typeface="Space Mono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Font typeface="Space Mono"/>
              <a:buChar char="■"/>
              <a:defRPr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pace Mono"/>
              <a:buNone/>
              <a:defRPr sz="12000"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Space Mono"/>
              <a:buChar char="●"/>
              <a:defRPr>
                <a:latin typeface="Space Mono"/>
                <a:ea typeface="Space Mono"/>
                <a:cs typeface="Space Mono"/>
                <a:sym typeface="Space Mono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Font typeface="Space Mono"/>
              <a:buChar char="○"/>
              <a:defRPr>
                <a:latin typeface="Space Mono"/>
                <a:ea typeface="Space Mono"/>
                <a:cs typeface="Space Mono"/>
                <a:sym typeface="Space Mono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Font typeface="Space Mono"/>
              <a:buChar char="■"/>
              <a:defRPr>
                <a:latin typeface="Space Mono"/>
                <a:ea typeface="Space Mono"/>
                <a:cs typeface="Space Mono"/>
                <a:sym typeface="Space Mono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Font typeface="Space Mono"/>
              <a:buChar char="●"/>
              <a:defRPr>
                <a:latin typeface="Space Mono"/>
                <a:ea typeface="Space Mono"/>
                <a:cs typeface="Space Mono"/>
                <a:sym typeface="Space Mono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Font typeface="Space Mono"/>
              <a:buChar char="○"/>
              <a:defRPr>
                <a:latin typeface="Space Mono"/>
                <a:ea typeface="Space Mono"/>
                <a:cs typeface="Space Mono"/>
                <a:sym typeface="Space Mono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Font typeface="Space Mono"/>
              <a:buChar char="■"/>
              <a:defRPr>
                <a:latin typeface="Space Mono"/>
                <a:ea typeface="Space Mono"/>
                <a:cs typeface="Space Mono"/>
                <a:sym typeface="Space Mono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Font typeface="Space Mono"/>
              <a:buChar char="●"/>
              <a:defRPr>
                <a:latin typeface="Space Mono"/>
                <a:ea typeface="Space Mono"/>
                <a:cs typeface="Space Mono"/>
                <a:sym typeface="Space Mono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Font typeface="Space Mono"/>
              <a:buChar char="○"/>
              <a:defRPr>
                <a:latin typeface="Space Mono"/>
                <a:ea typeface="Space Mono"/>
                <a:cs typeface="Space Mono"/>
                <a:sym typeface="Space Mono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Font typeface="Space Mono"/>
              <a:buChar char="■"/>
              <a:defRPr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0" y="4980800"/>
            <a:ext cx="9144000" cy="1827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Jacob P Cherian, Assistant Professor, Department of CSE</a:t>
            </a:r>
            <a:r>
              <a:rPr lang="en" sz="1000">
                <a:solidFill>
                  <a:schemeClr val="lt1"/>
                </a:solidFill>
              </a:rPr>
              <a:t>,</a:t>
            </a:r>
            <a:r>
              <a:rPr lang="en" sz="10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 Saintgits College of Engineering</a:t>
            </a:r>
            <a:endParaRPr sz="10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438450" y="1717075"/>
            <a:ext cx="85206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E69138"/>
                </a:solidFill>
              </a:rPr>
              <a:t>Normalization</a:t>
            </a:r>
            <a:endParaRPr sz="4200">
              <a:solidFill>
                <a:srgbClr val="E69138"/>
              </a:solidFill>
            </a:endParaRPr>
          </a:p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5"/>
          <p:cNvSpPr txBox="1"/>
          <p:nvPr/>
        </p:nvSpPr>
        <p:spPr>
          <a:xfrm>
            <a:off x="3609525" y="2694550"/>
            <a:ext cx="1758300" cy="4968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Space Mono"/>
                <a:ea typeface="Space Mono"/>
                <a:cs typeface="Space Mono"/>
                <a:sym typeface="Space Mono"/>
              </a:rPr>
              <a:t>MODULE IV</a:t>
            </a:r>
            <a:endParaRPr sz="2000">
              <a:solidFill>
                <a:srgbClr val="4A86E8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311700" y="3596125"/>
            <a:ext cx="85206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80000"/>
                </a:solidFill>
                <a:latin typeface="Space Mono"/>
                <a:ea typeface="Space Mono"/>
                <a:cs typeface="Space Mono"/>
                <a:sym typeface="Space Mono"/>
              </a:rPr>
              <a:t>Jacob P Cherian</a:t>
            </a:r>
            <a:endParaRPr sz="1500">
              <a:solidFill>
                <a:srgbClr val="98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80000"/>
                </a:solidFill>
                <a:latin typeface="Space Mono"/>
                <a:ea typeface="Space Mono"/>
                <a:cs typeface="Space Mono"/>
                <a:sym typeface="Space Mono"/>
              </a:rPr>
              <a:t>Asst.Professor</a:t>
            </a:r>
            <a:endParaRPr sz="1500">
              <a:solidFill>
                <a:srgbClr val="98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80000"/>
                </a:solidFill>
                <a:latin typeface="Space Mono"/>
                <a:ea typeface="Space Mono"/>
                <a:cs typeface="Space Mono"/>
                <a:sym typeface="Space Mono"/>
              </a:rPr>
              <a:t>Dept.of CSE</a:t>
            </a:r>
            <a:r>
              <a:rPr lang="en" sz="1500">
                <a:solidFill>
                  <a:srgbClr val="980000"/>
                </a:solidFill>
              </a:rPr>
              <a:t>, </a:t>
            </a:r>
            <a:r>
              <a:rPr lang="en" sz="1500">
                <a:solidFill>
                  <a:srgbClr val="980000"/>
                </a:solidFill>
                <a:latin typeface="Space Mono"/>
                <a:ea typeface="Space Mono"/>
                <a:cs typeface="Space Mono"/>
                <a:sym typeface="Space Mono"/>
              </a:rPr>
              <a:t>Saintgits College of Engineering</a:t>
            </a:r>
            <a:endParaRPr sz="1500">
              <a:solidFill>
                <a:srgbClr val="98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8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Values in Tuples- Reasons</a:t>
            </a:r>
            <a:endParaRPr/>
          </a:p>
        </p:txBody>
      </p:sp>
      <p:sp>
        <p:nvSpPr>
          <p:cNvPr id="158" name="Google Shape;158;p34"/>
          <p:cNvSpPr txBox="1"/>
          <p:nvPr>
            <p:ph idx="1" type="body"/>
          </p:nvPr>
        </p:nvSpPr>
        <p:spPr>
          <a:xfrm>
            <a:off x="311700" y="771475"/>
            <a:ext cx="8520600" cy="4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attribute does not apply to this tuple.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example, Visa_status may not apply to U.S. students.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attribute value for this tuple is unknown.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example, the Date_of_birth may be unknown for an employee.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value is known but absent; that is, it has not been recorded yet. 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example, the Home_Phone_Number for an employee may exist, but may not be available and recorded yet.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Guideline 3</a:t>
            </a:r>
            <a:endParaRPr/>
          </a:p>
        </p:txBody>
      </p:sp>
      <p:sp>
        <p:nvSpPr>
          <p:cNvPr id="164" name="Google Shape;16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</a:rPr>
              <a:t>As far as possible, avoid placing attributes in a base relation whose values may frequently be NULL. </a:t>
            </a:r>
            <a:endParaRPr i="1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0000"/>
                </a:solidFill>
              </a:rPr>
              <a:t>If NULLs are unavoidable, make sure that they apply in exceptional cases only and do not apply to a majority of tuples in the relation.</a:t>
            </a:r>
            <a:endParaRPr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Dependency - Idea</a:t>
            </a:r>
            <a:endParaRPr/>
          </a:p>
        </p:txBody>
      </p:sp>
      <p:sp>
        <p:nvSpPr>
          <p:cNvPr id="170" name="Google Shape;17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3D3F"/>
                </a:solidFill>
                <a:highlight>
                  <a:srgbClr val="FFFFFF"/>
                </a:highlight>
              </a:rPr>
              <a:t>A </a:t>
            </a:r>
            <a:r>
              <a:rPr i="1" lang="en">
                <a:solidFill>
                  <a:srgbClr val="373D3F"/>
                </a:solidFill>
                <a:highlight>
                  <a:srgbClr val="FFFFFF"/>
                </a:highlight>
              </a:rPr>
              <a:t>functional dependency</a:t>
            </a:r>
            <a:r>
              <a:rPr lang="en">
                <a:solidFill>
                  <a:srgbClr val="373D3F"/>
                </a:solidFill>
                <a:highlight>
                  <a:srgbClr val="FFFFFF"/>
                </a:highlight>
              </a:rPr>
              <a:t> (FD) is a relationship between two attributes, typically between the PK and other non-key attributes within a table. </a:t>
            </a:r>
            <a:endParaRPr>
              <a:solidFill>
                <a:srgbClr val="373D3F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3D3F"/>
                </a:solidFill>
                <a:highlight>
                  <a:srgbClr val="FFFFFF"/>
                </a:highlight>
              </a:rPr>
              <a:t>For any relation R, attribute Y is functionally dependent on attribute X (usually the PK), if for every valid instance of X, that value of X uniquely determines the value of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</p:txBody>
      </p:sp>
      <p:sp>
        <p:nvSpPr>
          <p:cNvPr id="176" name="Google Shape;17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i="1" lang="en"/>
              <a:t>Definition. A functional dependency, denoted by X → Y, between two sets of attributes X and Y that are subsets of R specifies a constraint on the possible tuples that can form a relation state r of R. The constraint is that, for any two tuples t1 and t2 in r that have t1[X] = t2[X], they must also have t1[Y] = t2[Y].</a:t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Dependency - Idea</a:t>
            </a:r>
            <a:endParaRPr/>
          </a:p>
        </p:txBody>
      </p:sp>
      <p:sp>
        <p:nvSpPr>
          <p:cNvPr id="182" name="Google Shape;182;p38"/>
          <p:cNvSpPr txBox="1"/>
          <p:nvPr>
            <p:ph idx="1" type="body"/>
          </p:nvPr>
        </p:nvSpPr>
        <p:spPr>
          <a:xfrm>
            <a:off x="216925" y="1152475"/>
            <a:ext cx="861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This relationship is indicated by the representation below 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86360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73D3F"/>
                </a:solidFill>
                <a:highlight>
                  <a:srgbClr val="FFFFFF"/>
                </a:highlight>
              </a:rPr>
              <a:t>X ———–&gt; Y</a:t>
            </a:r>
            <a:endParaRPr>
              <a:solidFill>
                <a:srgbClr val="373D3F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left side of the above FD diagram i</a:t>
            </a:r>
            <a:r>
              <a:rPr lang="en">
                <a:solidFill>
                  <a:srgbClr val="373D3F"/>
                </a:solidFill>
                <a:highlight>
                  <a:srgbClr val="FFFFFF"/>
                </a:highlight>
              </a:rPr>
              <a:t>s called the</a:t>
            </a:r>
            <a:r>
              <a:rPr i="1" lang="en">
                <a:solidFill>
                  <a:srgbClr val="373D3F"/>
                </a:solidFill>
                <a:highlight>
                  <a:srgbClr val="FFFFFF"/>
                </a:highlight>
              </a:rPr>
              <a:t> determinant</a:t>
            </a:r>
            <a:r>
              <a:rPr lang="en">
                <a:solidFill>
                  <a:srgbClr val="373D3F"/>
                </a:solidFill>
                <a:highlight>
                  <a:srgbClr val="FFFFFF"/>
                </a:highlight>
              </a:rPr>
              <a:t>, and the right side is the </a:t>
            </a:r>
            <a:r>
              <a:rPr i="1" lang="en">
                <a:solidFill>
                  <a:srgbClr val="373D3F"/>
                </a:solidFill>
                <a:highlight>
                  <a:srgbClr val="FFFFFF"/>
                </a:highlight>
              </a:rPr>
              <a:t>dependent</a:t>
            </a:r>
            <a:r>
              <a:rPr lang="en">
                <a:solidFill>
                  <a:srgbClr val="373D3F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rgbClr val="373D3F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graphicFrame>
        <p:nvGraphicFramePr>
          <p:cNvPr id="188" name="Google Shape;188;p39"/>
          <p:cNvGraphicFramePr/>
          <p:nvPr/>
        </p:nvGraphicFramePr>
        <p:xfrm>
          <a:off x="385675" y="123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{DDF32B3E-6A41-40E2-A288-07CDAE7705A8}</a:tableStyleId>
              </a:tblPr>
              <a:tblGrid>
                <a:gridCol w="1273450"/>
                <a:gridCol w="1273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9" name="Google Shape;189;p39"/>
          <p:cNvGraphicFramePr/>
          <p:nvPr/>
        </p:nvGraphicFramePr>
        <p:xfrm>
          <a:off x="5491075" y="123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{DDF32B3E-6A41-40E2-A288-07CDAE7705A8}</a:tableStyleId>
              </a:tblPr>
              <a:tblGrid>
                <a:gridCol w="1273450"/>
                <a:gridCol w="1273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39"/>
          <p:cNvSpPr txBox="1"/>
          <p:nvPr/>
        </p:nvSpPr>
        <p:spPr>
          <a:xfrm>
            <a:off x="5676125" y="4198775"/>
            <a:ext cx="22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-&gt; Y</a:t>
            </a:r>
            <a:endParaRPr/>
          </a:p>
        </p:txBody>
      </p:sp>
      <p:sp>
        <p:nvSpPr>
          <p:cNvPr id="191" name="Google Shape;191;p39"/>
          <p:cNvSpPr txBox="1"/>
          <p:nvPr/>
        </p:nvSpPr>
        <p:spPr>
          <a:xfrm>
            <a:off x="5316125" y="4507475"/>
            <a:ext cx="33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ace Mono"/>
                <a:ea typeface="Space Mono"/>
                <a:cs typeface="Space Mono"/>
                <a:sym typeface="Space Mono"/>
              </a:rPr>
              <a:t>X functionally determines Y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Functional Dependencies</a:t>
            </a:r>
            <a:endParaRPr/>
          </a:p>
        </p:txBody>
      </p:sp>
      <p:sp>
        <p:nvSpPr>
          <p:cNvPr id="197" name="Google Shape;197;p40"/>
          <p:cNvSpPr txBox="1"/>
          <p:nvPr>
            <p:ph idx="1" type="body"/>
          </p:nvPr>
        </p:nvSpPr>
        <p:spPr>
          <a:xfrm>
            <a:off x="311700" y="1152475"/>
            <a:ext cx="8520600" cy="3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There are mainly four types of Functional Dependency in DBMS. Following are the types of Functional Dependencies in DBMS: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Multivalued Dependency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Trivial Functional Dependency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Non-Trivial Functional Dependency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Transitive Dependency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Multivalued Dependency</a:t>
            </a:r>
            <a:endParaRPr/>
          </a:p>
        </p:txBody>
      </p:sp>
      <p:sp>
        <p:nvSpPr>
          <p:cNvPr id="203" name="Google Shape;20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400" rtl="0" algn="just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Multivalued dependency occurs when two attributes in a table are independent of each other but, both depend on a third attribute.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25400" rtl="0" algn="just">
              <a:lnSpc>
                <a:spcPct val="15625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 multivalued dependency consists of at least two attributes that are dependent on a third attribute that's why it always requires at least three attributes.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Trivial Dependency</a:t>
            </a:r>
            <a:endParaRPr/>
          </a:p>
        </p:txBody>
      </p:sp>
      <p:sp>
        <p:nvSpPr>
          <p:cNvPr id="209" name="Google Shape;20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If a functional dependency (FD) X → Y holds, where Y is a subset of X, then it is called a trivial FD.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So, X -&gt; Y is a trivial functional dependency if Y is a subset of X.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Non-Trivial Dependency</a:t>
            </a:r>
            <a:endParaRPr/>
          </a:p>
        </p:txBody>
      </p:sp>
      <p:sp>
        <p:nvSpPr>
          <p:cNvPr id="215" name="Google Shape;21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ontrivial dependency occurs when A-&gt;B holds true where B is not a subset of A.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a relationship, if attribute B is not a subset of attribute A, then it is considered as a non-trivial dependency.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Contents/Syllabus</a:t>
            </a:r>
            <a:endParaRPr/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11700" y="1092300"/>
            <a:ext cx="8260800" cy="3476700"/>
          </a:xfrm>
          <a:prstGeom prst="rect">
            <a:avLst/>
          </a:prstGeom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AF9F8"/>
                </a:highlight>
              </a:rPr>
              <a:t>Different anomalies in designing a database, The idea of normalization, Functional dependency, Armstrong’s  Axioms  (proofs  not  required),  Closures  and  their  computation,  Equivalence  of</a:t>
            </a:r>
            <a:endParaRPr sz="1500">
              <a:solidFill>
                <a:schemeClr val="dk1"/>
              </a:solidFill>
              <a:highlight>
                <a:srgbClr val="FAF9F8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AF9F8"/>
                </a:highlight>
              </a:rPr>
              <a:t>Functional Dependencies (FD), Minimal Cover (proofs not required).</a:t>
            </a:r>
            <a:endParaRPr sz="1500">
              <a:solidFill>
                <a:schemeClr val="dk1"/>
              </a:solidFill>
              <a:highlight>
                <a:srgbClr val="FAF9F8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AF9F8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AF9F8"/>
                </a:highlight>
              </a:rPr>
              <a:t> First Normal Form (1NF), Second  Normal  Form  (2NF),  Third  Normal  Form  (3NF),  Boyce  Codd  Normal  Form  (BCNF)</a:t>
            </a:r>
            <a:endParaRPr sz="1500">
              <a:solidFill>
                <a:schemeClr val="dk1"/>
              </a:solidFill>
              <a:highlight>
                <a:srgbClr val="FAF9F8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AF9F8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FAF9F8"/>
                </a:highlight>
              </a:rPr>
              <a:t>Lossless join and dependency preserving decomposition, Algorithms for checking Lossless Join(LJ) and Dependency Preserving (DP) properties. </a:t>
            </a:r>
            <a:endParaRPr sz="1500">
              <a:solidFill>
                <a:schemeClr val="dk1"/>
              </a:solidFill>
              <a:highlight>
                <a:srgbClr val="FAF9F8"/>
              </a:highlight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Transitive Dependency</a:t>
            </a:r>
            <a:endParaRPr/>
          </a:p>
        </p:txBody>
      </p:sp>
      <p:sp>
        <p:nvSpPr>
          <p:cNvPr id="221" name="Google Shape;22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426"/>
                </a:solidFill>
                <a:highlight>
                  <a:srgbClr val="FFFFFF"/>
                </a:highlight>
              </a:rPr>
              <a:t>A functional dependency is said to be transitive if it is indirectly formed by two functional dependencies.</a:t>
            </a:r>
            <a:endParaRPr>
              <a:solidFill>
                <a:srgbClr val="222426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426"/>
                </a:solidFill>
                <a:highlight>
                  <a:srgbClr val="FFFFFF"/>
                </a:highlight>
              </a:rPr>
              <a:t>For eg: if A-&gt;B &amp; B-&gt;C , then A--&gt;C</a:t>
            </a:r>
            <a:endParaRPr>
              <a:solidFill>
                <a:srgbClr val="222426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22426"/>
                </a:solidFill>
                <a:highlight>
                  <a:srgbClr val="FFFFFF"/>
                </a:highlight>
              </a:rPr>
              <a:t>The FD A--&gt;C is a transitive dependency</a:t>
            </a:r>
            <a:endParaRPr>
              <a:solidFill>
                <a:srgbClr val="22242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Guideline 1</a:t>
            </a:r>
            <a:endParaRPr/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</a:rPr>
              <a:t>Design a relation schema so that it is easy to explain its meaning. Do not combine attributes from multiple entity types and relationship types into a single relation. </a:t>
            </a:r>
            <a:endParaRPr i="1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0000"/>
                </a:solidFill>
              </a:rPr>
              <a:t>If the relation corresponds to a mixture of multiple entities and relationships, semantic ambiguities will result and the relation cannot be easily explained.</a:t>
            </a:r>
            <a:endParaRPr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775" y="1279750"/>
            <a:ext cx="4457675" cy="266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Anomalies in Designing a DB</a:t>
            </a:r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Anomaly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Deletion Anomaly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Updation Anomaly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133" name="Google Shape;1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88" y="1061225"/>
            <a:ext cx="7880425" cy="2920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30"/>
          <p:cNvCxnSpPr/>
          <p:nvPr/>
        </p:nvCxnSpPr>
        <p:spPr>
          <a:xfrm flipH="1" rot="10800000">
            <a:off x="886275" y="3703250"/>
            <a:ext cx="6694500" cy="1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140" name="Google Shape;1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400" y="884245"/>
            <a:ext cx="5177699" cy="33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Guideline 2</a:t>
            </a:r>
            <a:endParaRPr/>
          </a:p>
        </p:txBody>
      </p:sp>
      <p:sp>
        <p:nvSpPr>
          <p:cNvPr id="146" name="Google Shape;14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</a:rPr>
              <a:t>Design the base relation schemas so that no insertion, deletion, or modification anomalies are present in the relations. </a:t>
            </a:r>
            <a:endParaRPr i="1"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en">
                <a:solidFill>
                  <a:srgbClr val="FF0000"/>
                </a:solidFill>
              </a:rPr>
              <a:t>If any anomalies are present, note them clearly and make sure that the programs that update the database will operate correctly.</a:t>
            </a:r>
            <a:endParaRPr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Values in Tuples</a:t>
            </a:r>
            <a:endParaRPr/>
          </a:p>
        </p:txBody>
      </p:sp>
      <p:sp>
        <p:nvSpPr>
          <p:cNvPr id="152" name="Google Shape;15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values can</a:t>
            </a:r>
            <a:r>
              <a:rPr lang="en"/>
              <a:t> waste space at the storage level and may also lead to problems with understanding the meaning of the attributes.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Difficulty to account for them when aggregate operations such as COUNT or SUM are applied.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SELECT and JOIN operations involve comparisons; if NULL values are present, the results may become unpredictable.6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