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 id="352" r:id="rId101"/>
    <p:sldId id="353" r:id="rId102"/>
    <p:sldId id="354" r:id="rId103"/>
    <p:sldId id="355" r:id="rId104"/>
    <p:sldId id="356" r:id="rId105"/>
    <p:sldId id="357" r:id="rId106"/>
    <p:sldId id="358" r:id="rId107"/>
    <p:sldId id="359" r:id="rId108"/>
    <p:sldId id="360" r:id="rId109"/>
    <p:sldId id="361" r:id="rId110"/>
    <p:sldId id="362" r:id="rId111"/>
    <p:sldId id="363" r:id="rId112"/>
    <p:sldId id="364" r:id="rId113"/>
    <p:sldId id="365" r:id="rId114"/>
    <p:sldId id="366" r:id="rId115"/>
    <p:sldId id="367" r:id="rId116"/>
    <p:sldId id="368" r:id="rId117"/>
    <p:sldId id="369" r:id="rId11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19" roundtripDataSignature="AMtx7milHzWqMaQVXvO5Ai35K9MeHIqwk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9" Type="http://schemas.openxmlformats.org/officeDocument/2006/relationships/slide" Target="slides/slide105.xml"/><Relationship Id="rId108" Type="http://schemas.openxmlformats.org/officeDocument/2006/relationships/slide" Target="slides/slide104.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95" Type="http://schemas.openxmlformats.org/officeDocument/2006/relationships/slide" Target="slides/slide91.xml"/><Relationship Id="rId94" Type="http://schemas.openxmlformats.org/officeDocument/2006/relationships/slide" Target="slides/slide90.xml"/><Relationship Id="rId97" Type="http://schemas.openxmlformats.org/officeDocument/2006/relationships/slide" Target="slides/slide93.xml"/><Relationship Id="rId96" Type="http://schemas.openxmlformats.org/officeDocument/2006/relationships/slide" Target="slides/slide92.xml"/><Relationship Id="rId11" Type="http://schemas.openxmlformats.org/officeDocument/2006/relationships/slide" Target="slides/slide7.xml"/><Relationship Id="rId99" Type="http://schemas.openxmlformats.org/officeDocument/2006/relationships/slide" Target="slides/slide95.xml"/><Relationship Id="rId10" Type="http://schemas.openxmlformats.org/officeDocument/2006/relationships/slide" Target="slides/slide6.xml"/><Relationship Id="rId98" Type="http://schemas.openxmlformats.org/officeDocument/2006/relationships/slide" Target="slides/slide94.xml"/><Relationship Id="rId13" Type="http://schemas.openxmlformats.org/officeDocument/2006/relationships/slide" Target="slides/slide9.xml"/><Relationship Id="rId12" Type="http://schemas.openxmlformats.org/officeDocument/2006/relationships/slide" Target="slides/slide8.xml"/><Relationship Id="rId91" Type="http://schemas.openxmlformats.org/officeDocument/2006/relationships/slide" Target="slides/slide87.xml"/><Relationship Id="rId90" Type="http://schemas.openxmlformats.org/officeDocument/2006/relationships/slide" Target="slides/slide86.xml"/><Relationship Id="rId93" Type="http://schemas.openxmlformats.org/officeDocument/2006/relationships/slide" Target="slides/slide89.xml"/><Relationship Id="rId92" Type="http://schemas.openxmlformats.org/officeDocument/2006/relationships/slide" Target="slides/slide88.xml"/><Relationship Id="rId118" Type="http://schemas.openxmlformats.org/officeDocument/2006/relationships/slide" Target="slides/slide114.xml"/><Relationship Id="rId117" Type="http://schemas.openxmlformats.org/officeDocument/2006/relationships/slide" Target="slides/slide113.xml"/><Relationship Id="rId116" Type="http://schemas.openxmlformats.org/officeDocument/2006/relationships/slide" Target="slides/slide112.xml"/><Relationship Id="rId115" Type="http://schemas.openxmlformats.org/officeDocument/2006/relationships/slide" Target="slides/slide111.xml"/><Relationship Id="rId119" Type="http://customschemas.google.com/relationships/presentationmetadata" Target="metadata"/><Relationship Id="rId15" Type="http://schemas.openxmlformats.org/officeDocument/2006/relationships/slide" Target="slides/slide11.xml"/><Relationship Id="rId110" Type="http://schemas.openxmlformats.org/officeDocument/2006/relationships/slide" Target="slides/slide106.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14" Type="http://schemas.openxmlformats.org/officeDocument/2006/relationships/slide" Target="slides/slide110.xml"/><Relationship Id="rId18" Type="http://schemas.openxmlformats.org/officeDocument/2006/relationships/slide" Target="slides/slide14.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84" Type="http://schemas.openxmlformats.org/officeDocument/2006/relationships/slide" Target="slides/slide80.xml"/><Relationship Id="rId83" Type="http://schemas.openxmlformats.org/officeDocument/2006/relationships/slide" Target="slides/slide79.xml"/><Relationship Id="rId86" Type="http://schemas.openxmlformats.org/officeDocument/2006/relationships/slide" Target="slides/slide82.xml"/><Relationship Id="rId85" Type="http://schemas.openxmlformats.org/officeDocument/2006/relationships/slide" Target="slides/slide81.xml"/><Relationship Id="rId88" Type="http://schemas.openxmlformats.org/officeDocument/2006/relationships/slide" Target="slides/slide84.xml"/><Relationship Id="rId87" Type="http://schemas.openxmlformats.org/officeDocument/2006/relationships/slide" Target="slides/slide83.xml"/><Relationship Id="rId89" Type="http://schemas.openxmlformats.org/officeDocument/2006/relationships/slide" Target="slides/slide85.xml"/><Relationship Id="rId80" Type="http://schemas.openxmlformats.org/officeDocument/2006/relationships/slide" Target="slides/slide76.xml"/><Relationship Id="rId82" Type="http://schemas.openxmlformats.org/officeDocument/2006/relationships/slide" Target="slides/slide78.xml"/><Relationship Id="rId81" Type="http://schemas.openxmlformats.org/officeDocument/2006/relationships/slide" Target="slides/slide7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75" Type="http://schemas.openxmlformats.org/officeDocument/2006/relationships/slide" Target="slides/slide71.xml"/><Relationship Id="rId74" Type="http://schemas.openxmlformats.org/officeDocument/2006/relationships/slide" Target="slides/slide70.xml"/><Relationship Id="rId77" Type="http://schemas.openxmlformats.org/officeDocument/2006/relationships/slide" Target="slides/slide73.xml"/><Relationship Id="rId76" Type="http://schemas.openxmlformats.org/officeDocument/2006/relationships/slide" Target="slides/slide72.xml"/><Relationship Id="rId79" Type="http://schemas.openxmlformats.org/officeDocument/2006/relationships/slide" Target="slides/slide75.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62" Type="http://schemas.openxmlformats.org/officeDocument/2006/relationships/slide" Target="slides/slide58.xml"/><Relationship Id="rId61" Type="http://schemas.openxmlformats.org/officeDocument/2006/relationships/slide" Target="slides/slide57.xml"/><Relationship Id="rId64" Type="http://schemas.openxmlformats.org/officeDocument/2006/relationships/slide" Target="slides/slide60.xml"/><Relationship Id="rId63" Type="http://schemas.openxmlformats.org/officeDocument/2006/relationships/slide" Target="slides/slide59.xml"/><Relationship Id="rId66" Type="http://schemas.openxmlformats.org/officeDocument/2006/relationships/slide" Target="slides/slide62.xml"/><Relationship Id="rId65" Type="http://schemas.openxmlformats.org/officeDocument/2006/relationships/slide" Target="slides/slide61.xml"/><Relationship Id="rId68" Type="http://schemas.openxmlformats.org/officeDocument/2006/relationships/slide" Target="slides/slide64.xml"/><Relationship Id="rId67" Type="http://schemas.openxmlformats.org/officeDocument/2006/relationships/slide" Target="slides/slide63.xml"/><Relationship Id="rId60" Type="http://schemas.openxmlformats.org/officeDocument/2006/relationships/slide" Target="slides/slide56.xml"/><Relationship Id="rId69" Type="http://schemas.openxmlformats.org/officeDocument/2006/relationships/slide" Target="slides/slide6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55" Type="http://schemas.openxmlformats.org/officeDocument/2006/relationships/slide" Target="slides/slide51.xml"/><Relationship Id="rId54" Type="http://schemas.openxmlformats.org/officeDocument/2006/relationships/slide" Target="slides/slide50.xml"/><Relationship Id="rId57" Type="http://schemas.openxmlformats.org/officeDocument/2006/relationships/slide" Target="slides/slide53.xml"/><Relationship Id="rId56" Type="http://schemas.openxmlformats.org/officeDocument/2006/relationships/slide" Target="slides/slide52.xml"/><Relationship Id="rId59" Type="http://schemas.openxmlformats.org/officeDocument/2006/relationships/slide" Target="slides/slide55.xml"/><Relationship Id="rId58"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p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0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p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0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p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0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p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0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p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0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p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0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p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0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p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0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p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0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p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0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p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p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p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p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p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5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5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5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6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6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6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6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6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6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6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6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6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6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7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7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7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7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7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7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7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7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p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7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8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p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8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p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8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p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8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p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8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p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8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p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8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p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8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p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8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p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8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p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9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p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9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p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9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p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9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p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9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p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9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p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9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p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9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p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9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p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9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2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1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1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1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1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2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2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2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2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2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2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2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24"/>
          <p:cNvSpPr/>
          <p:nvPr>
            <p:ph idx="2" type="pic"/>
          </p:nvPr>
        </p:nvSpPr>
        <p:spPr>
          <a:xfrm>
            <a:off x="5183188" y="987425"/>
            <a:ext cx="6172200" cy="4873625"/>
          </a:xfrm>
          <a:prstGeom prst="rect">
            <a:avLst/>
          </a:prstGeom>
          <a:noFill/>
          <a:ln>
            <a:noFill/>
          </a:ln>
        </p:spPr>
      </p:sp>
      <p:sp>
        <p:nvSpPr>
          <p:cNvPr id="64" name="Google Shape;64;p12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 Id="rId3" Type="http://schemas.openxmlformats.org/officeDocument/2006/relationships/image" Target="../media/image19.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 Id="rId3" Type="http://schemas.openxmlformats.org/officeDocument/2006/relationships/image" Target="../media/image22.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 Id="rId3" Type="http://schemas.openxmlformats.org/officeDocument/2006/relationships/image" Target="../media/image29.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 Id="rId3" Type="http://schemas.openxmlformats.org/officeDocument/2006/relationships/image" Target="../media/image26.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 Id="rId3" Type="http://schemas.openxmlformats.org/officeDocument/2006/relationships/image" Target="../media/image2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 Id="rId3" Type="http://schemas.openxmlformats.org/officeDocument/2006/relationships/image" Target="../media/image2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 Id="rId3" Type="http://schemas.openxmlformats.org/officeDocument/2006/relationships/image" Target="../media/image24.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 Id="rId3" Type="http://schemas.openxmlformats.org/officeDocument/2006/relationships/image" Target="../media/image23.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 Id="rId3" Type="http://schemas.openxmlformats.org/officeDocument/2006/relationships/image" Target="../media/image27.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4.xml"/><Relationship Id="rId3" Type="http://schemas.openxmlformats.org/officeDocument/2006/relationships/image" Target="../media/image3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10.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7.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9.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 Id="rId3" Type="http://schemas.openxmlformats.org/officeDocument/2006/relationships/image" Target="../media/image12.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 Id="rId3" Type="http://schemas.openxmlformats.org/officeDocument/2006/relationships/image" Target="../media/image14.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 Id="rId3" Type="http://schemas.openxmlformats.org/officeDocument/2006/relationships/image" Target="../media/image15.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 Id="rId3" Type="http://schemas.openxmlformats.org/officeDocument/2006/relationships/image" Target="../media/image13.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 Id="rId3" Type="http://schemas.openxmlformats.org/officeDocument/2006/relationships/image" Target="../media/image17.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 Id="rId3" Type="http://schemas.openxmlformats.org/officeDocument/2006/relationships/image" Target="../media/image16.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 Id="rId3" Type="http://schemas.openxmlformats.org/officeDocument/2006/relationships/image" Target="../media/image28.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 Id="rId3" Type="http://schemas.openxmlformats.org/officeDocument/2006/relationships/image" Target="../media/image18.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 Id="rId3" Type="http://schemas.openxmlformats.org/officeDocument/2006/relationships/image" Target="../media/image30.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CST204 Database Management System</a:t>
            </a:r>
            <a:endParaRPr/>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Module 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 to Databases</a:t>
            </a:r>
            <a:endParaRPr/>
          </a:p>
        </p:txBody>
      </p:sp>
      <p:sp>
        <p:nvSpPr>
          <p:cNvPr id="139" name="Google Shape;139;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Database Management System (DBMS) - Example</a:t>
            </a:r>
            <a:endParaRPr/>
          </a:p>
          <a:p>
            <a:pPr indent="-228600" lvl="0" marL="228600" rtl="0" algn="just">
              <a:lnSpc>
                <a:spcPct val="90000"/>
              </a:lnSpc>
              <a:spcBef>
                <a:spcPts val="1000"/>
              </a:spcBef>
              <a:spcAft>
                <a:spcPts val="0"/>
              </a:spcAft>
              <a:buClr>
                <a:schemeClr val="dk1"/>
              </a:buClr>
              <a:buSzPts val="2800"/>
              <a:buChar char="•"/>
            </a:pPr>
            <a:r>
              <a:rPr lang="en-US"/>
              <a:t>A university database for maintaining information concerning students, courses, and grades in a university environment </a:t>
            </a:r>
            <a:endParaRPr/>
          </a:p>
          <a:p>
            <a:pPr indent="-50800" lvl="0" marL="228600" rtl="0" algn="just">
              <a:lnSpc>
                <a:spcPct val="90000"/>
              </a:lnSpc>
              <a:spcBef>
                <a:spcPts val="1000"/>
              </a:spcBef>
              <a:spcAft>
                <a:spcPts val="0"/>
              </a:spcAft>
              <a:buClr>
                <a:schemeClr val="dk1"/>
              </a:buClr>
              <a:buSzPts val="2800"/>
              <a:buNone/>
            </a:pPr>
            <a:r>
              <a:t/>
            </a:r>
            <a:endParaRPr/>
          </a:p>
        </p:txBody>
      </p:sp>
      <p:pic>
        <p:nvPicPr>
          <p:cNvPr id="140" name="Google Shape;140;p10"/>
          <p:cNvPicPr preferRelativeResize="0"/>
          <p:nvPr/>
        </p:nvPicPr>
        <p:blipFill rotWithShape="1">
          <a:blip r:embed="rId3">
            <a:alphaModFix/>
          </a:blip>
          <a:srcRect b="0" l="0" r="0" t="0"/>
          <a:stretch/>
        </p:blipFill>
        <p:spPr>
          <a:xfrm>
            <a:off x="3506770" y="3176833"/>
            <a:ext cx="4609707" cy="3454774"/>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10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Entity Relationship (ER) Model</a:t>
            </a:r>
            <a:endParaRPr/>
          </a:p>
        </p:txBody>
      </p:sp>
      <p:sp>
        <p:nvSpPr>
          <p:cNvPr id="701" name="Google Shape;701;p100"/>
          <p:cNvSpPr txBox="1"/>
          <p:nvPr>
            <p:ph idx="1" type="body"/>
          </p:nvPr>
        </p:nvSpPr>
        <p:spPr>
          <a:xfrm>
            <a:off x="581025" y="1495425"/>
            <a:ext cx="11209256" cy="499745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Constraints on binary relationships</a:t>
            </a:r>
            <a:endParaRPr/>
          </a:p>
          <a:p>
            <a:pPr indent="-228600" lvl="0" marL="228600" rtl="0" algn="just">
              <a:lnSpc>
                <a:spcPct val="80000"/>
              </a:lnSpc>
              <a:spcBef>
                <a:spcPts val="1000"/>
              </a:spcBef>
              <a:spcAft>
                <a:spcPts val="0"/>
              </a:spcAft>
              <a:buClr>
                <a:srgbClr val="FF0000"/>
              </a:buClr>
              <a:buSzPts val="2700"/>
              <a:buChar char="•"/>
            </a:pPr>
            <a:r>
              <a:rPr lang="en-US" sz="2700">
                <a:solidFill>
                  <a:srgbClr val="FF0000"/>
                </a:solidFill>
              </a:rPr>
              <a:t>Cardinality ratio (1 : 1)</a:t>
            </a:r>
            <a:endParaRPr/>
          </a:p>
        </p:txBody>
      </p:sp>
      <p:pic>
        <p:nvPicPr>
          <p:cNvPr id="702" name="Google Shape;702;p100"/>
          <p:cNvPicPr preferRelativeResize="0"/>
          <p:nvPr/>
        </p:nvPicPr>
        <p:blipFill rotWithShape="1">
          <a:blip r:embed="rId3">
            <a:alphaModFix/>
          </a:blip>
          <a:srcRect b="0" l="0" r="0" t="0"/>
          <a:stretch/>
        </p:blipFill>
        <p:spPr>
          <a:xfrm>
            <a:off x="2470916" y="2481942"/>
            <a:ext cx="6047815" cy="4255418"/>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10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Entity Relationship (ER) Model</a:t>
            </a:r>
            <a:endParaRPr/>
          </a:p>
        </p:txBody>
      </p:sp>
      <p:sp>
        <p:nvSpPr>
          <p:cNvPr id="708" name="Google Shape;708;p101"/>
          <p:cNvSpPr txBox="1"/>
          <p:nvPr>
            <p:ph idx="1" type="body"/>
          </p:nvPr>
        </p:nvSpPr>
        <p:spPr>
          <a:xfrm>
            <a:off x="581025" y="1495425"/>
            <a:ext cx="11209256" cy="499745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Constraints on binary relationships</a:t>
            </a:r>
            <a:endParaRPr/>
          </a:p>
          <a:p>
            <a:pPr indent="-228600" lvl="0" marL="228600" rtl="0" algn="just">
              <a:lnSpc>
                <a:spcPct val="80000"/>
              </a:lnSpc>
              <a:spcBef>
                <a:spcPts val="1000"/>
              </a:spcBef>
              <a:spcAft>
                <a:spcPts val="0"/>
              </a:spcAft>
              <a:buClr>
                <a:srgbClr val="FF0000"/>
              </a:buClr>
              <a:buSzPts val="2700"/>
              <a:buChar char="•"/>
            </a:pPr>
            <a:r>
              <a:rPr lang="en-US" sz="2700">
                <a:solidFill>
                  <a:srgbClr val="FF0000"/>
                </a:solidFill>
              </a:rPr>
              <a:t>Cardinality ratio (M : N)</a:t>
            </a:r>
            <a:endParaRPr/>
          </a:p>
        </p:txBody>
      </p:sp>
      <p:pic>
        <p:nvPicPr>
          <p:cNvPr id="709" name="Google Shape;709;p101"/>
          <p:cNvPicPr preferRelativeResize="0"/>
          <p:nvPr/>
        </p:nvPicPr>
        <p:blipFill rotWithShape="1">
          <a:blip r:embed="rId3">
            <a:alphaModFix/>
          </a:blip>
          <a:srcRect b="0" l="0" r="0" t="0"/>
          <a:stretch/>
        </p:blipFill>
        <p:spPr>
          <a:xfrm>
            <a:off x="2881415" y="2455863"/>
            <a:ext cx="4995848" cy="4037012"/>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10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Entity Relationship (ER) Model</a:t>
            </a:r>
            <a:endParaRPr/>
          </a:p>
        </p:txBody>
      </p:sp>
      <p:sp>
        <p:nvSpPr>
          <p:cNvPr id="715" name="Google Shape;715;p102"/>
          <p:cNvSpPr txBox="1"/>
          <p:nvPr>
            <p:ph idx="1" type="body"/>
          </p:nvPr>
        </p:nvSpPr>
        <p:spPr>
          <a:xfrm>
            <a:off x="581025" y="1495425"/>
            <a:ext cx="11209256" cy="4997450"/>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rgbClr val="FF0000"/>
              </a:buClr>
              <a:buSzPct val="100000"/>
              <a:buNone/>
            </a:pPr>
            <a:r>
              <a:rPr b="1" lang="en-US">
                <a:solidFill>
                  <a:srgbClr val="FF0000"/>
                </a:solidFill>
              </a:rPr>
              <a:t>Constraints on binary relationships</a:t>
            </a:r>
            <a:endParaRPr/>
          </a:p>
          <a:p>
            <a:pPr indent="0" lvl="0" marL="0" rtl="0" algn="just">
              <a:lnSpc>
                <a:spcPct val="80000"/>
              </a:lnSpc>
              <a:spcBef>
                <a:spcPts val="1000"/>
              </a:spcBef>
              <a:spcAft>
                <a:spcPts val="0"/>
              </a:spcAft>
              <a:buClr>
                <a:srgbClr val="FF0000"/>
              </a:buClr>
              <a:buSzPct val="100000"/>
              <a:buNone/>
            </a:pPr>
            <a:r>
              <a:rPr lang="en-US" sz="2700">
                <a:solidFill>
                  <a:srgbClr val="FF0000"/>
                </a:solidFill>
              </a:rPr>
              <a:t>Participation Constraints</a:t>
            </a:r>
            <a:endParaRPr/>
          </a:p>
          <a:p>
            <a:pPr indent="-228631" lvl="0" marL="228600" rtl="0" algn="just">
              <a:lnSpc>
                <a:spcPct val="90000"/>
              </a:lnSpc>
              <a:spcBef>
                <a:spcPts val="1000"/>
              </a:spcBef>
              <a:spcAft>
                <a:spcPts val="0"/>
              </a:spcAft>
              <a:buClr>
                <a:schemeClr val="dk1"/>
              </a:buClr>
              <a:buSzPct val="100000"/>
              <a:buChar char="•"/>
            </a:pPr>
            <a:r>
              <a:rPr lang="en-US" sz="2700"/>
              <a:t>Specifies whether the existence of an entity depends on its being related to another entity</a:t>
            </a:r>
            <a:endParaRPr/>
          </a:p>
          <a:p>
            <a:pPr indent="-228631" lvl="0" marL="228600" rtl="0" algn="just">
              <a:lnSpc>
                <a:spcPct val="90000"/>
              </a:lnSpc>
              <a:spcBef>
                <a:spcPts val="1000"/>
              </a:spcBef>
              <a:spcAft>
                <a:spcPts val="0"/>
              </a:spcAft>
              <a:buClr>
                <a:schemeClr val="dk1"/>
              </a:buClr>
              <a:buSzPct val="100000"/>
              <a:buChar char="•"/>
            </a:pPr>
            <a:r>
              <a:rPr lang="en-US" sz="2700"/>
              <a:t>Specifies the minimum number of relationship instances that each entity can participate in</a:t>
            </a:r>
            <a:endParaRPr/>
          </a:p>
          <a:p>
            <a:pPr indent="-228631" lvl="0" marL="228600" rtl="0" algn="just">
              <a:lnSpc>
                <a:spcPct val="90000"/>
              </a:lnSpc>
              <a:spcBef>
                <a:spcPts val="1000"/>
              </a:spcBef>
              <a:spcAft>
                <a:spcPts val="0"/>
              </a:spcAft>
              <a:buClr>
                <a:schemeClr val="dk1"/>
              </a:buClr>
              <a:buSzPct val="100000"/>
              <a:buChar char="•"/>
            </a:pPr>
            <a:r>
              <a:rPr lang="en-US" sz="2700"/>
              <a:t>Also called the minimum cardinality constraints</a:t>
            </a:r>
            <a:endParaRPr/>
          </a:p>
          <a:p>
            <a:pPr indent="-228631" lvl="0" marL="228600" rtl="0" algn="just">
              <a:lnSpc>
                <a:spcPct val="90000"/>
              </a:lnSpc>
              <a:spcBef>
                <a:spcPts val="1000"/>
              </a:spcBef>
              <a:spcAft>
                <a:spcPts val="0"/>
              </a:spcAft>
              <a:buClr>
                <a:schemeClr val="dk1"/>
              </a:buClr>
              <a:buSzPct val="100000"/>
              <a:buChar char="•"/>
            </a:pPr>
            <a:r>
              <a:rPr lang="en-US" sz="2700"/>
              <a:t>There are two types of participation constraints – </a:t>
            </a:r>
            <a:r>
              <a:rPr lang="en-US" sz="2700">
                <a:solidFill>
                  <a:srgbClr val="FF0000"/>
                </a:solidFill>
              </a:rPr>
              <a:t>total</a:t>
            </a:r>
            <a:r>
              <a:rPr lang="en-US" sz="2700"/>
              <a:t> and </a:t>
            </a:r>
            <a:r>
              <a:rPr lang="en-US" sz="2700">
                <a:solidFill>
                  <a:srgbClr val="FF0000"/>
                </a:solidFill>
              </a:rPr>
              <a:t>partial</a:t>
            </a:r>
            <a:endParaRPr/>
          </a:p>
          <a:p>
            <a:pPr indent="0" lvl="0" marL="0" rtl="0" algn="just">
              <a:lnSpc>
                <a:spcPct val="90000"/>
              </a:lnSpc>
              <a:spcBef>
                <a:spcPts val="1000"/>
              </a:spcBef>
              <a:spcAft>
                <a:spcPts val="0"/>
              </a:spcAft>
              <a:buClr>
                <a:srgbClr val="FF0000"/>
              </a:buClr>
              <a:buSzPct val="100000"/>
              <a:buNone/>
            </a:pPr>
            <a:r>
              <a:rPr lang="en-US" sz="2700">
                <a:solidFill>
                  <a:srgbClr val="FF0000"/>
                </a:solidFill>
              </a:rPr>
              <a:t>Total participation</a:t>
            </a:r>
            <a:endParaRPr/>
          </a:p>
          <a:p>
            <a:pPr indent="-228631" lvl="0" marL="228600" rtl="0" algn="just">
              <a:lnSpc>
                <a:spcPct val="90000"/>
              </a:lnSpc>
              <a:spcBef>
                <a:spcPts val="1000"/>
              </a:spcBef>
              <a:spcAft>
                <a:spcPts val="0"/>
              </a:spcAft>
              <a:buClr>
                <a:schemeClr val="dk1"/>
              </a:buClr>
              <a:buSzPct val="100000"/>
              <a:buChar char="•"/>
            </a:pPr>
            <a:r>
              <a:rPr lang="en-US" sz="2700"/>
              <a:t>It is also called existence dependency</a:t>
            </a:r>
            <a:endParaRPr/>
          </a:p>
          <a:p>
            <a:pPr indent="-228631" lvl="0" marL="228600" rtl="0" algn="just">
              <a:lnSpc>
                <a:spcPct val="90000"/>
              </a:lnSpc>
              <a:spcBef>
                <a:spcPts val="1000"/>
              </a:spcBef>
              <a:spcAft>
                <a:spcPts val="0"/>
              </a:spcAft>
              <a:buClr>
                <a:schemeClr val="dk1"/>
              </a:buClr>
              <a:buSzPct val="100000"/>
              <a:buChar char="•"/>
            </a:pPr>
            <a:r>
              <a:rPr lang="en-US" sz="2700"/>
              <a:t>The WORKS_FOR relationship is of total participation that means every employee should work for any department which is mandatory</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10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Entity Relationship (ER) Model</a:t>
            </a:r>
            <a:endParaRPr/>
          </a:p>
        </p:txBody>
      </p:sp>
      <p:sp>
        <p:nvSpPr>
          <p:cNvPr id="721" name="Google Shape;721;p103"/>
          <p:cNvSpPr txBox="1"/>
          <p:nvPr>
            <p:ph idx="1" type="body"/>
          </p:nvPr>
        </p:nvSpPr>
        <p:spPr>
          <a:xfrm>
            <a:off x="581025" y="1495425"/>
            <a:ext cx="11209256" cy="499745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Constraints on binary relationships</a:t>
            </a:r>
            <a:endParaRPr/>
          </a:p>
          <a:p>
            <a:pPr indent="0" lvl="0" marL="0" rtl="0" algn="just">
              <a:lnSpc>
                <a:spcPct val="80000"/>
              </a:lnSpc>
              <a:spcBef>
                <a:spcPts val="1000"/>
              </a:spcBef>
              <a:spcAft>
                <a:spcPts val="0"/>
              </a:spcAft>
              <a:buClr>
                <a:srgbClr val="FF0000"/>
              </a:buClr>
              <a:buSzPts val="2700"/>
              <a:buNone/>
            </a:pPr>
            <a:r>
              <a:rPr lang="en-US" sz="2700">
                <a:solidFill>
                  <a:srgbClr val="FF0000"/>
                </a:solidFill>
              </a:rPr>
              <a:t>Participation Constraints</a:t>
            </a:r>
            <a:endParaRPr/>
          </a:p>
          <a:p>
            <a:pPr indent="0" lvl="0" marL="0" rtl="0" algn="just">
              <a:lnSpc>
                <a:spcPct val="90000"/>
              </a:lnSpc>
              <a:spcBef>
                <a:spcPts val="1000"/>
              </a:spcBef>
              <a:spcAft>
                <a:spcPts val="0"/>
              </a:spcAft>
              <a:buClr>
                <a:srgbClr val="FF0000"/>
              </a:buClr>
              <a:buSzPts val="2700"/>
              <a:buNone/>
            </a:pPr>
            <a:r>
              <a:rPr lang="en-US" sz="2700">
                <a:solidFill>
                  <a:srgbClr val="FF0000"/>
                </a:solidFill>
              </a:rPr>
              <a:t>Partial participation</a:t>
            </a:r>
            <a:endParaRPr/>
          </a:p>
          <a:p>
            <a:pPr indent="-228600" lvl="0" marL="228600" rtl="0" algn="just">
              <a:lnSpc>
                <a:spcPct val="90000"/>
              </a:lnSpc>
              <a:spcBef>
                <a:spcPts val="1000"/>
              </a:spcBef>
              <a:spcAft>
                <a:spcPts val="0"/>
              </a:spcAft>
              <a:buClr>
                <a:schemeClr val="dk1"/>
              </a:buClr>
              <a:buSzPts val="2700"/>
              <a:buChar char="•"/>
            </a:pPr>
            <a:r>
              <a:rPr lang="en-US" sz="2700"/>
              <a:t>The MANAGES relationship is of partial participation that means some employees can manage a department</a:t>
            </a:r>
            <a:endParaRPr/>
          </a:p>
          <a:p>
            <a:pPr indent="-228600" lvl="0" marL="228600" rtl="0" algn="just">
              <a:lnSpc>
                <a:spcPct val="90000"/>
              </a:lnSpc>
              <a:spcBef>
                <a:spcPts val="1000"/>
              </a:spcBef>
              <a:spcAft>
                <a:spcPts val="0"/>
              </a:spcAft>
              <a:buClr>
                <a:srgbClr val="FF0000"/>
              </a:buClr>
              <a:buSzPts val="2700"/>
              <a:buChar char="•"/>
            </a:pPr>
            <a:r>
              <a:rPr lang="en-US" sz="2700">
                <a:solidFill>
                  <a:srgbClr val="FF0000"/>
                </a:solidFill>
              </a:rPr>
              <a:t>Attributes of Relationship types</a:t>
            </a:r>
            <a:endParaRPr/>
          </a:p>
          <a:p>
            <a:pPr indent="-228600" lvl="0" marL="228600" rtl="0" algn="just">
              <a:lnSpc>
                <a:spcPct val="90000"/>
              </a:lnSpc>
              <a:spcBef>
                <a:spcPts val="1000"/>
              </a:spcBef>
              <a:spcAft>
                <a:spcPts val="0"/>
              </a:spcAft>
              <a:buClr>
                <a:schemeClr val="dk1"/>
              </a:buClr>
              <a:buSzPts val="2700"/>
              <a:buChar char="•"/>
            </a:pPr>
            <a:r>
              <a:rPr lang="en-US" sz="2700"/>
              <a:t>A relationship type can have attributes </a:t>
            </a:r>
            <a:endParaRPr/>
          </a:p>
          <a:p>
            <a:pPr indent="-228600" lvl="0" marL="228600" rtl="0" algn="just">
              <a:lnSpc>
                <a:spcPct val="90000"/>
              </a:lnSpc>
              <a:spcBef>
                <a:spcPts val="1000"/>
              </a:spcBef>
              <a:spcAft>
                <a:spcPts val="0"/>
              </a:spcAft>
              <a:buClr>
                <a:schemeClr val="dk1"/>
              </a:buClr>
              <a:buSzPts val="2700"/>
              <a:buChar char="•"/>
            </a:pPr>
            <a:r>
              <a:rPr lang="en-US" sz="2700"/>
              <a:t>For example, HoursPerWeek of WORKS_ON, means number of hours per week that an EMPLOYEE works on a PROJECT</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10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Entity Relationship (ER) Model</a:t>
            </a:r>
            <a:endParaRPr/>
          </a:p>
        </p:txBody>
      </p:sp>
      <p:sp>
        <p:nvSpPr>
          <p:cNvPr id="727" name="Google Shape;727;p104"/>
          <p:cNvSpPr txBox="1"/>
          <p:nvPr>
            <p:ph idx="1" type="body"/>
          </p:nvPr>
        </p:nvSpPr>
        <p:spPr>
          <a:xfrm>
            <a:off x="581025" y="1495425"/>
            <a:ext cx="11209256" cy="499745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Weak Entity Types</a:t>
            </a:r>
            <a:endParaRPr/>
          </a:p>
          <a:p>
            <a:pPr indent="-228600" lvl="0" marL="228600" rtl="0" algn="just">
              <a:lnSpc>
                <a:spcPct val="90000"/>
              </a:lnSpc>
              <a:spcBef>
                <a:spcPts val="1000"/>
              </a:spcBef>
              <a:spcAft>
                <a:spcPts val="0"/>
              </a:spcAft>
              <a:buClr>
                <a:schemeClr val="dk1"/>
              </a:buClr>
              <a:buSzPts val="2700"/>
              <a:buChar char="•"/>
            </a:pPr>
            <a:r>
              <a:rPr lang="en-US" sz="2700"/>
              <a:t>Entity that does not have a key attribute is called a weak entity type</a:t>
            </a:r>
            <a:endParaRPr/>
          </a:p>
          <a:p>
            <a:pPr indent="-228600" lvl="0" marL="228600" rtl="0" algn="just">
              <a:lnSpc>
                <a:spcPct val="90000"/>
              </a:lnSpc>
              <a:spcBef>
                <a:spcPts val="1000"/>
              </a:spcBef>
              <a:spcAft>
                <a:spcPts val="0"/>
              </a:spcAft>
              <a:buClr>
                <a:schemeClr val="dk1"/>
              </a:buClr>
              <a:buSzPts val="2700"/>
              <a:buChar char="•"/>
            </a:pPr>
            <a:r>
              <a:rPr lang="en-US" sz="2700"/>
              <a:t>Weak entity must participate in an identifying relationship type with an owner or identifying entity type</a:t>
            </a:r>
            <a:endParaRPr/>
          </a:p>
          <a:p>
            <a:pPr indent="-228600" lvl="0" marL="228600" rtl="0" algn="just">
              <a:lnSpc>
                <a:spcPct val="90000"/>
              </a:lnSpc>
              <a:spcBef>
                <a:spcPts val="1000"/>
              </a:spcBef>
              <a:spcAft>
                <a:spcPts val="0"/>
              </a:spcAft>
              <a:buClr>
                <a:schemeClr val="dk1"/>
              </a:buClr>
              <a:buSzPts val="2700"/>
              <a:buChar char="•"/>
            </a:pPr>
            <a:r>
              <a:rPr lang="en-US" sz="2700"/>
              <a:t>Entities are identified by the combination of:</a:t>
            </a:r>
            <a:endParaRPr/>
          </a:p>
          <a:p>
            <a:pPr indent="-228600" lvl="0" marL="228600" rtl="0" algn="just">
              <a:lnSpc>
                <a:spcPct val="90000"/>
              </a:lnSpc>
              <a:spcBef>
                <a:spcPts val="1000"/>
              </a:spcBef>
              <a:spcAft>
                <a:spcPts val="0"/>
              </a:spcAft>
              <a:buClr>
                <a:schemeClr val="dk1"/>
              </a:buClr>
              <a:buSzPts val="2700"/>
              <a:buChar char="•"/>
            </a:pPr>
            <a:r>
              <a:rPr lang="en-US" sz="2700"/>
              <a:t>A partial key of the weak entity type</a:t>
            </a:r>
            <a:endParaRPr/>
          </a:p>
          <a:p>
            <a:pPr indent="-228600" lvl="0" marL="228600" rtl="0" algn="just">
              <a:lnSpc>
                <a:spcPct val="90000"/>
              </a:lnSpc>
              <a:spcBef>
                <a:spcPts val="1000"/>
              </a:spcBef>
              <a:spcAft>
                <a:spcPts val="0"/>
              </a:spcAft>
              <a:buClr>
                <a:schemeClr val="dk1"/>
              </a:buClr>
              <a:buSzPts val="2700"/>
              <a:buChar char="•"/>
            </a:pPr>
            <a:r>
              <a:rPr lang="en-US" sz="2700"/>
              <a:t>Particular entity they are related to in the identifying entity type</a:t>
            </a:r>
            <a:endParaRPr/>
          </a:p>
          <a:p>
            <a:pPr indent="-228600" lvl="0" marL="228600" rtl="0" algn="just">
              <a:lnSpc>
                <a:spcPct val="90000"/>
              </a:lnSpc>
              <a:spcBef>
                <a:spcPts val="1000"/>
              </a:spcBef>
              <a:spcAft>
                <a:spcPts val="0"/>
              </a:spcAft>
              <a:buClr>
                <a:schemeClr val="dk1"/>
              </a:buClr>
              <a:buSzPts val="2700"/>
              <a:buChar char="•"/>
            </a:pPr>
            <a:r>
              <a:rPr lang="en-US" sz="2700"/>
              <a:t>For example, a DEPENDENT entity is identified by the dependent’s </a:t>
            </a:r>
            <a:r>
              <a:rPr i="1" lang="en-US" sz="2700"/>
              <a:t>firstname </a:t>
            </a:r>
            <a:r>
              <a:rPr lang="en-US" sz="2700"/>
              <a:t>and </a:t>
            </a:r>
            <a:r>
              <a:rPr i="1" lang="en-US" sz="2700"/>
              <a:t>birthdate</a:t>
            </a:r>
            <a:r>
              <a:rPr lang="en-US" sz="2700"/>
              <a:t> and the specific EMPLOYEE that the dependent is related to</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10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Entity Relationship (ER) Model</a:t>
            </a:r>
            <a:endParaRPr/>
          </a:p>
        </p:txBody>
      </p:sp>
      <p:sp>
        <p:nvSpPr>
          <p:cNvPr id="733" name="Google Shape;733;p105"/>
          <p:cNvSpPr txBox="1"/>
          <p:nvPr>
            <p:ph idx="1" type="body"/>
          </p:nvPr>
        </p:nvSpPr>
        <p:spPr>
          <a:xfrm>
            <a:off x="581025" y="1495425"/>
            <a:ext cx="11209256" cy="499745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rgbClr val="FF0000"/>
              </a:buClr>
              <a:buSzPts val="2800"/>
              <a:buNone/>
            </a:pPr>
            <a:r>
              <a:rPr b="1" lang="en-US">
                <a:solidFill>
                  <a:srgbClr val="FF0000"/>
                </a:solidFill>
              </a:rPr>
              <a:t>Relationship</a:t>
            </a:r>
            <a:endParaRPr/>
          </a:p>
          <a:p>
            <a:pPr indent="-228600" lvl="0" marL="228600" rtl="0" algn="just">
              <a:lnSpc>
                <a:spcPct val="80000"/>
              </a:lnSpc>
              <a:spcBef>
                <a:spcPts val="1000"/>
              </a:spcBef>
              <a:spcAft>
                <a:spcPts val="0"/>
              </a:spcAft>
              <a:buClr>
                <a:schemeClr val="dk1"/>
              </a:buClr>
              <a:buSzPts val="2700"/>
              <a:buChar char="•"/>
            </a:pPr>
            <a:r>
              <a:rPr lang="en-US" sz="2700"/>
              <a:t>A relationship is represented by diamond shape in ER diagram, it shows the relationship among entities</a:t>
            </a:r>
            <a:endParaRPr/>
          </a:p>
          <a:p>
            <a:pPr indent="-228600" lvl="0" marL="228600" rtl="0" algn="just">
              <a:lnSpc>
                <a:spcPct val="80000"/>
              </a:lnSpc>
              <a:spcBef>
                <a:spcPts val="1000"/>
              </a:spcBef>
              <a:spcAft>
                <a:spcPts val="0"/>
              </a:spcAft>
              <a:buClr>
                <a:schemeClr val="dk1"/>
              </a:buClr>
              <a:buSzPts val="2700"/>
              <a:buChar char="•"/>
            </a:pPr>
            <a:r>
              <a:rPr lang="en-US" sz="2700"/>
              <a:t>There are four types of relationships:</a:t>
            </a:r>
            <a:endParaRPr/>
          </a:p>
          <a:p>
            <a:pPr indent="-228600" lvl="1" marL="685800" rtl="0" algn="just">
              <a:lnSpc>
                <a:spcPct val="80000"/>
              </a:lnSpc>
              <a:spcBef>
                <a:spcPts val="500"/>
              </a:spcBef>
              <a:spcAft>
                <a:spcPts val="0"/>
              </a:spcAft>
              <a:buClr>
                <a:schemeClr val="dk1"/>
              </a:buClr>
              <a:buSzPts val="2300"/>
              <a:buChar char="•"/>
            </a:pPr>
            <a:r>
              <a:rPr lang="en-US" sz="2300"/>
              <a:t>One to One</a:t>
            </a:r>
            <a:endParaRPr/>
          </a:p>
          <a:p>
            <a:pPr indent="-228600" lvl="1" marL="685800" rtl="0" algn="just">
              <a:lnSpc>
                <a:spcPct val="80000"/>
              </a:lnSpc>
              <a:spcBef>
                <a:spcPts val="500"/>
              </a:spcBef>
              <a:spcAft>
                <a:spcPts val="0"/>
              </a:spcAft>
              <a:buClr>
                <a:schemeClr val="dk1"/>
              </a:buClr>
              <a:buSzPts val="2300"/>
              <a:buChar char="•"/>
            </a:pPr>
            <a:r>
              <a:rPr lang="en-US" sz="2300"/>
              <a:t>One to Many</a:t>
            </a:r>
            <a:endParaRPr/>
          </a:p>
          <a:p>
            <a:pPr indent="-228600" lvl="1" marL="685800" rtl="0" algn="just">
              <a:lnSpc>
                <a:spcPct val="80000"/>
              </a:lnSpc>
              <a:spcBef>
                <a:spcPts val="500"/>
              </a:spcBef>
              <a:spcAft>
                <a:spcPts val="0"/>
              </a:spcAft>
              <a:buClr>
                <a:schemeClr val="dk1"/>
              </a:buClr>
              <a:buSzPts val="2300"/>
              <a:buChar char="•"/>
            </a:pPr>
            <a:r>
              <a:rPr lang="en-US" sz="2300"/>
              <a:t>Many to One</a:t>
            </a:r>
            <a:endParaRPr/>
          </a:p>
          <a:p>
            <a:pPr indent="-228600" lvl="1" marL="685800" rtl="0" algn="just">
              <a:lnSpc>
                <a:spcPct val="80000"/>
              </a:lnSpc>
              <a:spcBef>
                <a:spcPts val="500"/>
              </a:spcBef>
              <a:spcAft>
                <a:spcPts val="0"/>
              </a:spcAft>
              <a:buClr>
                <a:schemeClr val="dk1"/>
              </a:buClr>
              <a:buSzPts val="2300"/>
              <a:buChar char="•"/>
            </a:pPr>
            <a:r>
              <a:rPr lang="en-US" sz="2300"/>
              <a:t>Many to Many</a:t>
            </a:r>
            <a:endParaRPr/>
          </a:p>
          <a:p>
            <a:pPr indent="-228600" lvl="0" marL="228600" rtl="0" algn="just">
              <a:lnSpc>
                <a:spcPct val="80000"/>
              </a:lnSpc>
              <a:spcBef>
                <a:spcPts val="1000"/>
              </a:spcBef>
              <a:spcAft>
                <a:spcPts val="0"/>
              </a:spcAft>
              <a:buClr>
                <a:srgbClr val="FF0000"/>
              </a:buClr>
              <a:buSzPts val="2700"/>
              <a:buChar char="•"/>
            </a:pPr>
            <a:r>
              <a:rPr lang="en-US" sz="2700">
                <a:solidFill>
                  <a:srgbClr val="FF0000"/>
                </a:solidFill>
              </a:rPr>
              <a:t>One to One Relationship</a:t>
            </a:r>
            <a:endParaRPr/>
          </a:p>
          <a:p>
            <a:pPr indent="-228600" lvl="0" marL="228600" rtl="0" algn="just">
              <a:lnSpc>
                <a:spcPct val="80000"/>
              </a:lnSpc>
              <a:spcBef>
                <a:spcPts val="1000"/>
              </a:spcBef>
              <a:spcAft>
                <a:spcPts val="0"/>
              </a:spcAft>
              <a:buClr>
                <a:schemeClr val="dk1"/>
              </a:buClr>
              <a:buSzPts val="2700"/>
              <a:buChar char="•"/>
            </a:pPr>
            <a:r>
              <a:rPr lang="en-US" sz="2700"/>
              <a:t>When a single instance of an entity is associated with a single instance of another entity then it is called one to one relationship</a:t>
            </a:r>
            <a:endParaRPr/>
          </a:p>
          <a:p>
            <a:pPr indent="-228600" lvl="0" marL="228600" rtl="0" algn="just">
              <a:lnSpc>
                <a:spcPct val="80000"/>
              </a:lnSpc>
              <a:spcBef>
                <a:spcPts val="1000"/>
              </a:spcBef>
              <a:spcAft>
                <a:spcPts val="0"/>
              </a:spcAft>
              <a:buClr>
                <a:schemeClr val="dk1"/>
              </a:buClr>
              <a:buSzPts val="2700"/>
              <a:buChar char="•"/>
            </a:pPr>
            <a:r>
              <a:rPr lang="en-US" sz="2700"/>
              <a:t>For example, a person has only one passport and a passport is given to one person</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10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Entity Relationship (ER) Model</a:t>
            </a:r>
            <a:endParaRPr/>
          </a:p>
        </p:txBody>
      </p:sp>
      <p:sp>
        <p:nvSpPr>
          <p:cNvPr id="739" name="Google Shape;739;p106"/>
          <p:cNvSpPr txBox="1"/>
          <p:nvPr>
            <p:ph idx="1" type="body"/>
          </p:nvPr>
        </p:nvSpPr>
        <p:spPr>
          <a:xfrm>
            <a:off x="581025" y="1495425"/>
            <a:ext cx="11209256" cy="499745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Relationship</a:t>
            </a:r>
            <a:endParaRPr/>
          </a:p>
          <a:p>
            <a:pPr indent="-228600" lvl="0" marL="228600" rtl="0" algn="just">
              <a:lnSpc>
                <a:spcPct val="80000"/>
              </a:lnSpc>
              <a:spcBef>
                <a:spcPts val="1000"/>
              </a:spcBef>
              <a:spcAft>
                <a:spcPts val="0"/>
              </a:spcAft>
              <a:buClr>
                <a:srgbClr val="FF0000"/>
              </a:buClr>
              <a:buSzPts val="2700"/>
              <a:buChar char="•"/>
            </a:pPr>
            <a:r>
              <a:rPr lang="en-US" sz="2700">
                <a:solidFill>
                  <a:srgbClr val="FF0000"/>
                </a:solidFill>
              </a:rPr>
              <a:t>One to One Relationship</a:t>
            </a:r>
            <a:endParaRPr/>
          </a:p>
          <a:p>
            <a:pPr indent="-57150" lvl="0" marL="228600" rtl="0" algn="just">
              <a:lnSpc>
                <a:spcPct val="80000"/>
              </a:lnSpc>
              <a:spcBef>
                <a:spcPts val="1000"/>
              </a:spcBef>
              <a:spcAft>
                <a:spcPts val="0"/>
              </a:spcAft>
              <a:buClr>
                <a:schemeClr val="dk1"/>
              </a:buClr>
              <a:buSzPts val="2700"/>
              <a:buNone/>
            </a:pPr>
            <a:r>
              <a:t/>
            </a:r>
            <a:endParaRPr sz="2700">
              <a:solidFill>
                <a:srgbClr val="FF0000"/>
              </a:solidFill>
            </a:endParaRPr>
          </a:p>
          <a:p>
            <a:pPr indent="-57150" lvl="0" marL="228600" rtl="0" algn="just">
              <a:lnSpc>
                <a:spcPct val="80000"/>
              </a:lnSpc>
              <a:spcBef>
                <a:spcPts val="1000"/>
              </a:spcBef>
              <a:spcAft>
                <a:spcPts val="0"/>
              </a:spcAft>
              <a:buClr>
                <a:schemeClr val="dk1"/>
              </a:buClr>
              <a:buSzPts val="2700"/>
              <a:buNone/>
            </a:pPr>
            <a:r>
              <a:t/>
            </a:r>
            <a:endParaRPr sz="2700">
              <a:solidFill>
                <a:srgbClr val="FF0000"/>
              </a:solidFill>
            </a:endParaRPr>
          </a:p>
          <a:p>
            <a:pPr indent="-57150" lvl="0" marL="228600" rtl="0" algn="just">
              <a:lnSpc>
                <a:spcPct val="80000"/>
              </a:lnSpc>
              <a:spcBef>
                <a:spcPts val="1000"/>
              </a:spcBef>
              <a:spcAft>
                <a:spcPts val="0"/>
              </a:spcAft>
              <a:buClr>
                <a:schemeClr val="dk1"/>
              </a:buClr>
              <a:buSzPts val="2700"/>
              <a:buNone/>
            </a:pPr>
            <a:r>
              <a:t/>
            </a:r>
            <a:endParaRPr sz="2700">
              <a:solidFill>
                <a:srgbClr val="FF0000"/>
              </a:solidFill>
            </a:endParaRPr>
          </a:p>
          <a:p>
            <a:pPr indent="-57150" lvl="0" marL="228600" rtl="0" algn="just">
              <a:lnSpc>
                <a:spcPct val="80000"/>
              </a:lnSpc>
              <a:spcBef>
                <a:spcPts val="1000"/>
              </a:spcBef>
              <a:spcAft>
                <a:spcPts val="0"/>
              </a:spcAft>
              <a:buClr>
                <a:schemeClr val="dk1"/>
              </a:buClr>
              <a:buSzPts val="2700"/>
              <a:buNone/>
            </a:pPr>
            <a:r>
              <a:t/>
            </a:r>
            <a:endParaRPr sz="2700">
              <a:solidFill>
                <a:srgbClr val="FF0000"/>
              </a:solidFill>
            </a:endParaRPr>
          </a:p>
          <a:p>
            <a:pPr indent="-228600" lvl="0" marL="228600" rtl="0" algn="just">
              <a:lnSpc>
                <a:spcPct val="80000"/>
              </a:lnSpc>
              <a:spcBef>
                <a:spcPts val="1000"/>
              </a:spcBef>
              <a:spcAft>
                <a:spcPts val="0"/>
              </a:spcAft>
              <a:buClr>
                <a:srgbClr val="FF0000"/>
              </a:buClr>
              <a:buSzPts val="2700"/>
              <a:buChar char="•"/>
            </a:pPr>
            <a:r>
              <a:rPr lang="en-US" sz="2700">
                <a:solidFill>
                  <a:srgbClr val="FF0000"/>
                </a:solidFill>
              </a:rPr>
              <a:t>One to Many Relationship</a:t>
            </a:r>
            <a:endParaRPr/>
          </a:p>
          <a:p>
            <a:pPr indent="-228600" lvl="0" marL="228600" rtl="0" algn="just">
              <a:lnSpc>
                <a:spcPct val="80000"/>
              </a:lnSpc>
              <a:spcBef>
                <a:spcPts val="1000"/>
              </a:spcBef>
              <a:spcAft>
                <a:spcPts val="0"/>
              </a:spcAft>
              <a:buClr>
                <a:schemeClr val="dk1"/>
              </a:buClr>
              <a:buSzPts val="2700"/>
              <a:buChar char="•"/>
            </a:pPr>
            <a:r>
              <a:rPr lang="en-US" sz="2700"/>
              <a:t>When a single instance of an entity is associated with more than one instances of another entity then it is called one to many relationship</a:t>
            </a:r>
            <a:endParaRPr/>
          </a:p>
          <a:p>
            <a:pPr indent="-228600" lvl="0" marL="228600" rtl="0" algn="just">
              <a:lnSpc>
                <a:spcPct val="80000"/>
              </a:lnSpc>
              <a:spcBef>
                <a:spcPts val="1000"/>
              </a:spcBef>
              <a:spcAft>
                <a:spcPts val="0"/>
              </a:spcAft>
              <a:buClr>
                <a:schemeClr val="dk1"/>
              </a:buClr>
              <a:buSzPts val="2700"/>
              <a:buChar char="•"/>
            </a:pPr>
            <a:r>
              <a:rPr lang="en-US" sz="2700"/>
              <a:t>For example – a customer can place many orders but a order cannot be placed by many customers</a:t>
            </a:r>
            <a:endParaRPr/>
          </a:p>
        </p:txBody>
      </p:sp>
      <p:pic>
        <p:nvPicPr>
          <p:cNvPr id="740" name="Google Shape;740;p106"/>
          <p:cNvPicPr preferRelativeResize="0"/>
          <p:nvPr/>
        </p:nvPicPr>
        <p:blipFill rotWithShape="1">
          <a:blip r:embed="rId3">
            <a:alphaModFix/>
          </a:blip>
          <a:srcRect b="0" l="0" r="0" t="0"/>
          <a:stretch/>
        </p:blipFill>
        <p:spPr>
          <a:xfrm>
            <a:off x="1713987" y="2403253"/>
            <a:ext cx="7354326" cy="1590897"/>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10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Entity Relationship (ER) Model</a:t>
            </a:r>
            <a:endParaRPr/>
          </a:p>
        </p:txBody>
      </p:sp>
      <p:sp>
        <p:nvSpPr>
          <p:cNvPr id="746" name="Google Shape;746;p107"/>
          <p:cNvSpPr txBox="1"/>
          <p:nvPr>
            <p:ph idx="1" type="body"/>
          </p:nvPr>
        </p:nvSpPr>
        <p:spPr>
          <a:xfrm>
            <a:off x="581025" y="1495425"/>
            <a:ext cx="11209256" cy="499745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Relationship</a:t>
            </a:r>
            <a:endParaRPr/>
          </a:p>
          <a:p>
            <a:pPr indent="-228600" lvl="0" marL="228600" rtl="0" algn="just">
              <a:lnSpc>
                <a:spcPct val="80000"/>
              </a:lnSpc>
              <a:spcBef>
                <a:spcPts val="1000"/>
              </a:spcBef>
              <a:spcAft>
                <a:spcPts val="0"/>
              </a:spcAft>
              <a:buClr>
                <a:srgbClr val="FF0000"/>
              </a:buClr>
              <a:buSzPts val="2700"/>
              <a:buChar char="•"/>
            </a:pPr>
            <a:r>
              <a:rPr lang="en-US" sz="2700">
                <a:solidFill>
                  <a:srgbClr val="FF0000"/>
                </a:solidFill>
              </a:rPr>
              <a:t>One to Many Relationship</a:t>
            </a:r>
            <a:endParaRPr/>
          </a:p>
          <a:p>
            <a:pPr indent="0" lvl="0" marL="0" rtl="0" algn="just">
              <a:lnSpc>
                <a:spcPct val="80000"/>
              </a:lnSpc>
              <a:spcBef>
                <a:spcPts val="1000"/>
              </a:spcBef>
              <a:spcAft>
                <a:spcPts val="0"/>
              </a:spcAft>
              <a:buClr>
                <a:schemeClr val="dk1"/>
              </a:buClr>
              <a:buSzPts val="2700"/>
              <a:buNone/>
            </a:pPr>
            <a:r>
              <a:t/>
            </a:r>
            <a:endParaRPr sz="2700">
              <a:solidFill>
                <a:srgbClr val="FF0000"/>
              </a:solidFill>
            </a:endParaRPr>
          </a:p>
          <a:p>
            <a:pPr indent="-57150" lvl="0" marL="228600" rtl="0" algn="just">
              <a:lnSpc>
                <a:spcPct val="80000"/>
              </a:lnSpc>
              <a:spcBef>
                <a:spcPts val="1000"/>
              </a:spcBef>
              <a:spcAft>
                <a:spcPts val="0"/>
              </a:spcAft>
              <a:buClr>
                <a:schemeClr val="dk1"/>
              </a:buClr>
              <a:buSzPts val="2700"/>
              <a:buNone/>
            </a:pPr>
            <a:r>
              <a:t/>
            </a:r>
            <a:endParaRPr sz="2700">
              <a:solidFill>
                <a:srgbClr val="FF0000"/>
              </a:solidFill>
            </a:endParaRPr>
          </a:p>
          <a:p>
            <a:pPr indent="-57150" lvl="0" marL="228600" rtl="0" algn="just">
              <a:lnSpc>
                <a:spcPct val="80000"/>
              </a:lnSpc>
              <a:spcBef>
                <a:spcPts val="1000"/>
              </a:spcBef>
              <a:spcAft>
                <a:spcPts val="0"/>
              </a:spcAft>
              <a:buClr>
                <a:schemeClr val="dk1"/>
              </a:buClr>
              <a:buSzPts val="2700"/>
              <a:buNone/>
            </a:pPr>
            <a:r>
              <a:t/>
            </a:r>
            <a:endParaRPr sz="2700">
              <a:solidFill>
                <a:srgbClr val="FF0000"/>
              </a:solidFill>
            </a:endParaRPr>
          </a:p>
          <a:p>
            <a:pPr indent="-57150" lvl="0" marL="228600" rtl="0" algn="just">
              <a:lnSpc>
                <a:spcPct val="80000"/>
              </a:lnSpc>
              <a:spcBef>
                <a:spcPts val="1000"/>
              </a:spcBef>
              <a:spcAft>
                <a:spcPts val="0"/>
              </a:spcAft>
              <a:buClr>
                <a:schemeClr val="dk1"/>
              </a:buClr>
              <a:buSzPts val="2700"/>
              <a:buNone/>
            </a:pPr>
            <a:r>
              <a:t/>
            </a:r>
            <a:endParaRPr sz="2700">
              <a:solidFill>
                <a:srgbClr val="FF0000"/>
              </a:solidFill>
            </a:endParaRPr>
          </a:p>
          <a:p>
            <a:pPr indent="-228600" lvl="0" marL="228600" rtl="0" algn="just">
              <a:lnSpc>
                <a:spcPct val="80000"/>
              </a:lnSpc>
              <a:spcBef>
                <a:spcPts val="1000"/>
              </a:spcBef>
              <a:spcAft>
                <a:spcPts val="0"/>
              </a:spcAft>
              <a:buClr>
                <a:srgbClr val="FF0000"/>
              </a:buClr>
              <a:buSzPts val="2700"/>
              <a:buChar char="•"/>
            </a:pPr>
            <a:r>
              <a:rPr lang="en-US" sz="2700">
                <a:solidFill>
                  <a:srgbClr val="FF0000"/>
                </a:solidFill>
              </a:rPr>
              <a:t>Many to One Relationship</a:t>
            </a:r>
            <a:endParaRPr/>
          </a:p>
          <a:p>
            <a:pPr indent="-228600" lvl="0" marL="228600" rtl="0" algn="just">
              <a:lnSpc>
                <a:spcPct val="80000"/>
              </a:lnSpc>
              <a:spcBef>
                <a:spcPts val="1000"/>
              </a:spcBef>
              <a:spcAft>
                <a:spcPts val="0"/>
              </a:spcAft>
              <a:buClr>
                <a:schemeClr val="dk1"/>
              </a:buClr>
              <a:buSzPts val="2700"/>
              <a:buChar char="•"/>
            </a:pPr>
            <a:r>
              <a:rPr lang="en-US" sz="2700"/>
              <a:t>When more than one instances of an entity is associated with a single instance of another entity then it is called many to one relationship</a:t>
            </a:r>
            <a:endParaRPr/>
          </a:p>
          <a:p>
            <a:pPr indent="-228600" lvl="0" marL="228600" rtl="0" algn="just">
              <a:lnSpc>
                <a:spcPct val="80000"/>
              </a:lnSpc>
              <a:spcBef>
                <a:spcPts val="1000"/>
              </a:spcBef>
              <a:spcAft>
                <a:spcPts val="0"/>
              </a:spcAft>
              <a:buClr>
                <a:schemeClr val="dk1"/>
              </a:buClr>
              <a:buSzPts val="2700"/>
              <a:buChar char="•"/>
            </a:pPr>
            <a:r>
              <a:rPr lang="en-US" sz="2700"/>
              <a:t>For example – many students can study in a single college but a student cannot study in many colleges at the same time</a:t>
            </a:r>
            <a:endParaRPr/>
          </a:p>
        </p:txBody>
      </p:sp>
      <p:pic>
        <p:nvPicPr>
          <p:cNvPr id="747" name="Google Shape;747;p107"/>
          <p:cNvPicPr preferRelativeResize="0"/>
          <p:nvPr/>
        </p:nvPicPr>
        <p:blipFill rotWithShape="1">
          <a:blip r:embed="rId3">
            <a:alphaModFix/>
          </a:blip>
          <a:srcRect b="0" l="0" r="0" t="0"/>
          <a:stretch/>
        </p:blipFill>
        <p:spPr>
          <a:xfrm>
            <a:off x="2294994" y="2624025"/>
            <a:ext cx="7602011" cy="1609950"/>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10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Entity Relationship (ER) Model</a:t>
            </a:r>
            <a:endParaRPr/>
          </a:p>
        </p:txBody>
      </p:sp>
      <p:sp>
        <p:nvSpPr>
          <p:cNvPr id="753" name="Google Shape;753;p108"/>
          <p:cNvSpPr txBox="1"/>
          <p:nvPr>
            <p:ph idx="1" type="body"/>
          </p:nvPr>
        </p:nvSpPr>
        <p:spPr>
          <a:xfrm>
            <a:off x="581025" y="1495425"/>
            <a:ext cx="11209256" cy="499745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Relationship</a:t>
            </a:r>
            <a:endParaRPr/>
          </a:p>
          <a:p>
            <a:pPr indent="-228600" lvl="0" marL="228600" rtl="0" algn="just">
              <a:lnSpc>
                <a:spcPct val="80000"/>
              </a:lnSpc>
              <a:spcBef>
                <a:spcPts val="1000"/>
              </a:spcBef>
              <a:spcAft>
                <a:spcPts val="0"/>
              </a:spcAft>
              <a:buClr>
                <a:srgbClr val="FF0000"/>
              </a:buClr>
              <a:buSzPts val="2700"/>
              <a:buChar char="•"/>
            </a:pPr>
            <a:r>
              <a:rPr lang="en-US" sz="2700">
                <a:solidFill>
                  <a:srgbClr val="FF0000"/>
                </a:solidFill>
              </a:rPr>
              <a:t>Many to One Relationship</a:t>
            </a:r>
            <a:endParaRPr/>
          </a:p>
          <a:p>
            <a:pPr indent="0" lvl="0" marL="0" rtl="0" algn="just">
              <a:lnSpc>
                <a:spcPct val="80000"/>
              </a:lnSpc>
              <a:spcBef>
                <a:spcPts val="1000"/>
              </a:spcBef>
              <a:spcAft>
                <a:spcPts val="0"/>
              </a:spcAft>
              <a:buClr>
                <a:schemeClr val="dk1"/>
              </a:buClr>
              <a:buSzPts val="2700"/>
              <a:buNone/>
            </a:pPr>
            <a:r>
              <a:t/>
            </a:r>
            <a:endParaRPr sz="2700">
              <a:solidFill>
                <a:srgbClr val="FF0000"/>
              </a:solidFill>
            </a:endParaRPr>
          </a:p>
          <a:p>
            <a:pPr indent="-57150" lvl="0" marL="228600" rtl="0" algn="just">
              <a:lnSpc>
                <a:spcPct val="80000"/>
              </a:lnSpc>
              <a:spcBef>
                <a:spcPts val="1000"/>
              </a:spcBef>
              <a:spcAft>
                <a:spcPts val="0"/>
              </a:spcAft>
              <a:buClr>
                <a:schemeClr val="dk1"/>
              </a:buClr>
              <a:buSzPts val="2700"/>
              <a:buNone/>
            </a:pPr>
            <a:r>
              <a:t/>
            </a:r>
            <a:endParaRPr sz="2700">
              <a:solidFill>
                <a:srgbClr val="FF0000"/>
              </a:solidFill>
            </a:endParaRPr>
          </a:p>
          <a:p>
            <a:pPr indent="-57150" lvl="0" marL="228600" rtl="0" algn="just">
              <a:lnSpc>
                <a:spcPct val="80000"/>
              </a:lnSpc>
              <a:spcBef>
                <a:spcPts val="1000"/>
              </a:spcBef>
              <a:spcAft>
                <a:spcPts val="0"/>
              </a:spcAft>
              <a:buClr>
                <a:schemeClr val="dk1"/>
              </a:buClr>
              <a:buSzPts val="2700"/>
              <a:buNone/>
            </a:pPr>
            <a:r>
              <a:t/>
            </a:r>
            <a:endParaRPr sz="2700">
              <a:solidFill>
                <a:srgbClr val="FF0000"/>
              </a:solidFill>
            </a:endParaRPr>
          </a:p>
          <a:p>
            <a:pPr indent="-57150" lvl="0" marL="228600" rtl="0" algn="just">
              <a:lnSpc>
                <a:spcPct val="80000"/>
              </a:lnSpc>
              <a:spcBef>
                <a:spcPts val="1000"/>
              </a:spcBef>
              <a:spcAft>
                <a:spcPts val="0"/>
              </a:spcAft>
              <a:buClr>
                <a:schemeClr val="dk1"/>
              </a:buClr>
              <a:buSzPts val="2700"/>
              <a:buNone/>
            </a:pPr>
            <a:r>
              <a:t/>
            </a:r>
            <a:endParaRPr sz="2700">
              <a:solidFill>
                <a:srgbClr val="FF0000"/>
              </a:solidFill>
            </a:endParaRPr>
          </a:p>
          <a:p>
            <a:pPr indent="-228600" lvl="0" marL="228600" rtl="0" algn="just">
              <a:lnSpc>
                <a:spcPct val="80000"/>
              </a:lnSpc>
              <a:spcBef>
                <a:spcPts val="1000"/>
              </a:spcBef>
              <a:spcAft>
                <a:spcPts val="0"/>
              </a:spcAft>
              <a:buClr>
                <a:srgbClr val="FF0000"/>
              </a:buClr>
              <a:buSzPts val="2700"/>
              <a:buChar char="•"/>
            </a:pPr>
            <a:r>
              <a:rPr lang="en-US" sz="2700">
                <a:solidFill>
                  <a:srgbClr val="FF0000"/>
                </a:solidFill>
              </a:rPr>
              <a:t>Many to Many Relationship</a:t>
            </a:r>
            <a:endParaRPr/>
          </a:p>
          <a:p>
            <a:pPr indent="-228600" lvl="0" marL="228600" rtl="0" algn="just">
              <a:lnSpc>
                <a:spcPct val="80000"/>
              </a:lnSpc>
              <a:spcBef>
                <a:spcPts val="1000"/>
              </a:spcBef>
              <a:spcAft>
                <a:spcPts val="0"/>
              </a:spcAft>
              <a:buClr>
                <a:schemeClr val="dk1"/>
              </a:buClr>
              <a:buSzPts val="2700"/>
              <a:buChar char="•"/>
            </a:pPr>
            <a:r>
              <a:rPr lang="en-US" sz="2700"/>
              <a:t>When more than one instances of an entity is associated with more than one instances of another entity then it is called many to many relationship</a:t>
            </a:r>
            <a:endParaRPr/>
          </a:p>
          <a:p>
            <a:pPr indent="-228600" lvl="0" marL="228600" rtl="0" algn="just">
              <a:lnSpc>
                <a:spcPct val="80000"/>
              </a:lnSpc>
              <a:spcBef>
                <a:spcPts val="1000"/>
              </a:spcBef>
              <a:spcAft>
                <a:spcPts val="0"/>
              </a:spcAft>
              <a:buClr>
                <a:schemeClr val="dk1"/>
              </a:buClr>
              <a:buSzPts val="2700"/>
              <a:buChar char="•"/>
            </a:pPr>
            <a:r>
              <a:rPr lang="en-US" sz="2700"/>
              <a:t>For example, a can be assigned to many projects and a project can be assigned to many students</a:t>
            </a:r>
            <a:endParaRPr/>
          </a:p>
        </p:txBody>
      </p:sp>
      <p:pic>
        <p:nvPicPr>
          <p:cNvPr id="754" name="Google Shape;754;p108"/>
          <p:cNvPicPr preferRelativeResize="0"/>
          <p:nvPr/>
        </p:nvPicPr>
        <p:blipFill rotWithShape="1">
          <a:blip r:embed="rId3">
            <a:alphaModFix/>
          </a:blip>
          <a:srcRect b="0" l="0" r="0" t="0"/>
          <a:stretch/>
        </p:blipFill>
        <p:spPr>
          <a:xfrm>
            <a:off x="2333100" y="2700236"/>
            <a:ext cx="7525800" cy="1457528"/>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10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Entity Relationship (ER) Model</a:t>
            </a:r>
            <a:endParaRPr/>
          </a:p>
        </p:txBody>
      </p:sp>
      <p:sp>
        <p:nvSpPr>
          <p:cNvPr id="760" name="Google Shape;760;p109"/>
          <p:cNvSpPr txBox="1"/>
          <p:nvPr>
            <p:ph idx="1" type="body"/>
          </p:nvPr>
        </p:nvSpPr>
        <p:spPr>
          <a:xfrm>
            <a:off x="581025" y="1495425"/>
            <a:ext cx="11209256" cy="499745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Relationship</a:t>
            </a:r>
            <a:endParaRPr/>
          </a:p>
          <a:p>
            <a:pPr indent="-228600" lvl="0" marL="228600" rtl="0" algn="just">
              <a:lnSpc>
                <a:spcPct val="80000"/>
              </a:lnSpc>
              <a:spcBef>
                <a:spcPts val="1000"/>
              </a:spcBef>
              <a:spcAft>
                <a:spcPts val="0"/>
              </a:spcAft>
              <a:buClr>
                <a:srgbClr val="FF0000"/>
              </a:buClr>
              <a:buSzPts val="2700"/>
              <a:buChar char="•"/>
            </a:pPr>
            <a:r>
              <a:rPr lang="en-US" sz="2700">
                <a:solidFill>
                  <a:srgbClr val="FF0000"/>
                </a:solidFill>
              </a:rPr>
              <a:t>Many to Many Relationship</a:t>
            </a:r>
            <a:endParaRPr/>
          </a:p>
          <a:p>
            <a:pPr indent="0" lvl="0" marL="0" rtl="0" algn="just">
              <a:lnSpc>
                <a:spcPct val="80000"/>
              </a:lnSpc>
              <a:spcBef>
                <a:spcPts val="1000"/>
              </a:spcBef>
              <a:spcAft>
                <a:spcPts val="0"/>
              </a:spcAft>
              <a:buClr>
                <a:schemeClr val="dk1"/>
              </a:buClr>
              <a:buSzPts val="2700"/>
              <a:buNone/>
            </a:pPr>
            <a:r>
              <a:t/>
            </a:r>
            <a:endParaRPr sz="2700">
              <a:solidFill>
                <a:srgbClr val="FF0000"/>
              </a:solidFill>
            </a:endParaRPr>
          </a:p>
          <a:p>
            <a:pPr indent="-57150" lvl="0" marL="228600" rtl="0" algn="just">
              <a:lnSpc>
                <a:spcPct val="80000"/>
              </a:lnSpc>
              <a:spcBef>
                <a:spcPts val="1000"/>
              </a:spcBef>
              <a:spcAft>
                <a:spcPts val="0"/>
              </a:spcAft>
              <a:buClr>
                <a:schemeClr val="dk1"/>
              </a:buClr>
              <a:buSzPts val="2700"/>
              <a:buNone/>
            </a:pPr>
            <a:r>
              <a:t/>
            </a:r>
            <a:endParaRPr sz="2700">
              <a:solidFill>
                <a:srgbClr val="FF0000"/>
              </a:solidFill>
            </a:endParaRPr>
          </a:p>
          <a:p>
            <a:pPr indent="-57150" lvl="0" marL="228600" rtl="0" algn="just">
              <a:lnSpc>
                <a:spcPct val="80000"/>
              </a:lnSpc>
              <a:spcBef>
                <a:spcPts val="1000"/>
              </a:spcBef>
              <a:spcAft>
                <a:spcPts val="0"/>
              </a:spcAft>
              <a:buClr>
                <a:schemeClr val="dk1"/>
              </a:buClr>
              <a:buSzPts val="2700"/>
              <a:buNone/>
            </a:pPr>
            <a:r>
              <a:t/>
            </a:r>
            <a:endParaRPr sz="2700">
              <a:solidFill>
                <a:srgbClr val="FF0000"/>
              </a:solidFill>
            </a:endParaRPr>
          </a:p>
          <a:p>
            <a:pPr indent="-57150" lvl="0" marL="228600" rtl="0" algn="just">
              <a:lnSpc>
                <a:spcPct val="80000"/>
              </a:lnSpc>
              <a:spcBef>
                <a:spcPts val="1000"/>
              </a:spcBef>
              <a:spcAft>
                <a:spcPts val="0"/>
              </a:spcAft>
              <a:buClr>
                <a:schemeClr val="dk1"/>
              </a:buClr>
              <a:buSzPts val="2700"/>
              <a:buNone/>
            </a:pPr>
            <a:r>
              <a:t/>
            </a:r>
            <a:endParaRPr sz="2700">
              <a:solidFill>
                <a:srgbClr val="FF0000"/>
              </a:solidFill>
            </a:endParaRPr>
          </a:p>
        </p:txBody>
      </p:sp>
      <p:pic>
        <p:nvPicPr>
          <p:cNvPr id="761" name="Google Shape;761;p109"/>
          <p:cNvPicPr preferRelativeResize="0"/>
          <p:nvPr/>
        </p:nvPicPr>
        <p:blipFill rotWithShape="1">
          <a:blip r:embed="rId3">
            <a:alphaModFix/>
          </a:blip>
          <a:srcRect b="0" l="0" r="0" t="0"/>
          <a:stretch/>
        </p:blipFill>
        <p:spPr>
          <a:xfrm>
            <a:off x="2280705" y="2733578"/>
            <a:ext cx="7630590" cy="139084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 to Databases</a:t>
            </a:r>
            <a:endParaRPr/>
          </a:p>
        </p:txBody>
      </p:sp>
      <p:sp>
        <p:nvSpPr>
          <p:cNvPr id="146" name="Google Shape;146;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Database Management System (DBMS) - Example</a:t>
            </a:r>
            <a:endParaRPr/>
          </a:p>
          <a:p>
            <a:pPr indent="-228600" lvl="0" marL="228600" rtl="0" algn="just">
              <a:lnSpc>
                <a:spcPct val="90000"/>
              </a:lnSpc>
              <a:spcBef>
                <a:spcPts val="1000"/>
              </a:spcBef>
              <a:spcAft>
                <a:spcPts val="0"/>
              </a:spcAft>
              <a:buClr>
                <a:schemeClr val="dk1"/>
              </a:buClr>
              <a:buSzPts val="2800"/>
              <a:buChar char="•"/>
            </a:pPr>
            <a:r>
              <a:rPr lang="en-US"/>
              <a:t>The database is organized as five files, each of which stores data records of the same type</a:t>
            </a:r>
            <a:endParaRPr/>
          </a:p>
          <a:p>
            <a:pPr indent="-228600" lvl="0" marL="228600" rtl="0" algn="just">
              <a:lnSpc>
                <a:spcPct val="90000"/>
              </a:lnSpc>
              <a:spcBef>
                <a:spcPts val="1000"/>
              </a:spcBef>
              <a:spcAft>
                <a:spcPts val="0"/>
              </a:spcAft>
              <a:buClr>
                <a:schemeClr val="dk1"/>
              </a:buClr>
              <a:buSzPts val="2800"/>
              <a:buChar char="•"/>
            </a:pPr>
            <a:r>
              <a:rPr lang="en-US"/>
              <a:t>The STUDENT file stores data on each student</a:t>
            </a:r>
            <a:endParaRPr/>
          </a:p>
          <a:p>
            <a:pPr indent="-228600" lvl="0" marL="228600" rtl="0" algn="just">
              <a:lnSpc>
                <a:spcPct val="90000"/>
              </a:lnSpc>
              <a:spcBef>
                <a:spcPts val="1000"/>
              </a:spcBef>
              <a:spcAft>
                <a:spcPts val="0"/>
              </a:spcAft>
              <a:buClr>
                <a:schemeClr val="dk1"/>
              </a:buClr>
              <a:buSzPts val="2800"/>
              <a:buChar char="•"/>
            </a:pPr>
            <a:r>
              <a:rPr lang="en-US"/>
              <a:t>The COURSE file stores data on each course</a:t>
            </a:r>
            <a:endParaRPr/>
          </a:p>
          <a:p>
            <a:pPr indent="-228600" lvl="0" marL="228600" rtl="0" algn="just">
              <a:lnSpc>
                <a:spcPct val="90000"/>
              </a:lnSpc>
              <a:spcBef>
                <a:spcPts val="1000"/>
              </a:spcBef>
              <a:spcAft>
                <a:spcPts val="0"/>
              </a:spcAft>
              <a:buClr>
                <a:schemeClr val="dk1"/>
              </a:buClr>
              <a:buSzPts val="2800"/>
              <a:buChar char="•"/>
            </a:pPr>
            <a:r>
              <a:rPr lang="en-US"/>
              <a:t>The SECTION file stores data on each section of a course</a:t>
            </a:r>
            <a:endParaRPr/>
          </a:p>
          <a:p>
            <a:pPr indent="-228600" lvl="0" marL="228600" rtl="0" algn="just">
              <a:lnSpc>
                <a:spcPct val="90000"/>
              </a:lnSpc>
              <a:spcBef>
                <a:spcPts val="1000"/>
              </a:spcBef>
              <a:spcAft>
                <a:spcPts val="0"/>
              </a:spcAft>
              <a:buClr>
                <a:schemeClr val="dk1"/>
              </a:buClr>
              <a:buSzPts val="2800"/>
              <a:buChar char="•"/>
            </a:pPr>
            <a:r>
              <a:rPr lang="en-US"/>
              <a:t>The GRADE_REPORT file stores the grades that students receive in the various sections they have completed</a:t>
            </a:r>
            <a:endParaRPr/>
          </a:p>
          <a:p>
            <a:pPr indent="-228600" lvl="0" marL="228600" rtl="0" algn="just">
              <a:lnSpc>
                <a:spcPct val="90000"/>
              </a:lnSpc>
              <a:spcBef>
                <a:spcPts val="1000"/>
              </a:spcBef>
              <a:spcAft>
                <a:spcPts val="0"/>
              </a:spcAft>
              <a:buClr>
                <a:schemeClr val="dk1"/>
              </a:buClr>
              <a:buSzPts val="2800"/>
              <a:buChar char="•"/>
            </a:pPr>
            <a:r>
              <a:rPr lang="en-US"/>
              <a:t>The PREREQUISITE file stores the prerequisites of each course</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1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Entity Relationship (ER) Model</a:t>
            </a:r>
            <a:endParaRPr/>
          </a:p>
        </p:txBody>
      </p:sp>
      <p:sp>
        <p:nvSpPr>
          <p:cNvPr id="767" name="Google Shape;767;p110"/>
          <p:cNvSpPr txBox="1"/>
          <p:nvPr>
            <p:ph idx="1" type="body"/>
          </p:nvPr>
        </p:nvSpPr>
        <p:spPr>
          <a:xfrm>
            <a:off x="581025" y="1495425"/>
            <a:ext cx="11209256" cy="499745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Notations</a:t>
            </a:r>
            <a:endParaRPr/>
          </a:p>
          <a:p>
            <a:pPr indent="0" lvl="0" marL="0" rtl="0" algn="just">
              <a:lnSpc>
                <a:spcPct val="80000"/>
              </a:lnSpc>
              <a:spcBef>
                <a:spcPts val="1000"/>
              </a:spcBef>
              <a:spcAft>
                <a:spcPts val="0"/>
              </a:spcAft>
              <a:buClr>
                <a:schemeClr val="dk1"/>
              </a:buClr>
              <a:buSzPts val="2700"/>
              <a:buNone/>
            </a:pPr>
            <a:r>
              <a:t/>
            </a:r>
            <a:endParaRPr sz="2700">
              <a:solidFill>
                <a:srgbClr val="FF0000"/>
              </a:solidFill>
            </a:endParaRPr>
          </a:p>
          <a:p>
            <a:pPr indent="-57150" lvl="0" marL="228600" rtl="0" algn="just">
              <a:lnSpc>
                <a:spcPct val="80000"/>
              </a:lnSpc>
              <a:spcBef>
                <a:spcPts val="1000"/>
              </a:spcBef>
              <a:spcAft>
                <a:spcPts val="0"/>
              </a:spcAft>
              <a:buClr>
                <a:schemeClr val="dk1"/>
              </a:buClr>
              <a:buSzPts val="2700"/>
              <a:buNone/>
            </a:pPr>
            <a:r>
              <a:t/>
            </a:r>
            <a:endParaRPr sz="2700">
              <a:solidFill>
                <a:srgbClr val="FF0000"/>
              </a:solidFill>
            </a:endParaRPr>
          </a:p>
          <a:p>
            <a:pPr indent="-57150" lvl="0" marL="228600" rtl="0" algn="just">
              <a:lnSpc>
                <a:spcPct val="80000"/>
              </a:lnSpc>
              <a:spcBef>
                <a:spcPts val="1000"/>
              </a:spcBef>
              <a:spcAft>
                <a:spcPts val="0"/>
              </a:spcAft>
              <a:buClr>
                <a:schemeClr val="dk1"/>
              </a:buClr>
              <a:buSzPts val="2700"/>
              <a:buNone/>
            </a:pPr>
            <a:r>
              <a:t/>
            </a:r>
            <a:endParaRPr sz="2700">
              <a:solidFill>
                <a:srgbClr val="FF0000"/>
              </a:solidFill>
            </a:endParaRPr>
          </a:p>
          <a:p>
            <a:pPr indent="-57150" lvl="0" marL="228600" rtl="0" algn="just">
              <a:lnSpc>
                <a:spcPct val="80000"/>
              </a:lnSpc>
              <a:spcBef>
                <a:spcPts val="1000"/>
              </a:spcBef>
              <a:spcAft>
                <a:spcPts val="0"/>
              </a:spcAft>
              <a:buClr>
                <a:schemeClr val="dk1"/>
              </a:buClr>
              <a:buSzPts val="2700"/>
              <a:buNone/>
            </a:pPr>
            <a:r>
              <a:t/>
            </a:r>
            <a:endParaRPr sz="2700">
              <a:solidFill>
                <a:srgbClr val="FF0000"/>
              </a:solidFill>
            </a:endParaRPr>
          </a:p>
        </p:txBody>
      </p:sp>
      <p:pic>
        <p:nvPicPr>
          <p:cNvPr id="768" name="Google Shape;768;p110"/>
          <p:cNvPicPr preferRelativeResize="0"/>
          <p:nvPr/>
        </p:nvPicPr>
        <p:blipFill rotWithShape="1">
          <a:blip r:embed="rId3">
            <a:alphaModFix/>
          </a:blip>
          <a:srcRect b="0" l="0" r="0" t="0"/>
          <a:stretch/>
        </p:blipFill>
        <p:spPr>
          <a:xfrm>
            <a:off x="2604751" y="1990501"/>
            <a:ext cx="5869833" cy="3905474"/>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sp>
        <p:nvSpPr>
          <p:cNvPr id="773" name="Google Shape;773;p1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Entity Relationship (ER) Model</a:t>
            </a:r>
            <a:endParaRPr/>
          </a:p>
        </p:txBody>
      </p:sp>
      <p:sp>
        <p:nvSpPr>
          <p:cNvPr id="774" name="Google Shape;774;p111"/>
          <p:cNvSpPr txBox="1"/>
          <p:nvPr>
            <p:ph idx="1" type="body"/>
          </p:nvPr>
        </p:nvSpPr>
        <p:spPr>
          <a:xfrm>
            <a:off x="581025" y="1495425"/>
            <a:ext cx="11209256" cy="499745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Notations</a:t>
            </a:r>
            <a:endParaRPr/>
          </a:p>
          <a:p>
            <a:pPr indent="0" lvl="0" marL="0" rtl="0" algn="just">
              <a:lnSpc>
                <a:spcPct val="80000"/>
              </a:lnSpc>
              <a:spcBef>
                <a:spcPts val="1000"/>
              </a:spcBef>
              <a:spcAft>
                <a:spcPts val="0"/>
              </a:spcAft>
              <a:buClr>
                <a:schemeClr val="dk1"/>
              </a:buClr>
              <a:buSzPts val="2700"/>
              <a:buNone/>
            </a:pPr>
            <a:r>
              <a:t/>
            </a:r>
            <a:endParaRPr sz="2700">
              <a:solidFill>
                <a:srgbClr val="FF0000"/>
              </a:solidFill>
            </a:endParaRPr>
          </a:p>
          <a:p>
            <a:pPr indent="-57150" lvl="0" marL="228600" rtl="0" algn="just">
              <a:lnSpc>
                <a:spcPct val="80000"/>
              </a:lnSpc>
              <a:spcBef>
                <a:spcPts val="1000"/>
              </a:spcBef>
              <a:spcAft>
                <a:spcPts val="0"/>
              </a:spcAft>
              <a:buClr>
                <a:schemeClr val="dk1"/>
              </a:buClr>
              <a:buSzPts val="2700"/>
              <a:buNone/>
            </a:pPr>
            <a:r>
              <a:t/>
            </a:r>
            <a:endParaRPr sz="2700">
              <a:solidFill>
                <a:srgbClr val="FF0000"/>
              </a:solidFill>
            </a:endParaRPr>
          </a:p>
          <a:p>
            <a:pPr indent="-57150" lvl="0" marL="228600" rtl="0" algn="just">
              <a:lnSpc>
                <a:spcPct val="80000"/>
              </a:lnSpc>
              <a:spcBef>
                <a:spcPts val="1000"/>
              </a:spcBef>
              <a:spcAft>
                <a:spcPts val="0"/>
              </a:spcAft>
              <a:buClr>
                <a:schemeClr val="dk1"/>
              </a:buClr>
              <a:buSzPts val="2700"/>
              <a:buNone/>
            </a:pPr>
            <a:r>
              <a:t/>
            </a:r>
            <a:endParaRPr sz="2700">
              <a:solidFill>
                <a:srgbClr val="FF0000"/>
              </a:solidFill>
            </a:endParaRPr>
          </a:p>
          <a:p>
            <a:pPr indent="-57150" lvl="0" marL="228600" rtl="0" algn="just">
              <a:lnSpc>
                <a:spcPct val="80000"/>
              </a:lnSpc>
              <a:spcBef>
                <a:spcPts val="1000"/>
              </a:spcBef>
              <a:spcAft>
                <a:spcPts val="0"/>
              </a:spcAft>
              <a:buClr>
                <a:schemeClr val="dk1"/>
              </a:buClr>
              <a:buSzPts val="2700"/>
              <a:buNone/>
            </a:pPr>
            <a:r>
              <a:t/>
            </a:r>
            <a:endParaRPr sz="2700">
              <a:solidFill>
                <a:srgbClr val="FF0000"/>
              </a:solidFill>
            </a:endParaRPr>
          </a:p>
        </p:txBody>
      </p:sp>
      <p:pic>
        <p:nvPicPr>
          <p:cNvPr id="775" name="Google Shape;775;p111"/>
          <p:cNvPicPr preferRelativeResize="0"/>
          <p:nvPr/>
        </p:nvPicPr>
        <p:blipFill rotWithShape="1">
          <a:blip r:embed="rId3">
            <a:alphaModFix/>
          </a:blip>
          <a:srcRect b="0" l="0" r="0" t="0"/>
          <a:stretch/>
        </p:blipFill>
        <p:spPr>
          <a:xfrm>
            <a:off x="2933322" y="2119831"/>
            <a:ext cx="5999732" cy="4373044"/>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1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Entity Relationship (ER) Model</a:t>
            </a:r>
            <a:endParaRPr/>
          </a:p>
        </p:txBody>
      </p:sp>
      <p:sp>
        <p:nvSpPr>
          <p:cNvPr id="781" name="Google Shape;781;p112"/>
          <p:cNvSpPr txBox="1"/>
          <p:nvPr>
            <p:ph idx="1" type="body"/>
          </p:nvPr>
        </p:nvSpPr>
        <p:spPr>
          <a:xfrm>
            <a:off x="581025" y="1495425"/>
            <a:ext cx="11209256" cy="499745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E R Diagram</a:t>
            </a:r>
            <a:endParaRPr/>
          </a:p>
          <a:p>
            <a:pPr indent="0" lvl="0" marL="0" rtl="0" algn="just">
              <a:lnSpc>
                <a:spcPct val="80000"/>
              </a:lnSpc>
              <a:spcBef>
                <a:spcPts val="1000"/>
              </a:spcBef>
              <a:spcAft>
                <a:spcPts val="0"/>
              </a:spcAft>
              <a:buClr>
                <a:schemeClr val="dk1"/>
              </a:buClr>
              <a:buSzPts val="2700"/>
              <a:buNone/>
            </a:pPr>
            <a:r>
              <a:t/>
            </a:r>
            <a:endParaRPr sz="2700">
              <a:solidFill>
                <a:srgbClr val="FF0000"/>
              </a:solidFill>
            </a:endParaRPr>
          </a:p>
          <a:p>
            <a:pPr indent="-57150" lvl="0" marL="228600" rtl="0" algn="just">
              <a:lnSpc>
                <a:spcPct val="80000"/>
              </a:lnSpc>
              <a:spcBef>
                <a:spcPts val="1000"/>
              </a:spcBef>
              <a:spcAft>
                <a:spcPts val="0"/>
              </a:spcAft>
              <a:buClr>
                <a:schemeClr val="dk1"/>
              </a:buClr>
              <a:buSzPts val="2700"/>
              <a:buNone/>
            </a:pPr>
            <a:r>
              <a:t/>
            </a:r>
            <a:endParaRPr sz="2700">
              <a:solidFill>
                <a:srgbClr val="FF0000"/>
              </a:solidFill>
            </a:endParaRPr>
          </a:p>
          <a:p>
            <a:pPr indent="-57150" lvl="0" marL="228600" rtl="0" algn="just">
              <a:lnSpc>
                <a:spcPct val="80000"/>
              </a:lnSpc>
              <a:spcBef>
                <a:spcPts val="1000"/>
              </a:spcBef>
              <a:spcAft>
                <a:spcPts val="0"/>
              </a:spcAft>
              <a:buClr>
                <a:schemeClr val="dk1"/>
              </a:buClr>
              <a:buSzPts val="2700"/>
              <a:buNone/>
            </a:pPr>
            <a:r>
              <a:t/>
            </a:r>
            <a:endParaRPr sz="2700">
              <a:solidFill>
                <a:srgbClr val="FF0000"/>
              </a:solidFill>
            </a:endParaRPr>
          </a:p>
          <a:p>
            <a:pPr indent="-57150" lvl="0" marL="228600" rtl="0" algn="just">
              <a:lnSpc>
                <a:spcPct val="80000"/>
              </a:lnSpc>
              <a:spcBef>
                <a:spcPts val="1000"/>
              </a:spcBef>
              <a:spcAft>
                <a:spcPts val="0"/>
              </a:spcAft>
              <a:buClr>
                <a:schemeClr val="dk1"/>
              </a:buClr>
              <a:buSzPts val="2700"/>
              <a:buNone/>
            </a:pPr>
            <a:r>
              <a:t/>
            </a:r>
            <a:endParaRPr sz="2700">
              <a:solidFill>
                <a:srgbClr val="FF0000"/>
              </a:solidFill>
            </a:endParaRPr>
          </a:p>
        </p:txBody>
      </p:sp>
      <p:pic>
        <p:nvPicPr>
          <p:cNvPr id="782" name="Google Shape;782;p112"/>
          <p:cNvPicPr preferRelativeResize="0"/>
          <p:nvPr/>
        </p:nvPicPr>
        <p:blipFill rotWithShape="1">
          <a:blip r:embed="rId3">
            <a:alphaModFix/>
          </a:blip>
          <a:srcRect b="0" l="0" r="0" t="0"/>
          <a:stretch/>
        </p:blipFill>
        <p:spPr>
          <a:xfrm>
            <a:off x="3277641" y="1495425"/>
            <a:ext cx="5820587" cy="5277587"/>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6" name="Shape 786"/>
        <p:cNvGrpSpPr/>
        <p:nvPr/>
      </p:nvGrpSpPr>
      <p:grpSpPr>
        <a:xfrm>
          <a:off x="0" y="0"/>
          <a:ext cx="0" cy="0"/>
          <a:chOff x="0" y="0"/>
          <a:chExt cx="0" cy="0"/>
        </a:xfrm>
      </p:grpSpPr>
      <p:sp>
        <p:nvSpPr>
          <p:cNvPr id="787" name="Google Shape;787;p1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Entity Relationship (ER) Model</a:t>
            </a:r>
            <a:endParaRPr/>
          </a:p>
        </p:txBody>
      </p:sp>
      <p:sp>
        <p:nvSpPr>
          <p:cNvPr id="788" name="Google Shape;788;p113"/>
          <p:cNvSpPr txBox="1"/>
          <p:nvPr>
            <p:ph idx="1" type="body"/>
          </p:nvPr>
        </p:nvSpPr>
        <p:spPr>
          <a:xfrm>
            <a:off x="419100" y="1276350"/>
            <a:ext cx="11209256" cy="499745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E R Diagram</a:t>
            </a:r>
            <a:endParaRPr/>
          </a:p>
          <a:p>
            <a:pPr indent="0" lvl="0" marL="0" rtl="0" algn="l">
              <a:lnSpc>
                <a:spcPct val="90000"/>
              </a:lnSpc>
              <a:spcBef>
                <a:spcPts val="1000"/>
              </a:spcBef>
              <a:spcAft>
                <a:spcPts val="0"/>
              </a:spcAft>
              <a:buClr>
                <a:srgbClr val="FF0000"/>
              </a:buClr>
              <a:buSzPts val="2800"/>
              <a:buNone/>
            </a:pPr>
            <a:r>
              <a:rPr b="1" lang="en-US">
                <a:solidFill>
                  <a:srgbClr val="FF0000"/>
                </a:solidFill>
              </a:rPr>
              <a:t>Min max notation</a:t>
            </a:r>
            <a:endParaRPr/>
          </a:p>
          <a:p>
            <a:pPr indent="-228600" lvl="0" marL="228600" rtl="0" algn="just">
              <a:lnSpc>
                <a:spcPct val="80000"/>
              </a:lnSpc>
              <a:spcBef>
                <a:spcPts val="1000"/>
              </a:spcBef>
              <a:spcAft>
                <a:spcPts val="0"/>
              </a:spcAft>
              <a:buClr>
                <a:schemeClr val="dk1"/>
              </a:buClr>
              <a:buSzPts val="2700"/>
              <a:buChar char="•"/>
            </a:pPr>
            <a:r>
              <a:rPr lang="en-US" sz="2700"/>
              <a:t>Specified on each participation of an entity type E in a relationship type R</a:t>
            </a:r>
            <a:endParaRPr/>
          </a:p>
          <a:p>
            <a:pPr indent="-228600" lvl="0" marL="228600" rtl="0" algn="just">
              <a:lnSpc>
                <a:spcPct val="80000"/>
              </a:lnSpc>
              <a:spcBef>
                <a:spcPts val="1000"/>
              </a:spcBef>
              <a:spcAft>
                <a:spcPts val="0"/>
              </a:spcAft>
              <a:buClr>
                <a:schemeClr val="dk1"/>
              </a:buClr>
              <a:buSzPts val="2700"/>
              <a:buChar char="•"/>
            </a:pPr>
            <a:r>
              <a:rPr lang="en-US" sz="2700"/>
              <a:t>Specifies that each entity e in E participates in at least min and at most max relationship instances of R</a:t>
            </a:r>
            <a:endParaRPr/>
          </a:p>
          <a:p>
            <a:pPr indent="-228600" lvl="0" marL="228600" rtl="0" algn="just">
              <a:lnSpc>
                <a:spcPct val="80000"/>
              </a:lnSpc>
              <a:spcBef>
                <a:spcPts val="1000"/>
              </a:spcBef>
              <a:spcAft>
                <a:spcPts val="0"/>
              </a:spcAft>
              <a:buClr>
                <a:schemeClr val="dk1"/>
              </a:buClr>
              <a:buSzPts val="2700"/>
              <a:buChar char="•"/>
            </a:pPr>
            <a:r>
              <a:rPr lang="en-US" sz="2700"/>
              <a:t>For example, a department has exactly one manager and an employee can manage at most one department</a:t>
            </a:r>
            <a:endParaRPr/>
          </a:p>
          <a:p>
            <a:pPr indent="-228600" lvl="0" marL="228600" rtl="0" algn="just">
              <a:lnSpc>
                <a:spcPct val="80000"/>
              </a:lnSpc>
              <a:spcBef>
                <a:spcPts val="1000"/>
              </a:spcBef>
              <a:spcAft>
                <a:spcPts val="0"/>
              </a:spcAft>
              <a:buClr>
                <a:schemeClr val="dk1"/>
              </a:buClr>
              <a:buSzPts val="2700"/>
              <a:buChar char="•"/>
            </a:pPr>
            <a:r>
              <a:rPr lang="en-US" sz="2700"/>
              <a:t>Specify (0,1) for participation of EMPLOYEE in MANAGES</a:t>
            </a:r>
            <a:endParaRPr/>
          </a:p>
          <a:p>
            <a:pPr indent="-228600" lvl="0" marL="228600" rtl="0" algn="just">
              <a:lnSpc>
                <a:spcPct val="80000"/>
              </a:lnSpc>
              <a:spcBef>
                <a:spcPts val="1000"/>
              </a:spcBef>
              <a:spcAft>
                <a:spcPts val="0"/>
              </a:spcAft>
              <a:buClr>
                <a:schemeClr val="dk1"/>
              </a:buClr>
              <a:buSzPts val="2700"/>
              <a:buChar char="•"/>
            </a:pPr>
            <a:r>
              <a:rPr lang="en-US" sz="2700"/>
              <a:t>Specify (1,1) for participation of DEPARTMENT in MANAGES</a:t>
            </a:r>
            <a:endParaRPr/>
          </a:p>
          <a:p>
            <a:pPr indent="0" lvl="0" marL="0" rtl="0" algn="just">
              <a:lnSpc>
                <a:spcPct val="80000"/>
              </a:lnSpc>
              <a:spcBef>
                <a:spcPts val="1000"/>
              </a:spcBef>
              <a:spcAft>
                <a:spcPts val="0"/>
              </a:spcAft>
              <a:buClr>
                <a:schemeClr val="dk1"/>
              </a:buClr>
              <a:buSzPts val="2700"/>
              <a:buNone/>
            </a:pPr>
            <a:r>
              <a:t/>
            </a:r>
            <a:endParaRPr sz="2700">
              <a:solidFill>
                <a:srgbClr val="FF0000"/>
              </a:solidFill>
            </a:endParaRPr>
          </a:p>
          <a:p>
            <a:pPr indent="-57150" lvl="0" marL="228600" rtl="0" algn="just">
              <a:lnSpc>
                <a:spcPct val="80000"/>
              </a:lnSpc>
              <a:spcBef>
                <a:spcPts val="1000"/>
              </a:spcBef>
              <a:spcAft>
                <a:spcPts val="0"/>
              </a:spcAft>
              <a:buClr>
                <a:schemeClr val="dk1"/>
              </a:buClr>
              <a:buSzPts val="2700"/>
              <a:buNone/>
            </a:pPr>
            <a:r>
              <a:t/>
            </a:r>
            <a:endParaRPr sz="2700">
              <a:solidFill>
                <a:srgbClr val="FF0000"/>
              </a:solidFill>
            </a:endParaRPr>
          </a:p>
          <a:p>
            <a:pPr indent="-57150" lvl="0" marL="228600" rtl="0" algn="just">
              <a:lnSpc>
                <a:spcPct val="80000"/>
              </a:lnSpc>
              <a:spcBef>
                <a:spcPts val="1000"/>
              </a:spcBef>
              <a:spcAft>
                <a:spcPts val="0"/>
              </a:spcAft>
              <a:buClr>
                <a:schemeClr val="dk1"/>
              </a:buClr>
              <a:buSzPts val="2700"/>
              <a:buNone/>
            </a:pPr>
            <a:r>
              <a:t/>
            </a:r>
            <a:endParaRPr sz="2700">
              <a:solidFill>
                <a:srgbClr val="FF0000"/>
              </a:solidFill>
            </a:endParaRPr>
          </a:p>
          <a:p>
            <a:pPr indent="-57150" lvl="0" marL="228600" rtl="0" algn="just">
              <a:lnSpc>
                <a:spcPct val="80000"/>
              </a:lnSpc>
              <a:spcBef>
                <a:spcPts val="1000"/>
              </a:spcBef>
              <a:spcAft>
                <a:spcPts val="0"/>
              </a:spcAft>
              <a:buClr>
                <a:schemeClr val="dk1"/>
              </a:buClr>
              <a:buSzPts val="2700"/>
              <a:buNone/>
            </a:pPr>
            <a:r>
              <a:t/>
            </a:r>
            <a:endParaRPr sz="2700">
              <a:solidFill>
                <a:srgbClr val="FF0000"/>
              </a:solidFill>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92" name="Shape 792"/>
        <p:cNvGrpSpPr/>
        <p:nvPr/>
      </p:nvGrpSpPr>
      <p:grpSpPr>
        <a:xfrm>
          <a:off x="0" y="0"/>
          <a:ext cx="0" cy="0"/>
          <a:chOff x="0" y="0"/>
          <a:chExt cx="0" cy="0"/>
        </a:xfrm>
      </p:grpSpPr>
      <p:sp>
        <p:nvSpPr>
          <p:cNvPr id="793" name="Google Shape;793;p1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Entity Relationship (ER) Model</a:t>
            </a:r>
            <a:endParaRPr/>
          </a:p>
        </p:txBody>
      </p:sp>
      <p:sp>
        <p:nvSpPr>
          <p:cNvPr id="794" name="Google Shape;794;p114"/>
          <p:cNvSpPr txBox="1"/>
          <p:nvPr>
            <p:ph idx="1" type="body"/>
          </p:nvPr>
        </p:nvSpPr>
        <p:spPr>
          <a:xfrm>
            <a:off x="419100" y="1276350"/>
            <a:ext cx="11209256" cy="499745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E R Diagram</a:t>
            </a:r>
            <a:endParaRPr/>
          </a:p>
          <a:p>
            <a:pPr indent="0" lvl="0" marL="0" rtl="0" algn="l">
              <a:lnSpc>
                <a:spcPct val="90000"/>
              </a:lnSpc>
              <a:spcBef>
                <a:spcPts val="1000"/>
              </a:spcBef>
              <a:spcAft>
                <a:spcPts val="0"/>
              </a:spcAft>
              <a:buClr>
                <a:srgbClr val="FF0000"/>
              </a:buClr>
              <a:buSzPts val="2800"/>
              <a:buNone/>
            </a:pPr>
            <a:r>
              <a:rPr b="1" lang="en-US">
                <a:solidFill>
                  <a:srgbClr val="FF0000"/>
                </a:solidFill>
              </a:rPr>
              <a:t>Min max notation</a:t>
            </a:r>
            <a:endParaRPr/>
          </a:p>
          <a:p>
            <a:pPr indent="0" lvl="0" marL="0" rtl="0" algn="just">
              <a:lnSpc>
                <a:spcPct val="80000"/>
              </a:lnSpc>
              <a:spcBef>
                <a:spcPts val="1000"/>
              </a:spcBef>
              <a:spcAft>
                <a:spcPts val="0"/>
              </a:spcAft>
              <a:buClr>
                <a:schemeClr val="dk1"/>
              </a:buClr>
              <a:buSzPts val="2700"/>
              <a:buNone/>
            </a:pPr>
            <a:r>
              <a:t/>
            </a:r>
            <a:endParaRPr sz="2700">
              <a:solidFill>
                <a:srgbClr val="FF0000"/>
              </a:solidFill>
            </a:endParaRPr>
          </a:p>
          <a:p>
            <a:pPr indent="-57150" lvl="0" marL="228600" rtl="0" algn="just">
              <a:lnSpc>
                <a:spcPct val="80000"/>
              </a:lnSpc>
              <a:spcBef>
                <a:spcPts val="1000"/>
              </a:spcBef>
              <a:spcAft>
                <a:spcPts val="0"/>
              </a:spcAft>
              <a:buClr>
                <a:schemeClr val="dk1"/>
              </a:buClr>
              <a:buSzPts val="2700"/>
              <a:buNone/>
            </a:pPr>
            <a:r>
              <a:t/>
            </a:r>
            <a:endParaRPr sz="2700">
              <a:solidFill>
                <a:srgbClr val="FF0000"/>
              </a:solidFill>
            </a:endParaRPr>
          </a:p>
          <a:p>
            <a:pPr indent="-57150" lvl="0" marL="228600" rtl="0" algn="just">
              <a:lnSpc>
                <a:spcPct val="80000"/>
              </a:lnSpc>
              <a:spcBef>
                <a:spcPts val="1000"/>
              </a:spcBef>
              <a:spcAft>
                <a:spcPts val="0"/>
              </a:spcAft>
              <a:buClr>
                <a:schemeClr val="dk1"/>
              </a:buClr>
              <a:buSzPts val="2700"/>
              <a:buNone/>
            </a:pPr>
            <a:r>
              <a:t/>
            </a:r>
            <a:endParaRPr sz="2700">
              <a:solidFill>
                <a:srgbClr val="FF0000"/>
              </a:solidFill>
            </a:endParaRPr>
          </a:p>
          <a:p>
            <a:pPr indent="-57150" lvl="0" marL="228600" rtl="0" algn="just">
              <a:lnSpc>
                <a:spcPct val="80000"/>
              </a:lnSpc>
              <a:spcBef>
                <a:spcPts val="1000"/>
              </a:spcBef>
              <a:spcAft>
                <a:spcPts val="0"/>
              </a:spcAft>
              <a:buClr>
                <a:schemeClr val="dk1"/>
              </a:buClr>
              <a:buSzPts val="2700"/>
              <a:buNone/>
            </a:pPr>
            <a:r>
              <a:t/>
            </a:r>
            <a:endParaRPr sz="2700">
              <a:solidFill>
                <a:srgbClr val="FF0000"/>
              </a:solidFill>
            </a:endParaRPr>
          </a:p>
        </p:txBody>
      </p:sp>
      <p:pic>
        <p:nvPicPr>
          <p:cNvPr id="795" name="Google Shape;795;p114"/>
          <p:cNvPicPr preferRelativeResize="0"/>
          <p:nvPr/>
        </p:nvPicPr>
        <p:blipFill rotWithShape="1">
          <a:blip r:embed="rId3">
            <a:alphaModFix/>
          </a:blip>
          <a:srcRect b="0" l="0" r="0" t="0"/>
          <a:stretch/>
        </p:blipFill>
        <p:spPr>
          <a:xfrm>
            <a:off x="3638550" y="1457325"/>
            <a:ext cx="6172200" cy="5153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 to Databases</a:t>
            </a:r>
            <a:endParaRPr/>
          </a:p>
        </p:txBody>
      </p:sp>
      <p:sp>
        <p:nvSpPr>
          <p:cNvPr id="152" name="Google Shape;152;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Database Management System (DBMS) - Example</a:t>
            </a:r>
            <a:endParaRPr/>
          </a:p>
          <a:p>
            <a:pPr indent="-228600" lvl="0" marL="228600" rtl="0" algn="just">
              <a:lnSpc>
                <a:spcPct val="90000"/>
              </a:lnSpc>
              <a:spcBef>
                <a:spcPts val="1000"/>
              </a:spcBef>
              <a:spcAft>
                <a:spcPts val="0"/>
              </a:spcAft>
              <a:buClr>
                <a:schemeClr val="dk1"/>
              </a:buClr>
              <a:buSzPts val="2800"/>
              <a:buChar char="•"/>
            </a:pPr>
            <a:r>
              <a:rPr lang="en-US"/>
              <a:t>To define this database, we must specify the structure of the records of each file by specifying the different types of data elements to be stored in each record</a:t>
            </a:r>
            <a:endParaRPr/>
          </a:p>
          <a:p>
            <a:pPr indent="-228600" lvl="0" marL="228600" rtl="0" algn="just">
              <a:lnSpc>
                <a:spcPct val="90000"/>
              </a:lnSpc>
              <a:spcBef>
                <a:spcPts val="1000"/>
              </a:spcBef>
              <a:spcAft>
                <a:spcPts val="0"/>
              </a:spcAft>
              <a:buClr>
                <a:schemeClr val="dk1"/>
              </a:buClr>
              <a:buSzPts val="2800"/>
              <a:buChar char="•"/>
            </a:pPr>
            <a:r>
              <a:rPr lang="en-US"/>
              <a:t>Each STUDENT record includes data to represent the student’s Name, Student_number, Class, and Major (such as mathematics or ‘MATH’ and computer science or ‘CS’)</a:t>
            </a:r>
            <a:endParaRPr/>
          </a:p>
          <a:p>
            <a:pPr indent="-228600" lvl="0" marL="228600" rtl="0" algn="just">
              <a:lnSpc>
                <a:spcPct val="90000"/>
              </a:lnSpc>
              <a:spcBef>
                <a:spcPts val="1000"/>
              </a:spcBef>
              <a:spcAft>
                <a:spcPts val="0"/>
              </a:spcAft>
              <a:buClr>
                <a:schemeClr val="dk1"/>
              </a:buClr>
              <a:buSzPts val="2800"/>
              <a:buChar char="•"/>
            </a:pPr>
            <a:r>
              <a:rPr lang="en-US"/>
              <a:t>Each COURSE record includes data to represent the Course_name, Course_number, Credit_hours, and Department (the department that offers the course), and so 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 to Databases</a:t>
            </a:r>
            <a:endParaRPr/>
          </a:p>
        </p:txBody>
      </p:sp>
      <p:sp>
        <p:nvSpPr>
          <p:cNvPr id="158" name="Google Shape;158;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Database Management System (DBMS) - Example</a:t>
            </a:r>
            <a:endParaRPr/>
          </a:p>
        </p:txBody>
      </p:sp>
      <p:pic>
        <p:nvPicPr>
          <p:cNvPr id="159" name="Google Shape;159;p13"/>
          <p:cNvPicPr preferRelativeResize="0"/>
          <p:nvPr/>
        </p:nvPicPr>
        <p:blipFill rotWithShape="1">
          <a:blip r:embed="rId3">
            <a:alphaModFix/>
          </a:blip>
          <a:srcRect b="0" l="0" r="0" t="0"/>
          <a:stretch/>
        </p:blipFill>
        <p:spPr>
          <a:xfrm>
            <a:off x="2739388" y="2268341"/>
            <a:ext cx="6008686" cy="447063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 to Databases</a:t>
            </a:r>
            <a:endParaRPr/>
          </a:p>
        </p:txBody>
      </p:sp>
      <p:sp>
        <p:nvSpPr>
          <p:cNvPr id="165" name="Google Shape;165;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Database Management System (DBMS) - Example</a:t>
            </a:r>
            <a:endParaRPr/>
          </a:p>
        </p:txBody>
      </p:sp>
      <p:pic>
        <p:nvPicPr>
          <p:cNvPr id="166" name="Google Shape;166;p14"/>
          <p:cNvPicPr preferRelativeResize="0"/>
          <p:nvPr/>
        </p:nvPicPr>
        <p:blipFill rotWithShape="1">
          <a:blip r:embed="rId3">
            <a:alphaModFix/>
          </a:blip>
          <a:srcRect b="0" l="0" r="0" t="0"/>
          <a:stretch/>
        </p:blipFill>
        <p:spPr>
          <a:xfrm>
            <a:off x="2531372" y="2483566"/>
            <a:ext cx="4189939" cy="387387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 to Databases</a:t>
            </a:r>
            <a:endParaRPr/>
          </a:p>
        </p:txBody>
      </p:sp>
      <p:sp>
        <p:nvSpPr>
          <p:cNvPr id="172" name="Google Shape;172;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a:bodyPr>
          <a:lstStyle/>
          <a:p>
            <a:pPr indent="0" lvl="0" marL="0" rtl="0" algn="l">
              <a:lnSpc>
                <a:spcPct val="90000"/>
              </a:lnSpc>
              <a:spcBef>
                <a:spcPts val="0"/>
              </a:spcBef>
              <a:spcAft>
                <a:spcPts val="0"/>
              </a:spcAft>
              <a:buClr>
                <a:srgbClr val="FF0000"/>
              </a:buClr>
              <a:buSzPct val="100000"/>
              <a:buNone/>
            </a:pPr>
            <a:r>
              <a:rPr b="1" lang="en-US">
                <a:solidFill>
                  <a:srgbClr val="FF0000"/>
                </a:solidFill>
              </a:rPr>
              <a:t>Database Management System (DBMS) - Example</a:t>
            </a:r>
            <a:endParaRPr/>
          </a:p>
          <a:p>
            <a:pPr indent="-228600" lvl="0" marL="228600" rtl="0" algn="just">
              <a:lnSpc>
                <a:spcPct val="90000"/>
              </a:lnSpc>
              <a:spcBef>
                <a:spcPts val="1000"/>
              </a:spcBef>
              <a:spcAft>
                <a:spcPts val="0"/>
              </a:spcAft>
              <a:buClr>
                <a:schemeClr val="dk1"/>
              </a:buClr>
              <a:buSzPct val="100000"/>
              <a:buChar char="•"/>
            </a:pPr>
            <a:r>
              <a:rPr lang="en-US"/>
              <a:t>We must also specify a data type for each data element within a record</a:t>
            </a:r>
            <a:endParaRPr/>
          </a:p>
          <a:p>
            <a:pPr indent="-228600" lvl="0" marL="228600" rtl="0" algn="just">
              <a:lnSpc>
                <a:spcPct val="90000"/>
              </a:lnSpc>
              <a:spcBef>
                <a:spcPts val="1000"/>
              </a:spcBef>
              <a:spcAft>
                <a:spcPts val="0"/>
              </a:spcAft>
              <a:buClr>
                <a:schemeClr val="dk1"/>
              </a:buClr>
              <a:buSzPct val="100000"/>
              <a:buChar char="•"/>
            </a:pPr>
            <a:r>
              <a:rPr lang="en-US"/>
              <a:t>For example, we can specify that Name of STUDENT is a string of alphabetic characters, Student_number of STUDENT is an integer, and Grade of GRADE_REPORT is a single character from the set {‘A’, ‘B’, ‘C’, ‘D’, ‘F’, ‘I’}</a:t>
            </a:r>
            <a:endParaRPr/>
          </a:p>
          <a:p>
            <a:pPr indent="-228600" lvl="0" marL="228600" rtl="0" algn="just">
              <a:lnSpc>
                <a:spcPct val="90000"/>
              </a:lnSpc>
              <a:spcBef>
                <a:spcPts val="1000"/>
              </a:spcBef>
              <a:spcAft>
                <a:spcPts val="0"/>
              </a:spcAft>
              <a:buClr>
                <a:schemeClr val="dk1"/>
              </a:buClr>
              <a:buSzPct val="100000"/>
              <a:buChar char="•"/>
            </a:pPr>
            <a:r>
              <a:rPr lang="en-US"/>
              <a:t>We may also use a coding scheme to represent the values of a data item</a:t>
            </a:r>
            <a:endParaRPr/>
          </a:p>
          <a:p>
            <a:pPr indent="-228600" lvl="0" marL="228600" rtl="0" algn="just">
              <a:lnSpc>
                <a:spcPct val="90000"/>
              </a:lnSpc>
              <a:spcBef>
                <a:spcPts val="1000"/>
              </a:spcBef>
              <a:spcAft>
                <a:spcPts val="0"/>
              </a:spcAft>
              <a:buClr>
                <a:schemeClr val="dk1"/>
              </a:buClr>
              <a:buSzPct val="100000"/>
              <a:buChar char="•"/>
            </a:pPr>
            <a:r>
              <a:rPr lang="en-US"/>
              <a:t>For example, we represent the Class of a STUDENT as 1 for freshman, 2 for sophomore, 3 for junior, 4 for senior, and 5 for graduate student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 to Databases</a:t>
            </a:r>
            <a:endParaRPr/>
          </a:p>
        </p:txBody>
      </p:sp>
      <p:sp>
        <p:nvSpPr>
          <p:cNvPr id="178" name="Google Shape;178;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rgbClr val="FF0000"/>
              </a:buClr>
              <a:buSzPct val="100000"/>
              <a:buNone/>
            </a:pPr>
            <a:r>
              <a:rPr b="1" lang="en-US">
                <a:solidFill>
                  <a:srgbClr val="FF0000"/>
                </a:solidFill>
              </a:rPr>
              <a:t>Database Management System (DBMS) - Example</a:t>
            </a:r>
            <a:endParaRPr/>
          </a:p>
          <a:p>
            <a:pPr indent="-228600" lvl="0" marL="228600" rtl="0" algn="just">
              <a:lnSpc>
                <a:spcPct val="90000"/>
              </a:lnSpc>
              <a:spcBef>
                <a:spcPts val="1000"/>
              </a:spcBef>
              <a:spcAft>
                <a:spcPts val="0"/>
              </a:spcAft>
              <a:buClr>
                <a:schemeClr val="dk1"/>
              </a:buClr>
              <a:buSzPct val="100000"/>
              <a:buChar char="•"/>
            </a:pPr>
            <a:r>
              <a:rPr lang="en-US"/>
              <a:t>To construct the UNIVERSITY database, we store data to represent each student, course, section, grade report, and prerequisite as a record in the appropriate file</a:t>
            </a:r>
            <a:endParaRPr/>
          </a:p>
          <a:p>
            <a:pPr indent="-228600" lvl="0" marL="228600" rtl="0" algn="just">
              <a:lnSpc>
                <a:spcPct val="90000"/>
              </a:lnSpc>
              <a:spcBef>
                <a:spcPts val="1000"/>
              </a:spcBef>
              <a:spcAft>
                <a:spcPts val="0"/>
              </a:spcAft>
              <a:buClr>
                <a:schemeClr val="dk1"/>
              </a:buClr>
              <a:buSzPct val="100000"/>
              <a:buChar char="•"/>
            </a:pPr>
            <a:r>
              <a:rPr lang="en-US"/>
              <a:t>Notice that records in the various files may be related</a:t>
            </a:r>
            <a:endParaRPr/>
          </a:p>
          <a:p>
            <a:pPr indent="-228600" lvl="0" marL="228600" rtl="0" algn="just">
              <a:lnSpc>
                <a:spcPct val="90000"/>
              </a:lnSpc>
              <a:spcBef>
                <a:spcPts val="1000"/>
              </a:spcBef>
              <a:spcAft>
                <a:spcPts val="0"/>
              </a:spcAft>
              <a:buClr>
                <a:schemeClr val="dk1"/>
              </a:buClr>
              <a:buSzPct val="100000"/>
              <a:buChar char="•"/>
            </a:pPr>
            <a:r>
              <a:rPr lang="en-US"/>
              <a:t>For example, the record for Smith in the STUDENT file is related to two records in the GRADE_REPORT file that specify Smith’s grades in two sections</a:t>
            </a:r>
            <a:endParaRPr/>
          </a:p>
          <a:p>
            <a:pPr indent="-228600" lvl="0" marL="228600" rtl="0" algn="just">
              <a:lnSpc>
                <a:spcPct val="90000"/>
              </a:lnSpc>
              <a:spcBef>
                <a:spcPts val="1000"/>
              </a:spcBef>
              <a:spcAft>
                <a:spcPts val="0"/>
              </a:spcAft>
              <a:buClr>
                <a:schemeClr val="dk1"/>
              </a:buClr>
              <a:buSzPct val="100000"/>
              <a:buChar char="•"/>
            </a:pPr>
            <a:r>
              <a:rPr lang="en-US"/>
              <a:t>Similarly, each record in the PREREQUISITE file relates two course records: one representing the course and the other representing the prerequisite</a:t>
            </a:r>
            <a:endParaRPr/>
          </a:p>
          <a:p>
            <a:pPr indent="-228600" lvl="0" marL="228600" rtl="0" algn="just">
              <a:lnSpc>
                <a:spcPct val="90000"/>
              </a:lnSpc>
              <a:spcBef>
                <a:spcPts val="1000"/>
              </a:spcBef>
              <a:spcAft>
                <a:spcPts val="0"/>
              </a:spcAft>
              <a:buClr>
                <a:schemeClr val="dk1"/>
              </a:buClr>
              <a:buSzPct val="100000"/>
              <a:buChar char="•"/>
            </a:pPr>
            <a:r>
              <a:rPr lang="en-US"/>
              <a:t> Most medium-size and large databases include many types of records and have many relationships among the records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 to Databases</a:t>
            </a:r>
            <a:endParaRPr/>
          </a:p>
        </p:txBody>
      </p:sp>
      <p:sp>
        <p:nvSpPr>
          <p:cNvPr id="184" name="Google Shape;184;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rgbClr val="FF0000"/>
              </a:buClr>
              <a:buSzPct val="100000"/>
              <a:buNone/>
            </a:pPr>
            <a:r>
              <a:rPr b="1" lang="en-US">
                <a:solidFill>
                  <a:srgbClr val="FF0000"/>
                </a:solidFill>
              </a:rPr>
              <a:t>Database Management System (DBMS) - Example</a:t>
            </a:r>
            <a:endParaRPr/>
          </a:p>
          <a:p>
            <a:pPr indent="-228600" lvl="0" marL="228600" rtl="0" algn="just">
              <a:lnSpc>
                <a:spcPct val="90000"/>
              </a:lnSpc>
              <a:spcBef>
                <a:spcPts val="1000"/>
              </a:spcBef>
              <a:spcAft>
                <a:spcPts val="0"/>
              </a:spcAft>
              <a:buClr>
                <a:schemeClr val="dk1"/>
              </a:buClr>
              <a:buSzPct val="100000"/>
              <a:buChar char="•"/>
            </a:pPr>
            <a:r>
              <a:rPr lang="en-US"/>
              <a:t>Database manipulation involves querying and updating</a:t>
            </a:r>
            <a:endParaRPr/>
          </a:p>
          <a:p>
            <a:pPr indent="-228600" lvl="0" marL="228600" rtl="0" algn="just">
              <a:lnSpc>
                <a:spcPct val="90000"/>
              </a:lnSpc>
              <a:spcBef>
                <a:spcPts val="1000"/>
              </a:spcBef>
              <a:spcAft>
                <a:spcPts val="0"/>
              </a:spcAft>
              <a:buClr>
                <a:schemeClr val="dk1"/>
              </a:buClr>
              <a:buSzPct val="100000"/>
              <a:buChar char="•"/>
            </a:pPr>
            <a:r>
              <a:rPr lang="en-US"/>
              <a:t>Examples of queries are as follows:</a:t>
            </a:r>
            <a:endParaRPr/>
          </a:p>
          <a:p>
            <a:pPr indent="-228600" lvl="1" marL="685800" rtl="0" algn="just">
              <a:lnSpc>
                <a:spcPct val="90000"/>
              </a:lnSpc>
              <a:spcBef>
                <a:spcPts val="500"/>
              </a:spcBef>
              <a:spcAft>
                <a:spcPts val="0"/>
              </a:spcAft>
              <a:buClr>
                <a:schemeClr val="dk1"/>
              </a:buClr>
              <a:buSzPct val="100000"/>
              <a:buChar char="•"/>
            </a:pPr>
            <a:r>
              <a:rPr lang="en-US"/>
              <a:t>Retrieve the transcript—a list of all courses and grades—of ‘Smith’</a:t>
            </a:r>
            <a:endParaRPr/>
          </a:p>
          <a:p>
            <a:pPr indent="-228600" lvl="1" marL="685800" rtl="0" algn="just">
              <a:lnSpc>
                <a:spcPct val="90000"/>
              </a:lnSpc>
              <a:spcBef>
                <a:spcPts val="500"/>
              </a:spcBef>
              <a:spcAft>
                <a:spcPts val="0"/>
              </a:spcAft>
              <a:buClr>
                <a:schemeClr val="dk1"/>
              </a:buClr>
              <a:buSzPct val="100000"/>
              <a:buChar char="•"/>
            </a:pPr>
            <a:r>
              <a:rPr lang="en-US"/>
              <a:t>List the names of students who took the section of the ‘Database’ course offered in fall 2008 and their grades in that section</a:t>
            </a:r>
            <a:endParaRPr/>
          </a:p>
          <a:p>
            <a:pPr indent="-228600" lvl="1" marL="685800" rtl="0" algn="just">
              <a:lnSpc>
                <a:spcPct val="90000"/>
              </a:lnSpc>
              <a:spcBef>
                <a:spcPts val="500"/>
              </a:spcBef>
              <a:spcAft>
                <a:spcPts val="0"/>
              </a:spcAft>
              <a:buClr>
                <a:schemeClr val="dk1"/>
              </a:buClr>
              <a:buSzPct val="100000"/>
              <a:buChar char="•"/>
            </a:pPr>
            <a:r>
              <a:rPr lang="en-US"/>
              <a:t>List the prerequisites of the ‘Database’ course</a:t>
            </a:r>
            <a:endParaRPr/>
          </a:p>
          <a:p>
            <a:pPr indent="-228600" lvl="0" marL="228600" rtl="0" algn="just">
              <a:lnSpc>
                <a:spcPct val="90000"/>
              </a:lnSpc>
              <a:spcBef>
                <a:spcPts val="1000"/>
              </a:spcBef>
              <a:spcAft>
                <a:spcPts val="0"/>
              </a:spcAft>
              <a:buClr>
                <a:schemeClr val="dk1"/>
              </a:buClr>
              <a:buSzPct val="100000"/>
              <a:buChar char="•"/>
            </a:pPr>
            <a:r>
              <a:rPr lang="en-US"/>
              <a:t>Examples of updates include the following:</a:t>
            </a:r>
            <a:endParaRPr/>
          </a:p>
          <a:p>
            <a:pPr indent="-228600" lvl="1" marL="685800" rtl="0" algn="just">
              <a:lnSpc>
                <a:spcPct val="90000"/>
              </a:lnSpc>
              <a:spcBef>
                <a:spcPts val="500"/>
              </a:spcBef>
              <a:spcAft>
                <a:spcPts val="0"/>
              </a:spcAft>
              <a:buClr>
                <a:schemeClr val="dk1"/>
              </a:buClr>
              <a:buSzPct val="100000"/>
              <a:buChar char="•"/>
            </a:pPr>
            <a:r>
              <a:rPr lang="en-US"/>
              <a:t>Change the class of ‘Smith’ to sophomore</a:t>
            </a:r>
            <a:endParaRPr/>
          </a:p>
          <a:p>
            <a:pPr indent="-228600" lvl="1" marL="685800" rtl="0" algn="just">
              <a:lnSpc>
                <a:spcPct val="90000"/>
              </a:lnSpc>
              <a:spcBef>
                <a:spcPts val="500"/>
              </a:spcBef>
              <a:spcAft>
                <a:spcPts val="0"/>
              </a:spcAft>
              <a:buClr>
                <a:schemeClr val="dk1"/>
              </a:buClr>
              <a:buSzPct val="100000"/>
              <a:buChar char="•"/>
            </a:pPr>
            <a:r>
              <a:rPr lang="en-US"/>
              <a:t>Create a new section for the ‘Database’ course for this semester</a:t>
            </a:r>
            <a:endParaRPr/>
          </a:p>
          <a:p>
            <a:pPr indent="-228600" lvl="1" marL="685800" rtl="0" algn="just">
              <a:lnSpc>
                <a:spcPct val="90000"/>
              </a:lnSpc>
              <a:spcBef>
                <a:spcPts val="500"/>
              </a:spcBef>
              <a:spcAft>
                <a:spcPts val="0"/>
              </a:spcAft>
              <a:buClr>
                <a:schemeClr val="dk1"/>
              </a:buClr>
              <a:buSzPct val="100000"/>
              <a:buChar char="•"/>
            </a:pPr>
            <a:r>
              <a:rPr lang="en-US"/>
              <a:t>Enter a grade of ‘A’ for ‘Smith’ in the ‘Database’ section of last semester</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 to Databases</a:t>
            </a:r>
            <a:endParaRPr/>
          </a:p>
        </p:txBody>
      </p:sp>
      <p:sp>
        <p:nvSpPr>
          <p:cNvPr id="190" name="Google Shape;190;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Characteristics of Database System</a:t>
            </a:r>
            <a:endParaRPr/>
          </a:p>
          <a:p>
            <a:pPr indent="-228600" lvl="0" marL="228600" rtl="0" algn="just">
              <a:lnSpc>
                <a:spcPct val="90000"/>
              </a:lnSpc>
              <a:spcBef>
                <a:spcPts val="1000"/>
              </a:spcBef>
              <a:spcAft>
                <a:spcPts val="0"/>
              </a:spcAft>
              <a:buClr>
                <a:schemeClr val="dk1"/>
              </a:buClr>
              <a:buSzPts val="2800"/>
              <a:buChar char="•"/>
            </a:pPr>
            <a:r>
              <a:rPr lang="en-US"/>
              <a:t>In traditional file processing</a:t>
            </a:r>
            <a:r>
              <a:rPr lang="en-US" sz="3100"/>
              <a:t>, each user defines and implements the files needed for a specific software application as part of programming the application</a:t>
            </a:r>
            <a:endParaRPr/>
          </a:p>
          <a:p>
            <a:pPr indent="-228600" lvl="0" marL="228600" rtl="0" algn="just">
              <a:lnSpc>
                <a:spcPct val="90000"/>
              </a:lnSpc>
              <a:spcBef>
                <a:spcPts val="1000"/>
              </a:spcBef>
              <a:spcAft>
                <a:spcPts val="0"/>
              </a:spcAft>
              <a:buClr>
                <a:schemeClr val="dk1"/>
              </a:buClr>
              <a:buSzPts val="3100"/>
              <a:buChar char="•"/>
            </a:pPr>
            <a:r>
              <a:rPr lang="en-US" sz="3100"/>
              <a:t>Redundancy in defining and storing data results in wasted storage space and in redundant efforts to maintain common up to date data</a:t>
            </a:r>
            <a:endParaRPr/>
          </a:p>
          <a:p>
            <a:pPr indent="-228600" lvl="0" marL="228600" rtl="0" algn="just">
              <a:lnSpc>
                <a:spcPct val="90000"/>
              </a:lnSpc>
              <a:spcBef>
                <a:spcPts val="1000"/>
              </a:spcBef>
              <a:spcAft>
                <a:spcPts val="0"/>
              </a:spcAft>
              <a:buClr>
                <a:schemeClr val="dk1"/>
              </a:buClr>
              <a:buSzPts val="3100"/>
              <a:buChar char="•"/>
            </a:pPr>
            <a:r>
              <a:rPr lang="en-US" sz="3100"/>
              <a:t>In the database approach, a single repository maintains the data that is defined once and then accessed by various users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 to Databases</a:t>
            </a:r>
            <a:endParaRPr/>
          </a:p>
        </p:txBody>
      </p:sp>
      <p:sp>
        <p:nvSpPr>
          <p:cNvPr id="196" name="Google Shape;196;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rgbClr val="FF0000"/>
              </a:buClr>
              <a:buSzPct val="100000"/>
              <a:buNone/>
            </a:pPr>
            <a:r>
              <a:rPr b="1" lang="en-US">
                <a:solidFill>
                  <a:srgbClr val="FF0000"/>
                </a:solidFill>
              </a:rPr>
              <a:t>Characteristics of Database System</a:t>
            </a:r>
            <a:endParaRPr/>
          </a:p>
          <a:p>
            <a:pPr indent="-228600" lvl="0" marL="228600" rtl="0" algn="just">
              <a:lnSpc>
                <a:spcPct val="90000"/>
              </a:lnSpc>
              <a:spcBef>
                <a:spcPts val="1000"/>
              </a:spcBef>
              <a:spcAft>
                <a:spcPts val="0"/>
              </a:spcAft>
              <a:buClr>
                <a:schemeClr val="dk1"/>
              </a:buClr>
              <a:buSzPct val="100000"/>
              <a:buChar char="•"/>
            </a:pPr>
            <a:r>
              <a:rPr lang="en-US"/>
              <a:t>The main characteristics of database approach versus the file processing approach is as follows:</a:t>
            </a:r>
            <a:endParaRPr/>
          </a:p>
          <a:p>
            <a:pPr indent="-228600" lvl="1" marL="685800" rtl="0" algn="just">
              <a:lnSpc>
                <a:spcPct val="90000"/>
              </a:lnSpc>
              <a:spcBef>
                <a:spcPts val="500"/>
              </a:spcBef>
              <a:spcAft>
                <a:spcPts val="0"/>
              </a:spcAft>
              <a:buClr>
                <a:schemeClr val="dk1"/>
              </a:buClr>
              <a:buSzPct val="100000"/>
              <a:buChar char="•"/>
            </a:pPr>
            <a:r>
              <a:rPr lang="en-US"/>
              <a:t>The self describing nature of database system</a:t>
            </a:r>
            <a:endParaRPr/>
          </a:p>
          <a:p>
            <a:pPr indent="-228600" lvl="1" marL="685800" rtl="0" algn="just">
              <a:lnSpc>
                <a:spcPct val="90000"/>
              </a:lnSpc>
              <a:spcBef>
                <a:spcPts val="500"/>
              </a:spcBef>
              <a:spcAft>
                <a:spcPts val="0"/>
              </a:spcAft>
              <a:buClr>
                <a:schemeClr val="dk1"/>
              </a:buClr>
              <a:buSzPct val="100000"/>
              <a:buChar char="•"/>
            </a:pPr>
            <a:r>
              <a:rPr lang="en-US"/>
              <a:t>Insulation between programs and data, and data abstraction</a:t>
            </a:r>
            <a:endParaRPr/>
          </a:p>
          <a:p>
            <a:pPr indent="-228600" lvl="1" marL="685800" rtl="0" algn="just">
              <a:lnSpc>
                <a:spcPct val="90000"/>
              </a:lnSpc>
              <a:spcBef>
                <a:spcPts val="500"/>
              </a:spcBef>
              <a:spcAft>
                <a:spcPts val="0"/>
              </a:spcAft>
              <a:buClr>
                <a:schemeClr val="dk1"/>
              </a:buClr>
              <a:buSzPct val="100000"/>
              <a:buChar char="•"/>
            </a:pPr>
            <a:r>
              <a:rPr lang="en-US"/>
              <a:t>Support of multiple views of the data</a:t>
            </a:r>
            <a:endParaRPr/>
          </a:p>
          <a:p>
            <a:pPr indent="-228600" lvl="1" marL="685800" rtl="0" algn="just">
              <a:lnSpc>
                <a:spcPct val="90000"/>
              </a:lnSpc>
              <a:spcBef>
                <a:spcPts val="500"/>
              </a:spcBef>
              <a:spcAft>
                <a:spcPts val="0"/>
              </a:spcAft>
              <a:buClr>
                <a:schemeClr val="dk1"/>
              </a:buClr>
              <a:buSzPct val="100000"/>
              <a:buChar char="•"/>
            </a:pPr>
            <a:r>
              <a:rPr lang="en-US"/>
              <a:t>Sharing of data and multiuser transaction processing</a:t>
            </a:r>
            <a:endParaRPr/>
          </a:p>
          <a:p>
            <a:pPr indent="0" lvl="0" marL="0" rtl="0" algn="just">
              <a:lnSpc>
                <a:spcPct val="90000"/>
              </a:lnSpc>
              <a:spcBef>
                <a:spcPts val="1000"/>
              </a:spcBef>
              <a:spcAft>
                <a:spcPts val="0"/>
              </a:spcAft>
              <a:buClr>
                <a:srgbClr val="FF0000"/>
              </a:buClr>
              <a:buSzPct val="100000"/>
              <a:buNone/>
            </a:pPr>
            <a:r>
              <a:rPr lang="en-US">
                <a:solidFill>
                  <a:srgbClr val="FF0000"/>
                </a:solidFill>
              </a:rPr>
              <a:t>The self describing nature of database system</a:t>
            </a:r>
            <a:endParaRPr/>
          </a:p>
          <a:p>
            <a:pPr indent="-228631" lvl="0" marL="228600" rtl="0" algn="just">
              <a:lnSpc>
                <a:spcPct val="90000"/>
              </a:lnSpc>
              <a:spcBef>
                <a:spcPts val="1000"/>
              </a:spcBef>
              <a:spcAft>
                <a:spcPts val="0"/>
              </a:spcAft>
              <a:buClr>
                <a:schemeClr val="dk1"/>
              </a:buClr>
              <a:buSzPct val="100000"/>
              <a:buChar char="•"/>
            </a:pPr>
            <a:r>
              <a:rPr lang="en-US" sz="3100"/>
              <a:t>A fundamental characteristic of the database approach is that the database system contains not only the database itself but also a complete definition or description of the database structure and constraints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a:t>
            </a:r>
            <a:endParaRPr/>
          </a:p>
        </p:txBody>
      </p:sp>
      <p:sp>
        <p:nvSpPr>
          <p:cNvPr id="91" name="Google Shape;91;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Syllabus – Overview</a:t>
            </a:r>
            <a:endParaRPr/>
          </a:p>
          <a:p>
            <a:pPr indent="-228600" lvl="0" marL="228600" rtl="0" algn="l">
              <a:lnSpc>
                <a:spcPct val="90000"/>
              </a:lnSpc>
              <a:spcBef>
                <a:spcPts val="1000"/>
              </a:spcBef>
              <a:spcAft>
                <a:spcPts val="0"/>
              </a:spcAft>
              <a:buClr>
                <a:srgbClr val="FF0000"/>
              </a:buClr>
              <a:buSzPts val="2800"/>
              <a:buChar char="•"/>
            </a:pPr>
            <a:r>
              <a:rPr lang="en-US">
                <a:solidFill>
                  <a:srgbClr val="FF0000"/>
                </a:solidFill>
              </a:rPr>
              <a:t>Module 1 : Introduction and Entity Relationship (ER) model</a:t>
            </a:r>
            <a:endParaRPr/>
          </a:p>
          <a:p>
            <a:pPr indent="-228600" lvl="0" marL="228600" rtl="0" algn="l">
              <a:lnSpc>
                <a:spcPct val="90000"/>
              </a:lnSpc>
              <a:spcBef>
                <a:spcPts val="1000"/>
              </a:spcBef>
              <a:spcAft>
                <a:spcPts val="0"/>
              </a:spcAft>
              <a:buClr>
                <a:schemeClr val="dk1"/>
              </a:buClr>
              <a:buSzPts val="2800"/>
              <a:buChar char="•"/>
            </a:pPr>
            <a:r>
              <a:rPr lang="en-US"/>
              <a:t>Module 2 : Relational Model</a:t>
            </a:r>
            <a:endParaRPr/>
          </a:p>
          <a:p>
            <a:pPr indent="-228600" lvl="0" marL="228600" rtl="0" algn="l">
              <a:lnSpc>
                <a:spcPct val="90000"/>
              </a:lnSpc>
              <a:spcBef>
                <a:spcPts val="1000"/>
              </a:spcBef>
              <a:spcAft>
                <a:spcPts val="0"/>
              </a:spcAft>
              <a:buClr>
                <a:schemeClr val="dk1"/>
              </a:buClr>
              <a:buSzPts val="2800"/>
              <a:buChar char="•"/>
            </a:pPr>
            <a:r>
              <a:rPr lang="en-US"/>
              <a:t>Module 3 : SQL DML and Physical Data Organization</a:t>
            </a:r>
            <a:endParaRPr/>
          </a:p>
          <a:p>
            <a:pPr indent="-228600" lvl="0" marL="228600" rtl="0" algn="l">
              <a:lnSpc>
                <a:spcPct val="90000"/>
              </a:lnSpc>
              <a:spcBef>
                <a:spcPts val="1000"/>
              </a:spcBef>
              <a:spcAft>
                <a:spcPts val="0"/>
              </a:spcAft>
              <a:buClr>
                <a:schemeClr val="dk1"/>
              </a:buClr>
              <a:buSzPts val="2800"/>
              <a:buChar char="•"/>
            </a:pPr>
            <a:r>
              <a:rPr lang="en-US"/>
              <a:t>Module 4 : Normalization</a:t>
            </a:r>
            <a:endParaRPr/>
          </a:p>
          <a:p>
            <a:pPr indent="-228600" lvl="0" marL="228600" rtl="0" algn="l">
              <a:lnSpc>
                <a:spcPct val="90000"/>
              </a:lnSpc>
              <a:spcBef>
                <a:spcPts val="1000"/>
              </a:spcBef>
              <a:spcAft>
                <a:spcPts val="0"/>
              </a:spcAft>
              <a:buClr>
                <a:schemeClr val="dk1"/>
              </a:buClr>
              <a:buSzPts val="2800"/>
              <a:buChar char="•"/>
            </a:pPr>
            <a:r>
              <a:rPr lang="en-US"/>
              <a:t>Module 5: Transaction, concurrency and recovery, recent topics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 to Databases</a:t>
            </a:r>
            <a:endParaRPr/>
          </a:p>
        </p:txBody>
      </p:sp>
      <p:sp>
        <p:nvSpPr>
          <p:cNvPr id="202" name="Google Shape;202;p20"/>
          <p:cNvSpPr txBox="1"/>
          <p:nvPr>
            <p:ph idx="1" type="body"/>
          </p:nvPr>
        </p:nvSpPr>
        <p:spPr>
          <a:xfrm>
            <a:off x="838200" y="1825625"/>
            <a:ext cx="11209256"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Characteristics of Database System</a:t>
            </a:r>
            <a:endParaRPr/>
          </a:p>
          <a:p>
            <a:pPr indent="0" lvl="0" marL="0" rtl="0" algn="just">
              <a:lnSpc>
                <a:spcPct val="90000"/>
              </a:lnSpc>
              <a:spcBef>
                <a:spcPts val="1000"/>
              </a:spcBef>
              <a:spcAft>
                <a:spcPts val="0"/>
              </a:spcAft>
              <a:buClr>
                <a:srgbClr val="FF0000"/>
              </a:buClr>
              <a:buSzPts val="2800"/>
              <a:buNone/>
            </a:pPr>
            <a:r>
              <a:rPr lang="en-US">
                <a:solidFill>
                  <a:srgbClr val="FF0000"/>
                </a:solidFill>
              </a:rPr>
              <a:t>The self describing nature of database system</a:t>
            </a:r>
            <a:endParaRPr/>
          </a:p>
          <a:p>
            <a:pPr indent="-228600" lvl="0" marL="228600" rtl="0" algn="just">
              <a:lnSpc>
                <a:spcPct val="90000"/>
              </a:lnSpc>
              <a:spcBef>
                <a:spcPts val="1000"/>
              </a:spcBef>
              <a:spcAft>
                <a:spcPts val="0"/>
              </a:spcAft>
              <a:buClr>
                <a:schemeClr val="dk1"/>
              </a:buClr>
              <a:buSzPts val="3100"/>
              <a:buChar char="•"/>
            </a:pPr>
            <a:r>
              <a:rPr lang="en-US" sz="3100"/>
              <a:t>This definition is stored in the DBMS catalog, which contains information such as the structure of each file, the type and storage format of each data item, and various constraints on the data</a:t>
            </a:r>
            <a:endParaRPr/>
          </a:p>
          <a:p>
            <a:pPr indent="-228600" lvl="0" marL="228600" rtl="0" algn="just">
              <a:lnSpc>
                <a:spcPct val="90000"/>
              </a:lnSpc>
              <a:spcBef>
                <a:spcPts val="1000"/>
              </a:spcBef>
              <a:spcAft>
                <a:spcPts val="0"/>
              </a:spcAft>
              <a:buClr>
                <a:schemeClr val="dk1"/>
              </a:buClr>
              <a:buSzPts val="3100"/>
              <a:buChar char="•"/>
            </a:pPr>
            <a:r>
              <a:rPr lang="en-US" sz="3100"/>
              <a:t>The information stored in the catalog is called meta-data, and it describes the structure of the primary database</a:t>
            </a:r>
            <a:endParaRPr/>
          </a:p>
          <a:p>
            <a:pPr indent="-228600" lvl="0" marL="228600" rtl="0" algn="just">
              <a:lnSpc>
                <a:spcPct val="90000"/>
              </a:lnSpc>
              <a:spcBef>
                <a:spcPts val="1000"/>
              </a:spcBef>
              <a:spcAft>
                <a:spcPts val="0"/>
              </a:spcAft>
              <a:buClr>
                <a:schemeClr val="dk1"/>
              </a:buClr>
              <a:buSzPts val="3100"/>
              <a:buChar char="•"/>
            </a:pPr>
            <a:r>
              <a:rPr lang="en-US" sz="3100"/>
              <a:t>The DBMS catalog will store the definitions of all the files in the University database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 to Databases</a:t>
            </a:r>
            <a:endParaRPr/>
          </a:p>
        </p:txBody>
      </p:sp>
      <p:sp>
        <p:nvSpPr>
          <p:cNvPr id="208" name="Google Shape;208;p21"/>
          <p:cNvSpPr txBox="1"/>
          <p:nvPr>
            <p:ph idx="1" type="body"/>
          </p:nvPr>
        </p:nvSpPr>
        <p:spPr>
          <a:xfrm>
            <a:off x="838200" y="1825625"/>
            <a:ext cx="11209256"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Characteristics of Database System</a:t>
            </a:r>
            <a:endParaRPr/>
          </a:p>
          <a:p>
            <a:pPr indent="0" lvl="0" marL="0" rtl="0" algn="just">
              <a:lnSpc>
                <a:spcPct val="90000"/>
              </a:lnSpc>
              <a:spcBef>
                <a:spcPts val="1000"/>
              </a:spcBef>
              <a:spcAft>
                <a:spcPts val="0"/>
              </a:spcAft>
              <a:buClr>
                <a:srgbClr val="FF0000"/>
              </a:buClr>
              <a:buSzPts val="2800"/>
              <a:buNone/>
            </a:pPr>
            <a:r>
              <a:rPr lang="en-US">
                <a:solidFill>
                  <a:srgbClr val="FF0000"/>
                </a:solidFill>
              </a:rPr>
              <a:t>The self describing nature of database system</a:t>
            </a:r>
            <a:endParaRPr/>
          </a:p>
          <a:p>
            <a:pPr indent="0" lvl="0" marL="0" rtl="0" algn="just">
              <a:lnSpc>
                <a:spcPct val="90000"/>
              </a:lnSpc>
              <a:spcBef>
                <a:spcPts val="1000"/>
              </a:spcBef>
              <a:spcAft>
                <a:spcPts val="0"/>
              </a:spcAft>
              <a:buClr>
                <a:schemeClr val="dk1"/>
              </a:buClr>
              <a:buSzPts val="2800"/>
              <a:buNone/>
            </a:pPr>
            <a:r>
              <a:t/>
            </a:r>
            <a:endParaRPr>
              <a:solidFill>
                <a:srgbClr val="FF0000"/>
              </a:solidFill>
            </a:endParaRPr>
          </a:p>
        </p:txBody>
      </p:sp>
      <p:pic>
        <p:nvPicPr>
          <p:cNvPr id="209" name="Google Shape;209;p21"/>
          <p:cNvPicPr preferRelativeResize="0"/>
          <p:nvPr/>
        </p:nvPicPr>
        <p:blipFill rotWithShape="1">
          <a:blip r:embed="rId3">
            <a:alphaModFix/>
          </a:blip>
          <a:srcRect b="0" l="0" r="0" t="0"/>
          <a:stretch/>
        </p:blipFill>
        <p:spPr>
          <a:xfrm>
            <a:off x="7700158" y="2055390"/>
            <a:ext cx="3937202" cy="433092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 to Databases</a:t>
            </a:r>
            <a:endParaRPr/>
          </a:p>
        </p:txBody>
      </p:sp>
      <p:sp>
        <p:nvSpPr>
          <p:cNvPr id="215" name="Google Shape;215;p22"/>
          <p:cNvSpPr txBox="1"/>
          <p:nvPr>
            <p:ph idx="1" type="body"/>
          </p:nvPr>
        </p:nvSpPr>
        <p:spPr>
          <a:xfrm>
            <a:off x="838200" y="1825625"/>
            <a:ext cx="11209256" cy="4351338"/>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rgbClr val="FF0000"/>
              </a:buClr>
              <a:buSzPct val="100000"/>
              <a:buNone/>
            </a:pPr>
            <a:r>
              <a:rPr b="1" lang="en-US">
                <a:solidFill>
                  <a:srgbClr val="FF0000"/>
                </a:solidFill>
              </a:rPr>
              <a:t>Characteristics of Database System</a:t>
            </a:r>
            <a:endParaRPr/>
          </a:p>
          <a:p>
            <a:pPr indent="0" lvl="0" marL="0" rtl="0" algn="just">
              <a:lnSpc>
                <a:spcPct val="90000"/>
              </a:lnSpc>
              <a:spcBef>
                <a:spcPts val="1000"/>
              </a:spcBef>
              <a:spcAft>
                <a:spcPts val="0"/>
              </a:spcAft>
              <a:buClr>
                <a:srgbClr val="FF0000"/>
              </a:buClr>
              <a:buSzPct val="100000"/>
              <a:buNone/>
            </a:pPr>
            <a:r>
              <a:rPr lang="en-US">
                <a:solidFill>
                  <a:srgbClr val="FF0000"/>
                </a:solidFill>
              </a:rPr>
              <a:t>The self describing nature of database system</a:t>
            </a:r>
            <a:endParaRPr/>
          </a:p>
          <a:p>
            <a:pPr indent="-228631" lvl="0" marL="228600" rtl="0" algn="just">
              <a:lnSpc>
                <a:spcPct val="90000"/>
              </a:lnSpc>
              <a:spcBef>
                <a:spcPts val="1000"/>
              </a:spcBef>
              <a:spcAft>
                <a:spcPts val="0"/>
              </a:spcAft>
              <a:buClr>
                <a:schemeClr val="dk1"/>
              </a:buClr>
              <a:buSzPct val="100000"/>
              <a:buChar char="•"/>
            </a:pPr>
            <a:r>
              <a:rPr lang="en-US" sz="3100"/>
              <a:t>Whenever a request is made to access, say, the Name of a STUDENT record, the DBMS software refers to the catalog to determine the structure of the STUDENT file and the position and size of the Name data item within a STUDENT record</a:t>
            </a:r>
            <a:endParaRPr/>
          </a:p>
          <a:p>
            <a:pPr indent="-228631" lvl="0" marL="228600" rtl="0" algn="just">
              <a:lnSpc>
                <a:spcPct val="90000"/>
              </a:lnSpc>
              <a:spcBef>
                <a:spcPts val="1000"/>
              </a:spcBef>
              <a:spcAft>
                <a:spcPts val="0"/>
              </a:spcAft>
              <a:buClr>
                <a:schemeClr val="dk1"/>
              </a:buClr>
              <a:buSzPct val="100000"/>
              <a:buChar char="•"/>
            </a:pPr>
            <a:r>
              <a:rPr lang="en-US" sz="3100"/>
              <a:t>By contrast, in a typical file-processing application, the file structure and, in the extreme case, the exact location of Name within a STUDENT record are already coded within each program that accesses this data item</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 to Databases</a:t>
            </a:r>
            <a:endParaRPr/>
          </a:p>
        </p:txBody>
      </p:sp>
      <p:sp>
        <p:nvSpPr>
          <p:cNvPr id="221" name="Google Shape;221;p23"/>
          <p:cNvSpPr txBox="1"/>
          <p:nvPr>
            <p:ph idx="1" type="body"/>
          </p:nvPr>
        </p:nvSpPr>
        <p:spPr>
          <a:xfrm>
            <a:off x="838200" y="1825625"/>
            <a:ext cx="11209256" cy="4351338"/>
          </a:xfrm>
          <a:prstGeom prst="rect">
            <a:avLst/>
          </a:prstGeom>
          <a:noFill/>
          <a:ln>
            <a:noFill/>
          </a:ln>
        </p:spPr>
        <p:txBody>
          <a:bodyPr anchorCtr="0" anchor="t" bIns="45700" lIns="91425" spcFirstLastPara="1" rIns="91425" wrap="square" tIns="45700">
            <a:normAutofit fontScale="92500"/>
          </a:bodyPr>
          <a:lstStyle/>
          <a:p>
            <a:pPr indent="0" lvl="0" marL="0" rtl="0" algn="l">
              <a:lnSpc>
                <a:spcPct val="90000"/>
              </a:lnSpc>
              <a:spcBef>
                <a:spcPts val="0"/>
              </a:spcBef>
              <a:spcAft>
                <a:spcPts val="0"/>
              </a:spcAft>
              <a:buClr>
                <a:srgbClr val="FF0000"/>
              </a:buClr>
              <a:buSzPct val="100000"/>
              <a:buNone/>
            </a:pPr>
            <a:r>
              <a:rPr b="1" lang="en-US">
                <a:solidFill>
                  <a:srgbClr val="FF0000"/>
                </a:solidFill>
              </a:rPr>
              <a:t>Characteristics of Database System</a:t>
            </a:r>
            <a:endParaRPr/>
          </a:p>
          <a:p>
            <a:pPr indent="0" lvl="0" marL="0" rtl="0" algn="l">
              <a:lnSpc>
                <a:spcPct val="90000"/>
              </a:lnSpc>
              <a:spcBef>
                <a:spcPts val="1000"/>
              </a:spcBef>
              <a:spcAft>
                <a:spcPts val="0"/>
              </a:spcAft>
              <a:buClr>
                <a:srgbClr val="FF0000"/>
              </a:buClr>
              <a:buSzPct val="100000"/>
              <a:buNone/>
            </a:pPr>
            <a:r>
              <a:rPr lang="en-US">
                <a:solidFill>
                  <a:srgbClr val="FF0000"/>
                </a:solidFill>
              </a:rPr>
              <a:t>Insulation between programs and data, and data abstraction</a:t>
            </a:r>
            <a:endParaRPr/>
          </a:p>
          <a:p>
            <a:pPr indent="-228631" lvl="0" marL="228600" rtl="0" algn="just">
              <a:lnSpc>
                <a:spcPct val="90000"/>
              </a:lnSpc>
              <a:spcBef>
                <a:spcPts val="1000"/>
              </a:spcBef>
              <a:spcAft>
                <a:spcPts val="0"/>
              </a:spcAft>
              <a:buClr>
                <a:schemeClr val="dk1"/>
              </a:buClr>
              <a:buSzPct val="100000"/>
              <a:buChar char="•"/>
            </a:pPr>
            <a:r>
              <a:rPr lang="en-US" sz="3100"/>
              <a:t>In traditional file processing, the structure of data files is embedded in the application programs, so any changes to the structure of a file may require changing all programs that access that file</a:t>
            </a:r>
            <a:endParaRPr/>
          </a:p>
          <a:p>
            <a:pPr indent="-228631" lvl="0" marL="228600" rtl="0" algn="just">
              <a:lnSpc>
                <a:spcPct val="90000"/>
              </a:lnSpc>
              <a:spcBef>
                <a:spcPts val="1000"/>
              </a:spcBef>
              <a:spcAft>
                <a:spcPts val="0"/>
              </a:spcAft>
              <a:buClr>
                <a:schemeClr val="dk1"/>
              </a:buClr>
              <a:buSzPct val="100000"/>
              <a:buChar char="•"/>
            </a:pPr>
            <a:r>
              <a:rPr lang="en-US" sz="3100"/>
              <a:t>DBMS access programs do not require such changes in most cases</a:t>
            </a:r>
            <a:endParaRPr/>
          </a:p>
          <a:p>
            <a:pPr indent="-228631" lvl="0" marL="228600" rtl="0" algn="just">
              <a:lnSpc>
                <a:spcPct val="90000"/>
              </a:lnSpc>
              <a:spcBef>
                <a:spcPts val="1000"/>
              </a:spcBef>
              <a:spcAft>
                <a:spcPts val="0"/>
              </a:spcAft>
              <a:buClr>
                <a:schemeClr val="dk1"/>
              </a:buClr>
              <a:buSzPct val="100000"/>
              <a:buChar char="•"/>
            </a:pPr>
            <a:r>
              <a:rPr lang="en-US" sz="3100"/>
              <a:t>The structure of data files is stored in the DBMS catalog separately from the access programs</a:t>
            </a:r>
            <a:endParaRPr/>
          </a:p>
          <a:p>
            <a:pPr indent="-228631" lvl="0" marL="228600" rtl="0" algn="just">
              <a:lnSpc>
                <a:spcPct val="90000"/>
              </a:lnSpc>
              <a:spcBef>
                <a:spcPts val="1000"/>
              </a:spcBef>
              <a:spcAft>
                <a:spcPts val="0"/>
              </a:spcAft>
              <a:buClr>
                <a:schemeClr val="dk1"/>
              </a:buClr>
              <a:buSzPct val="100000"/>
              <a:buChar char="•"/>
            </a:pPr>
            <a:r>
              <a:rPr lang="en-US" sz="3100"/>
              <a:t>We call this property </a:t>
            </a:r>
            <a:r>
              <a:rPr i="1" lang="en-US" sz="3100">
                <a:solidFill>
                  <a:srgbClr val="FF0000"/>
                </a:solidFill>
              </a:rPr>
              <a:t>program-data independence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 to Databases</a:t>
            </a:r>
            <a:endParaRPr/>
          </a:p>
        </p:txBody>
      </p:sp>
      <p:sp>
        <p:nvSpPr>
          <p:cNvPr id="227" name="Google Shape;227;p24"/>
          <p:cNvSpPr txBox="1"/>
          <p:nvPr>
            <p:ph idx="1" type="body"/>
          </p:nvPr>
        </p:nvSpPr>
        <p:spPr>
          <a:xfrm>
            <a:off x="838200" y="1825625"/>
            <a:ext cx="11209256" cy="4351338"/>
          </a:xfrm>
          <a:prstGeom prst="rect">
            <a:avLst/>
          </a:prstGeom>
          <a:noFill/>
          <a:ln>
            <a:noFill/>
          </a:ln>
        </p:spPr>
        <p:txBody>
          <a:bodyPr anchorCtr="0" anchor="t" bIns="45700" lIns="91425" spcFirstLastPara="1" rIns="91425" wrap="square" tIns="45700">
            <a:normAutofit fontScale="85000" lnSpcReduction="10000"/>
          </a:bodyPr>
          <a:lstStyle/>
          <a:p>
            <a:pPr indent="0" lvl="0" marL="0" rtl="0" algn="l">
              <a:lnSpc>
                <a:spcPct val="90000"/>
              </a:lnSpc>
              <a:spcBef>
                <a:spcPts val="0"/>
              </a:spcBef>
              <a:spcAft>
                <a:spcPts val="0"/>
              </a:spcAft>
              <a:buClr>
                <a:srgbClr val="FF0000"/>
              </a:buClr>
              <a:buSzPct val="100000"/>
              <a:buNone/>
            </a:pPr>
            <a:r>
              <a:rPr b="1" lang="en-US">
                <a:solidFill>
                  <a:srgbClr val="FF0000"/>
                </a:solidFill>
              </a:rPr>
              <a:t>Characteristics of Database System</a:t>
            </a:r>
            <a:endParaRPr/>
          </a:p>
          <a:p>
            <a:pPr indent="0" lvl="0" marL="0" rtl="0" algn="l">
              <a:lnSpc>
                <a:spcPct val="90000"/>
              </a:lnSpc>
              <a:spcBef>
                <a:spcPts val="1000"/>
              </a:spcBef>
              <a:spcAft>
                <a:spcPts val="0"/>
              </a:spcAft>
              <a:buClr>
                <a:srgbClr val="FF0000"/>
              </a:buClr>
              <a:buSzPct val="100000"/>
              <a:buNone/>
            </a:pPr>
            <a:r>
              <a:rPr lang="en-US">
                <a:solidFill>
                  <a:srgbClr val="FF0000"/>
                </a:solidFill>
              </a:rPr>
              <a:t>Insulation between programs and data, and data abstraction</a:t>
            </a:r>
            <a:endParaRPr/>
          </a:p>
          <a:p>
            <a:pPr indent="-228600" lvl="0" marL="228600" rtl="0" algn="just">
              <a:lnSpc>
                <a:spcPct val="90000"/>
              </a:lnSpc>
              <a:spcBef>
                <a:spcPts val="1000"/>
              </a:spcBef>
              <a:spcAft>
                <a:spcPts val="0"/>
              </a:spcAft>
              <a:buClr>
                <a:schemeClr val="dk1"/>
              </a:buClr>
              <a:buSzPct val="100000"/>
              <a:buChar char="•"/>
            </a:pPr>
            <a:r>
              <a:rPr lang="en-US" sz="3100"/>
              <a:t>For example, a file access program may be written in such a way that it can access only STUDENT records </a:t>
            </a:r>
            <a:endParaRPr/>
          </a:p>
          <a:p>
            <a:pPr indent="-228600" lvl="0" marL="228600" rtl="0" algn="just">
              <a:lnSpc>
                <a:spcPct val="90000"/>
              </a:lnSpc>
              <a:spcBef>
                <a:spcPts val="1000"/>
              </a:spcBef>
              <a:spcAft>
                <a:spcPts val="0"/>
              </a:spcAft>
              <a:buClr>
                <a:schemeClr val="dk1"/>
              </a:buClr>
              <a:buSzPct val="100000"/>
              <a:buChar char="•"/>
            </a:pPr>
            <a:r>
              <a:rPr lang="en-US" sz="3100"/>
              <a:t>If we want to add another piece of data to each STUDENT record, say the Birth_date, such a program will no longer work and must be changed</a:t>
            </a:r>
            <a:endParaRPr/>
          </a:p>
          <a:p>
            <a:pPr indent="-228600" lvl="0" marL="228600" rtl="0" algn="just">
              <a:lnSpc>
                <a:spcPct val="90000"/>
              </a:lnSpc>
              <a:spcBef>
                <a:spcPts val="1000"/>
              </a:spcBef>
              <a:spcAft>
                <a:spcPts val="0"/>
              </a:spcAft>
              <a:buClr>
                <a:schemeClr val="dk1"/>
              </a:buClr>
              <a:buSzPct val="100000"/>
              <a:buChar char="•"/>
            </a:pPr>
            <a:r>
              <a:rPr lang="en-US" sz="3100"/>
              <a:t>By contrast, in a DBMS environment, we only need to change the description of STUDENT records in the catalog  to reflect the inclusion of the new data item Birth_date; no programs are changed</a:t>
            </a:r>
            <a:endParaRPr/>
          </a:p>
          <a:p>
            <a:pPr indent="-228600" lvl="0" marL="228600" rtl="0" algn="just">
              <a:lnSpc>
                <a:spcPct val="90000"/>
              </a:lnSpc>
              <a:spcBef>
                <a:spcPts val="1000"/>
              </a:spcBef>
              <a:spcAft>
                <a:spcPts val="0"/>
              </a:spcAft>
              <a:buClr>
                <a:schemeClr val="dk1"/>
              </a:buClr>
              <a:buSzPct val="100000"/>
              <a:buChar char="•"/>
            </a:pPr>
            <a:r>
              <a:rPr lang="en-US" sz="3100"/>
              <a:t>The next time a DBMS program refers to the catalog, the new structure of STUDENT records will be accessed and used</a:t>
            </a:r>
            <a:endParaRPr i="1" sz="3100">
              <a:solidFill>
                <a:srgbClr val="FF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 to Databases</a:t>
            </a:r>
            <a:endParaRPr/>
          </a:p>
        </p:txBody>
      </p:sp>
      <p:sp>
        <p:nvSpPr>
          <p:cNvPr id="233" name="Google Shape;233;p25"/>
          <p:cNvSpPr txBox="1"/>
          <p:nvPr>
            <p:ph idx="1" type="body"/>
          </p:nvPr>
        </p:nvSpPr>
        <p:spPr>
          <a:xfrm>
            <a:off x="838200" y="1825625"/>
            <a:ext cx="11209256" cy="4351338"/>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rgbClr val="FF0000"/>
              </a:buClr>
              <a:buSzPct val="100000"/>
              <a:buNone/>
            </a:pPr>
            <a:r>
              <a:rPr b="1" lang="en-US">
                <a:solidFill>
                  <a:srgbClr val="FF0000"/>
                </a:solidFill>
              </a:rPr>
              <a:t>Characteristics of Database System</a:t>
            </a:r>
            <a:endParaRPr/>
          </a:p>
          <a:p>
            <a:pPr indent="0" lvl="0" marL="0" rtl="0" algn="l">
              <a:lnSpc>
                <a:spcPct val="90000"/>
              </a:lnSpc>
              <a:spcBef>
                <a:spcPts val="1000"/>
              </a:spcBef>
              <a:spcAft>
                <a:spcPts val="0"/>
              </a:spcAft>
              <a:buClr>
                <a:srgbClr val="FF0000"/>
              </a:buClr>
              <a:buSzPct val="100000"/>
              <a:buNone/>
            </a:pPr>
            <a:r>
              <a:rPr lang="en-US">
                <a:solidFill>
                  <a:srgbClr val="FF0000"/>
                </a:solidFill>
              </a:rPr>
              <a:t>Insulation between programs and data, and data abstraction</a:t>
            </a:r>
            <a:endParaRPr/>
          </a:p>
          <a:p>
            <a:pPr indent="-228631" lvl="0" marL="228600" rtl="0" algn="just">
              <a:lnSpc>
                <a:spcPct val="90000"/>
              </a:lnSpc>
              <a:spcBef>
                <a:spcPts val="1000"/>
              </a:spcBef>
              <a:spcAft>
                <a:spcPts val="0"/>
              </a:spcAft>
              <a:buClr>
                <a:schemeClr val="dk1"/>
              </a:buClr>
              <a:buSzPct val="100000"/>
              <a:buChar char="•"/>
            </a:pPr>
            <a:r>
              <a:rPr lang="en-US" sz="3100"/>
              <a:t>An operation (also called a function or method) is specified in two parts</a:t>
            </a:r>
            <a:endParaRPr/>
          </a:p>
          <a:p>
            <a:pPr indent="-228631" lvl="0" marL="228600" rtl="0" algn="just">
              <a:lnSpc>
                <a:spcPct val="90000"/>
              </a:lnSpc>
              <a:spcBef>
                <a:spcPts val="1000"/>
              </a:spcBef>
              <a:spcAft>
                <a:spcPts val="0"/>
              </a:spcAft>
              <a:buClr>
                <a:schemeClr val="dk1"/>
              </a:buClr>
              <a:buSzPct val="100000"/>
              <a:buChar char="•"/>
            </a:pPr>
            <a:r>
              <a:rPr lang="en-US" sz="3100"/>
              <a:t>The </a:t>
            </a:r>
            <a:r>
              <a:rPr lang="en-US" sz="3100">
                <a:solidFill>
                  <a:srgbClr val="FF0000"/>
                </a:solidFill>
              </a:rPr>
              <a:t>interface</a:t>
            </a:r>
            <a:r>
              <a:rPr lang="en-US" sz="3100"/>
              <a:t> (or signature) of an operation includes the operation name and the data types of its arguments (or parameters)</a:t>
            </a:r>
            <a:endParaRPr/>
          </a:p>
          <a:p>
            <a:pPr indent="-228631" lvl="0" marL="228600" rtl="0" algn="just">
              <a:lnSpc>
                <a:spcPct val="90000"/>
              </a:lnSpc>
              <a:spcBef>
                <a:spcPts val="1000"/>
              </a:spcBef>
              <a:spcAft>
                <a:spcPts val="0"/>
              </a:spcAft>
              <a:buClr>
                <a:schemeClr val="dk1"/>
              </a:buClr>
              <a:buSzPct val="100000"/>
              <a:buChar char="•"/>
            </a:pPr>
            <a:r>
              <a:rPr lang="en-US" sz="3100"/>
              <a:t>The </a:t>
            </a:r>
            <a:r>
              <a:rPr lang="en-US" sz="3100">
                <a:solidFill>
                  <a:srgbClr val="FF0000"/>
                </a:solidFill>
              </a:rPr>
              <a:t>implementation</a:t>
            </a:r>
            <a:r>
              <a:rPr lang="en-US" sz="3100"/>
              <a:t> (or method) of the operation is specified separately and can be changed without affecting the interface</a:t>
            </a:r>
            <a:endParaRPr/>
          </a:p>
          <a:p>
            <a:pPr indent="-228631" lvl="0" marL="228600" rtl="0" algn="just">
              <a:lnSpc>
                <a:spcPct val="90000"/>
              </a:lnSpc>
              <a:spcBef>
                <a:spcPts val="1000"/>
              </a:spcBef>
              <a:spcAft>
                <a:spcPts val="0"/>
              </a:spcAft>
              <a:buClr>
                <a:schemeClr val="dk1"/>
              </a:buClr>
              <a:buSzPct val="100000"/>
              <a:buChar char="•"/>
            </a:pPr>
            <a:r>
              <a:rPr lang="en-US" sz="3100"/>
              <a:t>User application programs can operate on the data by invoking these operations through their names and arguments, regardless of how the operations are implemented</a:t>
            </a:r>
            <a:endParaRPr/>
          </a:p>
          <a:p>
            <a:pPr indent="-228631" lvl="0" marL="228600" rtl="0" algn="just">
              <a:lnSpc>
                <a:spcPct val="90000"/>
              </a:lnSpc>
              <a:spcBef>
                <a:spcPts val="1000"/>
              </a:spcBef>
              <a:spcAft>
                <a:spcPts val="0"/>
              </a:spcAft>
              <a:buClr>
                <a:schemeClr val="dk1"/>
              </a:buClr>
              <a:buSzPct val="100000"/>
              <a:buChar char="•"/>
            </a:pPr>
            <a:r>
              <a:rPr lang="en-US" sz="3100"/>
              <a:t>This may be termed program-operation independence</a:t>
            </a:r>
            <a:endParaRPr i="1" sz="3100">
              <a:solidFill>
                <a:srgbClr val="FF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 to Databases</a:t>
            </a:r>
            <a:endParaRPr/>
          </a:p>
        </p:txBody>
      </p:sp>
      <p:sp>
        <p:nvSpPr>
          <p:cNvPr id="239" name="Google Shape;239;p26"/>
          <p:cNvSpPr txBox="1"/>
          <p:nvPr>
            <p:ph idx="1" type="body"/>
          </p:nvPr>
        </p:nvSpPr>
        <p:spPr>
          <a:xfrm>
            <a:off x="838200" y="1825625"/>
            <a:ext cx="11209256" cy="4351338"/>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rgbClr val="FF0000"/>
              </a:buClr>
              <a:buSzPct val="100000"/>
              <a:buNone/>
            </a:pPr>
            <a:r>
              <a:rPr b="1" lang="en-US">
                <a:solidFill>
                  <a:srgbClr val="FF0000"/>
                </a:solidFill>
              </a:rPr>
              <a:t>Characteristics of Database System</a:t>
            </a:r>
            <a:endParaRPr/>
          </a:p>
          <a:p>
            <a:pPr indent="0" lvl="0" marL="0" rtl="0" algn="l">
              <a:lnSpc>
                <a:spcPct val="90000"/>
              </a:lnSpc>
              <a:spcBef>
                <a:spcPts val="1000"/>
              </a:spcBef>
              <a:spcAft>
                <a:spcPts val="0"/>
              </a:spcAft>
              <a:buClr>
                <a:srgbClr val="FF0000"/>
              </a:buClr>
              <a:buSzPct val="100000"/>
              <a:buNone/>
            </a:pPr>
            <a:r>
              <a:rPr lang="en-US">
                <a:solidFill>
                  <a:srgbClr val="FF0000"/>
                </a:solidFill>
              </a:rPr>
              <a:t>Insulation between programs and data, and data abstraction</a:t>
            </a:r>
            <a:endParaRPr/>
          </a:p>
          <a:p>
            <a:pPr indent="-228631" lvl="0" marL="228600" rtl="0" algn="just">
              <a:lnSpc>
                <a:spcPct val="90000"/>
              </a:lnSpc>
              <a:spcBef>
                <a:spcPts val="1000"/>
              </a:spcBef>
              <a:spcAft>
                <a:spcPts val="0"/>
              </a:spcAft>
              <a:buClr>
                <a:schemeClr val="dk1"/>
              </a:buClr>
              <a:buSzPct val="100000"/>
              <a:buChar char="•"/>
            </a:pPr>
            <a:r>
              <a:rPr lang="en-US" sz="3100"/>
              <a:t>The characteristic that allows program data independence and program operation independence is called data abstraction</a:t>
            </a:r>
            <a:endParaRPr/>
          </a:p>
          <a:p>
            <a:pPr indent="-228631" lvl="0" marL="228600" rtl="0" algn="just">
              <a:lnSpc>
                <a:spcPct val="90000"/>
              </a:lnSpc>
              <a:spcBef>
                <a:spcPts val="1000"/>
              </a:spcBef>
              <a:spcAft>
                <a:spcPts val="0"/>
              </a:spcAft>
              <a:buClr>
                <a:schemeClr val="dk1"/>
              </a:buClr>
              <a:buSzPct val="100000"/>
              <a:buChar char="•"/>
            </a:pPr>
            <a:r>
              <a:rPr lang="en-US" sz="3100"/>
              <a:t>A data model is a type of data abstraction that is used to provide conceptual representation</a:t>
            </a:r>
            <a:endParaRPr/>
          </a:p>
          <a:p>
            <a:pPr indent="-228631" lvl="0" marL="228600" rtl="0" algn="just">
              <a:lnSpc>
                <a:spcPct val="90000"/>
              </a:lnSpc>
              <a:spcBef>
                <a:spcPts val="1000"/>
              </a:spcBef>
              <a:spcAft>
                <a:spcPts val="0"/>
              </a:spcAft>
              <a:buClr>
                <a:schemeClr val="dk1"/>
              </a:buClr>
              <a:buSzPct val="100000"/>
              <a:buChar char="•"/>
            </a:pPr>
            <a:r>
              <a:rPr lang="en-US" sz="3100"/>
              <a:t>A DBMS provides users with a  conceptual representation of data that does not include many of the details of how the data is stored or how the operations are implemented</a:t>
            </a:r>
            <a:endParaRPr/>
          </a:p>
          <a:p>
            <a:pPr indent="-228631" lvl="0" marL="228600" rtl="0" algn="just">
              <a:lnSpc>
                <a:spcPct val="90000"/>
              </a:lnSpc>
              <a:spcBef>
                <a:spcPts val="1000"/>
              </a:spcBef>
              <a:spcAft>
                <a:spcPts val="0"/>
              </a:spcAft>
              <a:buClr>
                <a:schemeClr val="dk1"/>
              </a:buClr>
              <a:buSzPct val="100000"/>
              <a:buChar char="•"/>
            </a:pPr>
            <a:r>
              <a:rPr lang="en-US" sz="3100"/>
              <a:t>The data model hides storage and implementation details that are not of interest to most database users</a:t>
            </a:r>
            <a:endParaRPr/>
          </a:p>
          <a:p>
            <a:pPr indent="-46545" lvl="0" marL="228600" rtl="0" algn="just">
              <a:lnSpc>
                <a:spcPct val="90000"/>
              </a:lnSpc>
              <a:spcBef>
                <a:spcPts val="1000"/>
              </a:spcBef>
              <a:spcAft>
                <a:spcPts val="0"/>
              </a:spcAft>
              <a:buClr>
                <a:schemeClr val="dk1"/>
              </a:buClr>
              <a:buSzPct val="100000"/>
              <a:buNone/>
            </a:pPr>
            <a:r>
              <a:t/>
            </a:r>
            <a:endParaRPr i="1" sz="3100">
              <a:solidFill>
                <a:srgbClr val="FF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 to Databases</a:t>
            </a:r>
            <a:endParaRPr/>
          </a:p>
        </p:txBody>
      </p:sp>
      <p:sp>
        <p:nvSpPr>
          <p:cNvPr id="245" name="Google Shape;245;p27"/>
          <p:cNvSpPr txBox="1"/>
          <p:nvPr>
            <p:ph idx="1" type="body"/>
          </p:nvPr>
        </p:nvSpPr>
        <p:spPr>
          <a:xfrm>
            <a:off x="838200" y="1825625"/>
            <a:ext cx="11209256"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Characteristics of Database System</a:t>
            </a:r>
            <a:endParaRPr/>
          </a:p>
          <a:p>
            <a:pPr indent="0" lvl="0" marL="0" rtl="0" algn="l">
              <a:lnSpc>
                <a:spcPct val="90000"/>
              </a:lnSpc>
              <a:spcBef>
                <a:spcPts val="1000"/>
              </a:spcBef>
              <a:spcAft>
                <a:spcPts val="0"/>
              </a:spcAft>
              <a:buClr>
                <a:srgbClr val="FF0000"/>
              </a:buClr>
              <a:buSzPts val="2800"/>
              <a:buNone/>
            </a:pPr>
            <a:r>
              <a:rPr lang="en-US">
                <a:solidFill>
                  <a:srgbClr val="FF0000"/>
                </a:solidFill>
              </a:rPr>
              <a:t>Support of multiple views of data</a:t>
            </a:r>
            <a:endParaRPr/>
          </a:p>
          <a:p>
            <a:pPr indent="-228600" lvl="0" marL="228600" rtl="0" algn="just">
              <a:lnSpc>
                <a:spcPct val="90000"/>
              </a:lnSpc>
              <a:spcBef>
                <a:spcPts val="1000"/>
              </a:spcBef>
              <a:spcAft>
                <a:spcPts val="0"/>
              </a:spcAft>
              <a:buClr>
                <a:schemeClr val="dk1"/>
              </a:buClr>
              <a:buSzPts val="3100"/>
              <a:buChar char="•"/>
            </a:pPr>
            <a:r>
              <a:rPr lang="en-US" sz="3100"/>
              <a:t>A database has many users, each user may require a different perspective or view of the database</a:t>
            </a:r>
            <a:endParaRPr/>
          </a:p>
          <a:p>
            <a:pPr indent="-228600" lvl="0" marL="228600" rtl="0" algn="just">
              <a:lnSpc>
                <a:spcPct val="90000"/>
              </a:lnSpc>
              <a:spcBef>
                <a:spcPts val="1000"/>
              </a:spcBef>
              <a:spcAft>
                <a:spcPts val="0"/>
              </a:spcAft>
              <a:buClr>
                <a:schemeClr val="dk1"/>
              </a:buClr>
              <a:buSzPts val="3100"/>
              <a:buChar char="•"/>
            </a:pPr>
            <a:r>
              <a:rPr lang="en-US" sz="3100"/>
              <a:t>A view may be a subset of the database or it may contain virtual data that is derived from the database file but is not explicitly stored</a:t>
            </a:r>
            <a:endParaRPr/>
          </a:p>
          <a:p>
            <a:pPr indent="-228600" lvl="0" marL="228600" rtl="0" algn="just">
              <a:lnSpc>
                <a:spcPct val="90000"/>
              </a:lnSpc>
              <a:spcBef>
                <a:spcPts val="1000"/>
              </a:spcBef>
              <a:spcAft>
                <a:spcPts val="0"/>
              </a:spcAft>
              <a:buClr>
                <a:schemeClr val="dk1"/>
              </a:buClr>
              <a:buSzPts val="3100"/>
              <a:buChar char="•"/>
            </a:pPr>
            <a:r>
              <a:rPr lang="en-US" sz="3100"/>
              <a:t>A multiuser DBMS whose users have a variety of distinct applications must provide facilities for defining multiple views</a:t>
            </a:r>
            <a:endParaRPr/>
          </a:p>
          <a:p>
            <a:pPr indent="-31750" lvl="0" marL="228600" rtl="0" algn="just">
              <a:lnSpc>
                <a:spcPct val="90000"/>
              </a:lnSpc>
              <a:spcBef>
                <a:spcPts val="1000"/>
              </a:spcBef>
              <a:spcAft>
                <a:spcPts val="0"/>
              </a:spcAft>
              <a:buClr>
                <a:schemeClr val="dk1"/>
              </a:buClr>
              <a:buSzPts val="3100"/>
              <a:buNone/>
            </a:pPr>
            <a:r>
              <a:t/>
            </a:r>
            <a:endParaRPr i="1" sz="3100">
              <a:solidFill>
                <a:srgbClr val="FF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 to Databases</a:t>
            </a:r>
            <a:endParaRPr/>
          </a:p>
        </p:txBody>
      </p:sp>
      <p:sp>
        <p:nvSpPr>
          <p:cNvPr id="251" name="Google Shape;251;p28"/>
          <p:cNvSpPr txBox="1"/>
          <p:nvPr>
            <p:ph idx="1" type="body"/>
          </p:nvPr>
        </p:nvSpPr>
        <p:spPr>
          <a:xfrm>
            <a:off x="838200" y="1825625"/>
            <a:ext cx="11209256"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Characteristics of Database System</a:t>
            </a:r>
            <a:endParaRPr/>
          </a:p>
          <a:p>
            <a:pPr indent="0" lvl="0" marL="0" rtl="0" algn="l">
              <a:lnSpc>
                <a:spcPct val="90000"/>
              </a:lnSpc>
              <a:spcBef>
                <a:spcPts val="1000"/>
              </a:spcBef>
              <a:spcAft>
                <a:spcPts val="0"/>
              </a:spcAft>
              <a:buClr>
                <a:srgbClr val="FF0000"/>
              </a:buClr>
              <a:buSzPts val="2800"/>
              <a:buNone/>
            </a:pPr>
            <a:r>
              <a:rPr lang="en-US">
                <a:solidFill>
                  <a:srgbClr val="FF0000"/>
                </a:solidFill>
              </a:rPr>
              <a:t>Sharing of data and multiuser transaction processing</a:t>
            </a:r>
            <a:endParaRPr/>
          </a:p>
          <a:p>
            <a:pPr indent="-228600" lvl="0" marL="228600" rtl="0" algn="just">
              <a:lnSpc>
                <a:spcPct val="90000"/>
              </a:lnSpc>
              <a:spcBef>
                <a:spcPts val="1000"/>
              </a:spcBef>
              <a:spcAft>
                <a:spcPts val="0"/>
              </a:spcAft>
              <a:buClr>
                <a:schemeClr val="dk1"/>
              </a:buClr>
              <a:buSzPts val="3100"/>
              <a:buChar char="•"/>
            </a:pPr>
            <a:r>
              <a:rPr lang="en-US" sz="3100"/>
              <a:t>A multiuser DBMS must allow multiple users to access the database at the same time</a:t>
            </a:r>
            <a:endParaRPr/>
          </a:p>
          <a:p>
            <a:pPr indent="-228600" lvl="0" marL="228600" rtl="0" algn="just">
              <a:lnSpc>
                <a:spcPct val="90000"/>
              </a:lnSpc>
              <a:spcBef>
                <a:spcPts val="1000"/>
              </a:spcBef>
              <a:spcAft>
                <a:spcPts val="0"/>
              </a:spcAft>
              <a:buClr>
                <a:schemeClr val="dk1"/>
              </a:buClr>
              <a:buSzPts val="3100"/>
              <a:buChar char="•"/>
            </a:pPr>
            <a:r>
              <a:rPr lang="en-US" sz="3100"/>
              <a:t>This is essential if data for multiple applications is to be integrated and maintained in a single database</a:t>
            </a:r>
            <a:endParaRPr/>
          </a:p>
          <a:p>
            <a:pPr indent="-228600" lvl="0" marL="228600" rtl="0" algn="just">
              <a:lnSpc>
                <a:spcPct val="90000"/>
              </a:lnSpc>
              <a:spcBef>
                <a:spcPts val="1000"/>
              </a:spcBef>
              <a:spcAft>
                <a:spcPts val="0"/>
              </a:spcAft>
              <a:buClr>
                <a:schemeClr val="dk1"/>
              </a:buClr>
              <a:buSzPts val="3100"/>
              <a:buChar char="•"/>
            </a:pPr>
            <a:r>
              <a:rPr lang="en-US" sz="3100"/>
              <a:t>The DBMS must include concurrency control software to ensure that several users trying to update the same data do so in a controlled manner so that the result of the updates are correct</a:t>
            </a:r>
            <a:endParaRPr/>
          </a:p>
          <a:p>
            <a:pPr indent="0" lvl="0" marL="0" rtl="0" algn="just">
              <a:lnSpc>
                <a:spcPct val="90000"/>
              </a:lnSpc>
              <a:spcBef>
                <a:spcPts val="1000"/>
              </a:spcBef>
              <a:spcAft>
                <a:spcPts val="0"/>
              </a:spcAft>
              <a:buClr>
                <a:schemeClr val="dk1"/>
              </a:buClr>
              <a:buSzPts val="3100"/>
              <a:buNone/>
            </a:pPr>
            <a:r>
              <a:t/>
            </a:r>
            <a:endParaRPr sz="3100"/>
          </a:p>
          <a:p>
            <a:pPr indent="-31750" lvl="0" marL="228600" rtl="0" algn="just">
              <a:lnSpc>
                <a:spcPct val="90000"/>
              </a:lnSpc>
              <a:spcBef>
                <a:spcPts val="1000"/>
              </a:spcBef>
              <a:spcAft>
                <a:spcPts val="0"/>
              </a:spcAft>
              <a:buClr>
                <a:schemeClr val="dk1"/>
              </a:buClr>
              <a:buSzPts val="3100"/>
              <a:buNone/>
            </a:pPr>
            <a:r>
              <a:t/>
            </a:r>
            <a:endParaRPr i="1" sz="3100">
              <a:solidFill>
                <a:srgbClr val="FF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 to Databases</a:t>
            </a:r>
            <a:endParaRPr/>
          </a:p>
        </p:txBody>
      </p:sp>
      <p:sp>
        <p:nvSpPr>
          <p:cNvPr id="257" name="Google Shape;257;p29"/>
          <p:cNvSpPr txBox="1"/>
          <p:nvPr>
            <p:ph idx="1" type="body"/>
          </p:nvPr>
        </p:nvSpPr>
        <p:spPr>
          <a:xfrm>
            <a:off x="838200" y="1825625"/>
            <a:ext cx="11209256" cy="4351338"/>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rgbClr val="FF0000"/>
              </a:buClr>
              <a:buSzPts val="2800"/>
              <a:buNone/>
            </a:pPr>
            <a:r>
              <a:rPr b="1" lang="en-US">
                <a:solidFill>
                  <a:srgbClr val="FF0000"/>
                </a:solidFill>
              </a:rPr>
              <a:t>Characteristics of Database System</a:t>
            </a:r>
            <a:endParaRPr/>
          </a:p>
          <a:p>
            <a:pPr indent="0" lvl="0" marL="0" rtl="0" algn="l">
              <a:lnSpc>
                <a:spcPct val="90000"/>
              </a:lnSpc>
              <a:spcBef>
                <a:spcPts val="1000"/>
              </a:spcBef>
              <a:spcAft>
                <a:spcPts val="0"/>
              </a:spcAft>
              <a:buClr>
                <a:srgbClr val="FF0000"/>
              </a:buClr>
              <a:buSzPts val="2800"/>
              <a:buNone/>
            </a:pPr>
            <a:r>
              <a:rPr lang="en-US">
                <a:solidFill>
                  <a:srgbClr val="FF0000"/>
                </a:solidFill>
              </a:rPr>
              <a:t>Sharing of data and multiuser transaction processing</a:t>
            </a:r>
            <a:endParaRPr/>
          </a:p>
          <a:p>
            <a:pPr indent="-228600" lvl="0" marL="228600" rtl="0" algn="just">
              <a:lnSpc>
                <a:spcPct val="90000"/>
              </a:lnSpc>
              <a:spcBef>
                <a:spcPts val="1000"/>
              </a:spcBef>
              <a:spcAft>
                <a:spcPts val="0"/>
              </a:spcAft>
              <a:buClr>
                <a:schemeClr val="dk1"/>
              </a:buClr>
              <a:buSzPts val="3100"/>
              <a:buChar char="•"/>
            </a:pPr>
            <a:r>
              <a:rPr lang="en-US" sz="3100"/>
              <a:t>A fundamental role of multiuser DBMS software is to ensure that concurrent transactions operate correctly and efficiently</a:t>
            </a:r>
            <a:endParaRPr/>
          </a:p>
          <a:p>
            <a:pPr indent="-228600" lvl="0" marL="228600" rtl="0" algn="just">
              <a:lnSpc>
                <a:spcPct val="90000"/>
              </a:lnSpc>
              <a:spcBef>
                <a:spcPts val="1000"/>
              </a:spcBef>
              <a:spcAft>
                <a:spcPts val="0"/>
              </a:spcAft>
              <a:buClr>
                <a:schemeClr val="dk1"/>
              </a:buClr>
              <a:buSzPts val="3100"/>
              <a:buChar char="•"/>
            </a:pPr>
            <a:r>
              <a:rPr lang="en-US" sz="3100"/>
              <a:t>A transaction is an executing program or process that includes one or more database accesses, such as reading or updating database records</a:t>
            </a:r>
            <a:endParaRPr/>
          </a:p>
          <a:p>
            <a:pPr indent="-228600" lvl="0" marL="228600" rtl="0" algn="just">
              <a:lnSpc>
                <a:spcPct val="90000"/>
              </a:lnSpc>
              <a:spcBef>
                <a:spcPts val="1000"/>
              </a:spcBef>
              <a:spcAft>
                <a:spcPts val="0"/>
              </a:spcAft>
              <a:buClr>
                <a:schemeClr val="dk1"/>
              </a:buClr>
              <a:buSzPts val="3100"/>
              <a:buChar char="•"/>
            </a:pPr>
            <a:r>
              <a:rPr lang="en-US" sz="3100"/>
              <a:t>Each transaction is supposed to execute a logically correct database access if executed in its entirety without interference from other transactions </a:t>
            </a:r>
            <a:endParaRPr/>
          </a:p>
          <a:p>
            <a:pPr indent="0" lvl="0" marL="0" rtl="0" algn="just">
              <a:lnSpc>
                <a:spcPct val="90000"/>
              </a:lnSpc>
              <a:spcBef>
                <a:spcPts val="1000"/>
              </a:spcBef>
              <a:spcAft>
                <a:spcPts val="0"/>
              </a:spcAft>
              <a:buClr>
                <a:schemeClr val="dk1"/>
              </a:buClr>
              <a:buSzPts val="3100"/>
              <a:buNone/>
            </a:pPr>
            <a:r>
              <a:t/>
            </a:r>
            <a:endParaRPr sz="3100"/>
          </a:p>
          <a:p>
            <a:pPr indent="-31750" lvl="0" marL="228600" rtl="0" algn="just">
              <a:lnSpc>
                <a:spcPct val="90000"/>
              </a:lnSpc>
              <a:spcBef>
                <a:spcPts val="1000"/>
              </a:spcBef>
              <a:spcAft>
                <a:spcPts val="0"/>
              </a:spcAft>
              <a:buClr>
                <a:schemeClr val="dk1"/>
              </a:buClr>
              <a:buSzPts val="3100"/>
              <a:buNone/>
            </a:pPr>
            <a:r>
              <a:t/>
            </a:r>
            <a:endParaRPr i="1" sz="310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a:t>
            </a:r>
            <a:endParaRPr/>
          </a:p>
        </p:txBody>
      </p:sp>
      <p:sp>
        <p:nvSpPr>
          <p:cNvPr id="97" name="Google Shape;97;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rgbClr val="FF0000"/>
              </a:buClr>
              <a:buSzPct val="100000"/>
              <a:buNone/>
            </a:pPr>
            <a:r>
              <a:rPr b="1" lang="en-US">
                <a:solidFill>
                  <a:srgbClr val="FF0000"/>
                </a:solidFill>
              </a:rPr>
              <a:t>Syllabus – Module 1</a:t>
            </a:r>
            <a:endParaRPr/>
          </a:p>
          <a:p>
            <a:pPr indent="-228600" lvl="0" marL="228600" rtl="0" algn="l">
              <a:lnSpc>
                <a:spcPct val="90000"/>
              </a:lnSpc>
              <a:spcBef>
                <a:spcPts val="1000"/>
              </a:spcBef>
              <a:spcAft>
                <a:spcPts val="0"/>
              </a:spcAft>
              <a:buClr>
                <a:schemeClr val="dk1"/>
              </a:buClr>
              <a:buSzPct val="100000"/>
              <a:buChar char="•"/>
            </a:pPr>
            <a:r>
              <a:rPr lang="en-US"/>
              <a:t>Concepts and Overview of Database Management System (DBMS)</a:t>
            </a:r>
            <a:endParaRPr/>
          </a:p>
          <a:p>
            <a:pPr indent="-228600" lvl="1" marL="685800" rtl="0" algn="l">
              <a:lnSpc>
                <a:spcPct val="90000"/>
              </a:lnSpc>
              <a:spcBef>
                <a:spcPts val="500"/>
              </a:spcBef>
              <a:spcAft>
                <a:spcPts val="0"/>
              </a:spcAft>
              <a:buClr>
                <a:schemeClr val="dk1"/>
              </a:buClr>
              <a:buSzPct val="100000"/>
              <a:buChar char="•"/>
            </a:pPr>
            <a:r>
              <a:rPr lang="en-US"/>
              <a:t>Characteristics of Database System</a:t>
            </a:r>
            <a:endParaRPr/>
          </a:p>
          <a:p>
            <a:pPr indent="-228600" lvl="1" marL="685800" rtl="0" algn="l">
              <a:lnSpc>
                <a:spcPct val="90000"/>
              </a:lnSpc>
              <a:spcBef>
                <a:spcPts val="500"/>
              </a:spcBef>
              <a:spcAft>
                <a:spcPts val="0"/>
              </a:spcAft>
              <a:buClr>
                <a:schemeClr val="dk1"/>
              </a:buClr>
              <a:buSzPct val="100000"/>
              <a:buChar char="•"/>
            </a:pPr>
            <a:r>
              <a:rPr lang="en-US"/>
              <a:t>Database Users</a:t>
            </a:r>
            <a:endParaRPr/>
          </a:p>
          <a:p>
            <a:pPr indent="-228600" lvl="1" marL="685800" rtl="0" algn="l">
              <a:lnSpc>
                <a:spcPct val="90000"/>
              </a:lnSpc>
              <a:spcBef>
                <a:spcPts val="500"/>
              </a:spcBef>
              <a:spcAft>
                <a:spcPts val="0"/>
              </a:spcAft>
              <a:buClr>
                <a:schemeClr val="dk1"/>
              </a:buClr>
              <a:buSzPct val="100000"/>
              <a:buChar char="•"/>
            </a:pPr>
            <a:r>
              <a:rPr lang="en-US"/>
              <a:t>Structured, semi-structured and unstructured data </a:t>
            </a:r>
            <a:endParaRPr/>
          </a:p>
          <a:p>
            <a:pPr indent="-228600" lvl="1" marL="685800" rtl="0" algn="l">
              <a:lnSpc>
                <a:spcPct val="90000"/>
              </a:lnSpc>
              <a:spcBef>
                <a:spcPts val="500"/>
              </a:spcBef>
              <a:spcAft>
                <a:spcPts val="0"/>
              </a:spcAft>
              <a:buClr>
                <a:schemeClr val="dk1"/>
              </a:buClr>
              <a:buSzPct val="100000"/>
              <a:buChar char="•"/>
            </a:pPr>
            <a:r>
              <a:rPr lang="en-US"/>
              <a:t>Data Models and Schema</a:t>
            </a:r>
            <a:endParaRPr/>
          </a:p>
          <a:p>
            <a:pPr indent="-228600" lvl="2" marL="1143000" rtl="0" algn="l">
              <a:lnSpc>
                <a:spcPct val="90000"/>
              </a:lnSpc>
              <a:spcBef>
                <a:spcPts val="500"/>
              </a:spcBef>
              <a:spcAft>
                <a:spcPts val="0"/>
              </a:spcAft>
              <a:buClr>
                <a:schemeClr val="dk1"/>
              </a:buClr>
              <a:buSzPct val="100000"/>
              <a:buChar char="•"/>
            </a:pPr>
            <a:r>
              <a:rPr lang="en-US"/>
              <a:t>Three Schema architecture</a:t>
            </a:r>
            <a:endParaRPr/>
          </a:p>
          <a:p>
            <a:pPr indent="-228600" lvl="1" marL="685800" rtl="0" algn="l">
              <a:lnSpc>
                <a:spcPct val="90000"/>
              </a:lnSpc>
              <a:spcBef>
                <a:spcPts val="500"/>
              </a:spcBef>
              <a:spcAft>
                <a:spcPts val="0"/>
              </a:spcAft>
              <a:buClr>
                <a:schemeClr val="dk1"/>
              </a:buClr>
              <a:buSzPct val="100000"/>
              <a:buChar char="•"/>
            </a:pPr>
            <a:r>
              <a:rPr lang="en-US"/>
              <a:t>Database Languages</a:t>
            </a:r>
            <a:endParaRPr/>
          </a:p>
          <a:p>
            <a:pPr indent="-228600" lvl="1" marL="685800" rtl="0" algn="l">
              <a:lnSpc>
                <a:spcPct val="90000"/>
              </a:lnSpc>
              <a:spcBef>
                <a:spcPts val="500"/>
              </a:spcBef>
              <a:spcAft>
                <a:spcPts val="0"/>
              </a:spcAft>
              <a:buClr>
                <a:schemeClr val="dk1"/>
              </a:buClr>
              <a:buSzPct val="100000"/>
              <a:buChar char="•"/>
            </a:pPr>
            <a:r>
              <a:rPr lang="en-US"/>
              <a:t>Database architectures and Classification</a:t>
            </a:r>
            <a:endParaRPr/>
          </a:p>
          <a:p>
            <a:pPr indent="-228600" lvl="0" marL="228600" rtl="0" algn="l">
              <a:lnSpc>
                <a:spcPct val="90000"/>
              </a:lnSpc>
              <a:spcBef>
                <a:spcPts val="1000"/>
              </a:spcBef>
              <a:spcAft>
                <a:spcPts val="0"/>
              </a:spcAft>
              <a:buClr>
                <a:schemeClr val="dk1"/>
              </a:buClr>
              <a:buSzPct val="100000"/>
              <a:buChar char="•"/>
            </a:pPr>
            <a:r>
              <a:rPr lang="en-US"/>
              <a:t>ER model</a:t>
            </a:r>
            <a:endParaRPr/>
          </a:p>
          <a:p>
            <a:pPr indent="-228600" lvl="1" marL="685800" rtl="0" algn="l">
              <a:lnSpc>
                <a:spcPct val="90000"/>
              </a:lnSpc>
              <a:spcBef>
                <a:spcPts val="500"/>
              </a:spcBef>
              <a:spcAft>
                <a:spcPts val="0"/>
              </a:spcAft>
              <a:buClr>
                <a:schemeClr val="dk1"/>
              </a:buClr>
              <a:buSzPct val="100000"/>
              <a:buChar char="•"/>
            </a:pPr>
            <a:r>
              <a:rPr lang="en-US"/>
              <a:t>Basic concepts</a:t>
            </a:r>
            <a:endParaRPr/>
          </a:p>
          <a:p>
            <a:pPr indent="-228600" lvl="2" marL="1143000" rtl="0" algn="l">
              <a:lnSpc>
                <a:spcPct val="90000"/>
              </a:lnSpc>
              <a:spcBef>
                <a:spcPts val="500"/>
              </a:spcBef>
              <a:spcAft>
                <a:spcPts val="0"/>
              </a:spcAft>
              <a:buClr>
                <a:schemeClr val="dk1"/>
              </a:buClr>
              <a:buSzPct val="100000"/>
              <a:buChar char="•"/>
            </a:pPr>
            <a:r>
              <a:rPr lang="en-US"/>
              <a:t>entity set &amp; attributes, Notations, Relationships and constraints, cardinality, Participation, Notations, weak entities, relationships of degree 3</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 to Databases</a:t>
            </a:r>
            <a:endParaRPr/>
          </a:p>
        </p:txBody>
      </p:sp>
      <p:sp>
        <p:nvSpPr>
          <p:cNvPr id="263" name="Google Shape;263;p30"/>
          <p:cNvSpPr txBox="1"/>
          <p:nvPr>
            <p:ph idx="1" type="body"/>
          </p:nvPr>
        </p:nvSpPr>
        <p:spPr>
          <a:xfrm>
            <a:off x="838200" y="1825625"/>
            <a:ext cx="11209256"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Database Users</a:t>
            </a:r>
            <a:endParaRPr/>
          </a:p>
          <a:p>
            <a:pPr indent="-228600" lvl="0" marL="228600" rtl="0" algn="just">
              <a:lnSpc>
                <a:spcPct val="90000"/>
              </a:lnSpc>
              <a:spcBef>
                <a:spcPts val="1000"/>
              </a:spcBef>
              <a:spcAft>
                <a:spcPts val="0"/>
              </a:spcAft>
              <a:buClr>
                <a:schemeClr val="dk1"/>
              </a:buClr>
              <a:buSzPts val="3100"/>
              <a:buChar char="•"/>
            </a:pPr>
            <a:r>
              <a:rPr lang="en-US" sz="3100"/>
              <a:t>Many people are involved in the design, use and maintenance of database</a:t>
            </a:r>
            <a:endParaRPr/>
          </a:p>
          <a:p>
            <a:pPr indent="-228600" lvl="0" marL="228600" rtl="0" algn="just">
              <a:lnSpc>
                <a:spcPct val="90000"/>
              </a:lnSpc>
              <a:spcBef>
                <a:spcPts val="1000"/>
              </a:spcBef>
              <a:spcAft>
                <a:spcPts val="0"/>
              </a:spcAft>
              <a:buClr>
                <a:schemeClr val="dk1"/>
              </a:buClr>
              <a:buSzPts val="3100"/>
              <a:buChar char="•"/>
            </a:pPr>
            <a:r>
              <a:rPr lang="en-US" sz="3100"/>
              <a:t>Major database users are</a:t>
            </a:r>
            <a:endParaRPr/>
          </a:p>
          <a:p>
            <a:pPr indent="-228600" lvl="1" marL="685800" rtl="0" algn="just">
              <a:lnSpc>
                <a:spcPct val="90000"/>
              </a:lnSpc>
              <a:spcBef>
                <a:spcPts val="500"/>
              </a:spcBef>
              <a:spcAft>
                <a:spcPts val="0"/>
              </a:spcAft>
              <a:buClr>
                <a:schemeClr val="dk1"/>
              </a:buClr>
              <a:buSzPts val="2700"/>
              <a:buChar char="•"/>
            </a:pPr>
            <a:r>
              <a:rPr lang="en-US" sz="2700"/>
              <a:t>Database Administrators</a:t>
            </a:r>
            <a:endParaRPr/>
          </a:p>
          <a:p>
            <a:pPr indent="-228600" lvl="1" marL="685800" rtl="0" algn="just">
              <a:lnSpc>
                <a:spcPct val="90000"/>
              </a:lnSpc>
              <a:spcBef>
                <a:spcPts val="500"/>
              </a:spcBef>
              <a:spcAft>
                <a:spcPts val="0"/>
              </a:spcAft>
              <a:buClr>
                <a:schemeClr val="dk1"/>
              </a:buClr>
              <a:buSzPts val="2700"/>
              <a:buChar char="•"/>
            </a:pPr>
            <a:r>
              <a:rPr lang="en-US" sz="2700"/>
              <a:t>Database Designers</a:t>
            </a:r>
            <a:endParaRPr/>
          </a:p>
          <a:p>
            <a:pPr indent="-228600" lvl="1" marL="685800" rtl="0" algn="just">
              <a:lnSpc>
                <a:spcPct val="90000"/>
              </a:lnSpc>
              <a:spcBef>
                <a:spcPts val="500"/>
              </a:spcBef>
              <a:spcAft>
                <a:spcPts val="0"/>
              </a:spcAft>
              <a:buClr>
                <a:schemeClr val="dk1"/>
              </a:buClr>
              <a:buSzPts val="2700"/>
              <a:buChar char="•"/>
            </a:pPr>
            <a:r>
              <a:rPr lang="en-US" sz="2700"/>
              <a:t>End Users</a:t>
            </a:r>
            <a:endParaRPr/>
          </a:p>
          <a:p>
            <a:pPr indent="-228600" lvl="1" marL="685800" rtl="0" algn="just">
              <a:lnSpc>
                <a:spcPct val="90000"/>
              </a:lnSpc>
              <a:spcBef>
                <a:spcPts val="500"/>
              </a:spcBef>
              <a:spcAft>
                <a:spcPts val="0"/>
              </a:spcAft>
              <a:buClr>
                <a:schemeClr val="dk1"/>
              </a:buClr>
              <a:buSzPts val="2700"/>
              <a:buChar char="•"/>
            </a:pPr>
            <a:r>
              <a:rPr lang="en-US" sz="2700"/>
              <a:t>System Analysts and Application Programmers (Software Engineers)</a:t>
            </a:r>
            <a:endParaRPr/>
          </a:p>
          <a:p>
            <a:pPr indent="0" lvl="1" marL="457200" rtl="0" algn="just">
              <a:lnSpc>
                <a:spcPct val="90000"/>
              </a:lnSpc>
              <a:spcBef>
                <a:spcPts val="500"/>
              </a:spcBef>
              <a:spcAft>
                <a:spcPts val="0"/>
              </a:spcAft>
              <a:buClr>
                <a:schemeClr val="dk1"/>
              </a:buClr>
              <a:buSzPts val="2700"/>
              <a:buNone/>
            </a:pPr>
            <a:r>
              <a:t/>
            </a:r>
            <a:endParaRPr sz="2700"/>
          </a:p>
          <a:p>
            <a:pPr indent="-31750" lvl="0" marL="228600" rtl="0" algn="just">
              <a:lnSpc>
                <a:spcPct val="90000"/>
              </a:lnSpc>
              <a:spcBef>
                <a:spcPts val="1000"/>
              </a:spcBef>
              <a:spcAft>
                <a:spcPts val="0"/>
              </a:spcAft>
              <a:buClr>
                <a:schemeClr val="dk1"/>
              </a:buClr>
              <a:buSzPts val="3100"/>
              <a:buNone/>
            </a:pPr>
            <a:r>
              <a:t/>
            </a:r>
            <a:endParaRPr i="1" sz="3100">
              <a:solidFill>
                <a:srgbClr val="FF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 to Databases</a:t>
            </a:r>
            <a:endParaRPr/>
          </a:p>
        </p:txBody>
      </p:sp>
      <p:sp>
        <p:nvSpPr>
          <p:cNvPr id="269" name="Google Shape;269;p31"/>
          <p:cNvSpPr txBox="1"/>
          <p:nvPr>
            <p:ph idx="1" type="body"/>
          </p:nvPr>
        </p:nvSpPr>
        <p:spPr>
          <a:xfrm>
            <a:off x="838200" y="1825625"/>
            <a:ext cx="11209256" cy="466725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90000"/>
              </a:lnSpc>
              <a:spcBef>
                <a:spcPts val="0"/>
              </a:spcBef>
              <a:spcAft>
                <a:spcPts val="0"/>
              </a:spcAft>
              <a:buClr>
                <a:srgbClr val="FF0000"/>
              </a:buClr>
              <a:buSzPct val="100000"/>
              <a:buNone/>
            </a:pPr>
            <a:r>
              <a:rPr b="1" lang="en-US">
                <a:solidFill>
                  <a:srgbClr val="FF0000"/>
                </a:solidFill>
              </a:rPr>
              <a:t>Database Users</a:t>
            </a:r>
            <a:endParaRPr/>
          </a:p>
          <a:p>
            <a:pPr indent="0" lvl="0" marL="0" rtl="0" algn="l">
              <a:lnSpc>
                <a:spcPct val="90000"/>
              </a:lnSpc>
              <a:spcBef>
                <a:spcPts val="1000"/>
              </a:spcBef>
              <a:spcAft>
                <a:spcPts val="0"/>
              </a:spcAft>
              <a:buClr>
                <a:srgbClr val="FF0000"/>
              </a:buClr>
              <a:buSzPct val="100000"/>
              <a:buNone/>
            </a:pPr>
            <a:r>
              <a:rPr b="1" lang="en-US">
                <a:solidFill>
                  <a:srgbClr val="FF0000"/>
                </a:solidFill>
              </a:rPr>
              <a:t>Database Administrator</a:t>
            </a:r>
            <a:endParaRPr/>
          </a:p>
          <a:p>
            <a:pPr indent="-228631" lvl="0" marL="228600" rtl="0" algn="just">
              <a:lnSpc>
                <a:spcPct val="90000"/>
              </a:lnSpc>
              <a:spcBef>
                <a:spcPts val="1000"/>
              </a:spcBef>
              <a:spcAft>
                <a:spcPts val="0"/>
              </a:spcAft>
              <a:buClr>
                <a:schemeClr val="dk1"/>
              </a:buClr>
              <a:buSzPct val="100000"/>
              <a:buChar char="•"/>
            </a:pPr>
            <a:r>
              <a:rPr lang="en-US" sz="3100"/>
              <a:t>When many people use the same resources, there is a need for a chief administrator to oversee and manage these resources</a:t>
            </a:r>
            <a:endParaRPr/>
          </a:p>
          <a:p>
            <a:pPr indent="-228631" lvl="0" marL="228600" rtl="0" algn="just">
              <a:lnSpc>
                <a:spcPct val="90000"/>
              </a:lnSpc>
              <a:spcBef>
                <a:spcPts val="1000"/>
              </a:spcBef>
              <a:spcAft>
                <a:spcPts val="0"/>
              </a:spcAft>
              <a:buClr>
                <a:schemeClr val="dk1"/>
              </a:buClr>
              <a:buSzPct val="100000"/>
              <a:buChar char="•"/>
            </a:pPr>
            <a:r>
              <a:rPr lang="en-US" sz="3100"/>
              <a:t>In a database environment, the primary resource is the database itself, and the secondary resource is the DBMS and related software</a:t>
            </a:r>
            <a:endParaRPr/>
          </a:p>
          <a:p>
            <a:pPr indent="-228631" lvl="0" marL="228600" rtl="0" algn="just">
              <a:lnSpc>
                <a:spcPct val="90000"/>
              </a:lnSpc>
              <a:spcBef>
                <a:spcPts val="1000"/>
              </a:spcBef>
              <a:spcAft>
                <a:spcPts val="0"/>
              </a:spcAft>
              <a:buClr>
                <a:schemeClr val="dk1"/>
              </a:buClr>
              <a:buSzPct val="100000"/>
              <a:buChar char="•"/>
            </a:pPr>
            <a:r>
              <a:rPr lang="en-US" sz="3100"/>
              <a:t>Administering these resources is the responsibility of the database administrator (DBA)</a:t>
            </a:r>
            <a:endParaRPr/>
          </a:p>
          <a:p>
            <a:pPr indent="-228631" lvl="0" marL="228600" rtl="0" algn="just">
              <a:lnSpc>
                <a:spcPct val="90000"/>
              </a:lnSpc>
              <a:spcBef>
                <a:spcPts val="1000"/>
              </a:spcBef>
              <a:spcAft>
                <a:spcPts val="0"/>
              </a:spcAft>
              <a:buClr>
                <a:schemeClr val="dk1"/>
              </a:buClr>
              <a:buSzPct val="100000"/>
              <a:buChar char="•"/>
            </a:pPr>
            <a:r>
              <a:rPr lang="en-US" sz="3100"/>
              <a:t>DBA is responsible for authorizing access to the database, coordinating and monitoring its use, and acquiring software and hardware resources as needed</a:t>
            </a:r>
            <a:endParaRPr/>
          </a:p>
          <a:p>
            <a:pPr indent="-228631" lvl="0" marL="228600" rtl="0" algn="just">
              <a:lnSpc>
                <a:spcPct val="90000"/>
              </a:lnSpc>
              <a:spcBef>
                <a:spcPts val="1000"/>
              </a:spcBef>
              <a:spcAft>
                <a:spcPts val="0"/>
              </a:spcAft>
              <a:buClr>
                <a:schemeClr val="dk1"/>
              </a:buClr>
              <a:buSzPct val="100000"/>
              <a:buChar char="•"/>
            </a:pPr>
            <a:r>
              <a:rPr lang="en-US" sz="3100"/>
              <a:t>DBA is accountable for problems such as security breaches and poor system response time</a:t>
            </a:r>
            <a:endParaRPr/>
          </a:p>
          <a:p>
            <a:pPr indent="-228631" lvl="0" marL="228600" rtl="0" algn="just">
              <a:lnSpc>
                <a:spcPct val="90000"/>
              </a:lnSpc>
              <a:spcBef>
                <a:spcPts val="1000"/>
              </a:spcBef>
              <a:spcAft>
                <a:spcPts val="0"/>
              </a:spcAft>
              <a:buClr>
                <a:schemeClr val="dk1"/>
              </a:buClr>
              <a:buSzPct val="100000"/>
              <a:buChar char="•"/>
            </a:pPr>
            <a:r>
              <a:rPr lang="en-US" sz="3100"/>
              <a:t>In large organization, the DBA is assisted by a staff that carries out these function</a:t>
            </a:r>
            <a:endParaRPr sz="2700"/>
          </a:p>
          <a:p>
            <a:pPr indent="0" lvl="1" marL="457200" rtl="0" algn="just">
              <a:lnSpc>
                <a:spcPct val="90000"/>
              </a:lnSpc>
              <a:spcBef>
                <a:spcPts val="500"/>
              </a:spcBef>
              <a:spcAft>
                <a:spcPts val="0"/>
              </a:spcAft>
              <a:buClr>
                <a:schemeClr val="dk1"/>
              </a:buClr>
              <a:buSzPct val="100000"/>
              <a:buNone/>
            </a:pPr>
            <a:r>
              <a:t/>
            </a:r>
            <a:endParaRPr sz="2700"/>
          </a:p>
          <a:p>
            <a:pPr indent="-76073" lvl="0" marL="228600" rtl="0" algn="just">
              <a:lnSpc>
                <a:spcPct val="90000"/>
              </a:lnSpc>
              <a:spcBef>
                <a:spcPts val="1000"/>
              </a:spcBef>
              <a:spcAft>
                <a:spcPts val="0"/>
              </a:spcAft>
              <a:buClr>
                <a:schemeClr val="dk1"/>
              </a:buClr>
              <a:buSzPct val="100000"/>
              <a:buNone/>
            </a:pPr>
            <a:r>
              <a:t/>
            </a:r>
            <a:endParaRPr i="1" sz="3100">
              <a:solidFill>
                <a:srgbClr val="FF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 to Databases</a:t>
            </a:r>
            <a:endParaRPr/>
          </a:p>
        </p:txBody>
      </p:sp>
      <p:sp>
        <p:nvSpPr>
          <p:cNvPr id="275" name="Google Shape;275;p32"/>
          <p:cNvSpPr txBox="1"/>
          <p:nvPr>
            <p:ph idx="1" type="body"/>
          </p:nvPr>
        </p:nvSpPr>
        <p:spPr>
          <a:xfrm>
            <a:off x="838200" y="1825625"/>
            <a:ext cx="11209256" cy="4667250"/>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lnSpc>
                <a:spcPct val="90000"/>
              </a:lnSpc>
              <a:spcBef>
                <a:spcPts val="0"/>
              </a:spcBef>
              <a:spcAft>
                <a:spcPts val="0"/>
              </a:spcAft>
              <a:buClr>
                <a:srgbClr val="FF0000"/>
              </a:buClr>
              <a:buSzPct val="100000"/>
              <a:buNone/>
            </a:pPr>
            <a:r>
              <a:rPr b="1" lang="en-US">
                <a:solidFill>
                  <a:srgbClr val="FF0000"/>
                </a:solidFill>
              </a:rPr>
              <a:t>Database Users</a:t>
            </a:r>
            <a:endParaRPr/>
          </a:p>
          <a:p>
            <a:pPr indent="0" lvl="0" marL="0" rtl="0" algn="l">
              <a:lnSpc>
                <a:spcPct val="90000"/>
              </a:lnSpc>
              <a:spcBef>
                <a:spcPts val="1000"/>
              </a:spcBef>
              <a:spcAft>
                <a:spcPts val="0"/>
              </a:spcAft>
              <a:buClr>
                <a:srgbClr val="FF0000"/>
              </a:buClr>
              <a:buSzPct val="100000"/>
              <a:buNone/>
            </a:pPr>
            <a:r>
              <a:rPr b="1" lang="en-US">
                <a:solidFill>
                  <a:srgbClr val="FF0000"/>
                </a:solidFill>
              </a:rPr>
              <a:t>Database Designers</a:t>
            </a:r>
            <a:endParaRPr/>
          </a:p>
          <a:p>
            <a:pPr indent="-228600" lvl="0" marL="228600" rtl="0" algn="just">
              <a:lnSpc>
                <a:spcPct val="90000"/>
              </a:lnSpc>
              <a:spcBef>
                <a:spcPts val="1000"/>
              </a:spcBef>
              <a:spcAft>
                <a:spcPts val="0"/>
              </a:spcAft>
              <a:buClr>
                <a:schemeClr val="dk1"/>
              </a:buClr>
              <a:buSzPct val="100000"/>
              <a:buChar char="•"/>
            </a:pPr>
            <a:r>
              <a:rPr lang="en-US" sz="3100"/>
              <a:t>They are responsible for identifying the data to be stored in the database and for choosing appropriate structures to represent and store the data</a:t>
            </a:r>
            <a:endParaRPr/>
          </a:p>
          <a:p>
            <a:pPr indent="-228600" lvl="0" marL="228600" rtl="0" algn="just">
              <a:lnSpc>
                <a:spcPct val="90000"/>
              </a:lnSpc>
              <a:spcBef>
                <a:spcPts val="1000"/>
              </a:spcBef>
              <a:spcAft>
                <a:spcPts val="0"/>
              </a:spcAft>
              <a:buClr>
                <a:schemeClr val="dk1"/>
              </a:buClr>
              <a:buSzPct val="100000"/>
              <a:buChar char="•"/>
            </a:pPr>
            <a:r>
              <a:rPr lang="en-US" sz="3100"/>
              <a:t>These tasks are mostly undertaken before the database is actually implemented and populated with data</a:t>
            </a:r>
            <a:endParaRPr/>
          </a:p>
          <a:p>
            <a:pPr indent="-228600" lvl="0" marL="228600" rtl="0" algn="just">
              <a:lnSpc>
                <a:spcPct val="90000"/>
              </a:lnSpc>
              <a:spcBef>
                <a:spcPts val="1000"/>
              </a:spcBef>
              <a:spcAft>
                <a:spcPts val="0"/>
              </a:spcAft>
              <a:buClr>
                <a:schemeClr val="dk1"/>
              </a:buClr>
              <a:buSzPct val="100000"/>
              <a:buChar char="•"/>
            </a:pPr>
            <a:r>
              <a:rPr lang="en-US" sz="3100"/>
              <a:t>It is the responsibility of database designers to communicate with all prospective database users in order to understand their requirements and to create a design that meets these requirements</a:t>
            </a:r>
            <a:endParaRPr/>
          </a:p>
          <a:p>
            <a:pPr indent="-228600" lvl="0" marL="228600" rtl="0" algn="just">
              <a:lnSpc>
                <a:spcPct val="90000"/>
              </a:lnSpc>
              <a:spcBef>
                <a:spcPts val="1000"/>
              </a:spcBef>
              <a:spcAft>
                <a:spcPts val="0"/>
              </a:spcAft>
              <a:buClr>
                <a:schemeClr val="dk1"/>
              </a:buClr>
              <a:buSzPct val="100000"/>
              <a:buChar char="•"/>
            </a:pPr>
            <a:r>
              <a:rPr lang="en-US" sz="3100"/>
              <a:t>In many cases the designers are on the staff of DBA and may be assigned other staff responsibilities after the database design is completed</a:t>
            </a:r>
            <a:endParaRPr/>
          </a:p>
          <a:p>
            <a:pPr indent="-228600" lvl="0" marL="228600" rtl="0" algn="just">
              <a:lnSpc>
                <a:spcPct val="90000"/>
              </a:lnSpc>
              <a:spcBef>
                <a:spcPts val="1000"/>
              </a:spcBef>
              <a:spcAft>
                <a:spcPts val="0"/>
              </a:spcAft>
              <a:buClr>
                <a:schemeClr val="dk1"/>
              </a:buClr>
              <a:buSzPct val="100000"/>
              <a:buChar char="•"/>
            </a:pPr>
            <a:r>
              <a:rPr lang="en-US" sz="3100"/>
              <a:t>Database designers typically interact with each potential group of users and develop views of the database that meet the data and processing requirements of these group</a:t>
            </a:r>
            <a:endParaRPr/>
          </a:p>
          <a:p>
            <a:pPr indent="-228600" lvl="0" marL="228600" rtl="0" algn="just">
              <a:lnSpc>
                <a:spcPct val="90000"/>
              </a:lnSpc>
              <a:spcBef>
                <a:spcPts val="1000"/>
              </a:spcBef>
              <a:spcAft>
                <a:spcPts val="0"/>
              </a:spcAft>
              <a:buClr>
                <a:schemeClr val="dk1"/>
              </a:buClr>
              <a:buSzPct val="100000"/>
              <a:buChar char="•"/>
            </a:pPr>
            <a:r>
              <a:rPr lang="en-US" sz="3100"/>
              <a:t>Each view is then analyzed and integrated with the views of other user groups</a:t>
            </a:r>
            <a:endParaRPr/>
          </a:p>
          <a:p>
            <a:pPr indent="-228600" lvl="0" marL="228600" rtl="0" algn="just">
              <a:lnSpc>
                <a:spcPct val="90000"/>
              </a:lnSpc>
              <a:spcBef>
                <a:spcPts val="1000"/>
              </a:spcBef>
              <a:spcAft>
                <a:spcPts val="0"/>
              </a:spcAft>
              <a:buClr>
                <a:schemeClr val="dk1"/>
              </a:buClr>
              <a:buSzPct val="100000"/>
              <a:buChar char="•"/>
            </a:pPr>
            <a:r>
              <a:rPr lang="en-US" sz="3100"/>
              <a:t>The final database design must be capable of supporting the requirements of all user groups</a:t>
            </a:r>
            <a:endParaRPr sz="2700"/>
          </a:p>
          <a:p>
            <a:pPr indent="0" lvl="1" marL="457200" rtl="0" algn="just">
              <a:lnSpc>
                <a:spcPct val="90000"/>
              </a:lnSpc>
              <a:spcBef>
                <a:spcPts val="500"/>
              </a:spcBef>
              <a:spcAft>
                <a:spcPts val="0"/>
              </a:spcAft>
              <a:buClr>
                <a:schemeClr val="dk1"/>
              </a:buClr>
              <a:buSzPct val="100000"/>
              <a:buNone/>
            </a:pPr>
            <a:r>
              <a:t/>
            </a:r>
            <a:endParaRPr sz="2700"/>
          </a:p>
          <a:p>
            <a:pPr indent="-90804" lvl="0" marL="228600" rtl="0" algn="just">
              <a:lnSpc>
                <a:spcPct val="90000"/>
              </a:lnSpc>
              <a:spcBef>
                <a:spcPts val="1000"/>
              </a:spcBef>
              <a:spcAft>
                <a:spcPts val="0"/>
              </a:spcAft>
              <a:buClr>
                <a:schemeClr val="dk1"/>
              </a:buClr>
              <a:buSzPct val="100000"/>
              <a:buNone/>
            </a:pPr>
            <a:r>
              <a:t/>
            </a:r>
            <a:endParaRPr i="1" sz="3100">
              <a:solidFill>
                <a:srgbClr val="FF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 to Databases</a:t>
            </a:r>
            <a:endParaRPr/>
          </a:p>
        </p:txBody>
      </p:sp>
      <p:sp>
        <p:nvSpPr>
          <p:cNvPr id="281" name="Google Shape;281;p33"/>
          <p:cNvSpPr txBox="1"/>
          <p:nvPr>
            <p:ph idx="1" type="body"/>
          </p:nvPr>
        </p:nvSpPr>
        <p:spPr>
          <a:xfrm>
            <a:off x="838200" y="1825625"/>
            <a:ext cx="11209256" cy="466725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90000"/>
              </a:lnSpc>
              <a:spcBef>
                <a:spcPts val="0"/>
              </a:spcBef>
              <a:spcAft>
                <a:spcPts val="0"/>
              </a:spcAft>
              <a:buClr>
                <a:srgbClr val="FF0000"/>
              </a:buClr>
              <a:buSzPct val="100000"/>
              <a:buNone/>
            </a:pPr>
            <a:r>
              <a:rPr b="1" lang="en-US">
                <a:solidFill>
                  <a:srgbClr val="FF0000"/>
                </a:solidFill>
              </a:rPr>
              <a:t>Database Users</a:t>
            </a:r>
            <a:endParaRPr/>
          </a:p>
          <a:p>
            <a:pPr indent="0" lvl="0" marL="0" rtl="0" algn="l">
              <a:lnSpc>
                <a:spcPct val="90000"/>
              </a:lnSpc>
              <a:spcBef>
                <a:spcPts val="1000"/>
              </a:spcBef>
              <a:spcAft>
                <a:spcPts val="0"/>
              </a:spcAft>
              <a:buClr>
                <a:srgbClr val="FF0000"/>
              </a:buClr>
              <a:buSzPct val="100000"/>
              <a:buNone/>
            </a:pPr>
            <a:r>
              <a:rPr b="1" lang="en-US">
                <a:solidFill>
                  <a:srgbClr val="FF0000"/>
                </a:solidFill>
              </a:rPr>
              <a:t>End Users</a:t>
            </a:r>
            <a:endParaRPr/>
          </a:p>
          <a:p>
            <a:pPr indent="-228631" lvl="0" marL="228600" rtl="0" algn="just">
              <a:lnSpc>
                <a:spcPct val="90000"/>
              </a:lnSpc>
              <a:spcBef>
                <a:spcPts val="1000"/>
              </a:spcBef>
              <a:spcAft>
                <a:spcPts val="0"/>
              </a:spcAft>
              <a:buClr>
                <a:schemeClr val="dk1"/>
              </a:buClr>
              <a:buSzPct val="100000"/>
              <a:buChar char="•"/>
            </a:pPr>
            <a:r>
              <a:rPr lang="en-US" sz="3100"/>
              <a:t>End Users are the people whose jobs require access to the database for querying, updating, and generating reports</a:t>
            </a:r>
            <a:endParaRPr/>
          </a:p>
          <a:p>
            <a:pPr indent="-228631" lvl="0" marL="228600" rtl="0" algn="just">
              <a:lnSpc>
                <a:spcPct val="90000"/>
              </a:lnSpc>
              <a:spcBef>
                <a:spcPts val="1000"/>
              </a:spcBef>
              <a:spcAft>
                <a:spcPts val="0"/>
              </a:spcAft>
              <a:buClr>
                <a:schemeClr val="dk1"/>
              </a:buClr>
              <a:buSzPct val="100000"/>
              <a:buChar char="•"/>
            </a:pPr>
            <a:r>
              <a:rPr lang="en-US" sz="3100"/>
              <a:t>There are several categories of end users</a:t>
            </a:r>
            <a:endParaRPr/>
          </a:p>
          <a:p>
            <a:pPr indent="-228631" lvl="0" marL="228600" rtl="0" algn="just">
              <a:lnSpc>
                <a:spcPct val="90000"/>
              </a:lnSpc>
              <a:spcBef>
                <a:spcPts val="1000"/>
              </a:spcBef>
              <a:spcAft>
                <a:spcPts val="0"/>
              </a:spcAft>
              <a:buClr>
                <a:srgbClr val="FF0000"/>
              </a:buClr>
              <a:buSzPct val="100000"/>
              <a:buChar char="•"/>
            </a:pPr>
            <a:r>
              <a:rPr lang="en-US" sz="3100">
                <a:solidFill>
                  <a:srgbClr val="FF0000"/>
                </a:solidFill>
              </a:rPr>
              <a:t>Casual end users: </a:t>
            </a:r>
            <a:r>
              <a:rPr lang="en-US" sz="3100"/>
              <a:t>they occasionally access the database, but they may need different information each time</a:t>
            </a:r>
            <a:endParaRPr/>
          </a:p>
          <a:p>
            <a:pPr indent="-228631" lvl="0" marL="228600" rtl="0" algn="just">
              <a:lnSpc>
                <a:spcPct val="90000"/>
              </a:lnSpc>
              <a:spcBef>
                <a:spcPts val="1000"/>
              </a:spcBef>
              <a:spcAft>
                <a:spcPts val="0"/>
              </a:spcAft>
              <a:buClr>
                <a:schemeClr val="dk1"/>
              </a:buClr>
              <a:buSzPct val="100000"/>
              <a:buChar char="•"/>
            </a:pPr>
            <a:r>
              <a:rPr lang="en-US" sz="3100"/>
              <a:t>They use a sophisticated database query language to specify their requests and are typically middle or high level managers or other occasional browsers</a:t>
            </a:r>
            <a:endParaRPr/>
          </a:p>
          <a:p>
            <a:pPr indent="-228631" lvl="0" marL="228600" rtl="0" algn="just">
              <a:lnSpc>
                <a:spcPct val="90000"/>
              </a:lnSpc>
              <a:spcBef>
                <a:spcPts val="1000"/>
              </a:spcBef>
              <a:spcAft>
                <a:spcPts val="0"/>
              </a:spcAft>
              <a:buClr>
                <a:srgbClr val="FF0000"/>
              </a:buClr>
              <a:buSzPct val="100000"/>
              <a:buChar char="•"/>
            </a:pPr>
            <a:r>
              <a:rPr lang="en-US" sz="3100">
                <a:solidFill>
                  <a:srgbClr val="FF0000"/>
                </a:solidFill>
              </a:rPr>
              <a:t>Naïve or parametric end users</a:t>
            </a:r>
            <a:r>
              <a:rPr lang="en-US" sz="3100"/>
              <a:t>: they make up a sizable portion of database end users</a:t>
            </a:r>
            <a:endParaRPr/>
          </a:p>
          <a:p>
            <a:pPr indent="-228631" lvl="0" marL="228600" rtl="0" algn="just">
              <a:lnSpc>
                <a:spcPct val="90000"/>
              </a:lnSpc>
              <a:spcBef>
                <a:spcPts val="1000"/>
              </a:spcBef>
              <a:spcAft>
                <a:spcPts val="0"/>
              </a:spcAft>
              <a:buClr>
                <a:schemeClr val="dk1"/>
              </a:buClr>
              <a:buSzPct val="100000"/>
              <a:buChar char="•"/>
            </a:pPr>
            <a:r>
              <a:rPr lang="en-US" sz="3100"/>
              <a:t>Their main job function revolves around constantly querying and updating database, using standard types of queries and updates – called </a:t>
            </a:r>
            <a:r>
              <a:rPr lang="en-US" sz="3100">
                <a:solidFill>
                  <a:srgbClr val="FF0000"/>
                </a:solidFill>
              </a:rPr>
              <a:t>canned transactions</a:t>
            </a:r>
            <a:r>
              <a:rPr lang="en-US" sz="3100"/>
              <a:t> – that have been carefully programmed and tested</a:t>
            </a:r>
            <a:endParaRPr/>
          </a:p>
          <a:p>
            <a:pPr indent="-228631" lvl="0" marL="228600" rtl="0" algn="just">
              <a:lnSpc>
                <a:spcPct val="90000"/>
              </a:lnSpc>
              <a:spcBef>
                <a:spcPts val="1000"/>
              </a:spcBef>
              <a:spcAft>
                <a:spcPts val="0"/>
              </a:spcAft>
              <a:buClr>
                <a:schemeClr val="dk1"/>
              </a:buClr>
              <a:buSzPct val="100000"/>
              <a:buChar char="•"/>
            </a:pPr>
            <a:r>
              <a:rPr lang="en-US" sz="3100"/>
              <a:t>Bank tellers check account balances and post withdrawals and deposits</a:t>
            </a:r>
            <a:endParaRPr/>
          </a:p>
          <a:p>
            <a:pPr indent="-95758" lvl="0" marL="228600" rtl="0" algn="just">
              <a:lnSpc>
                <a:spcPct val="90000"/>
              </a:lnSpc>
              <a:spcBef>
                <a:spcPts val="1000"/>
              </a:spcBef>
              <a:spcAft>
                <a:spcPts val="0"/>
              </a:spcAft>
              <a:buClr>
                <a:schemeClr val="dk1"/>
              </a:buClr>
              <a:buSzPct val="100000"/>
              <a:buNone/>
            </a:pPr>
            <a:r>
              <a:t/>
            </a:r>
            <a:endParaRPr sz="2700"/>
          </a:p>
          <a:p>
            <a:pPr indent="0" lvl="1" marL="457200" rtl="0" algn="just">
              <a:lnSpc>
                <a:spcPct val="90000"/>
              </a:lnSpc>
              <a:spcBef>
                <a:spcPts val="500"/>
              </a:spcBef>
              <a:spcAft>
                <a:spcPts val="0"/>
              </a:spcAft>
              <a:buClr>
                <a:schemeClr val="dk1"/>
              </a:buClr>
              <a:buSzPct val="100000"/>
              <a:buNone/>
            </a:pPr>
            <a:r>
              <a:t/>
            </a:r>
            <a:endParaRPr sz="2700"/>
          </a:p>
          <a:p>
            <a:pPr indent="-76073" lvl="0" marL="228600" rtl="0" algn="just">
              <a:lnSpc>
                <a:spcPct val="90000"/>
              </a:lnSpc>
              <a:spcBef>
                <a:spcPts val="1000"/>
              </a:spcBef>
              <a:spcAft>
                <a:spcPts val="0"/>
              </a:spcAft>
              <a:buClr>
                <a:schemeClr val="dk1"/>
              </a:buClr>
              <a:buSzPct val="100000"/>
              <a:buNone/>
            </a:pPr>
            <a:r>
              <a:t/>
            </a:r>
            <a:endParaRPr i="1" sz="3100">
              <a:solidFill>
                <a:srgbClr val="FF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 to Databases</a:t>
            </a:r>
            <a:endParaRPr/>
          </a:p>
        </p:txBody>
      </p:sp>
      <p:sp>
        <p:nvSpPr>
          <p:cNvPr id="287" name="Google Shape;287;p34"/>
          <p:cNvSpPr txBox="1"/>
          <p:nvPr>
            <p:ph idx="1" type="body"/>
          </p:nvPr>
        </p:nvSpPr>
        <p:spPr>
          <a:xfrm>
            <a:off x="838200" y="1825625"/>
            <a:ext cx="11209256" cy="4667250"/>
          </a:xfrm>
          <a:prstGeom prst="rect">
            <a:avLst/>
          </a:prstGeom>
          <a:noFill/>
          <a:ln>
            <a:noFill/>
          </a:ln>
        </p:spPr>
        <p:txBody>
          <a:bodyPr anchorCtr="0" anchor="t" bIns="45700" lIns="91425" spcFirstLastPara="1" rIns="91425" wrap="square" tIns="45700">
            <a:normAutofit fontScale="85000" lnSpcReduction="10000"/>
          </a:bodyPr>
          <a:lstStyle/>
          <a:p>
            <a:pPr indent="0" lvl="0" marL="0" rtl="0" algn="l">
              <a:lnSpc>
                <a:spcPct val="90000"/>
              </a:lnSpc>
              <a:spcBef>
                <a:spcPts val="0"/>
              </a:spcBef>
              <a:spcAft>
                <a:spcPts val="0"/>
              </a:spcAft>
              <a:buClr>
                <a:srgbClr val="FF0000"/>
              </a:buClr>
              <a:buSzPct val="100000"/>
              <a:buNone/>
            </a:pPr>
            <a:r>
              <a:rPr b="1" lang="en-US">
                <a:solidFill>
                  <a:srgbClr val="FF0000"/>
                </a:solidFill>
              </a:rPr>
              <a:t>Database Users</a:t>
            </a:r>
            <a:endParaRPr/>
          </a:p>
          <a:p>
            <a:pPr indent="0" lvl="0" marL="0" rtl="0" algn="l">
              <a:lnSpc>
                <a:spcPct val="90000"/>
              </a:lnSpc>
              <a:spcBef>
                <a:spcPts val="1000"/>
              </a:spcBef>
              <a:spcAft>
                <a:spcPts val="0"/>
              </a:spcAft>
              <a:buClr>
                <a:srgbClr val="FF0000"/>
              </a:buClr>
              <a:buSzPct val="100000"/>
              <a:buNone/>
            </a:pPr>
            <a:r>
              <a:rPr b="1" lang="en-US">
                <a:solidFill>
                  <a:srgbClr val="FF0000"/>
                </a:solidFill>
              </a:rPr>
              <a:t>End Users</a:t>
            </a:r>
            <a:endParaRPr/>
          </a:p>
          <a:p>
            <a:pPr indent="-228600" lvl="0" marL="228600" rtl="0" algn="just">
              <a:lnSpc>
                <a:spcPct val="90000"/>
              </a:lnSpc>
              <a:spcBef>
                <a:spcPts val="1000"/>
              </a:spcBef>
              <a:spcAft>
                <a:spcPts val="0"/>
              </a:spcAft>
              <a:buClr>
                <a:schemeClr val="dk1"/>
              </a:buClr>
              <a:buSzPct val="100000"/>
              <a:buChar char="•"/>
            </a:pPr>
            <a:r>
              <a:rPr lang="en-US" sz="3100"/>
              <a:t>Reservation agents for airlines, hotels, and car rental companies check availability for a given request and make reservations</a:t>
            </a:r>
            <a:endParaRPr/>
          </a:p>
          <a:p>
            <a:pPr indent="-228600" lvl="0" marL="228600" rtl="0" algn="just">
              <a:lnSpc>
                <a:spcPct val="90000"/>
              </a:lnSpc>
              <a:spcBef>
                <a:spcPts val="1000"/>
              </a:spcBef>
              <a:spcAft>
                <a:spcPts val="0"/>
              </a:spcAft>
              <a:buClr>
                <a:srgbClr val="FF0000"/>
              </a:buClr>
              <a:buSzPct val="100000"/>
              <a:buChar char="•"/>
            </a:pPr>
            <a:r>
              <a:rPr lang="en-US" sz="3100">
                <a:solidFill>
                  <a:srgbClr val="FF0000"/>
                </a:solidFill>
              </a:rPr>
              <a:t>Sophisticated end users: </a:t>
            </a:r>
            <a:r>
              <a:rPr lang="en-US" sz="3100"/>
              <a:t>include engineers, scientists, business analyst, and others who thoroughly familiarize themselves with the facilities of the DBMS in order to implement their own applications to meet their complex requirements</a:t>
            </a:r>
            <a:endParaRPr/>
          </a:p>
          <a:p>
            <a:pPr indent="-228600" lvl="0" marL="228600" rtl="0" algn="just">
              <a:lnSpc>
                <a:spcPct val="90000"/>
              </a:lnSpc>
              <a:spcBef>
                <a:spcPts val="1000"/>
              </a:spcBef>
              <a:spcAft>
                <a:spcPts val="0"/>
              </a:spcAft>
              <a:buClr>
                <a:srgbClr val="FF0000"/>
              </a:buClr>
              <a:buSzPct val="100000"/>
              <a:buChar char="•"/>
            </a:pPr>
            <a:r>
              <a:rPr lang="en-US" sz="3100">
                <a:solidFill>
                  <a:srgbClr val="FF0000"/>
                </a:solidFill>
              </a:rPr>
              <a:t>Standalone users: </a:t>
            </a:r>
            <a:r>
              <a:rPr lang="en-US" sz="3100"/>
              <a:t>maintain personal databases using ready-made program packages that provide easy-to-use menu based or graphics based interfaces</a:t>
            </a:r>
            <a:endParaRPr/>
          </a:p>
          <a:p>
            <a:pPr indent="-228600" lvl="0" marL="228600" rtl="0" algn="just">
              <a:lnSpc>
                <a:spcPct val="90000"/>
              </a:lnSpc>
              <a:spcBef>
                <a:spcPts val="1000"/>
              </a:spcBef>
              <a:spcAft>
                <a:spcPts val="0"/>
              </a:spcAft>
              <a:buClr>
                <a:schemeClr val="dk1"/>
              </a:buClr>
              <a:buSzPct val="100000"/>
              <a:buChar char="•"/>
            </a:pPr>
            <a:r>
              <a:rPr lang="en-US" sz="3100"/>
              <a:t>An example is the user of a tax package that stores a variety of personal financial data for tax purpose</a:t>
            </a:r>
            <a:endParaRPr/>
          </a:p>
          <a:p>
            <a:pPr indent="-82867" lvl="0" marL="228600" rtl="0" algn="just">
              <a:lnSpc>
                <a:spcPct val="90000"/>
              </a:lnSpc>
              <a:spcBef>
                <a:spcPts val="1000"/>
              </a:spcBef>
              <a:spcAft>
                <a:spcPts val="0"/>
              </a:spcAft>
              <a:buClr>
                <a:schemeClr val="dk1"/>
              </a:buClr>
              <a:buSzPct val="100000"/>
              <a:buNone/>
            </a:pPr>
            <a:r>
              <a:t/>
            </a:r>
            <a:endParaRPr sz="2700"/>
          </a:p>
          <a:p>
            <a:pPr indent="0" lvl="1" marL="457200" rtl="0" algn="just">
              <a:lnSpc>
                <a:spcPct val="90000"/>
              </a:lnSpc>
              <a:spcBef>
                <a:spcPts val="500"/>
              </a:spcBef>
              <a:spcAft>
                <a:spcPts val="0"/>
              </a:spcAft>
              <a:buClr>
                <a:schemeClr val="dk1"/>
              </a:buClr>
              <a:buSzPct val="100000"/>
              <a:buNone/>
            </a:pPr>
            <a:r>
              <a:t/>
            </a:r>
            <a:endParaRPr sz="2700"/>
          </a:p>
          <a:p>
            <a:pPr indent="-61277" lvl="0" marL="228600" rtl="0" algn="just">
              <a:lnSpc>
                <a:spcPct val="90000"/>
              </a:lnSpc>
              <a:spcBef>
                <a:spcPts val="1000"/>
              </a:spcBef>
              <a:spcAft>
                <a:spcPts val="0"/>
              </a:spcAft>
              <a:buClr>
                <a:schemeClr val="dk1"/>
              </a:buClr>
              <a:buSzPct val="100000"/>
              <a:buNone/>
            </a:pPr>
            <a:r>
              <a:t/>
            </a:r>
            <a:endParaRPr i="1" sz="3100">
              <a:solidFill>
                <a:srgbClr val="FF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 to Databases</a:t>
            </a:r>
            <a:endParaRPr/>
          </a:p>
        </p:txBody>
      </p:sp>
      <p:sp>
        <p:nvSpPr>
          <p:cNvPr id="293" name="Google Shape;293;p35"/>
          <p:cNvSpPr txBox="1"/>
          <p:nvPr>
            <p:ph idx="1" type="body"/>
          </p:nvPr>
        </p:nvSpPr>
        <p:spPr>
          <a:xfrm>
            <a:off x="838200" y="1825625"/>
            <a:ext cx="11209256" cy="4667250"/>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rgbClr val="FF0000"/>
              </a:buClr>
              <a:buSzPct val="100000"/>
              <a:buNone/>
            </a:pPr>
            <a:r>
              <a:rPr b="1" lang="en-US">
                <a:solidFill>
                  <a:srgbClr val="FF0000"/>
                </a:solidFill>
              </a:rPr>
              <a:t>Database Users</a:t>
            </a:r>
            <a:endParaRPr/>
          </a:p>
          <a:p>
            <a:pPr indent="0" lvl="0" marL="0" rtl="0" algn="l">
              <a:lnSpc>
                <a:spcPct val="90000"/>
              </a:lnSpc>
              <a:spcBef>
                <a:spcPts val="1000"/>
              </a:spcBef>
              <a:spcAft>
                <a:spcPts val="0"/>
              </a:spcAft>
              <a:buClr>
                <a:srgbClr val="FF0000"/>
              </a:buClr>
              <a:buSzPct val="100000"/>
              <a:buNone/>
            </a:pPr>
            <a:r>
              <a:rPr b="1" lang="en-US">
                <a:solidFill>
                  <a:srgbClr val="FF0000"/>
                </a:solidFill>
              </a:rPr>
              <a:t>System Analysts and Application Programmers (Software Engineers)</a:t>
            </a:r>
            <a:endParaRPr/>
          </a:p>
          <a:p>
            <a:pPr indent="-228631" lvl="0" marL="228600" rtl="0" algn="just">
              <a:lnSpc>
                <a:spcPct val="90000"/>
              </a:lnSpc>
              <a:spcBef>
                <a:spcPts val="1000"/>
              </a:spcBef>
              <a:spcAft>
                <a:spcPts val="0"/>
              </a:spcAft>
              <a:buClr>
                <a:schemeClr val="dk1"/>
              </a:buClr>
              <a:buSzPct val="100000"/>
              <a:buChar char="•"/>
            </a:pPr>
            <a:r>
              <a:rPr lang="en-US" sz="3100"/>
              <a:t>System Analysts determine the requirements of end users, especially naïve and parametric end users, and develop specifications for standard canned transaction that meet these requirements</a:t>
            </a:r>
            <a:endParaRPr/>
          </a:p>
          <a:p>
            <a:pPr indent="-228631" lvl="0" marL="228600" rtl="0" algn="just">
              <a:lnSpc>
                <a:spcPct val="90000"/>
              </a:lnSpc>
              <a:spcBef>
                <a:spcPts val="1000"/>
              </a:spcBef>
              <a:spcAft>
                <a:spcPts val="0"/>
              </a:spcAft>
              <a:buClr>
                <a:schemeClr val="dk1"/>
              </a:buClr>
              <a:buSzPct val="100000"/>
              <a:buChar char="•"/>
            </a:pPr>
            <a:r>
              <a:rPr lang="en-US" sz="3100"/>
              <a:t>Application programmers implement these specifications as programs then they test, debug, document, and maintain these canned transactions </a:t>
            </a:r>
            <a:endParaRPr/>
          </a:p>
          <a:p>
            <a:pPr indent="-228631" lvl="0" marL="228600" rtl="0" algn="just">
              <a:lnSpc>
                <a:spcPct val="90000"/>
              </a:lnSpc>
              <a:spcBef>
                <a:spcPts val="1000"/>
              </a:spcBef>
              <a:spcAft>
                <a:spcPts val="0"/>
              </a:spcAft>
              <a:buClr>
                <a:schemeClr val="dk1"/>
              </a:buClr>
              <a:buSzPct val="100000"/>
              <a:buChar char="•"/>
            </a:pPr>
            <a:r>
              <a:rPr lang="en-US" sz="3100"/>
              <a:t>Such analyst and programmers commonly referred to as software developers or software engineers should be familiar with the full range of capabilities provided by the DBMS to accomplish their tasks</a:t>
            </a:r>
            <a:endParaRPr/>
          </a:p>
          <a:p>
            <a:pPr indent="-70040" lvl="0" marL="228600" rtl="0" algn="just">
              <a:lnSpc>
                <a:spcPct val="90000"/>
              </a:lnSpc>
              <a:spcBef>
                <a:spcPts val="1000"/>
              </a:spcBef>
              <a:spcAft>
                <a:spcPts val="0"/>
              </a:spcAft>
              <a:buClr>
                <a:schemeClr val="dk1"/>
              </a:buClr>
              <a:buSzPct val="100000"/>
              <a:buNone/>
            </a:pPr>
            <a:r>
              <a:t/>
            </a:r>
            <a:endParaRPr sz="2700"/>
          </a:p>
          <a:p>
            <a:pPr indent="0" lvl="1" marL="457200" rtl="0" algn="just">
              <a:lnSpc>
                <a:spcPct val="90000"/>
              </a:lnSpc>
              <a:spcBef>
                <a:spcPts val="500"/>
              </a:spcBef>
              <a:spcAft>
                <a:spcPts val="0"/>
              </a:spcAft>
              <a:buClr>
                <a:schemeClr val="dk1"/>
              </a:buClr>
              <a:buSzPct val="100000"/>
              <a:buNone/>
            </a:pPr>
            <a:r>
              <a:t/>
            </a:r>
            <a:endParaRPr sz="2700"/>
          </a:p>
          <a:p>
            <a:pPr indent="-46545" lvl="0" marL="228600" rtl="0" algn="just">
              <a:lnSpc>
                <a:spcPct val="90000"/>
              </a:lnSpc>
              <a:spcBef>
                <a:spcPts val="1000"/>
              </a:spcBef>
              <a:spcAft>
                <a:spcPts val="0"/>
              </a:spcAft>
              <a:buClr>
                <a:schemeClr val="dk1"/>
              </a:buClr>
              <a:buSzPct val="100000"/>
              <a:buNone/>
            </a:pPr>
            <a:r>
              <a:t/>
            </a:r>
            <a:endParaRPr i="1" sz="3100">
              <a:solidFill>
                <a:srgbClr val="FF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 to Databases</a:t>
            </a:r>
            <a:endParaRPr/>
          </a:p>
        </p:txBody>
      </p:sp>
      <p:sp>
        <p:nvSpPr>
          <p:cNvPr id="299" name="Google Shape;299;p36"/>
          <p:cNvSpPr txBox="1"/>
          <p:nvPr>
            <p:ph idx="1" type="body"/>
          </p:nvPr>
        </p:nvSpPr>
        <p:spPr>
          <a:xfrm>
            <a:off x="581025" y="1358900"/>
            <a:ext cx="11209256" cy="466725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Database Users</a:t>
            </a:r>
            <a:endParaRPr/>
          </a:p>
          <a:p>
            <a:pPr indent="0" lvl="0" marL="0" rtl="0" algn="l">
              <a:lnSpc>
                <a:spcPct val="90000"/>
              </a:lnSpc>
              <a:spcBef>
                <a:spcPts val="1000"/>
              </a:spcBef>
              <a:spcAft>
                <a:spcPts val="0"/>
              </a:spcAft>
              <a:buClr>
                <a:srgbClr val="FF0000"/>
              </a:buClr>
              <a:buSzPts val="2800"/>
              <a:buNone/>
            </a:pPr>
            <a:r>
              <a:rPr b="1" lang="en-US">
                <a:solidFill>
                  <a:srgbClr val="FF0000"/>
                </a:solidFill>
              </a:rPr>
              <a:t>Other Users</a:t>
            </a:r>
            <a:endParaRPr/>
          </a:p>
          <a:p>
            <a:pPr indent="-228600" lvl="0" marL="228600" rtl="0" algn="just">
              <a:lnSpc>
                <a:spcPct val="80000"/>
              </a:lnSpc>
              <a:spcBef>
                <a:spcPts val="1000"/>
              </a:spcBef>
              <a:spcAft>
                <a:spcPts val="0"/>
              </a:spcAft>
              <a:buClr>
                <a:schemeClr val="dk1"/>
              </a:buClr>
              <a:buSzPts val="2900"/>
              <a:buChar char="•"/>
            </a:pPr>
            <a:r>
              <a:rPr lang="en-US" sz="2900"/>
              <a:t>In addition to those who design, use and administer a database, others are associated with the design, development, and operation of DBMS software and system environment</a:t>
            </a:r>
            <a:endParaRPr/>
          </a:p>
          <a:p>
            <a:pPr indent="-228600" lvl="0" marL="228600" rtl="0" algn="just">
              <a:lnSpc>
                <a:spcPct val="80000"/>
              </a:lnSpc>
              <a:spcBef>
                <a:spcPts val="1000"/>
              </a:spcBef>
              <a:spcAft>
                <a:spcPts val="0"/>
              </a:spcAft>
              <a:buClr>
                <a:schemeClr val="dk1"/>
              </a:buClr>
              <a:buSzPts val="2900"/>
              <a:buChar char="•"/>
            </a:pPr>
            <a:r>
              <a:rPr lang="en-US" sz="2900"/>
              <a:t>They include</a:t>
            </a:r>
            <a:endParaRPr/>
          </a:p>
          <a:p>
            <a:pPr indent="-228600" lvl="1" marL="685800" rtl="0" algn="just">
              <a:lnSpc>
                <a:spcPct val="80000"/>
              </a:lnSpc>
              <a:spcBef>
                <a:spcPts val="500"/>
              </a:spcBef>
              <a:spcAft>
                <a:spcPts val="0"/>
              </a:spcAft>
              <a:buClr>
                <a:schemeClr val="dk1"/>
              </a:buClr>
              <a:buSzPts val="2500"/>
              <a:buChar char="•"/>
            </a:pPr>
            <a:r>
              <a:rPr lang="en-US" sz="2500"/>
              <a:t>DBMS system designers and implementers</a:t>
            </a:r>
            <a:endParaRPr/>
          </a:p>
          <a:p>
            <a:pPr indent="-228600" lvl="1" marL="685800" rtl="0" algn="just">
              <a:lnSpc>
                <a:spcPct val="80000"/>
              </a:lnSpc>
              <a:spcBef>
                <a:spcPts val="500"/>
              </a:spcBef>
              <a:spcAft>
                <a:spcPts val="0"/>
              </a:spcAft>
              <a:buClr>
                <a:schemeClr val="dk1"/>
              </a:buClr>
              <a:buSzPts val="2500"/>
              <a:buChar char="•"/>
            </a:pPr>
            <a:r>
              <a:rPr lang="en-US" sz="2500"/>
              <a:t>Tool developers</a:t>
            </a:r>
            <a:endParaRPr/>
          </a:p>
          <a:p>
            <a:pPr indent="-228600" lvl="1" marL="685800" rtl="0" algn="just">
              <a:lnSpc>
                <a:spcPct val="80000"/>
              </a:lnSpc>
              <a:spcBef>
                <a:spcPts val="500"/>
              </a:spcBef>
              <a:spcAft>
                <a:spcPts val="0"/>
              </a:spcAft>
              <a:buClr>
                <a:schemeClr val="dk1"/>
              </a:buClr>
              <a:buSzPts val="2500"/>
              <a:buChar char="•"/>
            </a:pPr>
            <a:r>
              <a:rPr lang="en-US" sz="2500"/>
              <a:t>Operators and maintenance personnel</a:t>
            </a:r>
            <a:endParaRPr sz="2500"/>
          </a:p>
          <a:p>
            <a:pPr indent="-57150" lvl="0" marL="228600" rtl="0" algn="just">
              <a:lnSpc>
                <a:spcPct val="90000"/>
              </a:lnSpc>
              <a:spcBef>
                <a:spcPts val="1000"/>
              </a:spcBef>
              <a:spcAft>
                <a:spcPts val="0"/>
              </a:spcAft>
              <a:buClr>
                <a:schemeClr val="dk1"/>
              </a:buClr>
              <a:buSzPts val="2700"/>
              <a:buNone/>
            </a:pPr>
            <a:r>
              <a:t/>
            </a:r>
            <a:endParaRPr sz="2700"/>
          </a:p>
          <a:p>
            <a:pPr indent="0" lvl="1" marL="457200" rtl="0" algn="just">
              <a:lnSpc>
                <a:spcPct val="90000"/>
              </a:lnSpc>
              <a:spcBef>
                <a:spcPts val="500"/>
              </a:spcBef>
              <a:spcAft>
                <a:spcPts val="0"/>
              </a:spcAft>
              <a:buClr>
                <a:schemeClr val="dk1"/>
              </a:buClr>
              <a:buSzPts val="2700"/>
              <a:buNone/>
            </a:pPr>
            <a:r>
              <a:t/>
            </a:r>
            <a:endParaRPr sz="2700"/>
          </a:p>
          <a:p>
            <a:pPr indent="-31750" lvl="0" marL="228600" rtl="0" algn="just">
              <a:lnSpc>
                <a:spcPct val="90000"/>
              </a:lnSpc>
              <a:spcBef>
                <a:spcPts val="1000"/>
              </a:spcBef>
              <a:spcAft>
                <a:spcPts val="0"/>
              </a:spcAft>
              <a:buClr>
                <a:schemeClr val="dk1"/>
              </a:buClr>
              <a:buSzPts val="3100"/>
              <a:buNone/>
            </a:pPr>
            <a:r>
              <a:t/>
            </a:r>
            <a:endParaRPr i="1" sz="3100">
              <a:solidFill>
                <a:srgbClr val="FF0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 to Databases</a:t>
            </a:r>
            <a:endParaRPr/>
          </a:p>
        </p:txBody>
      </p:sp>
      <p:sp>
        <p:nvSpPr>
          <p:cNvPr id="305" name="Google Shape;305;p37"/>
          <p:cNvSpPr txBox="1"/>
          <p:nvPr>
            <p:ph idx="1" type="body"/>
          </p:nvPr>
        </p:nvSpPr>
        <p:spPr>
          <a:xfrm>
            <a:off x="581025" y="1358900"/>
            <a:ext cx="11209256" cy="466725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Database Users</a:t>
            </a:r>
            <a:endParaRPr/>
          </a:p>
          <a:p>
            <a:pPr indent="0" lvl="0" marL="0" rtl="0" algn="l">
              <a:lnSpc>
                <a:spcPct val="90000"/>
              </a:lnSpc>
              <a:spcBef>
                <a:spcPts val="1000"/>
              </a:spcBef>
              <a:spcAft>
                <a:spcPts val="0"/>
              </a:spcAft>
              <a:buClr>
                <a:srgbClr val="FF0000"/>
              </a:buClr>
              <a:buSzPts val="2800"/>
              <a:buNone/>
            </a:pPr>
            <a:r>
              <a:rPr b="1" lang="en-US">
                <a:solidFill>
                  <a:srgbClr val="FF0000"/>
                </a:solidFill>
              </a:rPr>
              <a:t>DBMS system designers and implementers</a:t>
            </a:r>
            <a:endParaRPr/>
          </a:p>
          <a:p>
            <a:pPr indent="-228600" lvl="0" marL="228600" rtl="0" algn="just">
              <a:lnSpc>
                <a:spcPct val="80000"/>
              </a:lnSpc>
              <a:spcBef>
                <a:spcPts val="1000"/>
              </a:spcBef>
              <a:spcAft>
                <a:spcPts val="0"/>
              </a:spcAft>
              <a:buClr>
                <a:schemeClr val="dk1"/>
              </a:buClr>
              <a:buSzPts val="2900"/>
              <a:buChar char="•"/>
            </a:pPr>
            <a:r>
              <a:rPr lang="en-US" sz="2900"/>
              <a:t>They design and implement the DBMS modules and interfaces as a software package</a:t>
            </a:r>
            <a:endParaRPr/>
          </a:p>
          <a:p>
            <a:pPr indent="-228600" lvl="0" marL="228600" rtl="0" algn="just">
              <a:lnSpc>
                <a:spcPct val="80000"/>
              </a:lnSpc>
              <a:spcBef>
                <a:spcPts val="1000"/>
              </a:spcBef>
              <a:spcAft>
                <a:spcPts val="0"/>
              </a:spcAft>
              <a:buClr>
                <a:schemeClr val="dk1"/>
              </a:buClr>
              <a:buSzPts val="2900"/>
              <a:buChar char="•"/>
            </a:pPr>
            <a:r>
              <a:rPr lang="en-US" sz="2900"/>
              <a:t>A DBMS is a very complex software system that consists of many components, or modules, including modules for implementing the catalog, query language processing, interface processing, accessing and buffering data, controlling concurrency and handling data recovery and security</a:t>
            </a:r>
            <a:endParaRPr/>
          </a:p>
          <a:p>
            <a:pPr indent="-228600" lvl="0" marL="228600" rtl="0" algn="just">
              <a:lnSpc>
                <a:spcPct val="80000"/>
              </a:lnSpc>
              <a:spcBef>
                <a:spcPts val="1000"/>
              </a:spcBef>
              <a:spcAft>
                <a:spcPts val="0"/>
              </a:spcAft>
              <a:buClr>
                <a:schemeClr val="dk1"/>
              </a:buClr>
              <a:buSzPts val="2900"/>
              <a:buChar char="•"/>
            </a:pPr>
            <a:r>
              <a:rPr lang="en-US" sz="2900"/>
              <a:t>The DBMS must interface with other system software such as the operating system and compilers for various programming languages</a:t>
            </a:r>
            <a:endParaRPr sz="2500"/>
          </a:p>
          <a:p>
            <a:pPr indent="-57150" lvl="0" marL="228600" rtl="0" algn="just">
              <a:lnSpc>
                <a:spcPct val="90000"/>
              </a:lnSpc>
              <a:spcBef>
                <a:spcPts val="1000"/>
              </a:spcBef>
              <a:spcAft>
                <a:spcPts val="0"/>
              </a:spcAft>
              <a:buClr>
                <a:schemeClr val="dk1"/>
              </a:buClr>
              <a:buSzPts val="2700"/>
              <a:buNone/>
            </a:pPr>
            <a:r>
              <a:t/>
            </a:r>
            <a:endParaRPr sz="2700"/>
          </a:p>
          <a:p>
            <a:pPr indent="0" lvl="1" marL="457200" rtl="0" algn="just">
              <a:lnSpc>
                <a:spcPct val="90000"/>
              </a:lnSpc>
              <a:spcBef>
                <a:spcPts val="500"/>
              </a:spcBef>
              <a:spcAft>
                <a:spcPts val="0"/>
              </a:spcAft>
              <a:buClr>
                <a:schemeClr val="dk1"/>
              </a:buClr>
              <a:buSzPts val="2700"/>
              <a:buNone/>
            </a:pPr>
            <a:r>
              <a:t/>
            </a:r>
            <a:endParaRPr sz="2700"/>
          </a:p>
          <a:p>
            <a:pPr indent="-31750" lvl="0" marL="228600" rtl="0" algn="just">
              <a:lnSpc>
                <a:spcPct val="90000"/>
              </a:lnSpc>
              <a:spcBef>
                <a:spcPts val="1000"/>
              </a:spcBef>
              <a:spcAft>
                <a:spcPts val="0"/>
              </a:spcAft>
              <a:buClr>
                <a:schemeClr val="dk1"/>
              </a:buClr>
              <a:buSzPts val="3100"/>
              <a:buNone/>
            </a:pPr>
            <a:r>
              <a:t/>
            </a:r>
            <a:endParaRPr i="1" sz="3100">
              <a:solidFill>
                <a:srgbClr val="FF000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 to Databases</a:t>
            </a:r>
            <a:endParaRPr/>
          </a:p>
        </p:txBody>
      </p:sp>
      <p:sp>
        <p:nvSpPr>
          <p:cNvPr id="311" name="Google Shape;311;p38"/>
          <p:cNvSpPr txBox="1"/>
          <p:nvPr>
            <p:ph idx="1" type="body"/>
          </p:nvPr>
        </p:nvSpPr>
        <p:spPr>
          <a:xfrm>
            <a:off x="581025" y="1358900"/>
            <a:ext cx="11209256" cy="466725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rgbClr val="FF0000"/>
              </a:buClr>
              <a:buSzPts val="2800"/>
              <a:buNone/>
            </a:pPr>
            <a:r>
              <a:rPr b="1" lang="en-US">
                <a:solidFill>
                  <a:srgbClr val="FF0000"/>
                </a:solidFill>
              </a:rPr>
              <a:t>Database Users</a:t>
            </a:r>
            <a:endParaRPr/>
          </a:p>
          <a:p>
            <a:pPr indent="0" lvl="0" marL="0" rtl="0" algn="l">
              <a:lnSpc>
                <a:spcPct val="90000"/>
              </a:lnSpc>
              <a:spcBef>
                <a:spcPts val="1000"/>
              </a:spcBef>
              <a:spcAft>
                <a:spcPts val="0"/>
              </a:spcAft>
              <a:buClr>
                <a:srgbClr val="FF0000"/>
              </a:buClr>
              <a:buSzPts val="2800"/>
              <a:buNone/>
            </a:pPr>
            <a:r>
              <a:rPr b="1" lang="en-US">
                <a:solidFill>
                  <a:srgbClr val="FF0000"/>
                </a:solidFill>
              </a:rPr>
              <a:t>Tool developers</a:t>
            </a:r>
            <a:endParaRPr/>
          </a:p>
          <a:p>
            <a:pPr indent="-228600" lvl="0" marL="228600" rtl="0" algn="just">
              <a:lnSpc>
                <a:spcPct val="80000"/>
              </a:lnSpc>
              <a:spcBef>
                <a:spcPts val="1000"/>
              </a:spcBef>
              <a:spcAft>
                <a:spcPts val="0"/>
              </a:spcAft>
              <a:buClr>
                <a:schemeClr val="dk1"/>
              </a:buClr>
              <a:buSzPts val="2900"/>
              <a:buChar char="•"/>
            </a:pPr>
            <a:r>
              <a:rPr lang="en-US" sz="2900"/>
              <a:t>They design and implement tools – the software packages that facilitate database modelling and design, database system design, and improved performance</a:t>
            </a:r>
            <a:endParaRPr/>
          </a:p>
          <a:p>
            <a:pPr indent="-228600" lvl="0" marL="228600" rtl="0" algn="just">
              <a:lnSpc>
                <a:spcPct val="80000"/>
              </a:lnSpc>
              <a:spcBef>
                <a:spcPts val="1000"/>
              </a:spcBef>
              <a:spcAft>
                <a:spcPts val="0"/>
              </a:spcAft>
              <a:buClr>
                <a:schemeClr val="dk1"/>
              </a:buClr>
              <a:buSzPts val="2900"/>
              <a:buChar char="•"/>
            </a:pPr>
            <a:r>
              <a:rPr lang="en-US" sz="2900"/>
              <a:t>Tools are optional packages that are often purchased separately</a:t>
            </a:r>
            <a:endParaRPr/>
          </a:p>
          <a:p>
            <a:pPr indent="-228600" lvl="0" marL="228600" rtl="0" algn="just">
              <a:lnSpc>
                <a:spcPct val="80000"/>
              </a:lnSpc>
              <a:spcBef>
                <a:spcPts val="1000"/>
              </a:spcBef>
              <a:spcAft>
                <a:spcPts val="0"/>
              </a:spcAft>
              <a:buClr>
                <a:schemeClr val="dk1"/>
              </a:buClr>
              <a:buSzPts val="2900"/>
              <a:buChar char="•"/>
            </a:pPr>
            <a:r>
              <a:rPr lang="en-US" sz="2900"/>
              <a:t>They include packages for database design, performance monitoring, natural language or graphical interfaces, prototyping, simulations, and test data generations</a:t>
            </a:r>
            <a:endParaRPr/>
          </a:p>
          <a:p>
            <a:pPr indent="-228600" lvl="0" marL="228600" rtl="0" algn="just">
              <a:lnSpc>
                <a:spcPct val="80000"/>
              </a:lnSpc>
              <a:spcBef>
                <a:spcPts val="1000"/>
              </a:spcBef>
              <a:spcAft>
                <a:spcPts val="0"/>
              </a:spcAft>
              <a:buClr>
                <a:schemeClr val="dk1"/>
              </a:buClr>
              <a:buSzPts val="2900"/>
              <a:buChar char="•"/>
            </a:pPr>
            <a:r>
              <a:rPr lang="en-US" sz="2900"/>
              <a:t>In many cases, independent software vendors develop and market these tools</a:t>
            </a:r>
            <a:endParaRPr sz="2500"/>
          </a:p>
          <a:p>
            <a:pPr indent="-57150" lvl="0" marL="228600" rtl="0" algn="just">
              <a:lnSpc>
                <a:spcPct val="90000"/>
              </a:lnSpc>
              <a:spcBef>
                <a:spcPts val="1000"/>
              </a:spcBef>
              <a:spcAft>
                <a:spcPts val="0"/>
              </a:spcAft>
              <a:buClr>
                <a:schemeClr val="dk1"/>
              </a:buClr>
              <a:buSzPts val="2700"/>
              <a:buNone/>
            </a:pPr>
            <a:r>
              <a:t/>
            </a:r>
            <a:endParaRPr sz="2700"/>
          </a:p>
          <a:p>
            <a:pPr indent="0" lvl="1" marL="457200" rtl="0" algn="just">
              <a:lnSpc>
                <a:spcPct val="90000"/>
              </a:lnSpc>
              <a:spcBef>
                <a:spcPts val="500"/>
              </a:spcBef>
              <a:spcAft>
                <a:spcPts val="0"/>
              </a:spcAft>
              <a:buClr>
                <a:schemeClr val="dk1"/>
              </a:buClr>
              <a:buSzPts val="2700"/>
              <a:buNone/>
            </a:pPr>
            <a:r>
              <a:t/>
            </a:r>
            <a:endParaRPr sz="2700"/>
          </a:p>
          <a:p>
            <a:pPr indent="-31750" lvl="0" marL="228600" rtl="0" algn="just">
              <a:lnSpc>
                <a:spcPct val="90000"/>
              </a:lnSpc>
              <a:spcBef>
                <a:spcPts val="1000"/>
              </a:spcBef>
              <a:spcAft>
                <a:spcPts val="0"/>
              </a:spcAft>
              <a:buClr>
                <a:schemeClr val="dk1"/>
              </a:buClr>
              <a:buSzPts val="3100"/>
              <a:buNone/>
            </a:pPr>
            <a:r>
              <a:t/>
            </a:r>
            <a:endParaRPr i="1" sz="3100">
              <a:solidFill>
                <a:srgbClr val="FF000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 to Databases</a:t>
            </a:r>
            <a:endParaRPr/>
          </a:p>
        </p:txBody>
      </p:sp>
      <p:sp>
        <p:nvSpPr>
          <p:cNvPr id="317" name="Google Shape;317;p39"/>
          <p:cNvSpPr txBox="1"/>
          <p:nvPr>
            <p:ph idx="1" type="body"/>
          </p:nvPr>
        </p:nvSpPr>
        <p:spPr>
          <a:xfrm>
            <a:off x="581025" y="1358900"/>
            <a:ext cx="11209256" cy="466725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Database Users</a:t>
            </a:r>
            <a:endParaRPr/>
          </a:p>
          <a:p>
            <a:pPr indent="0" lvl="0" marL="0" rtl="0" algn="l">
              <a:lnSpc>
                <a:spcPct val="90000"/>
              </a:lnSpc>
              <a:spcBef>
                <a:spcPts val="1000"/>
              </a:spcBef>
              <a:spcAft>
                <a:spcPts val="0"/>
              </a:spcAft>
              <a:buClr>
                <a:srgbClr val="FF0000"/>
              </a:buClr>
              <a:buSzPts val="2800"/>
              <a:buNone/>
            </a:pPr>
            <a:r>
              <a:rPr b="1" lang="en-US">
                <a:solidFill>
                  <a:srgbClr val="FF0000"/>
                </a:solidFill>
              </a:rPr>
              <a:t>Operators and maintenance personnel</a:t>
            </a:r>
            <a:endParaRPr/>
          </a:p>
          <a:p>
            <a:pPr indent="-228600" lvl="0" marL="228600" rtl="0" algn="just">
              <a:lnSpc>
                <a:spcPct val="80000"/>
              </a:lnSpc>
              <a:spcBef>
                <a:spcPts val="1000"/>
              </a:spcBef>
              <a:spcAft>
                <a:spcPts val="0"/>
              </a:spcAft>
              <a:buClr>
                <a:schemeClr val="dk1"/>
              </a:buClr>
              <a:buSzPts val="2900"/>
              <a:buChar char="•"/>
            </a:pPr>
            <a:r>
              <a:rPr lang="en-US" sz="2900"/>
              <a:t>They are responsible for the actual running and maintenance of the hardware and software environment for database system</a:t>
            </a:r>
            <a:endParaRPr/>
          </a:p>
          <a:p>
            <a:pPr indent="-228600" lvl="0" marL="228600" rtl="0" algn="just">
              <a:lnSpc>
                <a:spcPct val="80000"/>
              </a:lnSpc>
              <a:spcBef>
                <a:spcPts val="1000"/>
              </a:spcBef>
              <a:spcAft>
                <a:spcPts val="0"/>
              </a:spcAft>
              <a:buClr>
                <a:schemeClr val="dk1"/>
              </a:buClr>
              <a:buSzPts val="2900"/>
              <a:buChar char="•"/>
            </a:pPr>
            <a:r>
              <a:rPr lang="en-US" sz="2900"/>
              <a:t>Although these categories of users are instrumental in making the database system available to end users, they typically do not use the database contents for their own purposes</a:t>
            </a:r>
            <a:endParaRPr sz="2500"/>
          </a:p>
          <a:p>
            <a:pPr indent="-57150" lvl="0" marL="228600" rtl="0" algn="just">
              <a:lnSpc>
                <a:spcPct val="90000"/>
              </a:lnSpc>
              <a:spcBef>
                <a:spcPts val="1000"/>
              </a:spcBef>
              <a:spcAft>
                <a:spcPts val="0"/>
              </a:spcAft>
              <a:buClr>
                <a:schemeClr val="dk1"/>
              </a:buClr>
              <a:buSzPts val="2700"/>
              <a:buNone/>
            </a:pPr>
            <a:r>
              <a:t/>
            </a:r>
            <a:endParaRPr sz="2700"/>
          </a:p>
          <a:p>
            <a:pPr indent="0" lvl="1" marL="457200" rtl="0" algn="just">
              <a:lnSpc>
                <a:spcPct val="90000"/>
              </a:lnSpc>
              <a:spcBef>
                <a:spcPts val="500"/>
              </a:spcBef>
              <a:spcAft>
                <a:spcPts val="0"/>
              </a:spcAft>
              <a:buClr>
                <a:schemeClr val="dk1"/>
              </a:buClr>
              <a:buSzPts val="2700"/>
              <a:buNone/>
            </a:pPr>
            <a:r>
              <a:t/>
            </a:r>
            <a:endParaRPr sz="2700"/>
          </a:p>
          <a:p>
            <a:pPr indent="-31750" lvl="0" marL="228600" rtl="0" algn="just">
              <a:lnSpc>
                <a:spcPct val="90000"/>
              </a:lnSpc>
              <a:spcBef>
                <a:spcPts val="1000"/>
              </a:spcBef>
              <a:spcAft>
                <a:spcPts val="0"/>
              </a:spcAft>
              <a:buClr>
                <a:schemeClr val="dk1"/>
              </a:buClr>
              <a:buSzPts val="3100"/>
              <a:buNone/>
            </a:pPr>
            <a:r>
              <a:t/>
            </a:r>
            <a:endParaRPr i="1" sz="310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 to Databases</a:t>
            </a:r>
            <a:endParaRPr/>
          </a:p>
        </p:txBody>
      </p:sp>
      <p:sp>
        <p:nvSpPr>
          <p:cNvPr id="103" name="Google Shape;10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Database</a:t>
            </a:r>
            <a:endParaRPr/>
          </a:p>
          <a:p>
            <a:pPr indent="-228600" lvl="0" marL="228600" rtl="0" algn="just">
              <a:lnSpc>
                <a:spcPct val="90000"/>
              </a:lnSpc>
              <a:spcBef>
                <a:spcPts val="1000"/>
              </a:spcBef>
              <a:spcAft>
                <a:spcPts val="0"/>
              </a:spcAft>
              <a:buClr>
                <a:schemeClr val="dk1"/>
              </a:buClr>
              <a:buSzPts val="2800"/>
              <a:buChar char="•"/>
            </a:pPr>
            <a:r>
              <a:rPr lang="en-US"/>
              <a:t>Database is a collection of related data</a:t>
            </a:r>
            <a:endParaRPr/>
          </a:p>
          <a:p>
            <a:pPr indent="-228600" lvl="0" marL="228600" rtl="0" algn="just">
              <a:lnSpc>
                <a:spcPct val="90000"/>
              </a:lnSpc>
              <a:spcBef>
                <a:spcPts val="1000"/>
              </a:spcBef>
              <a:spcAft>
                <a:spcPts val="0"/>
              </a:spcAft>
              <a:buClr>
                <a:schemeClr val="dk1"/>
              </a:buClr>
              <a:buSzPts val="2800"/>
              <a:buChar char="•"/>
            </a:pPr>
            <a:r>
              <a:rPr lang="en-US"/>
              <a:t>Raw facts are called Data (data is plural, datum is singular)</a:t>
            </a:r>
            <a:endParaRPr/>
          </a:p>
          <a:p>
            <a:pPr indent="-228600" lvl="0" marL="228600" rtl="0" algn="just">
              <a:lnSpc>
                <a:spcPct val="90000"/>
              </a:lnSpc>
              <a:spcBef>
                <a:spcPts val="1000"/>
              </a:spcBef>
              <a:spcAft>
                <a:spcPts val="0"/>
              </a:spcAft>
              <a:buClr>
                <a:schemeClr val="dk1"/>
              </a:buClr>
              <a:buSzPts val="2800"/>
              <a:buChar char="•"/>
            </a:pPr>
            <a:r>
              <a:rPr lang="en-US"/>
              <a:t>Data means known facts that can be recorded and have implicit meaning</a:t>
            </a:r>
            <a:endParaRPr/>
          </a:p>
          <a:p>
            <a:pPr indent="-228600" lvl="0" marL="228600" rtl="0" algn="just">
              <a:lnSpc>
                <a:spcPct val="90000"/>
              </a:lnSpc>
              <a:spcBef>
                <a:spcPts val="1000"/>
              </a:spcBef>
              <a:spcAft>
                <a:spcPts val="0"/>
              </a:spcAft>
              <a:buClr>
                <a:schemeClr val="dk1"/>
              </a:buClr>
              <a:buSzPts val="2800"/>
              <a:buChar char="•"/>
            </a:pPr>
            <a:r>
              <a:rPr lang="en-US"/>
              <a:t>For example, the names, telephone numbers, and address of people can be recorded in an indexed address book</a:t>
            </a:r>
            <a:endParaRPr/>
          </a:p>
          <a:p>
            <a:pPr indent="-228600" lvl="0" marL="228600" rtl="0" algn="just">
              <a:lnSpc>
                <a:spcPct val="90000"/>
              </a:lnSpc>
              <a:spcBef>
                <a:spcPts val="1000"/>
              </a:spcBef>
              <a:spcAft>
                <a:spcPts val="0"/>
              </a:spcAft>
              <a:buClr>
                <a:schemeClr val="dk1"/>
              </a:buClr>
              <a:buSzPts val="2800"/>
              <a:buChar char="•"/>
            </a:pPr>
            <a:r>
              <a:rPr lang="en-US"/>
              <a:t>This collection of related data with an implicit meaning is a database</a:t>
            </a:r>
            <a:endParaRPr/>
          </a:p>
          <a:p>
            <a:pPr indent="-50800" lvl="0" marL="228600" rtl="0" algn="just">
              <a:lnSpc>
                <a:spcPct val="90000"/>
              </a:lnSpc>
              <a:spcBef>
                <a:spcPts val="1000"/>
              </a:spcBef>
              <a:spcAft>
                <a:spcPts val="0"/>
              </a:spcAft>
              <a:buClr>
                <a:schemeClr val="dk1"/>
              </a:buClr>
              <a:buSzPts val="2800"/>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 to Databases</a:t>
            </a:r>
            <a:endParaRPr/>
          </a:p>
        </p:txBody>
      </p:sp>
      <p:sp>
        <p:nvSpPr>
          <p:cNvPr id="323" name="Google Shape;323;p40"/>
          <p:cNvSpPr txBox="1"/>
          <p:nvPr>
            <p:ph idx="1" type="body"/>
          </p:nvPr>
        </p:nvSpPr>
        <p:spPr>
          <a:xfrm>
            <a:off x="581025" y="1358900"/>
            <a:ext cx="11209256" cy="4667250"/>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rgbClr val="FF0000"/>
              </a:buClr>
              <a:buSzPct val="100000"/>
              <a:buNone/>
            </a:pPr>
            <a:r>
              <a:rPr b="1" lang="en-US">
                <a:solidFill>
                  <a:srgbClr val="FF0000"/>
                </a:solidFill>
              </a:rPr>
              <a:t>Structured, Semi-structured and unstructured data</a:t>
            </a:r>
            <a:endParaRPr/>
          </a:p>
          <a:p>
            <a:pPr indent="-228631" lvl="0" marL="228600" rtl="0" algn="just">
              <a:lnSpc>
                <a:spcPct val="80000"/>
              </a:lnSpc>
              <a:spcBef>
                <a:spcPts val="1000"/>
              </a:spcBef>
              <a:spcAft>
                <a:spcPts val="0"/>
              </a:spcAft>
              <a:buClr>
                <a:schemeClr val="dk1"/>
              </a:buClr>
              <a:buSzPct val="100000"/>
              <a:buChar char="•"/>
            </a:pPr>
            <a:r>
              <a:rPr lang="en-US" sz="2900"/>
              <a:t>There are three forms of data that are relavant for all kinds of business applications</a:t>
            </a:r>
            <a:endParaRPr/>
          </a:p>
          <a:p>
            <a:pPr indent="0" lvl="0" marL="0" rtl="0" algn="l">
              <a:lnSpc>
                <a:spcPct val="90000"/>
              </a:lnSpc>
              <a:spcBef>
                <a:spcPts val="1000"/>
              </a:spcBef>
              <a:spcAft>
                <a:spcPts val="0"/>
              </a:spcAft>
              <a:buClr>
                <a:srgbClr val="FF0000"/>
              </a:buClr>
              <a:buSzPct val="100000"/>
              <a:buNone/>
            </a:pPr>
            <a:r>
              <a:rPr b="1" lang="en-US">
                <a:solidFill>
                  <a:srgbClr val="FF0000"/>
                </a:solidFill>
              </a:rPr>
              <a:t>Structured data</a:t>
            </a:r>
            <a:endParaRPr/>
          </a:p>
          <a:p>
            <a:pPr indent="-228631" lvl="0" marL="228600" rtl="0" algn="just">
              <a:lnSpc>
                <a:spcPct val="80000"/>
              </a:lnSpc>
              <a:spcBef>
                <a:spcPts val="1000"/>
              </a:spcBef>
              <a:spcAft>
                <a:spcPts val="0"/>
              </a:spcAft>
              <a:buClr>
                <a:schemeClr val="dk1"/>
              </a:buClr>
              <a:buSzPct val="100000"/>
              <a:buChar char="•"/>
            </a:pPr>
            <a:r>
              <a:rPr lang="en-US" sz="2900"/>
              <a:t>Structured data is generally tabular data that is represented by columns and rows in a database</a:t>
            </a:r>
            <a:endParaRPr/>
          </a:p>
          <a:p>
            <a:pPr indent="-228631" lvl="0" marL="228600" rtl="0" algn="just">
              <a:lnSpc>
                <a:spcPct val="80000"/>
              </a:lnSpc>
              <a:spcBef>
                <a:spcPts val="1000"/>
              </a:spcBef>
              <a:spcAft>
                <a:spcPts val="0"/>
              </a:spcAft>
              <a:buClr>
                <a:schemeClr val="dk1"/>
              </a:buClr>
              <a:buSzPct val="100000"/>
              <a:buChar char="•"/>
            </a:pPr>
            <a:r>
              <a:rPr lang="en-US" sz="2900"/>
              <a:t>Databases that hold tables in this form are called relational databases</a:t>
            </a:r>
            <a:endParaRPr/>
          </a:p>
          <a:p>
            <a:pPr indent="-228631" lvl="0" marL="228600" rtl="0" algn="just">
              <a:lnSpc>
                <a:spcPct val="80000"/>
              </a:lnSpc>
              <a:spcBef>
                <a:spcPts val="1000"/>
              </a:spcBef>
              <a:spcAft>
                <a:spcPts val="0"/>
              </a:spcAft>
              <a:buClr>
                <a:schemeClr val="dk1"/>
              </a:buClr>
              <a:buSzPct val="100000"/>
              <a:buChar char="•"/>
            </a:pPr>
            <a:r>
              <a:rPr lang="en-US" sz="2900"/>
              <a:t>The mathematical term “relation” specify to a formed set of data held as a table</a:t>
            </a:r>
            <a:endParaRPr/>
          </a:p>
          <a:p>
            <a:pPr indent="-228631" lvl="0" marL="228600" rtl="0" algn="just">
              <a:lnSpc>
                <a:spcPct val="80000"/>
              </a:lnSpc>
              <a:spcBef>
                <a:spcPts val="1000"/>
              </a:spcBef>
              <a:spcAft>
                <a:spcPts val="0"/>
              </a:spcAft>
              <a:buClr>
                <a:schemeClr val="dk1"/>
              </a:buClr>
              <a:buSzPct val="100000"/>
              <a:buChar char="•"/>
            </a:pPr>
            <a:r>
              <a:rPr lang="en-US" sz="2900"/>
              <a:t>In structured data, all row in a table has the same set of columns</a:t>
            </a:r>
            <a:endParaRPr/>
          </a:p>
          <a:p>
            <a:pPr indent="-228631" lvl="0" marL="228600" rtl="0" algn="just">
              <a:lnSpc>
                <a:spcPct val="80000"/>
              </a:lnSpc>
              <a:spcBef>
                <a:spcPts val="1000"/>
              </a:spcBef>
              <a:spcAft>
                <a:spcPts val="0"/>
              </a:spcAft>
              <a:buClr>
                <a:schemeClr val="dk1"/>
              </a:buClr>
              <a:buSzPct val="100000"/>
              <a:buChar char="•"/>
            </a:pPr>
            <a:r>
              <a:rPr lang="en-US" sz="2900"/>
              <a:t>SQL (Structured Query Language) programming language used for structured data</a:t>
            </a:r>
            <a:endParaRPr sz="2700"/>
          </a:p>
          <a:p>
            <a:pPr indent="0" lvl="1" marL="457200" rtl="0" algn="just">
              <a:lnSpc>
                <a:spcPct val="90000"/>
              </a:lnSpc>
              <a:spcBef>
                <a:spcPts val="500"/>
              </a:spcBef>
              <a:spcAft>
                <a:spcPts val="0"/>
              </a:spcAft>
              <a:buClr>
                <a:schemeClr val="dk1"/>
              </a:buClr>
              <a:buSzPct val="100000"/>
              <a:buNone/>
            </a:pPr>
            <a:r>
              <a:t/>
            </a:r>
            <a:endParaRPr sz="2700"/>
          </a:p>
          <a:p>
            <a:pPr indent="-46545" lvl="0" marL="228600" rtl="0" algn="just">
              <a:lnSpc>
                <a:spcPct val="90000"/>
              </a:lnSpc>
              <a:spcBef>
                <a:spcPts val="1000"/>
              </a:spcBef>
              <a:spcAft>
                <a:spcPts val="0"/>
              </a:spcAft>
              <a:buClr>
                <a:schemeClr val="dk1"/>
              </a:buClr>
              <a:buSzPct val="100000"/>
              <a:buNone/>
            </a:pPr>
            <a:r>
              <a:t/>
            </a:r>
            <a:endParaRPr i="1" sz="3100">
              <a:solidFill>
                <a:srgbClr val="FF000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 to Databases</a:t>
            </a:r>
            <a:endParaRPr/>
          </a:p>
        </p:txBody>
      </p:sp>
      <p:sp>
        <p:nvSpPr>
          <p:cNvPr id="329" name="Google Shape;329;p41"/>
          <p:cNvSpPr txBox="1"/>
          <p:nvPr>
            <p:ph idx="1" type="body"/>
          </p:nvPr>
        </p:nvSpPr>
        <p:spPr>
          <a:xfrm>
            <a:off x="581025" y="1358900"/>
            <a:ext cx="11209256" cy="466725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rgbClr val="FF0000"/>
              </a:buClr>
              <a:buSzPts val="2800"/>
              <a:buNone/>
            </a:pPr>
            <a:r>
              <a:rPr b="1" lang="en-US">
                <a:solidFill>
                  <a:srgbClr val="FF0000"/>
                </a:solidFill>
              </a:rPr>
              <a:t>Structured, Semi-structured and unstructured data</a:t>
            </a:r>
            <a:endParaRPr/>
          </a:p>
          <a:p>
            <a:pPr indent="0" lvl="0" marL="0" rtl="0" algn="l">
              <a:lnSpc>
                <a:spcPct val="90000"/>
              </a:lnSpc>
              <a:spcBef>
                <a:spcPts val="1000"/>
              </a:spcBef>
              <a:spcAft>
                <a:spcPts val="0"/>
              </a:spcAft>
              <a:buClr>
                <a:srgbClr val="FF0000"/>
              </a:buClr>
              <a:buSzPts val="2800"/>
              <a:buNone/>
            </a:pPr>
            <a:r>
              <a:rPr b="1" lang="en-US">
                <a:solidFill>
                  <a:srgbClr val="FF0000"/>
                </a:solidFill>
              </a:rPr>
              <a:t>Semi-Structured data</a:t>
            </a:r>
            <a:endParaRPr/>
          </a:p>
          <a:p>
            <a:pPr indent="-228600" lvl="0" marL="228600" rtl="0" algn="just">
              <a:lnSpc>
                <a:spcPct val="80000"/>
              </a:lnSpc>
              <a:spcBef>
                <a:spcPts val="1000"/>
              </a:spcBef>
              <a:spcAft>
                <a:spcPts val="0"/>
              </a:spcAft>
              <a:buClr>
                <a:schemeClr val="dk1"/>
              </a:buClr>
              <a:buSzPts val="2900"/>
              <a:buChar char="•"/>
            </a:pPr>
            <a:r>
              <a:rPr lang="en-US" sz="2900"/>
              <a:t>Semi-structured data is information that doesn’t consist of Structured data (relational database) but still has some structure to it</a:t>
            </a:r>
            <a:endParaRPr/>
          </a:p>
          <a:p>
            <a:pPr indent="0" lvl="0" marL="0" rtl="0" algn="l">
              <a:lnSpc>
                <a:spcPct val="90000"/>
              </a:lnSpc>
              <a:spcBef>
                <a:spcPts val="1000"/>
              </a:spcBef>
              <a:spcAft>
                <a:spcPts val="0"/>
              </a:spcAft>
              <a:buClr>
                <a:srgbClr val="FF0000"/>
              </a:buClr>
              <a:buSzPts val="2800"/>
              <a:buNone/>
            </a:pPr>
            <a:r>
              <a:rPr b="1" lang="en-US">
                <a:solidFill>
                  <a:srgbClr val="FF0000"/>
                </a:solidFill>
              </a:rPr>
              <a:t>Unstructured data</a:t>
            </a:r>
            <a:endParaRPr/>
          </a:p>
          <a:p>
            <a:pPr indent="-228600" lvl="0" marL="228600" rtl="0" algn="just">
              <a:lnSpc>
                <a:spcPct val="80000"/>
              </a:lnSpc>
              <a:spcBef>
                <a:spcPts val="1000"/>
              </a:spcBef>
              <a:spcAft>
                <a:spcPts val="0"/>
              </a:spcAft>
              <a:buClr>
                <a:schemeClr val="dk1"/>
              </a:buClr>
              <a:buSzPts val="2700"/>
              <a:buChar char="•"/>
            </a:pPr>
            <a:r>
              <a:rPr lang="en-US" sz="2700"/>
              <a:t>Unstructured data is information that either does not organize in a pre-defined manner or not have a pre-defined data model</a:t>
            </a:r>
            <a:endParaRPr/>
          </a:p>
          <a:p>
            <a:pPr indent="-228600" lvl="0" marL="228600" rtl="0" algn="just">
              <a:lnSpc>
                <a:spcPct val="80000"/>
              </a:lnSpc>
              <a:spcBef>
                <a:spcPts val="1000"/>
              </a:spcBef>
              <a:spcAft>
                <a:spcPts val="0"/>
              </a:spcAft>
              <a:buClr>
                <a:schemeClr val="dk1"/>
              </a:buClr>
              <a:buSzPts val="2700"/>
              <a:buChar char="•"/>
            </a:pPr>
            <a:r>
              <a:rPr lang="en-US" sz="2700"/>
              <a:t>Unstructured information is a set of text-heavy but may contain data such as numbers, dates, and facts as well</a:t>
            </a:r>
            <a:endParaRPr/>
          </a:p>
          <a:p>
            <a:pPr indent="-228600" lvl="0" marL="228600" rtl="0" algn="just">
              <a:lnSpc>
                <a:spcPct val="80000"/>
              </a:lnSpc>
              <a:spcBef>
                <a:spcPts val="1000"/>
              </a:spcBef>
              <a:spcAft>
                <a:spcPts val="0"/>
              </a:spcAft>
              <a:buClr>
                <a:schemeClr val="dk1"/>
              </a:buClr>
              <a:buSzPts val="2700"/>
              <a:buChar char="•"/>
            </a:pPr>
            <a:r>
              <a:rPr lang="en-US" sz="2700"/>
              <a:t>Videos, audio, and binary data files might not have a specific structure</a:t>
            </a:r>
            <a:endParaRPr/>
          </a:p>
          <a:p>
            <a:pPr indent="-228600" lvl="0" marL="228600" rtl="0" algn="just">
              <a:lnSpc>
                <a:spcPct val="80000"/>
              </a:lnSpc>
              <a:spcBef>
                <a:spcPts val="1000"/>
              </a:spcBef>
              <a:spcAft>
                <a:spcPts val="0"/>
              </a:spcAft>
              <a:buClr>
                <a:schemeClr val="dk1"/>
              </a:buClr>
              <a:buSzPts val="2700"/>
              <a:buChar char="•"/>
            </a:pPr>
            <a:r>
              <a:rPr lang="en-US" sz="2700"/>
              <a:t> They’re assigned to as unstructured data</a:t>
            </a:r>
            <a:endParaRPr/>
          </a:p>
          <a:p>
            <a:pPr indent="-31750" lvl="0" marL="228600" rtl="0" algn="just">
              <a:lnSpc>
                <a:spcPct val="90000"/>
              </a:lnSpc>
              <a:spcBef>
                <a:spcPts val="1000"/>
              </a:spcBef>
              <a:spcAft>
                <a:spcPts val="0"/>
              </a:spcAft>
              <a:buClr>
                <a:schemeClr val="dk1"/>
              </a:buClr>
              <a:buSzPts val="3100"/>
              <a:buNone/>
            </a:pPr>
            <a:r>
              <a:t/>
            </a:r>
            <a:endParaRPr i="1" sz="3100">
              <a:solidFill>
                <a:srgbClr val="FF000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 to Databases</a:t>
            </a:r>
            <a:endParaRPr/>
          </a:p>
        </p:txBody>
      </p:sp>
      <p:sp>
        <p:nvSpPr>
          <p:cNvPr id="335" name="Google Shape;335;p42"/>
          <p:cNvSpPr txBox="1"/>
          <p:nvPr>
            <p:ph idx="1" type="body"/>
          </p:nvPr>
        </p:nvSpPr>
        <p:spPr>
          <a:xfrm>
            <a:off x="581025" y="1358900"/>
            <a:ext cx="11209256" cy="466725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rgbClr val="FF0000"/>
              </a:buClr>
              <a:buSzPts val="2800"/>
              <a:buNone/>
            </a:pPr>
            <a:r>
              <a:rPr b="1" lang="en-US">
                <a:solidFill>
                  <a:srgbClr val="FF0000"/>
                </a:solidFill>
              </a:rPr>
              <a:t>Data models, and schemas</a:t>
            </a:r>
            <a:endParaRPr/>
          </a:p>
          <a:p>
            <a:pPr indent="0" lvl="0" marL="0" rtl="0" algn="l">
              <a:lnSpc>
                <a:spcPct val="90000"/>
              </a:lnSpc>
              <a:spcBef>
                <a:spcPts val="1000"/>
              </a:spcBef>
              <a:spcAft>
                <a:spcPts val="0"/>
              </a:spcAft>
              <a:buClr>
                <a:srgbClr val="FF0000"/>
              </a:buClr>
              <a:buSzPts val="2800"/>
              <a:buNone/>
            </a:pPr>
            <a:r>
              <a:rPr b="1" lang="en-US">
                <a:solidFill>
                  <a:srgbClr val="FF0000"/>
                </a:solidFill>
              </a:rPr>
              <a:t>Data models</a:t>
            </a:r>
            <a:endParaRPr/>
          </a:p>
          <a:p>
            <a:pPr indent="-228600" lvl="0" marL="228600" rtl="0" algn="just">
              <a:lnSpc>
                <a:spcPct val="80000"/>
              </a:lnSpc>
              <a:spcBef>
                <a:spcPts val="1000"/>
              </a:spcBef>
              <a:spcAft>
                <a:spcPts val="0"/>
              </a:spcAft>
              <a:buClr>
                <a:schemeClr val="dk1"/>
              </a:buClr>
              <a:buSzPts val="2900"/>
              <a:buChar char="•"/>
            </a:pPr>
            <a:r>
              <a:rPr lang="en-US" sz="2900"/>
              <a:t>Data abstraction generally refers to the suppression of details of data organization and storage, and the highlighting of the essential features for an improved understanding of data</a:t>
            </a:r>
            <a:endParaRPr/>
          </a:p>
          <a:p>
            <a:pPr indent="-228600" lvl="0" marL="228600" rtl="0" algn="just">
              <a:lnSpc>
                <a:spcPct val="80000"/>
              </a:lnSpc>
              <a:spcBef>
                <a:spcPts val="1000"/>
              </a:spcBef>
              <a:spcAft>
                <a:spcPts val="0"/>
              </a:spcAft>
              <a:buClr>
                <a:schemeClr val="dk1"/>
              </a:buClr>
              <a:buSzPts val="2700"/>
              <a:buChar char="•"/>
            </a:pPr>
            <a:r>
              <a:rPr lang="en-US" sz="2700"/>
              <a:t>A data model is a collection of concepts that can be used to describe the structure of a database and provides necessary means to achieve the abstraction</a:t>
            </a:r>
            <a:endParaRPr/>
          </a:p>
          <a:p>
            <a:pPr indent="-228600" lvl="0" marL="228600" rtl="0" algn="just">
              <a:lnSpc>
                <a:spcPct val="80000"/>
              </a:lnSpc>
              <a:spcBef>
                <a:spcPts val="1000"/>
              </a:spcBef>
              <a:spcAft>
                <a:spcPts val="0"/>
              </a:spcAft>
              <a:buClr>
                <a:schemeClr val="dk1"/>
              </a:buClr>
              <a:buSzPts val="2700"/>
              <a:buChar char="•"/>
            </a:pPr>
            <a:r>
              <a:rPr lang="en-US" sz="2700"/>
              <a:t>Structure of a database means the data types, relationships and constrains that apply to the data</a:t>
            </a:r>
            <a:endParaRPr/>
          </a:p>
          <a:p>
            <a:pPr indent="-228600" lvl="0" marL="228600" rtl="0" algn="just">
              <a:lnSpc>
                <a:spcPct val="80000"/>
              </a:lnSpc>
              <a:spcBef>
                <a:spcPts val="1000"/>
              </a:spcBef>
              <a:spcAft>
                <a:spcPts val="0"/>
              </a:spcAft>
              <a:buClr>
                <a:schemeClr val="dk1"/>
              </a:buClr>
              <a:buSzPts val="2700"/>
              <a:buChar char="•"/>
            </a:pPr>
            <a:r>
              <a:rPr lang="en-US" sz="2700"/>
              <a:t>Most data models include a set of operations for specifying retrievals and updates on the database</a:t>
            </a:r>
            <a:endParaRPr/>
          </a:p>
          <a:p>
            <a:pPr indent="-31750" lvl="0" marL="228600" rtl="0" algn="just">
              <a:lnSpc>
                <a:spcPct val="90000"/>
              </a:lnSpc>
              <a:spcBef>
                <a:spcPts val="1000"/>
              </a:spcBef>
              <a:spcAft>
                <a:spcPts val="0"/>
              </a:spcAft>
              <a:buClr>
                <a:schemeClr val="dk1"/>
              </a:buClr>
              <a:buSzPts val="3100"/>
              <a:buNone/>
            </a:pPr>
            <a:r>
              <a:t/>
            </a:r>
            <a:endParaRPr i="1" sz="3100">
              <a:solidFill>
                <a:srgbClr val="FF000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 to Databases</a:t>
            </a:r>
            <a:endParaRPr/>
          </a:p>
        </p:txBody>
      </p:sp>
      <p:sp>
        <p:nvSpPr>
          <p:cNvPr id="341" name="Google Shape;341;p43"/>
          <p:cNvSpPr txBox="1"/>
          <p:nvPr>
            <p:ph idx="1" type="body"/>
          </p:nvPr>
        </p:nvSpPr>
        <p:spPr>
          <a:xfrm>
            <a:off x="581025" y="1358900"/>
            <a:ext cx="11209256" cy="54991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Data models, and schemas</a:t>
            </a:r>
            <a:endParaRPr/>
          </a:p>
          <a:p>
            <a:pPr indent="0" lvl="0" marL="0" rtl="0" algn="l">
              <a:lnSpc>
                <a:spcPct val="90000"/>
              </a:lnSpc>
              <a:spcBef>
                <a:spcPts val="1000"/>
              </a:spcBef>
              <a:spcAft>
                <a:spcPts val="0"/>
              </a:spcAft>
              <a:buClr>
                <a:srgbClr val="FF0000"/>
              </a:buClr>
              <a:buSzPts val="2800"/>
              <a:buNone/>
            </a:pPr>
            <a:r>
              <a:rPr b="1" lang="en-US">
                <a:solidFill>
                  <a:srgbClr val="FF0000"/>
                </a:solidFill>
              </a:rPr>
              <a:t>Categories of Data models</a:t>
            </a:r>
            <a:endParaRPr/>
          </a:p>
          <a:p>
            <a:pPr indent="-228600" lvl="0" marL="228600" rtl="0" algn="just">
              <a:lnSpc>
                <a:spcPct val="80000"/>
              </a:lnSpc>
              <a:spcBef>
                <a:spcPts val="1000"/>
              </a:spcBef>
              <a:spcAft>
                <a:spcPts val="0"/>
              </a:spcAft>
              <a:buClr>
                <a:schemeClr val="dk1"/>
              </a:buClr>
              <a:buSzPts val="2900"/>
              <a:buChar char="•"/>
            </a:pPr>
            <a:r>
              <a:rPr lang="en-US" sz="2900"/>
              <a:t>Many data models have been proposed  which can be categorized according to the types of concepts they use to describe the database structure</a:t>
            </a:r>
            <a:endParaRPr/>
          </a:p>
          <a:p>
            <a:pPr indent="-228600" lvl="0" marL="228600" rtl="0" algn="just">
              <a:lnSpc>
                <a:spcPct val="80000"/>
              </a:lnSpc>
              <a:spcBef>
                <a:spcPts val="1000"/>
              </a:spcBef>
              <a:spcAft>
                <a:spcPts val="0"/>
              </a:spcAft>
              <a:buClr>
                <a:srgbClr val="FF0000"/>
              </a:buClr>
              <a:buSzPts val="2900"/>
              <a:buChar char="•"/>
            </a:pPr>
            <a:r>
              <a:rPr lang="en-US" sz="2900">
                <a:solidFill>
                  <a:srgbClr val="FF0000"/>
                </a:solidFill>
              </a:rPr>
              <a:t>High Level conceptual data models </a:t>
            </a:r>
            <a:r>
              <a:rPr lang="en-US" sz="2900"/>
              <a:t>provide concepts that are close to the way many users perceive data</a:t>
            </a:r>
            <a:endParaRPr/>
          </a:p>
          <a:p>
            <a:pPr indent="-228600" lvl="0" marL="228600" rtl="0" algn="just">
              <a:lnSpc>
                <a:spcPct val="80000"/>
              </a:lnSpc>
              <a:spcBef>
                <a:spcPts val="1000"/>
              </a:spcBef>
              <a:spcAft>
                <a:spcPts val="0"/>
              </a:spcAft>
              <a:buClr>
                <a:srgbClr val="FF0000"/>
              </a:buClr>
              <a:buSzPts val="2900"/>
              <a:buChar char="•"/>
            </a:pPr>
            <a:r>
              <a:rPr lang="en-US" sz="2900">
                <a:solidFill>
                  <a:srgbClr val="FF0000"/>
                </a:solidFill>
              </a:rPr>
              <a:t>Low level or physical data models</a:t>
            </a:r>
            <a:r>
              <a:rPr lang="en-US" sz="2900"/>
              <a:t> provide concepts that describe the details of how data is stored on the computer storage media generally meant for computer specialists not for end users</a:t>
            </a:r>
            <a:endParaRPr/>
          </a:p>
          <a:p>
            <a:pPr indent="-228600" lvl="0" marL="228600" rtl="0" algn="just">
              <a:lnSpc>
                <a:spcPct val="80000"/>
              </a:lnSpc>
              <a:spcBef>
                <a:spcPts val="1000"/>
              </a:spcBef>
              <a:spcAft>
                <a:spcPts val="0"/>
              </a:spcAft>
              <a:buClr>
                <a:srgbClr val="FF0000"/>
              </a:buClr>
              <a:buSzPts val="2900"/>
              <a:buChar char="•"/>
            </a:pPr>
            <a:r>
              <a:rPr lang="en-US" sz="2900">
                <a:solidFill>
                  <a:srgbClr val="FF0000"/>
                </a:solidFill>
              </a:rPr>
              <a:t>Representational or implementation data models </a:t>
            </a:r>
            <a:r>
              <a:rPr lang="en-US" sz="2900"/>
              <a:t>provide concepts that may be easily understood by end users but that are not far from the physical data model</a:t>
            </a:r>
            <a:endParaRPr/>
          </a:p>
          <a:p>
            <a:pPr indent="-57150" lvl="0" marL="228600" rtl="0" algn="just">
              <a:lnSpc>
                <a:spcPct val="80000"/>
              </a:lnSpc>
              <a:spcBef>
                <a:spcPts val="1000"/>
              </a:spcBef>
              <a:spcAft>
                <a:spcPts val="0"/>
              </a:spcAft>
              <a:buClr>
                <a:schemeClr val="dk1"/>
              </a:buClr>
              <a:buSzPts val="2700"/>
              <a:buNone/>
            </a:pPr>
            <a:r>
              <a:t/>
            </a:r>
            <a:endParaRPr sz="2700"/>
          </a:p>
          <a:p>
            <a:pPr indent="-31750" lvl="0" marL="228600" rtl="0" algn="just">
              <a:lnSpc>
                <a:spcPct val="90000"/>
              </a:lnSpc>
              <a:spcBef>
                <a:spcPts val="1000"/>
              </a:spcBef>
              <a:spcAft>
                <a:spcPts val="0"/>
              </a:spcAft>
              <a:buClr>
                <a:schemeClr val="dk1"/>
              </a:buClr>
              <a:buSzPts val="3100"/>
              <a:buNone/>
            </a:pPr>
            <a:r>
              <a:t/>
            </a:r>
            <a:endParaRPr i="1" sz="3100">
              <a:solidFill>
                <a:srgbClr val="FF0000"/>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 to Databases</a:t>
            </a:r>
            <a:endParaRPr/>
          </a:p>
        </p:txBody>
      </p:sp>
      <p:sp>
        <p:nvSpPr>
          <p:cNvPr id="347" name="Google Shape;347;p44"/>
          <p:cNvSpPr txBox="1"/>
          <p:nvPr>
            <p:ph idx="1" type="body"/>
          </p:nvPr>
        </p:nvSpPr>
        <p:spPr>
          <a:xfrm>
            <a:off x="581025" y="1358900"/>
            <a:ext cx="11209256" cy="54991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Data models, and schemas</a:t>
            </a:r>
            <a:endParaRPr/>
          </a:p>
          <a:p>
            <a:pPr indent="0" lvl="0" marL="0" rtl="0" algn="l">
              <a:lnSpc>
                <a:spcPct val="90000"/>
              </a:lnSpc>
              <a:spcBef>
                <a:spcPts val="1000"/>
              </a:spcBef>
              <a:spcAft>
                <a:spcPts val="0"/>
              </a:spcAft>
              <a:buClr>
                <a:srgbClr val="FF0000"/>
              </a:buClr>
              <a:buSzPts val="2800"/>
              <a:buNone/>
            </a:pPr>
            <a:r>
              <a:rPr b="1" lang="en-US">
                <a:solidFill>
                  <a:srgbClr val="FF0000"/>
                </a:solidFill>
              </a:rPr>
              <a:t>Categories of Data models</a:t>
            </a:r>
            <a:endParaRPr/>
          </a:p>
          <a:p>
            <a:pPr indent="-228600" lvl="0" marL="228600" rtl="0" algn="just">
              <a:lnSpc>
                <a:spcPct val="80000"/>
              </a:lnSpc>
              <a:spcBef>
                <a:spcPts val="1000"/>
              </a:spcBef>
              <a:spcAft>
                <a:spcPts val="0"/>
              </a:spcAft>
              <a:buClr>
                <a:schemeClr val="dk1"/>
              </a:buClr>
              <a:buSzPts val="2900"/>
              <a:buChar char="•"/>
            </a:pPr>
            <a:r>
              <a:rPr lang="en-US" sz="2900"/>
              <a:t>Conceptual data models use concepts such as entities, attributes and relationships</a:t>
            </a:r>
            <a:endParaRPr/>
          </a:p>
          <a:p>
            <a:pPr indent="-228600" lvl="0" marL="228600" rtl="0" algn="just">
              <a:lnSpc>
                <a:spcPct val="80000"/>
              </a:lnSpc>
              <a:spcBef>
                <a:spcPts val="1000"/>
              </a:spcBef>
              <a:spcAft>
                <a:spcPts val="0"/>
              </a:spcAft>
              <a:buClr>
                <a:schemeClr val="dk1"/>
              </a:buClr>
              <a:buSzPts val="2900"/>
              <a:buChar char="•"/>
            </a:pPr>
            <a:r>
              <a:rPr lang="en-US" sz="2900"/>
              <a:t>An </a:t>
            </a:r>
            <a:r>
              <a:rPr lang="en-US" sz="2900">
                <a:solidFill>
                  <a:srgbClr val="FF0000"/>
                </a:solidFill>
              </a:rPr>
              <a:t>entity</a:t>
            </a:r>
            <a:r>
              <a:rPr lang="en-US" sz="2900"/>
              <a:t> represents a real world object or concept such as employee</a:t>
            </a:r>
            <a:endParaRPr/>
          </a:p>
          <a:p>
            <a:pPr indent="-228600" lvl="0" marL="228600" rtl="0" algn="just">
              <a:lnSpc>
                <a:spcPct val="80000"/>
              </a:lnSpc>
              <a:spcBef>
                <a:spcPts val="1000"/>
              </a:spcBef>
              <a:spcAft>
                <a:spcPts val="0"/>
              </a:spcAft>
              <a:buClr>
                <a:schemeClr val="dk1"/>
              </a:buClr>
              <a:buSzPts val="2900"/>
              <a:buChar char="•"/>
            </a:pPr>
            <a:r>
              <a:rPr lang="en-US" sz="2900"/>
              <a:t>An </a:t>
            </a:r>
            <a:r>
              <a:rPr lang="en-US" sz="2900">
                <a:solidFill>
                  <a:srgbClr val="FF0000"/>
                </a:solidFill>
              </a:rPr>
              <a:t>attribute</a:t>
            </a:r>
            <a:r>
              <a:rPr lang="en-US" sz="2900"/>
              <a:t> represents some property of interest that further describes the entity such as name of the employee</a:t>
            </a:r>
            <a:endParaRPr/>
          </a:p>
          <a:p>
            <a:pPr indent="-228600" lvl="0" marL="228600" rtl="0" algn="just">
              <a:lnSpc>
                <a:spcPct val="80000"/>
              </a:lnSpc>
              <a:spcBef>
                <a:spcPts val="1000"/>
              </a:spcBef>
              <a:spcAft>
                <a:spcPts val="0"/>
              </a:spcAft>
              <a:buClr>
                <a:schemeClr val="dk1"/>
              </a:buClr>
              <a:buSzPts val="2900"/>
              <a:buChar char="•"/>
            </a:pPr>
            <a:r>
              <a:rPr lang="en-US" sz="2900"/>
              <a:t>A </a:t>
            </a:r>
            <a:r>
              <a:rPr lang="en-US" sz="2900">
                <a:solidFill>
                  <a:srgbClr val="FF0000"/>
                </a:solidFill>
              </a:rPr>
              <a:t>relationship</a:t>
            </a:r>
            <a:r>
              <a:rPr lang="en-US" sz="2900"/>
              <a:t> among two or more entities represents the association among the entities such as a works on relationship between an employee and a project</a:t>
            </a:r>
            <a:endParaRPr/>
          </a:p>
          <a:p>
            <a:pPr indent="-228600" lvl="0" marL="228600" rtl="0" algn="just">
              <a:lnSpc>
                <a:spcPct val="80000"/>
              </a:lnSpc>
              <a:spcBef>
                <a:spcPts val="1000"/>
              </a:spcBef>
              <a:spcAft>
                <a:spcPts val="0"/>
              </a:spcAft>
              <a:buClr>
                <a:schemeClr val="dk1"/>
              </a:buClr>
              <a:buSzPts val="2900"/>
              <a:buChar char="•"/>
            </a:pPr>
            <a:r>
              <a:rPr lang="en-US" sz="2900"/>
              <a:t>An </a:t>
            </a:r>
            <a:r>
              <a:rPr lang="en-US" sz="2900">
                <a:solidFill>
                  <a:srgbClr val="FF0000"/>
                </a:solidFill>
              </a:rPr>
              <a:t>Entity Relationship model </a:t>
            </a:r>
            <a:r>
              <a:rPr lang="en-US" sz="2900"/>
              <a:t>is an example of high level conceptual data model</a:t>
            </a:r>
            <a:endParaRPr/>
          </a:p>
          <a:p>
            <a:pPr indent="-57150" lvl="0" marL="228600" rtl="0" algn="just">
              <a:lnSpc>
                <a:spcPct val="80000"/>
              </a:lnSpc>
              <a:spcBef>
                <a:spcPts val="1000"/>
              </a:spcBef>
              <a:spcAft>
                <a:spcPts val="0"/>
              </a:spcAft>
              <a:buClr>
                <a:schemeClr val="dk1"/>
              </a:buClr>
              <a:buSzPts val="2700"/>
              <a:buNone/>
            </a:pPr>
            <a:r>
              <a:t/>
            </a:r>
            <a:endParaRPr sz="2700"/>
          </a:p>
          <a:p>
            <a:pPr indent="-31750" lvl="0" marL="228600" rtl="0" algn="just">
              <a:lnSpc>
                <a:spcPct val="90000"/>
              </a:lnSpc>
              <a:spcBef>
                <a:spcPts val="1000"/>
              </a:spcBef>
              <a:spcAft>
                <a:spcPts val="0"/>
              </a:spcAft>
              <a:buClr>
                <a:schemeClr val="dk1"/>
              </a:buClr>
              <a:buSzPts val="3100"/>
              <a:buNone/>
            </a:pPr>
            <a:r>
              <a:t/>
            </a:r>
            <a:endParaRPr i="1" sz="3100">
              <a:solidFill>
                <a:srgbClr val="FF000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 to Databases</a:t>
            </a:r>
            <a:endParaRPr/>
          </a:p>
        </p:txBody>
      </p:sp>
      <p:sp>
        <p:nvSpPr>
          <p:cNvPr id="353" name="Google Shape;353;p45"/>
          <p:cNvSpPr txBox="1"/>
          <p:nvPr>
            <p:ph idx="1" type="body"/>
          </p:nvPr>
        </p:nvSpPr>
        <p:spPr>
          <a:xfrm>
            <a:off x="581025" y="1358900"/>
            <a:ext cx="11209256" cy="513397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Data models, and schemas</a:t>
            </a:r>
            <a:endParaRPr/>
          </a:p>
          <a:p>
            <a:pPr indent="0" lvl="0" marL="0" rtl="0" algn="l">
              <a:lnSpc>
                <a:spcPct val="90000"/>
              </a:lnSpc>
              <a:spcBef>
                <a:spcPts val="1000"/>
              </a:spcBef>
              <a:spcAft>
                <a:spcPts val="0"/>
              </a:spcAft>
              <a:buClr>
                <a:srgbClr val="FF0000"/>
              </a:buClr>
              <a:buSzPts val="2800"/>
              <a:buNone/>
            </a:pPr>
            <a:r>
              <a:rPr b="1" lang="en-US">
                <a:solidFill>
                  <a:srgbClr val="FF0000"/>
                </a:solidFill>
              </a:rPr>
              <a:t>Categories of Data models</a:t>
            </a:r>
            <a:endParaRPr/>
          </a:p>
          <a:p>
            <a:pPr indent="-228600" lvl="0" marL="228600" rtl="0" algn="just">
              <a:lnSpc>
                <a:spcPct val="80000"/>
              </a:lnSpc>
              <a:spcBef>
                <a:spcPts val="1000"/>
              </a:spcBef>
              <a:spcAft>
                <a:spcPts val="0"/>
              </a:spcAft>
              <a:buClr>
                <a:srgbClr val="FF0000"/>
              </a:buClr>
              <a:buSzPts val="2900"/>
              <a:buChar char="•"/>
            </a:pPr>
            <a:r>
              <a:rPr lang="en-US" sz="2900">
                <a:solidFill>
                  <a:srgbClr val="FF0000"/>
                </a:solidFill>
              </a:rPr>
              <a:t>Relational data model</a:t>
            </a:r>
            <a:r>
              <a:rPr lang="en-US" sz="2900"/>
              <a:t>, </a:t>
            </a:r>
            <a:r>
              <a:rPr lang="en-US" sz="2900">
                <a:solidFill>
                  <a:srgbClr val="FF0000"/>
                </a:solidFill>
              </a:rPr>
              <a:t>network and hierarchical model </a:t>
            </a:r>
            <a:r>
              <a:rPr lang="en-US" sz="2900"/>
              <a:t>are examples of Representational or implementational data model</a:t>
            </a:r>
            <a:endParaRPr/>
          </a:p>
          <a:p>
            <a:pPr indent="-228600" lvl="0" marL="228600" rtl="0" algn="just">
              <a:lnSpc>
                <a:spcPct val="80000"/>
              </a:lnSpc>
              <a:spcBef>
                <a:spcPts val="1000"/>
              </a:spcBef>
              <a:spcAft>
                <a:spcPts val="0"/>
              </a:spcAft>
              <a:buClr>
                <a:schemeClr val="dk1"/>
              </a:buClr>
              <a:buSzPts val="2700"/>
              <a:buChar char="•"/>
            </a:pPr>
            <a:r>
              <a:rPr lang="en-US" sz="2700"/>
              <a:t>Representational data models represent data by using record structures and hence are sometimes called </a:t>
            </a:r>
            <a:r>
              <a:rPr lang="en-US" sz="2700">
                <a:solidFill>
                  <a:srgbClr val="FF0000"/>
                </a:solidFill>
              </a:rPr>
              <a:t>Record based data models</a:t>
            </a:r>
            <a:endParaRPr/>
          </a:p>
          <a:p>
            <a:pPr indent="-228600" lvl="0" marL="228600" rtl="0" algn="just">
              <a:lnSpc>
                <a:spcPct val="80000"/>
              </a:lnSpc>
              <a:spcBef>
                <a:spcPts val="1000"/>
              </a:spcBef>
              <a:spcAft>
                <a:spcPts val="0"/>
              </a:spcAft>
              <a:buClr>
                <a:srgbClr val="FF0000"/>
              </a:buClr>
              <a:buSzPts val="2700"/>
              <a:buChar char="•"/>
            </a:pPr>
            <a:r>
              <a:rPr lang="en-US" sz="2700">
                <a:solidFill>
                  <a:srgbClr val="FF0000"/>
                </a:solidFill>
              </a:rPr>
              <a:t>Object data model </a:t>
            </a:r>
            <a:r>
              <a:rPr lang="en-US" sz="2700"/>
              <a:t>is an example of a new family of higher level implementational data models that are closer to high level conceptual data model</a:t>
            </a:r>
            <a:endParaRPr/>
          </a:p>
          <a:p>
            <a:pPr indent="-31750" lvl="0" marL="228600" rtl="0" algn="just">
              <a:lnSpc>
                <a:spcPct val="90000"/>
              </a:lnSpc>
              <a:spcBef>
                <a:spcPts val="1000"/>
              </a:spcBef>
              <a:spcAft>
                <a:spcPts val="0"/>
              </a:spcAft>
              <a:buClr>
                <a:schemeClr val="dk1"/>
              </a:buClr>
              <a:buSzPts val="3100"/>
              <a:buNone/>
            </a:pPr>
            <a:r>
              <a:t/>
            </a:r>
            <a:endParaRPr i="1" sz="3100">
              <a:solidFill>
                <a:srgbClr val="FF0000"/>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 to Databases</a:t>
            </a:r>
            <a:endParaRPr/>
          </a:p>
        </p:txBody>
      </p:sp>
      <p:sp>
        <p:nvSpPr>
          <p:cNvPr id="359" name="Google Shape;359;p46"/>
          <p:cNvSpPr txBox="1"/>
          <p:nvPr>
            <p:ph idx="1" type="body"/>
          </p:nvPr>
        </p:nvSpPr>
        <p:spPr>
          <a:xfrm>
            <a:off x="581025" y="1358900"/>
            <a:ext cx="11209256" cy="513397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Data models, and schemas</a:t>
            </a:r>
            <a:endParaRPr/>
          </a:p>
          <a:p>
            <a:pPr indent="0" lvl="0" marL="0" rtl="0" algn="l">
              <a:lnSpc>
                <a:spcPct val="90000"/>
              </a:lnSpc>
              <a:spcBef>
                <a:spcPts val="1000"/>
              </a:spcBef>
              <a:spcAft>
                <a:spcPts val="0"/>
              </a:spcAft>
              <a:buClr>
                <a:srgbClr val="FF0000"/>
              </a:buClr>
              <a:buSzPts val="2800"/>
              <a:buNone/>
            </a:pPr>
            <a:r>
              <a:rPr b="1" lang="en-US">
                <a:solidFill>
                  <a:srgbClr val="FF0000"/>
                </a:solidFill>
              </a:rPr>
              <a:t>Schemas</a:t>
            </a:r>
            <a:endParaRPr/>
          </a:p>
          <a:p>
            <a:pPr indent="-228600" lvl="0" marL="228600" rtl="0" algn="just">
              <a:lnSpc>
                <a:spcPct val="80000"/>
              </a:lnSpc>
              <a:spcBef>
                <a:spcPts val="1000"/>
              </a:spcBef>
              <a:spcAft>
                <a:spcPts val="0"/>
              </a:spcAft>
              <a:buClr>
                <a:schemeClr val="dk1"/>
              </a:buClr>
              <a:buSzPts val="2700"/>
              <a:buChar char="•"/>
            </a:pPr>
            <a:r>
              <a:rPr lang="en-US" sz="2700"/>
              <a:t>The description of database is called </a:t>
            </a:r>
            <a:r>
              <a:rPr lang="en-US" sz="2700">
                <a:solidFill>
                  <a:srgbClr val="FF0000"/>
                </a:solidFill>
              </a:rPr>
              <a:t>database schema</a:t>
            </a:r>
            <a:endParaRPr/>
          </a:p>
          <a:p>
            <a:pPr indent="-228600" lvl="0" marL="228600" rtl="0" algn="just">
              <a:lnSpc>
                <a:spcPct val="80000"/>
              </a:lnSpc>
              <a:spcBef>
                <a:spcPts val="1000"/>
              </a:spcBef>
              <a:spcAft>
                <a:spcPts val="0"/>
              </a:spcAft>
              <a:buClr>
                <a:schemeClr val="dk1"/>
              </a:buClr>
              <a:buSzPts val="2700"/>
              <a:buChar char="•"/>
            </a:pPr>
            <a:r>
              <a:rPr lang="en-US" sz="2700"/>
              <a:t>Schema is specified during database design and is not expected to change frequently</a:t>
            </a:r>
            <a:endParaRPr/>
          </a:p>
          <a:p>
            <a:pPr indent="-228600" lvl="0" marL="228600" rtl="0" algn="just">
              <a:lnSpc>
                <a:spcPct val="80000"/>
              </a:lnSpc>
              <a:spcBef>
                <a:spcPts val="1000"/>
              </a:spcBef>
              <a:spcAft>
                <a:spcPts val="0"/>
              </a:spcAft>
              <a:buClr>
                <a:schemeClr val="dk1"/>
              </a:buClr>
              <a:buSzPts val="2700"/>
              <a:buChar char="•"/>
            </a:pPr>
            <a:r>
              <a:rPr lang="en-US" sz="2700"/>
              <a:t>Most data models have certain conventions for displaying schemas as diagrams</a:t>
            </a:r>
            <a:endParaRPr/>
          </a:p>
          <a:p>
            <a:pPr indent="-228600" lvl="0" marL="228600" rtl="0" algn="just">
              <a:lnSpc>
                <a:spcPct val="80000"/>
              </a:lnSpc>
              <a:spcBef>
                <a:spcPts val="1000"/>
              </a:spcBef>
              <a:spcAft>
                <a:spcPts val="0"/>
              </a:spcAft>
              <a:buClr>
                <a:schemeClr val="dk1"/>
              </a:buClr>
              <a:buSzPts val="2700"/>
              <a:buChar char="•"/>
            </a:pPr>
            <a:r>
              <a:rPr lang="en-US" sz="2700"/>
              <a:t>A displayed schema is called </a:t>
            </a:r>
            <a:r>
              <a:rPr lang="en-US" sz="2700">
                <a:solidFill>
                  <a:srgbClr val="FF0000"/>
                </a:solidFill>
              </a:rPr>
              <a:t>schema diagram</a:t>
            </a:r>
            <a:endParaRPr/>
          </a:p>
          <a:p>
            <a:pPr indent="-228600" lvl="0" marL="228600" rtl="0" algn="just">
              <a:lnSpc>
                <a:spcPct val="80000"/>
              </a:lnSpc>
              <a:spcBef>
                <a:spcPts val="1000"/>
              </a:spcBef>
              <a:spcAft>
                <a:spcPts val="0"/>
              </a:spcAft>
              <a:buClr>
                <a:schemeClr val="dk1"/>
              </a:buClr>
              <a:buSzPts val="2700"/>
              <a:buChar char="•"/>
            </a:pPr>
            <a:r>
              <a:rPr lang="en-US" sz="2700"/>
              <a:t>A typical schema diagram for university database is shown below:</a:t>
            </a:r>
            <a:endParaRPr/>
          </a:p>
          <a:p>
            <a:pPr indent="-57150" lvl="0" marL="228600" rtl="0" algn="just">
              <a:lnSpc>
                <a:spcPct val="80000"/>
              </a:lnSpc>
              <a:spcBef>
                <a:spcPts val="1000"/>
              </a:spcBef>
              <a:spcAft>
                <a:spcPts val="0"/>
              </a:spcAft>
              <a:buClr>
                <a:schemeClr val="dk1"/>
              </a:buClr>
              <a:buSzPts val="2700"/>
              <a:buNone/>
            </a:pPr>
            <a:r>
              <a:t/>
            </a:r>
            <a:endParaRPr sz="2700"/>
          </a:p>
          <a:p>
            <a:pPr indent="-31750" lvl="0" marL="228600" rtl="0" algn="just">
              <a:lnSpc>
                <a:spcPct val="90000"/>
              </a:lnSpc>
              <a:spcBef>
                <a:spcPts val="1000"/>
              </a:spcBef>
              <a:spcAft>
                <a:spcPts val="0"/>
              </a:spcAft>
              <a:buClr>
                <a:schemeClr val="dk1"/>
              </a:buClr>
              <a:buSzPts val="3100"/>
              <a:buNone/>
            </a:pPr>
            <a:r>
              <a:t/>
            </a:r>
            <a:endParaRPr i="1" sz="3100">
              <a:solidFill>
                <a:srgbClr val="FF0000"/>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 to Databases</a:t>
            </a:r>
            <a:endParaRPr/>
          </a:p>
        </p:txBody>
      </p:sp>
      <p:sp>
        <p:nvSpPr>
          <p:cNvPr id="365" name="Google Shape;365;p47"/>
          <p:cNvSpPr txBox="1"/>
          <p:nvPr>
            <p:ph idx="1" type="body"/>
          </p:nvPr>
        </p:nvSpPr>
        <p:spPr>
          <a:xfrm>
            <a:off x="581025" y="1358900"/>
            <a:ext cx="11209256" cy="513397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Data models, and schemas</a:t>
            </a:r>
            <a:endParaRPr/>
          </a:p>
          <a:p>
            <a:pPr indent="0" lvl="0" marL="0" rtl="0" algn="l">
              <a:lnSpc>
                <a:spcPct val="90000"/>
              </a:lnSpc>
              <a:spcBef>
                <a:spcPts val="1000"/>
              </a:spcBef>
              <a:spcAft>
                <a:spcPts val="0"/>
              </a:spcAft>
              <a:buClr>
                <a:srgbClr val="FF0000"/>
              </a:buClr>
              <a:buSzPts val="2800"/>
              <a:buNone/>
            </a:pPr>
            <a:r>
              <a:rPr b="1" lang="en-US">
                <a:solidFill>
                  <a:srgbClr val="FF0000"/>
                </a:solidFill>
              </a:rPr>
              <a:t>Schemas</a:t>
            </a:r>
            <a:endParaRPr/>
          </a:p>
          <a:p>
            <a:pPr indent="-57150" lvl="0" marL="228600" rtl="0" algn="just">
              <a:lnSpc>
                <a:spcPct val="80000"/>
              </a:lnSpc>
              <a:spcBef>
                <a:spcPts val="1000"/>
              </a:spcBef>
              <a:spcAft>
                <a:spcPts val="0"/>
              </a:spcAft>
              <a:buClr>
                <a:schemeClr val="dk1"/>
              </a:buClr>
              <a:buSzPts val="2700"/>
              <a:buNone/>
            </a:pPr>
            <a:r>
              <a:t/>
            </a:r>
            <a:endParaRPr sz="2700"/>
          </a:p>
          <a:p>
            <a:pPr indent="-31750" lvl="0" marL="228600" rtl="0" algn="just">
              <a:lnSpc>
                <a:spcPct val="90000"/>
              </a:lnSpc>
              <a:spcBef>
                <a:spcPts val="1000"/>
              </a:spcBef>
              <a:spcAft>
                <a:spcPts val="0"/>
              </a:spcAft>
              <a:buClr>
                <a:schemeClr val="dk1"/>
              </a:buClr>
              <a:buSzPts val="3100"/>
              <a:buNone/>
            </a:pPr>
            <a:r>
              <a:t/>
            </a:r>
            <a:endParaRPr i="1" sz="3100">
              <a:solidFill>
                <a:srgbClr val="FF0000"/>
              </a:solidFill>
            </a:endParaRPr>
          </a:p>
        </p:txBody>
      </p:sp>
      <p:pic>
        <p:nvPicPr>
          <p:cNvPr id="366" name="Google Shape;366;p47"/>
          <p:cNvPicPr preferRelativeResize="0"/>
          <p:nvPr/>
        </p:nvPicPr>
        <p:blipFill rotWithShape="1">
          <a:blip r:embed="rId3">
            <a:alphaModFix/>
          </a:blip>
          <a:srcRect b="0" l="0" r="0" t="0"/>
          <a:stretch/>
        </p:blipFill>
        <p:spPr>
          <a:xfrm>
            <a:off x="2223805" y="2300101"/>
            <a:ext cx="6834470" cy="4486629"/>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 to Databases</a:t>
            </a:r>
            <a:endParaRPr/>
          </a:p>
        </p:txBody>
      </p:sp>
      <p:sp>
        <p:nvSpPr>
          <p:cNvPr id="372" name="Google Shape;372;p48"/>
          <p:cNvSpPr txBox="1"/>
          <p:nvPr>
            <p:ph idx="1" type="body"/>
          </p:nvPr>
        </p:nvSpPr>
        <p:spPr>
          <a:xfrm>
            <a:off x="581025" y="1358900"/>
            <a:ext cx="11209256" cy="513397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Data models, and schemas</a:t>
            </a:r>
            <a:endParaRPr/>
          </a:p>
          <a:p>
            <a:pPr indent="0" lvl="0" marL="0" rtl="0" algn="l">
              <a:lnSpc>
                <a:spcPct val="90000"/>
              </a:lnSpc>
              <a:spcBef>
                <a:spcPts val="1000"/>
              </a:spcBef>
              <a:spcAft>
                <a:spcPts val="0"/>
              </a:spcAft>
              <a:buClr>
                <a:srgbClr val="FF0000"/>
              </a:buClr>
              <a:buSzPts val="2800"/>
              <a:buNone/>
            </a:pPr>
            <a:r>
              <a:rPr b="1" lang="en-US">
                <a:solidFill>
                  <a:srgbClr val="FF0000"/>
                </a:solidFill>
              </a:rPr>
              <a:t>Schemas</a:t>
            </a:r>
            <a:endParaRPr/>
          </a:p>
          <a:p>
            <a:pPr indent="-228600" lvl="0" marL="228600" rtl="0" algn="just">
              <a:lnSpc>
                <a:spcPct val="80000"/>
              </a:lnSpc>
              <a:spcBef>
                <a:spcPts val="1000"/>
              </a:spcBef>
              <a:spcAft>
                <a:spcPts val="0"/>
              </a:spcAft>
              <a:buClr>
                <a:schemeClr val="dk1"/>
              </a:buClr>
              <a:buSzPts val="2700"/>
              <a:buChar char="•"/>
            </a:pPr>
            <a:r>
              <a:rPr lang="en-US" sz="2700"/>
              <a:t>The schema diagram displays the structure of each record type but not the actual instances of the record</a:t>
            </a:r>
            <a:endParaRPr/>
          </a:p>
          <a:p>
            <a:pPr indent="-228600" lvl="0" marL="228600" rtl="0" algn="just">
              <a:lnSpc>
                <a:spcPct val="80000"/>
              </a:lnSpc>
              <a:spcBef>
                <a:spcPts val="1000"/>
              </a:spcBef>
              <a:spcAft>
                <a:spcPts val="0"/>
              </a:spcAft>
              <a:buClr>
                <a:schemeClr val="dk1"/>
              </a:buClr>
              <a:buSzPts val="2700"/>
              <a:buChar char="•"/>
            </a:pPr>
            <a:r>
              <a:rPr lang="en-US" sz="2700"/>
              <a:t>A schema diagram displays only some aspects of a schema such as name of record types and data items, and some types of constraints</a:t>
            </a:r>
            <a:endParaRPr/>
          </a:p>
          <a:p>
            <a:pPr indent="-228600" lvl="0" marL="228600" rtl="0" algn="just">
              <a:lnSpc>
                <a:spcPct val="80000"/>
              </a:lnSpc>
              <a:spcBef>
                <a:spcPts val="1000"/>
              </a:spcBef>
              <a:spcAft>
                <a:spcPts val="0"/>
              </a:spcAft>
              <a:buClr>
                <a:schemeClr val="dk1"/>
              </a:buClr>
              <a:buSzPts val="2700"/>
              <a:buChar char="•"/>
            </a:pPr>
            <a:r>
              <a:rPr lang="en-US" sz="2700"/>
              <a:t>Other aspects are not specified in the schema diagram</a:t>
            </a:r>
            <a:endParaRPr/>
          </a:p>
          <a:p>
            <a:pPr indent="-228600" lvl="0" marL="228600" rtl="0" algn="just">
              <a:lnSpc>
                <a:spcPct val="80000"/>
              </a:lnSpc>
              <a:spcBef>
                <a:spcPts val="1000"/>
              </a:spcBef>
              <a:spcAft>
                <a:spcPts val="0"/>
              </a:spcAft>
              <a:buClr>
                <a:schemeClr val="dk1"/>
              </a:buClr>
              <a:buSzPts val="2700"/>
              <a:buChar char="•"/>
            </a:pPr>
            <a:r>
              <a:rPr lang="en-US" sz="2700"/>
              <a:t>The actual data in a database may change quite frequently</a:t>
            </a:r>
            <a:endParaRPr/>
          </a:p>
          <a:p>
            <a:pPr indent="-228600" lvl="0" marL="228600" rtl="0" algn="just">
              <a:lnSpc>
                <a:spcPct val="80000"/>
              </a:lnSpc>
              <a:spcBef>
                <a:spcPts val="1000"/>
              </a:spcBef>
              <a:spcAft>
                <a:spcPts val="0"/>
              </a:spcAft>
              <a:buClr>
                <a:schemeClr val="dk1"/>
              </a:buClr>
              <a:buSzPts val="2700"/>
              <a:buChar char="•"/>
            </a:pPr>
            <a:r>
              <a:rPr lang="en-US" sz="2700"/>
              <a:t>The data in the database at a particular moment in time is called a </a:t>
            </a:r>
            <a:r>
              <a:rPr lang="en-US" sz="2700">
                <a:solidFill>
                  <a:srgbClr val="FF0000"/>
                </a:solidFill>
              </a:rPr>
              <a:t>database state </a:t>
            </a:r>
            <a:r>
              <a:rPr lang="en-US" sz="2700"/>
              <a:t>or </a:t>
            </a:r>
            <a:r>
              <a:rPr lang="en-US" sz="2700">
                <a:solidFill>
                  <a:srgbClr val="FF0000"/>
                </a:solidFill>
              </a:rPr>
              <a:t>snapshot</a:t>
            </a:r>
            <a:endParaRPr/>
          </a:p>
          <a:p>
            <a:pPr indent="-228600" lvl="0" marL="228600" rtl="0" algn="just">
              <a:lnSpc>
                <a:spcPct val="80000"/>
              </a:lnSpc>
              <a:spcBef>
                <a:spcPts val="1000"/>
              </a:spcBef>
              <a:spcAft>
                <a:spcPts val="0"/>
              </a:spcAft>
              <a:buClr>
                <a:schemeClr val="dk1"/>
              </a:buClr>
              <a:buSzPts val="2700"/>
              <a:buChar char="•"/>
            </a:pPr>
            <a:r>
              <a:rPr lang="en-US" sz="2700"/>
              <a:t>It is also called the current set of </a:t>
            </a:r>
            <a:r>
              <a:rPr lang="en-US" sz="2700">
                <a:solidFill>
                  <a:srgbClr val="FF0000"/>
                </a:solidFill>
              </a:rPr>
              <a:t>occurrences</a:t>
            </a:r>
            <a:r>
              <a:rPr lang="en-US" sz="2700"/>
              <a:t> or </a:t>
            </a:r>
            <a:r>
              <a:rPr lang="en-US" sz="2700">
                <a:solidFill>
                  <a:srgbClr val="FF0000"/>
                </a:solidFill>
              </a:rPr>
              <a:t>instances</a:t>
            </a:r>
            <a:r>
              <a:rPr lang="en-US" sz="2700"/>
              <a:t> in database</a:t>
            </a:r>
            <a:endParaRPr/>
          </a:p>
          <a:p>
            <a:pPr indent="0" lvl="0" marL="0" rtl="0" algn="just">
              <a:lnSpc>
                <a:spcPct val="80000"/>
              </a:lnSpc>
              <a:spcBef>
                <a:spcPts val="1000"/>
              </a:spcBef>
              <a:spcAft>
                <a:spcPts val="0"/>
              </a:spcAft>
              <a:buClr>
                <a:schemeClr val="dk1"/>
              </a:buClr>
              <a:buSzPts val="2700"/>
              <a:buNone/>
            </a:pPr>
            <a:r>
              <a:t/>
            </a:r>
            <a:endParaRPr sz="2700"/>
          </a:p>
          <a:p>
            <a:pPr indent="-57150" lvl="0" marL="228600" rtl="0" algn="just">
              <a:lnSpc>
                <a:spcPct val="80000"/>
              </a:lnSpc>
              <a:spcBef>
                <a:spcPts val="1000"/>
              </a:spcBef>
              <a:spcAft>
                <a:spcPts val="0"/>
              </a:spcAft>
              <a:buClr>
                <a:schemeClr val="dk1"/>
              </a:buClr>
              <a:buSzPts val="2700"/>
              <a:buNone/>
            </a:pPr>
            <a:r>
              <a:t/>
            </a:r>
            <a:endParaRPr sz="2700"/>
          </a:p>
          <a:p>
            <a:pPr indent="-31750" lvl="0" marL="228600" rtl="0" algn="just">
              <a:lnSpc>
                <a:spcPct val="90000"/>
              </a:lnSpc>
              <a:spcBef>
                <a:spcPts val="1000"/>
              </a:spcBef>
              <a:spcAft>
                <a:spcPts val="0"/>
              </a:spcAft>
              <a:buClr>
                <a:schemeClr val="dk1"/>
              </a:buClr>
              <a:buSzPts val="3100"/>
              <a:buNone/>
            </a:pPr>
            <a:r>
              <a:t/>
            </a:r>
            <a:endParaRPr i="1" sz="3100">
              <a:solidFill>
                <a:srgbClr val="FF0000"/>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 to Databases</a:t>
            </a:r>
            <a:endParaRPr/>
          </a:p>
        </p:txBody>
      </p:sp>
      <p:sp>
        <p:nvSpPr>
          <p:cNvPr id="378" name="Google Shape;378;p49"/>
          <p:cNvSpPr txBox="1"/>
          <p:nvPr>
            <p:ph idx="1" type="body"/>
          </p:nvPr>
        </p:nvSpPr>
        <p:spPr>
          <a:xfrm>
            <a:off x="581025" y="1358900"/>
            <a:ext cx="11209256" cy="513397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Data models, and schemas</a:t>
            </a:r>
            <a:endParaRPr/>
          </a:p>
          <a:p>
            <a:pPr indent="0" lvl="0" marL="0" rtl="0" algn="l">
              <a:lnSpc>
                <a:spcPct val="90000"/>
              </a:lnSpc>
              <a:spcBef>
                <a:spcPts val="1000"/>
              </a:spcBef>
              <a:spcAft>
                <a:spcPts val="0"/>
              </a:spcAft>
              <a:buClr>
                <a:srgbClr val="FF0000"/>
              </a:buClr>
              <a:buSzPts val="2800"/>
              <a:buNone/>
            </a:pPr>
            <a:r>
              <a:rPr b="1" lang="en-US">
                <a:solidFill>
                  <a:srgbClr val="FF0000"/>
                </a:solidFill>
              </a:rPr>
              <a:t>Schemas</a:t>
            </a:r>
            <a:endParaRPr/>
          </a:p>
          <a:p>
            <a:pPr indent="-228600" lvl="0" marL="228600" rtl="0" algn="just">
              <a:lnSpc>
                <a:spcPct val="80000"/>
              </a:lnSpc>
              <a:spcBef>
                <a:spcPts val="1000"/>
              </a:spcBef>
              <a:spcAft>
                <a:spcPts val="0"/>
              </a:spcAft>
              <a:buClr>
                <a:schemeClr val="dk1"/>
              </a:buClr>
              <a:buSzPts val="2700"/>
              <a:buChar char="•"/>
            </a:pPr>
            <a:r>
              <a:rPr lang="en-US" sz="2700"/>
              <a:t>When we define a new database we specify its schema only to the DBMS</a:t>
            </a:r>
            <a:endParaRPr/>
          </a:p>
          <a:p>
            <a:pPr indent="-228600" lvl="0" marL="228600" rtl="0" algn="just">
              <a:lnSpc>
                <a:spcPct val="80000"/>
              </a:lnSpc>
              <a:spcBef>
                <a:spcPts val="1000"/>
              </a:spcBef>
              <a:spcAft>
                <a:spcPts val="0"/>
              </a:spcAft>
              <a:buClr>
                <a:schemeClr val="dk1"/>
              </a:buClr>
              <a:buSzPts val="2700"/>
              <a:buChar char="•"/>
            </a:pPr>
            <a:r>
              <a:rPr lang="en-US" sz="2700"/>
              <a:t>At this point, the corresponding database state is the empty state with no data</a:t>
            </a:r>
            <a:endParaRPr/>
          </a:p>
          <a:p>
            <a:pPr indent="-228600" lvl="0" marL="228600" rtl="0" algn="just">
              <a:lnSpc>
                <a:spcPct val="80000"/>
              </a:lnSpc>
              <a:spcBef>
                <a:spcPts val="1000"/>
              </a:spcBef>
              <a:spcAft>
                <a:spcPts val="0"/>
              </a:spcAft>
              <a:buClr>
                <a:schemeClr val="dk1"/>
              </a:buClr>
              <a:buSzPts val="2700"/>
              <a:buChar char="•"/>
            </a:pPr>
            <a:r>
              <a:rPr lang="en-US" sz="2700"/>
              <a:t>We get the initial state of the database when the database is first populated with initial data</a:t>
            </a:r>
            <a:endParaRPr/>
          </a:p>
          <a:p>
            <a:pPr indent="-228600" lvl="0" marL="228600" rtl="0" algn="just">
              <a:lnSpc>
                <a:spcPct val="80000"/>
              </a:lnSpc>
              <a:spcBef>
                <a:spcPts val="1000"/>
              </a:spcBef>
              <a:spcAft>
                <a:spcPts val="0"/>
              </a:spcAft>
              <a:buClr>
                <a:schemeClr val="dk1"/>
              </a:buClr>
              <a:buSzPts val="2700"/>
              <a:buChar char="•"/>
            </a:pPr>
            <a:r>
              <a:rPr lang="en-US" sz="2700"/>
              <a:t>DBMS stores the schema description in the meta data of DBMS catalog so that it can be referred whenever needed</a:t>
            </a:r>
            <a:endParaRPr/>
          </a:p>
          <a:p>
            <a:pPr indent="-228600" lvl="0" marL="228600" rtl="0" algn="just">
              <a:lnSpc>
                <a:spcPct val="80000"/>
              </a:lnSpc>
              <a:spcBef>
                <a:spcPts val="1000"/>
              </a:spcBef>
              <a:spcAft>
                <a:spcPts val="0"/>
              </a:spcAft>
              <a:buClr>
                <a:schemeClr val="dk1"/>
              </a:buClr>
              <a:buSzPts val="2700"/>
              <a:buChar char="•"/>
            </a:pPr>
            <a:r>
              <a:rPr lang="en-US" sz="2700"/>
              <a:t>The schema is sometimes called the intension and a database state is called an extension of the schema</a:t>
            </a:r>
            <a:endParaRPr/>
          </a:p>
          <a:p>
            <a:pPr indent="0" lvl="0" marL="0" rtl="0" algn="just">
              <a:lnSpc>
                <a:spcPct val="80000"/>
              </a:lnSpc>
              <a:spcBef>
                <a:spcPts val="1000"/>
              </a:spcBef>
              <a:spcAft>
                <a:spcPts val="0"/>
              </a:spcAft>
              <a:buClr>
                <a:schemeClr val="dk1"/>
              </a:buClr>
              <a:buSzPts val="2700"/>
              <a:buNone/>
            </a:pPr>
            <a:r>
              <a:t/>
            </a:r>
            <a:endParaRPr sz="2700"/>
          </a:p>
          <a:p>
            <a:pPr indent="0" lvl="0" marL="0" rtl="0" algn="just">
              <a:lnSpc>
                <a:spcPct val="80000"/>
              </a:lnSpc>
              <a:spcBef>
                <a:spcPts val="1000"/>
              </a:spcBef>
              <a:spcAft>
                <a:spcPts val="0"/>
              </a:spcAft>
              <a:buClr>
                <a:schemeClr val="dk1"/>
              </a:buClr>
              <a:buSzPts val="2700"/>
              <a:buNone/>
            </a:pPr>
            <a:r>
              <a:t/>
            </a:r>
            <a:endParaRPr sz="2700"/>
          </a:p>
          <a:p>
            <a:pPr indent="-57150" lvl="0" marL="228600" rtl="0" algn="just">
              <a:lnSpc>
                <a:spcPct val="80000"/>
              </a:lnSpc>
              <a:spcBef>
                <a:spcPts val="1000"/>
              </a:spcBef>
              <a:spcAft>
                <a:spcPts val="0"/>
              </a:spcAft>
              <a:buClr>
                <a:schemeClr val="dk1"/>
              </a:buClr>
              <a:buSzPts val="2700"/>
              <a:buNone/>
            </a:pPr>
            <a:r>
              <a:t/>
            </a:r>
            <a:endParaRPr sz="2700"/>
          </a:p>
          <a:p>
            <a:pPr indent="-31750" lvl="0" marL="228600" rtl="0" algn="just">
              <a:lnSpc>
                <a:spcPct val="90000"/>
              </a:lnSpc>
              <a:spcBef>
                <a:spcPts val="1000"/>
              </a:spcBef>
              <a:spcAft>
                <a:spcPts val="0"/>
              </a:spcAft>
              <a:buClr>
                <a:schemeClr val="dk1"/>
              </a:buClr>
              <a:buSzPts val="3100"/>
              <a:buNone/>
            </a:pPr>
            <a:r>
              <a:t/>
            </a:r>
            <a:endParaRPr i="1" sz="310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 to Databases</a:t>
            </a:r>
            <a:endParaRPr/>
          </a:p>
        </p:txBody>
      </p:sp>
      <p:sp>
        <p:nvSpPr>
          <p:cNvPr id="109" name="Google Shape;109;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Database</a:t>
            </a:r>
            <a:endParaRPr/>
          </a:p>
          <a:p>
            <a:pPr indent="-228600" lvl="0" marL="228600" rtl="0" algn="just">
              <a:lnSpc>
                <a:spcPct val="90000"/>
              </a:lnSpc>
              <a:spcBef>
                <a:spcPts val="1000"/>
              </a:spcBef>
              <a:spcAft>
                <a:spcPts val="0"/>
              </a:spcAft>
              <a:buClr>
                <a:schemeClr val="dk1"/>
              </a:buClr>
              <a:buSzPts val="2800"/>
              <a:buChar char="•"/>
            </a:pPr>
            <a:r>
              <a:rPr lang="en-US"/>
              <a:t>A database has the following properties:</a:t>
            </a:r>
            <a:endParaRPr/>
          </a:p>
          <a:p>
            <a:pPr indent="-228600" lvl="0" marL="228600" rtl="0" algn="just">
              <a:lnSpc>
                <a:spcPct val="90000"/>
              </a:lnSpc>
              <a:spcBef>
                <a:spcPts val="1000"/>
              </a:spcBef>
              <a:spcAft>
                <a:spcPts val="0"/>
              </a:spcAft>
              <a:buClr>
                <a:schemeClr val="dk1"/>
              </a:buClr>
              <a:buSzPts val="2800"/>
              <a:buChar char="•"/>
            </a:pPr>
            <a:r>
              <a:rPr lang="en-US"/>
              <a:t>A database represents some aspect of the real world, sometimes called the mini world or the universe of discourse (UoD)</a:t>
            </a:r>
            <a:endParaRPr/>
          </a:p>
          <a:p>
            <a:pPr indent="-228600" lvl="0" marL="228600" rtl="0" algn="just">
              <a:lnSpc>
                <a:spcPct val="90000"/>
              </a:lnSpc>
              <a:spcBef>
                <a:spcPts val="1000"/>
              </a:spcBef>
              <a:spcAft>
                <a:spcPts val="0"/>
              </a:spcAft>
              <a:buClr>
                <a:schemeClr val="dk1"/>
              </a:buClr>
              <a:buSzPts val="2800"/>
              <a:buChar char="•"/>
            </a:pPr>
            <a:r>
              <a:rPr lang="en-US"/>
              <a:t>A database is a logically coherent collection of data with some inherent meaning</a:t>
            </a:r>
            <a:endParaRPr/>
          </a:p>
          <a:p>
            <a:pPr indent="-228600" lvl="0" marL="228600" rtl="0" algn="just">
              <a:lnSpc>
                <a:spcPct val="90000"/>
              </a:lnSpc>
              <a:spcBef>
                <a:spcPts val="1000"/>
              </a:spcBef>
              <a:spcAft>
                <a:spcPts val="0"/>
              </a:spcAft>
              <a:buClr>
                <a:schemeClr val="dk1"/>
              </a:buClr>
              <a:buSzPts val="2800"/>
              <a:buChar char="•"/>
            </a:pPr>
            <a:r>
              <a:rPr lang="en-US"/>
              <a:t>A database is designed, built, and populated with data for a specific purpose</a:t>
            </a:r>
            <a:endParaRPr/>
          </a:p>
          <a:p>
            <a:pPr indent="-50800" lvl="0" marL="228600" rtl="0" algn="just">
              <a:lnSpc>
                <a:spcPct val="90000"/>
              </a:lnSpc>
              <a:spcBef>
                <a:spcPts val="1000"/>
              </a:spcBef>
              <a:spcAft>
                <a:spcPts val="0"/>
              </a:spcAft>
              <a:buClr>
                <a:schemeClr val="dk1"/>
              </a:buClr>
              <a:buSzPts val="2800"/>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 to Databases</a:t>
            </a:r>
            <a:endParaRPr/>
          </a:p>
        </p:txBody>
      </p:sp>
      <p:sp>
        <p:nvSpPr>
          <p:cNvPr id="384" name="Google Shape;384;p50"/>
          <p:cNvSpPr txBox="1"/>
          <p:nvPr>
            <p:ph idx="1" type="body"/>
          </p:nvPr>
        </p:nvSpPr>
        <p:spPr>
          <a:xfrm>
            <a:off x="581025" y="1358900"/>
            <a:ext cx="11209256" cy="513397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Data models, and schemas</a:t>
            </a:r>
            <a:endParaRPr/>
          </a:p>
          <a:p>
            <a:pPr indent="0" lvl="0" marL="0" rtl="0" algn="l">
              <a:lnSpc>
                <a:spcPct val="90000"/>
              </a:lnSpc>
              <a:spcBef>
                <a:spcPts val="1000"/>
              </a:spcBef>
              <a:spcAft>
                <a:spcPts val="0"/>
              </a:spcAft>
              <a:buClr>
                <a:srgbClr val="FF0000"/>
              </a:buClr>
              <a:buSzPts val="2800"/>
              <a:buNone/>
            </a:pPr>
            <a:r>
              <a:rPr b="1" lang="en-US">
                <a:solidFill>
                  <a:srgbClr val="FF0000"/>
                </a:solidFill>
              </a:rPr>
              <a:t>Three Schema Architecture</a:t>
            </a:r>
            <a:endParaRPr/>
          </a:p>
          <a:p>
            <a:pPr indent="-228600" lvl="0" marL="228600" rtl="0" algn="just">
              <a:lnSpc>
                <a:spcPct val="80000"/>
              </a:lnSpc>
              <a:spcBef>
                <a:spcPts val="1000"/>
              </a:spcBef>
              <a:spcAft>
                <a:spcPts val="0"/>
              </a:spcAft>
              <a:buClr>
                <a:schemeClr val="dk1"/>
              </a:buClr>
              <a:buSzPts val="2700"/>
              <a:buChar char="•"/>
            </a:pPr>
            <a:r>
              <a:rPr lang="en-US" sz="2700"/>
              <a:t>The goal of three schema architecture is to separate the user application from the physical database</a:t>
            </a:r>
            <a:endParaRPr/>
          </a:p>
          <a:p>
            <a:pPr indent="0" lvl="0" marL="0" rtl="0" algn="just">
              <a:lnSpc>
                <a:spcPct val="80000"/>
              </a:lnSpc>
              <a:spcBef>
                <a:spcPts val="1000"/>
              </a:spcBef>
              <a:spcAft>
                <a:spcPts val="0"/>
              </a:spcAft>
              <a:buClr>
                <a:schemeClr val="dk1"/>
              </a:buClr>
              <a:buSzPts val="2700"/>
              <a:buNone/>
            </a:pPr>
            <a:r>
              <a:t/>
            </a:r>
            <a:endParaRPr sz="2700"/>
          </a:p>
          <a:p>
            <a:pPr indent="0" lvl="0" marL="0" rtl="0" algn="just">
              <a:lnSpc>
                <a:spcPct val="80000"/>
              </a:lnSpc>
              <a:spcBef>
                <a:spcPts val="1000"/>
              </a:spcBef>
              <a:spcAft>
                <a:spcPts val="0"/>
              </a:spcAft>
              <a:buClr>
                <a:schemeClr val="dk1"/>
              </a:buClr>
              <a:buSzPts val="2700"/>
              <a:buNone/>
            </a:pPr>
            <a:r>
              <a:t/>
            </a:r>
            <a:endParaRPr sz="2700"/>
          </a:p>
          <a:p>
            <a:pPr indent="-57150" lvl="0" marL="228600" rtl="0" algn="just">
              <a:lnSpc>
                <a:spcPct val="80000"/>
              </a:lnSpc>
              <a:spcBef>
                <a:spcPts val="1000"/>
              </a:spcBef>
              <a:spcAft>
                <a:spcPts val="0"/>
              </a:spcAft>
              <a:buClr>
                <a:schemeClr val="dk1"/>
              </a:buClr>
              <a:buSzPts val="2700"/>
              <a:buNone/>
            </a:pPr>
            <a:r>
              <a:t/>
            </a:r>
            <a:endParaRPr sz="2700"/>
          </a:p>
          <a:p>
            <a:pPr indent="-31750" lvl="0" marL="228600" rtl="0" algn="just">
              <a:lnSpc>
                <a:spcPct val="90000"/>
              </a:lnSpc>
              <a:spcBef>
                <a:spcPts val="1000"/>
              </a:spcBef>
              <a:spcAft>
                <a:spcPts val="0"/>
              </a:spcAft>
              <a:buClr>
                <a:schemeClr val="dk1"/>
              </a:buClr>
              <a:buSzPts val="3100"/>
              <a:buNone/>
            </a:pPr>
            <a:r>
              <a:t/>
            </a:r>
            <a:endParaRPr i="1" sz="3100">
              <a:solidFill>
                <a:srgbClr val="FF0000"/>
              </a:solidFill>
            </a:endParaRPr>
          </a:p>
        </p:txBody>
      </p:sp>
      <p:pic>
        <p:nvPicPr>
          <p:cNvPr id="385" name="Google Shape;385;p50"/>
          <p:cNvPicPr preferRelativeResize="0"/>
          <p:nvPr/>
        </p:nvPicPr>
        <p:blipFill rotWithShape="1">
          <a:blip r:embed="rId3">
            <a:alphaModFix/>
          </a:blip>
          <a:srcRect b="0" l="0" r="0" t="0"/>
          <a:stretch/>
        </p:blipFill>
        <p:spPr>
          <a:xfrm>
            <a:off x="3771593" y="3090638"/>
            <a:ext cx="4810432" cy="3500662"/>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5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 to Databases</a:t>
            </a:r>
            <a:endParaRPr/>
          </a:p>
        </p:txBody>
      </p:sp>
      <p:sp>
        <p:nvSpPr>
          <p:cNvPr id="391" name="Google Shape;391;p51"/>
          <p:cNvSpPr txBox="1"/>
          <p:nvPr>
            <p:ph idx="1" type="body"/>
          </p:nvPr>
        </p:nvSpPr>
        <p:spPr>
          <a:xfrm>
            <a:off x="581025" y="1358900"/>
            <a:ext cx="11209256" cy="513397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Data models, and schemas</a:t>
            </a:r>
            <a:endParaRPr/>
          </a:p>
          <a:p>
            <a:pPr indent="0" lvl="0" marL="0" rtl="0" algn="l">
              <a:lnSpc>
                <a:spcPct val="90000"/>
              </a:lnSpc>
              <a:spcBef>
                <a:spcPts val="1000"/>
              </a:spcBef>
              <a:spcAft>
                <a:spcPts val="0"/>
              </a:spcAft>
              <a:buClr>
                <a:srgbClr val="FF0000"/>
              </a:buClr>
              <a:buSzPts val="2800"/>
              <a:buNone/>
            </a:pPr>
            <a:r>
              <a:rPr b="1" lang="en-US">
                <a:solidFill>
                  <a:srgbClr val="FF0000"/>
                </a:solidFill>
              </a:rPr>
              <a:t>Three Schema Architecture</a:t>
            </a:r>
            <a:endParaRPr/>
          </a:p>
          <a:p>
            <a:pPr indent="-228600" lvl="0" marL="228600" rtl="0" algn="just">
              <a:lnSpc>
                <a:spcPct val="80000"/>
              </a:lnSpc>
              <a:spcBef>
                <a:spcPts val="1000"/>
              </a:spcBef>
              <a:spcAft>
                <a:spcPts val="0"/>
              </a:spcAft>
              <a:buClr>
                <a:schemeClr val="dk1"/>
              </a:buClr>
              <a:buSzPts val="2700"/>
              <a:buChar char="•"/>
            </a:pPr>
            <a:r>
              <a:rPr lang="en-US" sz="2700"/>
              <a:t>In this architecture, schemas can be defined at the following three levels:</a:t>
            </a:r>
            <a:endParaRPr/>
          </a:p>
          <a:p>
            <a:pPr indent="-228600" lvl="0" marL="228600" rtl="0" algn="just">
              <a:lnSpc>
                <a:spcPct val="80000"/>
              </a:lnSpc>
              <a:spcBef>
                <a:spcPts val="1000"/>
              </a:spcBef>
              <a:spcAft>
                <a:spcPts val="0"/>
              </a:spcAft>
              <a:buClr>
                <a:srgbClr val="FF0000"/>
              </a:buClr>
              <a:buSzPts val="2700"/>
              <a:buChar char="•"/>
            </a:pPr>
            <a:r>
              <a:rPr lang="en-US" sz="2700">
                <a:solidFill>
                  <a:srgbClr val="FF0000"/>
                </a:solidFill>
              </a:rPr>
              <a:t>Internal Level </a:t>
            </a:r>
            <a:r>
              <a:rPr lang="en-US" sz="2700"/>
              <a:t>has an internal schema, which describes the physical storage structure of the database</a:t>
            </a:r>
            <a:endParaRPr/>
          </a:p>
          <a:p>
            <a:pPr indent="-228600" lvl="0" marL="228600" rtl="0" algn="just">
              <a:lnSpc>
                <a:spcPct val="80000"/>
              </a:lnSpc>
              <a:spcBef>
                <a:spcPts val="1000"/>
              </a:spcBef>
              <a:spcAft>
                <a:spcPts val="0"/>
              </a:spcAft>
              <a:buClr>
                <a:schemeClr val="dk1"/>
              </a:buClr>
              <a:buSzPts val="2700"/>
              <a:buChar char="•"/>
            </a:pPr>
            <a:r>
              <a:rPr lang="en-US" sz="2700"/>
              <a:t>Internal schema uses a physical data model and describes the complete details of data storage and access path for the database</a:t>
            </a:r>
            <a:endParaRPr/>
          </a:p>
          <a:p>
            <a:pPr indent="-228600" lvl="0" marL="228600" rtl="0" algn="just">
              <a:lnSpc>
                <a:spcPct val="80000"/>
              </a:lnSpc>
              <a:spcBef>
                <a:spcPts val="1000"/>
              </a:spcBef>
              <a:spcAft>
                <a:spcPts val="0"/>
              </a:spcAft>
              <a:buClr>
                <a:srgbClr val="FF0000"/>
              </a:buClr>
              <a:buSzPts val="2700"/>
              <a:buChar char="•"/>
            </a:pPr>
            <a:r>
              <a:rPr lang="en-US" sz="2700">
                <a:solidFill>
                  <a:srgbClr val="FF0000"/>
                </a:solidFill>
              </a:rPr>
              <a:t>Conceptual level </a:t>
            </a:r>
            <a:r>
              <a:rPr lang="en-US" sz="2700"/>
              <a:t>has a conceptual schema which describes the structure of the whole database for a community of users</a:t>
            </a:r>
            <a:endParaRPr/>
          </a:p>
          <a:p>
            <a:pPr indent="-228600" lvl="0" marL="228600" rtl="0" algn="just">
              <a:lnSpc>
                <a:spcPct val="80000"/>
              </a:lnSpc>
              <a:spcBef>
                <a:spcPts val="1000"/>
              </a:spcBef>
              <a:spcAft>
                <a:spcPts val="0"/>
              </a:spcAft>
              <a:buClr>
                <a:schemeClr val="dk1"/>
              </a:buClr>
              <a:buSzPts val="2700"/>
              <a:buChar char="•"/>
            </a:pPr>
            <a:r>
              <a:rPr lang="en-US" sz="2700"/>
              <a:t>It hides the details of physical storage structures and concentrates on describing entities, data types, relationships, user operations, and constraints</a:t>
            </a:r>
            <a:endParaRPr/>
          </a:p>
          <a:p>
            <a:pPr indent="0" lvl="0" marL="0" rtl="0" algn="just">
              <a:lnSpc>
                <a:spcPct val="80000"/>
              </a:lnSpc>
              <a:spcBef>
                <a:spcPts val="1000"/>
              </a:spcBef>
              <a:spcAft>
                <a:spcPts val="0"/>
              </a:spcAft>
              <a:buClr>
                <a:schemeClr val="dk1"/>
              </a:buClr>
              <a:buSzPts val="2700"/>
              <a:buNone/>
            </a:pPr>
            <a:r>
              <a:t/>
            </a:r>
            <a:endParaRPr sz="2700"/>
          </a:p>
          <a:p>
            <a:pPr indent="0" lvl="0" marL="0" rtl="0" algn="just">
              <a:lnSpc>
                <a:spcPct val="80000"/>
              </a:lnSpc>
              <a:spcBef>
                <a:spcPts val="1000"/>
              </a:spcBef>
              <a:spcAft>
                <a:spcPts val="0"/>
              </a:spcAft>
              <a:buClr>
                <a:schemeClr val="dk1"/>
              </a:buClr>
              <a:buSzPts val="2700"/>
              <a:buNone/>
            </a:pPr>
            <a:r>
              <a:t/>
            </a:r>
            <a:endParaRPr sz="2700"/>
          </a:p>
          <a:p>
            <a:pPr indent="0" lvl="0" marL="0" rtl="0" algn="just">
              <a:lnSpc>
                <a:spcPct val="80000"/>
              </a:lnSpc>
              <a:spcBef>
                <a:spcPts val="1000"/>
              </a:spcBef>
              <a:spcAft>
                <a:spcPts val="0"/>
              </a:spcAft>
              <a:buClr>
                <a:schemeClr val="dk1"/>
              </a:buClr>
              <a:buSzPts val="2700"/>
              <a:buNone/>
            </a:pPr>
            <a:r>
              <a:t/>
            </a:r>
            <a:endParaRPr sz="2700"/>
          </a:p>
          <a:p>
            <a:pPr indent="-57150" lvl="0" marL="228600" rtl="0" algn="just">
              <a:lnSpc>
                <a:spcPct val="80000"/>
              </a:lnSpc>
              <a:spcBef>
                <a:spcPts val="1000"/>
              </a:spcBef>
              <a:spcAft>
                <a:spcPts val="0"/>
              </a:spcAft>
              <a:buClr>
                <a:schemeClr val="dk1"/>
              </a:buClr>
              <a:buSzPts val="2700"/>
              <a:buNone/>
            </a:pPr>
            <a:r>
              <a:t/>
            </a:r>
            <a:endParaRPr sz="2700"/>
          </a:p>
          <a:p>
            <a:pPr indent="-31750" lvl="0" marL="228600" rtl="0" algn="just">
              <a:lnSpc>
                <a:spcPct val="90000"/>
              </a:lnSpc>
              <a:spcBef>
                <a:spcPts val="1000"/>
              </a:spcBef>
              <a:spcAft>
                <a:spcPts val="0"/>
              </a:spcAft>
              <a:buClr>
                <a:schemeClr val="dk1"/>
              </a:buClr>
              <a:buSzPts val="3100"/>
              <a:buNone/>
            </a:pPr>
            <a:r>
              <a:t/>
            </a:r>
            <a:endParaRPr i="1" sz="3100">
              <a:solidFill>
                <a:srgbClr val="FF0000"/>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5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 to Databases</a:t>
            </a:r>
            <a:endParaRPr/>
          </a:p>
        </p:txBody>
      </p:sp>
      <p:sp>
        <p:nvSpPr>
          <p:cNvPr id="397" name="Google Shape;397;p52"/>
          <p:cNvSpPr txBox="1"/>
          <p:nvPr>
            <p:ph idx="1" type="body"/>
          </p:nvPr>
        </p:nvSpPr>
        <p:spPr>
          <a:xfrm>
            <a:off x="581025" y="1358900"/>
            <a:ext cx="11209256" cy="513397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Data models, and schemas</a:t>
            </a:r>
            <a:endParaRPr/>
          </a:p>
          <a:p>
            <a:pPr indent="0" lvl="0" marL="0" rtl="0" algn="l">
              <a:lnSpc>
                <a:spcPct val="90000"/>
              </a:lnSpc>
              <a:spcBef>
                <a:spcPts val="1000"/>
              </a:spcBef>
              <a:spcAft>
                <a:spcPts val="0"/>
              </a:spcAft>
              <a:buClr>
                <a:srgbClr val="FF0000"/>
              </a:buClr>
              <a:buSzPts val="2800"/>
              <a:buNone/>
            </a:pPr>
            <a:r>
              <a:rPr b="1" lang="en-US">
                <a:solidFill>
                  <a:srgbClr val="FF0000"/>
                </a:solidFill>
              </a:rPr>
              <a:t>Three Schema Architecture</a:t>
            </a:r>
            <a:endParaRPr/>
          </a:p>
          <a:p>
            <a:pPr indent="-228600" lvl="0" marL="228600" rtl="0" algn="just">
              <a:lnSpc>
                <a:spcPct val="80000"/>
              </a:lnSpc>
              <a:spcBef>
                <a:spcPts val="1000"/>
              </a:spcBef>
              <a:spcAft>
                <a:spcPts val="0"/>
              </a:spcAft>
              <a:buClr>
                <a:schemeClr val="dk1"/>
              </a:buClr>
              <a:buSzPts val="2700"/>
              <a:buChar char="•"/>
            </a:pPr>
            <a:r>
              <a:rPr lang="en-US" sz="2700"/>
              <a:t>Usually a representational data model is used to describe the conceptual schema when a database system is implemented</a:t>
            </a:r>
            <a:endParaRPr/>
          </a:p>
          <a:p>
            <a:pPr indent="-228600" lvl="0" marL="228600" rtl="0" algn="just">
              <a:lnSpc>
                <a:spcPct val="80000"/>
              </a:lnSpc>
              <a:spcBef>
                <a:spcPts val="1000"/>
              </a:spcBef>
              <a:spcAft>
                <a:spcPts val="0"/>
              </a:spcAft>
              <a:buClr>
                <a:schemeClr val="dk1"/>
              </a:buClr>
              <a:buSzPts val="2700"/>
              <a:buChar char="•"/>
            </a:pPr>
            <a:r>
              <a:rPr lang="en-US" sz="2700"/>
              <a:t>Programmers and database administrators work at this level</a:t>
            </a:r>
            <a:endParaRPr/>
          </a:p>
          <a:p>
            <a:pPr indent="-228600" lvl="0" marL="228600" rtl="0" algn="just">
              <a:lnSpc>
                <a:spcPct val="80000"/>
              </a:lnSpc>
              <a:spcBef>
                <a:spcPts val="1000"/>
              </a:spcBef>
              <a:spcAft>
                <a:spcPts val="0"/>
              </a:spcAft>
              <a:buClr>
                <a:schemeClr val="dk1"/>
              </a:buClr>
              <a:buSzPts val="2700"/>
              <a:buChar char="•"/>
            </a:pPr>
            <a:r>
              <a:rPr lang="en-US" sz="2700"/>
              <a:t>The </a:t>
            </a:r>
            <a:r>
              <a:rPr lang="en-US" sz="2700">
                <a:solidFill>
                  <a:srgbClr val="FF0000"/>
                </a:solidFill>
              </a:rPr>
              <a:t>external level </a:t>
            </a:r>
            <a:r>
              <a:rPr lang="en-US" sz="2700"/>
              <a:t>or view level includes a number of external schemas or user views</a:t>
            </a:r>
            <a:endParaRPr/>
          </a:p>
          <a:p>
            <a:pPr indent="-228600" lvl="0" marL="228600" rtl="0" algn="just">
              <a:lnSpc>
                <a:spcPct val="80000"/>
              </a:lnSpc>
              <a:spcBef>
                <a:spcPts val="1000"/>
              </a:spcBef>
              <a:spcAft>
                <a:spcPts val="0"/>
              </a:spcAft>
              <a:buClr>
                <a:schemeClr val="dk1"/>
              </a:buClr>
              <a:buSzPts val="2700"/>
              <a:buChar char="•"/>
            </a:pPr>
            <a:r>
              <a:rPr lang="en-US" sz="2700"/>
              <a:t>Each external schema describes the part of the database that a particular user group is interested in and hides the rest of the database from the user group</a:t>
            </a:r>
            <a:endParaRPr/>
          </a:p>
          <a:p>
            <a:pPr indent="-228600" lvl="0" marL="228600" rtl="0" algn="just">
              <a:lnSpc>
                <a:spcPct val="80000"/>
              </a:lnSpc>
              <a:spcBef>
                <a:spcPts val="1000"/>
              </a:spcBef>
              <a:spcAft>
                <a:spcPts val="0"/>
              </a:spcAft>
              <a:buClr>
                <a:schemeClr val="dk1"/>
              </a:buClr>
              <a:buSzPts val="2700"/>
              <a:buChar char="•"/>
            </a:pPr>
            <a:r>
              <a:rPr lang="en-US" sz="2700"/>
              <a:t>As in the previous level, each external schema is typically implemented using a representational data model</a:t>
            </a:r>
            <a:endParaRPr/>
          </a:p>
          <a:p>
            <a:pPr indent="0" lvl="0" marL="0" rtl="0" algn="just">
              <a:lnSpc>
                <a:spcPct val="80000"/>
              </a:lnSpc>
              <a:spcBef>
                <a:spcPts val="1000"/>
              </a:spcBef>
              <a:spcAft>
                <a:spcPts val="0"/>
              </a:spcAft>
              <a:buClr>
                <a:schemeClr val="dk1"/>
              </a:buClr>
              <a:buSzPts val="2700"/>
              <a:buNone/>
            </a:pPr>
            <a:r>
              <a:t/>
            </a:r>
            <a:endParaRPr sz="2700"/>
          </a:p>
          <a:p>
            <a:pPr indent="0" lvl="0" marL="0" rtl="0" algn="just">
              <a:lnSpc>
                <a:spcPct val="80000"/>
              </a:lnSpc>
              <a:spcBef>
                <a:spcPts val="1000"/>
              </a:spcBef>
              <a:spcAft>
                <a:spcPts val="0"/>
              </a:spcAft>
              <a:buClr>
                <a:schemeClr val="dk1"/>
              </a:buClr>
              <a:buSzPts val="2700"/>
              <a:buNone/>
            </a:pPr>
            <a:r>
              <a:t/>
            </a:r>
            <a:endParaRPr sz="2700"/>
          </a:p>
          <a:p>
            <a:pPr indent="0" lvl="0" marL="0" rtl="0" algn="just">
              <a:lnSpc>
                <a:spcPct val="80000"/>
              </a:lnSpc>
              <a:spcBef>
                <a:spcPts val="1000"/>
              </a:spcBef>
              <a:spcAft>
                <a:spcPts val="0"/>
              </a:spcAft>
              <a:buClr>
                <a:schemeClr val="dk1"/>
              </a:buClr>
              <a:buSzPts val="2700"/>
              <a:buNone/>
            </a:pPr>
            <a:r>
              <a:t/>
            </a:r>
            <a:endParaRPr sz="2700"/>
          </a:p>
          <a:p>
            <a:pPr indent="-57150" lvl="0" marL="228600" rtl="0" algn="just">
              <a:lnSpc>
                <a:spcPct val="80000"/>
              </a:lnSpc>
              <a:spcBef>
                <a:spcPts val="1000"/>
              </a:spcBef>
              <a:spcAft>
                <a:spcPts val="0"/>
              </a:spcAft>
              <a:buClr>
                <a:schemeClr val="dk1"/>
              </a:buClr>
              <a:buSzPts val="2700"/>
              <a:buNone/>
            </a:pPr>
            <a:r>
              <a:t/>
            </a:r>
            <a:endParaRPr sz="2700"/>
          </a:p>
          <a:p>
            <a:pPr indent="-31750" lvl="0" marL="228600" rtl="0" algn="just">
              <a:lnSpc>
                <a:spcPct val="90000"/>
              </a:lnSpc>
              <a:spcBef>
                <a:spcPts val="1000"/>
              </a:spcBef>
              <a:spcAft>
                <a:spcPts val="0"/>
              </a:spcAft>
              <a:buClr>
                <a:schemeClr val="dk1"/>
              </a:buClr>
              <a:buSzPts val="3100"/>
              <a:buNone/>
            </a:pPr>
            <a:r>
              <a:t/>
            </a:r>
            <a:endParaRPr i="1" sz="3100">
              <a:solidFill>
                <a:srgbClr val="FF0000"/>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5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 to Databases</a:t>
            </a:r>
            <a:endParaRPr/>
          </a:p>
        </p:txBody>
      </p:sp>
      <p:sp>
        <p:nvSpPr>
          <p:cNvPr id="403" name="Google Shape;403;p53"/>
          <p:cNvSpPr txBox="1"/>
          <p:nvPr>
            <p:ph idx="1" type="body"/>
          </p:nvPr>
        </p:nvSpPr>
        <p:spPr>
          <a:xfrm>
            <a:off x="581025" y="1358900"/>
            <a:ext cx="11209256" cy="513397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Data models, and schemas</a:t>
            </a:r>
            <a:endParaRPr/>
          </a:p>
          <a:p>
            <a:pPr indent="0" lvl="0" marL="0" rtl="0" algn="l">
              <a:lnSpc>
                <a:spcPct val="90000"/>
              </a:lnSpc>
              <a:spcBef>
                <a:spcPts val="1000"/>
              </a:spcBef>
              <a:spcAft>
                <a:spcPts val="0"/>
              </a:spcAft>
              <a:buClr>
                <a:srgbClr val="FF0000"/>
              </a:buClr>
              <a:buSzPts val="2800"/>
              <a:buNone/>
            </a:pPr>
            <a:r>
              <a:rPr b="1" lang="en-US">
                <a:solidFill>
                  <a:srgbClr val="FF0000"/>
                </a:solidFill>
              </a:rPr>
              <a:t>Three Schema Architecture</a:t>
            </a:r>
            <a:endParaRPr/>
          </a:p>
          <a:p>
            <a:pPr indent="-228600" lvl="0" marL="228600" rtl="0" algn="just">
              <a:lnSpc>
                <a:spcPct val="80000"/>
              </a:lnSpc>
              <a:spcBef>
                <a:spcPts val="1000"/>
              </a:spcBef>
              <a:spcAft>
                <a:spcPts val="0"/>
              </a:spcAft>
              <a:buClr>
                <a:schemeClr val="dk1"/>
              </a:buClr>
              <a:buSzPts val="2700"/>
              <a:buChar char="•"/>
            </a:pPr>
            <a:r>
              <a:rPr lang="en-US" sz="2700"/>
              <a:t>The external schema describes the end user interaction with database systems</a:t>
            </a:r>
            <a:endParaRPr/>
          </a:p>
          <a:p>
            <a:pPr indent="-228600" lvl="0" marL="228600" rtl="0" algn="just">
              <a:lnSpc>
                <a:spcPct val="80000"/>
              </a:lnSpc>
              <a:spcBef>
                <a:spcPts val="1000"/>
              </a:spcBef>
              <a:spcAft>
                <a:spcPts val="0"/>
              </a:spcAft>
              <a:buClr>
                <a:schemeClr val="dk1"/>
              </a:buClr>
              <a:buSzPts val="2700"/>
              <a:buChar char="•"/>
            </a:pPr>
            <a:r>
              <a:rPr lang="en-US" sz="2700"/>
              <a:t>Three schema architecture is a convenient tool with which the user can visualize the schema level in a database system</a:t>
            </a:r>
            <a:endParaRPr/>
          </a:p>
          <a:p>
            <a:pPr indent="-228600" lvl="0" marL="228600" rtl="0" algn="just">
              <a:lnSpc>
                <a:spcPct val="80000"/>
              </a:lnSpc>
              <a:spcBef>
                <a:spcPts val="1000"/>
              </a:spcBef>
              <a:spcAft>
                <a:spcPts val="0"/>
              </a:spcAft>
              <a:buClr>
                <a:schemeClr val="dk1"/>
              </a:buClr>
              <a:buSzPts val="2700"/>
              <a:buChar char="•"/>
            </a:pPr>
            <a:r>
              <a:rPr lang="en-US" sz="2700"/>
              <a:t>Mapping is used to transform the request and response between various database levels of architecture</a:t>
            </a:r>
            <a:endParaRPr/>
          </a:p>
          <a:p>
            <a:pPr indent="-228600" lvl="0" marL="228600" rtl="0" algn="just">
              <a:lnSpc>
                <a:spcPct val="80000"/>
              </a:lnSpc>
              <a:spcBef>
                <a:spcPts val="1000"/>
              </a:spcBef>
              <a:spcAft>
                <a:spcPts val="0"/>
              </a:spcAft>
              <a:buClr>
                <a:schemeClr val="dk1"/>
              </a:buClr>
              <a:buSzPts val="2700"/>
              <a:buChar char="•"/>
            </a:pPr>
            <a:r>
              <a:rPr lang="en-US" sz="2700"/>
              <a:t>In External / Conceptual mapping, it is necessary to transform the request from external level to conceptual schema</a:t>
            </a:r>
            <a:endParaRPr/>
          </a:p>
          <a:p>
            <a:pPr indent="-228600" lvl="0" marL="228600" rtl="0" algn="just">
              <a:lnSpc>
                <a:spcPct val="80000"/>
              </a:lnSpc>
              <a:spcBef>
                <a:spcPts val="1000"/>
              </a:spcBef>
              <a:spcAft>
                <a:spcPts val="0"/>
              </a:spcAft>
              <a:buClr>
                <a:schemeClr val="dk1"/>
              </a:buClr>
              <a:buSzPts val="2700"/>
              <a:buChar char="•"/>
            </a:pPr>
            <a:r>
              <a:rPr lang="en-US" sz="2700"/>
              <a:t>In Conceptual / Internal mapping, DBMS transform the request from the conceptual to internal level</a:t>
            </a:r>
            <a:endParaRPr/>
          </a:p>
          <a:p>
            <a:pPr indent="0" lvl="0" marL="0" rtl="0" algn="just">
              <a:lnSpc>
                <a:spcPct val="80000"/>
              </a:lnSpc>
              <a:spcBef>
                <a:spcPts val="1000"/>
              </a:spcBef>
              <a:spcAft>
                <a:spcPts val="0"/>
              </a:spcAft>
              <a:buClr>
                <a:schemeClr val="dk1"/>
              </a:buClr>
              <a:buSzPts val="2700"/>
              <a:buNone/>
            </a:pPr>
            <a:r>
              <a:t/>
            </a:r>
            <a:endParaRPr sz="2700"/>
          </a:p>
          <a:p>
            <a:pPr indent="0" lvl="0" marL="0" rtl="0" algn="just">
              <a:lnSpc>
                <a:spcPct val="80000"/>
              </a:lnSpc>
              <a:spcBef>
                <a:spcPts val="1000"/>
              </a:spcBef>
              <a:spcAft>
                <a:spcPts val="0"/>
              </a:spcAft>
              <a:buClr>
                <a:schemeClr val="dk1"/>
              </a:buClr>
              <a:buSzPts val="2700"/>
              <a:buNone/>
            </a:pPr>
            <a:r>
              <a:t/>
            </a:r>
            <a:endParaRPr sz="2700"/>
          </a:p>
          <a:p>
            <a:pPr indent="0" lvl="0" marL="0" rtl="0" algn="just">
              <a:lnSpc>
                <a:spcPct val="80000"/>
              </a:lnSpc>
              <a:spcBef>
                <a:spcPts val="1000"/>
              </a:spcBef>
              <a:spcAft>
                <a:spcPts val="0"/>
              </a:spcAft>
              <a:buClr>
                <a:schemeClr val="dk1"/>
              </a:buClr>
              <a:buSzPts val="2700"/>
              <a:buNone/>
            </a:pPr>
            <a:r>
              <a:t/>
            </a:r>
            <a:endParaRPr sz="2700"/>
          </a:p>
          <a:p>
            <a:pPr indent="-57150" lvl="0" marL="228600" rtl="0" algn="just">
              <a:lnSpc>
                <a:spcPct val="80000"/>
              </a:lnSpc>
              <a:spcBef>
                <a:spcPts val="1000"/>
              </a:spcBef>
              <a:spcAft>
                <a:spcPts val="0"/>
              </a:spcAft>
              <a:buClr>
                <a:schemeClr val="dk1"/>
              </a:buClr>
              <a:buSzPts val="2700"/>
              <a:buNone/>
            </a:pPr>
            <a:r>
              <a:t/>
            </a:r>
            <a:endParaRPr sz="2700"/>
          </a:p>
          <a:p>
            <a:pPr indent="-31750" lvl="0" marL="228600" rtl="0" algn="just">
              <a:lnSpc>
                <a:spcPct val="90000"/>
              </a:lnSpc>
              <a:spcBef>
                <a:spcPts val="1000"/>
              </a:spcBef>
              <a:spcAft>
                <a:spcPts val="0"/>
              </a:spcAft>
              <a:buClr>
                <a:schemeClr val="dk1"/>
              </a:buClr>
              <a:buSzPts val="3100"/>
              <a:buNone/>
            </a:pPr>
            <a:r>
              <a:t/>
            </a:r>
            <a:endParaRPr i="1" sz="3100">
              <a:solidFill>
                <a:srgbClr val="FF0000"/>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5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 to Databases</a:t>
            </a:r>
            <a:endParaRPr/>
          </a:p>
        </p:txBody>
      </p:sp>
      <p:sp>
        <p:nvSpPr>
          <p:cNvPr id="409" name="Google Shape;409;p54"/>
          <p:cNvSpPr txBox="1"/>
          <p:nvPr>
            <p:ph idx="1" type="body"/>
          </p:nvPr>
        </p:nvSpPr>
        <p:spPr>
          <a:xfrm>
            <a:off x="581025" y="1358900"/>
            <a:ext cx="11209256" cy="513397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Data models, and schemas</a:t>
            </a:r>
            <a:endParaRPr/>
          </a:p>
          <a:p>
            <a:pPr indent="0" lvl="0" marL="0" rtl="0" algn="l">
              <a:lnSpc>
                <a:spcPct val="90000"/>
              </a:lnSpc>
              <a:spcBef>
                <a:spcPts val="1000"/>
              </a:spcBef>
              <a:spcAft>
                <a:spcPts val="0"/>
              </a:spcAft>
              <a:buClr>
                <a:srgbClr val="FF0000"/>
              </a:buClr>
              <a:buSzPts val="2800"/>
              <a:buNone/>
            </a:pPr>
            <a:r>
              <a:rPr b="1" lang="en-US">
                <a:solidFill>
                  <a:srgbClr val="FF0000"/>
                </a:solidFill>
              </a:rPr>
              <a:t>Three Schema Architecture – Data Independence</a:t>
            </a:r>
            <a:endParaRPr/>
          </a:p>
          <a:p>
            <a:pPr indent="-228600" lvl="0" marL="228600" rtl="0" algn="just">
              <a:lnSpc>
                <a:spcPct val="80000"/>
              </a:lnSpc>
              <a:spcBef>
                <a:spcPts val="1000"/>
              </a:spcBef>
              <a:spcAft>
                <a:spcPts val="0"/>
              </a:spcAft>
              <a:buClr>
                <a:schemeClr val="dk1"/>
              </a:buClr>
              <a:buSzPts val="2700"/>
              <a:buChar char="•"/>
            </a:pPr>
            <a:r>
              <a:rPr lang="en-US" sz="2700"/>
              <a:t>Data independence is the capacity to change the schema at one level of a database system without having to change the schema at the next higher level</a:t>
            </a:r>
            <a:endParaRPr/>
          </a:p>
          <a:p>
            <a:pPr indent="-228600" lvl="0" marL="228600" rtl="0" algn="just">
              <a:lnSpc>
                <a:spcPct val="80000"/>
              </a:lnSpc>
              <a:spcBef>
                <a:spcPts val="1000"/>
              </a:spcBef>
              <a:spcAft>
                <a:spcPts val="0"/>
              </a:spcAft>
              <a:buClr>
                <a:schemeClr val="dk1"/>
              </a:buClr>
              <a:buSzPts val="2700"/>
              <a:buChar char="•"/>
            </a:pPr>
            <a:r>
              <a:rPr lang="en-US" sz="2700"/>
              <a:t>Two types of data independence – logical data independence, physical data independence</a:t>
            </a:r>
            <a:endParaRPr/>
          </a:p>
          <a:p>
            <a:pPr indent="-228600" lvl="0" marL="228600" rtl="0" algn="just">
              <a:lnSpc>
                <a:spcPct val="80000"/>
              </a:lnSpc>
              <a:spcBef>
                <a:spcPts val="1000"/>
              </a:spcBef>
              <a:spcAft>
                <a:spcPts val="0"/>
              </a:spcAft>
              <a:buClr>
                <a:srgbClr val="FF0000"/>
              </a:buClr>
              <a:buSzPts val="2700"/>
              <a:buChar char="•"/>
            </a:pPr>
            <a:r>
              <a:rPr lang="en-US" sz="2700">
                <a:solidFill>
                  <a:srgbClr val="FF0000"/>
                </a:solidFill>
              </a:rPr>
              <a:t>Logical data independence </a:t>
            </a:r>
            <a:r>
              <a:rPr lang="en-US" sz="2700"/>
              <a:t>is the capacity to change the conceptual schema without having to change external schemas or application programs</a:t>
            </a:r>
            <a:endParaRPr/>
          </a:p>
          <a:p>
            <a:pPr indent="-228600" lvl="0" marL="228600" rtl="0" algn="just">
              <a:lnSpc>
                <a:spcPct val="80000"/>
              </a:lnSpc>
              <a:spcBef>
                <a:spcPts val="1000"/>
              </a:spcBef>
              <a:spcAft>
                <a:spcPts val="0"/>
              </a:spcAft>
              <a:buClr>
                <a:schemeClr val="dk1"/>
              </a:buClr>
              <a:buSzPts val="2700"/>
              <a:buChar char="•"/>
            </a:pPr>
            <a:r>
              <a:rPr lang="en-US" sz="2700"/>
              <a:t>We may change the conceptual schema to expand the database by adding a record type or data items, to change constraints, or to reduce the database by removing a record type or data item</a:t>
            </a:r>
            <a:endParaRPr/>
          </a:p>
          <a:p>
            <a:pPr indent="0" lvl="0" marL="0" rtl="0" algn="just">
              <a:lnSpc>
                <a:spcPct val="80000"/>
              </a:lnSpc>
              <a:spcBef>
                <a:spcPts val="1000"/>
              </a:spcBef>
              <a:spcAft>
                <a:spcPts val="0"/>
              </a:spcAft>
              <a:buClr>
                <a:schemeClr val="dk1"/>
              </a:buClr>
              <a:buSzPts val="2700"/>
              <a:buNone/>
            </a:pPr>
            <a:r>
              <a:t/>
            </a:r>
            <a:endParaRPr sz="2700"/>
          </a:p>
          <a:p>
            <a:pPr indent="0" lvl="0" marL="0" rtl="0" algn="just">
              <a:lnSpc>
                <a:spcPct val="80000"/>
              </a:lnSpc>
              <a:spcBef>
                <a:spcPts val="1000"/>
              </a:spcBef>
              <a:spcAft>
                <a:spcPts val="0"/>
              </a:spcAft>
              <a:buClr>
                <a:schemeClr val="dk1"/>
              </a:buClr>
              <a:buSzPts val="2700"/>
              <a:buNone/>
            </a:pPr>
            <a:r>
              <a:t/>
            </a:r>
            <a:endParaRPr sz="2700"/>
          </a:p>
          <a:p>
            <a:pPr indent="0" lvl="0" marL="0" rtl="0" algn="just">
              <a:lnSpc>
                <a:spcPct val="80000"/>
              </a:lnSpc>
              <a:spcBef>
                <a:spcPts val="1000"/>
              </a:spcBef>
              <a:spcAft>
                <a:spcPts val="0"/>
              </a:spcAft>
              <a:buClr>
                <a:schemeClr val="dk1"/>
              </a:buClr>
              <a:buSzPts val="2700"/>
              <a:buNone/>
            </a:pPr>
            <a:r>
              <a:t/>
            </a:r>
            <a:endParaRPr sz="2700"/>
          </a:p>
          <a:p>
            <a:pPr indent="-57150" lvl="0" marL="228600" rtl="0" algn="just">
              <a:lnSpc>
                <a:spcPct val="80000"/>
              </a:lnSpc>
              <a:spcBef>
                <a:spcPts val="1000"/>
              </a:spcBef>
              <a:spcAft>
                <a:spcPts val="0"/>
              </a:spcAft>
              <a:buClr>
                <a:schemeClr val="dk1"/>
              </a:buClr>
              <a:buSzPts val="2700"/>
              <a:buNone/>
            </a:pPr>
            <a:r>
              <a:t/>
            </a:r>
            <a:endParaRPr sz="2700"/>
          </a:p>
          <a:p>
            <a:pPr indent="-31750" lvl="0" marL="228600" rtl="0" algn="just">
              <a:lnSpc>
                <a:spcPct val="90000"/>
              </a:lnSpc>
              <a:spcBef>
                <a:spcPts val="1000"/>
              </a:spcBef>
              <a:spcAft>
                <a:spcPts val="0"/>
              </a:spcAft>
              <a:buClr>
                <a:schemeClr val="dk1"/>
              </a:buClr>
              <a:buSzPts val="3100"/>
              <a:buNone/>
            </a:pPr>
            <a:r>
              <a:t/>
            </a:r>
            <a:endParaRPr i="1" sz="3100">
              <a:solidFill>
                <a:srgbClr val="FF0000"/>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5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 to Databases</a:t>
            </a:r>
            <a:endParaRPr/>
          </a:p>
        </p:txBody>
      </p:sp>
      <p:sp>
        <p:nvSpPr>
          <p:cNvPr id="415" name="Google Shape;415;p55"/>
          <p:cNvSpPr txBox="1"/>
          <p:nvPr>
            <p:ph idx="1" type="body"/>
          </p:nvPr>
        </p:nvSpPr>
        <p:spPr>
          <a:xfrm>
            <a:off x="581025" y="1358900"/>
            <a:ext cx="11209256" cy="513397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Data models, and schemas</a:t>
            </a:r>
            <a:endParaRPr/>
          </a:p>
          <a:p>
            <a:pPr indent="0" lvl="0" marL="0" rtl="0" algn="l">
              <a:lnSpc>
                <a:spcPct val="90000"/>
              </a:lnSpc>
              <a:spcBef>
                <a:spcPts val="1000"/>
              </a:spcBef>
              <a:spcAft>
                <a:spcPts val="0"/>
              </a:spcAft>
              <a:buClr>
                <a:srgbClr val="FF0000"/>
              </a:buClr>
              <a:buSzPts val="2800"/>
              <a:buNone/>
            </a:pPr>
            <a:r>
              <a:rPr b="1" lang="en-US">
                <a:solidFill>
                  <a:srgbClr val="FF0000"/>
                </a:solidFill>
              </a:rPr>
              <a:t>Three Schema Architecture – Data Independence</a:t>
            </a:r>
            <a:endParaRPr/>
          </a:p>
          <a:p>
            <a:pPr indent="-228600" lvl="0" marL="228600" rtl="0" algn="just">
              <a:lnSpc>
                <a:spcPct val="80000"/>
              </a:lnSpc>
              <a:spcBef>
                <a:spcPts val="1000"/>
              </a:spcBef>
              <a:spcAft>
                <a:spcPts val="0"/>
              </a:spcAft>
              <a:buClr>
                <a:srgbClr val="FF0000"/>
              </a:buClr>
              <a:buSzPts val="2700"/>
              <a:buChar char="•"/>
            </a:pPr>
            <a:r>
              <a:rPr lang="en-US" sz="2700">
                <a:solidFill>
                  <a:srgbClr val="FF0000"/>
                </a:solidFill>
              </a:rPr>
              <a:t>Physical data independence </a:t>
            </a:r>
            <a:r>
              <a:rPr lang="en-US" sz="2700"/>
              <a:t>is the capacity to change the internal schema without having to change the conceptual schema</a:t>
            </a:r>
            <a:endParaRPr/>
          </a:p>
          <a:p>
            <a:pPr indent="-228600" lvl="0" marL="228600" rtl="0" algn="just">
              <a:lnSpc>
                <a:spcPct val="80000"/>
              </a:lnSpc>
              <a:spcBef>
                <a:spcPts val="1000"/>
              </a:spcBef>
              <a:spcAft>
                <a:spcPts val="0"/>
              </a:spcAft>
              <a:buClr>
                <a:schemeClr val="dk1"/>
              </a:buClr>
              <a:buSzPts val="2700"/>
              <a:buChar char="•"/>
            </a:pPr>
            <a:r>
              <a:rPr lang="en-US" sz="2700"/>
              <a:t>Hence the external schemas need not be changed as well</a:t>
            </a:r>
            <a:endParaRPr/>
          </a:p>
          <a:p>
            <a:pPr indent="-228600" lvl="0" marL="228600" rtl="0" algn="just">
              <a:lnSpc>
                <a:spcPct val="80000"/>
              </a:lnSpc>
              <a:spcBef>
                <a:spcPts val="1000"/>
              </a:spcBef>
              <a:spcAft>
                <a:spcPts val="0"/>
              </a:spcAft>
              <a:buClr>
                <a:schemeClr val="dk1"/>
              </a:buClr>
              <a:buSzPts val="2700"/>
              <a:buChar char="•"/>
            </a:pPr>
            <a:r>
              <a:rPr lang="en-US" sz="2700"/>
              <a:t>Changes to internal schema may needed because some physical files were reorganized to improve the performance of retrieval or update</a:t>
            </a:r>
            <a:endParaRPr/>
          </a:p>
          <a:p>
            <a:pPr indent="-228600" lvl="0" marL="228600" rtl="0" algn="just">
              <a:lnSpc>
                <a:spcPct val="80000"/>
              </a:lnSpc>
              <a:spcBef>
                <a:spcPts val="1000"/>
              </a:spcBef>
              <a:spcAft>
                <a:spcPts val="0"/>
              </a:spcAft>
              <a:buClr>
                <a:schemeClr val="dk1"/>
              </a:buClr>
              <a:buSzPts val="2700"/>
              <a:buChar char="•"/>
            </a:pPr>
            <a:r>
              <a:rPr lang="en-US" sz="2700"/>
              <a:t>Whenever we have a multiple level DBMS, its catalog must be expanded to include information on how to map requests and data among the various levels</a:t>
            </a:r>
            <a:endParaRPr/>
          </a:p>
          <a:p>
            <a:pPr indent="-228600" lvl="0" marL="228600" rtl="0" algn="just">
              <a:lnSpc>
                <a:spcPct val="80000"/>
              </a:lnSpc>
              <a:spcBef>
                <a:spcPts val="1000"/>
              </a:spcBef>
              <a:spcAft>
                <a:spcPts val="0"/>
              </a:spcAft>
              <a:buClr>
                <a:schemeClr val="dk1"/>
              </a:buClr>
              <a:buSzPts val="2700"/>
              <a:buChar char="•"/>
            </a:pPr>
            <a:r>
              <a:rPr lang="en-US" sz="2700"/>
              <a:t>The DBMS uses additional software to accomplish these mappings by referring to mapping information in the catalog</a:t>
            </a:r>
            <a:endParaRPr/>
          </a:p>
          <a:p>
            <a:pPr indent="0" lvl="0" marL="0" rtl="0" algn="just">
              <a:lnSpc>
                <a:spcPct val="80000"/>
              </a:lnSpc>
              <a:spcBef>
                <a:spcPts val="1000"/>
              </a:spcBef>
              <a:spcAft>
                <a:spcPts val="0"/>
              </a:spcAft>
              <a:buClr>
                <a:schemeClr val="dk1"/>
              </a:buClr>
              <a:buSzPts val="2700"/>
              <a:buNone/>
            </a:pPr>
            <a:r>
              <a:t/>
            </a:r>
            <a:endParaRPr sz="2700"/>
          </a:p>
          <a:p>
            <a:pPr indent="0" lvl="0" marL="0" rtl="0" algn="just">
              <a:lnSpc>
                <a:spcPct val="80000"/>
              </a:lnSpc>
              <a:spcBef>
                <a:spcPts val="1000"/>
              </a:spcBef>
              <a:spcAft>
                <a:spcPts val="0"/>
              </a:spcAft>
              <a:buClr>
                <a:schemeClr val="dk1"/>
              </a:buClr>
              <a:buSzPts val="2700"/>
              <a:buNone/>
            </a:pPr>
            <a:r>
              <a:t/>
            </a:r>
            <a:endParaRPr sz="2700"/>
          </a:p>
          <a:p>
            <a:pPr indent="0" lvl="0" marL="0" rtl="0" algn="just">
              <a:lnSpc>
                <a:spcPct val="80000"/>
              </a:lnSpc>
              <a:spcBef>
                <a:spcPts val="1000"/>
              </a:spcBef>
              <a:spcAft>
                <a:spcPts val="0"/>
              </a:spcAft>
              <a:buClr>
                <a:schemeClr val="dk1"/>
              </a:buClr>
              <a:buSzPts val="2700"/>
              <a:buNone/>
            </a:pPr>
            <a:r>
              <a:t/>
            </a:r>
            <a:endParaRPr sz="2700"/>
          </a:p>
          <a:p>
            <a:pPr indent="-57150" lvl="0" marL="228600" rtl="0" algn="just">
              <a:lnSpc>
                <a:spcPct val="80000"/>
              </a:lnSpc>
              <a:spcBef>
                <a:spcPts val="1000"/>
              </a:spcBef>
              <a:spcAft>
                <a:spcPts val="0"/>
              </a:spcAft>
              <a:buClr>
                <a:schemeClr val="dk1"/>
              </a:buClr>
              <a:buSzPts val="2700"/>
              <a:buNone/>
            </a:pPr>
            <a:r>
              <a:t/>
            </a:r>
            <a:endParaRPr sz="2700"/>
          </a:p>
          <a:p>
            <a:pPr indent="-31750" lvl="0" marL="228600" rtl="0" algn="just">
              <a:lnSpc>
                <a:spcPct val="90000"/>
              </a:lnSpc>
              <a:spcBef>
                <a:spcPts val="1000"/>
              </a:spcBef>
              <a:spcAft>
                <a:spcPts val="0"/>
              </a:spcAft>
              <a:buClr>
                <a:schemeClr val="dk1"/>
              </a:buClr>
              <a:buSzPts val="3100"/>
              <a:buNone/>
            </a:pPr>
            <a:r>
              <a:t/>
            </a:r>
            <a:endParaRPr i="1" sz="3100">
              <a:solidFill>
                <a:srgbClr val="FF0000"/>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5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 to Databases</a:t>
            </a:r>
            <a:endParaRPr/>
          </a:p>
        </p:txBody>
      </p:sp>
      <p:sp>
        <p:nvSpPr>
          <p:cNvPr id="421" name="Google Shape;421;p56"/>
          <p:cNvSpPr txBox="1"/>
          <p:nvPr>
            <p:ph idx="1" type="body"/>
          </p:nvPr>
        </p:nvSpPr>
        <p:spPr>
          <a:xfrm>
            <a:off x="581025" y="1358900"/>
            <a:ext cx="11209256" cy="513397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Data models, and schemas</a:t>
            </a:r>
            <a:endParaRPr/>
          </a:p>
          <a:p>
            <a:pPr indent="0" lvl="0" marL="0" rtl="0" algn="l">
              <a:lnSpc>
                <a:spcPct val="90000"/>
              </a:lnSpc>
              <a:spcBef>
                <a:spcPts val="1000"/>
              </a:spcBef>
              <a:spcAft>
                <a:spcPts val="0"/>
              </a:spcAft>
              <a:buClr>
                <a:srgbClr val="FF0000"/>
              </a:buClr>
              <a:buSzPts val="2800"/>
              <a:buNone/>
            </a:pPr>
            <a:r>
              <a:rPr b="1" lang="en-US">
                <a:solidFill>
                  <a:srgbClr val="FF0000"/>
                </a:solidFill>
              </a:rPr>
              <a:t>Three Schema Architecture – Data Independence</a:t>
            </a:r>
            <a:endParaRPr/>
          </a:p>
          <a:p>
            <a:pPr indent="-228600" lvl="0" marL="228600" rtl="0" algn="just">
              <a:lnSpc>
                <a:spcPct val="80000"/>
              </a:lnSpc>
              <a:spcBef>
                <a:spcPts val="1000"/>
              </a:spcBef>
              <a:spcAft>
                <a:spcPts val="0"/>
              </a:spcAft>
              <a:buClr>
                <a:schemeClr val="dk1"/>
              </a:buClr>
              <a:buSzPts val="2700"/>
              <a:buChar char="•"/>
            </a:pPr>
            <a:r>
              <a:rPr lang="en-US" sz="2700"/>
              <a:t>Data independence occurs because when the schema is changed at some level, the schema at next higher level remains unchanged; only mapping between the two levels is changed</a:t>
            </a:r>
            <a:endParaRPr/>
          </a:p>
          <a:p>
            <a:pPr indent="0" lvl="0" marL="0" rtl="0" algn="just">
              <a:lnSpc>
                <a:spcPct val="80000"/>
              </a:lnSpc>
              <a:spcBef>
                <a:spcPts val="1000"/>
              </a:spcBef>
              <a:spcAft>
                <a:spcPts val="0"/>
              </a:spcAft>
              <a:buClr>
                <a:schemeClr val="dk1"/>
              </a:buClr>
              <a:buSzPts val="2700"/>
              <a:buNone/>
            </a:pPr>
            <a:r>
              <a:t/>
            </a:r>
            <a:endParaRPr sz="2700"/>
          </a:p>
          <a:p>
            <a:pPr indent="0" lvl="0" marL="0" rtl="0" algn="just">
              <a:lnSpc>
                <a:spcPct val="80000"/>
              </a:lnSpc>
              <a:spcBef>
                <a:spcPts val="1000"/>
              </a:spcBef>
              <a:spcAft>
                <a:spcPts val="0"/>
              </a:spcAft>
              <a:buClr>
                <a:schemeClr val="dk1"/>
              </a:buClr>
              <a:buSzPts val="2700"/>
              <a:buNone/>
            </a:pPr>
            <a:r>
              <a:t/>
            </a:r>
            <a:endParaRPr sz="2700"/>
          </a:p>
          <a:p>
            <a:pPr indent="0" lvl="0" marL="0" rtl="0" algn="just">
              <a:lnSpc>
                <a:spcPct val="80000"/>
              </a:lnSpc>
              <a:spcBef>
                <a:spcPts val="1000"/>
              </a:spcBef>
              <a:spcAft>
                <a:spcPts val="0"/>
              </a:spcAft>
              <a:buClr>
                <a:schemeClr val="dk1"/>
              </a:buClr>
              <a:buSzPts val="2700"/>
              <a:buNone/>
            </a:pPr>
            <a:r>
              <a:t/>
            </a:r>
            <a:endParaRPr sz="2700"/>
          </a:p>
          <a:p>
            <a:pPr indent="-57150" lvl="0" marL="228600" rtl="0" algn="just">
              <a:lnSpc>
                <a:spcPct val="80000"/>
              </a:lnSpc>
              <a:spcBef>
                <a:spcPts val="1000"/>
              </a:spcBef>
              <a:spcAft>
                <a:spcPts val="0"/>
              </a:spcAft>
              <a:buClr>
                <a:schemeClr val="dk1"/>
              </a:buClr>
              <a:buSzPts val="2700"/>
              <a:buNone/>
            </a:pPr>
            <a:r>
              <a:t/>
            </a:r>
            <a:endParaRPr sz="2700"/>
          </a:p>
          <a:p>
            <a:pPr indent="-31750" lvl="0" marL="228600" rtl="0" algn="just">
              <a:lnSpc>
                <a:spcPct val="90000"/>
              </a:lnSpc>
              <a:spcBef>
                <a:spcPts val="1000"/>
              </a:spcBef>
              <a:spcAft>
                <a:spcPts val="0"/>
              </a:spcAft>
              <a:buClr>
                <a:schemeClr val="dk1"/>
              </a:buClr>
              <a:buSzPts val="3100"/>
              <a:buNone/>
            </a:pPr>
            <a:r>
              <a:t/>
            </a:r>
            <a:endParaRPr i="1" sz="3100">
              <a:solidFill>
                <a:srgbClr val="FF0000"/>
              </a:solidFill>
            </a:endParaRPr>
          </a:p>
        </p:txBody>
      </p:sp>
      <p:pic>
        <p:nvPicPr>
          <p:cNvPr id="422" name="Google Shape;422;p56"/>
          <p:cNvPicPr preferRelativeResize="0"/>
          <p:nvPr/>
        </p:nvPicPr>
        <p:blipFill rotWithShape="1">
          <a:blip r:embed="rId3">
            <a:alphaModFix/>
          </a:blip>
          <a:srcRect b="0" l="0" r="0" t="0"/>
          <a:stretch/>
        </p:blipFill>
        <p:spPr>
          <a:xfrm>
            <a:off x="5695068" y="3429000"/>
            <a:ext cx="3997148" cy="34290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5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 to Databases</a:t>
            </a:r>
            <a:endParaRPr/>
          </a:p>
        </p:txBody>
      </p:sp>
      <p:sp>
        <p:nvSpPr>
          <p:cNvPr id="428" name="Google Shape;428;p57"/>
          <p:cNvSpPr txBox="1"/>
          <p:nvPr>
            <p:ph idx="1" type="body"/>
          </p:nvPr>
        </p:nvSpPr>
        <p:spPr>
          <a:xfrm>
            <a:off x="581025" y="1358900"/>
            <a:ext cx="11209256" cy="513397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Database languages </a:t>
            </a:r>
            <a:endParaRPr/>
          </a:p>
          <a:p>
            <a:pPr indent="-228600" lvl="0" marL="228600" rtl="0" algn="just">
              <a:lnSpc>
                <a:spcPct val="80000"/>
              </a:lnSpc>
              <a:spcBef>
                <a:spcPts val="1000"/>
              </a:spcBef>
              <a:spcAft>
                <a:spcPts val="0"/>
              </a:spcAft>
              <a:buClr>
                <a:schemeClr val="dk1"/>
              </a:buClr>
              <a:buSzPts val="2700"/>
              <a:buChar char="•"/>
            </a:pPr>
            <a:r>
              <a:rPr lang="en-US" sz="2700"/>
              <a:t>Once the design of a database is completed and a DBMS is chosen to implement database, the first step is to specify conceptual and internal schema for the database and any mapping between the two</a:t>
            </a:r>
            <a:endParaRPr/>
          </a:p>
          <a:p>
            <a:pPr indent="-228600" lvl="0" marL="228600" rtl="0" algn="just">
              <a:lnSpc>
                <a:spcPct val="80000"/>
              </a:lnSpc>
              <a:spcBef>
                <a:spcPts val="1000"/>
              </a:spcBef>
              <a:spcAft>
                <a:spcPts val="0"/>
              </a:spcAft>
              <a:buClr>
                <a:schemeClr val="dk1"/>
              </a:buClr>
              <a:buSzPts val="2700"/>
              <a:buChar char="•"/>
            </a:pPr>
            <a:r>
              <a:rPr lang="en-US" sz="2700"/>
              <a:t>In many DBMSs where no strict separation of levels is maintained, one language, called </a:t>
            </a:r>
            <a:r>
              <a:rPr lang="en-US" sz="2700">
                <a:solidFill>
                  <a:srgbClr val="FF0000"/>
                </a:solidFill>
              </a:rPr>
              <a:t>Data Definition Language (DDL) </a:t>
            </a:r>
            <a:r>
              <a:rPr lang="en-US" sz="2700"/>
              <a:t>is used by the DBA and by database designers to define both schemas</a:t>
            </a:r>
            <a:endParaRPr/>
          </a:p>
          <a:p>
            <a:pPr indent="-228600" lvl="0" marL="228600" rtl="0" algn="just">
              <a:lnSpc>
                <a:spcPct val="80000"/>
              </a:lnSpc>
              <a:spcBef>
                <a:spcPts val="1000"/>
              </a:spcBef>
              <a:spcAft>
                <a:spcPts val="0"/>
              </a:spcAft>
              <a:buClr>
                <a:schemeClr val="dk1"/>
              </a:buClr>
              <a:buSzPts val="2700"/>
              <a:buChar char="•"/>
            </a:pPr>
            <a:r>
              <a:rPr lang="en-US" sz="2700"/>
              <a:t>In many DBMSs where a clear separation of levels is maintained, DDL is used to specify the conceptual schema only; another language called </a:t>
            </a:r>
            <a:r>
              <a:rPr lang="en-US" sz="2700">
                <a:solidFill>
                  <a:srgbClr val="FF0000"/>
                </a:solidFill>
              </a:rPr>
              <a:t>Storage Definition Language (SDL) </a:t>
            </a:r>
            <a:r>
              <a:rPr lang="en-US" sz="2700"/>
              <a:t>is used to specify internal schema</a:t>
            </a:r>
            <a:endParaRPr/>
          </a:p>
          <a:p>
            <a:pPr indent="-228600" lvl="0" marL="228600" rtl="0" algn="just">
              <a:lnSpc>
                <a:spcPct val="80000"/>
              </a:lnSpc>
              <a:spcBef>
                <a:spcPts val="1000"/>
              </a:spcBef>
              <a:spcAft>
                <a:spcPts val="0"/>
              </a:spcAft>
              <a:buClr>
                <a:schemeClr val="dk1"/>
              </a:buClr>
              <a:buSzPts val="2700"/>
              <a:buChar char="•"/>
            </a:pPr>
            <a:r>
              <a:rPr lang="en-US" sz="2700"/>
              <a:t>There is no specific language that performs the role of SDL</a:t>
            </a:r>
            <a:endParaRPr/>
          </a:p>
          <a:p>
            <a:pPr indent="0" lvl="0" marL="0" rtl="0" algn="just">
              <a:lnSpc>
                <a:spcPct val="80000"/>
              </a:lnSpc>
              <a:spcBef>
                <a:spcPts val="1000"/>
              </a:spcBef>
              <a:spcAft>
                <a:spcPts val="0"/>
              </a:spcAft>
              <a:buClr>
                <a:schemeClr val="dk1"/>
              </a:buClr>
              <a:buSzPts val="2700"/>
              <a:buNone/>
            </a:pPr>
            <a:r>
              <a:t/>
            </a:r>
            <a:endParaRPr sz="2700"/>
          </a:p>
          <a:p>
            <a:pPr indent="0" lvl="0" marL="0" rtl="0" algn="just">
              <a:lnSpc>
                <a:spcPct val="80000"/>
              </a:lnSpc>
              <a:spcBef>
                <a:spcPts val="1000"/>
              </a:spcBef>
              <a:spcAft>
                <a:spcPts val="0"/>
              </a:spcAft>
              <a:buClr>
                <a:schemeClr val="dk1"/>
              </a:buClr>
              <a:buSzPts val="2700"/>
              <a:buNone/>
            </a:pPr>
            <a:r>
              <a:t/>
            </a:r>
            <a:endParaRPr sz="2700"/>
          </a:p>
          <a:p>
            <a:pPr indent="0" lvl="0" marL="0" rtl="0" algn="just">
              <a:lnSpc>
                <a:spcPct val="80000"/>
              </a:lnSpc>
              <a:spcBef>
                <a:spcPts val="1000"/>
              </a:spcBef>
              <a:spcAft>
                <a:spcPts val="0"/>
              </a:spcAft>
              <a:buClr>
                <a:schemeClr val="dk1"/>
              </a:buClr>
              <a:buSzPts val="2700"/>
              <a:buNone/>
            </a:pPr>
            <a:r>
              <a:t/>
            </a:r>
            <a:endParaRPr sz="2700"/>
          </a:p>
          <a:p>
            <a:pPr indent="-57150" lvl="0" marL="228600" rtl="0" algn="just">
              <a:lnSpc>
                <a:spcPct val="80000"/>
              </a:lnSpc>
              <a:spcBef>
                <a:spcPts val="1000"/>
              </a:spcBef>
              <a:spcAft>
                <a:spcPts val="0"/>
              </a:spcAft>
              <a:buClr>
                <a:schemeClr val="dk1"/>
              </a:buClr>
              <a:buSzPts val="2700"/>
              <a:buNone/>
            </a:pPr>
            <a:r>
              <a:t/>
            </a:r>
            <a:endParaRPr sz="2700"/>
          </a:p>
          <a:p>
            <a:pPr indent="-31750" lvl="0" marL="228600" rtl="0" algn="just">
              <a:lnSpc>
                <a:spcPct val="90000"/>
              </a:lnSpc>
              <a:spcBef>
                <a:spcPts val="1000"/>
              </a:spcBef>
              <a:spcAft>
                <a:spcPts val="0"/>
              </a:spcAft>
              <a:buClr>
                <a:schemeClr val="dk1"/>
              </a:buClr>
              <a:buSzPts val="3100"/>
              <a:buNone/>
            </a:pPr>
            <a:r>
              <a:t/>
            </a:r>
            <a:endParaRPr i="1" sz="3100">
              <a:solidFill>
                <a:srgbClr val="FF0000"/>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5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 to Databases</a:t>
            </a:r>
            <a:endParaRPr/>
          </a:p>
        </p:txBody>
      </p:sp>
      <p:sp>
        <p:nvSpPr>
          <p:cNvPr id="434" name="Google Shape;434;p58"/>
          <p:cNvSpPr txBox="1"/>
          <p:nvPr>
            <p:ph idx="1" type="body"/>
          </p:nvPr>
        </p:nvSpPr>
        <p:spPr>
          <a:xfrm>
            <a:off x="581025" y="1358900"/>
            <a:ext cx="11209256" cy="5133975"/>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rgbClr val="FF0000"/>
              </a:buClr>
              <a:buSzPts val="2800"/>
              <a:buNone/>
            </a:pPr>
            <a:r>
              <a:rPr b="1" lang="en-US">
                <a:solidFill>
                  <a:srgbClr val="FF0000"/>
                </a:solidFill>
              </a:rPr>
              <a:t>Database languages </a:t>
            </a:r>
            <a:endParaRPr/>
          </a:p>
          <a:p>
            <a:pPr indent="-228600" lvl="0" marL="228600" rtl="0" algn="just">
              <a:lnSpc>
                <a:spcPct val="80000"/>
              </a:lnSpc>
              <a:spcBef>
                <a:spcPts val="1000"/>
              </a:spcBef>
              <a:spcAft>
                <a:spcPts val="0"/>
              </a:spcAft>
              <a:buClr>
                <a:srgbClr val="FF0000"/>
              </a:buClr>
              <a:buSzPts val="2700"/>
              <a:buChar char="•"/>
            </a:pPr>
            <a:r>
              <a:rPr lang="en-US" sz="2700">
                <a:solidFill>
                  <a:srgbClr val="FF0000"/>
                </a:solidFill>
              </a:rPr>
              <a:t>View Definition Language (VDL) </a:t>
            </a:r>
            <a:r>
              <a:rPr lang="en-US" sz="2700"/>
              <a:t>is used to specify user views and their mappings to the conceptual schema but in most DBMSs the DDL is used to define both conceptual and external schema</a:t>
            </a:r>
            <a:endParaRPr/>
          </a:p>
          <a:p>
            <a:pPr indent="-228600" lvl="0" marL="228600" rtl="0" algn="just">
              <a:lnSpc>
                <a:spcPct val="80000"/>
              </a:lnSpc>
              <a:spcBef>
                <a:spcPts val="1000"/>
              </a:spcBef>
              <a:spcAft>
                <a:spcPts val="0"/>
              </a:spcAft>
              <a:buClr>
                <a:schemeClr val="dk1"/>
              </a:buClr>
              <a:buSzPts val="2700"/>
              <a:buChar char="•"/>
            </a:pPr>
            <a:r>
              <a:rPr lang="en-US" sz="2700"/>
              <a:t>Once the database schema is completed and the database is populated with data we use </a:t>
            </a:r>
            <a:r>
              <a:rPr lang="en-US" sz="2700">
                <a:solidFill>
                  <a:srgbClr val="FF0000"/>
                </a:solidFill>
              </a:rPr>
              <a:t>Data Manipulation Language (DML) </a:t>
            </a:r>
            <a:r>
              <a:rPr lang="en-US" sz="2700"/>
              <a:t>to manipulate the database – retrieval, insertion, deletion and modification of data</a:t>
            </a:r>
            <a:endParaRPr/>
          </a:p>
          <a:p>
            <a:pPr indent="-228600" lvl="0" marL="228600" rtl="0" algn="just">
              <a:lnSpc>
                <a:spcPct val="80000"/>
              </a:lnSpc>
              <a:spcBef>
                <a:spcPts val="1000"/>
              </a:spcBef>
              <a:spcAft>
                <a:spcPts val="0"/>
              </a:spcAft>
              <a:buClr>
                <a:srgbClr val="FF0000"/>
              </a:buClr>
              <a:buSzPts val="2700"/>
              <a:buChar char="•"/>
            </a:pPr>
            <a:r>
              <a:rPr lang="en-US" sz="2700">
                <a:solidFill>
                  <a:srgbClr val="FF0000"/>
                </a:solidFill>
              </a:rPr>
              <a:t>Data Control Language (DCL) </a:t>
            </a:r>
            <a:r>
              <a:rPr lang="en-US" sz="2700"/>
              <a:t>is used to retrieve the stored or saved data from the database</a:t>
            </a:r>
            <a:endParaRPr/>
          </a:p>
          <a:p>
            <a:pPr indent="-228600" lvl="0" marL="228600" rtl="0" algn="just">
              <a:lnSpc>
                <a:spcPct val="80000"/>
              </a:lnSpc>
              <a:spcBef>
                <a:spcPts val="1000"/>
              </a:spcBef>
              <a:spcAft>
                <a:spcPts val="0"/>
              </a:spcAft>
              <a:buClr>
                <a:srgbClr val="FF0000"/>
              </a:buClr>
              <a:buSzPts val="2700"/>
              <a:buChar char="•"/>
            </a:pPr>
            <a:r>
              <a:rPr lang="en-US" sz="2700">
                <a:solidFill>
                  <a:srgbClr val="FF0000"/>
                </a:solidFill>
              </a:rPr>
              <a:t>Transaction Control Language (TCL) </a:t>
            </a:r>
            <a:r>
              <a:rPr lang="en-US" sz="2700"/>
              <a:t>is used to run the changes made by the DML statement</a:t>
            </a:r>
            <a:endParaRPr/>
          </a:p>
          <a:p>
            <a:pPr indent="-228600" lvl="0" marL="228600" rtl="0" algn="just">
              <a:lnSpc>
                <a:spcPct val="80000"/>
              </a:lnSpc>
              <a:spcBef>
                <a:spcPts val="1000"/>
              </a:spcBef>
              <a:spcAft>
                <a:spcPts val="0"/>
              </a:spcAft>
              <a:buClr>
                <a:schemeClr val="dk1"/>
              </a:buClr>
              <a:buSzPts val="2700"/>
              <a:buChar char="•"/>
            </a:pPr>
            <a:r>
              <a:rPr lang="en-US" sz="2700"/>
              <a:t>In current DBMSs the above mentioned languages are usually not considered distinct languages; rather a comprehensive integrated language is used – </a:t>
            </a:r>
            <a:r>
              <a:rPr lang="en-US" sz="2700">
                <a:solidFill>
                  <a:srgbClr val="FF0000"/>
                </a:solidFill>
              </a:rPr>
              <a:t>Structured Query Language (SQL)</a:t>
            </a:r>
            <a:endParaRPr/>
          </a:p>
          <a:p>
            <a:pPr indent="-57150" lvl="0" marL="228600" rtl="0" algn="just">
              <a:lnSpc>
                <a:spcPct val="80000"/>
              </a:lnSpc>
              <a:spcBef>
                <a:spcPts val="1000"/>
              </a:spcBef>
              <a:spcAft>
                <a:spcPts val="0"/>
              </a:spcAft>
              <a:buClr>
                <a:schemeClr val="dk1"/>
              </a:buClr>
              <a:buSzPts val="2700"/>
              <a:buNone/>
            </a:pPr>
            <a:r>
              <a:t/>
            </a:r>
            <a:endParaRPr sz="2700">
              <a:solidFill>
                <a:srgbClr val="FF0000"/>
              </a:solidFill>
            </a:endParaRPr>
          </a:p>
          <a:p>
            <a:pPr indent="0" lvl="0" marL="0" rtl="0" algn="just">
              <a:lnSpc>
                <a:spcPct val="80000"/>
              </a:lnSpc>
              <a:spcBef>
                <a:spcPts val="1000"/>
              </a:spcBef>
              <a:spcAft>
                <a:spcPts val="0"/>
              </a:spcAft>
              <a:buClr>
                <a:schemeClr val="dk1"/>
              </a:buClr>
              <a:buSzPts val="2700"/>
              <a:buNone/>
            </a:pPr>
            <a:r>
              <a:t/>
            </a:r>
            <a:endParaRPr sz="2700"/>
          </a:p>
          <a:p>
            <a:pPr indent="0" lvl="0" marL="0" rtl="0" algn="just">
              <a:lnSpc>
                <a:spcPct val="80000"/>
              </a:lnSpc>
              <a:spcBef>
                <a:spcPts val="1000"/>
              </a:spcBef>
              <a:spcAft>
                <a:spcPts val="0"/>
              </a:spcAft>
              <a:buClr>
                <a:schemeClr val="dk1"/>
              </a:buClr>
              <a:buSzPts val="2700"/>
              <a:buNone/>
            </a:pPr>
            <a:r>
              <a:t/>
            </a:r>
            <a:endParaRPr sz="2700"/>
          </a:p>
          <a:p>
            <a:pPr indent="-57150" lvl="0" marL="228600" rtl="0" algn="just">
              <a:lnSpc>
                <a:spcPct val="80000"/>
              </a:lnSpc>
              <a:spcBef>
                <a:spcPts val="1000"/>
              </a:spcBef>
              <a:spcAft>
                <a:spcPts val="0"/>
              </a:spcAft>
              <a:buClr>
                <a:schemeClr val="dk1"/>
              </a:buClr>
              <a:buSzPts val="2700"/>
              <a:buNone/>
            </a:pPr>
            <a:r>
              <a:t/>
            </a:r>
            <a:endParaRPr sz="2700"/>
          </a:p>
          <a:p>
            <a:pPr indent="-31750" lvl="0" marL="228600" rtl="0" algn="just">
              <a:lnSpc>
                <a:spcPct val="90000"/>
              </a:lnSpc>
              <a:spcBef>
                <a:spcPts val="1000"/>
              </a:spcBef>
              <a:spcAft>
                <a:spcPts val="0"/>
              </a:spcAft>
              <a:buClr>
                <a:schemeClr val="dk1"/>
              </a:buClr>
              <a:buSzPts val="3100"/>
              <a:buNone/>
            </a:pPr>
            <a:r>
              <a:t/>
            </a:r>
            <a:endParaRPr i="1" sz="3100">
              <a:solidFill>
                <a:srgbClr val="FF0000"/>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5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 to Databases</a:t>
            </a:r>
            <a:endParaRPr/>
          </a:p>
        </p:txBody>
      </p:sp>
      <p:sp>
        <p:nvSpPr>
          <p:cNvPr id="440" name="Google Shape;440;p59"/>
          <p:cNvSpPr txBox="1"/>
          <p:nvPr>
            <p:ph idx="1" type="body"/>
          </p:nvPr>
        </p:nvSpPr>
        <p:spPr>
          <a:xfrm>
            <a:off x="581025" y="1358900"/>
            <a:ext cx="11209256" cy="5133975"/>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rgbClr val="FF0000"/>
              </a:buClr>
              <a:buSzPct val="100000"/>
              <a:buNone/>
            </a:pPr>
            <a:r>
              <a:rPr b="1" lang="en-US">
                <a:solidFill>
                  <a:srgbClr val="FF0000"/>
                </a:solidFill>
              </a:rPr>
              <a:t>Database languages </a:t>
            </a:r>
            <a:endParaRPr/>
          </a:p>
          <a:p>
            <a:pPr indent="-228631" lvl="0" marL="228600" rtl="0" algn="just">
              <a:lnSpc>
                <a:spcPct val="90000"/>
              </a:lnSpc>
              <a:spcBef>
                <a:spcPts val="1000"/>
              </a:spcBef>
              <a:spcAft>
                <a:spcPts val="0"/>
              </a:spcAft>
              <a:buClr>
                <a:schemeClr val="dk1"/>
              </a:buClr>
              <a:buSzPct val="100000"/>
              <a:buChar char="•"/>
            </a:pPr>
            <a:r>
              <a:rPr lang="en-US" sz="2700"/>
              <a:t>SQL represents a combination of DDL, VDL, DML, TCL and DCL</a:t>
            </a:r>
            <a:endParaRPr/>
          </a:p>
          <a:p>
            <a:pPr indent="-228631" lvl="0" marL="228600" rtl="0" algn="just">
              <a:lnSpc>
                <a:spcPct val="90000"/>
              </a:lnSpc>
              <a:spcBef>
                <a:spcPts val="1000"/>
              </a:spcBef>
              <a:spcAft>
                <a:spcPts val="0"/>
              </a:spcAft>
              <a:buClr>
                <a:schemeClr val="dk1"/>
              </a:buClr>
              <a:buSzPct val="100000"/>
              <a:buChar char="•"/>
            </a:pPr>
            <a:r>
              <a:rPr lang="en-US" sz="2700"/>
              <a:t>SQL can execute queries against a database</a:t>
            </a:r>
            <a:endParaRPr/>
          </a:p>
          <a:p>
            <a:pPr indent="-228631" lvl="0" marL="228600" rtl="0" algn="just">
              <a:lnSpc>
                <a:spcPct val="90000"/>
              </a:lnSpc>
              <a:spcBef>
                <a:spcPts val="1000"/>
              </a:spcBef>
              <a:spcAft>
                <a:spcPts val="0"/>
              </a:spcAft>
              <a:buClr>
                <a:schemeClr val="dk1"/>
              </a:buClr>
              <a:buSzPct val="100000"/>
              <a:buChar char="•"/>
            </a:pPr>
            <a:r>
              <a:rPr lang="en-US" sz="2700"/>
              <a:t>SQL can retrieve data from a database</a:t>
            </a:r>
            <a:endParaRPr/>
          </a:p>
          <a:p>
            <a:pPr indent="-228631" lvl="0" marL="228600" rtl="0" algn="just">
              <a:lnSpc>
                <a:spcPct val="90000"/>
              </a:lnSpc>
              <a:spcBef>
                <a:spcPts val="1000"/>
              </a:spcBef>
              <a:spcAft>
                <a:spcPts val="0"/>
              </a:spcAft>
              <a:buClr>
                <a:schemeClr val="dk1"/>
              </a:buClr>
              <a:buSzPct val="100000"/>
              <a:buChar char="•"/>
            </a:pPr>
            <a:r>
              <a:rPr lang="en-US" sz="2700"/>
              <a:t>SQL can insert records in a database</a:t>
            </a:r>
            <a:endParaRPr/>
          </a:p>
          <a:p>
            <a:pPr indent="-228631" lvl="0" marL="228600" rtl="0" algn="just">
              <a:lnSpc>
                <a:spcPct val="90000"/>
              </a:lnSpc>
              <a:spcBef>
                <a:spcPts val="1000"/>
              </a:spcBef>
              <a:spcAft>
                <a:spcPts val="0"/>
              </a:spcAft>
              <a:buClr>
                <a:schemeClr val="dk1"/>
              </a:buClr>
              <a:buSzPct val="100000"/>
              <a:buChar char="•"/>
            </a:pPr>
            <a:r>
              <a:rPr lang="en-US" sz="2700"/>
              <a:t>SQL can update records in a database</a:t>
            </a:r>
            <a:endParaRPr/>
          </a:p>
          <a:p>
            <a:pPr indent="-228631" lvl="0" marL="228600" rtl="0" algn="just">
              <a:lnSpc>
                <a:spcPct val="90000"/>
              </a:lnSpc>
              <a:spcBef>
                <a:spcPts val="1000"/>
              </a:spcBef>
              <a:spcAft>
                <a:spcPts val="0"/>
              </a:spcAft>
              <a:buClr>
                <a:schemeClr val="dk1"/>
              </a:buClr>
              <a:buSzPct val="100000"/>
              <a:buChar char="•"/>
            </a:pPr>
            <a:r>
              <a:rPr lang="en-US" sz="2700"/>
              <a:t>SQL can delete records from a database</a:t>
            </a:r>
            <a:endParaRPr/>
          </a:p>
          <a:p>
            <a:pPr indent="-228631" lvl="0" marL="228600" rtl="0" algn="just">
              <a:lnSpc>
                <a:spcPct val="90000"/>
              </a:lnSpc>
              <a:spcBef>
                <a:spcPts val="1000"/>
              </a:spcBef>
              <a:spcAft>
                <a:spcPts val="0"/>
              </a:spcAft>
              <a:buClr>
                <a:schemeClr val="dk1"/>
              </a:buClr>
              <a:buSzPct val="100000"/>
              <a:buChar char="•"/>
            </a:pPr>
            <a:r>
              <a:rPr lang="en-US" sz="2700"/>
              <a:t>SQL can create new databases</a:t>
            </a:r>
            <a:endParaRPr/>
          </a:p>
          <a:p>
            <a:pPr indent="-228631" lvl="0" marL="228600" rtl="0" algn="just">
              <a:lnSpc>
                <a:spcPct val="90000"/>
              </a:lnSpc>
              <a:spcBef>
                <a:spcPts val="1000"/>
              </a:spcBef>
              <a:spcAft>
                <a:spcPts val="0"/>
              </a:spcAft>
              <a:buClr>
                <a:schemeClr val="dk1"/>
              </a:buClr>
              <a:buSzPct val="100000"/>
              <a:buChar char="•"/>
            </a:pPr>
            <a:r>
              <a:rPr lang="en-US" sz="2700"/>
              <a:t>SQL can create new tables in a database</a:t>
            </a:r>
            <a:endParaRPr/>
          </a:p>
          <a:p>
            <a:pPr indent="-228631" lvl="0" marL="228600" rtl="0" algn="just">
              <a:lnSpc>
                <a:spcPct val="90000"/>
              </a:lnSpc>
              <a:spcBef>
                <a:spcPts val="1000"/>
              </a:spcBef>
              <a:spcAft>
                <a:spcPts val="0"/>
              </a:spcAft>
              <a:buClr>
                <a:schemeClr val="dk1"/>
              </a:buClr>
              <a:buSzPct val="100000"/>
              <a:buChar char="•"/>
            </a:pPr>
            <a:r>
              <a:rPr lang="en-US" sz="2700"/>
              <a:t>SQL can create stored procedures in a database</a:t>
            </a:r>
            <a:endParaRPr/>
          </a:p>
          <a:p>
            <a:pPr indent="-228631" lvl="0" marL="228600" rtl="0" algn="just">
              <a:lnSpc>
                <a:spcPct val="90000"/>
              </a:lnSpc>
              <a:spcBef>
                <a:spcPts val="1000"/>
              </a:spcBef>
              <a:spcAft>
                <a:spcPts val="0"/>
              </a:spcAft>
              <a:buClr>
                <a:schemeClr val="dk1"/>
              </a:buClr>
              <a:buSzPct val="100000"/>
              <a:buChar char="•"/>
            </a:pPr>
            <a:r>
              <a:rPr lang="en-US" sz="2700"/>
              <a:t>SQL can create views in a database</a:t>
            </a:r>
            <a:endParaRPr/>
          </a:p>
          <a:p>
            <a:pPr indent="-228631" lvl="0" marL="228600" rtl="0" algn="just">
              <a:lnSpc>
                <a:spcPct val="90000"/>
              </a:lnSpc>
              <a:spcBef>
                <a:spcPts val="1000"/>
              </a:spcBef>
              <a:spcAft>
                <a:spcPts val="0"/>
              </a:spcAft>
              <a:buClr>
                <a:schemeClr val="dk1"/>
              </a:buClr>
              <a:buSzPct val="100000"/>
              <a:buChar char="•"/>
            </a:pPr>
            <a:r>
              <a:rPr lang="en-US" sz="2700"/>
              <a:t>SQL can set permissions on tables, procedures, and views</a:t>
            </a:r>
            <a:endParaRPr/>
          </a:p>
          <a:p>
            <a:pPr indent="0" lvl="0" marL="0" rtl="0" algn="just">
              <a:lnSpc>
                <a:spcPct val="80000"/>
              </a:lnSpc>
              <a:spcBef>
                <a:spcPts val="1000"/>
              </a:spcBef>
              <a:spcAft>
                <a:spcPts val="0"/>
              </a:spcAft>
              <a:buClr>
                <a:schemeClr val="dk1"/>
              </a:buClr>
              <a:buSzPct val="100000"/>
              <a:buNone/>
            </a:pPr>
            <a:r>
              <a:t/>
            </a:r>
            <a:endParaRPr sz="2700"/>
          </a:p>
          <a:p>
            <a:pPr indent="0" lvl="0" marL="0" rtl="0" algn="just">
              <a:lnSpc>
                <a:spcPct val="80000"/>
              </a:lnSpc>
              <a:spcBef>
                <a:spcPts val="1000"/>
              </a:spcBef>
              <a:spcAft>
                <a:spcPts val="0"/>
              </a:spcAft>
              <a:buClr>
                <a:schemeClr val="dk1"/>
              </a:buClr>
              <a:buSzPct val="100000"/>
              <a:buNone/>
            </a:pPr>
            <a:r>
              <a:t/>
            </a:r>
            <a:endParaRPr sz="2700"/>
          </a:p>
          <a:p>
            <a:pPr indent="-70040" lvl="0" marL="228600" rtl="0" algn="just">
              <a:lnSpc>
                <a:spcPct val="80000"/>
              </a:lnSpc>
              <a:spcBef>
                <a:spcPts val="1000"/>
              </a:spcBef>
              <a:spcAft>
                <a:spcPts val="0"/>
              </a:spcAft>
              <a:buClr>
                <a:schemeClr val="dk1"/>
              </a:buClr>
              <a:buSzPct val="100000"/>
              <a:buNone/>
            </a:pPr>
            <a:r>
              <a:t/>
            </a:r>
            <a:endParaRPr sz="2700"/>
          </a:p>
          <a:p>
            <a:pPr indent="-46545" lvl="0" marL="228600" rtl="0" algn="just">
              <a:lnSpc>
                <a:spcPct val="90000"/>
              </a:lnSpc>
              <a:spcBef>
                <a:spcPts val="1000"/>
              </a:spcBef>
              <a:spcAft>
                <a:spcPts val="0"/>
              </a:spcAft>
              <a:buClr>
                <a:schemeClr val="dk1"/>
              </a:buClr>
              <a:buSzPct val="100000"/>
              <a:buNone/>
            </a:pPr>
            <a:r>
              <a:t/>
            </a:r>
            <a:endParaRPr i="1" sz="310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 to Databases</a:t>
            </a:r>
            <a:endParaRPr/>
          </a:p>
        </p:txBody>
      </p:sp>
      <p:sp>
        <p:nvSpPr>
          <p:cNvPr id="115" name="Google Shape;115;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Database</a:t>
            </a:r>
            <a:endParaRPr/>
          </a:p>
          <a:p>
            <a:pPr indent="-228600" lvl="0" marL="228600" rtl="0" algn="just">
              <a:lnSpc>
                <a:spcPct val="90000"/>
              </a:lnSpc>
              <a:spcBef>
                <a:spcPts val="1000"/>
              </a:spcBef>
              <a:spcAft>
                <a:spcPts val="0"/>
              </a:spcAft>
              <a:buClr>
                <a:schemeClr val="dk1"/>
              </a:buClr>
              <a:buSzPts val="2800"/>
              <a:buChar char="•"/>
            </a:pPr>
            <a:r>
              <a:rPr lang="en-US"/>
              <a:t>A database has some source from which the data is derived , some degree of interaction with events in the real world, and an audience that is actively interested in its contents</a:t>
            </a:r>
            <a:endParaRPr/>
          </a:p>
          <a:p>
            <a:pPr indent="-228600" lvl="0" marL="228600" rtl="0" algn="just">
              <a:lnSpc>
                <a:spcPct val="90000"/>
              </a:lnSpc>
              <a:spcBef>
                <a:spcPts val="1000"/>
              </a:spcBef>
              <a:spcAft>
                <a:spcPts val="0"/>
              </a:spcAft>
              <a:buClr>
                <a:schemeClr val="dk1"/>
              </a:buClr>
              <a:buSzPts val="2800"/>
              <a:buChar char="•"/>
            </a:pPr>
            <a:r>
              <a:rPr lang="en-US"/>
              <a:t>A database can be of any size and complexity </a:t>
            </a:r>
            <a:endParaRPr/>
          </a:p>
          <a:p>
            <a:pPr indent="-228600" lvl="0" marL="228600" rtl="0" algn="just">
              <a:lnSpc>
                <a:spcPct val="90000"/>
              </a:lnSpc>
              <a:spcBef>
                <a:spcPts val="1000"/>
              </a:spcBef>
              <a:spcAft>
                <a:spcPts val="0"/>
              </a:spcAft>
              <a:buClr>
                <a:schemeClr val="dk1"/>
              </a:buClr>
              <a:buSzPts val="2800"/>
              <a:buChar char="•"/>
            </a:pPr>
            <a:r>
              <a:rPr lang="en-US"/>
              <a:t>A database can be generated and maintained manually or it may be computerized </a:t>
            </a:r>
            <a:endParaRPr/>
          </a:p>
          <a:p>
            <a:pPr indent="-228600" lvl="0" marL="228600" rtl="0" algn="just">
              <a:lnSpc>
                <a:spcPct val="90000"/>
              </a:lnSpc>
              <a:spcBef>
                <a:spcPts val="1000"/>
              </a:spcBef>
              <a:spcAft>
                <a:spcPts val="0"/>
              </a:spcAft>
              <a:buClr>
                <a:schemeClr val="dk1"/>
              </a:buClr>
              <a:buSzPts val="2800"/>
              <a:buChar char="•"/>
            </a:pPr>
            <a:r>
              <a:rPr lang="en-US"/>
              <a:t>For example, a library card catalog is a database that may be created and maintained manually</a:t>
            </a:r>
            <a:endParaRPr/>
          </a:p>
          <a:p>
            <a:pPr indent="0" lvl="0" marL="0" rtl="0" algn="just">
              <a:lnSpc>
                <a:spcPct val="90000"/>
              </a:lnSpc>
              <a:spcBef>
                <a:spcPts val="1000"/>
              </a:spcBef>
              <a:spcAft>
                <a:spcPts val="0"/>
              </a:spcAft>
              <a:buClr>
                <a:schemeClr val="dk1"/>
              </a:buClr>
              <a:buSzPts val="2800"/>
              <a:buNone/>
            </a:pPr>
            <a:r>
              <a:t/>
            </a:r>
            <a:endParaRPr/>
          </a:p>
          <a:p>
            <a:pPr indent="-50800" lvl="0" marL="228600" rtl="0" algn="just">
              <a:lnSpc>
                <a:spcPct val="90000"/>
              </a:lnSpc>
              <a:spcBef>
                <a:spcPts val="1000"/>
              </a:spcBef>
              <a:spcAft>
                <a:spcPts val="0"/>
              </a:spcAft>
              <a:buClr>
                <a:schemeClr val="dk1"/>
              </a:buClr>
              <a:buSzPts val="2800"/>
              <a:buNone/>
            </a:pPr>
            <a:r>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6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 to Databases</a:t>
            </a:r>
            <a:endParaRPr/>
          </a:p>
        </p:txBody>
      </p:sp>
      <p:sp>
        <p:nvSpPr>
          <p:cNvPr id="446" name="Google Shape;446;p60"/>
          <p:cNvSpPr txBox="1"/>
          <p:nvPr>
            <p:ph idx="1" type="body"/>
          </p:nvPr>
        </p:nvSpPr>
        <p:spPr>
          <a:xfrm>
            <a:off x="581025" y="1358900"/>
            <a:ext cx="11209256" cy="513397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Database Architectures</a:t>
            </a:r>
            <a:endParaRPr/>
          </a:p>
          <a:p>
            <a:pPr indent="-228600" lvl="0" marL="228600" rtl="0" algn="just">
              <a:lnSpc>
                <a:spcPct val="80000"/>
              </a:lnSpc>
              <a:spcBef>
                <a:spcPts val="1000"/>
              </a:spcBef>
              <a:spcAft>
                <a:spcPts val="0"/>
              </a:spcAft>
              <a:buClr>
                <a:schemeClr val="dk1"/>
              </a:buClr>
              <a:buSzPts val="2700"/>
              <a:buChar char="•"/>
            </a:pPr>
            <a:r>
              <a:rPr lang="en-US" sz="2700"/>
              <a:t>Architectures for database can be classified into two – </a:t>
            </a:r>
            <a:r>
              <a:rPr lang="en-US" sz="2700">
                <a:solidFill>
                  <a:srgbClr val="FF0000"/>
                </a:solidFill>
              </a:rPr>
              <a:t>Centralized DBMS Architecture (single tier) and Client – Server Architecture (Multi tier)</a:t>
            </a:r>
            <a:endParaRPr/>
          </a:p>
          <a:p>
            <a:pPr indent="0" lvl="0" marL="0" rtl="0" algn="just">
              <a:lnSpc>
                <a:spcPct val="80000"/>
              </a:lnSpc>
              <a:spcBef>
                <a:spcPts val="1000"/>
              </a:spcBef>
              <a:spcAft>
                <a:spcPts val="0"/>
              </a:spcAft>
              <a:buClr>
                <a:srgbClr val="FF0000"/>
              </a:buClr>
              <a:buSzPts val="2700"/>
              <a:buNone/>
            </a:pPr>
            <a:r>
              <a:rPr lang="en-US" sz="2700">
                <a:solidFill>
                  <a:srgbClr val="FF0000"/>
                </a:solidFill>
              </a:rPr>
              <a:t>Centralized DBMS architecture</a:t>
            </a:r>
            <a:endParaRPr/>
          </a:p>
          <a:p>
            <a:pPr indent="-228600" lvl="0" marL="228600" rtl="0" algn="just">
              <a:lnSpc>
                <a:spcPct val="80000"/>
              </a:lnSpc>
              <a:spcBef>
                <a:spcPts val="1000"/>
              </a:spcBef>
              <a:spcAft>
                <a:spcPts val="0"/>
              </a:spcAft>
              <a:buClr>
                <a:schemeClr val="dk1"/>
              </a:buClr>
              <a:buSzPts val="2700"/>
              <a:buChar char="•"/>
            </a:pPr>
            <a:r>
              <a:rPr lang="en-US" sz="2700"/>
              <a:t>In this architecture, the database is directly available to the user</a:t>
            </a:r>
            <a:endParaRPr/>
          </a:p>
          <a:p>
            <a:pPr indent="-228600" lvl="0" marL="228600" rtl="0" algn="just">
              <a:lnSpc>
                <a:spcPct val="80000"/>
              </a:lnSpc>
              <a:spcBef>
                <a:spcPts val="1000"/>
              </a:spcBef>
              <a:spcAft>
                <a:spcPts val="0"/>
              </a:spcAft>
              <a:buClr>
                <a:schemeClr val="dk1"/>
              </a:buClr>
              <a:buSzPts val="2700"/>
              <a:buChar char="•"/>
            </a:pPr>
            <a:r>
              <a:rPr lang="en-US" sz="2700"/>
              <a:t>It means the user can directly sit on the DBMS and uses it</a:t>
            </a:r>
            <a:endParaRPr/>
          </a:p>
          <a:p>
            <a:pPr indent="-228600" lvl="0" marL="228600" rtl="0" algn="just">
              <a:lnSpc>
                <a:spcPct val="80000"/>
              </a:lnSpc>
              <a:spcBef>
                <a:spcPts val="1000"/>
              </a:spcBef>
              <a:spcAft>
                <a:spcPts val="0"/>
              </a:spcAft>
              <a:buClr>
                <a:schemeClr val="dk1"/>
              </a:buClr>
              <a:buSzPts val="2700"/>
              <a:buChar char="•"/>
            </a:pPr>
            <a:r>
              <a:rPr lang="en-US" sz="2700"/>
              <a:t>Any changes done here will directly be done on the database itself</a:t>
            </a:r>
            <a:endParaRPr/>
          </a:p>
          <a:p>
            <a:pPr indent="-228600" lvl="0" marL="228600" rtl="0" algn="just">
              <a:lnSpc>
                <a:spcPct val="80000"/>
              </a:lnSpc>
              <a:spcBef>
                <a:spcPts val="1000"/>
              </a:spcBef>
              <a:spcAft>
                <a:spcPts val="0"/>
              </a:spcAft>
              <a:buClr>
                <a:schemeClr val="dk1"/>
              </a:buClr>
              <a:buSzPts val="2700"/>
              <a:buChar char="•"/>
            </a:pPr>
            <a:r>
              <a:rPr lang="en-US" sz="2700"/>
              <a:t>It doesn't provide a handy tool for end users</a:t>
            </a:r>
            <a:endParaRPr/>
          </a:p>
          <a:p>
            <a:pPr indent="-228600" lvl="0" marL="228600" rtl="0" algn="just">
              <a:lnSpc>
                <a:spcPct val="80000"/>
              </a:lnSpc>
              <a:spcBef>
                <a:spcPts val="1000"/>
              </a:spcBef>
              <a:spcAft>
                <a:spcPts val="0"/>
              </a:spcAft>
              <a:buClr>
                <a:schemeClr val="dk1"/>
              </a:buClr>
              <a:buSzPts val="2700"/>
              <a:buChar char="•"/>
            </a:pPr>
            <a:r>
              <a:rPr lang="en-US" sz="2700"/>
              <a:t>The 1-Tier architecture is used for development of the local application, where programmers can directly communicate with the database for the quick response</a:t>
            </a:r>
            <a:endParaRPr sz="2700"/>
          </a:p>
          <a:p>
            <a:pPr indent="-57150" lvl="0" marL="228600" rtl="0" algn="just">
              <a:lnSpc>
                <a:spcPct val="80000"/>
              </a:lnSpc>
              <a:spcBef>
                <a:spcPts val="1000"/>
              </a:spcBef>
              <a:spcAft>
                <a:spcPts val="0"/>
              </a:spcAft>
              <a:buClr>
                <a:schemeClr val="dk1"/>
              </a:buClr>
              <a:buSzPts val="2700"/>
              <a:buNone/>
            </a:pPr>
            <a:r>
              <a:t/>
            </a:r>
            <a:endParaRPr sz="2700"/>
          </a:p>
          <a:p>
            <a:pPr indent="0" lvl="0" marL="0" rtl="0" algn="just">
              <a:lnSpc>
                <a:spcPct val="80000"/>
              </a:lnSpc>
              <a:spcBef>
                <a:spcPts val="1000"/>
              </a:spcBef>
              <a:spcAft>
                <a:spcPts val="0"/>
              </a:spcAft>
              <a:buClr>
                <a:schemeClr val="dk1"/>
              </a:buClr>
              <a:buSzPts val="2700"/>
              <a:buNone/>
            </a:pPr>
            <a:r>
              <a:t/>
            </a:r>
            <a:endParaRPr sz="2700"/>
          </a:p>
          <a:p>
            <a:pPr indent="0" lvl="0" marL="0" rtl="0" algn="just">
              <a:lnSpc>
                <a:spcPct val="80000"/>
              </a:lnSpc>
              <a:spcBef>
                <a:spcPts val="1000"/>
              </a:spcBef>
              <a:spcAft>
                <a:spcPts val="0"/>
              </a:spcAft>
              <a:buClr>
                <a:schemeClr val="dk1"/>
              </a:buClr>
              <a:buSzPts val="2700"/>
              <a:buNone/>
            </a:pPr>
            <a:r>
              <a:t/>
            </a:r>
            <a:endParaRPr sz="2700"/>
          </a:p>
          <a:p>
            <a:pPr indent="-57150" lvl="0" marL="228600" rtl="0" algn="just">
              <a:lnSpc>
                <a:spcPct val="80000"/>
              </a:lnSpc>
              <a:spcBef>
                <a:spcPts val="1000"/>
              </a:spcBef>
              <a:spcAft>
                <a:spcPts val="0"/>
              </a:spcAft>
              <a:buClr>
                <a:schemeClr val="dk1"/>
              </a:buClr>
              <a:buSzPts val="2700"/>
              <a:buNone/>
            </a:pPr>
            <a:r>
              <a:t/>
            </a:r>
            <a:endParaRPr sz="2700"/>
          </a:p>
          <a:p>
            <a:pPr indent="-31750" lvl="0" marL="228600" rtl="0" algn="just">
              <a:lnSpc>
                <a:spcPct val="90000"/>
              </a:lnSpc>
              <a:spcBef>
                <a:spcPts val="1000"/>
              </a:spcBef>
              <a:spcAft>
                <a:spcPts val="0"/>
              </a:spcAft>
              <a:buClr>
                <a:schemeClr val="dk1"/>
              </a:buClr>
              <a:buSzPts val="3100"/>
              <a:buNone/>
            </a:pPr>
            <a:r>
              <a:t/>
            </a:r>
            <a:endParaRPr i="1" sz="3100">
              <a:solidFill>
                <a:srgbClr val="FF0000"/>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6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 to Databases</a:t>
            </a:r>
            <a:endParaRPr/>
          </a:p>
        </p:txBody>
      </p:sp>
      <p:sp>
        <p:nvSpPr>
          <p:cNvPr id="452" name="Google Shape;452;p61"/>
          <p:cNvSpPr txBox="1"/>
          <p:nvPr>
            <p:ph idx="1" type="body"/>
          </p:nvPr>
        </p:nvSpPr>
        <p:spPr>
          <a:xfrm>
            <a:off x="581025" y="1358900"/>
            <a:ext cx="11209256" cy="513397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Database Architectures</a:t>
            </a:r>
            <a:endParaRPr/>
          </a:p>
          <a:p>
            <a:pPr indent="0" lvl="0" marL="0" rtl="0" algn="just">
              <a:lnSpc>
                <a:spcPct val="80000"/>
              </a:lnSpc>
              <a:spcBef>
                <a:spcPts val="1000"/>
              </a:spcBef>
              <a:spcAft>
                <a:spcPts val="0"/>
              </a:spcAft>
              <a:buClr>
                <a:srgbClr val="FF0000"/>
              </a:buClr>
              <a:buSzPts val="2700"/>
              <a:buNone/>
            </a:pPr>
            <a:r>
              <a:rPr lang="en-US" sz="2700">
                <a:solidFill>
                  <a:srgbClr val="FF0000"/>
                </a:solidFill>
              </a:rPr>
              <a:t>Centralized DBMS architecture</a:t>
            </a:r>
            <a:endParaRPr/>
          </a:p>
          <a:p>
            <a:pPr indent="-57150" lvl="0" marL="228600" rtl="0" algn="just">
              <a:lnSpc>
                <a:spcPct val="80000"/>
              </a:lnSpc>
              <a:spcBef>
                <a:spcPts val="1000"/>
              </a:spcBef>
              <a:spcAft>
                <a:spcPts val="0"/>
              </a:spcAft>
              <a:buClr>
                <a:schemeClr val="dk1"/>
              </a:buClr>
              <a:buSzPts val="2700"/>
              <a:buNone/>
            </a:pPr>
            <a:r>
              <a:t/>
            </a:r>
            <a:endParaRPr sz="2700"/>
          </a:p>
          <a:p>
            <a:pPr indent="0" lvl="0" marL="0" rtl="0" algn="just">
              <a:lnSpc>
                <a:spcPct val="80000"/>
              </a:lnSpc>
              <a:spcBef>
                <a:spcPts val="1000"/>
              </a:spcBef>
              <a:spcAft>
                <a:spcPts val="0"/>
              </a:spcAft>
              <a:buClr>
                <a:schemeClr val="dk1"/>
              </a:buClr>
              <a:buSzPts val="2700"/>
              <a:buNone/>
            </a:pPr>
            <a:r>
              <a:t/>
            </a:r>
            <a:endParaRPr sz="2700"/>
          </a:p>
          <a:p>
            <a:pPr indent="0" lvl="0" marL="0" rtl="0" algn="just">
              <a:lnSpc>
                <a:spcPct val="80000"/>
              </a:lnSpc>
              <a:spcBef>
                <a:spcPts val="1000"/>
              </a:spcBef>
              <a:spcAft>
                <a:spcPts val="0"/>
              </a:spcAft>
              <a:buClr>
                <a:schemeClr val="dk1"/>
              </a:buClr>
              <a:buSzPts val="2700"/>
              <a:buNone/>
            </a:pPr>
            <a:r>
              <a:t/>
            </a:r>
            <a:endParaRPr sz="2700"/>
          </a:p>
          <a:p>
            <a:pPr indent="-57150" lvl="0" marL="228600" rtl="0" algn="just">
              <a:lnSpc>
                <a:spcPct val="80000"/>
              </a:lnSpc>
              <a:spcBef>
                <a:spcPts val="1000"/>
              </a:spcBef>
              <a:spcAft>
                <a:spcPts val="0"/>
              </a:spcAft>
              <a:buClr>
                <a:schemeClr val="dk1"/>
              </a:buClr>
              <a:buSzPts val="2700"/>
              <a:buNone/>
            </a:pPr>
            <a:r>
              <a:t/>
            </a:r>
            <a:endParaRPr sz="2700"/>
          </a:p>
          <a:p>
            <a:pPr indent="-31750" lvl="0" marL="228600" rtl="0" algn="just">
              <a:lnSpc>
                <a:spcPct val="90000"/>
              </a:lnSpc>
              <a:spcBef>
                <a:spcPts val="1000"/>
              </a:spcBef>
              <a:spcAft>
                <a:spcPts val="0"/>
              </a:spcAft>
              <a:buClr>
                <a:schemeClr val="dk1"/>
              </a:buClr>
              <a:buSzPts val="3100"/>
              <a:buNone/>
            </a:pPr>
            <a:r>
              <a:t/>
            </a:r>
            <a:endParaRPr i="1" sz="3100">
              <a:solidFill>
                <a:srgbClr val="FF0000"/>
              </a:solidFill>
            </a:endParaRPr>
          </a:p>
        </p:txBody>
      </p:sp>
      <p:pic>
        <p:nvPicPr>
          <p:cNvPr id="453" name="Google Shape;453;p61"/>
          <p:cNvPicPr preferRelativeResize="0"/>
          <p:nvPr/>
        </p:nvPicPr>
        <p:blipFill rotWithShape="1">
          <a:blip r:embed="rId3">
            <a:alphaModFix/>
          </a:blip>
          <a:srcRect b="0" l="0" r="0" t="0"/>
          <a:stretch/>
        </p:blipFill>
        <p:spPr>
          <a:xfrm>
            <a:off x="2566686" y="2296878"/>
            <a:ext cx="5777214" cy="4489138"/>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6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 to Databases</a:t>
            </a:r>
            <a:endParaRPr/>
          </a:p>
        </p:txBody>
      </p:sp>
      <p:sp>
        <p:nvSpPr>
          <p:cNvPr id="459" name="Google Shape;459;p62"/>
          <p:cNvSpPr txBox="1"/>
          <p:nvPr>
            <p:ph idx="1" type="body"/>
          </p:nvPr>
        </p:nvSpPr>
        <p:spPr>
          <a:xfrm>
            <a:off x="581025" y="1358900"/>
            <a:ext cx="11209256" cy="513397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Database Architectures</a:t>
            </a:r>
            <a:endParaRPr/>
          </a:p>
          <a:p>
            <a:pPr indent="0" lvl="0" marL="0" rtl="0" algn="just">
              <a:lnSpc>
                <a:spcPct val="80000"/>
              </a:lnSpc>
              <a:spcBef>
                <a:spcPts val="1000"/>
              </a:spcBef>
              <a:spcAft>
                <a:spcPts val="0"/>
              </a:spcAft>
              <a:buClr>
                <a:srgbClr val="FF0000"/>
              </a:buClr>
              <a:buSzPts val="2700"/>
              <a:buNone/>
            </a:pPr>
            <a:r>
              <a:rPr lang="en-US" sz="2700">
                <a:solidFill>
                  <a:srgbClr val="FF0000"/>
                </a:solidFill>
              </a:rPr>
              <a:t>Client – Server architecture</a:t>
            </a:r>
            <a:endParaRPr/>
          </a:p>
          <a:p>
            <a:pPr indent="-228600" lvl="0" marL="228600" rtl="0" algn="just">
              <a:lnSpc>
                <a:spcPct val="80000"/>
              </a:lnSpc>
              <a:spcBef>
                <a:spcPts val="1000"/>
              </a:spcBef>
              <a:spcAft>
                <a:spcPts val="0"/>
              </a:spcAft>
              <a:buClr>
                <a:schemeClr val="dk1"/>
              </a:buClr>
              <a:buSzPts val="2700"/>
              <a:buChar char="•"/>
            </a:pPr>
            <a:r>
              <a:rPr lang="en-US" sz="2700"/>
              <a:t>The idea is to define specialized servers with specific functionalities</a:t>
            </a:r>
            <a:endParaRPr/>
          </a:p>
          <a:p>
            <a:pPr indent="-228600" lvl="0" marL="228600" rtl="0" algn="just">
              <a:lnSpc>
                <a:spcPct val="80000"/>
              </a:lnSpc>
              <a:spcBef>
                <a:spcPts val="1000"/>
              </a:spcBef>
              <a:spcAft>
                <a:spcPts val="0"/>
              </a:spcAft>
              <a:buClr>
                <a:schemeClr val="dk1"/>
              </a:buClr>
              <a:buSzPts val="2700"/>
              <a:buChar char="•"/>
            </a:pPr>
            <a:r>
              <a:rPr lang="en-US" sz="2700"/>
              <a:t>For example a machine designated as printer server by being connected to various printers; all print requests by the client are forwarded to this machine</a:t>
            </a:r>
            <a:endParaRPr/>
          </a:p>
          <a:p>
            <a:pPr indent="-228600" lvl="0" marL="228600" rtl="0" algn="just">
              <a:lnSpc>
                <a:spcPct val="80000"/>
              </a:lnSpc>
              <a:spcBef>
                <a:spcPts val="1000"/>
              </a:spcBef>
              <a:spcAft>
                <a:spcPts val="0"/>
              </a:spcAft>
              <a:buClr>
                <a:schemeClr val="dk1"/>
              </a:buClr>
              <a:buSzPts val="2700"/>
              <a:buChar char="•"/>
            </a:pPr>
            <a:r>
              <a:rPr lang="en-US" sz="2700"/>
              <a:t>The client machines provide the user with appropriate interfaces to utilize these servers as well as with local processing powers to run local applications</a:t>
            </a:r>
            <a:endParaRPr/>
          </a:p>
          <a:p>
            <a:pPr indent="-228600" lvl="0" marL="228600" rtl="0" algn="just">
              <a:lnSpc>
                <a:spcPct val="80000"/>
              </a:lnSpc>
              <a:spcBef>
                <a:spcPts val="1000"/>
              </a:spcBef>
              <a:spcAft>
                <a:spcPts val="0"/>
              </a:spcAft>
              <a:buClr>
                <a:schemeClr val="dk1"/>
              </a:buClr>
              <a:buSzPts val="2700"/>
              <a:buChar char="•"/>
            </a:pPr>
            <a:r>
              <a:rPr lang="en-US" sz="2700"/>
              <a:t>A client is typically a user machine that provides user interface capabilities and local processing</a:t>
            </a:r>
            <a:endParaRPr/>
          </a:p>
          <a:p>
            <a:pPr indent="-228600" lvl="0" marL="228600" rtl="0" algn="just">
              <a:lnSpc>
                <a:spcPct val="80000"/>
              </a:lnSpc>
              <a:spcBef>
                <a:spcPts val="1000"/>
              </a:spcBef>
              <a:spcAft>
                <a:spcPts val="0"/>
              </a:spcAft>
              <a:buClr>
                <a:schemeClr val="dk1"/>
              </a:buClr>
              <a:buSzPts val="2700"/>
              <a:buChar char="•"/>
            </a:pPr>
            <a:r>
              <a:rPr lang="en-US" sz="2700"/>
              <a:t>A server is a system containing both hardware and software that can provide services to the client machines such as file access, printing, archiving or database access</a:t>
            </a:r>
            <a:endParaRPr sz="2700"/>
          </a:p>
          <a:p>
            <a:pPr indent="-57150" lvl="0" marL="228600" rtl="0" algn="just">
              <a:lnSpc>
                <a:spcPct val="80000"/>
              </a:lnSpc>
              <a:spcBef>
                <a:spcPts val="1000"/>
              </a:spcBef>
              <a:spcAft>
                <a:spcPts val="0"/>
              </a:spcAft>
              <a:buClr>
                <a:schemeClr val="dk1"/>
              </a:buClr>
              <a:buSzPts val="2700"/>
              <a:buNone/>
            </a:pPr>
            <a:r>
              <a:t/>
            </a:r>
            <a:endParaRPr sz="2700"/>
          </a:p>
          <a:p>
            <a:pPr indent="0" lvl="0" marL="0" rtl="0" algn="just">
              <a:lnSpc>
                <a:spcPct val="80000"/>
              </a:lnSpc>
              <a:spcBef>
                <a:spcPts val="1000"/>
              </a:spcBef>
              <a:spcAft>
                <a:spcPts val="0"/>
              </a:spcAft>
              <a:buClr>
                <a:schemeClr val="dk1"/>
              </a:buClr>
              <a:buSzPts val="2700"/>
              <a:buNone/>
            </a:pPr>
            <a:r>
              <a:t/>
            </a:r>
            <a:endParaRPr sz="2700"/>
          </a:p>
          <a:p>
            <a:pPr indent="0" lvl="0" marL="0" rtl="0" algn="just">
              <a:lnSpc>
                <a:spcPct val="80000"/>
              </a:lnSpc>
              <a:spcBef>
                <a:spcPts val="1000"/>
              </a:spcBef>
              <a:spcAft>
                <a:spcPts val="0"/>
              </a:spcAft>
              <a:buClr>
                <a:schemeClr val="dk1"/>
              </a:buClr>
              <a:buSzPts val="2700"/>
              <a:buNone/>
            </a:pPr>
            <a:r>
              <a:t/>
            </a:r>
            <a:endParaRPr sz="2700"/>
          </a:p>
          <a:p>
            <a:pPr indent="-57150" lvl="0" marL="228600" rtl="0" algn="just">
              <a:lnSpc>
                <a:spcPct val="80000"/>
              </a:lnSpc>
              <a:spcBef>
                <a:spcPts val="1000"/>
              </a:spcBef>
              <a:spcAft>
                <a:spcPts val="0"/>
              </a:spcAft>
              <a:buClr>
                <a:schemeClr val="dk1"/>
              </a:buClr>
              <a:buSzPts val="2700"/>
              <a:buNone/>
            </a:pPr>
            <a:r>
              <a:t/>
            </a:r>
            <a:endParaRPr sz="2700"/>
          </a:p>
          <a:p>
            <a:pPr indent="-31750" lvl="0" marL="228600" rtl="0" algn="just">
              <a:lnSpc>
                <a:spcPct val="90000"/>
              </a:lnSpc>
              <a:spcBef>
                <a:spcPts val="1000"/>
              </a:spcBef>
              <a:spcAft>
                <a:spcPts val="0"/>
              </a:spcAft>
              <a:buClr>
                <a:schemeClr val="dk1"/>
              </a:buClr>
              <a:buSzPts val="3100"/>
              <a:buNone/>
            </a:pPr>
            <a:r>
              <a:t/>
            </a:r>
            <a:endParaRPr i="1" sz="3100">
              <a:solidFill>
                <a:srgbClr val="FF0000"/>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6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 to Databases</a:t>
            </a:r>
            <a:endParaRPr/>
          </a:p>
        </p:txBody>
      </p:sp>
      <p:sp>
        <p:nvSpPr>
          <p:cNvPr id="465" name="Google Shape;465;p63"/>
          <p:cNvSpPr txBox="1"/>
          <p:nvPr>
            <p:ph idx="1" type="body"/>
          </p:nvPr>
        </p:nvSpPr>
        <p:spPr>
          <a:xfrm>
            <a:off x="581025" y="1358900"/>
            <a:ext cx="11209256" cy="513397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Database Architectures</a:t>
            </a:r>
            <a:endParaRPr/>
          </a:p>
          <a:p>
            <a:pPr indent="0" lvl="0" marL="0" rtl="0" algn="just">
              <a:lnSpc>
                <a:spcPct val="80000"/>
              </a:lnSpc>
              <a:spcBef>
                <a:spcPts val="1000"/>
              </a:spcBef>
              <a:spcAft>
                <a:spcPts val="0"/>
              </a:spcAft>
              <a:buClr>
                <a:srgbClr val="FF0000"/>
              </a:buClr>
              <a:buSzPts val="2700"/>
              <a:buNone/>
            </a:pPr>
            <a:r>
              <a:rPr lang="en-US" sz="2700">
                <a:solidFill>
                  <a:srgbClr val="FF0000"/>
                </a:solidFill>
              </a:rPr>
              <a:t>Client – Server architecture</a:t>
            </a:r>
            <a:endParaRPr/>
          </a:p>
          <a:p>
            <a:pPr indent="-228600" lvl="0" marL="228600" rtl="0" algn="just">
              <a:lnSpc>
                <a:spcPct val="80000"/>
              </a:lnSpc>
              <a:spcBef>
                <a:spcPts val="1000"/>
              </a:spcBef>
              <a:spcAft>
                <a:spcPts val="0"/>
              </a:spcAft>
              <a:buClr>
                <a:schemeClr val="dk1"/>
              </a:buClr>
              <a:buSzPts val="2700"/>
              <a:buChar char="•"/>
            </a:pPr>
            <a:r>
              <a:rPr lang="en-US" sz="2700"/>
              <a:t>Two main types of this category of architecture is </a:t>
            </a:r>
            <a:r>
              <a:rPr lang="en-US" sz="2700">
                <a:solidFill>
                  <a:srgbClr val="FF0000"/>
                </a:solidFill>
              </a:rPr>
              <a:t>two tier </a:t>
            </a:r>
            <a:r>
              <a:rPr lang="en-US" sz="2700"/>
              <a:t>and </a:t>
            </a:r>
            <a:r>
              <a:rPr lang="en-US" sz="2700">
                <a:solidFill>
                  <a:srgbClr val="FF0000"/>
                </a:solidFill>
              </a:rPr>
              <a:t>three tier</a:t>
            </a:r>
            <a:endParaRPr/>
          </a:p>
          <a:p>
            <a:pPr indent="0" lvl="0" marL="0" rtl="0" algn="just">
              <a:lnSpc>
                <a:spcPct val="80000"/>
              </a:lnSpc>
              <a:spcBef>
                <a:spcPts val="1000"/>
              </a:spcBef>
              <a:spcAft>
                <a:spcPts val="0"/>
              </a:spcAft>
              <a:buClr>
                <a:srgbClr val="FF0000"/>
              </a:buClr>
              <a:buSzPts val="2700"/>
              <a:buNone/>
            </a:pPr>
            <a:r>
              <a:rPr lang="en-US" sz="2700">
                <a:solidFill>
                  <a:srgbClr val="FF0000"/>
                </a:solidFill>
              </a:rPr>
              <a:t>Two Tier Client – Server Architecture</a:t>
            </a:r>
            <a:endParaRPr/>
          </a:p>
          <a:p>
            <a:pPr indent="-228600" lvl="0" marL="228600" rtl="0" algn="just">
              <a:lnSpc>
                <a:spcPct val="80000"/>
              </a:lnSpc>
              <a:spcBef>
                <a:spcPts val="1000"/>
              </a:spcBef>
              <a:spcAft>
                <a:spcPts val="0"/>
              </a:spcAft>
              <a:buClr>
                <a:schemeClr val="dk1"/>
              </a:buClr>
              <a:buSzPts val="2700"/>
              <a:buChar char="•"/>
            </a:pPr>
            <a:r>
              <a:rPr lang="en-US" sz="2700"/>
              <a:t>The user interface and application program runs on the client side</a:t>
            </a:r>
            <a:endParaRPr/>
          </a:p>
          <a:p>
            <a:pPr indent="-228600" lvl="0" marL="228600" rtl="0" algn="just">
              <a:lnSpc>
                <a:spcPct val="80000"/>
              </a:lnSpc>
              <a:spcBef>
                <a:spcPts val="1000"/>
              </a:spcBef>
              <a:spcAft>
                <a:spcPts val="0"/>
              </a:spcAft>
              <a:buClr>
                <a:schemeClr val="dk1"/>
              </a:buClr>
              <a:buSzPts val="2700"/>
              <a:buChar char="•"/>
            </a:pPr>
            <a:r>
              <a:rPr lang="en-US" sz="2700"/>
              <a:t>When DBMS access is required the program establishes a connection to the DBMS (which is on the server side) </a:t>
            </a:r>
            <a:endParaRPr/>
          </a:p>
          <a:p>
            <a:pPr indent="-228600" lvl="0" marL="228600" rtl="0" algn="just">
              <a:lnSpc>
                <a:spcPct val="80000"/>
              </a:lnSpc>
              <a:spcBef>
                <a:spcPts val="1000"/>
              </a:spcBef>
              <a:spcAft>
                <a:spcPts val="0"/>
              </a:spcAft>
              <a:buClr>
                <a:schemeClr val="dk1"/>
              </a:buClr>
              <a:buSzPts val="2700"/>
              <a:buChar char="•"/>
            </a:pPr>
            <a:r>
              <a:rPr lang="en-US" sz="2700"/>
              <a:t>Once the connection is created, the client program can communicate with the DBMS</a:t>
            </a:r>
            <a:endParaRPr/>
          </a:p>
          <a:p>
            <a:pPr indent="-228600" lvl="0" marL="228600" rtl="0" algn="just">
              <a:lnSpc>
                <a:spcPct val="80000"/>
              </a:lnSpc>
              <a:spcBef>
                <a:spcPts val="1000"/>
              </a:spcBef>
              <a:spcAft>
                <a:spcPts val="0"/>
              </a:spcAft>
              <a:buClr>
                <a:schemeClr val="dk1"/>
              </a:buClr>
              <a:buSzPts val="2700"/>
              <a:buChar char="•"/>
            </a:pPr>
            <a:r>
              <a:rPr lang="en-US" sz="2700"/>
              <a:t>A standard called Open Database Connectivity (ODBC) provides an application programming interface (API), which allows client-side programs to call the DBMS</a:t>
            </a:r>
            <a:endParaRPr sz="2700"/>
          </a:p>
          <a:p>
            <a:pPr indent="-57150" lvl="0" marL="228600" rtl="0" algn="just">
              <a:lnSpc>
                <a:spcPct val="80000"/>
              </a:lnSpc>
              <a:spcBef>
                <a:spcPts val="1000"/>
              </a:spcBef>
              <a:spcAft>
                <a:spcPts val="0"/>
              </a:spcAft>
              <a:buClr>
                <a:schemeClr val="dk1"/>
              </a:buClr>
              <a:buSzPts val="2700"/>
              <a:buNone/>
            </a:pPr>
            <a:r>
              <a:t/>
            </a:r>
            <a:endParaRPr sz="2700"/>
          </a:p>
          <a:p>
            <a:pPr indent="0" lvl="0" marL="0" rtl="0" algn="just">
              <a:lnSpc>
                <a:spcPct val="80000"/>
              </a:lnSpc>
              <a:spcBef>
                <a:spcPts val="1000"/>
              </a:spcBef>
              <a:spcAft>
                <a:spcPts val="0"/>
              </a:spcAft>
              <a:buClr>
                <a:schemeClr val="dk1"/>
              </a:buClr>
              <a:buSzPts val="2700"/>
              <a:buNone/>
            </a:pPr>
            <a:r>
              <a:t/>
            </a:r>
            <a:endParaRPr sz="2700"/>
          </a:p>
          <a:p>
            <a:pPr indent="0" lvl="0" marL="0" rtl="0" algn="just">
              <a:lnSpc>
                <a:spcPct val="80000"/>
              </a:lnSpc>
              <a:spcBef>
                <a:spcPts val="1000"/>
              </a:spcBef>
              <a:spcAft>
                <a:spcPts val="0"/>
              </a:spcAft>
              <a:buClr>
                <a:schemeClr val="dk1"/>
              </a:buClr>
              <a:buSzPts val="2700"/>
              <a:buNone/>
            </a:pPr>
            <a:r>
              <a:t/>
            </a:r>
            <a:endParaRPr sz="2700"/>
          </a:p>
          <a:p>
            <a:pPr indent="-57150" lvl="0" marL="228600" rtl="0" algn="just">
              <a:lnSpc>
                <a:spcPct val="80000"/>
              </a:lnSpc>
              <a:spcBef>
                <a:spcPts val="1000"/>
              </a:spcBef>
              <a:spcAft>
                <a:spcPts val="0"/>
              </a:spcAft>
              <a:buClr>
                <a:schemeClr val="dk1"/>
              </a:buClr>
              <a:buSzPts val="2700"/>
              <a:buNone/>
            </a:pPr>
            <a:r>
              <a:t/>
            </a:r>
            <a:endParaRPr sz="2700"/>
          </a:p>
          <a:p>
            <a:pPr indent="-31750" lvl="0" marL="228600" rtl="0" algn="just">
              <a:lnSpc>
                <a:spcPct val="90000"/>
              </a:lnSpc>
              <a:spcBef>
                <a:spcPts val="1000"/>
              </a:spcBef>
              <a:spcAft>
                <a:spcPts val="0"/>
              </a:spcAft>
              <a:buClr>
                <a:schemeClr val="dk1"/>
              </a:buClr>
              <a:buSzPts val="3100"/>
              <a:buNone/>
            </a:pPr>
            <a:r>
              <a:t/>
            </a:r>
            <a:endParaRPr i="1" sz="3100">
              <a:solidFill>
                <a:srgbClr val="FF0000"/>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6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 to Databases</a:t>
            </a:r>
            <a:endParaRPr/>
          </a:p>
        </p:txBody>
      </p:sp>
      <p:sp>
        <p:nvSpPr>
          <p:cNvPr id="471" name="Google Shape;471;p64"/>
          <p:cNvSpPr txBox="1"/>
          <p:nvPr>
            <p:ph idx="1" type="body"/>
          </p:nvPr>
        </p:nvSpPr>
        <p:spPr>
          <a:xfrm>
            <a:off x="581025" y="1358900"/>
            <a:ext cx="11209256" cy="513397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Database Architectures</a:t>
            </a:r>
            <a:endParaRPr/>
          </a:p>
          <a:p>
            <a:pPr indent="0" lvl="0" marL="0" rtl="0" algn="just">
              <a:lnSpc>
                <a:spcPct val="80000"/>
              </a:lnSpc>
              <a:spcBef>
                <a:spcPts val="1000"/>
              </a:spcBef>
              <a:spcAft>
                <a:spcPts val="0"/>
              </a:spcAft>
              <a:buClr>
                <a:srgbClr val="FF0000"/>
              </a:buClr>
              <a:buSzPts val="2700"/>
              <a:buNone/>
            </a:pPr>
            <a:r>
              <a:rPr lang="en-US" sz="2700">
                <a:solidFill>
                  <a:srgbClr val="FF0000"/>
                </a:solidFill>
              </a:rPr>
              <a:t>Client – Server architecture</a:t>
            </a:r>
            <a:endParaRPr/>
          </a:p>
          <a:p>
            <a:pPr indent="0" lvl="0" marL="0" rtl="0" algn="just">
              <a:lnSpc>
                <a:spcPct val="80000"/>
              </a:lnSpc>
              <a:spcBef>
                <a:spcPts val="1000"/>
              </a:spcBef>
              <a:spcAft>
                <a:spcPts val="0"/>
              </a:spcAft>
              <a:buClr>
                <a:srgbClr val="FF0000"/>
              </a:buClr>
              <a:buSzPts val="2700"/>
              <a:buNone/>
            </a:pPr>
            <a:r>
              <a:rPr lang="en-US" sz="2700">
                <a:solidFill>
                  <a:srgbClr val="FF0000"/>
                </a:solidFill>
              </a:rPr>
              <a:t>Two Tier Client – Server Architecture</a:t>
            </a:r>
            <a:endParaRPr/>
          </a:p>
          <a:p>
            <a:pPr indent="0" lvl="0" marL="0" rtl="0" algn="just">
              <a:lnSpc>
                <a:spcPct val="80000"/>
              </a:lnSpc>
              <a:spcBef>
                <a:spcPts val="1000"/>
              </a:spcBef>
              <a:spcAft>
                <a:spcPts val="0"/>
              </a:spcAft>
              <a:buClr>
                <a:schemeClr val="dk1"/>
              </a:buClr>
              <a:buSzPts val="2700"/>
              <a:buNone/>
            </a:pPr>
            <a:r>
              <a:t/>
            </a:r>
            <a:endParaRPr sz="2700"/>
          </a:p>
          <a:p>
            <a:pPr indent="0" lvl="0" marL="0" rtl="0" algn="just">
              <a:lnSpc>
                <a:spcPct val="80000"/>
              </a:lnSpc>
              <a:spcBef>
                <a:spcPts val="1000"/>
              </a:spcBef>
              <a:spcAft>
                <a:spcPts val="0"/>
              </a:spcAft>
              <a:buClr>
                <a:schemeClr val="dk1"/>
              </a:buClr>
              <a:buSzPts val="2700"/>
              <a:buNone/>
            </a:pPr>
            <a:r>
              <a:t/>
            </a:r>
            <a:endParaRPr sz="2700"/>
          </a:p>
          <a:p>
            <a:pPr indent="0" lvl="0" marL="0" rtl="0" algn="just">
              <a:lnSpc>
                <a:spcPct val="80000"/>
              </a:lnSpc>
              <a:spcBef>
                <a:spcPts val="1000"/>
              </a:spcBef>
              <a:spcAft>
                <a:spcPts val="0"/>
              </a:spcAft>
              <a:buClr>
                <a:schemeClr val="dk1"/>
              </a:buClr>
              <a:buSzPts val="2700"/>
              <a:buNone/>
            </a:pPr>
            <a:r>
              <a:t/>
            </a:r>
            <a:endParaRPr sz="2700"/>
          </a:p>
          <a:p>
            <a:pPr indent="-57150" lvl="0" marL="228600" rtl="0" algn="just">
              <a:lnSpc>
                <a:spcPct val="80000"/>
              </a:lnSpc>
              <a:spcBef>
                <a:spcPts val="1000"/>
              </a:spcBef>
              <a:spcAft>
                <a:spcPts val="0"/>
              </a:spcAft>
              <a:buClr>
                <a:schemeClr val="dk1"/>
              </a:buClr>
              <a:buSzPts val="2700"/>
              <a:buNone/>
            </a:pPr>
            <a:r>
              <a:t/>
            </a:r>
            <a:endParaRPr sz="2700"/>
          </a:p>
          <a:p>
            <a:pPr indent="-31750" lvl="0" marL="228600" rtl="0" algn="just">
              <a:lnSpc>
                <a:spcPct val="90000"/>
              </a:lnSpc>
              <a:spcBef>
                <a:spcPts val="1000"/>
              </a:spcBef>
              <a:spcAft>
                <a:spcPts val="0"/>
              </a:spcAft>
              <a:buClr>
                <a:schemeClr val="dk1"/>
              </a:buClr>
              <a:buSzPts val="3100"/>
              <a:buNone/>
            </a:pPr>
            <a:r>
              <a:t/>
            </a:r>
            <a:endParaRPr i="1" sz="3100">
              <a:solidFill>
                <a:srgbClr val="FF0000"/>
              </a:solidFill>
            </a:endParaRPr>
          </a:p>
        </p:txBody>
      </p:sp>
      <p:pic>
        <p:nvPicPr>
          <p:cNvPr id="472" name="Google Shape;472;p64"/>
          <p:cNvPicPr preferRelativeResize="0"/>
          <p:nvPr/>
        </p:nvPicPr>
        <p:blipFill rotWithShape="1">
          <a:blip r:embed="rId3">
            <a:alphaModFix/>
          </a:blip>
          <a:srcRect b="0" l="0" r="0" t="0"/>
          <a:stretch/>
        </p:blipFill>
        <p:spPr>
          <a:xfrm>
            <a:off x="2442910" y="3352801"/>
            <a:ext cx="6935202" cy="2606636"/>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6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 to Databases</a:t>
            </a:r>
            <a:endParaRPr/>
          </a:p>
        </p:txBody>
      </p:sp>
      <p:sp>
        <p:nvSpPr>
          <p:cNvPr id="478" name="Google Shape;478;p65"/>
          <p:cNvSpPr txBox="1"/>
          <p:nvPr>
            <p:ph idx="1" type="body"/>
          </p:nvPr>
        </p:nvSpPr>
        <p:spPr>
          <a:xfrm>
            <a:off x="581025" y="1358900"/>
            <a:ext cx="11209256" cy="513397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Database Architectures</a:t>
            </a:r>
            <a:endParaRPr/>
          </a:p>
          <a:p>
            <a:pPr indent="0" lvl="0" marL="0" rtl="0" algn="just">
              <a:lnSpc>
                <a:spcPct val="80000"/>
              </a:lnSpc>
              <a:spcBef>
                <a:spcPts val="1000"/>
              </a:spcBef>
              <a:spcAft>
                <a:spcPts val="0"/>
              </a:spcAft>
              <a:buClr>
                <a:srgbClr val="FF0000"/>
              </a:buClr>
              <a:buSzPts val="2700"/>
              <a:buNone/>
            </a:pPr>
            <a:r>
              <a:rPr lang="en-US" sz="2700">
                <a:solidFill>
                  <a:srgbClr val="FF0000"/>
                </a:solidFill>
              </a:rPr>
              <a:t>Client – Server architecture</a:t>
            </a:r>
            <a:endParaRPr/>
          </a:p>
          <a:p>
            <a:pPr indent="0" lvl="0" marL="0" rtl="0" algn="just">
              <a:lnSpc>
                <a:spcPct val="80000"/>
              </a:lnSpc>
              <a:spcBef>
                <a:spcPts val="1000"/>
              </a:spcBef>
              <a:spcAft>
                <a:spcPts val="0"/>
              </a:spcAft>
              <a:buClr>
                <a:srgbClr val="FF0000"/>
              </a:buClr>
              <a:buSzPts val="2700"/>
              <a:buNone/>
            </a:pPr>
            <a:r>
              <a:rPr lang="en-US" sz="2700">
                <a:solidFill>
                  <a:srgbClr val="FF0000"/>
                </a:solidFill>
              </a:rPr>
              <a:t>Two Tier Client – Server Architecture</a:t>
            </a:r>
            <a:endParaRPr/>
          </a:p>
          <a:p>
            <a:pPr indent="-228600" lvl="0" marL="228600" rtl="0" algn="just">
              <a:lnSpc>
                <a:spcPct val="80000"/>
              </a:lnSpc>
              <a:spcBef>
                <a:spcPts val="1000"/>
              </a:spcBef>
              <a:spcAft>
                <a:spcPts val="0"/>
              </a:spcAft>
              <a:buClr>
                <a:schemeClr val="dk1"/>
              </a:buClr>
              <a:buSzPts val="2700"/>
              <a:buChar char="•"/>
            </a:pPr>
            <a:r>
              <a:rPr lang="en-US" sz="2700"/>
              <a:t>The architecture is called two-tier architectures because the software components are distributed over two systems: client and server</a:t>
            </a:r>
            <a:endParaRPr/>
          </a:p>
          <a:p>
            <a:pPr indent="-228600" lvl="0" marL="228600" rtl="0" algn="just">
              <a:lnSpc>
                <a:spcPct val="80000"/>
              </a:lnSpc>
              <a:spcBef>
                <a:spcPts val="1000"/>
              </a:spcBef>
              <a:spcAft>
                <a:spcPts val="0"/>
              </a:spcAft>
              <a:buClr>
                <a:schemeClr val="dk1"/>
              </a:buClr>
              <a:buSzPts val="2700"/>
              <a:buChar char="•"/>
            </a:pPr>
            <a:r>
              <a:rPr lang="en-US" sz="2700"/>
              <a:t>The advantages of this architecture are its simplicity and seamless compatibility with existing systems</a:t>
            </a:r>
            <a:endParaRPr/>
          </a:p>
          <a:p>
            <a:pPr indent="0" lvl="0" marL="0" rtl="0" algn="just">
              <a:lnSpc>
                <a:spcPct val="80000"/>
              </a:lnSpc>
              <a:spcBef>
                <a:spcPts val="1000"/>
              </a:spcBef>
              <a:spcAft>
                <a:spcPts val="0"/>
              </a:spcAft>
              <a:buClr>
                <a:srgbClr val="FF0000"/>
              </a:buClr>
              <a:buSzPts val="2700"/>
              <a:buNone/>
            </a:pPr>
            <a:r>
              <a:rPr lang="en-US" sz="2700">
                <a:solidFill>
                  <a:srgbClr val="FF0000"/>
                </a:solidFill>
              </a:rPr>
              <a:t>Three Tier Client – Server Architecture</a:t>
            </a:r>
            <a:endParaRPr/>
          </a:p>
          <a:p>
            <a:pPr indent="-228600" lvl="0" marL="228600" rtl="0" algn="just">
              <a:lnSpc>
                <a:spcPct val="80000"/>
              </a:lnSpc>
              <a:spcBef>
                <a:spcPts val="1000"/>
              </a:spcBef>
              <a:spcAft>
                <a:spcPts val="0"/>
              </a:spcAft>
              <a:buClr>
                <a:schemeClr val="dk1"/>
              </a:buClr>
              <a:buSzPts val="2700"/>
              <a:buChar char="•"/>
            </a:pPr>
            <a:r>
              <a:rPr lang="en-US" sz="2700"/>
              <a:t>Many Web applications use an architecture called the three-tier architecture, which adds an intermediate layer between the client and the database server</a:t>
            </a:r>
            <a:endParaRPr sz="2700"/>
          </a:p>
          <a:p>
            <a:pPr indent="0" lvl="0" marL="0" rtl="0" algn="just">
              <a:lnSpc>
                <a:spcPct val="80000"/>
              </a:lnSpc>
              <a:spcBef>
                <a:spcPts val="1000"/>
              </a:spcBef>
              <a:spcAft>
                <a:spcPts val="0"/>
              </a:spcAft>
              <a:buClr>
                <a:schemeClr val="dk1"/>
              </a:buClr>
              <a:buSzPts val="2700"/>
              <a:buNone/>
            </a:pPr>
            <a:r>
              <a:t/>
            </a:r>
            <a:endParaRPr sz="2700"/>
          </a:p>
          <a:p>
            <a:pPr indent="0" lvl="0" marL="0" rtl="0" algn="just">
              <a:lnSpc>
                <a:spcPct val="80000"/>
              </a:lnSpc>
              <a:spcBef>
                <a:spcPts val="1000"/>
              </a:spcBef>
              <a:spcAft>
                <a:spcPts val="0"/>
              </a:spcAft>
              <a:buClr>
                <a:schemeClr val="dk1"/>
              </a:buClr>
              <a:buSzPts val="2700"/>
              <a:buNone/>
            </a:pPr>
            <a:r>
              <a:t/>
            </a:r>
            <a:endParaRPr sz="2700"/>
          </a:p>
          <a:p>
            <a:pPr indent="-57150" lvl="0" marL="228600" rtl="0" algn="just">
              <a:lnSpc>
                <a:spcPct val="80000"/>
              </a:lnSpc>
              <a:spcBef>
                <a:spcPts val="1000"/>
              </a:spcBef>
              <a:spcAft>
                <a:spcPts val="0"/>
              </a:spcAft>
              <a:buClr>
                <a:schemeClr val="dk1"/>
              </a:buClr>
              <a:buSzPts val="2700"/>
              <a:buNone/>
            </a:pPr>
            <a:r>
              <a:t/>
            </a:r>
            <a:endParaRPr sz="2700"/>
          </a:p>
          <a:p>
            <a:pPr indent="-31750" lvl="0" marL="228600" rtl="0" algn="just">
              <a:lnSpc>
                <a:spcPct val="90000"/>
              </a:lnSpc>
              <a:spcBef>
                <a:spcPts val="1000"/>
              </a:spcBef>
              <a:spcAft>
                <a:spcPts val="0"/>
              </a:spcAft>
              <a:buClr>
                <a:schemeClr val="dk1"/>
              </a:buClr>
              <a:buSzPts val="3100"/>
              <a:buNone/>
            </a:pPr>
            <a:r>
              <a:t/>
            </a:r>
            <a:endParaRPr i="1" sz="3100">
              <a:solidFill>
                <a:srgbClr val="FF0000"/>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6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 to Databases</a:t>
            </a:r>
            <a:endParaRPr/>
          </a:p>
        </p:txBody>
      </p:sp>
      <p:sp>
        <p:nvSpPr>
          <p:cNvPr id="484" name="Google Shape;484;p66"/>
          <p:cNvSpPr txBox="1"/>
          <p:nvPr>
            <p:ph idx="1" type="body"/>
          </p:nvPr>
        </p:nvSpPr>
        <p:spPr>
          <a:xfrm>
            <a:off x="581025" y="1358900"/>
            <a:ext cx="11209256" cy="513397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Database Architectures</a:t>
            </a:r>
            <a:endParaRPr/>
          </a:p>
          <a:p>
            <a:pPr indent="0" lvl="0" marL="0" rtl="0" algn="just">
              <a:lnSpc>
                <a:spcPct val="80000"/>
              </a:lnSpc>
              <a:spcBef>
                <a:spcPts val="1000"/>
              </a:spcBef>
              <a:spcAft>
                <a:spcPts val="0"/>
              </a:spcAft>
              <a:buClr>
                <a:srgbClr val="FF0000"/>
              </a:buClr>
              <a:buSzPts val="2700"/>
              <a:buNone/>
            </a:pPr>
            <a:r>
              <a:rPr lang="en-US" sz="2700">
                <a:solidFill>
                  <a:srgbClr val="FF0000"/>
                </a:solidFill>
              </a:rPr>
              <a:t>Client – Server architecture</a:t>
            </a:r>
            <a:endParaRPr/>
          </a:p>
          <a:p>
            <a:pPr indent="0" lvl="0" marL="0" rtl="0" algn="just">
              <a:lnSpc>
                <a:spcPct val="80000"/>
              </a:lnSpc>
              <a:spcBef>
                <a:spcPts val="1000"/>
              </a:spcBef>
              <a:spcAft>
                <a:spcPts val="0"/>
              </a:spcAft>
              <a:buClr>
                <a:srgbClr val="FF0000"/>
              </a:buClr>
              <a:buSzPts val="2700"/>
              <a:buNone/>
            </a:pPr>
            <a:r>
              <a:rPr lang="en-US" sz="2700">
                <a:solidFill>
                  <a:srgbClr val="FF0000"/>
                </a:solidFill>
              </a:rPr>
              <a:t>Three Tier Client – Server Architecture</a:t>
            </a:r>
            <a:endParaRPr/>
          </a:p>
          <a:p>
            <a:pPr indent="0" lvl="0" marL="0" rtl="0" algn="just">
              <a:lnSpc>
                <a:spcPct val="80000"/>
              </a:lnSpc>
              <a:spcBef>
                <a:spcPts val="1000"/>
              </a:spcBef>
              <a:spcAft>
                <a:spcPts val="0"/>
              </a:spcAft>
              <a:buClr>
                <a:schemeClr val="dk1"/>
              </a:buClr>
              <a:buSzPts val="2700"/>
              <a:buNone/>
            </a:pPr>
            <a:r>
              <a:t/>
            </a:r>
            <a:endParaRPr sz="2700"/>
          </a:p>
          <a:p>
            <a:pPr indent="0" lvl="0" marL="0" rtl="0" algn="just">
              <a:lnSpc>
                <a:spcPct val="80000"/>
              </a:lnSpc>
              <a:spcBef>
                <a:spcPts val="1000"/>
              </a:spcBef>
              <a:spcAft>
                <a:spcPts val="0"/>
              </a:spcAft>
              <a:buClr>
                <a:schemeClr val="dk1"/>
              </a:buClr>
              <a:buSzPts val="2700"/>
              <a:buNone/>
            </a:pPr>
            <a:r>
              <a:t/>
            </a:r>
            <a:endParaRPr sz="2700"/>
          </a:p>
          <a:p>
            <a:pPr indent="0" lvl="0" marL="0" rtl="0" algn="just">
              <a:lnSpc>
                <a:spcPct val="80000"/>
              </a:lnSpc>
              <a:spcBef>
                <a:spcPts val="1000"/>
              </a:spcBef>
              <a:spcAft>
                <a:spcPts val="0"/>
              </a:spcAft>
              <a:buClr>
                <a:schemeClr val="dk1"/>
              </a:buClr>
              <a:buSzPts val="2700"/>
              <a:buNone/>
            </a:pPr>
            <a:r>
              <a:t/>
            </a:r>
            <a:endParaRPr sz="2700"/>
          </a:p>
          <a:p>
            <a:pPr indent="-57150" lvl="0" marL="228600" rtl="0" algn="just">
              <a:lnSpc>
                <a:spcPct val="80000"/>
              </a:lnSpc>
              <a:spcBef>
                <a:spcPts val="1000"/>
              </a:spcBef>
              <a:spcAft>
                <a:spcPts val="0"/>
              </a:spcAft>
              <a:buClr>
                <a:schemeClr val="dk1"/>
              </a:buClr>
              <a:buSzPts val="2700"/>
              <a:buNone/>
            </a:pPr>
            <a:r>
              <a:t/>
            </a:r>
            <a:endParaRPr sz="2700"/>
          </a:p>
          <a:p>
            <a:pPr indent="-31750" lvl="0" marL="228600" rtl="0" algn="just">
              <a:lnSpc>
                <a:spcPct val="90000"/>
              </a:lnSpc>
              <a:spcBef>
                <a:spcPts val="1000"/>
              </a:spcBef>
              <a:spcAft>
                <a:spcPts val="0"/>
              </a:spcAft>
              <a:buClr>
                <a:schemeClr val="dk1"/>
              </a:buClr>
              <a:buSzPts val="3100"/>
              <a:buNone/>
            </a:pPr>
            <a:r>
              <a:t/>
            </a:r>
            <a:endParaRPr i="1" sz="3100">
              <a:solidFill>
                <a:srgbClr val="FF0000"/>
              </a:solidFill>
            </a:endParaRPr>
          </a:p>
        </p:txBody>
      </p:sp>
      <p:pic>
        <p:nvPicPr>
          <p:cNvPr id="485" name="Google Shape;485;p66"/>
          <p:cNvPicPr preferRelativeResize="0"/>
          <p:nvPr/>
        </p:nvPicPr>
        <p:blipFill rotWithShape="1">
          <a:blip r:embed="rId3">
            <a:alphaModFix/>
          </a:blip>
          <a:srcRect b="0" l="0" r="0" t="0"/>
          <a:stretch/>
        </p:blipFill>
        <p:spPr>
          <a:xfrm>
            <a:off x="3333417" y="2804891"/>
            <a:ext cx="5537513" cy="3687984"/>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6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 to Databases</a:t>
            </a:r>
            <a:endParaRPr/>
          </a:p>
        </p:txBody>
      </p:sp>
      <p:sp>
        <p:nvSpPr>
          <p:cNvPr id="491" name="Google Shape;491;p67"/>
          <p:cNvSpPr txBox="1"/>
          <p:nvPr>
            <p:ph idx="1" type="body"/>
          </p:nvPr>
        </p:nvSpPr>
        <p:spPr>
          <a:xfrm>
            <a:off x="581025" y="1358900"/>
            <a:ext cx="11209256" cy="513397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Database Architectures</a:t>
            </a:r>
            <a:endParaRPr/>
          </a:p>
          <a:p>
            <a:pPr indent="0" lvl="0" marL="0" rtl="0" algn="just">
              <a:lnSpc>
                <a:spcPct val="80000"/>
              </a:lnSpc>
              <a:spcBef>
                <a:spcPts val="1000"/>
              </a:spcBef>
              <a:spcAft>
                <a:spcPts val="0"/>
              </a:spcAft>
              <a:buClr>
                <a:srgbClr val="FF0000"/>
              </a:buClr>
              <a:buSzPts val="2700"/>
              <a:buNone/>
            </a:pPr>
            <a:r>
              <a:rPr lang="en-US" sz="2700">
                <a:solidFill>
                  <a:srgbClr val="FF0000"/>
                </a:solidFill>
              </a:rPr>
              <a:t>Client – Server architecture</a:t>
            </a:r>
            <a:endParaRPr/>
          </a:p>
          <a:p>
            <a:pPr indent="0" lvl="0" marL="0" rtl="0" algn="just">
              <a:lnSpc>
                <a:spcPct val="80000"/>
              </a:lnSpc>
              <a:spcBef>
                <a:spcPts val="1000"/>
              </a:spcBef>
              <a:spcAft>
                <a:spcPts val="0"/>
              </a:spcAft>
              <a:buClr>
                <a:srgbClr val="FF0000"/>
              </a:buClr>
              <a:buSzPts val="2700"/>
              <a:buNone/>
            </a:pPr>
            <a:r>
              <a:rPr lang="en-US" sz="2700">
                <a:solidFill>
                  <a:srgbClr val="FF0000"/>
                </a:solidFill>
              </a:rPr>
              <a:t>Three Tier Client – Server Architecture</a:t>
            </a:r>
            <a:endParaRPr/>
          </a:p>
          <a:p>
            <a:pPr indent="-228600" lvl="0" marL="228600" rtl="0" algn="just">
              <a:lnSpc>
                <a:spcPct val="80000"/>
              </a:lnSpc>
              <a:spcBef>
                <a:spcPts val="1000"/>
              </a:spcBef>
              <a:spcAft>
                <a:spcPts val="0"/>
              </a:spcAft>
              <a:buClr>
                <a:schemeClr val="dk1"/>
              </a:buClr>
              <a:buSzPts val="2700"/>
              <a:buChar char="•"/>
            </a:pPr>
            <a:r>
              <a:rPr lang="en-US" sz="2700"/>
              <a:t>The intermediate layer or middle tier is called the application server or the Web server, depending on the application</a:t>
            </a:r>
            <a:endParaRPr/>
          </a:p>
          <a:p>
            <a:pPr indent="-228600" lvl="0" marL="228600" rtl="0" algn="just">
              <a:lnSpc>
                <a:spcPct val="80000"/>
              </a:lnSpc>
              <a:spcBef>
                <a:spcPts val="1000"/>
              </a:spcBef>
              <a:spcAft>
                <a:spcPts val="0"/>
              </a:spcAft>
              <a:buClr>
                <a:schemeClr val="dk1"/>
              </a:buClr>
              <a:buSzPts val="2700"/>
              <a:buChar char="•"/>
            </a:pPr>
            <a:r>
              <a:rPr lang="en-US" sz="2700"/>
              <a:t>This server plays an intermediary role by running application programs and storing business rules (procedures or constraints) that are used to access data from the database server</a:t>
            </a:r>
            <a:endParaRPr/>
          </a:p>
          <a:p>
            <a:pPr indent="-228600" lvl="0" marL="228600" rtl="0" algn="just">
              <a:lnSpc>
                <a:spcPct val="80000"/>
              </a:lnSpc>
              <a:spcBef>
                <a:spcPts val="1000"/>
              </a:spcBef>
              <a:spcAft>
                <a:spcPts val="0"/>
              </a:spcAft>
              <a:buClr>
                <a:schemeClr val="dk1"/>
              </a:buClr>
              <a:buSzPts val="2700"/>
              <a:buChar char="•"/>
            </a:pPr>
            <a:r>
              <a:rPr lang="en-US" sz="2700"/>
              <a:t>It can also improve database security by checking a client’s credentials before forwarding a request to the database server</a:t>
            </a:r>
            <a:endParaRPr/>
          </a:p>
          <a:p>
            <a:pPr indent="-228600" lvl="0" marL="228600" rtl="0" algn="just">
              <a:lnSpc>
                <a:spcPct val="80000"/>
              </a:lnSpc>
              <a:spcBef>
                <a:spcPts val="1000"/>
              </a:spcBef>
              <a:spcAft>
                <a:spcPts val="0"/>
              </a:spcAft>
              <a:buClr>
                <a:schemeClr val="dk1"/>
              </a:buClr>
              <a:buSzPts val="2700"/>
              <a:buChar char="•"/>
            </a:pPr>
            <a:r>
              <a:rPr lang="en-US" sz="2700"/>
              <a:t>Clients contain user interfaces and Web browsers</a:t>
            </a:r>
            <a:endParaRPr/>
          </a:p>
          <a:p>
            <a:pPr indent="0" lvl="0" marL="0" rtl="0" algn="just">
              <a:lnSpc>
                <a:spcPct val="80000"/>
              </a:lnSpc>
              <a:spcBef>
                <a:spcPts val="1000"/>
              </a:spcBef>
              <a:spcAft>
                <a:spcPts val="0"/>
              </a:spcAft>
              <a:buClr>
                <a:schemeClr val="dk1"/>
              </a:buClr>
              <a:buSzPts val="2700"/>
              <a:buNone/>
            </a:pPr>
            <a:r>
              <a:t/>
            </a:r>
            <a:endParaRPr sz="2700"/>
          </a:p>
          <a:p>
            <a:pPr indent="0" lvl="0" marL="0" rtl="0" algn="just">
              <a:lnSpc>
                <a:spcPct val="80000"/>
              </a:lnSpc>
              <a:spcBef>
                <a:spcPts val="1000"/>
              </a:spcBef>
              <a:spcAft>
                <a:spcPts val="0"/>
              </a:spcAft>
              <a:buClr>
                <a:schemeClr val="dk1"/>
              </a:buClr>
              <a:buSzPts val="2700"/>
              <a:buNone/>
            </a:pPr>
            <a:r>
              <a:t/>
            </a:r>
            <a:endParaRPr sz="2700"/>
          </a:p>
          <a:p>
            <a:pPr indent="-57150" lvl="0" marL="228600" rtl="0" algn="just">
              <a:lnSpc>
                <a:spcPct val="80000"/>
              </a:lnSpc>
              <a:spcBef>
                <a:spcPts val="1000"/>
              </a:spcBef>
              <a:spcAft>
                <a:spcPts val="0"/>
              </a:spcAft>
              <a:buClr>
                <a:schemeClr val="dk1"/>
              </a:buClr>
              <a:buSzPts val="2700"/>
              <a:buNone/>
            </a:pPr>
            <a:r>
              <a:t/>
            </a:r>
            <a:endParaRPr sz="2700"/>
          </a:p>
          <a:p>
            <a:pPr indent="-31750" lvl="0" marL="228600" rtl="0" algn="just">
              <a:lnSpc>
                <a:spcPct val="90000"/>
              </a:lnSpc>
              <a:spcBef>
                <a:spcPts val="1000"/>
              </a:spcBef>
              <a:spcAft>
                <a:spcPts val="0"/>
              </a:spcAft>
              <a:buClr>
                <a:schemeClr val="dk1"/>
              </a:buClr>
              <a:buSzPts val="3100"/>
              <a:buNone/>
            </a:pPr>
            <a:r>
              <a:t/>
            </a:r>
            <a:endParaRPr i="1" sz="3100">
              <a:solidFill>
                <a:srgbClr val="FF0000"/>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6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 to Databases</a:t>
            </a:r>
            <a:endParaRPr/>
          </a:p>
        </p:txBody>
      </p:sp>
      <p:sp>
        <p:nvSpPr>
          <p:cNvPr id="497" name="Google Shape;497;p68"/>
          <p:cNvSpPr txBox="1"/>
          <p:nvPr>
            <p:ph idx="1" type="body"/>
          </p:nvPr>
        </p:nvSpPr>
        <p:spPr>
          <a:xfrm>
            <a:off x="581025" y="1358900"/>
            <a:ext cx="11209256" cy="5133975"/>
          </a:xfrm>
          <a:prstGeom prst="rect">
            <a:avLst/>
          </a:prstGeom>
          <a:noFill/>
          <a:ln>
            <a:noFill/>
          </a:ln>
        </p:spPr>
        <p:txBody>
          <a:bodyPr anchorCtr="0" anchor="t" bIns="45700" lIns="91425" spcFirstLastPara="1" rIns="91425" wrap="square" tIns="45700">
            <a:normAutofit fontScale="92500"/>
          </a:bodyPr>
          <a:lstStyle/>
          <a:p>
            <a:pPr indent="0" lvl="0" marL="0" rtl="0" algn="l">
              <a:lnSpc>
                <a:spcPct val="90000"/>
              </a:lnSpc>
              <a:spcBef>
                <a:spcPts val="0"/>
              </a:spcBef>
              <a:spcAft>
                <a:spcPts val="0"/>
              </a:spcAft>
              <a:buClr>
                <a:srgbClr val="FF0000"/>
              </a:buClr>
              <a:buSzPct val="100000"/>
              <a:buNone/>
            </a:pPr>
            <a:r>
              <a:rPr b="1" lang="en-US">
                <a:solidFill>
                  <a:srgbClr val="FF0000"/>
                </a:solidFill>
              </a:rPr>
              <a:t>Database Architectures</a:t>
            </a:r>
            <a:endParaRPr/>
          </a:p>
          <a:p>
            <a:pPr indent="0" lvl="0" marL="0" rtl="0" algn="just">
              <a:lnSpc>
                <a:spcPct val="80000"/>
              </a:lnSpc>
              <a:spcBef>
                <a:spcPts val="1000"/>
              </a:spcBef>
              <a:spcAft>
                <a:spcPts val="0"/>
              </a:spcAft>
              <a:buClr>
                <a:srgbClr val="FF0000"/>
              </a:buClr>
              <a:buSzPct val="100000"/>
              <a:buNone/>
            </a:pPr>
            <a:r>
              <a:rPr lang="en-US" sz="2700">
                <a:solidFill>
                  <a:srgbClr val="FF0000"/>
                </a:solidFill>
              </a:rPr>
              <a:t>Client – Server architecture</a:t>
            </a:r>
            <a:endParaRPr/>
          </a:p>
          <a:p>
            <a:pPr indent="0" lvl="0" marL="0" rtl="0" algn="just">
              <a:lnSpc>
                <a:spcPct val="80000"/>
              </a:lnSpc>
              <a:spcBef>
                <a:spcPts val="1000"/>
              </a:spcBef>
              <a:spcAft>
                <a:spcPts val="0"/>
              </a:spcAft>
              <a:buClr>
                <a:srgbClr val="FF0000"/>
              </a:buClr>
              <a:buSzPct val="100000"/>
              <a:buNone/>
            </a:pPr>
            <a:r>
              <a:rPr lang="en-US" sz="2700">
                <a:solidFill>
                  <a:srgbClr val="FF0000"/>
                </a:solidFill>
              </a:rPr>
              <a:t>Three Tier Client – Server Architecture</a:t>
            </a:r>
            <a:endParaRPr/>
          </a:p>
          <a:p>
            <a:pPr indent="-228631" lvl="0" marL="228600" rtl="0" algn="just">
              <a:lnSpc>
                <a:spcPct val="80000"/>
              </a:lnSpc>
              <a:spcBef>
                <a:spcPts val="1000"/>
              </a:spcBef>
              <a:spcAft>
                <a:spcPts val="0"/>
              </a:spcAft>
              <a:buClr>
                <a:schemeClr val="dk1"/>
              </a:buClr>
              <a:buSzPct val="100000"/>
              <a:buChar char="•"/>
            </a:pPr>
            <a:r>
              <a:rPr lang="en-US" sz="2700"/>
              <a:t>The intermediate server accepts requests from the client, processes the request and sends database queries and commands to the database server, and then acts as a conduit for passing (partially) processed data from the database server to the clients, where it may be processed further and filtered to be presented to the users</a:t>
            </a:r>
            <a:endParaRPr/>
          </a:p>
          <a:p>
            <a:pPr indent="-228631" lvl="0" marL="228600" rtl="0" algn="just">
              <a:lnSpc>
                <a:spcPct val="80000"/>
              </a:lnSpc>
              <a:spcBef>
                <a:spcPts val="1000"/>
              </a:spcBef>
              <a:spcAft>
                <a:spcPts val="0"/>
              </a:spcAft>
              <a:buClr>
                <a:schemeClr val="dk1"/>
              </a:buClr>
              <a:buSzPct val="100000"/>
              <a:buChar char="•"/>
            </a:pPr>
            <a:r>
              <a:rPr lang="en-US" sz="2700"/>
              <a:t>Thus, the user interface, application rules, and data access act as the three tiers</a:t>
            </a:r>
            <a:endParaRPr/>
          </a:p>
          <a:p>
            <a:pPr indent="-228631" lvl="0" marL="228600" rtl="0" algn="just">
              <a:lnSpc>
                <a:spcPct val="80000"/>
              </a:lnSpc>
              <a:spcBef>
                <a:spcPts val="1000"/>
              </a:spcBef>
              <a:spcAft>
                <a:spcPts val="0"/>
              </a:spcAft>
              <a:buClr>
                <a:schemeClr val="dk1"/>
              </a:buClr>
              <a:buSzPct val="100000"/>
              <a:buChar char="•"/>
            </a:pPr>
            <a:r>
              <a:rPr lang="en-US" sz="2700"/>
              <a:t>In another way, the presentation layer displays information to the user and allows data entry</a:t>
            </a:r>
            <a:endParaRPr/>
          </a:p>
          <a:p>
            <a:pPr indent="-228631" lvl="0" marL="228600" rtl="0" algn="just">
              <a:lnSpc>
                <a:spcPct val="80000"/>
              </a:lnSpc>
              <a:spcBef>
                <a:spcPts val="1000"/>
              </a:spcBef>
              <a:spcAft>
                <a:spcPts val="0"/>
              </a:spcAft>
              <a:buClr>
                <a:schemeClr val="dk1"/>
              </a:buClr>
              <a:buSzPct val="100000"/>
              <a:buChar char="•"/>
            </a:pPr>
            <a:r>
              <a:rPr lang="en-US" sz="2700"/>
              <a:t>The business logic layer handles intermediate rules and constraints before data is passed up to the user or down to the DBMS</a:t>
            </a:r>
            <a:endParaRPr/>
          </a:p>
          <a:p>
            <a:pPr indent="-228631" lvl="0" marL="228600" rtl="0" algn="just">
              <a:lnSpc>
                <a:spcPct val="80000"/>
              </a:lnSpc>
              <a:spcBef>
                <a:spcPts val="1000"/>
              </a:spcBef>
              <a:spcAft>
                <a:spcPts val="0"/>
              </a:spcAft>
              <a:buClr>
                <a:schemeClr val="dk1"/>
              </a:buClr>
              <a:buSzPct val="100000"/>
              <a:buChar char="•"/>
            </a:pPr>
            <a:r>
              <a:rPr lang="en-US" sz="2700"/>
              <a:t>The bottom layer includes all data management services</a:t>
            </a:r>
            <a:endParaRPr/>
          </a:p>
          <a:p>
            <a:pPr indent="0" lvl="0" marL="0" rtl="0" algn="just">
              <a:lnSpc>
                <a:spcPct val="80000"/>
              </a:lnSpc>
              <a:spcBef>
                <a:spcPts val="1000"/>
              </a:spcBef>
              <a:spcAft>
                <a:spcPts val="0"/>
              </a:spcAft>
              <a:buClr>
                <a:schemeClr val="dk1"/>
              </a:buClr>
              <a:buSzPct val="100000"/>
              <a:buNone/>
            </a:pPr>
            <a:r>
              <a:t/>
            </a:r>
            <a:endParaRPr sz="2700"/>
          </a:p>
          <a:p>
            <a:pPr indent="-70040" lvl="0" marL="228600" rtl="0" algn="just">
              <a:lnSpc>
                <a:spcPct val="80000"/>
              </a:lnSpc>
              <a:spcBef>
                <a:spcPts val="1000"/>
              </a:spcBef>
              <a:spcAft>
                <a:spcPts val="0"/>
              </a:spcAft>
              <a:buClr>
                <a:schemeClr val="dk1"/>
              </a:buClr>
              <a:buSzPct val="100000"/>
              <a:buNone/>
            </a:pPr>
            <a:r>
              <a:t/>
            </a:r>
            <a:endParaRPr sz="2700"/>
          </a:p>
          <a:p>
            <a:pPr indent="-46545" lvl="0" marL="228600" rtl="0" algn="just">
              <a:lnSpc>
                <a:spcPct val="90000"/>
              </a:lnSpc>
              <a:spcBef>
                <a:spcPts val="1000"/>
              </a:spcBef>
              <a:spcAft>
                <a:spcPts val="0"/>
              </a:spcAft>
              <a:buClr>
                <a:schemeClr val="dk1"/>
              </a:buClr>
              <a:buSzPct val="100000"/>
              <a:buNone/>
            </a:pPr>
            <a:r>
              <a:t/>
            </a:r>
            <a:endParaRPr i="1" sz="3100">
              <a:solidFill>
                <a:srgbClr val="FF0000"/>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6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 to Databases</a:t>
            </a:r>
            <a:endParaRPr/>
          </a:p>
        </p:txBody>
      </p:sp>
      <p:sp>
        <p:nvSpPr>
          <p:cNvPr id="503" name="Google Shape;503;p69"/>
          <p:cNvSpPr txBox="1"/>
          <p:nvPr>
            <p:ph idx="1" type="body"/>
          </p:nvPr>
        </p:nvSpPr>
        <p:spPr>
          <a:xfrm>
            <a:off x="581025" y="1358900"/>
            <a:ext cx="11209256" cy="5133975"/>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rgbClr val="FF0000"/>
              </a:buClr>
              <a:buSzPts val="2800"/>
              <a:buNone/>
            </a:pPr>
            <a:r>
              <a:rPr b="1" lang="en-US">
                <a:solidFill>
                  <a:srgbClr val="FF0000"/>
                </a:solidFill>
              </a:rPr>
              <a:t>DBMS Classification</a:t>
            </a:r>
            <a:endParaRPr/>
          </a:p>
          <a:p>
            <a:pPr indent="-228600" lvl="0" marL="228600" rtl="0" algn="just">
              <a:lnSpc>
                <a:spcPct val="80000"/>
              </a:lnSpc>
              <a:spcBef>
                <a:spcPts val="1000"/>
              </a:spcBef>
              <a:spcAft>
                <a:spcPts val="0"/>
              </a:spcAft>
              <a:buClr>
                <a:schemeClr val="dk1"/>
              </a:buClr>
              <a:buSzPts val="2700"/>
              <a:buChar char="•"/>
            </a:pPr>
            <a:r>
              <a:rPr lang="en-US" sz="2700"/>
              <a:t>The major criteria used to classify DBMS are</a:t>
            </a:r>
            <a:endParaRPr/>
          </a:p>
          <a:p>
            <a:pPr indent="-228600" lvl="1" marL="685800" rtl="0" algn="just">
              <a:lnSpc>
                <a:spcPct val="80000"/>
              </a:lnSpc>
              <a:spcBef>
                <a:spcPts val="500"/>
              </a:spcBef>
              <a:spcAft>
                <a:spcPts val="0"/>
              </a:spcAft>
              <a:buClr>
                <a:schemeClr val="dk1"/>
              </a:buClr>
              <a:buSzPts val="2300"/>
              <a:buChar char="•"/>
            </a:pPr>
            <a:r>
              <a:rPr lang="en-US" sz="2300"/>
              <a:t>Data model on which the DBMS is based</a:t>
            </a:r>
            <a:endParaRPr/>
          </a:p>
          <a:p>
            <a:pPr indent="-228600" lvl="1" marL="685800" rtl="0" algn="just">
              <a:lnSpc>
                <a:spcPct val="80000"/>
              </a:lnSpc>
              <a:spcBef>
                <a:spcPts val="500"/>
              </a:spcBef>
              <a:spcAft>
                <a:spcPts val="0"/>
              </a:spcAft>
              <a:buClr>
                <a:schemeClr val="dk1"/>
              </a:buClr>
              <a:buSzPts val="2300"/>
              <a:buChar char="•"/>
            </a:pPr>
            <a:r>
              <a:rPr lang="en-US" sz="2300"/>
              <a:t>Number of users supported by the system</a:t>
            </a:r>
            <a:endParaRPr/>
          </a:p>
          <a:p>
            <a:pPr indent="-228600" lvl="1" marL="685800" rtl="0" algn="just">
              <a:lnSpc>
                <a:spcPct val="80000"/>
              </a:lnSpc>
              <a:spcBef>
                <a:spcPts val="500"/>
              </a:spcBef>
              <a:spcAft>
                <a:spcPts val="0"/>
              </a:spcAft>
              <a:buClr>
                <a:schemeClr val="dk1"/>
              </a:buClr>
              <a:buSzPts val="2300"/>
              <a:buChar char="•"/>
            </a:pPr>
            <a:r>
              <a:rPr lang="en-US" sz="2300"/>
              <a:t>Number of sites over which the database is distributed</a:t>
            </a:r>
            <a:endParaRPr/>
          </a:p>
          <a:p>
            <a:pPr indent="-228600" lvl="1" marL="685800" rtl="0" algn="just">
              <a:lnSpc>
                <a:spcPct val="80000"/>
              </a:lnSpc>
              <a:spcBef>
                <a:spcPts val="500"/>
              </a:spcBef>
              <a:spcAft>
                <a:spcPts val="0"/>
              </a:spcAft>
              <a:buClr>
                <a:schemeClr val="dk1"/>
              </a:buClr>
              <a:buSzPts val="2300"/>
              <a:buChar char="•"/>
            </a:pPr>
            <a:r>
              <a:rPr lang="en-US" sz="2300"/>
              <a:t>Cost </a:t>
            </a:r>
            <a:endParaRPr/>
          </a:p>
          <a:p>
            <a:pPr indent="-228600" lvl="1" marL="685800" rtl="0" algn="just">
              <a:lnSpc>
                <a:spcPct val="80000"/>
              </a:lnSpc>
              <a:spcBef>
                <a:spcPts val="500"/>
              </a:spcBef>
              <a:spcAft>
                <a:spcPts val="0"/>
              </a:spcAft>
              <a:buClr>
                <a:schemeClr val="dk1"/>
              </a:buClr>
              <a:buSzPts val="2300"/>
              <a:buChar char="•"/>
            </a:pPr>
            <a:r>
              <a:rPr lang="en-US" sz="2300"/>
              <a:t>Purpose </a:t>
            </a:r>
            <a:endParaRPr/>
          </a:p>
          <a:p>
            <a:pPr indent="0" lvl="0" marL="0" rtl="0" algn="just">
              <a:lnSpc>
                <a:spcPct val="80000"/>
              </a:lnSpc>
              <a:spcBef>
                <a:spcPts val="1000"/>
              </a:spcBef>
              <a:spcAft>
                <a:spcPts val="0"/>
              </a:spcAft>
              <a:buClr>
                <a:srgbClr val="FF0000"/>
              </a:buClr>
              <a:buSzPts val="2700"/>
              <a:buNone/>
            </a:pPr>
            <a:r>
              <a:rPr lang="en-US" sz="2700">
                <a:solidFill>
                  <a:srgbClr val="FF0000"/>
                </a:solidFill>
              </a:rPr>
              <a:t>Data model on which the DBMS is based</a:t>
            </a:r>
            <a:endParaRPr/>
          </a:p>
          <a:p>
            <a:pPr indent="0" lvl="0" marL="0" rtl="0" algn="just">
              <a:lnSpc>
                <a:spcPct val="80000"/>
              </a:lnSpc>
              <a:spcBef>
                <a:spcPts val="1000"/>
              </a:spcBef>
              <a:spcAft>
                <a:spcPts val="0"/>
              </a:spcAft>
              <a:buClr>
                <a:schemeClr val="dk1"/>
              </a:buClr>
              <a:buSzPts val="2700"/>
              <a:buNone/>
            </a:pPr>
            <a:r>
              <a:rPr lang="en-US" sz="2700"/>
              <a:t>Based on the data model we have:</a:t>
            </a:r>
            <a:endParaRPr/>
          </a:p>
          <a:p>
            <a:pPr indent="-228600" lvl="0" marL="228600" rtl="0" algn="just">
              <a:lnSpc>
                <a:spcPct val="80000"/>
              </a:lnSpc>
              <a:spcBef>
                <a:spcPts val="1000"/>
              </a:spcBef>
              <a:spcAft>
                <a:spcPts val="0"/>
              </a:spcAft>
              <a:buClr>
                <a:schemeClr val="dk1"/>
              </a:buClr>
              <a:buSzPts val="2700"/>
              <a:buChar char="•"/>
            </a:pPr>
            <a:r>
              <a:rPr b="1" lang="en-US" sz="2700"/>
              <a:t>Relational DBMS (RDBMS): </a:t>
            </a:r>
            <a:endParaRPr/>
          </a:p>
          <a:p>
            <a:pPr indent="-228600" lvl="0" marL="228600" rtl="0" algn="just">
              <a:lnSpc>
                <a:spcPct val="80000"/>
              </a:lnSpc>
              <a:spcBef>
                <a:spcPts val="1000"/>
              </a:spcBef>
              <a:spcAft>
                <a:spcPts val="0"/>
              </a:spcAft>
              <a:buClr>
                <a:schemeClr val="dk1"/>
              </a:buClr>
              <a:buSzPts val="2700"/>
              <a:buChar char="•"/>
            </a:pPr>
            <a:r>
              <a:rPr lang="en-US" sz="2700"/>
              <a:t>Relational data model represents a database as a collection of tables, where each table can be stored as a separate file</a:t>
            </a:r>
            <a:endParaRPr/>
          </a:p>
          <a:p>
            <a:pPr indent="-228600" lvl="0" marL="228600" rtl="0" algn="just">
              <a:lnSpc>
                <a:spcPct val="80000"/>
              </a:lnSpc>
              <a:spcBef>
                <a:spcPts val="1000"/>
              </a:spcBef>
              <a:spcAft>
                <a:spcPts val="0"/>
              </a:spcAft>
              <a:buClr>
                <a:schemeClr val="dk1"/>
              </a:buClr>
              <a:buSzPts val="2700"/>
              <a:buChar char="•"/>
            </a:pPr>
            <a:r>
              <a:rPr lang="en-US" sz="2700"/>
              <a:t>Most relational databases use the high-level query language called SQL</a:t>
            </a:r>
            <a:endParaRPr/>
          </a:p>
          <a:p>
            <a:pPr indent="-57150" lvl="0" marL="228600" rtl="0" algn="just">
              <a:lnSpc>
                <a:spcPct val="80000"/>
              </a:lnSpc>
              <a:spcBef>
                <a:spcPts val="1000"/>
              </a:spcBef>
              <a:spcAft>
                <a:spcPts val="0"/>
              </a:spcAft>
              <a:buClr>
                <a:schemeClr val="dk1"/>
              </a:buClr>
              <a:buSzPts val="2700"/>
              <a:buNone/>
            </a:pPr>
            <a:r>
              <a:t/>
            </a:r>
            <a:endParaRPr sz="2700"/>
          </a:p>
          <a:p>
            <a:pPr indent="-31750" lvl="0" marL="228600" rtl="0" algn="just">
              <a:lnSpc>
                <a:spcPct val="90000"/>
              </a:lnSpc>
              <a:spcBef>
                <a:spcPts val="1000"/>
              </a:spcBef>
              <a:spcAft>
                <a:spcPts val="0"/>
              </a:spcAft>
              <a:buClr>
                <a:schemeClr val="dk1"/>
              </a:buClr>
              <a:buSzPts val="3100"/>
              <a:buNone/>
            </a:pPr>
            <a:r>
              <a:t/>
            </a:r>
            <a:endParaRPr i="1" sz="310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 to Databases</a:t>
            </a:r>
            <a:endParaRPr/>
          </a:p>
        </p:txBody>
      </p:sp>
      <p:sp>
        <p:nvSpPr>
          <p:cNvPr id="121" name="Google Shape;121;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Database Management System (DBMS)</a:t>
            </a:r>
            <a:endParaRPr/>
          </a:p>
          <a:p>
            <a:pPr indent="-228600" lvl="0" marL="228600" rtl="0" algn="just">
              <a:lnSpc>
                <a:spcPct val="90000"/>
              </a:lnSpc>
              <a:spcBef>
                <a:spcPts val="1000"/>
              </a:spcBef>
              <a:spcAft>
                <a:spcPts val="0"/>
              </a:spcAft>
              <a:buClr>
                <a:schemeClr val="dk1"/>
              </a:buClr>
              <a:buSzPts val="2800"/>
              <a:buChar char="•"/>
            </a:pPr>
            <a:r>
              <a:rPr lang="en-US"/>
              <a:t>A computerized database may be created and maintained either by a group of application programs written specifically for that task or by a Database Management System (DBMS)</a:t>
            </a:r>
            <a:endParaRPr/>
          </a:p>
          <a:p>
            <a:pPr indent="-228600" lvl="0" marL="228600" rtl="0" algn="just">
              <a:lnSpc>
                <a:spcPct val="90000"/>
              </a:lnSpc>
              <a:spcBef>
                <a:spcPts val="1000"/>
              </a:spcBef>
              <a:spcAft>
                <a:spcPts val="0"/>
              </a:spcAft>
              <a:buClr>
                <a:schemeClr val="dk1"/>
              </a:buClr>
              <a:buSzPts val="2800"/>
              <a:buChar char="•"/>
            </a:pPr>
            <a:r>
              <a:rPr lang="en-US"/>
              <a:t>A database management system (DBMS) is a computerized system that enables users to create and maintain a database</a:t>
            </a:r>
            <a:endParaRPr/>
          </a:p>
          <a:p>
            <a:pPr indent="-228600" lvl="0" marL="228600" rtl="0" algn="just">
              <a:lnSpc>
                <a:spcPct val="90000"/>
              </a:lnSpc>
              <a:spcBef>
                <a:spcPts val="1000"/>
              </a:spcBef>
              <a:spcAft>
                <a:spcPts val="0"/>
              </a:spcAft>
              <a:buClr>
                <a:schemeClr val="dk1"/>
              </a:buClr>
              <a:buSzPts val="2800"/>
              <a:buChar char="•"/>
            </a:pPr>
            <a:r>
              <a:rPr lang="en-US"/>
              <a:t>The DBMS is a general-purpose software system that facilitates the processes of defining, constructing, manipulating, and sharing databases among various users and applications</a:t>
            </a:r>
            <a:endParaRPr/>
          </a:p>
          <a:p>
            <a:pPr indent="-50800" lvl="0" marL="228600" rtl="0" algn="just">
              <a:lnSpc>
                <a:spcPct val="90000"/>
              </a:lnSpc>
              <a:spcBef>
                <a:spcPts val="1000"/>
              </a:spcBef>
              <a:spcAft>
                <a:spcPts val="0"/>
              </a:spcAft>
              <a:buClr>
                <a:schemeClr val="dk1"/>
              </a:buClr>
              <a:buSzPts val="2800"/>
              <a:buNone/>
            </a:pPr>
            <a:r>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7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 to Databases</a:t>
            </a:r>
            <a:endParaRPr/>
          </a:p>
        </p:txBody>
      </p:sp>
      <p:sp>
        <p:nvSpPr>
          <p:cNvPr id="509" name="Google Shape;509;p70"/>
          <p:cNvSpPr txBox="1"/>
          <p:nvPr>
            <p:ph idx="1" type="body"/>
          </p:nvPr>
        </p:nvSpPr>
        <p:spPr>
          <a:xfrm>
            <a:off x="581025" y="1358900"/>
            <a:ext cx="11209256" cy="513397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DBMS Classification</a:t>
            </a:r>
            <a:endParaRPr/>
          </a:p>
          <a:p>
            <a:pPr indent="0" lvl="0" marL="0" rtl="0" algn="just">
              <a:lnSpc>
                <a:spcPct val="80000"/>
              </a:lnSpc>
              <a:spcBef>
                <a:spcPts val="1000"/>
              </a:spcBef>
              <a:spcAft>
                <a:spcPts val="0"/>
              </a:spcAft>
              <a:buClr>
                <a:srgbClr val="FF0000"/>
              </a:buClr>
              <a:buSzPts val="2700"/>
              <a:buNone/>
            </a:pPr>
            <a:r>
              <a:rPr lang="en-US" sz="2700">
                <a:solidFill>
                  <a:srgbClr val="FF0000"/>
                </a:solidFill>
              </a:rPr>
              <a:t>Data model on which the DBMS is based</a:t>
            </a:r>
            <a:endParaRPr/>
          </a:p>
          <a:p>
            <a:pPr indent="-228600" lvl="0" marL="228600" rtl="0" algn="just">
              <a:lnSpc>
                <a:spcPct val="80000"/>
              </a:lnSpc>
              <a:spcBef>
                <a:spcPts val="1000"/>
              </a:spcBef>
              <a:spcAft>
                <a:spcPts val="0"/>
              </a:spcAft>
              <a:buClr>
                <a:schemeClr val="dk1"/>
              </a:buClr>
              <a:buSzPts val="2700"/>
              <a:buChar char="•"/>
            </a:pPr>
            <a:r>
              <a:rPr b="1" lang="en-US" sz="2700"/>
              <a:t>Object DBMS (ODBMS):</a:t>
            </a:r>
            <a:endParaRPr/>
          </a:p>
          <a:p>
            <a:pPr indent="-228600" lvl="0" marL="228600" rtl="0" algn="just">
              <a:lnSpc>
                <a:spcPct val="80000"/>
              </a:lnSpc>
              <a:spcBef>
                <a:spcPts val="1000"/>
              </a:spcBef>
              <a:spcAft>
                <a:spcPts val="0"/>
              </a:spcAft>
              <a:buClr>
                <a:schemeClr val="dk1"/>
              </a:buClr>
              <a:buSzPts val="2700"/>
              <a:buChar char="•"/>
            </a:pPr>
            <a:r>
              <a:rPr lang="en-US" sz="2700"/>
              <a:t>Object data model defines database in terms of objects, their properties, and their operations</a:t>
            </a:r>
            <a:endParaRPr/>
          </a:p>
          <a:p>
            <a:pPr indent="-228600" lvl="0" marL="228600" rtl="0" algn="just">
              <a:lnSpc>
                <a:spcPct val="80000"/>
              </a:lnSpc>
              <a:spcBef>
                <a:spcPts val="1000"/>
              </a:spcBef>
              <a:spcAft>
                <a:spcPts val="0"/>
              </a:spcAft>
              <a:buClr>
                <a:schemeClr val="dk1"/>
              </a:buClr>
              <a:buSzPts val="2700"/>
              <a:buChar char="•"/>
            </a:pPr>
            <a:r>
              <a:rPr lang="en-US" sz="2700"/>
              <a:t>Objects with the same structure and behavior belong to a class, and classes are organized into hierarchies</a:t>
            </a:r>
            <a:endParaRPr/>
          </a:p>
          <a:p>
            <a:pPr indent="-228600" lvl="0" marL="228600" rtl="0" algn="just">
              <a:lnSpc>
                <a:spcPct val="80000"/>
              </a:lnSpc>
              <a:spcBef>
                <a:spcPts val="1000"/>
              </a:spcBef>
              <a:spcAft>
                <a:spcPts val="0"/>
              </a:spcAft>
              <a:buClr>
                <a:schemeClr val="dk1"/>
              </a:buClr>
              <a:buSzPts val="2700"/>
              <a:buChar char="•"/>
            </a:pPr>
            <a:r>
              <a:rPr lang="en-US" sz="2700"/>
              <a:t>The operations of each class are specified in terms of predefined procedures called methods</a:t>
            </a:r>
            <a:endParaRPr/>
          </a:p>
          <a:p>
            <a:pPr indent="-228600" lvl="0" marL="228600" rtl="0" algn="just">
              <a:lnSpc>
                <a:spcPct val="80000"/>
              </a:lnSpc>
              <a:spcBef>
                <a:spcPts val="1000"/>
              </a:spcBef>
              <a:spcAft>
                <a:spcPts val="0"/>
              </a:spcAft>
              <a:buClr>
                <a:schemeClr val="dk1"/>
              </a:buClr>
              <a:buSzPts val="2700"/>
              <a:buChar char="•"/>
            </a:pPr>
            <a:r>
              <a:rPr b="1" lang="en-US" sz="2700"/>
              <a:t>Big Data DBMS:</a:t>
            </a:r>
            <a:endParaRPr/>
          </a:p>
          <a:p>
            <a:pPr indent="-228600" lvl="0" marL="228600" rtl="0" algn="just">
              <a:lnSpc>
                <a:spcPct val="80000"/>
              </a:lnSpc>
              <a:spcBef>
                <a:spcPts val="1000"/>
              </a:spcBef>
              <a:spcAft>
                <a:spcPts val="0"/>
              </a:spcAft>
              <a:buClr>
                <a:schemeClr val="dk1"/>
              </a:buClr>
              <a:buSzPts val="2700"/>
              <a:buChar char="•"/>
            </a:pPr>
            <a:r>
              <a:rPr lang="en-US" sz="2700"/>
              <a:t>Big data systems are based on various data models, with the following four data models most common</a:t>
            </a:r>
            <a:endParaRPr/>
          </a:p>
          <a:p>
            <a:pPr indent="-57150" lvl="0" marL="228600" rtl="0" algn="just">
              <a:lnSpc>
                <a:spcPct val="80000"/>
              </a:lnSpc>
              <a:spcBef>
                <a:spcPts val="1000"/>
              </a:spcBef>
              <a:spcAft>
                <a:spcPts val="0"/>
              </a:spcAft>
              <a:buClr>
                <a:schemeClr val="dk1"/>
              </a:buClr>
              <a:buSzPts val="2700"/>
              <a:buNone/>
            </a:pPr>
            <a:r>
              <a:t/>
            </a:r>
            <a:endParaRPr sz="2700"/>
          </a:p>
          <a:p>
            <a:pPr indent="-31750" lvl="0" marL="228600" rtl="0" algn="just">
              <a:lnSpc>
                <a:spcPct val="90000"/>
              </a:lnSpc>
              <a:spcBef>
                <a:spcPts val="1000"/>
              </a:spcBef>
              <a:spcAft>
                <a:spcPts val="0"/>
              </a:spcAft>
              <a:buClr>
                <a:schemeClr val="dk1"/>
              </a:buClr>
              <a:buSzPts val="3100"/>
              <a:buNone/>
            </a:pPr>
            <a:r>
              <a:t/>
            </a:r>
            <a:endParaRPr i="1" sz="3100">
              <a:solidFill>
                <a:srgbClr val="FF0000"/>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7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 to Databases</a:t>
            </a:r>
            <a:endParaRPr/>
          </a:p>
        </p:txBody>
      </p:sp>
      <p:sp>
        <p:nvSpPr>
          <p:cNvPr id="515" name="Google Shape;515;p71"/>
          <p:cNvSpPr txBox="1"/>
          <p:nvPr>
            <p:ph idx="1" type="body"/>
          </p:nvPr>
        </p:nvSpPr>
        <p:spPr>
          <a:xfrm>
            <a:off x="581025" y="1358900"/>
            <a:ext cx="11209256" cy="513397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DBMS Classification</a:t>
            </a:r>
            <a:endParaRPr/>
          </a:p>
          <a:p>
            <a:pPr indent="0" lvl="0" marL="0" rtl="0" algn="just">
              <a:lnSpc>
                <a:spcPct val="80000"/>
              </a:lnSpc>
              <a:spcBef>
                <a:spcPts val="1000"/>
              </a:spcBef>
              <a:spcAft>
                <a:spcPts val="0"/>
              </a:spcAft>
              <a:buClr>
                <a:srgbClr val="FF0000"/>
              </a:buClr>
              <a:buSzPts val="2700"/>
              <a:buNone/>
            </a:pPr>
            <a:r>
              <a:rPr lang="en-US" sz="2700">
                <a:solidFill>
                  <a:srgbClr val="FF0000"/>
                </a:solidFill>
              </a:rPr>
              <a:t>Data model on which the DBMS is based</a:t>
            </a:r>
            <a:endParaRPr/>
          </a:p>
          <a:p>
            <a:pPr indent="-228600" lvl="0" marL="228600" rtl="0" algn="just">
              <a:lnSpc>
                <a:spcPct val="80000"/>
              </a:lnSpc>
              <a:spcBef>
                <a:spcPts val="1000"/>
              </a:spcBef>
              <a:spcAft>
                <a:spcPts val="0"/>
              </a:spcAft>
              <a:buClr>
                <a:schemeClr val="dk1"/>
              </a:buClr>
              <a:buSzPts val="2700"/>
              <a:buChar char="•"/>
            </a:pPr>
            <a:r>
              <a:rPr b="1" lang="en-US" sz="2700"/>
              <a:t>Big Data DBMS:</a:t>
            </a:r>
            <a:endParaRPr/>
          </a:p>
          <a:p>
            <a:pPr indent="-228600" lvl="0" marL="228600" rtl="0" algn="just">
              <a:lnSpc>
                <a:spcPct val="80000"/>
              </a:lnSpc>
              <a:spcBef>
                <a:spcPts val="1000"/>
              </a:spcBef>
              <a:spcAft>
                <a:spcPts val="0"/>
              </a:spcAft>
              <a:buClr>
                <a:schemeClr val="dk1"/>
              </a:buClr>
              <a:buSzPts val="2700"/>
              <a:buChar char="•"/>
            </a:pPr>
            <a:r>
              <a:rPr lang="en-US" sz="2700"/>
              <a:t>The </a:t>
            </a:r>
            <a:r>
              <a:rPr i="1" lang="en-US" sz="2700"/>
              <a:t>key-value data model </a:t>
            </a:r>
            <a:r>
              <a:rPr lang="en-US" sz="2700"/>
              <a:t>associates a unique key with each value (which can be a record or object) and provides very fast access to a value given its key</a:t>
            </a:r>
            <a:endParaRPr/>
          </a:p>
          <a:p>
            <a:pPr indent="-228600" lvl="0" marL="228600" rtl="0" algn="just">
              <a:lnSpc>
                <a:spcPct val="80000"/>
              </a:lnSpc>
              <a:spcBef>
                <a:spcPts val="1000"/>
              </a:spcBef>
              <a:spcAft>
                <a:spcPts val="0"/>
              </a:spcAft>
              <a:buClr>
                <a:schemeClr val="dk1"/>
              </a:buClr>
              <a:buSzPts val="2700"/>
              <a:buChar char="•"/>
            </a:pPr>
            <a:r>
              <a:rPr lang="en-US" sz="2700"/>
              <a:t>The </a:t>
            </a:r>
            <a:r>
              <a:rPr i="1" lang="en-US" sz="2700"/>
              <a:t>document data model </a:t>
            </a:r>
            <a:r>
              <a:rPr lang="en-US" sz="2700"/>
              <a:t>is based on JSON (Java Script Object Notation) and stores the data as documents, which somewhat resemble complex objects</a:t>
            </a:r>
            <a:endParaRPr/>
          </a:p>
          <a:p>
            <a:pPr indent="-228600" lvl="0" marL="228600" rtl="0" algn="just">
              <a:lnSpc>
                <a:spcPct val="80000"/>
              </a:lnSpc>
              <a:spcBef>
                <a:spcPts val="1000"/>
              </a:spcBef>
              <a:spcAft>
                <a:spcPts val="0"/>
              </a:spcAft>
              <a:buClr>
                <a:schemeClr val="dk1"/>
              </a:buClr>
              <a:buSzPts val="2700"/>
              <a:buChar char="•"/>
            </a:pPr>
            <a:r>
              <a:rPr lang="en-US" sz="2700"/>
              <a:t>The </a:t>
            </a:r>
            <a:r>
              <a:rPr i="1" lang="en-US" sz="2700"/>
              <a:t>graph data model </a:t>
            </a:r>
            <a:r>
              <a:rPr lang="en-US" sz="2700"/>
              <a:t>stores objects as graph nodes and relationships among objects as directed graph edges</a:t>
            </a:r>
            <a:endParaRPr/>
          </a:p>
          <a:p>
            <a:pPr indent="-228600" lvl="0" marL="228600" rtl="0" algn="just">
              <a:lnSpc>
                <a:spcPct val="80000"/>
              </a:lnSpc>
              <a:spcBef>
                <a:spcPts val="1000"/>
              </a:spcBef>
              <a:spcAft>
                <a:spcPts val="0"/>
              </a:spcAft>
              <a:buClr>
                <a:schemeClr val="dk1"/>
              </a:buClr>
              <a:buSzPts val="2700"/>
              <a:buChar char="•"/>
            </a:pPr>
            <a:r>
              <a:rPr lang="en-US" sz="2700"/>
              <a:t>The </a:t>
            </a:r>
            <a:r>
              <a:rPr i="1" lang="en-US" sz="2700"/>
              <a:t>column-based data models </a:t>
            </a:r>
            <a:r>
              <a:rPr lang="en-US" sz="2700"/>
              <a:t>store the columns of rows clustered on disk pages for fast access and allow multiple versions of the data</a:t>
            </a:r>
            <a:endParaRPr/>
          </a:p>
          <a:p>
            <a:pPr indent="-31750" lvl="0" marL="228600" rtl="0" algn="just">
              <a:lnSpc>
                <a:spcPct val="90000"/>
              </a:lnSpc>
              <a:spcBef>
                <a:spcPts val="1000"/>
              </a:spcBef>
              <a:spcAft>
                <a:spcPts val="0"/>
              </a:spcAft>
              <a:buClr>
                <a:schemeClr val="dk1"/>
              </a:buClr>
              <a:buSzPts val="3100"/>
              <a:buNone/>
            </a:pPr>
            <a:r>
              <a:t/>
            </a:r>
            <a:endParaRPr i="1" sz="3100">
              <a:solidFill>
                <a:srgbClr val="FF0000"/>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7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 to Databases</a:t>
            </a:r>
            <a:endParaRPr/>
          </a:p>
        </p:txBody>
      </p:sp>
      <p:sp>
        <p:nvSpPr>
          <p:cNvPr id="521" name="Google Shape;521;p72"/>
          <p:cNvSpPr txBox="1"/>
          <p:nvPr>
            <p:ph idx="1" type="body"/>
          </p:nvPr>
        </p:nvSpPr>
        <p:spPr>
          <a:xfrm>
            <a:off x="581025" y="1358900"/>
            <a:ext cx="11209256" cy="5133975"/>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rgbClr val="FF0000"/>
              </a:buClr>
              <a:buSzPts val="2800"/>
              <a:buNone/>
            </a:pPr>
            <a:r>
              <a:rPr b="1" lang="en-US">
                <a:solidFill>
                  <a:srgbClr val="FF0000"/>
                </a:solidFill>
              </a:rPr>
              <a:t>DBMS Classification</a:t>
            </a:r>
            <a:endParaRPr/>
          </a:p>
          <a:p>
            <a:pPr indent="0" lvl="0" marL="0" rtl="0" algn="just">
              <a:lnSpc>
                <a:spcPct val="80000"/>
              </a:lnSpc>
              <a:spcBef>
                <a:spcPts val="1000"/>
              </a:spcBef>
              <a:spcAft>
                <a:spcPts val="0"/>
              </a:spcAft>
              <a:buClr>
                <a:srgbClr val="FF0000"/>
              </a:buClr>
              <a:buSzPts val="2700"/>
              <a:buNone/>
            </a:pPr>
            <a:r>
              <a:rPr lang="en-US" sz="2700">
                <a:solidFill>
                  <a:srgbClr val="FF0000"/>
                </a:solidFill>
              </a:rPr>
              <a:t>Data model on which the DBMS is based</a:t>
            </a:r>
            <a:endParaRPr/>
          </a:p>
          <a:p>
            <a:pPr indent="-228600" lvl="0" marL="228600" rtl="0" algn="just">
              <a:lnSpc>
                <a:spcPct val="80000"/>
              </a:lnSpc>
              <a:spcBef>
                <a:spcPts val="1000"/>
              </a:spcBef>
              <a:spcAft>
                <a:spcPts val="0"/>
              </a:spcAft>
              <a:buClr>
                <a:schemeClr val="dk1"/>
              </a:buClr>
              <a:buSzPts val="2700"/>
              <a:buChar char="•"/>
            </a:pPr>
            <a:r>
              <a:rPr b="1" lang="en-US" sz="2700"/>
              <a:t>XML model based DBMS</a:t>
            </a:r>
            <a:endParaRPr/>
          </a:p>
          <a:p>
            <a:pPr indent="-228600" lvl="0" marL="228600" rtl="0" algn="just">
              <a:lnSpc>
                <a:spcPct val="80000"/>
              </a:lnSpc>
              <a:spcBef>
                <a:spcPts val="1000"/>
              </a:spcBef>
              <a:spcAft>
                <a:spcPts val="0"/>
              </a:spcAft>
              <a:buClr>
                <a:schemeClr val="dk1"/>
              </a:buClr>
              <a:buSzPts val="2700"/>
              <a:buChar char="•"/>
            </a:pPr>
            <a:r>
              <a:rPr lang="en-US" sz="2700"/>
              <a:t>This model has emerged as a standard for exchanging data over the Web and has been used as a basis for implementing several prototype native XML systems</a:t>
            </a:r>
            <a:endParaRPr/>
          </a:p>
          <a:p>
            <a:pPr indent="-228600" lvl="0" marL="228600" rtl="0" algn="just">
              <a:lnSpc>
                <a:spcPct val="80000"/>
              </a:lnSpc>
              <a:spcBef>
                <a:spcPts val="1000"/>
              </a:spcBef>
              <a:spcAft>
                <a:spcPts val="0"/>
              </a:spcAft>
              <a:buClr>
                <a:schemeClr val="dk1"/>
              </a:buClr>
              <a:buSzPts val="2700"/>
              <a:buChar char="•"/>
            </a:pPr>
            <a:r>
              <a:rPr lang="en-US" sz="2700"/>
              <a:t>XML uses hierarchical tree structures</a:t>
            </a:r>
            <a:endParaRPr/>
          </a:p>
          <a:p>
            <a:pPr indent="-228600" lvl="0" marL="228600" rtl="0" algn="just">
              <a:lnSpc>
                <a:spcPct val="80000"/>
              </a:lnSpc>
              <a:spcBef>
                <a:spcPts val="1000"/>
              </a:spcBef>
              <a:spcAft>
                <a:spcPts val="0"/>
              </a:spcAft>
              <a:buClr>
                <a:schemeClr val="dk1"/>
              </a:buClr>
              <a:buSzPts val="2700"/>
              <a:buChar char="•"/>
            </a:pPr>
            <a:r>
              <a:rPr lang="en-US" sz="2700"/>
              <a:t>It combines database concepts with concepts from document representation models</a:t>
            </a:r>
            <a:endParaRPr/>
          </a:p>
          <a:p>
            <a:pPr indent="-228600" lvl="0" marL="228600" rtl="0" algn="just">
              <a:lnSpc>
                <a:spcPct val="80000"/>
              </a:lnSpc>
              <a:spcBef>
                <a:spcPts val="1000"/>
              </a:spcBef>
              <a:spcAft>
                <a:spcPts val="0"/>
              </a:spcAft>
              <a:buClr>
                <a:schemeClr val="dk1"/>
              </a:buClr>
              <a:buSzPts val="2700"/>
              <a:buChar char="•"/>
            </a:pPr>
            <a:r>
              <a:rPr lang="en-US" sz="2700"/>
              <a:t>Data is represented as elements; with the use of tags, data can be nested to create complex tree structures</a:t>
            </a:r>
            <a:endParaRPr/>
          </a:p>
          <a:p>
            <a:pPr indent="-228600" lvl="0" marL="228600" rtl="0" algn="just">
              <a:lnSpc>
                <a:spcPct val="80000"/>
              </a:lnSpc>
              <a:spcBef>
                <a:spcPts val="1000"/>
              </a:spcBef>
              <a:spcAft>
                <a:spcPts val="0"/>
              </a:spcAft>
              <a:buClr>
                <a:schemeClr val="dk1"/>
              </a:buClr>
              <a:buSzPts val="2700"/>
              <a:buChar char="•"/>
            </a:pPr>
            <a:r>
              <a:rPr lang="en-US" sz="2700"/>
              <a:t>This model conceptually resembles the object model but uses different terminology</a:t>
            </a:r>
            <a:endParaRPr/>
          </a:p>
          <a:p>
            <a:pPr indent="-57150" lvl="0" marL="228600" rtl="0" algn="just">
              <a:lnSpc>
                <a:spcPct val="80000"/>
              </a:lnSpc>
              <a:spcBef>
                <a:spcPts val="1000"/>
              </a:spcBef>
              <a:spcAft>
                <a:spcPts val="0"/>
              </a:spcAft>
              <a:buClr>
                <a:schemeClr val="dk1"/>
              </a:buClr>
              <a:buSzPts val="2700"/>
              <a:buNone/>
            </a:pPr>
            <a:r>
              <a:t/>
            </a:r>
            <a:endParaRPr sz="2700"/>
          </a:p>
          <a:p>
            <a:pPr indent="-31750" lvl="0" marL="228600" rtl="0" algn="just">
              <a:lnSpc>
                <a:spcPct val="90000"/>
              </a:lnSpc>
              <a:spcBef>
                <a:spcPts val="1000"/>
              </a:spcBef>
              <a:spcAft>
                <a:spcPts val="0"/>
              </a:spcAft>
              <a:buClr>
                <a:schemeClr val="dk1"/>
              </a:buClr>
              <a:buSzPts val="3100"/>
              <a:buNone/>
            </a:pPr>
            <a:r>
              <a:t/>
            </a:r>
            <a:endParaRPr i="1" sz="3100">
              <a:solidFill>
                <a:srgbClr val="FF0000"/>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7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 to Databases</a:t>
            </a:r>
            <a:endParaRPr/>
          </a:p>
        </p:txBody>
      </p:sp>
      <p:sp>
        <p:nvSpPr>
          <p:cNvPr id="527" name="Google Shape;527;p73"/>
          <p:cNvSpPr txBox="1"/>
          <p:nvPr>
            <p:ph idx="1" type="body"/>
          </p:nvPr>
        </p:nvSpPr>
        <p:spPr>
          <a:xfrm>
            <a:off x="581025" y="1358900"/>
            <a:ext cx="11209256" cy="513397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DBMS Classification</a:t>
            </a:r>
            <a:endParaRPr/>
          </a:p>
          <a:p>
            <a:pPr indent="0" lvl="0" marL="0" rtl="0" algn="just">
              <a:lnSpc>
                <a:spcPct val="80000"/>
              </a:lnSpc>
              <a:spcBef>
                <a:spcPts val="1000"/>
              </a:spcBef>
              <a:spcAft>
                <a:spcPts val="0"/>
              </a:spcAft>
              <a:buClr>
                <a:srgbClr val="FF0000"/>
              </a:buClr>
              <a:buSzPts val="2700"/>
              <a:buNone/>
            </a:pPr>
            <a:r>
              <a:rPr lang="en-US" sz="2700">
                <a:solidFill>
                  <a:srgbClr val="FF0000"/>
                </a:solidFill>
              </a:rPr>
              <a:t>Data model on which the DBMS is based</a:t>
            </a:r>
            <a:endParaRPr/>
          </a:p>
          <a:p>
            <a:pPr indent="-228600" lvl="0" marL="228600" rtl="0" algn="just">
              <a:lnSpc>
                <a:spcPct val="80000"/>
              </a:lnSpc>
              <a:spcBef>
                <a:spcPts val="1000"/>
              </a:spcBef>
              <a:spcAft>
                <a:spcPts val="0"/>
              </a:spcAft>
              <a:buClr>
                <a:schemeClr val="dk1"/>
              </a:buClr>
              <a:buSzPts val="2700"/>
              <a:buChar char="•"/>
            </a:pPr>
            <a:r>
              <a:rPr b="1" lang="en-US" sz="2700"/>
              <a:t>Network model based DBMS</a:t>
            </a:r>
            <a:endParaRPr/>
          </a:p>
          <a:p>
            <a:pPr indent="-228600" lvl="0" marL="228600" rtl="0" algn="just">
              <a:lnSpc>
                <a:spcPct val="80000"/>
              </a:lnSpc>
              <a:spcBef>
                <a:spcPts val="1000"/>
              </a:spcBef>
              <a:spcAft>
                <a:spcPts val="0"/>
              </a:spcAft>
              <a:buClr>
                <a:schemeClr val="dk1"/>
              </a:buClr>
              <a:buSzPts val="2700"/>
              <a:buChar char="•"/>
            </a:pPr>
            <a:r>
              <a:rPr lang="en-US" sz="2700"/>
              <a:t>The network model represents data as record types and also represents a limited type of 1:N relationship, called a set type</a:t>
            </a:r>
            <a:endParaRPr/>
          </a:p>
          <a:p>
            <a:pPr indent="-228600" lvl="0" marL="228600" rtl="0" algn="just">
              <a:lnSpc>
                <a:spcPct val="80000"/>
              </a:lnSpc>
              <a:spcBef>
                <a:spcPts val="1000"/>
              </a:spcBef>
              <a:spcAft>
                <a:spcPts val="0"/>
              </a:spcAft>
              <a:buClr>
                <a:schemeClr val="dk1"/>
              </a:buClr>
              <a:buSzPts val="2700"/>
              <a:buChar char="•"/>
            </a:pPr>
            <a:r>
              <a:rPr lang="en-US" sz="2700"/>
              <a:t>A 1:N, or one-to-many, relationship relates one instance of a record to many record instances using some pointer linking mechanism in these models</a:t>
            </a:r>
            <a:endParaRPr/>
          </a:p>
          <a:p>
            <a:pPr indent="-228600" lvl="0" marL="228600" rtl="0" algn="just">
              <a:lnSpc>
                <a:spcPct val="80000"/>
              </a:lnSpc>
              <a:spcBef>
                <a:spcPts val="1000"/>
              </a:spcBef>
              <a:spcAft>
                <a:spcPts val="0"/>
              </a:spcAft>
              <a:buClr>
                <a:schemeClr val="dk1"/>
              </a:buClr>
              <a:buSzPts val="2700"/>
              <a:buChar char="•"/>
            </a:pPr>
            <a:r>
              <a:rPr b="1" lang="en-US" sz="2700"/>
              <a:t>Hierarchical model based DBMS</a:t>
            </a:r>
            <a:endParaRPr sz="2700"/>
          </a:p>
          <a:p>
            <a:pPr indent="-228600" lvl="0" marL="228600" rtl="0" algn="just">
              <a:lnSpc>
                <a:spcPct val="80000"/>
              </a:lnSpc>
              <a:spcBef>
                <a:spcPts val="1000"/>
              </a:spcBef>
              <a:spcAft>
                <a:spcPts val="0"/>
              </a:spcAft>
              <a:buClr>
                <a:schemeClr val="dk1"/>
              </a:buClr>
              <a:buSzPts val="2700"/>
              <a:buChar char="•"/>
            </a:pPr>
            <a:r>
              <a:rPr lang="en-US" sz="2700"/>
              <a:t>The hierarchical model represents data as hierarchical tree structures. Each hierarchy represents a number of related records</a:t>
            </a:r>
            <a:endParaRPr/>
          </a:p>
          <a:p>
            <a:pPr indent="-228600" lvl="0" marL="228600" rtl="0" algn="just">
              <a:lnSpc>
                <a:spcPct val="80000"/>
              </a:lnSpc>
              <a:spcBef>
                <a:spcPts val="1000"/>
              </a:spcBef>
              <a:spcAft>
                <a:spcPts val="0"/>
              </a:spcAft>
              <a:buClr>
                <a:schemeClr val="dk1"/>
              </a:buClr>
              <a:buSzPts val="2700"/>
              <a:buChar char="•"/>
            </a:pPr>
            <a:r>
              <a:rPr lang="en-US" sz="2700"/>
              <a:t>There is no standard language for the hierarchical model</a:t>
            </a:r>
            <a:endParaRPr/>
          </a:p>
          <a:p>
            <a:pPr indent="-31750" lvl="0" marL="228600" rtl="0" algn="just">
              <a:lnSpc>
                <a:spcPct val="90000"/>
              </a:lnSpc>
              <a:spcBef>
                <a:spcPts val="1000"/>
              </a:spcBef>
              <a:spcAft>
                <a:spcPts val="0"/>
              </a:spcAft>
              <a:buClr>
                <a:schemeClr val="dk1"/>
              </a:buClr>
              <a:buSzPts val="3100"/>
              <a:buNone/>
            </a:pPr>
            <a:r>
              <a:t/>
            </a:r>
            <a:endParaRPr i="1" sz="3100">
              <a:solidFill>
                <a:srgbClr val="FF0000"/>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7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 to Databases</a:t>
            </a:r>
            <a:endParaRPr/>
          </a:p>
        </p:txBody>
      </p:sp>
      <p:sp>
        <p:nvSpPr>
          <p:cNvPr id="533" name="Google Shape;533;p74"/>
          <p:cNvSpPr txBox="1"/>
          <p:nvPr>
            <p:ph idx="1" type="body"/>
          </p:nvPr>
        </p:nvSpPr>
        <p:spPr>
          <a:xfrm>
            <a:off x="581025" y="1358900"/>
            <a:ext cx="11209256" cy="5133975"/>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rgbClr val="FF0000"/>
              </a:buClr>
              <a:buSzPct val="100000"/>
              <a:buNone/>
            </a:pPr>
            <a:r>
              <a:rPr b="1" lang="en-US">
                <a:solidFill>
                  <a:srgbClr val="FF0000"/>
                </a:solidFill>
              </a:rPr>
              <a:t>DBMS Classification</a:t>
            </a:r>
            <a:endParaRPr/>
          </a:p>
          <a:p>
            <a:pPr indent="0" lvl="0" marL="0" rtl="0" algn="just">
              <a:lnSpc>
                <a:spcPct val="80000"/>
              </a:lnSpc>
              <a:spcBef>
                <a:spcPts val="1000"/>
              </a:spcBef>
              <a:spcAft>
                <a:spcPts val="0"/>
              </a:spcAft>
              <a:buClr>
                <a:srgbClr val="FF0000"/>
              </a:buClr>
              <a:buSzPct val="100000"/>
              <a:buNone/>
            </a:pPr>
            <a:r>
              <a:rPr lang="en-US" sz="2700">
                <a:solidFill>
                  <a:srgbClr val="FF0000"/>
                </a:solidFill>
              </a:rPr>
              <a:t>Number of users supported by the system</a:t>
            </a:r>
            <a:endParaRPr/>
          </a:p>
          <a:p>
            <a:pPr indent="-228631" lvl="0" marL="228600" rtl="0" algn="just">
              <a:lnSpc>
                <a:spcPct val="80000"/>
              </a:lnSpc>
              <a:spcBef>
                <a:spcPts val="1000"/>
              </a:spcBef>
              <a:spcAft>
                <a:spcPts val="0"/>
              </a:spcAft>
              <a:buClr>
                <a:schemeClr val="dk1"/>
              </a:buClr>
              <a:buSzPct val="100000"/>
              <a:buChar char="•"/>
            </a:pPr>
            <a:r>
              <a:rPr b="1" lang="en-US" sz="2700"/>
              <a:t>Single-user systems </a:t>
            </a:r>
            <a:endParaRPr/>
          </a:p>
          <a:p>
            <a:pPr indent="-228631" lvl="0" marL="228600" rtl="0" algn="just">
              <a:lnSpc>
                <a:spcPct val="80000"/>
              </a:lnSpc>
              <a:spcBef>
                <a:spcPts val="1000"/>
              </a:spcBef>
              <a:spcAft>
                <a:spcPts val="0"/>
              </a:spcAft>
              <a:buClr>
                <a:schemeClr val="dk1"/>
              </a:buClr>
              <a:buSzPct val="100000"/>
              <a:buChar char="•"/>
            </a:pPr>
            <a:r>
              <a:rPr lang="en-US" sz="2700"/>
              <a:t>Support only one user at a time and are mostly used with PCs</a:t>
            </a:r>
            <a:endParaRPr/>
          </a:p>
          <a:p>
            <a:pPr indent="-228631" lvl="0" marL="228600" rtl="0" algn="just">
              <a:lnSpc>
                <a:spcPct val="80000"/>
              </a:lnSpc>
              <a:spcBef>
                <a:spcPts val="1000"/>
              </a:spcBef>
              <a:spcAft>
                <a:spcPts val="0"/>
              </a:spcAft>
              <a:buClr>
                <a:schemeClr val="dk1"/>
              </a:buClr>
              <a:buSzPct val="100000"/>
              <a:buChar char="•"/>
            </a:pPr>
            <a:r>
              <a:rPr b="1" lang="en-US" sz="2700"/>
              <a:t>Multiuser systems</a:t>
            </a:r>
            <a:endParaRPr/>
          </a:p>
          <a:p>
            <a:pPr indent="-228631" lvl="0" marL="228600" rtl="0" algn="just">
              <a:lnSpc>
                <a:spcPct val="80000"/>
              </a:lnSpc>
              <a:spcBef>
                <a:spcPts val="1000"/>
              </a:spcBef>
              <a:spcAft>
                <a:spcPts val="0"/>
              </a:spcAft>
              <a:buClr>
                <a:schemeClr val="dk1"/>
              </a:buClr>
              <a:buSzPct val="100000"/>
              <a:buChar char="•"/>
            </a:pPr>
            <a:r>
              <a:rPr lang="en-US" sz="2700"/>
              <a:t>Include the majority of DBMSs, support concurrent multiple users</a:t>
            </a:r>
            <a:endParaRPr/>
          </a:p>
          <a:p>
            <a:pPr indent="0" lvl="0" marL="0" rtl="0" algn="just">
              <a:lnSpc>
                <a:spcPct val="80000"/>
              </a:lnSpc>
              <a:spcBef>
                <a:spcPts val="1000"/>
              </a:spcBef>
              <a:spcAft>
                <a:spcPts val="0"/>
              </a:spcAft>
              <a:buClr>
                <a:srgbClr val="FF0000"/>
              </a:buClr>
              <a:buSzPct val="100000"/>
              <a:buNone/>
            </a:pPr>
            <a:r>
              <a:rPr lang="en-US" sz="2700">
                <a:solidFill>
                  <a:srgbClr val="FF0000"/>
                </a:solidFill>
              </a:rPr>
              <a:t>Number of sites over which the database is distributed</a:t>
            </a:r>
            <a:endParaRPr/>
          </a:p>
          <a:p>
            <a:pPr indent="-228631" lvl="0" marL="228600" rtl="0" algn="just">
              <a:lnSpc>
                <a:spcPct val="80000"/>
              </a:lnSpc>
              <a:spcBef>
                <a:spcPts val="1000"/>
              </a:spcBef>
              <a:spcAft>
                <a:spcPts val="0"/>
              </a:spcAft>
              <a:buClr>
                <a:schemeClr val="dk1"/>
              </a:buClr>
              <a:buSzPct val="100000"/>
              <a:buChar char="•"/>
            </a:pPr>
            <a:r>
              <a:rPr b="1" lang="en-US" sz="2700"/>
              <a:t>Centralized DBMS</a:t>
            </a:r>
            <a:endParaRPr/>
          </a:p>
          <a:p>
            <a:pPr indent="-228631" lvl="0" marL="228600" rtl="0" algn="just">
              <a:lnSpc>
                <a:spcPct val="80000"/>
              </a:lnSpc>
              <a:spcBef>
                <a:spcPts val="1000"/>
              </a:spcBef>
              <a:spcAft>
                <a:spcPts val="0"/>
              </a:spcAft>
              <a:buClr>
                <a:schemeClr val="dk1"/>
              </a:buClr>
              <a:buSzPct val="100000"/>
              <a:buChar char="•"/>
            </a:pPr>
            <a:r>
              <a:rPr lang="en-US" sz="2700"/>
              <a:t>If the data is stored at a single computer site</a:t>
            </a:r>
            <a:endParaRPr/>
          </a:p>
          <a:p>
            <a:pPr indent="-228631" lvl="0" marL="228600" rtl="0" algn="just">
              <a:lnSpc>
                <a:spcPct val="80000"/>
              </a:lnSpc>
              <a:spcBef>
                <a:spcPts val="1000"/>
              </a:spcBef>
              <a:spcAft>
                <a:spcPts val="0"/>
              </a:spcAft>
              <a:buClr>
                <a:schemeClr val="dk1"/>
              </a:buClr>
              <a:buSzPct val="100000"/>
              <a:buChar char="•"/>
            </a:pPr>
            <a:r>
              <a:rPr lang="en-US" sz="2700"/>
              <a:t>A centralized DBMS can support multiple users, but the DBMS and the database reside totally at a single computer site</a:t>
            </a:r>
            <a:endParaRPr/>
          </a:p>
          <a:p>
            <a:pPr indent="-228631" lvl="0" marL="228600" rtl="0" algn="just">
              <a:lnSpc>
                <a:spcPct val="80000"/>
              </a:lnSpc>
              <a:spcBef>
                <a:spcPts val="1000"/>
              </a:spcBef>
              <a:spcAft>
                <a:spcPts val="0"/>
              </a:spcAft>
              <a:buClr>
                <a:schemeClr val="dk1"/>
              </a:buClr>
              <a:buSzPct val="100000"/>
              <a:buChar char="•"/>
            </a:pPr>
            <a:r>
              <a:rPr b="1" lang="en-US" sz="2700"/>
              <a:t>Distributed DBMS (DDBMS) </a:t>
            </a:r>
            <a:endParaRPr/>
          </a:p>
          <a:p>
            <a:pPr indent="-228631" lvl="0" marL="228600" rtl="0" algn="just">
              <a:lnSpc>
                <a:spcPct val="80000"/>
              </a:lnSpc>
              <a:spcBef>
                <a:spcPts val="1000"/>
              </a:spcBef>
              <a:spcAft>
                <a:spcPts val="0"/>
              </a:spcAft>
              <a:buClr>
                <a:schemeClr val="dk1"/>
              </a:buClr>
              <a:buSzPct val="100000"/>
              <a:buChar char="•"/>
            </a:pPr>
            <a:r>
              <a:rPr lang="en-US" sz="2700"/>
              <a:t>Can have the actual database and DBMS software distributed over many sites connected by a computer network</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7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 to Databases</a:t>
            </a:r>
            <a:endParaRPr/>
          </a:p>
        </p:txBody>
      </p:sp>
      <p:sp>
        <p:nvSpPr>
          <p:cNvPr id="539" name="Google Shape;539;p75"/>
          <p:cNvSpPr txBox="1"/>
          <p:nvPr>
            <p:ph idx="1" type="body"/>
          </p:nvPr>
        </p:nvSpPr>
        <p:spPr>
          <a:xfrm>
            <a:off x="581025" y="1358900"/>
            <a:ext cx="11209256" cy="513397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DBMS Classification</a:t>
            </a:r>
            <a:endParaRPr/>
          </a:p>
          <a:p>
            <a:pPr indent="0" lvl="0" marL="0" rtl="0" algn="just">
              <a:lnSpc>
                <a:spcPct val="80000"/>
              </a:lnSpc>
              <a:spcBef>
                <a:spcPts val="1000"/>
              </a:spcBef>
              <a:spcAft>
                <a:spcPts val="0"/>
              </a:spcAft>
              <a:buClr>
                <a:srgbClr val="FF0000"/>
              </a:buClr>
              <a:buSzPts val="2700"/>
              <a:buNone/>
            </a:pPr>
            <a:r>
              <a:rPr lang="en-US" sz="2700">
                <a:solidFill>
                  <a:srgbClr val="FF0000"/>
                </a:solidFill>
              </a:rPr>
              <a:t>Cost</a:t>
            </a:r>
            <a:endParaRPr/>
          </a:p>
          <a:p>
            <a:pPr indent="-228600" lvl="0" marL="228600" rtl="0" algn="just">
              <a:lnSpc>
                <a:spcPct val="80000"/>
              </a:lnSpc>
              <a:spcBef>
                <a:spcPts val="1000"/>
              </a:spcBef>
              <a:spcAft>
                <a:spcPts val="0"/>
              </a:spcAft>
              <a:buClr>
                <a:schemeClr val="dk1"/>
              </a:buClr>
              <a:buSzPts val="2700"/>
              <a:buChar char="•"/>
            </a:pPr>
            <a:r>
              <a:rPr b="1" lang="en-US" sz="2700"/>
              <a:t>Paid and free DBMS</a:t>
            </a:r>
            <a:endParaRPr/>
          </a:p>
          <a:p>
            <a:pPr indent="0" lvl="0" marL="0" rtl="0" algn="just">
              <a:lnSpc>
                <a:spcPct val="80000"/>
              </a:lnSpc>
              <a:spcBef>
                <a:spcPts val="1000"/>
              </a:spcBef>
              <a:spcAft>
                <a:spcPts val="0"/>
              </a:spcAft>
              <a:buClr>
                <a:srgbClr val="FF0000"/>
              </a:buClr>
              <a:buSzPts val="2700"/>
              <a:buNone/>
            </a:pPr>
            <a:r>
              <a:rPr lang="en-US" sz="2700">
                <a:solidFill>
                  <a:srgbClr val="FF0000"/>
                </a:solidFill>
              </a:rPr>
              <a:t>Purpose</a:t>
            </a:r>
            <a:endParaRPr/>
          </a:p>
          <a:p>
            <a:pPr indent="-228600" lvl="0" marL="228600" rtl="0" algn="just">
              <a:lnSpc>
                <a:spcPct val="80000"/>
              </a:lnSpc>
              <a:spcBef>
                <a:spcPts val="1000"/>
              </a:spcBef>
              <a:spcAft>
                <a:spcPts val="0"/>
              </a:spcAft>
              <a:buClr>
                <a:schemeClr val="dk1"/>
              </a:buClr>
              <a:buSzPts val="2700"/>
              <a:buChar char="•"/>
            </a:pPr>
            <a:r>
              <a:rPr b="1" lang="en-US" sz="2700"/>
              <a:t>General Purpose DBMS</a:t>
            </a:r>
            <a:endParaRPr/>
          </a:p>
          <a:p>
            <a:pPr indent="-228600" lvl="0" marL="228600" rtl="0" algn="just">
              <a:lnSpc>
                <a:spcPct val="80000"/>
              </a:lnSpc>
              <a:spcBef>
                <a:spcPts val="1000"/>
              </a:spcBef>
              <a:spcAft>
                <a:spcPts val="0"/>
              </a:spcAft>
              <a:buClr>
                <a:schemeClr val="dk1"/>
              </a:buClr>
              <a:buSzPts val="2700"/>
              <a:buChar char="•"/>
            </a:pPr>
            <a:r>
              <a:rPr lang="en-US" sz="2700"/>
              <a:t>When performance is not a prime concern general propose DBMS is used</a:t>
            </a:r>
            <a:endParaRPr/>
          </a:p>
          <a:p>
            <a:pPr indent="-228600" lvl="0" marL="228600" rtl="0" algn="just">
              <a:lnSpc>
                <a:spcPct val="80000"/>
              </a:lnSpc>
              <a:spcBef>
                <a:spcPts val="1000"/>
              </a:spcBef>
              <a:spcAft>
                <a:spcPts val="0"/>
              </a:spcAft>
              <a:buClr>
                <a:schemeClr val="dk1"/>
              </a:buClr>
              <a:buSzPts val="2700"/>
              <a:buChar char="•"/>
            </a:pPr>
            <a:r>
              <a:rPr b="1" lang="en-US" sz="2700"/>
              <a:t>Special Purpose DBMS</a:t>
            </a:r>
            <a:endParaRPr/>
          </a:p>
          <a:p>
            <a:pPr indent="-228600" lvl="0" marL="228600" rtl="0" algn="just">
              <a:lnSpc>
                <a:spcPct val="80000"/>
              </a:lnSpc>
              <a:spcBef>
                <a:spcPts val="1000"/>
              </a:spcBef>
              <a:spcAft>
                <a:spcPts val="0"/>
              </a:spcAft>
              <a:buClr>
                <a:schemeClr val="dk1"/>
              </a:buClr>
              <a:buSzPts val="2700"/>
              <a:buChar char="•"/>
            </a:pPr>
            <a:r>
              <a:rPr lang="en-US" sz="2700"/>
              <a:t>When performance is a primary consideration, a special-purpose DBMS can be designed and built for a specific application</a:t>
            </a:r>
            <a:endParaRPr/>
          </a:p>
          <a:p>
            <a:pPr indent="-228600" lvl="0" marL="228600" rtl="0" algn="just">
              <a:lnSpc>
                <a:spcPct val="80000"/>
              </a:lnSpc>
              <a:spcBef>
                <a:spcPts val="1000"/>
              </a:spcBef>
              <a:spcAft>
                <a:spcPts val="0"/>
              </a:spcAft>
              <a:buClr>
                <a:schemeClr val="dk1"/>
              </a:buClr>
              <a:buSzPts val="2700"/>
              <a:buChar char="•"/>
            </a:pPr>
            <a:r>
              <a:rPr lang="en-US" sz="2700"/>
              <a:t>Such a system cannot be used for other applications without major changes</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7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Entity Relationship (ER) Model</a:t>
            </a:r>
            <a:endParaRPr/>
          </a:p>
        </p:txBody>
      </p:sp>
      <p:sp>
        <p:nvSpPr>
          <p:cNvPr id="545" name="Google Shape;545;p76"/>
          <p:cNvSpPr txBox="1"/>
          <p:nvPr>
            <p:ph idx="1" type="body"/>
          </p:nvPr>
        </p:nvSpPr>
        <p:spPr>
          <a:xfrm>
            <a:off x="581025" y="1358900"/>
            <a:ext cx="11209256" cy="513397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Database Design Process</a:t>
            </a:r>
            <a:endParaRPr/>
          </a:p>
          <a:p>
            <a:pPr indent="-228600" lvl="0" marL="228600" rtl="0" algn="just">
              <a:lnSpc>
                <a:spcPct val="80000"/>
              </a:lnSpc>
              <a:spcBef>
                <a:spcPts val="1000"/>
              </a:spcBef>
              <a:spcAft>
                <a:spcPts val="0"/>
              </a:spcAft>
              <a:buClr>
                <a:schemeClr val="dk1"/>
              </a:buClr>
              <a:buSzPts val="2700"/>
              <a:buChar char="•"/>
            </a:pPr>
            <a:r>
              <a:rPr lang="en-US" sz="2700"/>
              <a:t>Requirement collection and analysis – Database designers collect all requirements from database users</a:t>
            </a:r>
            <a:endParaRPr/>
          </a:p>
          <a:p>
            <a:pPr indent="-228600" lvl="0" marL="228600" rtl="0" algn="just">
              <a:lnSpc>
                <a:spcPct val="80000"/>
              </a:lnSpc>
              <a:spcBef>
                <a:spcPts val="1000"/>
              </a:spcBef>
              <a:spcAft>
                <a:spcPts val="0"/>
              </a:spcAft>
              <a:buClr>
                <a:schemeClr val="dk1"/>
              </a:buClr>
              <a:buSzPts val="2700"/>
              <a:buChar char="•"/>
            </a:pPr>
            <a:r>
              <a:rPr lang="en-US" sz="2700"/>
              <a:t>Conceptual Design – Designing conceptual schema using high level conceptual model like E R Model</a:t>
            </a:r>
            <a:endParaRPr/>
          </a:p>
          <a:p>
            <a:pPr indent="-228600" lvl="0" marL="228600" rtl="0" algn="just">
              <a:lnSpc>
                <a:spcPct val="80000"/>
              </a:lnSpc>
              <a:spcBef>
                <a:spcPts val="1000"/>
              </a:spcBef>
              <a:spcAft>
                <a:spcPts val="0"/>
              </a:spcAft>
              <a:buClr>
                <a:schemeClr val="dk1"/>
              </a:buClr>
              <a:buSzPts val="2700"/>
              <a:buChar char="•"/>
            </a:pPr>
            <a:r>
              <a:rPr lang="en-US" sz="2700"/>
              <a:t>Logical Design – Using SQL conceptual schema is converted in to actual implementation data model</a:t>
            </a:r>
            <a:endParaRPr/>
          </a:p>
          <a:p>
            <a:pPr indent="-228600" lvl="0" marL="228600" rtl="0" algn="just">
              <a:lnSpc>
                <a:spcPct val="80000"/>
              </a:lnSpc>
              <a:spcBef>
                <a:spcPts val="1000"/>
              </a:spcBef>
              <a:spcAft>
                <a:spcPts val="0"/>
              </a:spcAft>
              <a:buClr>
                <a:schemeClr val="dk1"/>
              </a:buClr>
              <a:buSzPts val="2700"/>
              <a:buChar char="•"/>
            </a:pPr>
            <a:r>
              <a:rPr lang="en-US" sz="2700"/>
              <a:t>Physical Design – Internal storage structures, file organizations, indexes for database files are specified</a:t>
            </a:r>
            <a:endParaRPr/>
          </a:p>
          <a:p>
            <a:pPr indent="-228600" lvl="0" marL="228600" rtl="0" algn="just">
              <a:lnSpc>
                <a:spcPct val="80000"/>
              </a:lnSpc>
              <a:spcBef>
                <a:spcPts val="1000"/>
              </a:spcBef>
              <a:spcAft>
                <a:spcPts val="0"/>
              </a:spcAft>
              <a:buClr>
                <a:schemeClr val="dk1"/>
              </a:buClr>
              <a:buSzPts val="2700"/>
              <a:buChar char="•"/>
            </a:pPr>
            <a:r>
              <a:rPr lang="en-US" sz="2700"/>
              <a:t>The above steps are phases in database design much like phases in software engineering</a:t>
            </a:r>
            <a:endParaRPr/>
          </a:p>
          <a:p>
            <a:pPr indent="-228600" lvl="0" marL="228600" rtl="0" algn="just">
              <a:lnSpc>
                <a:spcPct val="80000"/>
              </a:lnSpc>
              <a:spcBef>
                <a:spcPts val="1000"/>
              </a:spcBef>
              <a:spcAft>
                <a:spcPts val="0"/>
              </a:spcAft>
              <a:buClr>
                <a:schemeClr val="dk1"/>
              </a:buClr>
              <a:buSzPts val="2700"/>
              <a:buChar char="•"/>
            </a:pPr>
            <a:r>
              <a:rPr lang="en-US" sz="2700"/>
              <a:t>E R model comes in the second step – Conceptual Design</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7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Entity Relationship (ER) Model</a:t>
            </a:r>
            <a:endParaRPr/>
          </a:p>
        </p:txBody>
      </p:sp>
      <p:sp>
        <p:nvSpPr>
          <p:cNvPr id="551" name="Google Shape;551;p77"/>
          <p:cNvSpPr txBox="1"/>
          <p:nvPr>
            <p:ph idx="1" type="body"/>
          </p:nvPr>
        </p:nvSpPr>
        <p:spPr>
          <a:xfrm>
            <a:off x="581025" y="1358900"/>
            <a:ext cx="11209256" cy="5133975"/>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rgbClr val="FF0000"/>
              </a:buClr>
              <a:buSzPts val="2800"/>
              <a:buNone/>
            </a:pPr>
            <a:r>
              <a:rPr b="1" lang="en-US">
                <a:solidFill>
                  <a:srgbClr val="FF0000"/>
                </a:solidFill>
              </a:rPr>
              <a:t>Entity</a:t>
            </a:r>
            <a:endParaRPr/>
          </a:p>
          <a:p>
            <a:pPr indent="-228600" lvl="0" marL="228600" rtl="0" algn="just">
              <a:lnSpc>
                <a:spcPct val="80000"/>
              </a:lnSpc>
              <a:spcBef>
                <a:spcPts val="1000"/>
              </a:spcBef>
              <a:spcAft>
                <a:spcPts val="0"/>
              </a:spcAft>
              <a:buClr>
                <a:schemeClr val="dk1"/>
              </a:buClr>
              <a:buSzPts val="2700"/>
              <a:buChar char="•"/>
            </a:pPr>
            <a:r>
              <a:rPr lang="en-US" sz="2700"/>
              <a:t>Thing or object in the real world with an independent existence</a:t>
            </a:r>
            <a:endParaRPr/>
          </a:p>
          <a:p>
            <a:pPr indent="-228600" lvl="0" marL="228600" rtl="0" algn="just">
              <a:lnSpc>
                <a:spcPct val="80000"/>
              </a:lnSpc>
              <a:spcBef>
                <a:spcPts val="1000"/>
              </a:spcBef>
              <a:spcAft>
                <a:spcPts val="0"/>
              </a:spcAft>
              <a:buClr>
                <a:schemeClr val="dk1"/>
              </a:buClr>
              <a:buSzPts val="2700"/>
              <a:buChar char="•"/>
            </a:pPr>
            <a:r>
              <a:rPr lang="en-US" sz="2700"/>
              <a:t>An entity may be an object with a physical existence eg: person, car, house, or employee</a:t>
            </a:r>
            <a:endParaRPr/>
          </a:p>
          <a:p>
            <a:pPr indent="-228600" lvl="0" marL="228600" rtl="0" algn="just">
              <a:lnSpc>
                <a:spcPct val="80000"/>
              </a:lnSpc>
              <a:spcBef>
                <a:spcPts val="1000"/>
              </a:spcBef>
              <a:spcAft>
                <a:spcPts val="0"/>
              </a:spcAft>
              <a:buClr>
                <a:schemeClr val="dk1"/>
              </a:buClr>
              <a:buSzPts val="2700"/>
              <a:buChar char="•"/>
            </a:pPr>
            <a:r>
              <a:rPr lang="en-US" sz="2700"/>
              <a:t> An entity may be an object with a conceptual existence eg: a company, a job, or a university course</a:t>
            </a:r>
            <a:endParaRPr/>
          </a:p>
          <a:p>
            <a:pPr indent="0" lvl="0" marL="0" rtl="0" algn="l">
              <a:lnSpc>
                <a:spcPct val="90000"/>
              </a:lnSpc>
              <a:spcBef>
                <a:spcPts val="1000"/>
              </a:spcBef>
              <a:spcAft>
                <a:spcPts val="0"/>
              </a:spcAft>
              <a:buClr>
                <a:srgbClr val="FF0000"/>
              </a:buClr>
              <a:buSzPts val="2800"/>
              <a:buNone/>
            </a:pPr>
            <a:r>
              <a:rPr b="1" lang="en-US">
                <a:solidFill>
                  <a:srgbClr val="FF0000"/>
                </a:solidFill>
              </a:rPr>
              <a:t>Attribute</a:t>
            </a:r>
            <a:endParaRPr/>
          </a:p>
          <a:p>
            <a:pPr indent="-228600" lvl="0" marL="228600" rtl="0" algn="just">
              <a:lnSpc>
                <a:spcPct val="80000"/>
              </a:lnSpc>
              <a:spcBef>
                <a:spcPts val="1000"/>
              </a:spcBef>
              <a:spcAft>
                <a:spcPts val="0"/>
              </a:spcAft>
              <a:buClr>
                <a:schemeClr val="dk1"/>
              </a:buClr>
              <a:buSzPts val="2700"/>
              <a:buChar char="•"/>
            </a:pPr>
            <a:r>
              <a:rPr lang="en-US" sz="2700"/>
              <a:t>Each entity has attributes—the particular properties that describe it</a:t>
            </a:r>
            <a:endParaRPr/>
          </a:p>
          <a:p>
            <a:pPr indent="-228600" lvl="0" marL="228600" rtl="0" algn="just">
              <a:lnSpc>
                <a:spcPct val="80000"/>
              </a:lnSpc>
              <a:spcBef>
                <a:spcPts val="1000"/>
              </a:spcBef>
              <a:spcAft>
                <a:spcPts val="0"/>
              </a:spcAft>
              <a:buClr>
                <a:schemeClr val="dk1"/>
              </a:buClr>
              <a:buSzPts val="2700"/>
              <a:buChar char="•"/>
            </a:pPr>
            <a:r>
              <a:rPr lang="en-US" sz="2700"/>
              <a:t>For example, an EMPLOYEE entity may be described by the employee’s name, age, address, salary, and job</a:t>
            </a:r>
            <a:endParaRPr/>
          </a:p>
          <a:p>
            <a:pPr indent="-228600" lvl="0" marL="228600" rtl="0" algn="just">
              <a:lnSpc>
                <a:spcPct val="80000"/>
              </a:lnSpc>
              <a:spcBef>
                <a:spcPts val="1000"/>
              </a:spcBef>
              <a:spcAft>
                <a:spcPts val="0"/>
              </a:spcAft>
              <a:buClr>
                <a:schemeClr val="dk1"/>
              </a:buClr>
              <a:buSzPts val="2700"/>
              <a:buChar char="•"/>
            </a:pPr>
            <a:r>
              <a:rPr lang="en-US" sz="2700"/>
              <a:t>An entity will have a value for each of its attributes</a:t>
            </a:r>
            <a:endParaRPr/>
          </a:p>
          <a:p>
            <a:pPr indent="-228600" lvl="0" marL="228600" rtl="0" algn="just">
              <a:lnSpc>
                <a:spcPct val="80000"/>
              </a:lnSpc>
              <a:spcBef>
                <a:spcPts val="1000"/>
              </a:spcBef>
              <a:spcAft>
                <a:spcPts val="0"/>
              </a:spcAft>
              <a:buClr>
                <a:schemeClr val="dk1"/>
              </a:buClr>
              <a:buSzPts val="2700"/>
              <a:buChar char="•"/>
            </a:pPr>
            <a:r>
              <a:rPr lang="en-US" sz="2700"/>
              <a:t>The attribute values that describe each entity become a major part of the data stored in the database</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7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Entity Relationship (ER) Model</a:t>
            </a:r>
            <a:endParaRPr/>
          </a:p>
        </p:txBody>
      </p:sp>
      <p:sp>
        <p:nvSpPr>
          <p:cNvPr id="557" name="Google Shape;557;p78"/>
          <p:cNvSpPr txBox="1"/>
          <p:nvPr>
            <p:ph idx="1" type="body"/>
          </p:nvPr>
        </p:nvSpPr>
        <p:spPr>
          <a:xfrm>
            <a:off x="581025" y="1358900"/>
            <a:ext cx="11209256" cy="513397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Example</a:t>
            </a:r>
            <a:endParaRPr/>
          </a:p>
          <a:p>
            <a:pPr indent="-228600" lvl="0" marL="228600" rtl="0" algn="just">
              <a:lnSpc>
                <a:spcPct val="80000"/>
              </a:lnSpc>
              <a:spcBef>
                <a:spcPts val="1000"/>
              </a:spcBef>
              <a:spcAft>
                <a:spcPts val="0"/>
              </a:spcAft>
              <a:buClr>
                <a:schemeClr val="dk1"/>
              </a:buClr>
              <a:buSzPts val="2700"/>
              <a:buChar char="•"/>
            </a:pPr>
            <a:r>
              <a:rPr lang="en-US" sz="2700"/>
              <a:t>The EMPLOYEE entity e1 has four attributes: Name, Address, Age, and Home_phone</a:t>
            </a:r>
            <a:endParaRPr sz="2700"/>
          </a:p>
          <a:p>
            <a:pPr indent="-228600" lvl="0" marL="228600" rtl="0" algn="just">
              <a:lnSpc>
                <a:spcPct val="80000"/>
              </a:lnSpc>
              <a:spcBef>
                <a:spcPts val="1000"/>
              </a:spcBef>
              <a:spcAft>
                <a:spcPts val="0"/>
              </a:spcAft>
              <a:buClr>
                <a:schemeClr val="dk1"/>
              </a:buClr>
              <a:buSzPts val="2700"/>
              <a:buChar char="•"/>
            </a:pPr>
            <a:r>
              <a:rPr lang="en-US" sz="2700"/>
              <a:t>Their values are ‘John Smith,’ ‘2311 Kirby, Houston, Texas 77001’, ‘55’, and ‘713-749-2630’, respectively. </a:t>
            </a:r>
            <a:endParaRPr/>
          </a:p>
          <a:p>
            <a:pPr indent="-228600" lvl="0" marL="228600" rtl="0" algn="just">
              <a:lnSpc>
                <a:spcPct val="80000"/>
              </a:lnSpc>
              <a:spcBef>
                <a:spcPts val="1000"/>
              </a:spcBef>
              <a:spcAft>
                <a:spcPts val="0"/>
              </a:spcAft>
              <a:buClr>
                <a:schemeClr val="dk1"/>
              </a:buClr>
              <a:buSzPts val="2700"/>
              <a:buChar char="•"/>
            </a:pPr>
            <a:r>
              <a:rPr lang="en-US" sz="2700"/>
              <a:t>The COMPANY entity c1 has three attributes: Name, Headquarters, and President</a:t>
            </a:r>
            <a:endParaRPr/>
          </a:p>
          <a:p>
            <a:pPr indent="-228600" lvl="0" marL="228600" rtl="0" algn="just">
              <a:lnSpc>
                <a:spcPct val="80000"/>
              </a:lnSpc>
              <a:spcBef>
                <a:spcPts val="1000"/>
              </a:spcBef>
              <a:spcAft>
                <a:spcPts val="0"/>
              </a:spcAft>
              <a:buClr>
                <a:schemeClr val="dk1"/>
              </a:buClr>
              <a:buSzPts val="2700"/>
              <a:buChar char="•"/>
            </a:pPr>
            <a:r>
              <a:rPr lang="en-US" sz="2700"/>
              <a:t>Their values are ‘Sunco Oil’, ‘Houston’, and ‘John Smith’, respectively</a:t>
            </a:r>
            <a:endParaRPr/>
          </a:p>
          <a:p>
            <a:pPr indent="-228600" lvl="0" marL="228600" rtl="0" algn="just">
              <a:lnSpc>
                <a:spcPct val="80000"/>
              </a:lnSpc>
              <a:spcBef>
                <a:spcPts val="1000"/>
              </a:spcBef>
              <a:spcAft>
                <a:spcPts val="0"/>
              </a:spcAft>
              <a:buClr>
                <a:schemeClr val="dk1"/>
              </a:buClr>
              <a:buSzPts val="2700"/>
              <a:buChar char="•"/>
            </a:pPr>
            <a:r>
              <a:rPr lang="en-US" sz="2700"/>
              <a:t>Several types of attributes occur in the ER model: </a:t>
            </a:r>
            <a:endParaRPr/>
          </a:p>
          <a:p>
            <a:pPr indent="-228600" lvl="1" marL="685800" rtl="0" algn="just">
              <a:lnSpc>
                <a:spcPct val="80000"/>
              </a:lnSpc>
              <a:spcBef>
                <a:spcPts val="500"/>
              </a:spcBef>
              <a:spcAft>
                <a:spcPts val="0"/>
              </a:spcAft>
              <a:buClr>
                <a:schemeClr val="dk1"/>
              </a:buClr>
              <a:buSzPts val="2300"/>
              <a:buChar char="•"/>
            </a:pPr>
            <a:r>
              <a:rPr lang="en-US" sz="2300"/>
              <a:t>Simple versus composite</a:t>
            </a:r>
            <a:endParaRPr/>
          </a:p>
          <a:p>
            <a:pPr indent="-228600" lvl="1" marL="685800" rtl="0" algn="just">
              <a:lnSpc>
                <a:spcPct val="80000"/>
              </a:lnSpc>
              <a:spcBef>
                <a:spcPts val="500"/>
              </a:spcBef>
              <a:spcAft>
                <a:spcPts val="0"/>
              </a:spcAft>
              <a:buClr>
                <a:schemeClr val="dk1"/>
              </a:buClr>
              <a:buSzPts val="2300"/>
              <a:buChar char="•"/>
            </a:pPr>
            <a:r>
              <a:rPr lang="en-US" sz="2300"/>
              <a:t>Single valued versus multivalued</a:t>
            </a:r>
            <a:endParaRPr/>
          </a:p>
          <a:p>
            <a:pPr indent="-228600" lvl="1" marL="685800" rtl="0" algn="just">
              <a:lnSpc>
                <a:spcPct val="80000"/>
              </a:lnSpc>
              <a:spcBef>
                <a:spcPts val="500"/>
              </a:spcBef>
              <a:spcAft>
                <a:spcPts val="0"/>
              </a:spcAft>
              <a:buClr>
                <a:schemeClr val="dk1"/>
              </a:buClr>
              <a:buSzPts val="2300"/>
              <a:buChar char="•"/>
            </a:pPr>
            <a:r>
              <a:rPr lang="en-US" sz="2300"/>
              <a:t>Stored versus derived</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7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Entity Relationship (ER) Model</a:t>
            </a:r>
            <a:endParaRPr/>
          </a:p>
        </p:txBody>
      </p:sp>
      <p:sp>
        <p:nvSpPr>
          <p:cNvPr id="563" name="Google Shape;563;p79"/>
          <p:cNvSpPr txBox="1"/>
          <p:nvPr>
            <p:ph idx="1" type="body"/>
          </p:nvPr>
        </p:nvSpPr>
        <p:spPr>
          <a:xfrm>
            <a:off x="581025" y="1495425"/>
            <a:ext cx="11209256" cy="499745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t/>
            </a:r>
            <a:endParaRPr b="1">
              <a:solidFill>
                <a:srgbClr val="FF0000"/>
              </a:solidFill>
            </a:endParaRPr>
          </a:p>
          <a:p>
            <a:pPr indent="0" lvl="0" marL="0" rtl="0" algn="l">
              <a:lnSpc>
                <a:spcPct val="90000"/>
              </a:lnSpc>
              <a:spcBef>
                <a:spcPts val="1000"/>
              </a:spcBef>
              <a:spcAft>
                <a:spcPts val="0"/>
              </a:spcAft>
              <a:buClr>
                <a:srgbClr val="FF0000"/>
              </a:buClr>
              <a:buSzPts val="2800"/>
              <a:buNone/>
            </a:pPr>
            <a:r>
              <a:rPr b="1" lang="en-US">
                <a:solidFill>
                  <a:srgbClr val="FF0000"/>
                </a:solidFill>
              </a:rPr>
              <a:t>Simple and Composite Attribute</a:t>
            </a:r>
            <a:endParaRPr/>
          </a:p>
          <a:p>
            <a:pPr indent="-228600" lvl="0" marL="228600" rtl="0" algn="just">
              <a:lnSpc>
                <a:spcPct val="80000"/>
              </a:lnSpc>
              <a:spcBef>
                <a:spcPts val="1000"/>
              </a:spcBef>
              <a:spcAft>
                <a:spcPts val="0"/>
              </a:spcAft>
              <a:buClr>
                <a:schemeClr val="dk1"/>
              </a:buClr>
              <a:buSzPts val="2700"/>
              <a:buChar char="•"/>
            </a:pPr>
            <a:r>
              <a:rPr lang="en-US" sz="2700"/>
              <a:t>Simple Attribute - Attributes that are not divisible are called simple or atomic attributes</a:t>
            </a:r>
            <a:endParaRPr/>
          </a:p>
          <a:p>
            <a:pPr indent="-228600" lvl="0" marL="228600" rtl="0" algn="just">
              <a:lnSpc>
                <a:spcPct val="80000"/>
              </a:lnSpc>
              <a:spcBef>
                <a:spcPts val="1000"/>
              </a:spcBef>
              <a:spcAft>
                <a:spcPts val="0"/>
              </a:spcAft>
              <a:buClr>
                <a:schemeClr val="dk1"/>
              </a:buClr>
              <a:buSzPts val="2700"/>
              <a:buChar char="•"/>
            </a:pPr>
            <a:r>
              <a:rPr lang="en-US" sz="2700"/>
              <a:t>Composite attributes -  Attributes that can be divided into smaller subparts, which represent more basic attributes with independent meanings. </a:t>
            </a:r>
            <a:endParaRPr/>
          </a:p>
          <a:p>
            <a:pPr indent="-228600" lvl="0" marL="228600" rtl="0" algn="just">
              <a:lnSpc>
                <a:spcPct val="80000"/>
              </a:lnSpc>
              <a:spcBef>
                <a:spcPts val="1000"/>
              </a:spcBef>
              <a:spcAft>
                <a:spcPts val="0"/>
              </a:spcAft>
              <a:buClr>
                <a:schemeClr val="dk1"/>
              </a:buClr>
              <a:buSzPts val="2700"/>
              <a:buChar char="•"/>
            </a:pPr>
            <a:r>
              <a:rPr lang="en-US" sz="2700"/>
              <a:t>For example, the Address attribute of the EMPLOYEE entity shown can be subdivided into Street_address, City, State, and Zip,3 with the values ‘2311 Kirby’, ‘Houston’, ‘Texas’, and ‘77001’</a:t>
            </a:r>
            <a:endParaRPr/>
          </a:p>
          <a:p>
            <a:pPr indent="-228600" lvl="0" marL="228600" rtl="0" algn="just">
              <a:lnSpc>
                <a:spcPct val="80000"/>
              </a:lnSpc>
              <a:spcBef>
                <a:spcPts val="1000"/>
              </a:spcBef>
              <a:spcAft>
                <a:spcPts val="0"/>
              </a:spcAft>
              <a:buClr>
                <a:schemeClr val="dk1"/>
              </a:buClr>
              <a:buSzPts val="2700"/>
              <a:buChar char="•"/>
            </a:pPr>
            <a:r>
              <a:rPr lang="en-US" sz="2700"/>
              <a:t>Composite attributes can form a hierarchy; for example, Street_address can be further subdivided into three simple component attributes: Number, Street, and Apartment_number</a:t>
            </a:r>
            <a:endParaRPr sz="2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 to Databases</a:t>
            </a:r>
            <a:endParaRPr/>
          </a:p>
        </p:txBody>
      </p:sp>
      <p:sp>
        <p:nvSpPr>
          <p:cNvPr id="127" name="Google Shape;127;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a:bodyPr>
          <a:lstStyle/>
          <a:p>
            <a:pPr indent="0" lvl="0" marL="0" rtl="0" algn="l">
              <a:lnSpc>
                <a:spcPct val="90000"/>
              </a:lnSpc>
              <a:spcBef>
                <a:spcPts val="0"/>
              </a:spcBef>
              <a:spcAft>
                <a:spcPts val="0"/>
              </a:spcAft>
              <a:buClr>
                <a:srgbClr val="FF0000"/>
              </a:buClr>
              <a:buSzPct val="100000"/>
              <a:buNone/>
            </a:pPr>
            <a:r>
              <a:rPr b="1" lang="en-US">
                <a:solidFill>
                  <a:srgbClr val="FF0000"/>
                </a:solidFill>
              </a:rPr>
              <a:t>Database Management System (DBMS)</a:t>
            </a:r>
            <a:endParaRPr/>
          </a:p>
          <a:p>
            <a:pPr indent="-228600" lvl="0" marL="228600" rtl="0" algn="just">
              <a:lnSpc>
                <a:spcPct val="90000"/>
              </a:lnSpc>
              <a:spcBef>
                <a:spcPts val="1000"/>
              </a:spcBef>
              <a:spcAft>
                <a:spcPts val="0"/>
              </a:spcAft>
              <a:buClr>
                <a:schemeClr val="dk1"/>
              </a:buClr>
              <a:buSzPct val="100000"/>
              <a:buChar char="•"/>
            </a:pPr>
            <a:r>
              <a:rPr lang="en-US"/>
              <a:t>Defining a database involves specifying the data types, structures, and constraints of the data to be stored in the database</a:t>
            </a:r>
            <a:endParaRPr/>
          </a:p>
          <a:p>
            <a:pPr indent="-228600" lvl="0" marL="228600" rtl="0" algn="just">
              <a:lnSpc>
                <a:spcPct val="90000"/>
              </a:lnSpc>
              <a:spcBef>
                <a:spcPts val="1000"/>
              </a:spcBef>
              <a:spcAft>
                <a:spcPts val="0"/>
              </a:spcAft>
              <a:buClr>
                <a:schemeClr val="dk1"/>
              </a:buClr>
              <a:buSzPct val="100000"/>
              <a:buChar char="•"/>
            </a:pPr>
            <a:r>
              <a:rPr lang="en-US"/>
              <a:t>The database definition or descriptive information is also stored by the DBMS in the form of a database catalog or dictionary; it is called meta-data </a:t>
            </a:r>
            <a:endParaRPr/>
          </a:p>
          <a:p>
            <a:pPr indent="-228600" lvl="0" marL="228600" rtl="0" algn="just">
              <a:lnSpc>
                <a:spcPct val="90000"/>
              </a:lnSpc>
              <a:spcBef>
                <a:spcPts val="1000"/>
              </a:spcBef>
              <a:spcAft>
                <a:spcPts val="0"/>
              </a:spcAft>
              <a:buClr>
                <a:schemeClr val="dk1"/>
              </a:buClr>
              <a:buSzPct val="100000"/>
              <a:buChar char="•"/>
            </a:pPr>
            <a:r>
              <a:rPr lang="en-US"/>
              <a:t>Constructing the database is the process of storing the data on some storage medium that is controlled by the DBMS</a:t>
            </a:r>
            <a:endParaRPr/>
          </a:p>
          <a:p>
            <a:pPr indent="-228600" lvl="0" marL="228600" rtl="0" algn="just">
              <a:lnSpc>
                <a:spcPct val="90000"/>
              </a:lnSpc>
              <a:spcBef>
                <a:spcPts val="1000"/>
              </a:spcBef>
              <a:spcAft>
                <a:spcPts val="0"/>
              </a:spcAft>
              <a:buClr>
                <a:schemeClr val="dk1"/>
              </a:buClr>
              <a:buSzPct val="100000"/>
              <a:buChar char="•"/>
            </a:pPr>
            <a:r>
              <a:rPr lang="en-US"/>
              <a:t>Manipulating a database includes functions such as querying the database to retrieve specific data, updating the database to reflect changes in the miniworld, and generating reports from the data</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8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Entity Relationship (ER) Model</a:t>
            </a:r>
            <a:endParaRPr/>
          </a:p>
        </p:txBody>
      </p:sp>
      <p:sp>
        <p:nvSpPr>
          <p:cNvPr id="569" name="Google Shape;569;p80"/>
          <p:cNvSpPr txBox="1"/>
          <p:nvPr>
            <p:ph idx="1" type="body"/>
          </p:nvPr>
        </p:nvSpPr>
        <p:spPr>
          <a:xfrm>
            <a:off x="581025" y="1495425"/>
            <a:ext cx="11209256" cy="499745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t/>
            </a:r>
            <a:endParaRPr b="1">
              <a:solidFill>
                <a:srgbClr val="FF0000"/>
              </a:solidFill>
            </a:endParaRPr>
          </a:p>
          <a:p>
            <a:pPr indent="0" lvl="0" marL="0" rtl="0" algn="l">
              <a:lnSpc>
                <a:spcPct val="90000"/>
              </a:lnSpc>
              <a:spcBef>
                <a:spcPts val="1000"/>
              </a:spcBef>
              <a:spcAft>
                <a:spcPts val="0"/>
              </a:spcAft>
              <a:buClr>
                <a:srgbClr val="FF0000"/>
              </a:buClr>
              <a:buSzPts val="2800"/>
              <a:buNone/>
            </a:pPr>
            <a:r>
              <a:rPr b="1" lang="en-US">
                <a:solidFill>
                  <a:srgbClr val="FF0000"/>
                </a:solidFill>
              </a:rPr>
              <a:t>Single and Multivalued Attribute</a:t>
            </a:r>
            <a:endParaRPr/>
          </a:p>
          <a:p>
            <a:pPr indent="-228600" lvl="0" marL="228600" rtl="0" algn="just">
              <a:lnSpc>
                <a:spcPct val="80000"/>
              </a:lnSpc>
              <a:spcBef>
                <a:spcPts val="1000"/>
              </a:spcBef>
              <a:spcAft>
                <a:spcPts val="0"/>
              </a:spcAft>
              <a:buClr>
                <a:schemeClr val="dk1"/>
              </a:buClr>
              <a:buSzPts val="2700"/>
              <a:buChar char="•"/>
            </a:pPr>
            <a:r>
              <a:rPr lang="en-US" sz="2700"/>
              <a:t>Single-valued Attribute: Attributes that have a single value for a particular entity</a:t>
            </a:r>
            <a:endParaRPr/>
          </a:p>
          <a:p>
            <a:pPr indent="-228600" lvl="0" marL="228600" rtl="0" algn="just">
              <a:lnSpc>
                <a:spcPct val="80000"/>
              </a:lnSpc>
              <a:spcBef>
                <a:spcPts val="1000"/>
              </a:spcBef>
              <a:spcAft>
                <a:spcPts val="0"/>
              </a:spcAft>
              <a:buClr>
                <a:schemeClr val="dk1"/>
              </a:buClr>
              <a:buSzPts val="2700"/>
              <a:buChar char="•"/>
            </a:pPr>
            <a:r>
              <a:rPr lang="en-US" sz="2700"/>
              <a:t>For example, Age is a single-valued attribute of a person</a:t>
            </a:r>
            <a:endParaRPr/>
          </a:p>
          <a:p>
            <a:pPr indent="-228600" lvl="0" marL="228600" rtl="0" algn="just">
              <a:lnSpc>
                <a:spcPct val="80000"/>
              </a:lnSpc>
              <a:spcBef>
                <a:spcPts val="1000"/>
              </a:spcBef>
              <a:spcAft>
                <a:spcPts val="0"/>
              </a:spcAft>
              <a:buClr>
                <a:schemeClr val="dk1"/>
              </a:buClr>
              <a:buSzPts val="2700"/>
              <a:buChar char="•"/>
            </a:pPr>
            <a:r>
              <a:rPr lang="en-US" sz="2700"/>
              <a:t>Multi-valued Attribute: An attribute can have a set of values for the same entity—for instance, a Colors attribute for a car, or a College_degrees attribute for a person</a:t>
            </a:r>
            <a:endParaRPr/>
          </a:p>
          <a:p>
            <a:pPr indent="-228600" lvl="0" marL="228600" rtl="0" algn="just">
              <a:lnSpc>
                <a:spcPct val="80000"/>
              </a:lnSpc>
              <a:spcBef>
                <a:spcPts val="1000"/>
              </a:spcBef>
              <a:spcAft>
                <a:spcPts val="0"/>
              </a:spcAft>
              <a:buClr>
                <a:schemeClr val="dk1"/>
              </a:buClr>
              <a:buSzPts val="2700"/>
              <a:buChar char="•"/>
            </a:pPr>
            <a:r>
              <a:rPr lang="en-US" sz="2700"/>
              <a:t>Cars with one color have a single value, whereas two-tone cars have two color values</a:t>
            </a:r>
            <a:endParaRPr/>
          </a:p>
          <a:p>
            <a:pPr indent="-228600" lvl="0" marL="228600" rtl="0" algn="just">
              <a:lnSpc>
                <a:spcPct val="80000"/>
              </a:lnSpc>
              <a:spcBef>
                <a:spcPts val="1000"/>
              </a:spcBef>
              <a:spcAft>
                <a:spcPts val="0"/>
              </a:spcAft>
              <a:buClr>
                <a:schemeClr val="dk1"/>
              </a:buClr>
              <a:buSzPts val="2700"/>
              <a:buChar char="•"/>
            </a:pPr>
            <a:r>
              <a:rPr lang="en-US" sz="2700"/>
              <a:t>Similarly, one person may not have any college degrees, another person may have one, and a third person may have two or more degrees</a:t>
            </a:r>
            <a:endParaRPr sz="2300"/>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8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Entity Relationship (ER) Model</a:t>
            </a:r>
            <a:endParaRPr/>
          </a:p>
        </p:txBody>
      </p:sp>
      <p:sp>
        <p:nvSpPr>
          <p:cNvPr id="575" name="Google Shape;575;p81"/>
          <p:cNvSpPr txBox="1"/>
          <p:nvPr>
            <p:ph idx="1" type="body"/>
          </p:nvPr>
        </p:nvSpPr>
        <p:spPr>
          <a:xfrm>
            <a:off x="581025" y="1495425"/>
            <a:ext cx="11209256" cy="4997450"/>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chemeClr val="dk1"/>
              </a:buClr>
              <a:buSzPct val="100000"/>
              <a:buNone/>
            </a:pPr>
            <a:r>
              <a:t/>
            </a:r>
            <a:endParaRPr b="1">
              <a:solidFill>
                <a:srgbClr val="FF0000"/>
              </a:solidFill>
            </a:endParaRPr>
          </a:p>
          <a:p>
            <a:pPr indent="0" lvl="0" marL="0" rtl="0" algn="l">
              <a:lnSpc>
                <a:spcPct val="90000"/>
              </a:lnSpc>
              <a:spcBef>
                <a:spcPts val="1000"/>
              </a:spcBef>
              <a:spcAft>
                <a:spcPts val="0"/>
              </a:spcAft>
              <a:buClr>
                <a:srgbClr val="FF0000"/>
              </a:buClr>
              <a:buSzPct val="100000"/>
              <a:buNone/>
            </a:pPr>
            <a:r>
              <a:rPr b="1" lang="en-US">
                <a:solidFill>
                  <a:srgbClr val="FF0000"/>
                </a:solidFill>
              </a:rPr>
              <a:t>Stored and Derived Attribute</a:t>
            </a:r>
            <a:endParaRPr/>
          </a:p>
          <a:p>
            <a:pPr indent="-228631" lvl="0" marL="228600" rtl="0" algn="just">
              <a:lnSpc>
                <a:spcPct val="80000"/>
              </a:lnSpc>
              <a:spcBef>
                <a:spcPts val="1000"/>
              </a:spcBef>
              <a:spcAft>
                <a:spcPts val="0"/>
              </a:spcAft>
              <a:buClr>
                <a:schemeClr val="dk1"/>
              </a:buClr>
              <a:buSzPct val="100000"/>
              <a:buChar char="•"/>
            </a:pPr>
            <a:r>
              <a:rPr lang="en-US" sz="2700"/>
              <a:t>Derived Attributes: In some cases, two (or more) attribute values are related—for example, the Age and Birth_date attributes of a person</a:t>
            </a:r>
            <a:endParaRPr/>
          </a:p>
          <a:p>
            <a:pPr indent="-228631" lvl="0" marL="228600" rtl="0" algn="just">
              <a:lnSpc>
                <a:spcPct val="80000"/>
              </a:lnSpc>
              <a:spcBef>
                <a:spcPts val="1000"/>
              </a:spcBef>
              <a:spcAft>
                <a:spcPts val="0"/>
              </a:spcAft>
              <a:buClr>
                <a:schemeClr val="dk1"/>
              </a:buClr>
              <a:buSzPct val="100000"/>
              <a:buChar char="•"/>
            </a:pPr>
            <a:r>
              <a:rPr lang="en-US" sz="2700"/>
              <a:t>For a particular person entity, the value of Age can be determined from the current (today’s) date and the value of that person’s Birth_date</a:t>
            </a:r>
            <a:endParaRPr sz="2700"/>
          </a:p>
          <a:p>
            <a:pPr indent="-228631" lvl="0" marL="228600" rtl="0" algn="just">
              <a:lnSpc>
                <a:spcPct val="80000"/>
              </a:lnSpc>
              <a:spcBef>
                <a:spcPts val="1000"/>
              </a:spcBef>
              <a:spcAft>
                <a:spcPts val="0"/>
              </a:spcAft>
              <a:buClr>
                <a:schemeClr val="dk1"/>
              </a:buClr>
              <a:buSzPct val="100000"/>
              <a:buChar char="•"/>
            </a:pPr>
            <a:r>
              <a:rPr lang="en-US" sz="2700"/>
              <a:t>The Age attribute is hence called a derived attribute and is said to be derivable from the Birth_date attribute, and is represented in a dashed oval in ER Diagram</a:t>
            </a:r>
            <a:endParaRPr/>
          </a:p>
          <a:p>
            <a:pPr indent="-228631" lvl="0" marL="228600" rtl="0" algn="just">
              <a:lnSpc>
                <a:spcPct val="80000"/>
              </a:lnSpc>
              <a:spcBef>
                <a:spcPts val="1000"/>
              </a:spcBef>
              <a:spcAft>
                <a:spcPts val="0"/>
              </a:spcAft>
              <a:buClr>
                <a:schemeClr val="dk1"/>
              </a:buClr>
              <a:buSzPct val="100000"/>
              <a:buChar char="•"/>
            </a:pPr>
            <a:r>
              <a:rPr lang="en-US" sz="2700"/>
              <a:t>Stored Attribute: the Birth_date attribute is called a stored attribute</a:t>
            </a:r>
            <a:endParaRPr/>
          </a:p>
          <a:p>
            <a:pPr indent="-228631" lvl="0" marL="228600" rtl="0" algn="just">
              <a:lnSpc>
                <a:spcPct val="80000"/>
              </a:lnSpc>
              <a:spcBef>
                <a:spcPts val="1000"/>
              </a:spcBef>
              <a:spcAft>
                <a:spcPts val="0"/>
              </a:spcAft>
              <a:buClr>
                <a:schemeClr val="dk1"/>
              </a:buClr>
              <a:buSzPct val="100000"/>
              <a:buChar char="•"/>
            </a:pPr>
            <a:r>
              <a:rPr lang="en-US" sz="2700"/>
              <a:t>Some attribute values can be derived from related entities</a:t>
            </a:r>
            <a:endParaRPr/>
          </a:p>
          <a:p>
            <a:pPr indent="-228631" lvl="0" marL="228600" rtl="0" algn="just">
              <a:lnSpc>
                <a:spcPct val="80000"/>
              </a:lnSpc>
              <a:spcBef>
                <a:spcPts val="1000"/>
              </a:spcBef>
              <a:spcAft>
                <a:spcPts val="0"/>
              </a:spcAft>
              <a:buClr>
                <a:schemeClr val="dk1"/>
              </a:buClr>
              <a:buSzPct val="100000"/>
              <a:buChar char="•"/>
            </a:pPr>
            <a:r>
              <a:rPr lang="en-US" sz="2700"/>
              <a:t>For example, an attribute Number_of_employees of a DEPARTMENT entity can be derived by counting the number of employees related to (working for) that department</a:t>
            </a:r>
            <a:endParaRPr sz="2300"/>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8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Entity Relationship (ER) Model</a:t>
            </a:r>
            <a:endParaRPr/>
          </a:p>
        </p:txBody>
      </p:sp>
      <p:sp>
        <p:nvSpPr>
          <p:cNvPr id="581" name="Google Shape;581;p82"/>
          <p:cNvSpPr txBox="1"/>
          <p:nvPr>
            <p:ph idx="1" type="body"/>
          </p:nvPr>
        </p:nvSpPr>
        <p:spPr>
          <a:xfrm>
            <a:off x="581025" y="1495425"/>
            <a:ext cx="11209256" cy="4997450"/>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chemeClr val="dk1"/>
              </a:buClr>
              <a:buSzPct val="100000"/>
              <a:buNone/>
            </a:pPr>
            <a:r>
              <a:t/>
            </a:r>
            <a:endParaRPr b="1">
              <a:solidFill>
                <a:srgbClr val="FF0000"/>
              </a:solidFill>
            </a:endParaRPr>
          </a:p>
          <a:p>
            <a:pPr indent="0" lvl="0" marL="0" rtl="0" algn="l">
              <a:lnSpc>
                <a:spcPct val="90000"/>
              </a:lnSpc>
              <a:spcBef>
                <a:spcPts val="1000"/>
              </a:spcBef>
              <a:spcAft>
                <a:spcPts val="0"/>
              </a:spcAft>
              <a:buClr>
                <a:srgbClr val="FF0000"/>
              </a:buClr>
              <a:buSzPct val="100000"/>
              <a:buNone/>
            </a:pPr>
            <a:r>
              <a:rPr b="1" lang="en-US">
                <a:solidFill>
                  <a:srgbClr val="FF0000"/>
                </a:solidFill>
              </a:rPr>
              <a:t>Null Attribute</a:t>
            </a:r>
            <a:endParaRPr/>
          </a:p>
          <a:p>
            <a:pPr indent="-228631" lvl="0" marL="228600" rtl="0" algn="just">
              <a:lnSpc>
                <a:spcPct val="80000"/>
              </a:lnSpc>
              <a:spcBef>
                <a:spcPts val="1000"/>
              </a:spcBef>
              <a:spcAft>
                <a:spcPts val="0"/>
              </a:spcAft>
              <a:buClr>
                <a:schemeClr val="dk1"/>
              </a:buClr>
              <a:buSzPct val="100000"/>
              <a:buChar char="•"/>
            </a:pPr>
            <a:r>
              <a:rPr lang="en-US" sz="2700"/>
              <a:t>In some cases, a particular entity may not have an applicable value for an attribute</a:t>
            </a:r>
            <a:endParaRPr/>
          </a:p>
          <a:p>
            <a:pPr indent="-228631" lvl="0" marL="228600" rtl="0" algn="just">
              <a:lnSpc>
                <a:spcPct val="80000"/>
              </a:lnSpc>
              <a:spcBef>
                <a:spcPts val="1000"/>
              </a:spcBef>
              <a:spcAft>
                <a:spcPts val="0"/>
              </a:spcAft>
              <a:buClr>
                <a:schemeClr val="dk1"/>
              </a:buClr>
              <a:buSzPct val="100000"/>
              <a:buChar char="•"/>
            </a:pPr>
            <a:r>
              <a:rPr lang="en-US" sz="2700"/>
              <a:t>For example, the Apartment_number attribute of an address applies only to addresses that are in apartment buildings and not to other types of residences, such as single-family homes</a:t>
            </a:r>
            <a:endParaRPr/>
          </a:p>
          <a:p>
            <a:pPr indent="-228631" lvl="0" marL="228600" rtl="0" algn="just">
              <a:lnSpc>
                <a:spcPct val="80000"/>
              </a:lnSpc>
              <a:spcBef>
                <a:spcPts val="1000"/>
              </a:spcBef>
              <a:spcAft>
                <a:spcPts val="0"/>
              </a:spcAft>
              <a:buClr>
                <a:schemeClr val="dk1"/>
              </a:buClr>
              <a:buSzPct val="100000"/>
              <a:buChar char="•"/>
            </a:pPr>
            <a:r>
              <a:rPr lang="en-US" sz="2700"/>
              <a:t>Similarly, a College_degrees attribute applies only to people with college degrees</a:t>
            </a:r>
            <a:endParaRPr/>
          </a:p>
          <a:p>
            <a:pPr indent="-228631" lvl="0" marL="228600" rtl="0" algn="just">
              <a:lnSpc>
                <a:spcPct val="80000"/>
              </a:lnSpc>
              <a:spcBef>
                <a:spcPts val="1000"/>
              </a:spcBef>
              <a:spcAft>
                <a:spcPts val="0"/>
              </a:spcAft>
              <a:buClr>
                <a:schemeClr val="dk1"/>
              </a:buClr>
              <a:buSzPct val="100000"/>
              <a:buChar char="•"/>
            </a:pPr>
            <a:r>
              <a:rPr lang="en-US" sz="2700"/>
              <a:t> For such situations, a special value called NULL is created</a:t>
            </a:r>
            <a:endParaRPr/>
          </a:p>
          <a:p>
            <a:pPr indent="-228631" lvl="0" marL="228600" rtl="0" algn="just">
              <a:lnSpc>
                <a:spcPct val="80000"/>
              </a:lnSpc>
              <a:spcBef>
                <a:spcPts val="1000"/>
              </a:spcBef>
              <a:spcAft>
                <a:spcPts val="0"/>
              </a:spcAft>
              <a:buClr>
                <a:schemeClr val="dk1"/>
              </a:buClr>
              <a:buSzPct val="100000"/>
              <a:buChar char="•"/>
            </a:pPr>
            <a:r>
              <a:rPr lang="en-US" sz="2700"/>
              <a:t>An address of a single-family home would have NULL for its Apartment_number attribute, and a person with no college degree would have NULL for College_degrees</a:t>
            </a:r>
            <a:endParaRPr sz="2700"/>
          </a:p>
          <a:p>
            <a:pPr indent="-228631" lvl="0" marL="228600" rtl="0" algn="just">
              <a:lnSpc>
                <a:spcPct val="80000"/>
              </a:lnSpc>
              <a:spcBef>
                <a:spcPts val="1000"/>
              </a:spcBef>
              <a:spcAft>
                <a:spcPts val="0"/>
              </a:spcAft>
              <a:buClr>
                <a:schemeClr val="dk1"/>
              </a:buClr>
              <a:buSzPct val="100000"/>
              <a:buChar char="•"/>
            </a:pPr>
            <a:r>
              <a:rPr lang="en-US" sz="2700"/>
              <a:t>NULL can also be used if we do not know the value of an attribute for a particular entity</a:t>
            </a:r>
            <a:endParaRPr sz="2300"/>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8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Entity Relationship (ER) Model</a:t>
            </a:r>
            <a:endParaRPr/>
          </a:p>
        </p:txBody>
      </p:sp>
      <p:sp>
        <p:nvSpPr>
          <p:cNvPr id="587" name="Google Shape;587;p83"/>
          <p:cNvSpPr txBox="1"/>
          <p:nvPr>
            <p:ph idx="1" type="body"/>
          </p:nvPr>
        </p:nvSpPr>
        <p:spPr>
          <a:xfrm>
            <a:off x="581025" y="1495425"/>
            <a:ext cx="11209256" cy="499745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t/>
            </a:r>
            <a:endParaRPr b="1">
              <a:solidFill>
                <a:srgbClr val="FF0000"/>
              </a:solidFill>
            </a:endParaRPr>
          </a:p>
          <a:p>
            <a:pPr indent="0" lvl="0" marL="0" rtl="0" algn="l">
              <a:lnSpc>
                <a:spcPct val="90000"/>
              </a:lnSpc>
              <a:spcBef>
                <a:spcPts val="1000"/>
              </a:spcBef>
              <a:spcAft>
                <a:spcPts val="0"/>
              </a:spcAft>
              <a:buClr>
                <a:srgbClr val="FF0000"/>
              </a:buClr>
              <a:buSzPts val="2800"/>
              <a:buNone/>
            </a:pPr>
            <a:r>
              <a:rPr b="1" lang="en-US">
                <a:solidFill>
                  <a:srgbClr val="FF0000"/>
                </a:solidFill>
              </a:rPr>
              <a:t>Composite Attribute</a:t>
            </a:r>
            <a:endParaRPr/>
          </a:p>
          <a:p>
            <a:pPr indent="-228600" lvl="0" marL="228600" rtl="0" algn="just">
              <a:lnSpc>
                <a:spcPct val="80000"/>
              </a:lnSpc>
              <a:spcBef>
                <a:spcPts val="1000"/>
              </a:spcBef>
              <a:spcAft>
                <a:spcPts val="0"/>
              </a:spcAft>
              <a:buClr>
                <a:schemeClr val="dk1"/>
              </a:buClr>
              <a:buSzPts val="2700"/>
              <a:buChar char="•"/>
            </a:pPr>
            <a:r>
              <a:rPr lang="en-US" sz="2700"/>
              <a:t>In general, composite and multivalued attributes can be nested arbitrarily</a:t>
            </a:r>
            <a:endParaRPr/>
          </a:p>
          <a:p>
            <a:pPr indent="-228600" lvl="0" marL="228600" rtl="0" algn="just">
              <a:lnSpc>
                <a:spcPct val="80000"/>
              </a:lnSpc>
              <a:spcBef>
                <a:spcPts val="1000"/>
              </a:spcBef>
              <a:spcAft>
                <a:spcPts val="0"/>
              </a:spcAft>
              <a:buClr>
                <a:schemeClr val="dk1"/>
              </a:buClr>
              <a:buSzPts val="2700"/>
              <a:buChar char="•"/>
            </a:pPr>
            <a:r>
              <a:rPr lang="en-US" sz="2700"/>
              <a:t> We can represent arbitrary nesting by grouping components of a composite attribute between parentheses ( ) and separating the components with commas, and by displaying multivalued attributes between braces { }</a:t>
            </a:r>
            <a:endParaRPr/>
          </a:p>
          <a:p>
            <a:pPr indent="-228600" lvl="0" marL="228600" rtl="0" algn="just">
              <a:lnSpc>
                <a:spcPct val="80000"/>
              </a:lnSpc>
              <a:spcBef>
                <a:spcPts val="1000"/>
              </a:spcBef>
              <a:spcAft>
                <a:spcPts val="0"/>
              </a:spcAft>
              <a:buClr>
                <a:schemeClr val="dk1"/>
              </a:buClr>
              <a:buSzPts val="2700"/>
              <a:buChar char="•"/>
            </a:pPr>
            <a:r>
              <a:rPr lang="en-US" sz="2700"/>
              <a:t>Such attributes are called complex attributes</a:t>
            </a:r>
            <a:endParaRPr/>
          </a:p>
          <a:p>
            <a:pPr indent="-228600" lvl="0" marL="228600" rtl="0" algn="just">
              <a:lnSpc>
                <a:spcPct val="80000"/>
              </a:lnSpc>
              <a:spcBef>
                <a:spcPts val="1000"/>
              </a:spcBef>
              <a:spcAft>
                <a:spcPts val="0"/>
              </a:spcAft>
              <a:buClr>
                <a:schemeClr val="dk1"/>
              </a:buClr>
              <a:buSzPts val="2700"/>
              <a:buChar char="•"/>
            </a:pPr>
            <a:r>
              <a:rPr lang="en-US" sz="2700"/>
              <a:t>For example, if a person can have more than one residence and each residence can have a single address and multiple phones, an attribute Address_phone for a person can be specified as </a:t>
            </a:r>
            <a:endParaRPr/>
          </a:p>
          <a:p>
            <a:pPr indent="0" lvl="0" marL="0" rtl="0" algn="just">
              <a:lnSpc>
                <a:spcPct val="80000"/>
              </a:lnSpc>
              <a:spcBef>
                <a:spcPts val="1000"/>
              </a:spcBef>
              <a:spcAft>
                <a:spcPts val="0"/>
              </a:spcAft>
              <a:buClr>
                <a:schemeClr val="dk1"/>
              </a:buClr>
              <a:buSzPts val="2300"/>
              <a:buNone/>
            </a:pPr>
            <a:r>
              <a:rPr lang="en-US" sz="2300"/>
              <a:t>{Address_phone({Phone(Area_code,Phone_number)},Address(Street_address(Number,Street,Apartment_number),City,State,Zip) )}</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8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Entity Relationship (ER) Model</a:t>
            </a:r>
            <a:endParaRPr/>
          </a:p>
        </p:txBody>
      </p:sp>
      <p:sp>
        <p:nvSpPr>
          <p:cNvPr id="593" name="Google Shape;593;p84"/>
          <p:cNvSpPr txBox="1"/>
          <p:nvPr>
            <p:ph idx="1" type="body"/>
          </p:nvPr>
        </p:nvSpPr>
        <p:spPr>
          <a:xfrm>
            <a:off x="581025" y="1495425"/>
            <a:ext cx="11209256" cy="499745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t/>
            </a:r>
            <a:endParaRPr b="1">
              <a:solidFill>
                <a:srgbClr val="FF0000"/>
              </a:solidFill>
            </a:endParaRPr>
          </a:p>
          <a:p>
            <a:pPr indent="0" lvl="0" marL="0" rtl="0" algn="l">
              <a:lnSpc>
                <a:spcPct val="90000"/>
              </a:lnSpc>
              <a:spcBef>
                <a:spcPts val="1000"/>
              </a:spcBef>
              <a:spcAft>
                <a:spcPts val="0"/>
              </a:spcAft>
              <a:buClr>
                <a:srgbClr val="FF0000"/>
              </a:buClr>
              <a:buSzPts val="2800"/>
              <a:buNone/>
            </a:pPr>
            <a:r>
              <a:rPr b="1" lang="en-US">
                <a:solidFill>
                  <a:srgbClr val="FF0000"/>
                </a:solidFill>
              </a:rPr>
              <a:t>Entity types and Entity sets</a:t>
            </a:r>
            <a:endParaRPr/>
          </a:p>
          <a:p>
            <a:pPr indent="-228600" lvl="0" marL="228600" rtl="0" algn="just">
              <a:lnSpc>
                <a:spcPct val="80000"/>
              </a:lnSpc>
              <a:spcBef>
                <a:spcPts val="1000"/>
              </a:spcBef>
              <a:spcAft>
                <a:spcPts val="0"/>
              </a:spcAft>
              <a:buClr>
                <a:schemeClr val="dk1"/>
              </a:buClr>
              <a:buSzPts val="2700"/>
              <a:buChar char="•"/>
            </a:pPr>
            <a:r>
              <a:rPr lang="en-US" sz="2700"/>
              <a:t>A database usually contains groups of entities that are similar and collection of entities that have same attributes even though they have different values are called entity types</a:t>
            </a:r>
            <a:endParaRPr/>
          </a:p>
          <a:p>
            <a:pPr indent="-228600" lvl="0" marL="228600" rtl="0" algn="just">
              <a:lnSpc>
                <a:spcPct val="80000"/>
              </a:lnSpc>
              <a:spcBef>
                <a:spcPts val="1000"/>
              </a:spcBef>
              <a:spcAft>
                <a:spcPts val="0"/>
              </a:spcAft>
              <a:buClr>
                <a:schemeClr val="dk1"/>
              </a:buClr>
              <a:buSzPts val="2700"/>
              <a:buChar char="•"/>
            </a:pPr>
            <a:r>
              <a:rPr lang="en-US" sz="2700"/>
              <a:t> collection of all entities of a particular entity type in the database at any point in time is called entity set</a:t>
            </a:r>
            <a:endParaRPr sz="2300"/>
          </a:p>
        </p:txBody>
      </p:sp>
      <p:pic>
        <p:nvPicPr>
          <p:cNvPr id="594" name="Google Shape;594;p84"/>
          <p:cNvPicPr preferRelativeResize="0"/>
          <p:nvPr/>
        </p:nvPicPr>
        <p:blipFill rotWithShape="1">
          <a:blip r:embed="rId3">
            <a:alphaModFix/>
          </a:blip>
          <a:srcRect b="0" l="0" r="0" t="0"/>
          <a:stretch/>
        </p:blipFill>
        <p:spPr>
          <a:xfrm>
            <a:off x="5571807" y="3994150"/>
            <a:ext cx="4553585" cy="2838846"/>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8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Entity Relationship (ER) Model</a:t>
            </a:r>
            <a:endParaRPr/>
          </a:p>
        </p:txBody>
      </p:sp>
      <p:sp>
        <p:nvSpPr>
          <p:cNvPr id="600" name="Google Shape;600;p85"/>
          <p:cNvSpPr txBox="1"/>
          <p:nvPr>
            <p:ph idx="1" type="body"/>
          </p:nvPr>
        </p:nvSpPr>
        <p:spPr>
          <a:xfrm>
            <a:off x="581025" y="1495425"/>
            <a:ext cx="11209256" cy="4997450"/>
          </a:xfrm>
          <a:prstGeom prst="rect">
            <a:avLst/>
          </a:prstGeom>
          <a:noFill/>
          <a:ln>
            <a:noFill/>
          </a:ln>
        </p:spPr>
        <p:txBody>
          <a:bodyPr anchorCtr="0" anchor="t" bIns="45700" lIns="91425" spcFirstLastPara="1" rIns="91425" wrap="square" tIns="45700">
            <a:normAutofit fontScale="92500"/>
          </a:bodyPr>
          <a:lstStyle/>
          <a:p>
            <a:pPr indent="0" lvl="0" marL="0" rtl="0" algn="l">
              <a:lnSpc>
                <a:spcPct val="90000"/>
              </a:lnSpc>
              <a:spcBef>
                <a:spcPts val="0"/>
              </a:spcBef>
              <a:spcAft>
                <a:spcPts val="0"/>
              </a:spcAft>
              <a:buClr>
                <a:schemeClr val="dk1"/>
              </a:buClr>
              <a:buSzPct val="100000"/>
              <a:buNone/>
            </a:pPr>
            <a:r>
              <a:t/>
            </a:r>
            <a:endParaRPr b="1">
              <a:solidFill>
                <a:srgbClr val="FF0000"/>
              </a:solidFill>
            </a:endParaRPr>
          </a:p>
          <a:p>
            <a:pPr indent="0" lvl="0" marL="0" rtl="0" algn="l">
              <a:lnSpc>
                <a:spcPct val="90000"/>
              </a:lnSpc>
              <a:spcBef>
                <a:spcPts val="1000"/>
              </a:spcBef>
              <a:spcAft>
                <a:spcPts val="0"/>
              </a:spcAft>
              <a:buClr>
                <a:srgbClr val="FF0000"/>
              </a:buClr>
              <a:buSzPct val="100000"/>
              <a:buNone/>
            </a:pPr>
            <a:r>
              <a:rPr b="1" lang="en-US">
                <a:solidFill>
                  <a:srgbClr val="FF0000"/>
                </a:solidFill>
              </a:rPr>
              <a:t>Entity types and Entity sets</a:t>
            </a:r>
            <a:endParaRPr/>
          </a:p>
          <a:p>
            <a:pPr indent="-228631" lvl="0" marL="228600" rtl="0" algn="just">
              <a:lnSpc>
                <a:spcPct val="80000"/>
              </a:lnSpc>
              <a:spcBef>
                <a:spcPts val="1000"/>
              </a:spcBef>
              <a:spcAft>
                <a:spcPts val="0"/>
              </a:spcAft>
              <a:buClr>
                <a:schemeClr val="dk1"/>
              </a:buClr>
              <a:buSzPct val="100000"/>
              <a:buChar char="•"/>
            </a:pPr>
            <a:r>
              <a:rPr lang="en-US" sz="2700"/>
              <a:t>An entity type is represented in ER diagram as a rectangular box enclosing the entity type name</a:t>
            </a:r>
            <a:endParaRPr/>
          </a:p>
          <a:p>
            <a:pPr indent="-228631" lvl="0" marL="228600" rtl="0" algn="just">
              <a:lnSpc>
                <a:spcPct val="80000"/>
              </a:lnSpc>
              <a:spcBef>
                <a:spcPts val="1000"/>
              </a:spcBef>
              <a:spcAft>
                <a:spcPts val="0"/>
              </a:spcAft>
              <a:buClr>
                <a:schemeClr val="dk1"/>
              </a:buClr>
              <a:buSzPct val="100000"/>
              <a:buChar char="•"/>
            </a:pPr>
            <a:r>
              <a:rPr lang="en-US" sz="2700"/>
              <a:t>Attribute names are enclosed in ovals and are attached to their entity type by straight lines </a:t>
            </a:r>
            <a:endParaRPr/>
          </a:p>
          <a:p>
            <a:pPr indent="-228631" lvl="0" marL="228600" rtl="0" algn="just">
              <a:lnSpc>
                <a:spcPct val="80000"/>
              </a:lnSpc>
              <a:spcBef>
                <a:spcPts val="1000"/>
              </a:spcBef>
              <a:spcAft>
                <a:spcPts val="0"/>
              </a:spcAft>
              <a:buClr>
                <a:schemeClr val="dk1"/>
              </a:buClr>
              <a:buSzPct val="100000"/>
              <a:buChar char="•"/>
            </a:pPr>
            <a:r>
              <a:rPr lang="en-US" sz="2700"/>
              <a:t>Composite attributes are attached to their component attributes by straight lines</a:t>
            </a:r>
            <a:endParaRPr/>
          </a:p>
          <a:p>
            <a:pPr indent="-228631" lvl="0" marL="228600" rtl="0" algn="just">
              <a:lnSpc>
                <a:spcPct val="80000"/>
              </a:lnSpc>
              <a:spcBef>
                <a:spcPts val="1000"/>
              </a:spcBef>
              <a:spcAft>
                <a:spcPts val="0"/>
              </a:spcAft>
              <a:buClr>
                <a:schemeClr val="dk1"/>
              </a:buClr>
              <a:buSzPct val="100000"/>
              <a:buChar char="•"/>
            </a:pPr>
            <a:r>
              <a:rPr lang="en-US" sz="2700"/>
              <a:t>Multivalued attributes are displayed in double ovals</a:t>
            </a:r>
            <a:endParaRPr/>
          </a:p>
          <a:p>
            <a:pPr indent="-228631" lvl="0" marL="228600" rtl="0" algn="just">
              <a:lnSpc>
                <a:spcPct val="90000"/>
              </a:lnSpc>
              <a:spcBef>
                <a:spcPts val="1000"/>
              </a:spcBef>
              <a:spcAft>
                <a:spcPts val="0"/>
              </a:spcAft>
              <a:buClr>
                <a:schemeClr val="dk1"/>
              </a:buClr>
              <a:buSzPct val="100000"/>
              <a:buChar char="•"/>
            </a:pPr>
            <a:r>
              <a:rPr lang="en-US" sz="2700"/>
              <a:t>An entity type usually has one or more attributes whose values are distinct for each individual entity in the entity set</a:t>
            </a:r>
            <a:endParaRPr/>
          </a:p>
          <a:p>
            <a:pPr indent="-228631" lvl="0" marL="228600" rtl="0" algn="just">
              <a:lnSpc>
                <a:spcPct val="90000"/>
              </a:lnSpc>
              <a:spcBef>
                <a:spcPts val="1000"/>
              </a:spcBef>
              <a:spcAft>
                <a:spcPts val="0"/>
              </a:spcAft>
              <a:buClr>
                <a:schemeClr val="dk1"/>
              </a:buClr>
              <a:buSzPct val="100000"/>
              <a:buChar char="•"/>
            </a:pPr>
            <a:r>
              <a:rPr lang="en-US" sz="2700"/>
              <a:t>Such an attribute is called a </a:t>
            </a:r>
            <a:r>
              <a:rPr lang="en-US" sz="2700">
                <a:solidFill>
                  <a:srgbClr val="FF0000"/>
                </a:solidFill>
              </a:rPr>
              <a:t>key attribute</a:t>
            </a:r>
            <a:r>
              <a:rPr lang="en-US" sz="2700"/>
              <a:t>, and its values can be used to identify each entity uniquely</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8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Entity Relationship (ER) Model</a:t>
            </a:r>
            <a:endParaRPr/>
          </a:p>
        </p:txBody>
      </p:sp>
      <p:sp>
        <p:nvSpPr>
          <p:cNvPr id="606" name="Google Shape;606;p86"/>
          <p:cNvSpPr txBox="1"/>
          <p:nvPr>
            <p:ph idx="1" type="body"/>
          </p:nvPr>
        </p:nvSpPr>
        <p:spPr>
          <a:xfrm>
            <a:off x="581025" y="1495425"/>
            <a:ext cx="11209256" cy="499745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rgbClr val="FF0000"/>
              </a:buClr>
              <a:buSzPts val="2800"/>
              <a:buNone/>
            </a:pPr>
            <a:r>
              <a:rPr b="1" lang="en-US">
                <a:solidFill>
                  <a:srgbClr val="FF0000"/>
                </a:solidFill>
              </a:rPr>
              <a:t>Entity types and Entity sets</a:t>
            </a:r>
            <a:endParaRPr/>
          </a:p>
          <a:p>
            <a:pPr indent="-228600" lvl="0" marL="228600" rtl="0" algn="just">
              <a:lnSpc>
                <a:spcPct val="80000"/>
              </a:lnSpc>
              <a:spcBef>
                <a:spcPts val="1000"/>
              </a:spcBef>
              <a:spcAft>
                <a:spcPts val="0"/>
              </a:spcAft>
              <a:buClr>
                <a:schemeClr val="dk1"/>
              </a:buClr>
              <a:buSzPts val="2700"/>
              <a:buChar char="•"/>
            </a:pPr>
            <a:r>
              <a:rPr lang="en-US" sz="2700"/>
              <a:t>For example, the Name attribute is a key of the COMPANY entity type in the figure above because no two companies are allowed to have the same name</a:t>
            </a:r>
            <a:endParaRPr/>
          </a:p>
          <a:p>
            <a:pPr indent="-228600" lvl="0" marL="228600" rtl="0" algn="just">
              <a:lnSpc>
                <a:spcPct val="80000"/>
              </a:lnSpc>
              <a:spcBef>
                <a:spcPts val="1000"/>
              </a:spcBef>
              <a:spcAft>
                <a:spcPts val="0"/>
              </a:spcAft>
              <a:buClr>
                <a:schemeClr val="dk1"/>
              </a:buClr>
              <a:buSzPts val="2700"/>
              <a:buChar char="•"/>
            </a:pPr>
            <a:r>
              <a:rPr lang="en-US" sz="2700"/>
              <a:t> For the PERSON entity type, a typical key attribute is Ssn (Social Security number)</a:t>
            </a:r>
            <a:endParaRPr/>
          </a:p>
          <a:p>
            <a:pPr indent="-228600" lvl="0" marL="228600" rtl="0" algn="just">
              <a:lnSpc>
                <a:spcPct val="80000"/>
              </a:lnSpc>
              <a:spcBef>
                <a:spcPts val="1000"/>
              </a:spcBef>
              <a:spcAft>
                <a:spcPts val="0"/>
              </a:spcAft>
              <a:buClr>
                <a:schemeClr val="dk1"/>
              </a:buClr>
              <a:buSzPts val="2700"/>
              <a:buChar char="•"/>
            </a:pPr>
            <a:r>
              <a:rPr lang="en-US" sz="2700"/>
              <a:t>In ER diagrammatic notation, each key attribute has its name underlined inside the oval</a:t>
            </a:r>
            <a:endParaRPr/>
          </a:p>
          <a:p>
            <a:pPr indent="-57150" lvl="0" marL="228600" rtl="0" algn="just">
              <a:lnSpc>
                <a:spcPct val="80000"/>
              </a:lnSpc>
              <a:spcBef>
                <a:spcPts val="1000"/>
              </a:spcBef>
              <a:spcAft>
                <a:spcPts val="0"/>
              </a:spcAft>
              <a:buClr>
                <a:schemeClr val="dk1"/>
              </a:buClr>
              <a:buSzPts val="2700"/>
              <a:buNone/>
            </a:pPr>
            <a:r>
              <a:t/>
            </a:r>
            <a:endParaRPr sz="2700"/>
          </a:p>
          <a:p>
            <a:pPr indent="-57150" lvl="0" marL="228600" rtl="0" algn="just">
              <a:lnSpc>
                <a:spcPct val="80000"/>
              </a:lnSpc>
              <a:spcBef>
                <a:spcPts val="1000"/>
              </a:spcBef>
              <a:spcAft>
                <a:spcPts val="0"/>
              </a:spcAft>
              <a:buClr>
                <a:schemeClr val="dk1"/>
              </a:buClr>
              <a:buSzPts val="2700"/>
              <a:buNone/>
            </a:pPr>
            <a:r>
              <a:t/>
            </a:r>
            <a:endParaRPr sz="2700"/>
          </a:p>
          <a:p>
            <a:pPr indent="-57150" lvl="0" marL="228600" rtl="0" algn="just">
              <a:lnSpc>
                <a:spcPct val="80000"/>
              </a:lnSpc>
              <a:spcBef>
                <a:spcPts val="1000"/>
              </a:spcBef>
              <a:spcAft>
                <a:spcPts val="0"/>
              </a:spcAft>
              <a:buClr>
                <a:schemeClr val="dk1"/>
              </a:buClr>
              <a:buSzPts val="2700"/>
              <a:buNone/>
            </a:pPr>
            <a:r>
              <a:t/>
            </a:r>
            <a:endParaRPr sz="2700"/>
          </a:p>
          <a:p>
            <a:pPr indent="0" lvl="0" marL="0" rtl="0" algn="just">
              <a:lnSpc>
                <a:spcPct val="80000"/>
              </a:lnSpc>
              <a:spcBef>
                <a:spcPts val="1000"/>
              </a:spcBef>
              <a:spcAft>
                <a:spcPts val="0"/>
              </a:spcAft>
              <a:buClr>
                <a:schemeClr val="dk1"/>
              </a:buClr>
              <a:buSzPts val="2700"/>
              <a:buNone/>
            </a:pPr>
            <a:r>
              <a:t/>
            </a:r>
            <a:endParaRPr sz="2700"/>
          </a:p>
          <a:p>
            <a:pPr indent="-228600" lvl="0" marL="228600" rtl="0" algn="just">
              <a:lnSpc>
                <a:spcPct val="80000"/>
              </a:lnSpc>
              <a:spcBef>
                <a:spcPts val="1000"/>
              </a:spcBef>
              <a:spcAft>
                <a:spcPts val="0"/>
              </a:spcAft>
              <a:buClr>
                <a:schemeClr val="dk1"/>
              </a:buClr>
              <a:buSzPts val="2700"/>
              <a:buChar char="•"/>
            </a:pPr>
            <a:r>
              <a:rPr lang="en-US" sz="2700"/>
              <a:t>An entity type may also have no key, in which case it is called a </a:t>
            </a:r>
            <a:r>
              <a:rPr lang="en-US" sz="2700">
                <a:solidFill>
                  <a:srgbClr val="FF0000"/>
                </a:solidFill>
              </a:rPr>
              <a:t>weak entity type </a:t>
            </a:r>
            <a:r>
              <a:rPr lang="en-US" sz="2700"/>
              <a:t>otherwise called </a:t>
            </a:r>
            <a:r>
              <a:rPr lang="en-US" sz="2700">
                <a:solidFill>
                  <a:srgbClr val="FF0000"/>
                </a:solidFill>
              </a:rPr>
              <a:t>strong entity type</a:t>
            </a:r>
            <a:endParaRPr/>
          </a:p>
          <a:p>
            <a:pPr indent="-57150" lvl="0" marL="228600" rtl="0" algn="just">
              <a:lnSpc>
                <a:spcPct val="80000"/>
              </a:lnSpc>
              <a:spcBef>
                <a:spcPts val="1000"/>
              </a:spcBef>
              <a:spcAft>
                <a:spcPts val="0"/>
              </a:spcAft>
              <a:buClr>
                <a:schemeClr val="dk1"/>
              </a:buClr>
              <a:buSzPts val="2700"/>
              <a:buNone/>
            </a:pPr>
            <a:r>
              <a:t/>
            </a:r>
            <a:endParaRPr sz="2700"/>
          </a:p>
        </p:txBody>
      </p:sp>
      <p:pic>
        <p:nvPicPr>
          <p:cNvPr id="607" name="Google Shape;607;p86"/>
          <p:cNvPicPr preferRelativeResize="0"/>
          <p:nvPr/>
        </p:nvPicPr>
        <p:blipFill rotWithShape="1">
          <a:blip r:embed="rId3">
            <a:alphaModFix/>
          </a:blip>
          <a:srcRect b="0" l="0" r="0" t="0"/>
          <a:stretch/>
        </p:blipFill>
        <p:spPr>
          <a:xfrm>
            <a:off x="4390825" y="3717925"/>
            <a:ext cx="3648275" cy="2006551"/>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8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Entity Relationship (ER) Model</a:t>
            </a:r>
            <a:endParaRPr/>
          </a:p>
        </p:txBody>
      </p:sp>
      <p:sp>
        <p:nvSpPr>
          <p:cNvPr id="613" name="Google Shape;613;p87"/>
          <p:cNvSpPr txBox="1"/>
          <p:nvPr>
            <p:ph idx="1" type="body"/>
          </p:nvPr>
        </p:nvSpPr>
        <p:spPr>
          <a:xfrm>
            <a:off x="581025" y="1495425"/>
            <a:ext cx="11209256" cy="499745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Entity types and Entity sets</a:t>
            </a:r>
            <a:endParaRPr/>
          </a:p>
          <a:p>
            <a:pPr indent="-228600" lvl="0" marL="228600" rtl="0" algn="just">
              <a:lnSpc>
                <a:spcPct val="80000"/>
              </a:lnSpc>
              <a:spcBef>
                <a:spcPts val="1000"/>
              </a:spcBef>
              <a:spcAft>
                <a:spcPts val="0"/>
              </a:spcAft>
              <a:buClr>
                <a:schemeClr val="dk1"/>
              </a:buClr>
              <a:buSzPts val="2700"/>
              <a:buChar char="•"/>
            </a:pPr>
            <a:r>
              <a:rPr lang="en-US" sz="2700"/>
              <a:t>Each simple attribute of an entity type is associated with a </a:t>
            </a:r>
            <a:r>
              <a:rPr lang="en-US" sz="2700">
                <a:solidFill>
                  <a:srgbClr val="FF0000"/>
                </a:solidFill>
              </a:rPr>
              <a:t>value set </a:t>
            </a:r>
            <a:r>
              <a:rPr lang="en-US" sz="2700"/>
              <a:t>(or domain of values), which specifies the set of values that may be assigned to that attribute for each individual entity </a:t>
            </a:r>
            <a:endParaRPr/>
          </a:p>
          <a:p>
            <a:pPr indent="-228600" lvl="0" marL="228600" rtl="0" algn="just">
              <a:lnSpc>
                <a:spcPct val="80000"/>
              </a:lnSpc>
              <a:spcBef>
                <a:spcPts val="1000"/>
              </a:spcBef>
              <a:spcAft>
                <a:spcPts val="0"/>
              </a:spcAft>
              <a:buClr>
                <a:schemeClr val="dk1"/>
              </a:buClr>
              <a:buSzPts val="2700"/>
              <a:buChar char="•"/>
            </a:pPr>
            <a:r>
              <a:rPr lang="en-US" sz="2700"/>
              <a:t>For example if the range of ages allowed for employees is between 16 and 70, we can specify the value set of the Age attribute of EMPLOYEE to be the set of integer numbers between 16 and 70</a:t>
            </a:r>
            <a:endParaRPr/>
          </a:p>
          <a:p>
            <a:pPr indent="-228600" lvl="0" marL="228600" rtl="0" algn="just">
              <a:lnSpc>
                <a:spcPct val="80000"/>
              </a:lnSpc>
              <a:spcBef>
                <a:spcPts val="1000"/>
              </a:spcBef>
              <a:spcAft>
                <a:spcPts val="0"/>
              </a:spcAft>
              <a:buClr>
                <a:schemeClr val="dk1"/>
              </a:buClr>
              <a:buSzPts val="2700"/>
              <a:buChar char="•"/>
            </a:pPr>
            <a:r>
              <a:rPr lang="en-US" sz="2700"/>
              <a:t>Value set for the Name attribute to be the set of strings of alphabetic characters separated by blank characters, and so on</a:t>
            </a:r>
            <a:endParaRPr/>
          </a:p>
          <a:p>
            <a:pPr indent="-228600" lvl="0" marL="228600" rtl="0" algn="just">
              <a:lnSpc>
                <a:spcPct val="80000"/>
              </a:lnSpc>
              <a:spcBef>
                <a:spcPts val="1000"/>
              </a:spcBef>
              <a:spcAft>
                <a:spcPts val="0"/>
              </a:spcAft>
              <a:buClr>
                <a:schemeClr val="dk1"/>
              </a:buClr>
              <a:buSzPts val="2700"/>
              <a:buChar char="•"/>
            </a:pPr>
            <a:r>
              <a:rPr lang="en-US" sz="2700"/>
              <a:t>Value sets are not typically displayed in basic ER diagrams and are similar to the basic data types available in most programming languages, such as integer, string, Boolean, float, enumerated type, subrange, and so on</a:t>
            </a:r>
            <a:endParaRPr/>
          </a:p>
          <a:p>
            <a:pPr indent="-57150" lvl="0" marL="228600" rtl="0" algn="just">
              <a:lnSpc>
                <a:spcPct val="80000"/>
              </a:lnSpc>
              <a:spcBef>
                <a:spcPts val="1000"/>
              </a:spcBef>
              <a:spcAft>
                <a:spcPts val="0"/>
              </a:spcAft>
              <a:buClr>
                <a:schemeClr val="dk1"/>
              </a:buClr>
              <a:buSzPts val="2700"/>
              <a:buNone/>
            </a:pPr>
            <a:r>
              <a:t/>
            </a:r>
            <a:endParaRPr sz="2700"/>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8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Entity Relationship (ER) Model</a:t>
            </a:r>
            <a:endParaRPr/>
          </a:p>
        </p:txBody>
      </p:sp>
      <p:sp>
        <p:nvSpPr>
          <p:cNvPr id="619" name="Google Shape;619;p88"/>
          <p:cNvSpPr txBox="1"/>
          <p:nvPr>
            <p:ph idx="1" type="body"/>
          </p:nvPr>
        </p:nvSpPr>
        <p:spPr>
          <a:xfrm>
            <a:off x="581025" y="1495425"/>
            <a:ext cx="11209256" cy="499745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E R Diagram Examples</a:t>
            </a:r>
            <a:endParaRPr/>
          </a:p>
          <a:p>
            <a:pPr indent="-228600" lvl="0" marL="228600" rtl="0" algn="just">
              <a:lnSpc>
                <a:spcPct val="80000"/>
              </a:lnSpc>
              <a:spcBef>
                <a:spcPts val="1000"/>
              </a:spcBef>
              <a:spcAft>
                <a:spcPts val="0"/>
              </a:spcAft>
              <a:buClr>
                <a:schemeClr val="dk1"/>
              </a:buClr>
              <a:buSzPts val="2700"/>
              <a:buChar char="•"/>
            </a:pPr>
            <a:r>
              <a:rPr lang="en-US" sz="2700"/>
              <a:t>An entity type DEPARTMENT with attributes Name, Number, Locations, Manager, and Manager_start_date</a:t>
            </a:r>
            <a:endParaRPr sz="2700"/>
          </a:p>
          <a:p>
            <a:pPr indent="-228600" lvl="0" marL="228600" rtl="0" algn="just">
              <a:lnSpc>
                <a:spcPct val="80000"/>
              </a:lnSpc>
              <a:spcBef>
                <a:spcPts val="1000"/>
              </a:spcBef>
              <a:spcAft>
                <a:spcPts val="0"/>
              </a:spcAft>
              <a:buClr>
                <a:schemeClr val="dk1"/>
              </a:buClr>
              <a:buSzPts val="2700"/>
              <a:buChar char="•"/>
            </a:pPr>
            <a:r>
              <a:rPr lang="en-US" sz="2700"/>
              <a:t>Locations is the only multivalued attribute</a:t>
            </a:r>
            <a:endParaRPr/>
          </a:p>
          <a:p>
            <a:pPr indent="-228600" lvl="0" marL="228600" rtl="0" algn="just">
              <a:lnSpc>
                <a:spcPct val="80000"/>
              </a:lnSpc>
              <a:spcBef>
                <a:spcPts val="1000"/>
              </a:spcBef>
              <a:spcAft>
                <a:spcPts val="0"/>
              </a:spcAft>
              <a:buClr>
                <a:schemeClr val="dk1"/>
              </a:buClr>
              <a:buSzPts val="2700"/>
              <a:buChar char="•"/>
            </a:pPr>
            <a:r>
              <a:rPr lang="en-US" sz="2700"/>
              <a:t>We can specify that both Name and Number are (separate) key attributes because each was specified to be unique.</a:t>
            </a:r>
            <a:endParaRPr/>
          </a:p>
        </p:txBody>
      </p:sp>
      <p:pic>
        <p:nvPicPr>
          <p:cNvPr id="620" name="Google Shape;620;p88"/>
          <p:cNvPicPr preferRelativeResize="0"/>
          <p:nvPr/>
        </p:nvPicPr>
        <p:blipFill rotWithShape="1">
          <a:blip r:embed="rId3">
            <a:alphaModFix/>
          </a:blip>
          <a:srcRect b="0" l="0" r="0" t="0"/>
          <a:stretch/>
        </p:blipFill>
        <p:spPr>
          <a:xfrm>
            <a:off x="3366873" y="4200363"/>
            <a:ext cx="5397044" cy="2038512"/>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8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Entity Relationship (ER) Model</a:t>
            </a:r>
            <a:endParaRPr/>
          </a:p>
        </p:txBody>
      </p:sp>
      <p:sp>
        <p:nvSpPr>
          <p:cNvPr id="626" name="Google Shape;626;p89"/>
          <p:cNvSpPr txBox="1"/>
          <p:nvPr>
            <p:ph idx="1" type="body"/>
          </p:nvPr>
        </p:nvSpPr>
        <p:spPr>
          <a:xfrm>
            <a:off x="581025" y="1495425"/>
            <a:ext cx="11209256" cy="499745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E R Diagram Examples</a:t>
            </a:r>
            <a:endParaRPr/>
          </a:p>
          <a:p>
            <a:pPr indent="-228600" lvl="0" marL="228600" rtl="0" algn="just">
              <a:lnSpc>
                <a:spcPct val="80000"/>
              </a:lnSpc>
              <a:spcBef>
                <a:spcPts val="1000"/>
              </a:spcBef>
              <a:spcAft>
                <a:spcPts val="0"/>
              </a:spcAft>
              <a:buClr>
                <a:schemeClr val="dk1"/>
              </a:buClr>
              <a:buSzPts val="2700"/>
              <a:buChar char="•"/>
            </a:pPr>
            <a:r>
              <a:rPr lang="en-US" sz="2700"/>
              <a:t>An entity type PROJECT with attributes Name, Number, Location, and Controlling_department</a:t>
            </a:r>
            <a:endParaRPr sz="2700"/>
          </a:p>
          <a:p>
            <a:pPr indent="-228600" lvl="0" marL="228600" rtl="0" algn="just">
              <a:lnSpc>
                <a:spcPct val="80000"/>
              </a:lnSpc>
              <a:spcBef>
                <a:spcPts val="1000"/>
              </a:spcBef>
              <a:spcAft>
                <a:spcPts val="0"/>
              </a:spcAft>
              <a:buClr>
                <a:schemeClr val="dk1"/>
              </a:buClr>
              <a:buSzPts val="2700"/>
              <a:buChar char="•"/>
            </a:pPr>
            <a:r>
              <a:rPr lang="en-US" sz="2700"/>
              <a:t>Both Name and Number are (separate) key attributes</a:t>
            </a:r>
            <a:endParaRPr/>
          </a:p>
          <a:p>
            <a:pPr indent="-57150" lvl="0" marL="228600" rtl="0" algn="just">
              <a:lnSpc>
                <a:spcPct val="80000"/>
              </a:lnSpc>
              <a:spcBef>
                <a:spcPts val="1000"/>
              </a:spcBef>
              <a:spcAft>
                <a:spcPts val="0"/>
              </a:spcAft>
              <a:buClr>
                <a:schemeClr val="dk1"/>
              </a:buClr>
              <a:buSzPts val="2700"/>
              <a:buNone/>
            </a:pPr>
            <a:r>
              <a:t/>
            </a:r>
            <a:endParaRPr sz="2700"/>
          </a:p>
        </p:txBody>
      </p:sp>
      <p:pic>
        <p:nvPicPr>
          <p:cNvPr id="627" name="Google Shape;627;p89"/>
          <p:cNvPicPr preferRelativeResize="0"/>
          <p:nvPr/>
        </p:nvPicPr>
        <p:blipFill rotWithShape="1">
          <a:blip r:embed="rId3">
            <a:alphaModFix/>
          </a:blip>
          <a:srcRect b="0" l="0" r="0" t="0"/>
          <a:stretch/>
        </p:blipFill>
        <p:spPr>
          <a:xfrm>
            <a:off x="3146754" y="3458288"/>
            <a:ext cx="5849067" cy="221861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 to Databases</a:t>
            </a:r>
            <a:endParaRPr/>
          </a:p>
        </p:txBody>
      </p:sp>
      <p:sp>
        <p:nvSpPr>
          <p:cNvPr id="133" name="Google Shape;133;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rgbClr val="FF0000"/>
              </a:buClr>
              <a:buSzPct val="100000"/>
              <a:buNone/>
            </a:pPr>
            <a:r>
              <a:rPr b="1" lang="en-US">
                <a:solidFill>
                  <a:srgbClr val="FF0000"/>
                </a:solidFill>
              </a:rPr>
              <a:t>Database Management System (DBMS)</a:t>
            </a:r>
            <a:endParaRPr/>
          </a:p>
          <a:p>
            <a:pPr indent="-228600" lvl="0" marL="228600" rtl="0" algn="just">
              <a:lnSpc>
                <a:spcPct val="90000"/>
              </a:lnSpc>
              <a:spcBef>
                <a:spcPts val="1000"/>
              </a:spcBef>
              <a:spcAft>
                <a:spcPts val="0"/>
              </a:spcAft>
              <a:buClr>
                <a:schemeClr val="dk1"/>
              </a:buClr>
              <a:buSzPct val="100000"/>
              <a:buChar char="•"/>
            </a:pPr>
            <a:r>
              <a:rPr lang="en-US"/>
              <a:t>Sharing a database allows multiple users and programs to access the database simultaneously</a:t>
            </a:r>
            <a:endParaRPr/>
          </a:p>
          <a:p>
            <a:pPr indent="-228600" lvl="0" marL="228600" rtl="0" algn="just">
              <a:lnSpc>
                <a:spcPct val="90000"/>
              </a:lnSpc>
              <a:spcBef>
                <a:spcPts val="1000"/>
              </a:spcBef>
              <a:spcAft>
                <a:spcPts val="0"/>
              </a:spcAft>
              <a:buClr>
                <a:schemeClr val="dk1"/>
              </a:buClr>
              <a:buSzPct val="100000"/>
              <a:buChar char="•"/>
            </a:pPr>
            <a:r>
              <a:rPr lang="en-US"/>
              <a:t>An application program accesses the database by sending queries or requests for data to the DBMS</a:t>
            </a:r>
            <a:endParaRPr/>
          </a:p>
          <a:p>
            <a:pPr indent="-228600" lvl="0" marL="228600" rtl="0" algn="just">
              <a:lnSpc>
                <a:spcPct val="90000"/>
              </a:lnSpc>
              <a:spcBef>
                <a:spcPts val="1000"/>
              </a:spcBef>
              <a:spcAft>
                <a:spcPts val="0"/>
              </a:spcAft>
              <a:buClr>
                <a:schemeClr val="dk1"/>
              </a:buClr>
              <a:buSzPct val="100000"/>
              <a:buChar char="•"/>
            </a:pPr>
            <a:r>
              <a:rPr lang="en-US"/>
              <a:t>A query typically causes some data to be retrieved; a transaction may cause some data to be read and some data to be written into the database</a:t>
            </a:r>
            <a:endParaRPr/>
          </a:p>
          <a:p>
            <a:pPr indent="-228600" lvl="0" marL="228600" rtl="0" algn="just">
              <a:lnSpc>
                <a:spcPct val="90000"/>
              </a:lnSpc>
              <a:spcBef>
                <a:spcPts val="1000"/>
              </a:spcBef>
              <a:spcAft>
                <a:spcPts val="0"/>
              </a:spcAft>
              <a:buClr>
                <a:schemeClr val="dk1"/>
              </a:buClr>
              <a:buSzPct val="100000"/>
              <a:buChar char="•"/>
            </a:pPr>
            <a:r>
              <a:rPr lang="en-US"/>
              <a:t>Other important functions provided by the DBMS include protecting the database and maintaining it over a long period of time</a:t>
            </a:r>
            <a:endParaRPr/>
          </a:p>
          <a:p>
            <a:pPr indent="-228600" lvl="0" marL="228600" rtl="0" algn="just">
              <a:lnSpc>
                <a:spcPct val="90000"/>
              </a:lnSpc>
              <a:spcBef>
                <a:spcPts val="1000"/>
              </a:spcBef>
              <a:spcAft>
                <a:spcPts val="0"/>
              </a:spcAft>
              <a:buClr>
                <a:schemeClr val="dk1"/>
              </a:buClr>
              <a:buSzPct val="100000"/>
              <a:buChar char="•"/>
            </a:pPr>
            <a:r>
              <a:rPr lang="en-US"/>
              <a:t>Protection includes system protection against hardware or software malfunction (or crashes) and security protection against unauthorized or malicious access</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9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Entity Relationship (ER) Model</a:t>
            </a:r>
            <a:endParaRPr/>
          </a:p>
        </p:txBody>
      </p:sp>
      <p:sp>
        <p:nvSpPr>
          <p:cNvPr id="633" name="Google Shape;633;p90"/>
          <p:cNvSpPr txBox="1"/>
          <p:nvPr>
            <p:ph idx="1" type="body"/>
          </p:nvPr>
        </p:nvSpPr>
        <p:spPr>
          <a:xfrm>
            <a:off x="581025" y="1495425"/>
            <a:ext cx="11209256" cy="499745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E R Diagram Examples</a:t>
            </a:r>
            <a:endParaRPr/>
          </a:p>
          <a:p>
            <a:pPr indent="-228600" lvl="0" marL="228600" rtl="0" algn="just">
              <a:lnSpc>
                <a:spcPct val="80000"/>
              </a:lnSpc>
              <a:spcBef>
                <a:spcPts val="1000"/>
              </a:spcBef>
              <a:spcAft>
                <a:spcPts val="0"/>
              </a:spcAft>
              <a:buClr>
                <a:schemeClr val="dk1"/>
              </a:buClr>
              <a:buSzPts val="2700"/>
              <a:buChar char="•"/>
            </a:pPr>
            <a:r>
              <a:rPr lang="en-US" sz="2700"/>
              <a:t>An entity type EMPLOYEE with attributes Name, Ssn, Sex, Address, Salary, Birth_date, Department, and Supervisor</a:t>
            </a:r>
            <a:endParaRPr/>
          </a:p>
          <a:p>
            <a:pPr indent="-228600" lvl="0" marL="228600" rtl="0" algn="just">
              <a:lnSpc>
                <a:spcPct val="80000"/>
              </a:lnSpc>
              <a:spcBef>
                <a:spcPts val="1000"/>
              </a:spcBef>
              <a:spcAft>
                <a:spcPts val="0"/>
              </a:spcAft>
              <a:buClr>
                <a:schemeClr val="dk1"/>
              </a:buClr>
              <a:buSzPts val="2700"/>
              <a:buChar char="•"/>
            </a:pPr>
            <a:r>
              <a:rPr lang="en-US" sz="2700"/>
              <a:t>Both Name and Address may be composite attributes; however, this was not specified in the requirements</a:t>
            </a:r>
            <a:endParaRPr/>
          </a:p>
          <a:p>
            <a:pPr indent="-228600" lvl="0" marL="228600" rtl="0" algn="just">
              <a:lnSpc>
                <a:spcPct val="80000"/>
              </a:lnSpc>
              <a:spcBef>
                <a:spcPts val="1000"/>
              </a:spcBef>
              <a:spcAft>
                <a:spcPts val="0"/>
              </a:spcAft>
              <a:buClr>
                <a:schemeClr val="dk1"/>
              </a:buClr>
              <a:buSzPts val="2700"/>
              <a:buChar char="•"/>
            </a:pPr>
            <a:r>
              <a:rPr lang="en-US" sz="2700"/>
              <a:t>We must go back to the users to see if any of them will refer to the individual components of Name—First_name, Middle_initial, Last_name—or of Address</a:t>
            </a:r>
            <a:endParaRPr/>
          </a:p>
          <a:p>
            <a:pPr indent="-228600" lvl="0" marL="228600" rtl="0" algn="just">
              <a:lnSpc>
                <a:spcPct val="80000"/>
              </a:lnSpc>
              <a:spcBef>
                <a:spcPts val="1000"/>
              </a:spcBef>
              <a:spcAft>
                <a:spcPts val="0"/>
              </a:spcAft>
              <a:buClr>
                <a:schemeClr val="dk1"/>
              </a:buClr>
              <a:buSzPts val="2700"/>
              <a:buChar char="•"/>
            </a:pPr>
            <a:r>
              <a:rPr lang="en-US" sz="2700"/>
              <a:t>In our example, Name is modeled as a composite attribute, whereas Address is not, presumably after consultation with the users</a:t>
            </a:r>
            <a:endParaRPr/>
          </a:p>
        </p:txBody>
      </p:sp>
      <p:pic>
        <p:nvPicPr>
          <p:cNvPr id="634" name="Google Shape;634;p90"/>
          <p:cNvPicPr preferRelativeResize="0"/>
          <p:nvPr/>
        </p:nvPicPr>
        <p:blipFill rotWithShape="1">
          <a:blip r:embed="rId3">
            <a:alphaModFix/>
          </a:blip>
          <a:srcRect b="0" l="0" r="0" t="0"/>
          <a:stretch/>
        </p:blipFill>
        <p:spPr>
          <a:xfrm>
            <a:off x="3566847" y="5195782"/>
            <a:ext cx="4900878" cy="1543048"/>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9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Entity Relationship (ER) Model</a:t>
            </a:r>
            <a:endParaRPr/>
          </a:p>
        </p:txBody>
      </p:sp>
      <p:sp>
        <p:nvSpPr>
          <p:cNvPr id="640" name="Google Shape;640;p91"/>
          <p:cNvSpPr txBox="1"/>
          <p:nvPr>
            <p:ph idx="1" type="body"/>
          </p:nvPr>
        </p:nvSpPr>
        <p:spPr>
          <a:xfrm>
            <a:off x="581025" y="1495425"/>
            <a:ext cx="11209256" cy="499745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E R Diagram Examples</a:t>
            </a:r>
            <a:endParaRPr/>
          </a:p>
          <a:p>
            <a:pPr indent="-228600" lvl="0" marL="228600" rtl="0" algn="just">
              <a:lnSpc>
                <a:spcPct val="80000"/>
              </a:lnSpc>
              <a:spcBef>
                <a:spcPts val="1000"/>
              </a:spcBef>
              <a:spcAft>
                <a:spcPts val="0"/>
              </a:spcAft>
              <a:buClr>
                <a:schemeClr val="dk1"/>
              </a:buClr>
              <a:buSzPts val="2700"/>
              <a:buChar char="•"/>
            </a:pPr>
            <a:r>
              <a:rPr lang="en-US" sz="2700"/>
              <a:t>An entity type DEPENDENT with attributes Employee, Dependent_name, Sex, Birth_date, and Relationship (to the employee)</a:t>
            </a:r>
            <a:endParaRPr/>
          </a:p>
          <a:p>
            <a:pPr indent="-57150" lvl="0" marL="228600" rtl="0" algn="just">
              <a:lnSpc>
                <a:spcPct val="80000"/>
              </a:lnSpc>
              <a:spcBef>
                <a:spcPts val="1000"/>
              </a:spcBef>
              <a:spcAft>
                <a:spcPts val="0"/>
              </a:spcAft>
              <a:buClr>
                <a:schemeClr val="dk1"/>
              </a:buClr>
              <a:buSzPts val="2700"/>
              <a:buNone/>
            </a:pPr>
            <a:r>
              <a:t/>
            </a:r>
            <a:endParaRPr sz="2700"/>
          </a:p>
        </p:txBody>
      </p:sp>
      <p:pic>
        <p:nvPicPr>
          <p:cNvPr id="641" name="Google Shape;641;p91"/>
          <p:cNvPicPr preferRelativeResize="0"/>
          <p:nvPr/>
        </p:nvPicPr>
        <p:blipFill rotWithShape="1">
          <a:blip r:embed="rId3">
            <a:alphaModFix/>
          </a:blip>
          <a:srcRect b="0" l="0" r="0" t="0"/>
          <a:stretch/>
        </p:blipFill>
        <p:spPr>
          <a:xfrm>
            <a:off x="2581043" y="3429000"/>
            <a:ext cx="6609171" cy="2076450"/>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9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Entity Relationship (ER) Model</a:t>
            </a:r>
            <a:endParaRPr/>
          </a:p>
        </p:txBody>
      </p:sp>
      <p:sp>
        <p:nvSpPr>
          <p:cNvPr id="647" name="Google Shape;647;p92"/>
          <p:cNvSpPr txBox="1"/>
          <p:nvPr>
            <p:ph idx="1" type="body"/>
          </p:nvPr>
        </p:nvSpPr>
        <p:spPr>
          <a:xfrm>
            <a:off x="581025" y="1495425"/>
            <a:ext cx="11209256" cy="499745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Relationship</a:t>
            </a:r>
            <a:endParaRPr/>
          </a:p>
          <a:p>
            <a:pPr indent="-228600" lvl="0" marL="228600" rtl="0" algn="just">
              <a:lnSpc>
                <a:spcPct val="80000"/>
              </a:lnSpc>
              <a:spcBef>
                <a:spcPts val="1000"/>
              </a:spcBef>
              <a:spcAft>
                <a:spcPts val="0"/>
              </a:spcAft>
              <a:buClr>
                <a:schemeClr val="dk1"/>
              </a:buClr>
              <a:buSzPts val="2700"/>
              <a:buChar char="•"/>
            </a:pPr>
            <a:r>
              <a:rPr lang="en-US" sz="2700"/>
              <a:t>A </a:t>
            </a:r>
            <a:r>
              <a:rPr lang="en-US" sz="2700">
                <a:solidFill>
                  <a:srgbClr val="FF0000"/>
                </a:solidFill>
              </a:rPr>
              <a:t>relationship</a:t>
            </a:r>
            <a:r>
              <a:rPr lang="en-US" sz="2700"/>
              <a:t> relates two or more distinct entities with a specific meaning</a:t>
            </a:r>
            <a:endParaRPr/>
          </a:p>
          <a:p>
            <a:pPr indent="-228600" lvl="0" marL="228600" rtl="0" algn="just">
              <a:lnSpc>
                <a:spcPct val="80000"/>
              </a:lnSpc>
              <a:spcBef>
                <a:spcPts val="1000"/>
              </a:spcBef>
              <a:spcAft>
                <a:spcPts val="0"/>
              </a:spcAft>
              <a:buClr>
                <a:schemeClr val="dk1"/>
              </a:buClr>
              <a:buSzPts val="2700"/>
              <a:buChar char="•"/>
            </a:pPr>
            <a:r>
              <a:rPr lang="en-US" sz="2700"/>
              <a:t>For example, EMPLOYEE John Smith works on the ProductX PROJECT</a:t>
            </a:r>
            <a:endParaRPr/>
          </a:p>
          <a:p>
            <a:pPr indent="-228600" lvl="0" marL="228600" rtl="0" algn="just">
              <a:lnSpc>
                <a:spcPct val="80000"/>
              </a:lnSpc>
              <a:spcBef>
                <a:spcPts val="1000"/>
              </a:spcBef>
              <a:spcAft>
                <a:spcPts val="0"/>
              </a:spcAft>
              <a:buClr>
                <a:schemeClr val="dk1"/>
              </a:buClr>
              <a:buSzPts val="2700"/>
              <a:buChar char="•"/>
            </a:pPr>
            <a:r>
              <a:rPr lang="en-US" sz="2700"/>
              <a:t>EMPLOYEE Franklin Wong manages the Research DEPARTMENT</a:t>
            </a:r>
            <a:endParaRPr/>
          </a:p>
          <a:p>
            <a:pPr indent="-228600" lvl="0" marL="228600" rtl="0" algn="just">
              <a:lnSpc>
                <a:spcPct val="80000"/>
              </a:lnSpc>
              <a:spcBef>
                <a:spcPts val="1000"/>
              </a:spcBef>
              <a:spcAft>
                <a:spcPts val="0"/>
              </a:spcAft>
              <a:buClr>
                <a:schemeClr val="dk1"/>
              </a:buClr>
              <a:buSzPts val="2700"/>
              <a:buChar char="•"/>
            </a:pPr>
            <a:r>
              <a:rPr lang="en-US" sz="2700"/>
              <a:t>Relationship of the same type are grouped into a </a:t>
            </a:r>
            <a:r>
              <a:rPr lang="en-US" sz="2700">
                <a:solidFill>
                  <a:srgbClr val="FF0000"/>
                </a:solidFill>
              </a:rPr>
              <a:t>relationship type</a:t>
            </a:r>
            <a:endParaRPr/>
          </a:p>
          <a:p>
            <a:pPr indent="-228600" lvl="0" marL="228600" rtl="0" algn="just">
              <a:lnSpc>
                <a:spcPct val="80000"/>
              </a:lnSpc>
              <a:spcBef>
                <a:spcPts val="1000"/>
              </a:spcBef>
              <a:spcAft>
                <a:spcPts val="0"/>
              </a:spcAft>
              <a:buClr>
                <a:schemeClr val="dk1"/>
              </a:buClr>
              <a:buSzPts val="2700"/>
              <a:buChar char="•"/>
            </a:pPr>
            <a:r>
              <a:rPr lang="en-US" sz="2700"/>
              <a:t>A </a:t>
            </a:r>
            <a:r>
              <a:rPr lang="en-US" sz="2700">
                <a:solidFill>
                  <a:srgbClr val="FF0000"/>
                </a:solidFill>
              </a:rPr>
              <a:t>relationship type </a:t>
            </a:r>
            <a:r>
              <a:rPr lang="en-US" sz="2700"/>
              <a:t>R among n entity types E</a:t>
            </a:r>
            <a:r>
              <a:rPr baseline="-25000" lang="en-US" sz="2700"/>
              <a:t>1</a:t>
            </a:r>
            <a:r>
              <a:rPr lang="en-US" sz="2700"/>
              <a:t>, E</a:t>
            </a:r>
            <a:r>
              <a:rPr baseline="-25000" lang="en-US" sz="2700"/>
              <a:t>2</a:t>
            </a:r>
            <a:r>
              <a:rPr lang="en-US" sz="2700"/>
              <a:t>, …,E</a:t>
            </a:r>
            <a:r>
              <a:rPr baseline="-25000" lang="en-US" sz="2700"/>
              <a:t>n</a:t>
            </a:r>
            <a:r>
              <a:rPr lang="en-US" sz="2700"/>
              <a:t> defines a set of associations or a relationship set among entities from these entity types</a:t>
            </a:r>
            <a:endParaRPr/>
          </a:p>
          <a:p>
            <a:pPr indent="-228600" lvl="0" marL="228600" rtl="0" algn="just">
              <a:lnSpc>
                <a:spcPct val="80000"/>
              </a:lnSpc>
              <a:spcBef>
                <a:spcPts val="1000"/>
              </a:spcBef>
              <a:spcAft>
                <a:spcPts val="0"/>
              </a:spcAft>
              <a:buClr>
                <a:schemeClr val="dk1"/>
              </a:buClr>
              <a:buSzPts val="2700"/>
              <a:buChar char="•"/>
            </a:pPr>
            <a:r>
              <a:rPr lang="en-US" sz="2700"/>
              <a:t>More than one relationship type can exist with the same participating entity types</a:t>
            </a:r>
            <a:endParaRPr/>
          </a:p>
          <a:p>
            <a:pPr indent="-228600" lvl="0" marL="228600" rtl="0" algn="just">
              <a:lnSpc>
                <a:spcPct val="80000"/>
              </a:lnSpc>
              <a:spcBef>
                <a:spcPts val="1000"/>
              </a:spcBef>
              <a:spcAft>
                <a:spcPts val="0"/>
              </a:spcAft>
              <a:buClr>
                <a:schemeClr val="dk1"/>
              </a:buClr>
              <a:buSzPts val="2700"/>
              <a:buChar char="•"/>
            </a:pPr>
            <a:r>
              <a:rPr lang="en-US" sz="2700"/>
              <a:t>For example, MANAGES and WORKS_FOR are distinct relationships between EMPLOYEE and DEPARTMENT</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9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Entity Relationship (ER) Model</a:t>
            </a:r>
            <a:endParaRPr/>
          </a:p>
        </p:txBody>
      </p:sp>
      <p:sp>
        <p:nvSpPr>
          <p:cNvPr id="653" name="Google Shape;653;p93"/>
          <p:cNvSpPr txBox="1"/>
          <p:nvPr>
            <p:ph idx="1" type="body"/>
          </p:nvPr>
        </p:nvSpPr>
        <p:spPr>
          <a:xfrm>
            <a:off x="581025" y="1495425"/>
            <a:ext cx="11209256" cy="499745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Relationship</a:t>
            </a:r>
            <a:endParaRPr/>
          </a:p>
        </p:txBody>
      </p:sp>
      <p:pic>
        <p:nvPicPr>
          <p:cNvPr id="654" name="Google Shape;654;p93"/>
          <p:cNvPicPr preferRelativeResize="0"/>
          <p:nvPr/>
        </p:nvPicPr>
        <p:blipFill rotWithShape="1">
          <a:blip r:embed="rId3">
            <a:alphaModFix/>
          </a:blip>
          <a:srcRect b="0" l="0" r="0" t="0"/>
          <a:stretch/>
        </p:blipFill>
        <p:spPr>
          <a:xfrm>
            <a:off x="1656729" y="2171462"/>
            <a:ext cx="7468221" cy="4559272"/>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9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Entity Relationship (ER) Model</a:t>
            </a:r>
            <a:endParaRPr/>
          </a:p>
        </p:txBody>
      </p:sp>
      <p:sp>
        <p:nvSpPr>
          <p:cNvPr id="660" name="Google Shape;660;p94"/>
          <p:cNvSpPr txBox="1"/>
          <p:nvPr>
            <p:ph idx="1" type="body"/>
          </p:nvPr>
        </p:nvSpPr>
        <p:spPr>
          <a:xfrm>
            <a:off x="581025" y="1495425"/>
            <a:ext cx="11209256" cy="499745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Relationship</a:t>
            </a:r>
            <a:endParaRPr/>
          </a:p>
        </p:txBody>
      </p:sp>
      <p:pic>
        <p:nvPicPr>
          <p:cNvPr id="661" name="Google Shape;661;p94"/>
          <p:cNvPicPr preferRelativeResize="0"/>
          <p:nvPr/>
        </p:nvPicPr>
        <p:blipFill rotWithShape="1">
          <a:blip r:embed="rId3">
            <a:alphaModFix/>
          </a:blip>
          <a:srcRect b="0" l="0" r="0" t="0"/>
          <a:stretch/>
        </p:blipFill>
        <p:spPr>
          <a:xfrm>
            <a:off x="2079804" y="2114306"/>
            <a:ext cx="6721296" cy="4656136"/>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9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Entity Relationship (ER) Model</a:t>
            </a:r>
            <a:endParaRPr/>
          </a:p>
        </p:txBody>
      </p:sp>
      <p:sp>
        <p:nvSpPr>
          <p:cNvPr id="667" name="Google Shape;667;p95"/>
          <p:cNvSpPr txBox="1"/>
          <p:nvPr>
            <p:ph idx="1" type="body"/>
          </p:nvPr>
        </p:nvSpPr>
        <p:spPr>
          <a:xfrm>
            <a:off x="581025" y="1495425"/>
            <a:ext cx="11209256" cy="499745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Relationship</a:t>
            </a:r>
            <a:endParaRPr/>
          </a:p>
          <a:p>
            <a:pPr indent="-228600" lvl="0" marL="228600" rtl="0" algn="just">
              <a:lnSpc>
                <a:spcPct val="80000"/>
              </a:lnSpc>
              <a:spcBef>
                <a:spcPts val="1000"/>
              </a:spcBef>
              <a:spcAft>
                <a:spcPts val="0"/>
              </a:spcAft>
              <a:buClr>
                <a:srgbClr val="FF0000"/>
              </a:buClr>
              <a:buSzPts val="2700"/>
              <a:buChar char="•"/>
            </a:pPr>
            <a:r>
              <a:rPr lang="en-US" sz="2700">
                <a:solidFill>
                  <a:srgbClr val="FF0000"/>
                </a:solidFill>
              </a:rPr>
              <a:t>Degree</a:t>
            </a:r>
            <a:r>
              <a:rPr lang="en-US" sz="2700"/>
              <a:t> of a relationship type is the number of participating entity types</a:t>
            </a:r>
            <a:endParaRPr/>
          </a:p>
          <a:p>
            <a:pPr indent="-228600" lvl="0" marL="228600" rtl="0" algn="just">
              <a:lnSpc>
                <a:spcPct val="80000"/>
              </a:lnSpc>
              <a:spcBef>
                <a:spcPts val="1000"/>
              </a:spcBef>
              <a:spcAft>
                <a:spcPts val="0"/>
              </a:spcAft>
              <a:buClr>
                <a:schemeClr val="dk1"/>
              </a:buClr>
              <a:buSzPts val="2700"/>
              <a:buChar char="•"/>
            </a:pPr>
            <a:r>
              <a:rPr lang="en-US" sz="2700"/>
              <a:t>For example, WORKS_FOR relationship is of degree two</a:t>
            </a:r>
            <a:endParaRPr/>
          </a:p>
          <a:p>
            <a:pPr indent="-228600" lvl="0" marL="228600" rtl="0" algn="just">
              <a:lnSpc>
                <a:spcPct val="80000"/>
              </a:lnSpc>
              <a:spcBef>
                <a:spcPts val="1000"/>
              </a:spcBef>
              <a:spcAft>
                <a:spcPts val="0"/>
              </a:spcAft>
              <a:buClr>
                <a:schemeClr val="dk1"/>
              </a:buClr>
              <a:buSzPts val="2700"/>
              <a:buChar char="•"/>
            </a:pPr>
            <a:r>
              <a:rPr lang="en-US" sz="2700"/>
              <a:t>Relationship type of degree two is called </a:t>
            </a:r>
            <a:r>
              <a:rPr lang="en-US" sz="2700">
                <a:solidFill>
                  <a:srgbClr val="FF0000"/>
                </a:solidFill>
              </a:rPr>
              <a:t>binary relationship</a:t>
            </a:r>
            <a:endParaRPr/>
          </a:p>
          <a:p>
            <a:pPr indent="-228600" lvl="0" marL="228600" rtl="0" algn="just">
              <a:lnSpc>
                <a:spcPct val="80000"/>
              </a:lnSpc>
              <a:spcBef>
                <a:spcPts val="1000"/>
              </a:spcBef>
              <a:spcAft>
                <a:spcPts val="0"/>
              </a:spcAft>
              <a:buClr>
                <a:schemeClr val="dk1"/>
              </a:buClr>
              <a:buSzPts val="2700"/>
              <a:buChar char="•"/>
            </a:pPr>
            <a:r>
              <a:rPr lang="en-US" sz="2700"/>
              <a:t>Relationship type of degree three is called </a:t>
            </a:r>
            <a:r>
              <a:rPr lang="en-US" sz="2700">
                <a:solidFill>
                  <a:srgbClr val="FF0000"/>
                </a:solidFill>
              </a:rPr>
              <a:t>ternary relationship</a:t>
            </a:r>
            <a:endParaRPr/>
          </a:p>
        </p:txBody>
      </p:sp>
      <p:pic>
        <p:nvPicPr>
          <p:cNvPr id="668" name="Google Shape;668;p95"/>
          <p:cNvPicPr preferRelativeResize="0"/>
          <p:nvPr/>
        </p:nvPicPr>
        <p:blipFill rotWithShape="1">
          <a:blip r:embed="rId3">
            <a:alphaModFix/>
          </a:blip>
          <a:srcRect b="0" l="0" r="0" t="0"/>
          <a:stretch/>
        </p:blipFill>
        <p:spPr>
          <a:xfrm>
            <a:off x="3762375" y="3829049"/>
            <a:ext cx="4495800" cy="2991323"/>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9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Entity Relationship (ER) Model</a:t>
            </a:r>
            <a:endParaRPr/>
          </a:p>
        </p:txBody>
      </p:sp>
      <p:sp>
        <p:nvSpPr>
          <p:cNvPr id="674" name="Google Shape;674;p96"/>
          <p:cNvSpPr txBox="1"/>
          <p:nvPr>
            <p:ph idx="1" type="body"/>
          </p:nvPr>
        </p:nvSpPr>
        <p:spPr>
          <a:xfrm>
            <a:off x="581025" y="1495425"/>
            <a:ext cx="11209256" cy="499745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Relationship</a:t>
            </a:r>
            <a:endParaRPr/>
          </a:p>
          <a:p>
            <a:pPr indent="-228600" lvl="0" marL="228600" rtl="0" algn="just">
              <a:lnSpc>
                <a:spcPct val="80000"/>
              </a:lnSpc>
              <a:spcBef>
                <a:spcPts val="1000"/>
              </a:spcBef>
              <a:spcAft>
                <a:spcPts val="0"/>
              </a:spcAft>
              <a:buClr>
                <a:srgbClr val="FF0000"/>
              </a:buClr>
              <a:buSzPts val="2700"/>
              <a:buChar char="•"/>
            </a:pPr>
            <a:r>
              <a:rPr lang="en-US" sz="2700">
                <a:solidFill>
                  <a:srgbClr val="FF0000"/>
                </a:solidFill>
              </a:rPr>
              <a:t>Role names</a:t>
            </a:r>
            <a:r>
              <a:rPr lang="en-US" sz="2700"/>
              <a:t> signifies that role that a participating entity from the entity type plays in each relationship instance</a:t>
            </a:r>
            <a:endParaRPr/>
          </a:p>
          <a:p>
            <a:pPr indent="-228600" lvl="0" marL="228600" rtl="0" algn="just">
              <a:lnSpc>
                <a:spcPct val="80000"/>
              </a:lnSpc>
              <a:spcBef>
                <a:spcPts val="1000"/>
              </a:spcBef>
              <a:spcAft>
                <a:spcPts val="0"/>
              </a:spcAft>
              <a:buClr>
                <a:schemeClr val="dk1"/>
              </a:buClr>
              <a:buSzPts val="2700"/>
              <a:buChar char="•"/>
            </a:pPr>
            <a:r>
              <a:rPr lang="en-US" sz="2700"/>
              <a:t>It helps to explain what the relationship means</a:t>
            </a:r>
            <a:endParaRPr/>
          </a:p>
          <a:p>
            <a:pPr indent="-228600" lvl="0" marL="228600" rtl="0" algn="just">
              <a:lnSpc>
                <a:spcPct val="80000"/>
              </a:lnSpc>
              <a:spcBef>
                <a:spcPts val="1000"/>
              </a:spcBef>
              <a:spcAft>
                <a:spcPts val="0"/>
              </a:spcAft>
              <a:buClr>
                <a:schemeClr val="dk1"/>
              </a:buClr>
              <a:buSzPts val="2700"/>
              <a:buChar char="•"/>
            </a:pPr>
            <a:r>
              <a:rPr lang="en-US" sz="2700"/>
              <a:t>For example, WORKS_FOR relationship type, EMPLOYEE plays the role of employee or worker and DEPARTMENT plays the role of department or employer</a:t>
            </a:r>
            <a:endParaRPr/>
          </a:p>
          <a:p>
            <a:pPr indent="-228600" lvl="0" marL="228600" rtl="0" algn="just">
              <a:lnSpc>
                <a:spcPct val="80000"/>
              </a:lnSpc>
              <a:spcBef>
                <a:spcPts val="1000"/>
              </a:spcBef>
              <a:spcAft>
                <a:spcPts val="0"/>
              </a:spcAft>
              <a:buClr>
                <a:schemeClr val="dk1"/>
              </a:buClr>
              <a:buSzPts val="2700"/>
              <a:buChar char="•"/>
            </a:pPr>
            <a:r>
              <a:rPr lang="en-US" sz="2700"/>
              <a:t>In </a:t>
            </a:r>
            <a:r>
              <a:rPr lang="en-US" sz="2700">
                <a:solidFill>
                  <a:srgbClr val="FF0000"/>
                </a:solidFill>
              </a:rPr>
              <a:t>recursive relationship</a:t>
            </a:r>
            <a:r>
              <a:rPr lang="en-US" sz="2700"/>
              <a:t>, both participations are same entity type in different roles</a:t>
            </a:r>
            <a:endParaRPr/>
          </a:p>
          <a:p>
            <a:pPr indent="-228600" lvl="0" marL="228600" rtl="0" algn="just">
              <a:lnSpc>
                <a:spcPct val="80000"/>
              </a:lnSpc>
              <a:spcBef>
                <a:spcPts val="1000"/>
              </a:spcBef>
              <a:spcAft>
                <a:spcPts val="0"/>
              </a:spcAft>
              <a:buClr>
                <a:schemeClr val="dk1"/>
              </a:buClr>
              <a:buSzPts val="2700"/>
              <a:buChar char="•"/>
            </a:pPr>
            <a:r>
              <a:rPr lang="en-US" sz="2700"/>
              <a:t>For examples, SUPERVISION relationships between EMPLOYEE (in role of supervisor or boss) and (another) EMPLOYEE (in role of subordinate or worker)</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9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Entity Relationship (ER) Model</a:t>
            </a:r>
            <a:endParaRPr/>
          </a:p>
        </p:txBody>
      </p:sp>
      <p:sp>
        <p:nvSpPr>
          <p:cNvPr id="680" name="Google Shape;680;p97"/>
          <p:cNvSpPr txBox="1"/>
          <p:nvPr>
            <p:ph idx="1" type="body"/>
          </p:nvPr>
        </p:nvSpPr>
        <p:spPr>
          <a:xfrm>
            <a:off x="581025" y="1495425"/>
            <a:ext cx="11209256" cy="499745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Relationship</a:t>
            </a:r>
            <a:endParaRPr/>
          </a:p>
        </p:txBody>
      </p:sp>
      <p:pic>
        <p:nvPicPr>
          <p:cNvPr id="681" name="Google Shape;681;p97"/>
          <p:cNvPicPr preferRelativeResize="0"/>
          <p:nvPr/>
        </p:nvPicPr>
        <p:blipFill rotWithShape="1">
          <a:blip r:embed="rId3">
            <a:alphaModFix/>
          </a:blip>
          <a:srcRect b="0" l="0" r="0" t="0"/>
          <a:stretch/>
        </p:blipFill>
        <p:spPr>
          <a:xfrm>
            <a:off x="2087040" y="2056475"/>
            <a:ext cx="5367197" cy="4436400"/>
          </a:xfrm>
          <a:prstGeom prst="rect">
            <a:avLst/>
          </a:prstGeom>
          <a:noFill/>
          <a:ln>
            <a:noFill/>
          </a:ln>
        </p:spPr>
      </p:pic>
      <p:sp>
        <p:nvSpPr>
          <p:cNvPr id="682" name="Google Shape;682;p97"/>
          <p:cNvSpPr txBox="1"/>
          <p:nvPr/>
        </p:nvSpPr>
        <p:spPr>
          <a:xfrm>
            <a:off x="8572500" y="2562225"/>
            <a:ext cx="321778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1 – Supervisor</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2 – Subordinate </a:t>
            </a:r>
            <a:endParaRPr sz="1800">
              <a:solidFill>
                <a:schemeClr val="dk1"/>
              </a:solidFill>
              <a:latin typeface="Calibri"/>
              <a:ea typeface="Calibri"/>
              <a:cs typeface="Calibri"/>
              <a:sym typeface="Calibri"/>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9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Entity Relationship (ER) Model</a:t>
            </a:r>
            <a:endParaRPr/>
          </a:p>
        </p:txBody>
      </p:sp>
      <p:sp>
        <p:nvSpPr>
          <p:cNvPr id="688" name="Google Shape;688;p98"/>
          <p:cNvSpPr txBox="1"/>
          <p:nvPr>
            <p:ph idx="1" type="body"/>
          </p:nvPr>
        </p:nvSpPr>
        <p:spPr>
          <a:xfrm>
            <a:off x="581025" y="1495425"/>
            <a:ext cx="11209256" cy="499745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rgbClr val="FF0000"/>
              </a:buClr>
              <a:buSzPts val="2800"/>
              <a:buNone/>
            </a:pPr>
            <a:r>
              <a:rPr b="1" lang="en-US">
                <a:solidFill>
                  <a:srgbClr val="FF0000"/>
                </a:solidFill>
              </a:rPr>
              <a:t>Constraints on binary relationships</a:t>
            </a:r>
            <a:endParaRPr/>
          </a:p>
          <a:p>
            <a:pPr indent="-228600" lvl="0" marL="228600" rtl="0" algn="just">
              <a:lnSpc>
                <a:spcPct val="80000"/>
              </a:lnSpc>
              <a:spcBef>
                <a:spcPts val="1000"/>
              </a:spcBef>
              <a:spcAft>
                <a:spcPts val="0"/>
              </a:spcAft>
              <a:buClr>
                <a:schemeClr val="dk1"/>
              </a:buClr>
              <a:buSzPts val="2700"/>
              <a:buChar char="•"/>
            </a:pPr>
            <a:r>
              <a:rPr lang="en-US" sz="2700"/>
              <a:t>Relationship types usually have certain constraints that limit the possible combinations of entities that may participate in the corresponding relationship set</a:t>
            </a:r>
            <a:endParaRPr/>
          </a:p>
          <a:p>
            <a:pPr indent="-228600" lvl="0" marL="228600" rtl="0" algn="just">
              <a:lnSpc>
                <a:spcPct val="80000"/>
              </a:lnSpc>
              <a:spcBef>
                <a:spcPts val="1000"/>
              </a:spcBef>
              <a:spcAft>
                <a:spcPts val="0"/>
              </a:spcAft>
              <a:buClr>
                <a:schemeClr val="dk1"/>
              </a:buClr>
              <a:buSzPts val="2700"/>
              <a:buChar char="•"/>
            </a:pPr>
            <a:r>
              <a:rPr lang="en-US" sz="2700"/>
              <a:t>There are two major constraints:</a:t>
            </a:r>
            <a:endParaRPr/>
          </a:p>
          <a:p>
            <a:pPr indent="-228600" lvl="1" marL="685800" rtl="0" algn="just">
              <a:lnSpc>
                <a:spcPct val="80000"/>
              </a:lnSpc>
              <a:spcBef>
                <a:spcPts val="500"/>
              </a:spcBef>
              <a:spcAft>
                <a:spcPts val="0"/>
              </a:spcAft>
              <a:buClr>
                <a:schemeClr val="dk1"/>
              </a:buClr>
              <a:buSzPts val="2300"/>
              <a:buChar char="•"/>
            </a:pPr>
            <a:r>
              <a:rPr lang="en-US" sz="2300"/>
              <a:t>Cardinality ratio</a:t>
            </a:r>
            <a:endParaRPr/>
          </a:p>
          <a:p>
            <a:pPr indent="-228600" lvl="1" marL="685800" rtl="0" algn="just">
              <a:lnSpc>
                <a:spcPct val="80000"/>
              </a:lnSpc>
              <a:spcBef>
                <a:spcPts val="500"/>
              </a:spcBef>
              <a:spcAft>
                <a:spcPts val="0"/>
              </a:spcAft>
              <a:buClr>
                <a:schemeClr val="dk1"/>
              </a:buClr>
              <a:buSzPts val="2300"/>
              <a:buChar char="•"/>
            </a:pPr>
            <a:r>
              <a:rPr lang="en-US" sz="2300"/>
              <a:t>Participation</a:t>
            </a:r>
            <a:endParaRPr/>
          </a:p>
          <a:p>
            <a:pPr indent="-228600" lvl="0" marL="228600" rtl="0" algn="just">
              <a:lnSpc>
                <a:spcPct val="80000"/>
              </a:lnSpc>
              <a:spcBef>
                <a:spcPts val="1000"/>
              </a:spcBef>
              <a:spcAft>
                <a:spcPts val="0"/>
              </a:spcAft>
              <a:buClr>
                <a:schemeClr val="dk1"/>
              </a:buClr>
              <a:buSzPts val="2700"/>
              <a:buChar char="•"/>
            </a:pPr>
            <a:r>
              <a:rPr lang="en-US" sz="2700"/>
              <a:t>They are together called structural constraints </a:t>
            </a:r>
            <a:endParaRPr/>
          </a:p>
          <a:p>
            <a:pPr indent="-228600" lvl="0" marL="228600" rtl="0" algn="just">
              <a:lnSpc>
                <a:spcPct val="80000"/>
              </a:lnSpc>
              <a:spcBef>
                <a:spcPts val="1000"/>
              </a:spcBef>
              <a:spcAft>
                <a:spcPts val="0"/>
              </a:spcAft>
              <a:buClr>
                <a:srgbClr val="FF0000"/>
              </a:buClr>
              <a:buSzPts val="2700"/>
              <a:buChar char="•"/>
            </a:pPr>
            <a:r>
              <a:rPr lang="en-US" sz="2700">
                <a:solidFill>
                  <a:srgbClr val="FF0000"/>
                </a:solidFill>
              </a:rPr>
              <a:t>Cardinality ratio</a:t>
            </a:r>
            <a:endParaRPr/>
          </a:p>
          <a:p>
            <a:pPr indent="-228600" lvl="0" marL="228600" rtl="0" algn="just">
              <a:lnSpc>
                <a:spcPct val="80000"/>
              </a:lnSpc>
              <a:spcBef>
                <a:spcPts val="1000"/>
              </a:spcBef>
              <a:spcAft>
                <a:spcPts val="0"/>
              </a:spcAft>
              <a:buClr>
                <a:schemeClr val="dk1"/>
              </a:buClr>
              <a:buSzPts val="2700"/>
              <a:buChar char="•"/>
            </a:pPr>
            <a:r>
              <a:rPr lang="en-US" sz="2700"/>
              <a:t>It specifies the maximum number of relationship instances that an entity can participate in</a:t>
            </a:r>
            <a:endParaRPr/>
          </a:p>
          <a:p>
            <a:pPr indent="-228600" lvl="0" marL="228600" rtl="0" algn="just">
              <a:lnSpc>
                <a:spcPct val="80000"/>
              </a:lnSpc>
              <a:spcBef>
                <a:spcPts val="1000"/>
              </a:spcBef>
              <a:spcAft>
                <a:spcPts val="0"/>
              </a:spcAft>
              <a:buClr>
                <a:schemeClr val="dk1"/>
              </a:buClr>
              <a:buSzPts val="2700"/>
              <a:buChar char="•"/>
            </a:pPr>
            <a:r>
              <a:rPr lang="en-US" sz="2700"/>
              <a:t>For example, WORKS_FOR, DEPARTMENT: EMPLOYEE is of cardinality ratio 1: N</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9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Entity Relationship (ER) Model</a:t>
            </a:r>
            <a:endParaRPr/>
          </a:p>
        </p:txBody>
      </p:sp>
      <p:sp>
        <p:nvSpPr>
          <p:cNvPr id="694" name="Google Shape;694;p99"/>
          <p:cNvSpPr txBox="1"/>
          <p:nvPr>
            <p:ph idx="1" type="body"/>
          </p:nvPr>
        </p:nvSpPr>
        <p:spPr>
          <a:xfrm>
            <a:off x="581025" y="1495425"/>
            <a:ext cx="11209256" cy="499745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Constraints on binary relationships</a:t>
            </a:r>
            <a:endParaRPr/>
          </a:p>
          <a:p>
            <a:pPr indent="-228600" lvl="0" marL="228600" rtl="0" algn="just">
              <a:lnSpc>
                <a:spcPct val="80000"/>
              </a:lnSpc>
              <a:spcBef>
                <a:spcPts val="1000"/>
              </a:spcBef>
              <a:spcAft>
                <a:spcPts val="0"/>
              </a:spcAft>
              <a:buClr>
                <a:srgbClr val="FF0000"/>
              </a:buClr>
              <a:buSzPts val="2700"/>
              <a:buChar char="•"/>
            </a:pPr>
            <a:r>
              <a:rPr lang="en-US" sz="2700">
                <a:solidFill>
                  <a:srgbClr val="FF0000"/>
                </a:solidFill>
              </a:rPr>
              <a:t>Cardinality ratio (1 : N)</a:t>
            </a:r>
            <a:endParaRPr/>
          </a:p>
        </p:txBody>
      </p:sp>
      <p:pic>
        <p:nvPicPr>
          <p:cNvPr id="695" name="Google Shape;695;p99"/>
          <p:cNvPicPr preferRelativeResize="0"/>
          <p:nvPr/>
        </p:nvPicPr>
        <p:blipFill rotWithShape="1">
          <a:blip r:embed="rId3">
            <a:alphaModFix/>
          </a:blip>
          <a:srcRect b="0" l="0" r="0" t="0"/>
          <a:stretch/>
        </p:blipFill>
        <p:spPr>
          <a:xfrm>
            <a:off x="2449286" y="2551353"/>
            <a:ext cx="5240461" cy="414336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2021-03-22T03:58:18Z</dcterms:created>
  <dc:creator>Girish Karthikeyan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0x01010044DEEB2F487ABB4B83B19DBCCA2C7D60</vt:lpwstr>
  </property>
</Properties>
</file>