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8" roundtripDataSignature="AMtx7mixYlF2aMIPir/AiBnUuOoWEW7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10" Type="http://schemas.openxmlformats.org/officeDocument/2006/relationships/slide" Target="slides/slide6.xml"/><Relationship Id="rId98"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0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3"/>
          <p:cNvSpPr/>
          <p:nvPr>
            <p:ph idx="2" type="pic"/>
          </p:nvPr>
        </p:nvSpPr>
        <p:spPr>
          <a:xfrm>
            <a:off x="5183188" y="987425"/>
            <a:ext cx="6172200" cy="4873625"/>
          </a:xfrm>
          <a:prstGeom prst="rect">
            <a:avLst/>
          </a:prstGeom>
          <a:noFill/>
          <a:ln>
            <a:noFill/>
          </a:ln>
        </p:spPr>
      </p:sp>
      <p:sp>
        <p:nvSpPr>
          <p:cNvPr id="64" name="Google Shape;64;p10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5.png"/><Relationship Id="rId4" Type="http://schemas.openxmlformats.org/officeDocument/2006/relationships/image" Target="../media/image2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2.png"/><Relationship Id="rId4"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CST204 Database Management System</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47" name="Google Shape;147;p10"/>
          <p:cNvSpPr txBox="1"/>
          <p:nvPr>
            <p:ph idx="1" type="body"/>
          </p:nvPr>
        </p:nvSpPr>
        <p:spPr>
          <a:xfrm>
            <a:off x="200025" y="1568449"/>
            <a:ext cx="11763375"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INTERSECT</a:t>
            </a:r>
            <a:endParaRPr/>
          </a:p>
          <a:p>
            <a:pPr indent="-228600" lvl="0" marL="228600" rtl="0" algn="just">
              <a:lnSpc>
                <a:spcPct val="90000"/>
              </a:lnSpc>
              <a:spcBef>
                <a:spcPts val="1000"/>
              </a:spcBef>
              <a:spcAft>
                <a:spcPts val="0"/>
              </a:spcAft>
              <a:buClr>
                <a:schemeClr val="dk1"/>
              </a:buClr>
              <a:buSzPts val="2800"/>
              <a:buChar char="•"/>
            </a:pPr>
            <a:r>
              <a:rPr lang="en-US"/>
              <a:t>Consider table SECOND as: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query </a:t>
            </a:r>
            <a:r>
              <a:rPr i="1" lang="en-US"/>
              <a:t>SELECT * FROM FIRST INTERSECT SELECT * FROM SECOND </a:t>
            </a:r>
            <a:r>
              <a:rPr lang="en-US"/>
              <a:t>will produce the below result: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48" name="Google Shape;148;p10"/>
          <p:cNvPicPr preferRelativeResize="0"/>
          <p:nvPr/>
        </p:nvPicPr>
        <p:blipFill rotWithShape="1">
          <a:blip r:embed="rId3">
            <a:alphaModFix/>
          </a:blip>
          <a:srcRect b="0" l="0" r="0" t="0"/>
          <a:stretch/>
        </p:blipFill>
        <p:spPr>
          <a:xfrm>
            <a:off x="3300024" y="3095514"/>
            <a:ext cx="1986838" cy="1143112"/>
          </a:xfrm>
          <a:prstGeom prst="rect">
            <a:avLst/>
          </a:prstGeom>
          <a:noFill/>
          <a:ln cap="flat" cmpd="sng" w="12700">
            <a:solidFill>
              <a:schemeClr val="dk1"/>
            </a:solidFill>
            <a:prstDash val="solid"/>
            <a:round/>
            <a:headEnd len="sm" w="sm" type="none"/>
            <a:tailEnd len="sm" w="sm" type="none"/>
          </a:ln>
        </p:spPr>
      </p:pic>
      <p:pic>
        <p:nvPicPr>
          <p:cNvPr id="149" name="Google Shape;149;p10"/>
          <p:cNvPicPr preferRelativeResize="0"/>
          <p:nvPr/>
        </p:nvPicPr>
        <p:blipFill rotWithShape="1">
          <a:blip r:embed="rId4">
            <a:alphaModFix/>
          </a:blip>
          <a:srcRect b="0" l="0" r="0" t="0"/>
          <a:stretch/>
        </p:blipFill>
        <p:spPr>
          <a:xfrm>
            <a:off x="3300024" y="5643452"/>
            <a:ext cx="1910151" cy="966987"/>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55" name="Google Shape;155;p11"/>
          <p:cNvSpPr txBox="1"/>
          <p:nvPr>
            <p:ph idx="1" type="body"/>
          </p:nvPr>
        </p:nvSpPr>
        <p:spPr>
          <a:xfrm>
            <a:off x="200025" y="1568449"/>
            <a:ext cx="11763375"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EXCEPT (MINUS)</a:t>
            </a:r>
            <a:endParaRPr/>
          </a:p>
          <a:p>
            <a:pPr indent="-228600" lvl="0" marL="228600" rtl="0" algn="just">
              <a:lnSpc>
                <a:spcPct val="90000"/>
              </a:lnSpc>
              <a:spcBef>
                <a:spcPts val="1000"/>
              </a:spcBef>
              <a:spcAft>
                <a:spcPts val="0"/>
              </a:spcAft>
              <a:buClr>
                <a:schemeClr val="dk1"/>
              </a:buClr>
              <a:buSzPts val="2800"/>
              <a:buChar char="•"/>
            </a:pPr>
            <a:r>
              <a:rPr lang="en-US"/>
              <a:t>Minus operation combines result of two SELECT statements and return only those results which belongs to first set of results</a:t>
            </a:r>
            <a:endParaRPr/>
          </a:p>
          <a:p>
            <a:pPr indent="-228600" lvl="0" marL="228600" rtl="0" algn="just">
              <a:lnSpc>
                <a:spcPct val="90000"/>
              </a:lnSpc>
              <a:spcBef>
                <a:spcPts val="1000"/>
              </a:spcBef>
              <a:spcAft>
                <a:spcPts val="0"/>
              </a:spcAft>
              <a:buClr>
                <a:schemeClr val="dk1"/>
              </a:buClr>
              <a:buSzPts val="2800"/>
              <a:buChar char="•"/>
            </a:pPr>
            <a:r>
              <a:rPr lang="en-US"/>
              <a:t>Consider table FIRST as: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Consider table SECOND as: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56" name="Google Shape;156;p11"/>
          <p:cNvPicPr preferRelativeResize="0"/>
          <p:nvPr/>
        </p:nvPicPr>
        <p:blipFill rotWithShape="1">
          <a:blip r:embed="rId3">
            <a:alphaModFix/>
          </a:blip>
          <a:srcRect b="0" l="0" r="0" t="0"/>
          <a:stretch/>
        </p:blipFill>
        <p:spPr>
          <a:xfrm>
            <a:off x="4152900" y="3540982"/>
            <a:ext cx="1709909" cy="1478841"/>
          </a:xfrm>
          <a:prstGeom prst="rect">
            <a:avLst/>
          </a:prstGeom>
          <a:noFill/>
          <a:ln cap="flat" cmpd="sng" w="12700">
            <a:solidFill>
              <a:schemeClr val="dk1"/>
            </a:solidFill>
            <a:prstDash val="solid"/>
            <a:round/>
            <a:headEnd len="sm" w="sm" type="none"/>
            <a:tailEnd len="sm" w="sm" type="none"/>
          </a:ln>
        </p:spPr>
      </p:pic>
      <p:pic>
        <p:nvPicPr>
          <p:cNvPr id="157" name="Google Shape;157;p11"/>
          <p:cNvPicPr preferRelativeResize="0"/>
          <p:nvPr/>
        </p:nvPicPr>
        <p:blipFill rotWithShape="1">
          <a:blip r:embed="rId4">
            <a:alphaModFix/>
          </a:blip>
          <a:srcRect b="0" l="0" r="0" t="0"/>
          <a:stretch/>
        </p:blipFill>
        <p:spPr>
          <a:xfrm>
            <a:off x="4448245" y="5289551"/>
            <a:ext cx="2038280" cy="1478841"/>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63" name="Google Shape;163;p12"/>
          <p:cNvSpPr txBox="1"/>
          <p:nvPr>
            <p:ph idx="1" type="body"/>
          </p:nvPr>
        </p:nvSpPr>
        <p:spPr>
          <a:xfrm>
            <a:off x="200025" y="1568449"/>
            <a:ext cx="11763375"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EXCEPT (MINUS)</a:t>
            </a:r>
            <a:endParaRPr/>
          </a:p>
          <a:p>
            <a:pPr indent="-228600" lvl="0" marL="228600" rtl="0" algn="just">
              <a:lnSpc>
                <a:spcPct val="90000"/>
              </a:lnSpc>
              <a:spcBef>
                <a:spcPts val="1000"/>
              </a:spcBef>
              <a:spcAft>
                <a:spcPts val="0"/>
              </a:spcAft>
              <a:buClr>
                <a:schemeClr val="dk1"/>
              </a:buClr>
              <a:buSzPts val="2800"/>
              <a:buChar char="•"/>
            </a:pPr>
            <a:r>
              <a:rPr lang="en-US"/>
              <a:t>The query </a:t>
            </a:r>
            <a:r>
              <a:rPr i="1" lang="en-US"/>
              <a:t>SELECT * FROM FIRST EXCEPT SELECT * FROM SECOND </a:t>
            </a:r>
            <a:r>
              <a:rPr lang="en-US"/>
              <a:t>will produce the below result: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64" name="Google Shape;164;p12"/>
          <p:cNvPicPr preferRelativeResize="0"/>
          <p:nvPr/>
        </p:nvPicPr>
        <p:blipFill rotWithShape="1">
          <a:blip r:embed="rId3">
            <a:alphaModFix/>
          </a:blip>
          <a:srcRect b="0" l="0" r="0" t="0"/>
          <a:stretch/>
        </p:blipFill>
        <p:spPr>
          <a:xfrm>
            <a:off x="4290034" y="3578917"/>
            <a:ext cx="1995635" cy="1333407"/>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70" name="Google Shape;170;p13"/>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Aggregate Functions in SQL</a:t>
            </a:r>
            <a:endParaRPr/>
          </a:p>
          <a:p>
            <a:pPr indent="-228600" lvl="0" marL="228600" rtl="0" algn="just">
              <a:lnSpc>
                <a:spcPct val="90000"/>
              </a:lnSpc>
              <a:spcBef>
                <a:spcPts val="1000"/>
              </a:spcBef>
              <a:spcAft>
                <a:spcPts val="0"/>
              </a:spcAft>
              <a:buClr>
                <a:schemeClr val="dk1"/>
              </a:buClr>
              <a:buSzPct val="100000"/>
              <a:buChar char="•"/>
            </a:pPr>
            <a:r>
              <a:rPr lang="en-US"/>
              <a:t>An aggregate function allows us to perform a calculation on a set of values to return a single scalar value</a:t>
            </a:r>
            <a:endParaRPr/>
          </a:p>
          <a:p>
            <a:pPr indent="-228600" lvl="0" marL="228600" rtl="0" algn="just">
              <a:lnSpc>
                <a:spcPct val="90000"/>
              </a:lnSpc>
              <a:spcBef>
                <a:spcPts val="1000"/>
              </a:spcBef>
              <a:spcAft>
                <a:spcPts val="0"/>
              </a:spcAft>
              <a:buClr>
                <a:schemeClr val="dk1"/>
              </a:buClr>
              <a:buSzPct val="100000"/>
              <a:buChar char="•"/>
            </a:pPr>
            <a:r>
              <a:rPr lang="en-US"/>
              <a:t>We often use aggregate function with GROUP BY and HAVING clauses of the SELECT statements</a:t>
            </a:r>
            <a:endParaRPr/>
          </a:p>
          <a:p>
            <a:pPr indent="-228600" lvl="0" marL="228600" rtl="0" algn="just">
              <a:lnSpc>
                <a:spcPct val="90000"/>
              </a:lnSpc>
              <a:spcBef>
                <a:spcPts val="1000"/>
              </a:spcBef>
              <a:spcAft>
                <a:spcPts val="0"/>
              </a:spcAft>
              <a:buClr>
                <a:schemeClr val="dk1"/>
              </a:buClr>
              <a:buSzPct val="100000"/>
              <a:buChar char="•"/>
            </a:pPr>
            <a:r>
              <a:rPr lang="en-US"/>
              <a:t>Used to summarize the information from multiple tuples into single tuples</a:t>
            </a:r>
            <a:endParaRPr/>
          </a:p>
          <a:p>
            <a:pPr indent="-228600" lvl="0" marL="228600" rtl="0" algn="just">
              <a:lnSpc>
                <a:spcPct val="90000"/>
              </a:lnSpc>
              <a:spcBef>
                <a:spcPts val="1000"/>
              </a:spcBef>
              <a:spcAft>
                <a:spcPts val="0"/>
              </a:spcAft>
              <a:buClr>
                <a:schemeClr val="dk1"/>
              </a:buClr>
              <a:buSzPct val="100000"/>
              <a:buChar char="•"/>
            </a:pPr>
            <a:r>
              <a:rPr lang="en-US"/>
              <a:t>The following are the most commonly used SQL aggregate functions:</a:t>
            </a:r>
            <a:endParaRPr/>
          </a:p>
          <a:p>
            <a:pPr indent="0" lvl="0" marL="0" rtl="0" algn="just">
              <a:lnSpc>
                <a:spcPct val="90000"/>
              </a:lnSpc>
              <a:spcBef>
                <a:spcPts val="1000"/>
              </a:spcBef>
              <a:spcAft>
                <a:spcPts val="0"/>
              </a:spcAft>
              <a:buClr>
                <a:schemeClr val="dk1"/>
              </a:buClr>
              <a:buSzPct val="100000"/>
              <a:buNone/>
            </a:pPr>
            <a:r>
              <a:rPr lang="en-US"/>
              <a:t>	COUNT() – Counts rows in a specified table or view</a:t>
            </a:r>
            <a:endParaRPr/>
          </a:p>
          <a:p>
            <a:pPr indent="0" lvl="0" marL="0" rtl="0" algn="just">
              <a:lnSpc>
                <a:spcPct val="90000"/>
              </a:lnSpc>
              <a:spcBef>
                <a:spcPts val="1000"/>
              </a:spcBef>
              <a:spcAft>
                <a:spcPts val="0"/>
              </a:spcAft>
              <a:buClr>
                <a:schemeClr val="dk1"/>
              </a:buClr>
              <a:buSzPct val="100000"/>
              <a:buNone/>
            </a:pPr>
            <a:r>
              <a:rPr lang="en-US"/>
              <a:t>	SUM() – Calculates the sum of values</a:t>
            </a:r>
            <a:endParaRPr/>
          </a:p>
          <a:p>
            <a:pPr indent="0" lvl="0" marL="0" rtl="0" algn="just">
              <a:lnSpc>
                <a:spcPct val="90000"/>
              </a:lnSpc>
              <a:spcBef>
                <a:spcPts val="1000"/>
              </a:spcBef>
              <a:spcAft>
                <a:spcPts val="0"/>
              </a:spcAft>
              <a:buClr>
                <a:schemeClr val="dk1"/>
              </a:buClr>
              <a:buSzPct val="100000"/>
              <a:buNone/>
            </a:pPr>
            <a:r>
              <a:rPr lang="en-US"/>
              <a:t>	AVG() – Calculates the average of a set of values</a:t>
            </a:r>
            <a:endParaRPr/>
          </a:p>
          <a:p>
            <a:pPr indent="0" lvl="0" marL="0" rtl="0" algn="just">
              <a:lnSpc>
                <a:spcPct val="90000"/>
              </a:lnSpc>
              <a:spcBef>
                <a:spcPts val="1000"/>
              </a:spcBef>
              <a:spcAft>
                <a:spcPts val="0"/>
              </a:spcAft>
              <a:buClr>
                <a:schemeClr val="dk1"/>
              </a:buClr>
              <a:buSzPct val="100000"/>
              <a:buNone/>
            </a:pPr>
            <a:r>
              <a:rPr lang="en-US"/>
              <a:t>	MIN() – Gets the minimum value in a set of values</a:t>
            </a:r>
            <a:endParaRPr/>
          </a:p>
          <a:p>
            <a:pPr indent="0" lvl="0" marL="0" rtl="0" algn="just">
              <a:lnSpc>
                <a:spcPct val="90000"/>
              </a:lnSpc>
              <a:spcBef>
                <a:spcPts val="1000"/>
              </a:spcBef>
              <a:spcAft>
                <a:spcPts val="0"/>
              </a:spcAft>
              <a:buClr>
                <a:schemeClr val="dk1"/>
              </a:buClr>
              <a:buSzPct val="100000"/>
              <a:buNone/>
            </a:pPr>
            <a:r>
              <a:rPr lang="en-US"/>
              <a:t>	MAX() – Gets the maximum value in a set of values</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76" name="Google Shape;176;p14"/>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COUNT()</a:t>
            </a:r>
            <a:endParaRPr/>
          </a:p>
          <a:p>
            <a:pPr indent="-228600" lvl="0" marL="228600" rtl="0" algn="just">
              <a:lnSpc>
                <a:spcPct val="90000"/>
              </a:lnSpc>
              <a:spcBef>
                <a:spcPts val="1000"/>
              </a:spcBef>
              <a:spcAft>
                <a:spcPts val="0"/>
              </a:spcAft>
              <a:buClr>
                <a:schemeClr val="dk1"/>
              </a:buClr>
              <a:buSzPts val="2800"/>
              <a:buChar char="•"/>
            </a:pPr>
            <a:r>
              <a:rPr lang="en-US"/>
              <a:t>The COUNT() function returns the number of rows that matches a specified criteria</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0" lvl="0" marL="0" rtl="0" algn="just">
              <a:lnSpc>
                <a:spcPct val="90000"/>
              </a:lnSpc>
              <a:spcBef>
                <a:spcPts val="1000"/>
              </a:spcBef>
              <a:spcAft>
                <a:spcPts val="0"/>
              </a:spcAft>
              <a:buClr>
                <a:schemeClr val="dk1"/>
              </a:buClr>
              <a:buSzPts val="2800"/>
              <a:buNone/>
            </a:pPr>
            <a:r>
              <a:rPr lang="en-US"/>
              <a:t>	SELECT COUNT(column_name) FROM table_name WHERE condition;</a:t>
            </a:r>
            <a:endParaRPr/>
          </a:p>
          <a:p>
            <a:pPr indent="-228600" lvl="0" marL="228600" rtl="0" algn="just">
              <a:lnSpc>
                <a:spcPct val="90000"/>
              </a:lnSpc>
              <a:spcBef>
                <a:spcPts val="1000"/>
              </a:spcBef>
              <a:spcAft>
                <a:spcPts val="0"/>
              </a:spcAft>
              <a:buClr>
                <a:schemeClr val="dk1"/>
              </a:buClr>
              <a:buSzPts val="2800"/>
              <a:buChar char="•"/>
            </a:pPr>
            <a:r>
              <a:rPr lang="en-US"/>
              <a:t>Example:</a:t>
            </a:r>
            <a:endParaRPr/>
          </a:p>
          <a:p>
            <a:pPr indent="0" lvl="0" marL="0" rtl="0" algn="just">
              <a:lnSpc>
                <a:spcPct val="90000"/>
              </a:lnSpc>
              <a:spcBef>
                <a:spcPts val="1000"/>
              </a:spcBef>
              <a:spcAft>
                <a:spcPts val="0"/>
              </a:spcAft>
              <a:buClr>
                <a:schemeClr val="dk1"/>
              </a:buClr>
              <a:buSzPts val="2800"/>
              <a:buNone/>
            </a:pPr>
            <a:r>
              <a:rPr lang="en-US"/>
              <a:t>	Consider table named PRODUCT as: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82" name="Google Shape;182;p15"/>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COUNT()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83" name="Google Shape;183;p15"/>
          <p:cNvPicPr preferRelativeResize="0"/>
          <p:nvPr/>
        </p:nvPicPr>
        <p:blipFill rotWithShape="1">
          <a:blip r:embed="rId3">
            <a:alphaModFix/>
          </a:blip>
          <a:srcRect b="0" l="0" r="0" t="0"/>
          <a:stretch/>
        </p:blipFill>
        <p:spPr>
          <a:xfrm>
            <a:off x="2552699" y="2566996"/>
            <a:ext cx="5368137" cy="3852853"/>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89" name="Google Shape;189;p16"/>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COUNT()</a:t>
            </a:r>
            <a:endParaRPr/>
          </a:p>
          <a:p>
            <a:pPr indent="-228600" lvl="0" marL="228600" rtl="0" algn="just">
              <a:lnSpc>
                <a:spcPct val="90000"/>
              </a:lnSpc>
              <a:spcBef>
                <a:spcPts val="1000"/>
              </a:spcBef>
              <a:spcAft>
                <a:spcPts val="0"/>
              </a:spcAft>
              <a:buClr>
                <a:schemeClr val="dk1"/>
              </a:buClr>
              <a:buSzPct val="100000"/>
              <a:buChar char="•"/>
            </a:pPr>
            <a:r>
              <a:rPr lang="en-US"/>
              <a:t>SELECT COUNT(*)  FROM PRODUCT;</a:t>
            </a:r>
            <a:endParaRPr/>
          </a:p>
          <a:p>
            <a:pPr indent="-228600" lvl="0" marL="228600" rtl="0" algn="just">
              <a:lnSpc>
                <a:spcPct val="90000"/>
              </a:lnSpc>
              <a:spcBef>
                <a:spcPts val="1000"/>
              </a:spcBef>
              <a:spcAft>
                <a:spcPts val="0"/>
              </a:spcAft>
              <a:buClr>
                <a:schemeClr val="dk1"/>
              </a:buClr>
              <a:buSzPct val="100000"/>
              <a:buChar char="•"/>
            </a:pPr>
            <a:r>
              <a:rPr lang="en-US"/>
              <a:t>Output: 10</a:t>
            </a:r>
            <a:endParaRPr/>
          </a:p>
          <a:p>
            <a:pPr indent="-228600" lvl="0" marL="228600" rtl="0" algn="just">
              <a:lnSpc>
                <a:spcPct val="90000"/>
              </a:lnSpc>
              <a:spcBef>
                <a:spcPts val="1000"/>
              </a:spcBef>
              <a:spcAft>
                <a:spcPts val="0"/>
              </a:spcAft>
              <a:buClr>
                <a:schemeClr val="dk1"/>
              </a:buClr>
              <a:buSzPct val="100000"/>
              <a:buChar char="•"/>
            </a:pPr>
            <a:r>
              <a:rPr lang="en-US"/>
              <a:t>SELECT COUNT(*)  FROM PRODUCT WHERE RATE&gt;=20; </a:t>
            </a:r>
            <a:endParaRPr/>
          </a:p>
          <a:p>
            <a:pPr indent="-228600" lvl="0" marL="228600" rtl="0" algn="just">
              <a:lnSpc>
                <a:spcPct val="90000"/>
              </a:lnSpc>
              <a:spcBef>
                <a:spcPts val="1000"/>
              </a:spcBef>
              <a:spcAft>
                <a:spcPts val="0"/>
              </a:spcAft>
              <a:buClr>
                <a:schemeClr val="dk1"/>
              </a:buClr>
              <a:buSzPct val="100000"/>
              <a:buChar char="•"/>
            </a:pPr>
            <a:r>
              <a:rPr lang="en-US"/>
              <a:t>Output: 7</a:t>
            </a:r>
            <a:endParaRPr/>
          </a:p>
          <a:p>
            <a:pPr indent="-228600" lvl="0" marL="228600" rtl="0" algn="just">
              <a:lnSpc>
                <a:spcPct val="90000"/>
              </a:lnSpc>
              <a:spcBef>
                <a:spcPts val="1000"/>
              </a:spcBef>
              <a:spcAft>
                <a:spcPts val="0"/>
              </a:spcAft>
              <a:buClr>
                <a:schemeClr val="dk1"/>
              </a:buClr>
              <a:buSzPct val="100000"/>
              <a:buChar char="•"/>
            </a:pPr>
            <a:r>
              <a:rPr lang="en-US"/>
              <a:t>SELECT COUNT(DISTINCT COMPANY)  FROM PRODUCT; </a:t>
            </a:r>
            <a:endParaRPr/>
          </a:p>
          <a:p>
            <a:pPr indent="-228600" lvl="0" marL="228600" rtl="0" algn="just">
              <a:lnSpc>
                <a:spcPct val="90000"/>
              </a:lnSpc>
              <a:spcBef>
                <a:spcPts val="1000"/>
              </a:spcBef>
              <a:spcAft>
                <a:spcPts val="0"/>
              </a:spcAft>
              <a:buClr>
                <a:schemeClr val="dk1"/>
              </a:buClr>
              <a:buSzPct val="100000"/>
              <a:buChar char="•"/>
            </a:pPr>
            <a:r>
              <a:rPr lang="en-US"/>
              <a:t>Output: 3</a:t>
            </a:r>
            <a:endParaRPr/>
          </a:p>
          <a:p>
            <a:pPr indent="-228600" lvl="0" marL="228600" rtl="0" algn="just">
              <a:lnSpc>
                <a:spcPct val="90000"/>
              </a:lnSpc>
              <a:spcBef>
                <a:spcPts val="1000"/>
              </a:spcBef>
              <a:spcAft>
                <a:spcPts val="0"/>
              </a:spcAft>
              <a:buClr>
                <a:schemeClr val="dk1"/>
              </a:buClr>
              <a:buSzPct val="100000"/>
              <a:buChar char="•"/>
            </a:pPr>
            <a:r>
              <a:rPr lang="en-US"/>
              <a:t>SELECT COMPANY, COUNT(*)  FROM PRODUCT GROUP BY COMPANY; </a:t>
            </a:r>
            <a:endParaRPr/>
          </a:p>
          <a:p>
            <a:pPr indent="-228600" lvl="0" marL="228600" rtl="0" algn="just">
              <a:lnSpc>
                <a:spcPct val="90000"/>
              </a:lnSpc>
              <a:spcBef>
                <a:spcPts val="1000"/>
              </a:spcBef>
              <a:spcAft>
                <a:spcPts val="0"/>
              </a:spcAft>
              <a:buClr>
                <a:schemeClr val="dk1"/>
              </a:buClr>
              <a:buSzPct val="100000"/>
              <a:buChar char="•"/>
            </a:pPr>
            <a:r>
              <a:rPr lang="en-US"/>
              <a:t>Output: 	Com1		5</a:t>
            </a:r>
            <a:endParaRPr/>
          </a:p>
          <a:p>
            <a:pPr indent="0" lvl="0" marL="0" rtl="0" algn="just">
              <a:lnSpc>
                <a:spcPct val="90000"/>
              </a:lnSpc>
              <a:spcBef>
                <a:spcPts val="1000"/>
              </a:spcBef>
              <a:spcAft>
                <a:spcPts val="0"/>
              </a:spcAft>
              <a:buClr>
                <a:schemeClr val="dk1"/>
              </a:buClr>
              <a:buSzPct val="100000"/>
              <a:buNone/>
            </a:pPr>
            <a:r>
              <a:rPr lang="en-US"/>
              <a:t>		Com2		3</a:t>
            </a:r>
            <a:endParaRPr/>
          </a:p>
          <a:p>
            <a:pPr indent="0" lvl="0" marL="0" rtl="0" algn="just">
              <a:lnSpc>
                <a:spcPct val="90000"/>
              </a:lnSpc>
              <a:spcBef>
                <a:spcPts val="1000"/>
              </a:spcBef>
              <a:spcAft>
                <a:spcPts val="0"/>
              </a:spcAft>
              <a:buClr>
                <a:schemeClr val="dk1"/>
              </a:buClr>
              <a:buSzPct val="100000"/>
              <a:buNone/>
            </a:pPr>
            <a:r>
              <a:rPr lang="en-US"/>
              <a:t>		Com3		2</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95" name="Google Shape;195;p17"/>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COUNT()</a:t>
            </a:r>
            <a:endParaRPr/>
          </a:p>
          <a:p>
            <a:pPr indent="-228600" lvl="0" marL="228600" rtl="0" algn="just">
              <a:lnSpc>
                <a:spcPct val="90000"/>
              </a:lnSpc>
              <a:spcBef>
                <a:spcPts val="1000"/>
              </a:spcBef>
              <a:spcAft>
                <a:spcPts val="0"/>
              </a:spcAft>
              <a:buClr>
                <a:schemeClr val="dk1"/>
              </a:buClr>
              <a:buSzPts val="2800"/>
              <a:buChar char="•"/>
            </a:pPr>
            <a:r>
              <a:rPr lang="en-US"/>
              <a:t>SELECT COMPANY, COUNT(*) FROM PRODUCT GROUP BY COMPANY HAVING COUNT(*)&gt;2;</a:t>
            </a:r>
            <a:endParaRPr/>
          </a:p>
          <a:p>
            <a:pPr indent="-228600" lvl="0" marL="228600" rtl="0" algn="just">
              <a:lnSpc>
                <a:spcPct val="90000"/>
              </a:lnSpc>
              <a:spcBef>
                <a:spcPts val="1000"/>
              </a:spcBef>
              <a:spcAft>
                <a:spcPts val="0"/>
              </a:spcAft>
              <a:buClr>
                <a:schemeClr val="dk1"/>
              </a:buClr>
              <a:buSzPts val="2800"/>
              <a:buChar char="•"/>
            </a:pPr>
            <a:r>
              <a:rPr lang="en-US"/>
              <a:t>Output: 	Com1		5</a:t>
            </a:r>
            <a:endParaRPr/>
          </a:p>
          <a:p>
            <a:pPr indent="0" lvl="0" marL="0" rtl="0" algn="just">
              <a:lnSpc>
                <a:spcPct val="90000"/>
              </a:lnSpc>
              <a:spcBef>
                <a:spcPts val="1000"/>
              </a:spcBef>
              <a:spcAft>
                <a:spcPts val="0"/>
              </a:spcAft>
              <a:buClr>
                <a:schemeClr val="dk1"/>
              </a:buClr>
              <a:buSzPts val="2800"/>
              <a:buNone/>
            </a:pPr>
            <a:r>
              <a:rPr lang="en-US"/>
              <a:t>		Com2		3</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01" name="Google Shape;201;p18"/>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SUM()</a:t>
            </a:r>
            <a:endParaRPr/>
          </a:p>
          <a:p>
            <a:pPr indent="-228600" lvl="0" marL="228600" rtl="0" algn="just">
              <a:lnSpc>
                <a:spcPct val="90000"/>
              </a:lnSpc>
              <a:spcBef>
                <a:spcPts val="1000"/>
              </a:spcBef>
              <a:spcAft>
                <a:spcPts val="0"/>
              </a:spcAft>
              <a:buClr>
                <a:schemeClr val="dk1"/>
              </a:buClr>
              <a:buSzPts val="2800"/>
              <a:buChar char="•"/>
            </a:pPr>
            <a:r>
              <a:rPr lang="en-US"/>
              <a:t>The SUM() function returns the total sum of a numeric column</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228600" lvl="0" marL="228600" rtl="0" algn="just">
              <a:lnSpc>
                <a:spcPct val="90000"/>
              </a:lnSpc>
              <a:spcBef>
                <a:spcPts val="1000"/>
              </a:spcBef>
              <a:spcAft>
                <a:spcPts val="0"/>
              </a:spcAft>
              <a:buClr>
                <a:schemeClr val="dk1"/>
              </a:buClr>
              <a:buSzPts val="2800"/>
              <a:buChar char="•"/>
            </a:pPr>
            <a:r>
              <a:rPr lang="en-US"/>
              <a:t>SELECT SUM(column_name) FROM table_name WHERE condition;</a:t>
            </a:r>
            <a:endParaRPr/>
          </a:p>
          <a:p>
            <a:pPr indent="-228600" lvl="0" marL="228600" rtl="0" algn="just">
              <a:lnSpc>
                <a:spcPct val="90000"/>
              </a:lnSpc>
              <a:spcBef>
                <a:spcPts val="1000"/>
              </a:spcBef>
              <a:spcAft>
                <a:spcPts val="0"/>
              </a:spcAft>
              <a:buClr>
                <a:schemeClr val="dk1"/>
              </a:buClr>
              <a:buSzPts val="2800"/>
              <a:buChar char="•"/>
            </a:pPr>
            <a:r>
              <a:rPr lang="en-US"/>
              <a:t>Example:</a:t>
            </a:r>
            <a:endParaRPr/>
          </a:p>
          <a:p>
            <a:pPr indent="-228600" lvl="0" marL="228600" rtl="0" algn="just">
              <a:lnSpc>
                <a:spcPct val="90000"/>
              </a:lnSpc>
              <a:spcBef>
                <a:spcPts val="1000"/>
              </a:spcBef>
              <a:spcAft>
                <a:spcPts val="0"/>
              </a:spcAft>
              <a:buClr>
                <a:schemeClr val="dk1"/>
              </a:buClr>
              <a:buSzPts val="2800"/>
              <a:buChar char="•"/>
            </a:pPr>
            <a:r>
              <a:rPr lang="en-US"/>
              <a:t>SELECT SUM(COST) FROM PRODUCT; </a:t>
            </a:r>
            <a:endParaRPr/>
          </a:p>
          <a:p>
            <a:pPr indent="-228600" lvl="0" marL="228600" rtl="0" algn="just">
              <a:lnSpc>
                <a:spcPct val="90000"/>
              </a:lnSpc>
              <a:spcBef>
                <a:spcPts val="1000"/>
              </a:spcBef>
              <a:spcAft>
                <a:spcPts val="0"/>
              </a:spcAft>
              <a:buClr>
                <a:schemeClr val="dk1"/>
              </a:buClr>
              <a:buSzPts val="2800"/>
              <a:buChar char="•"/>
            </a:pPr>
            <a:r>
              <a:rPr lang="en-US"/>
              <a:t>Output: 670</a:t>
            </a:r>
            <a:endParaRPr/>
          </a:p>
          <a:p>
            <a:pPr indent="-228600" lvl="0" marL="228600" rtl="0" algn="just">
              <a:lnSpc>
                <a:spcPct val="90000"/>
              </a:lnSpc>
              <a:spcBef>
                <a:spcPts val="1000"/>
              </a:spcBef>
              <a:spcAft>
                <a:spcPts val="0"/>
              </a:spcAft>
              <a:buClr>
                <a:schemeClr val="dk1"/>
              </a:buClr>
              <a:buSzPts val="2800"/>
              <a:buChar char="•"/>
            </a:pPr>
            <a:r>
              <a:rPr lang="en-US"/>
              <a:t>SELECT SUM(COST) FROM PRODUCT WHERE QTY&gt;3; </a:t>
            </a:r>
            <a:endParaRPr/>
          </a:p>
          <a:p>
            <a:pPr indent="-228600" lvl="0" marL="228600" rtl="0" algn="just">
              <a:lnSpc>
                <a:spcPct val="90000"/>
              </a:lnSpc>
              <a:spcBef>
                <a:spcPts val="1000"/>
              </a:spcBef>
              <a:spcAft>
                <a:spcPts val="0"/>
              </a:spcAft>
              <a:buClr>
                <a:schemeClr val="dk1"/>
              </a:buClr>
              <a:buSzPts val="2800"/>
              <a:buChar char="•"/>
            </a:pPr>
            <a:r>
              <a:rPr lang="en-US"/>
              <a:t>Output: 320</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07" name="Google Shape;207;p19"/>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SUM()</a:t>
            </a:r>
            <a:endParaRPr/>
          </a:p>
          <a:p>
            <a:pPr indent="-228600" lvl="0" marL="228600" rtl="0" algn="just">
              <a:lnSpc>
                <a:spcPct val="90000"/>
              </a:lnSpc>
              <a:spcBef>
                <a:spcPts val="1000"/>
              </a:spcBef>
              <a:spcAft>
                <a:spcPts val="0"/>
              </a:spcAft>
              <a:buClr>
                <a:schemeClr val="dk1"/>
              </a:buClr>
              <a:buSzPts val="2800"/>
              <a:buChar char="•"/>
            </a:pPr>
            <a:r>
              <a:rPr lang="en-US"/>
              <a:t>SELECT SUM(COST) FROM PRODUCT WHERE QTY&gt;3 GROUP BY COMPANY; </a:t>
            </a:r>
            <a:endParaRPr/>
          </a:p>
          <a:p>
            <a:pPr indent="-228600" lvl="0" marL="228600" rtl="0" algn="just">
              <a:lnSpc>
                <a:spcPct val="90000"/>
              </a:lnSpc>
              <a:spcBef>
                <a:spcPts val="1000"/>
              </a:spcBef>
              <a:spcAft>
                <a:spcPts val="0"/>
              </a:spcAft>
              <a:buClr>
                <a:schemeClr val="dk1"/>
              </a:buClr>
              <a:buSzPts val="2800"/>
              <a:buChar char="•"/>
            </a:pPr>
            <a:r>
              <a:rPr lang="en-US"/>
              <a:t>Output: 	Com1		150</a:t>
            </a:r>
            <a:endParaRPr/>
          </a:p>
          <a:p>
            <a:pPr indent="0" lvl="0" marL="0" rtl="0" algn="just">
              <a:lnSpc>
                <a:spcPct val="90000"/>
              </a:lnSpc>
              <a:spcBef>
                <a:spcPts val="1000"/>
              </a:spcBef>
              <a:spcAft>
                <a:spcPts val="0"/>
              </a:spcAft>
              <a:buClr>
                <a:schemeClr val="dk1"/>
              </a:buClr>
              <a:buSzPts val="2800"/>
              <a:buNone/>
            </a:pPr>
            <a:r>
              <a:rPr lang="en-US"/>
              <a:t>		Com2		170</a:t>
            </a:r>
            <a:endParaRPr/>
          </a:p>
          <a:p>
            <a:pPr indent="-228600" lvl="0" marL="228600" rtl="0" algn="just">
              <a:lnSpc>
                <a:spcPct val="90000"/>
              </a:lnSpc>
              <a:spcBef>
                <a:spcPts val="1000"/>
              </a:spcBef>
              <a:spcAft>
                <a:spcPts val="0"/>
              </a:spcAft>
              <a:buClr>
                <a:schemeClr val="dk1"/>
              </a:buClr>
              <a:buSzPts val="2800"/>
              <a:buChar char="•"/>
            </a:pPr>
            <a:r>
              <a:rPr lang="en-US"/>
              <a:t>SELECT COMPANY, SUM(COST) FROM PRODUCT GROUP BY COMPANY   HAVING SUM(COST)&gt;=170; </a:t>
            </a:r>
            <a:endParaRPr/>
          </a:p>
          <a:p>
            <a:pPr indent="-228600" lvl="0" marL="228600" rtl="0" algn="just">
              <a:lnSpc>
                <a:spcPct val="90000"/>
              </a:lnSpc>
              <a:spcBef>
                <a:spcPts val="1000"/>
              </a:spcBef>
              <a:spcAft>
                <a:spcPts val="0"/>
              </a:spcAft>
              <a:buClr>
                <a:schemeClr val="dk1"/>
              </a:buClr>
              <a:buSzPts val="2800"/>
              <a:buChar char="•"/>
            </a:pPr>
            <a:r>
              <a:rPr lang="en-US"/>
              <a:t>Output:	Com1		335</a:t>
            </a:r>
            <a:endParaRPr/>
          </a:p>
          <a:p>
            <a:pPr indent="0" lvl="0" marL="0" rtl="0" algn="just">
              <a:lnSpc>
                <a:spcPct val="90000"/>
              </a:lnSpc>
              <a:spcBef>
                <a:spcPts val="1000"/>
              </a:spcBef>
              <a:spcAft>
                <a:spcPts val="0"/>
              </a:spcAft>
              <a:buClr>
                <a:schemeClr val="dk1"/>
              </a:buClr>
              <a:buSzPts val="2800"/>
              <a:buNone/>
            </a:pPr>
            <a:r>
              <a:rPr lang="en-US"/>
              <a:t>		Com3 	170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Syllabus – Overview</a:t>
            </a:r>
            <a:endParaRPr/>
          </a:p>
          <a:p>
            <a:pPr indent="-228600" lvl="0" marL="228600" rtl="0" algn="l">
              <a:lnSpc>
                <a:spcPct val="90000"/>
              </a:lnSpc>
              <a:spcBef>
                <a:spcPts val="1000"/>
              </a:spcBef>
              <a:spcAft>
                <a:spcPts val="0"/>
              </a:spcAft>
              <a:buClr>
                <a:schemeClr val="dk1"/>
              </a:buClr>
              <a:buSzPts val="2800"/>
              <a:buChar char="•"/>
            </a:pPr>
            <a:r>
              <a:rPr lang="en-US"/>
              <a:t>Module 1 : Introduction and Entity Relationship (ER) model</a:t>
            </a:r>
            <a:endParaRPr/>
          </a:p>
          <a:p>
            <a:pPr indent="-228600" lvl="0" marL="228600" rtl="0" algn="l">
              <a:lnSpc>
                <a:spcPct val="90000"/>
              </a:lnSpc>
              <a:spcBef>
                <a:spcPts val="1000"/>
              </a:spcBef>
              <a:spcAft>
                <a:spcPts val="0"/>
              </a:spcAft>
              <a:buClr>
                <a:schemeClr val="dk1"/>
              </a:buClr>
              <a:buSzPts val="2800"/>
              <a:buChar char="•"/>
            </a:pPr>
            <a:r>
              <a:rPr lang="en-US"/>
              <a:t>Module 2 : Relational Model</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Module 3 : SQL DML and Physical Data Organization</a:t>
            </a:r>
            <a:endParaRPr/>
          </a:p>
          <a:p>
            <a:pPr indent="-228600" lvl="0" marL="228600" rtl="0" algn="l">
              <a:lnSpc>
                <a:spcPct val="90000"/>
              </a:lnSpc>
              <a:spcBef>
                <a:spcPts val="1000"/>
              </a:spcBef>
              <a:spcAft>
                <a:spcPts val="0"/>
              </a:spcAft>
              <a:buClr>
                <a:schemeClr val="dk1"/>
              </a:buClr>
              <a:buSzPts val="2800"/>
              <a:buChar char="•"/>
            </a:pPr>
            <a:r>
              <a:rPr lang="en-US"/>
              <a:t>Module 4 : Normalization</a:t>
            </a:r>
            <a:endParaRPr/>
          </a:p>
          <a:p>
            <a:pPr indent="-228600" lvl="0" marL="228600" rtl="0" algn="l">
              <a:lnSpc>
                <a:spcPct val="90000"/>
              </a:lnSpc>
              <a:spcBef>
                <a:spcPts val="1000"/>
              </a:spcBef>
              <a:spcAft>
                <a:spcPts val="0"/>
              </a:spcAft>
              <a:buClr>
                <a:schemeClr val="dk1"/>
              </a:buClr>
              <a:buSzPts val="2800"/>
              <a:buChar char="•"/>
            </a:pPr>
            <a:r>
              <a:rPr lang="en-US"/>
              <a:t>Module 5: Transaction, concurrency and recovery, recent topics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13" name="Google Shape;213;p20"/>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AVG()</a:t>
            </a:r>
            <a:endParaRPr/>
          </a:p>
          <a:p>
            <a:pPr indent="-228600" lvl="0" marL="228600" rtl="0" algn="just">
              <a:lnSpc>
                <a:spcPct val="90000"/>
              </a:lnSpc>
              <a:spcBef>
                <a:spcPts val="1000"/>
              </a:spcBef>
              <a:spcAft>
                <a:spcPts val="0"/>
              </a:spcAft>
              <a:buClr>
                <a:schemeClr val="dk1"/>
              </a:buClr>
              <a:buSzPts val="2800"/>
              <a:buChar char="•"/>
            </a:pPr>
            <a:r>
              <a:rPr lang="en-US"/>
              <a:t>The AVG() function returns the average value of a numeric column</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228600" lvl="0" marL="228600" rtl="0" algn="just">
              <a:lnSpc>
                <a:spcPct val="90000"/>
              </a:lnSpc>
              <a:spcBef>
                <a:spcPts val="1000"/>
              </a:spcBef>
              <a:spcAft>
                <a:spcPts val="0"/>
              </a:spcAft>
              <a:buClr>
                <a:schemeClr val="dk1"/>
              </a:buClr>
              <a:buSzPts val="2800"/>
              <a:buChar char="•"/>
            </a:pPr>
            <a:r>
              <a:rPr lang="en-US"/>
              <a:t>SELECT AVG(column_name) FROM table_name WHERE condition;</a:t>
            </a:r>
            <a:endParaRPr/>
          </a:p>
          <a:p>
            <a:pPr indent="-228600" lvl="0" marL="228600" rtl="0" algn="just">
              <a:lnSpc>
                <a:spcPct val="90000"/>
              </a:lnSpc>
              <a:spcBef>
                <a:spcPts val="1000"/>
              </a:spcBef>
              <a:spcAft>
                <a:spcPts val="0"/>
              </a:spcAft>
              <a:buClr>
                <a:schemeClr val="dk1"/>
              </a:buClr>
              <a:buSzPts val="2800"/>
              <a:buChar char="•"/>
            </a:pPr>
            <a:r>
              <a:rPr lang="en-US"/>
              <a:t>Example:</a:t>
            </a:r>
            <a:endParaRPr/>
          </a:p>
          <a:p>
            <a:pPr indent="-228600" lvl="0" marL="228600" rtl="0" algn="just">
              <a:lnSpc>
                <a:spcPct val="90000"/>
              </a:lnSpc>
              <a:spcBef>
                <a:spcPts val="1000"/>
              </a:spcBef>
              <a:spcAft>
                <a:spcPts val="0"/>
              </a:spcAft>
              <a:buClr>
                <a:schemeClr val="dk1"/>
              </a:buClr>
              <a:buSzPts val="2800"/>
              <a:buChar char="•"/>
            </a:pPr>
            <a:r>
              <a:rPr lang="en-US"/>
              <a:t>SELECT AVG(COST) FROM PRODUCT; </a:t>
            </a:r>
            <a:endParaRPr/>
          </a:p>
          <a:p>
            <a:pPr indent="-228600" lvl="0" marL="228600" rtl="0" algn="just">
              <a:lnSpc>
                <a:spcPct val="90000"/>
              </a:lnSpc>
              <a:spcBef>
                <a:spcPts val="1000"/>
              </a:spcBef>
              <a:spcAft>
                <a:spcPts val="0"/>
              </a:spcAft>
              <a:buClr>
                <a:schemeClr val="dk1"/>
              </a:buClr>
              <a:buSzPts val="2800"/>
              <a:buChar char="•"/>
            </a:pPr>
            <a:r>
              <a:rPr lang="en-US"/>
              <a:t>Output: 67.00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19" name="Google Shape;219;p21"/>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MAX()</a:t>
            </a:r>
            <a:endParaRPr/>
          </a:p>
          <a:p>
            <a:pPr indent="-228600" lvl="0" marL="228600" rtl="0" algn="just">
              <a:lnSpc>
                <a:spcPct val="90000"/>
              </a:lnSpc>
              <a:spcBef>
                <a:spcPts val="1000"/>
              </a:spcBef>
              <a:spcAft>
                <a:spcPts val="0"/>
              </a:spcAft>
              <a:buClr>
                <a:schemeClr val="dk1"/>
              </a:buClr>
              <a:buSzPts val="2800"/>
              <a:buChar char="•"/>
            </a:pPr>
            <a:r>
              <a:rPr lang="en-US"/>
              <a:t>The MAX() function returns the largest value of the selected column</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228600" lvl="0" marL="228600" rtl="0" algn="just">
              <a:lnSpc>
                <a:spcPct val="90000"/>
              </a:lnSpc>
              <a:spcBef>
                <a:spcPts val="1000"/>
              </a:spcBef>
              <a:spcAft>
                <a:spcPts val="0"/>
              </a:spcAft>
              <a:buClr>
                <a:schemeClr val="dk1"/>
              </a:buClr>
              <a:buSzPts val="2800"/>
              <a:buChar char="•"/>
            </a:pPr>
            <a:r>
              <a:rPr lang="en-US"/>
              <a:t>SELECT MAX(column_name) FROM table_name WHERE condition;</a:t>
            </a:r>
            <a:endParaRPr/>
          </a:p>
          <a:p>
            <a:pPr indent="-228600" lvl="0" marL="228600" rtl="0" algn="just">
              <a:lnSpc>
                <a:spcPct val="90000"/>
              </a:lnSpc>
              <a:spcBef>
                <a:spcPts val="1000"/>
              </a:spcBef>
              <a:spcAft>
                <a:spcPts val="0"/>
              </a:spcAft>
              <a:buClr>
                <a:schemeClr val="dk1"/>
              </a:buClr>
              <a:buSzPts val="2800"/>
              <a:buChar char="•"/>
            </a:pPr>
            <a:r>
              <a:rPr lang="en-US"/>
              <a:t>Example:</a:t>
            </a:r>
            <a:endParaRPr/>
          </a:p>
          <a:p>
            <a:pPr indent="-228600" lvl="0" marL="228600" rtl="0" algn="just">
              <a:lnSpc>
                <a:spcPct val="90000"/>
              </a:lnSpc>
              <a:spcBef>
                <a:spcPts val="1000"/>
              </a:spcBef>
              <a:spcAft>
                <a:spcPts val="0"/>
              </a:spcAft>
              <a:buClr>
                <a:schemeClr val="dk1"/>
              </a:buClr>
              <a:buSzPts val="2800"/>
              <a:buChar char="•"/>
            </a:pPr>
            <a:r>
              <a:rPr lang="en-US"/>
              <a:t>SELECT MAX(RATE) FROM PRODUCT;</a:t>
            </a:r>
            <a:endParaRPr/>
          </a:p>
          <a:p>
            <a:pPr indent="-228600" lvl="0" marL="228600" rtl="0" algn="just">
              <a:lnSpc>
                <a:spcPct val="90000"/>
              </a:lnSpc>
              <a:spcBef>
                <a:spcPts val="1000"/>
              </a:spcBef>
              <a:spcAft>
                <a:spcPts val="0"/>
              </a:spcAft>
              <a:buClr>
                <a:schemeClr val="dk1"/>
              </a:buClr>
              <a:buSzPts val="2800"/>
              <a:buChar char="•"/>
            </a:pPr>
            <a:r>
              <a:rPr lang="en-US"/>
              <a:t>Output: 30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25" name="Google Shape;225;p22"/>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Aggregate Functions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MIN()</a:t>
            </a:r>
            <a:endParaRPr/>
          </a:p>
          <a:p>
            <a:pPr indent="-228600" lvl="0" marL="228600" rtl="0" algn="just">
              <a:lnSpc>
                <a:spcPct val="90000"/>
              </a:lnSpc>
              <a:spcBef>
                <a:spcPts val="1000"/>
              </a:spcBef>
              <a:spcAft>
                <a:spcPts val="0"/>
              </a:spcAft>
              <a:buClr>
                <a:schemeClr val="dk1"/>
              </a:buClr>
              <a:buSzPts val="2800"/>
              <a:buChar char="•"/>
            </a:pPr>
            <a:r>
              <a:rPr lang="en-US"/>
              <a:t>The MIN() function returns the smallest value of the selected column</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228600" lvl="0" marL="228600" rtl="0" algn="just">
              <a:lnSpc>
                <a:spcPct val="90000"/>
              </a:lnSpc>
              <a:spcBef>
                <a:spcPts val="1000"/>
              </a:spcBef>
              <a:spcAft>
                <a:spcPts val="0"/>
              </a:spcAft>
              <a:buClr>
                <a:schemeClr val="dk1"/>
              </a:buClr>
              <a:buSzPts val="2800"/>
              <a:buChar char="•"/>
            </a:pPr>
            <a:r>
              <a:rPr lang="en-US"/>
              <a:t>SELECT MIN(column_name) FROM table_name WHERE condition;</a:t>
            </a:r>
            <a:endParaRPr/>
          </a:p>
          <a:p>
            <a:pPr indent="-228600" lvl="0" marL="228600" rtl="0" algn="just">
              <a:lnSpc>
                <a:spcPct val="90000"/>
              </a:lnSpc>
              <a:spcBef>
                <a:spcPts val="1000"/>
              </a:spcBef>
              <a:spcAft>
                <a:spcPts val="0"/>
              </a:spcAft>
              <a:buClr>
                <a:schemeClr val="dk1"/>
              </a:buClr>
              <a:buSzPts val="2800"/>
              <a:buChar char="•"/>
            </a:pPr>
            <a:r>
              <a:rPr lang="en-US"/>
              <a:t>Example:</a:t>
            </a:r>
            <a:endParaRPr/>
          </a:p>
          <a:p>
            <a:pPr indent="-228600" lvl="0" marL="228600" rtl="0" algn="just">
              <a:lnSpc>
                <a:spcPct val="90000"/>
              </a:lnSpc>
              <a:spcBef>
                <a:spcPts val="1000"/>
              </a:spcBef>
              <a:spcAft>
                <a:spcPts val="0"/>
              </a:spcAft>
              <a:buClr>
                <a:schemeClr val="dk1"/>
              </a:buClr>
              <a:buSzPts val="2800"/>
              <a:buChar char="•"/>
            </a:pPr>
            <a:r>
              <a:rPr lang="en-US"/>
              <a:t>SELECT MIN(RATE) FROM PRODUCT;</a:t>
            </a:r>
            <a:endParaRPr/>
          </a:p>
          <a:p>
            <a:pPr indent="-228600" lvl="0" marL="228600" rtl="0" algn="just">
              <a:lnSpc>
                <a:spcPct val="90000"/>
              </a:lnSpc>
              <a:spcBef>
                <a:spcPts val="1000"/>
              </a:spcBef>
              <a:spcAft>
                <a:spcPts val="0"/>
              </a:spcAft>
              <a:buClr>
                <a:schemeClr val="dk1"/>
              </a:buClr>
              <a:buSzPts val="2800"/>
              <a:buChar char="•"/>
            </a:pPr>
            <a:r>
              <a:rPr lang="en-US"/>
              <a:t>Output: 10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31" name="Google Shape;231;p23"/>
          <p:cNvSpPr txBox="1"/>
          <p:nvPr>
            <p:ph idx="1" type="body"/>
          </p:nvPr>
        </p:nvSpPr>
        <p:spPr>
          <a:xfrm>
            <a:off x="200025" y="1568449"/>
            <a:ext cx="11763375" cy="513715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228600" lvl="0" marL="228600" rtl="0" algn="just">
              <a:lnSpc>
                <a:spcPct val="90000"/>
              </a:lnSpc>
              <a:spcBef>
                <a:spcPts val="1000"/>
              </a:spcBef>
              <a:spcAft>
                <a:spcPts val="0"/>
              </a:spcAft>
              <a:buClr>
                <a:schemeClr val="dk1"/>
              </a:buClr>
              <a:buSzPts val="2800"/>
              <a:buChar char="•"/>
            </a:pPr>
            <a:r>
              <a:rPr lang="en-US"/>
              <a:t>A Subquery or Inner query or Nested query is a query within another SQL query and embedded within the WHERE clause</a:t>
            </a:r>
            <a:endParaRPr/>
          </a:p>
          <a:p>
            <a:pPr indent="-228600" lvl="0" marL="228600" rtl="0" algn="just">
              <a:lnSpc>
                <a:spcPct val="90000"/>
              </a:lnSpc>
              <a:spcBef>
                <a:spcPts val="1000"/>
              </a:spcBef>
              <a:spcAft>
                <a:spcPts val="0"/>
              </a:spcAft>
              <a:buClr>
                <a:schemeClr val="dk1"/>
              </a:buClr>
              <a:buSzPts val="2800"/>
              <a:buChar char="•"/>
            </a:pPr>
            <a:r>
              <a:rPr lang="en-US"/>
              <a:t>A subquery is used to return data that will be used in the main query as a condition to further restrict the data to be retrieved</a:t>
            </a:r>
            <a:endParaRPr/>
          </a:p>
          <a:p>
            <a:pPr indent="-228600" lvl="0" marL="228600" rtl="0" algn="just">
              <a:lnSpc>
                <a:spcPct val="90000"/>
              </a:lnSpc>
              <a:spcBef>
                <a:spcPts val="1000"/>
              </a:spcBef>
              <a:spcAft>
                <a:spcPts val="0"/>
              </a:spcAft>
              <a:buClr>
                <a:schemeClr val="dk1"/>
              </a:buClr>
              <a:buSzPts val="2800"/>
              <a:buChar char="•"/>
            </a:pPr>
            <a:r>
              <a:rPr lang="en-US"/>
              <a:t>Subqueries can be used with the SELECT, INSERT, UPDATE, and DELETE statements along with the operators like =, &gt;=, &lt;=, IN, BETWEEN etc</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0" lvl="0" marL="0" rtl="0" algn="just">
              <a:lnSpc>
                <a:spcPct val="90000"/>
              </a:lnSpc>
              <a:spcBef>
                <a:spcPts val="1000"/>
              </a:spcBef>
              <a:spcAft>
                <a:spcPts val="0"/>
              </a:spcAft>
              <a:buClr>
                <a:schemeClr val="dk1"/>
              </a:buClr>
              <a:buSzPts val="2800"/>
              <a:buNone/>
            </a:pPr>
            <a:r>
              <a:rPr lang="en-US"/>
              <a:t>	SELECT * FROM table_name WHERE column_name  operator (Nested Query);</a:t>
            </a:r>
            <a:endParaRPr/>
          </a:p>
          <a:p>
            <a:pPr indent="-228600" lvl="0" marL="228600" rtl="0" algn="just">
              <a:lnSpc>
                <a:spcPct val="100000"/>
              </a:lnSpc>
              <a:spcBef>
                <a:spcPts val="1000"/>
              </a:spcBef>
              <a:spcAft>
                <a:spcPts val="0"/>
              </a:spcAft>
              <a:buClr>
                <a:schemeClr val="dk1"/>
              </a:buClr>
              <a:buSzPts val="2800"/>
              <a:buChar char="•"/>
            </a:pPr>
            <a:r>
              <a:rPr lang="en-US"/>
              <a:t>Example:</a:t>
            </a:r>
            <a:endParaRPr/>
          </a:p>
          <a:p>
            <a:pPr indent="0" lvl="0" marL="0" rtl="0" algn="just">
              <a:lnSpc>
                <a:spcPct val="90000"/>
              </a:lnSpc>
              <a:spcBef>
                <a:spcPts val="1000"/>
              </a:spcBef>
              <a:spcAft>
                <a:spcPts val="0"/>
              </a:spcAft>
              <a:buClr>
                <a:schemeClr val="dk1"/>
              </a:buClr>
              <a:buSzPts val="2800"/>
              <a:buNone/>
            </a:pPr>
            <a:r>
              <a:rPr lang="en-US"/>
              <a:t>	SELECT * FROM CUSTOMERS WHERE ID = (Nested Query);</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37" name="Google Shape;237;p24"/>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228600" lvl="0" marL="228600" rtl="0" algn="just">
              <a:lnSpc>
                <a:spcPct val="90000"/>
              </a:lnSpc>
              <a:spcBef>
                <a:spcPts val="1000"/>
              </a:spcBef>
              <a:spcAft>
                <a:spcPts val="0"/>
              </a:spcAft>
              <a:buClr>
                <a:schemeClr val="dk1"/>
              </a:buClr>
              <a:buSzPts val="2800"/>
              <a:buChar char="•"/>
            </a:pPr>
            <a:r>
              <a:rPr lang="en-US"/>
              <a:t>Sub queries must be enclosed within parantheses</a:t>
            </a:r>
            <a:endParaRPr/>
          </a:p>
          <a:p>
            <a:pPr indent="-228600" lvl="0" marL="228600" rtl="0" algn="just">
              <a:lnSpc>
                <a:spcPct val="90000"/>
              </a:lnSpc>
              <a:spcBef>
                <a:spcPts val="1000"/>
              </a:spcBef>
              <a:spcAft>
                <a:spcPts val="0"/>
              </a:spcAft>
              <a:buClr>
                <a:schemeClr val="dk1"/>
              </a:buClr>
              <a:buSzPts val="2800"/>
              <a:buChar char="•"/>
            </a:pPr>
            <a:r>
              <a:rPr lang="en-US"/>
              <a:t>A sub query can have only one column in the SELECT clause, unless multiple columns are in the main query for the sub query to compare its selected columns</a:t>
            </a:r>
            <a:endParaRPr/>
          </a:p>
          <a:p>
            <a:pPr indent="-228600" lvl="0" marL="228600" rtl="0" algn="just">
              <a:lnSpc>
                <a:spcPct val="90000"/>
              </a:lnSpc>
              <a:spcBef>
                <a:spcPts val="1000"/>
              </a:spcBef>
              <a:spcAft>
                <a:spcPts val="0"/>
              </a:spcAft>
              <a:buClr>
                <a:schemeClr val="dk1"/>
              </a:buClr>
              <a:buSzPts val="2800"/>
              <a:buChar char="•"/>
            </a:pPr>
            <a:r>
              <a:rPr lang="en-US"/>
              <a:t>An ORDER BY clause cannot be used in a subquery, although the main query can use an ORDER BY</a:t>
            </a:r>
            <a:endParaRPr/>
          </a:p>
          <a:p>
            <a:pPr indent="-228600" lvl="0" marL="228600" rtl="0" algn="just">
              <a:lnSpc>
                <a:spcPct val="90000"/>
              </a:lnSpc>
              <a:spcBef>
                <a:spcPts val="1000"/>
              </a:spcBef>
              <a:spcAft>
                <a:spcPts val="0"/>
              </a:spcAft>
              <a:buClr>
                <a:schemeClr val="dk1"/>
              </a:buClr>
              <a:buSzPts val="2800"/>
              <a:buChar char="•"/>
            </a:pPr>
            <a:r>
              <a:rPr lang="en-US"/>
              <a:t>The GROUP BY command can be used to perform the same function as the ORDER BY in a sub query</a:t>
            </a:r>
            <a:endParaRPr/>
          </a:p>
          <a:p>
            <a:pPr indent="-228600" lvl="0" marL="228600" rtl="0" algn="just">
              <a:lnSpc>
                <a:spcPct val="90000"/>
              </a:lnSpc>
              <a:spcBef>
                <a:spcPts val="1000"/>
              </a:spcBef>
              <a:spcAft>
                <a:spcPts val="0"/>
              </a:spcAft>
              <a:buClr>
                <a:schemeClr val="dk1"/>
              </a:buClr>
              <a:buSzPts val="2800"/>
              <a:buChar char="•"/>
            </a:pPr>
            <a:r>
              <a:rPr lang="en-US"/>
              <a:t>Sub queries that return more than one row can only be used with multiple value operators such as the IN operator</a:t>
            </a:r>
            <a:endParaRPr/>
          </a:p>
          <a:p>
            <a:pPr indent="-228600" lvl="0" marL="228600" rtl="0" algn="just">
              <a:lnSpc>
                <a:spcPct val="90000"/>
              </a:lnSpc>
              <a:spcBef>
                <a:spcPts val="1000"/>
              </a:spcBef>
              <a:spcAft>
                <a:spcPts val="0"/>
              </a:spcAft>
              <a:buClr>
                <a:schemeClr val="dk1"/>
              </a:buClr>
              <a:buSzPts val="2800"/>
              <a:buChar char="•"/>
            </a:pPr>
            <a:r>
              <a:rPr lang="en-US"/>
              <a:t>A subquery cannot be immediately enclosed in a set function</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43" name="Google Shape;243;p25"/>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Sub queries with SELECT statement</a:t>
            </a:r>
            <a:endParaRPr/>
          </a:p>
          <a:p>
            <a:pPr indent="-228600" lvl="0" marL="228600" rtl="0" algn="just">
              <a:lnSpc>
                <a:spcPct val="90000"/>
              </a:lnSpc>
              <a:spcBef>
                <a:spcPts val="1000"/>
              </a:spcBef>
              <a:spcAft>
                <a:spcPts val="0"/>
              </a:spcAft>
              <a:buClr>
                <a:schemeClr val="dk1"/>
              </a:buClr>
              <a:buSzPts val="2800"/>
              <a:buChar char="•"/>
            </a:pPr>
            <a:r>
              <a:rPr lang="en-US"/>
              <a:t>Subqueries are most frequently used with the SELECT statement</a:t>
            </a:r>
            <a:endParaRPr/>
          </a:p>
          <a:p>
            <a:pPr indent="-228600" lvl="0" marL="228600" rtl="0" algn="just">
              <a:lnSpc>
                <a:spcPct val="90000"/>
              </a:lnSpc>
              <a:spcBef>
                <a:spcPts val="1000"/>
              </a:spcBef>
              <a:spcAft>
                <a:spcPts val="0"/>
              </a:spcAft>
              <a:buClr>
                <a:schemeClr val="dk1"/>
              </a:buClr>
              <a:buSzPts val="2800"/>
              <a:buChar char="•"/>
            </a:pPr>
            <a:r>
              <a:rPr lang="en-US"/>
              <a:t>The basic syntax is as follows −</a:t>
            </a:r>
            <a:endParaRPr/>
          </a:p>
          <a:p>
            <a:pPr indent="-228600" lvl="0" marL="228600" rtl="0" algn="just">
              <a:lnSpc>
                <a:spcPct val="90000"/>
              </a:lnSpc>
              <a:spcBef>
                <a:spcPts val="1000"/>
              </a:spcBef>
              <a:spcAft>
                <a:spcPts val="0"/>
              </a:spcAft>
              <a:buClr>
                <a:schemeClr val="dk1"/>
              </a:buClr>
              <a:buSzPts val="2800"/>
              <a:buChar char="•"/>
            </a:pPr>
            <a:r>
              <a:rPr lang="en-US"/>
              <a:t>SELECT column_name FROM   table_name1 WHERE  column_name OPERATOR (SELECT column_name FROM table_name1 WHERE condition)</a:t>
            </a:r>
            <a:endParaRPr/>
          </a:p>
          <a:p>
            <a:pPr indent="-228600" lvl="0" marL="228600" rtl="0" algn="just">
              <a:lnSpc>
                <a:spcPct val="90000"/>
              </a:lnSpc>
              <a:spcBef>
                <a:spcPts val="1000"/>
              </a:spcBef>
              <a:spcAft>
                <a:spcPts val="0"/>
              </a:spcAft>
              <a:buClr>
                <a:schemeClr val="dk1"/>
              </a:buClr>
              <a:buSzPts val="2800"/>
              <a:buChar char="•"/>
            </a:pPr>
            <a:r>
              <a:rPr lang="en-US"/>
              <a:t>For example, Consider the CUSTOMERS table having the following records −</a:t>
            </a:r>
            <a:endParaRPr/>
          </a:p>
        </p:txBody>
      </p:sp>
      <p:pic>
        <p:nvPicPr>
          <p:cNvPr id="244" name="Google Shape;244;p25"/>
          <p:cNvPicPr preferRelativeResize="0"/>
          <p:nvPr/>
        </p:nvPicPr>
        <p:blipFill rotWithShape="1">
          <a:blip r:embed="rId3">
            <a:alphaModFix/>
          </a:blip>
          <a:srcRect b="0" l="0" r="0" t="0"/>
          <a:stretch/>
        </p:blipFill>
        <p:spPr>
          <a:xfrm>
            <a:off x="3967843" y="4712156"/>
            <a:ext cx="5470071" cy="21458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50" name="Google Shape;250;p26"/>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228600" lvl="0" marL="228600" rtl="0" algn="just">
              <a:lnSpc>
                <a:spcPct val="90000"/>
              </a:lnSpc>
              <a:spcBef>
                <a:spcPts val="1000"/>
              </a:spcBef>
              <a:spcAft>
                <a:spcPts val="0"/>
              </a:spcAft>
              <a:buClr>
                <a:schemeClr val="dk1"/>
              </a:buClr>
              <a:buSzPts val="2800"/>
              <a:buChar char="•"/>
            </a:pPr>
            <a:r>
              <a:rPr lang="en-US"/>
              <a:t>SELECT * FROM CUSTOMERS WHERE ID IN (SELECT ID FROM CUSTOMERS WHERE SALARY &gt; 4500) ;</a:t>
            </a:r>
            <a:endParaRPr/>
          </a:p>
          <a:p>
            <a:pPr indent="-228600" lvl="0" marL="228600" rtl="0" algn="just">
              <a:lnSpc>
                <a:spcPct val="90000"/>
              </a:lnSpc>
              <a:spcBef>
                <a:spcPts val="1000"/>
              </a:spcBef>
              <a:spcAft>
                <a:spcPts val="0"/>
              </a:spcAft>
              <a:buClr>
                <a:schemeClr val="dk1"/>
              </a:buClr>
              <a:buSzPts val="2800"/>
              <a:buChar char="•"/>
            </a:pPr>
            <a:r>
              <a:rPr lang="en-US"/>
              <a:t>This will produce the following result as:</a:t>
            </a:r>
            <a:endParaRPr/>
          </a:p>
        </p:txBody>
      </p:sp>
      <p:pic>
        <p:nvPicPr>
          <p:cNvPr id="251" name="Google Shape;251;p26"/>
          <p:cNvPicPr preferRelativeResize="0"/>
          <p:nvPr/>
        </p:nvPicPr>
        <p:blipFill rotWithShape="1">
          <a:blip r:embed="rId3">
            <a:alphaModFix/>
          </a:blip>
          <a:srcRect b="0" l="0" r="0" t="0"/>
          <a:stretch/>
        </p:blipFill>
        <p:spPr>
          <a:xfrm>
            <a:off x="2482256" y="3529408"/>
            <a:ext cx="5268060" cy="20386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57" name="Google Shape;257;p27"/>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Subqueries with the INSERT Statement</a:t>
            </a:r>
            <a:endParaRPr/>
          </a:p>
          <a:p>
            <a:pPr indent="-228600" lvl="0" marL="228600" rtl="0" algn="just">
              <a:lnSpc>
                <a:spcPct val="90000"/>
              </a:lnSpc>
              <a:spcBef>
                <a:spcPts val="1000"/>
              </a:spcBef>
              <a:spcAft>
                <a:spcPts val="0"/>
              </a:spcAft>
              <a:buClr>
                <a:schemeClr val="dk1"/>
              </a:buClr>
              <a:buSzPts val="2800"/>
              <a:buChar char="•"/>
            </a:pPr>
            <a:r>
              <a:rPr lang="en-US"/>
              <a:t>The INSERT statement uses the data returned from the subquery to insert into another table</a:t>
            </a:r>
            <a:endParaRPr/>
          </a:p>
          <a:p>
            <a:pPr indent="-228600" lvl="0" marL="228600" rtl="0" algn="just">
              <a:lnSpc>
                <a:spcPct val="90000"/>
              </a:lnSpc>
              <a:spcBef>
                <a:spcPts val="1000"/>
              </a:spcBef>
              <a:spcAft>
                <a:spcPts val="0"/>
              </a:spcAft>
              <a:buClr>
                <a:schemeClr val="dk1"/>
              </a:buClr>
              <a:buSzPts val="2800"/>
              <a:buChar char="•"/>
            </a:pPr>
            <a:r>
              <a:rPr lang="en-US"/>
              <a:t>The selected data in the subquery can be modified with any of the character, date or number functions</a:t>
            </a:r>
            <a:endParaRPr/>
          </a:p>
          <a:p>
            <a:pPr indent="-228600" lvl="0" marL="228600" rtl="0" algn="just">
              <a:lnSpc>
                <a:spcPct val="90000"/>
              </a:lnSpc>
              <a:spcBef>
                <a:spcPts val="1000"/>
              </a:spcBef>
              <a:spcAft>
                <a:spcPts val="0"/>
              </a:spcAft>
              <a:buClr>
                <a:schemeClr val="dk1"/>
              </a:buClr>
              <a:buSzPts val="2800"/>
              <a:buChar char="•"/>
            </a:pPr>
            <a:r>
              <a:rPr lang="en-US"/>
              <a:t>The basic syntax is as follows:</a:t>
            </a:r>
            <a:endParaRPr/>
          </a:p>
          <a:p>
            <a:pPr indent="-228600" lvl="0" marL="228600" rtl="0" algn="just">
              <a:lnSpc>
                <a:spcPct val="90000"/>
              </a:lnSpc>
              <a:spcBef>
                <a:spcPts val="1000"/>
              </a:spcBef>
              <a:spcAft>
                <a:spcPts val="0"/>
              </a:spcAft>
              <a:buClr>
                <a:schemeClr val="dk1"/>
              </a:buClr>
              <a:buSzPts val="2800"/>
              <a:buChar char="•"/>
            </a:pPr>
            <a:r>
              <a:rPr lang="en-US"/>
              <a:t>INSERT INTO table_name (column1 , column2) SELECT  * FROM table1 WHERE VALUE OPERATOR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63" name="Google Shape;263;p28"/>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228600" lvl="0" marL="228600" rtl="0" algn="just">
              <a:lnSpc>
                <a:spcPct val="90000"/>
              </a:lnSpc>
              <a:spcBef>
                <a:spcPts val="1000"/>
              </a:spcBef>
              <a:spcAft>
                <a:spcPts val="0"/>
              </a:spcAft>
              <a:buClr>
                <a:schemeClr val="dk1"/>
              </a:buClr>
              <a:buSzPts val="2800"/>
              <a:buChar char="•"/>
            </a:pPr>
            <a:r>
              <a:rPr lang="en-US"/>
              <a:t>Consider a table CUSTOMERS_BKP with similar structure as CUSTOMERS table</a:t>
            </a:r>
            <a:endParaRPr/>
          </a:p>
          <a:p>
            <a:pPr indent="-228600" lvl="0" marL="228600" rtl="0" algn="just">
              <a:lnSpc>
                <a:spcPct val="90000"/>
              </a:lnSpc>
              <a:spcBef>
                <a:spcPts val="1000"/>
              </a:spcBef>
              <a:spcAft>
                <a:spcPts val="0"/>
              </a:spcAft>
              <a:buClr>
                <a:schemeClr val="dk1"/>
              </a:buClr>
              <a:buSzPts val="2800"/>
              <a:buChar char="•"/>
            </a:pPr>
            <a:r>
              <a:rPr lang="en-US"/>
              <a:t>Now to copy the complete CUSTOMERS table into the CUSTOMERS_BKP table, you can use the following syntax</a:t>
            </a:r>
            <a:endParaRPr/>
          </a:p>
          <a:p>
            <a:pPr indent="-228600" lvl="0" marL="228600" rtl="0" algn="just">
              <a:lnSpc>
                <a:spcPct val="90000"/>
              </a:lnSpc>
              <a:spcBef>
                <a:spcPts val="1000"/>
              </a:spcBef>
              <a:spcAft>
                <a:spcPts val="0"/>
              </a:spcAft>
              <a:buClr>
                <a:schemeClr val="dk1"/>
              </a:buClr>
              <a:buSzPts val="2800"/>
              <a:buChar char="•"/>
            </a:pPr>
            <a:r>
              <a:rPr lang="en-US"/>
              <a:t>SQL&gt; INSERT INTO CUSTOMERS_BKP SELECT * FROM CUSTOMERS WHERE ID IN (SELECT ID FROM CUSTOMERS)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69" name="Google Shape;269;p29"/>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Subqueries with the UPDATE Statement</a:t>
            </a:r>
            <a:endParaRPr/>
          </a:p>
          <a:p>
            <a:pPr indent="-228600" lvl="0" marL="228600" rtl="0" algn="just">
              <a:lnSpc>
                <a:spcPct val="90000"/>
              </a:lnSpc>
              <a:spcBef>
                <a:spcPts val="1000"/>
              </a:spcBef>
              <a:spcAft>
                <a:spcPts val="0"/>
              </a:spcAft>
              <a:buClr>
                <a:schemeClr val="dk1"/>
              </a:buClr>
              <a:buSzPts val="2800"/>
              <a:buChar char="•"/>
            </a:pPr>
            <a:r>
              <a:rPr lang="en-US"/>
              <a:t>The subquery can be used in conjunction with the UPDATE statement</a:t>
            </a:r>
            <a:endParaRPr/>
          </a:p>
          <a:p>
            <a:pPr indent="-228600" lvl="0" marL="228600" rtl="0" algn="just">
              <a:lnSpc>
                <a:spcPct val="90000"/>
              </a:lnSpc>
              <a:spcBef>
                <a:spcPts val="1000"/>
              </a:spcBef>
              <a:spcAft>
                <a:spcPts val="0"/>
              </a:spcAft>
              <a:buClr>
                <a:schemeClr val="dk1"/>
              </a:buClr>
              <a:buSzPts val="2800"/>
              <a:buChar char="•"/>
            </a:pPr>
            <a:r>
              <a:rPr lang="en-US"/>
              <a:t>Either single or multiple columns in a table can be updated when using a subquery with the UPDATE statement</a:t>
            </a:r>
            <a:endParaRPr/>
          </a:p>
          <a:p>
            <a:pPr indent="-228600" lvl="0" marL="228600" rtl="0" algn="just">
              <a:lnSpc>
                <a:spcPct val="90000"/>
              </a:lnSpc>
              <a:spcBef>
                <a:spcPts val="1000"/>
              </a:spcBef>
              <a:spcAft>
                <a:spcPts val="0"/>
              </a:spcAft>
              <a:buClr>
                <a:schemeClr val="dk1"/>
              </a:buClr>
              <a:buSzPts val="2800"/>
              <a:buChar char="•"/>
            </a:pPr>
            <a:r>
              <a:rPr lang="en-US"/>
              <a:t>The basic syntax is as follows:</a:t>
            </a:r>
            <a:endParaRPr/>
          </a:p>
          <a:p>
            <a:pPr indent="-228600" lvl="0" marL="228600" rtl="0" algn="just">
              <a:lnSpc>
                <a:spcPct val="90000"/>
              </a:lnSpc>
              <a:spcBef>
                <a:spcPts val="1000"/>
              </a:spcBef>
              <a:spcAft>
                <a:spcPts val="0"/>
              </a:spcAft>
              <a:buClr>
                <a:schemeClr val="dk1"/>
              </a:buClr>
              <a:buSzPts val="2800"/>
              <a:buChar char="•"/>
            </a:pPr>
            <a:r>
              <a:rPr lang="en-US"/>
              <a:t>UPDATE table SET column_name = new_value WHERE OPERATOR [ VALUE ] (SELECT COLUMN_NAME FROM TABLE_NAME)[ WHERE) ]</a:t>
            </a:r>
            <a:endParaRPr/>
          </a:p>
          <a:p>
            <a:pPr indent="-228600" lvl="0" marL="228600" rtl="0" algn="just">
              <a:lnSpc>
                <a:spcPct val="90000"/>
              </a:lnSpc>
              <a:spcBef>
                <a:spcPts val="1000"/>
              </a:spcBef>
              <a:spcAft>
                <a:spcPts val="0"/>
              </a:spcAft>
              <a:buClr>
                <a:schemeClr val="dk1"/>
              </a:buClr>
              <a:buSzPts val="2800"/>
              <a:buChar char="•"/>
            </a:pPr>
            <a:r>
              <a:rPr lang="en-US"/>
              <a:t>For example, assuming, we have CUSTOMERS_BKP table available which is backup of CUSTOMERS table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Syllabus – Module 3</a:t>
            </a:r>
            <a:endParaRPr/>
          </a:p>
          <a:p>
            <a:pPr indent="-228600" lvl="0" marL="228600" rtl="0" algn="l">
              <a:lnSpc>
                <a:spcPct val="90000"/>
              </a:lnSpc>
              <a:spcBef>
                <a:spcPts val="1000"/>
              </a:spcBef>
              <a:spcAft>
                <a:spcPts val="0"/>
              </a:spcAft>
              <a:buClr>
                <a:schemeClr val="dk1"/>
              </a:buClr>
              <a:buSzPct val="100000"/>
              <a:buChar char="•"/>
            </a:pPr>
            <a:r>
              <a:rPr lang="en-US"/>
              <a:t>SQL DML (Data Manipulation Language) – </a:t>
            </a:r>
            <a:endParaRPr/>
          </a:p>
          <a:p>
            <a:pPr indent="-228600" lvl="1" marL="685800" rtl="0" algn="l">
              <a:lnSpc>
                <a:spcPct val="90000"/>
              </a:lnSpc>
              <a:spcBef>
                <a:spcPts val="500"/>
              </a:spcBef>
              <a:spcAft>
                <a:spcPts val="0"/>
              </a:spcAft>
              <a:buClr>
                <a:schemeClr val="dk1"/>
              </a:buClr>
              <a:buSzPct val="100000"/>
              <a:buChar char="•"/>
            </a:pPr>
            <a:r>
              <a:rPr lang="en-US"/>
              <a:t>SQL queries on single and multiple tables</a:t>
            </a:r>
            <a:endParaRPr/>
          </a:p>
          <a:p>
            <a:pPr indent="-228600" lvl="1" marL="685800" rtl="0" algn="l">
              <a:lnSpc>
                <a:spcPct val="90000"/>
              </a:lnSpc>
              <a:spcBef>
                <a:spcPts val="500"/>
              </a:spcBef>
              <a:spcAft>
                <a:spcPts val="0"/>
              </a:spcAft>
              <a:buClr>
                <a:schemeClr val="dk1"/>
              </a:buClr>
              <a:buSzPct val="100000"/>
              <a:buChar char="•"/>
            </a:pPr>
            <a:r>
              <a:rPr lang="en-US"/>
              <a:t>Nested queries (correlated and non-correlated)</a:t>
            </a:r>
            <a:endParaRPr/>
          </a:p>
          <a:p>
            <a:pPr indent="-228600" lvl="1" marL="685800" rtl="0" algn="l">
              <a:lnSpc>
                <a:spcPct val="90000"/>
              </a:lnSpc>
              <a:spcBef>
                <a:spcPts val="500"/>
              </a:spcBef>
              <a:spcAft>
                <a:spcPts val="0"/>
              </a:spcAft>
              <a:buClr>
                <a:schemeClr val="dk1"/>
              </a:buClr>
              <a:buSzPct val="100000"/>
              <a:buChar char="•"/>
            </a:pPr>
            <a:r>
              <a:rPr lang="en-US"/>
              <a:t>Aggregation and grouping</a:t>
            </a:r>
            <a:endParaRPr/>
          </a:p>
          <a:p>
            <a:pPr indent="-228600" lvl="1" marL="685800" rtl="0" algn="l">
              <a:lnSpc>
                <a:spcPct val="90000"/>
              </a:lnSpc>
              <a:spcBef>
                <a:spcPts val="500"/>
              </a:spcBef>
              <a:spcAft>
                <a:spcPts val="0"/>
              </a:spcAft>
              <a:buClr>
                <a:schemeClr val="dk1"/>
              </a:buClr>
              <a:buSzPct val="100000"/>
              <a:buChar char="•"/>
            </a:pPr>
            <a:r>
              <a:rPr lang="en-US"/>
              <a:t>Views, assertions, Triggers, SQL data types</a:t>
            </a:r>
            <a:endParaRPr/>
          </a:p>
          <a:p>
            <a:pPr indent="-228600" lvl="0" marL="228600" rtl="0" algn="l">
              <a:lnSpc>
                <a:spcPct val="90000"/>
              </a:lnSpc>
              <a:spcBef>
                <a:spcPts val="1000"/>
              </a:spcBef>
              <a:spcAft>
                <a:spcPts val="0"/>
              </a:spcAft>
              <a:buClr>
                <a:schemeClr val="dk1"/>
              </a:buClr>
              <a:buSzPct val="100000"/>
              <a:buChar char="•"/>
            </a:pPr>
            <a:r>
              <a:rPr lang="en-US"/>
              <a:t>Physical Data Organization – </a:t>
            </a:r>
            <a:endParaRPr/>
          </a:p>
          <a:p>
            <a:pPr indent="-228600" lvl="1" marL="685800" rtl="0" algn="l">
              <a:lnSpc>
                <a:spcPct val="90000"/>
              </a:lnSpc>
              <a:spcBef>
                <a:spcPts val="500"/>
              </a:spcBef>
              <a:spcAft>
                <a:spcPts val="0"/>
              </a:spcAft>
              <a:buClr>
                <a:schemeClr val="dk1"/>
              </a:buClr>
              <a:buSzPct val="100000"/>
              <a:buChar char="•"/>
            </a:pPr>
            <a:r>
              <a:rPr lang="en-US"/>
              <a:t>Review of terms: physical and logical records</a:t>
            </a:r>
            <a:endParaRPr/>
          </a:p>
          <a:p>
            <a:pPr indent="-228600" lvl="1" marL="685800" rtl="0" algn="l">
              <a:lnSpc>
                <a:spcPct val="90000"/>
              </a:lnSpc>
              <a:spcBef>
                <a:spcPts val="500"/>
              </a:spcBef>
              <a:spcAft>
                <a:spcPts val="0"/>
              </a:spcAft>
              <a:buClr>
                <a:schemeClr val="dk1"/>
              </a:buClr>
              <a:buSzPct val="100000"/>
              <a:buChar char="•"/>
            </a:pPr>
            <a:r>
              <a:rPr lang="en-US"/>
              <a:t>blocking factor, pinned and unpinned organization</a:t>
            </a:r>
            <a:endParaRPr/>
          </a:p>
          <a:p>
            <a:pPr indent="-228600" lvl="1" marL="685800" rtl="0" algn="l">
              <a:lnSpc>
                <a:spcPct val="90000"/>
              </a:lnSpc>
              <a:spcBef>
                <a:spcPts val="500"/>
              </a:spcBef>
              <a:spcAft>
                <a:spcPts val="0"/>
              </a:spcAft>
              <a:buClr>
                <a:schemeClr val="dk1"/>
              </a:buClr>
              <a:buSzPct val="100000"/>
              <a:buChar char="•"/>
            </a:pPr>
            <a:r>
              <a:rPr lang="en-US"/>
              <a:t>Heap files, Indexing, Singe level indices, numerical examples</a:t>
            </a:r>
            <a:endParaRPr/>
          </a:p>
          <a:p>
            <a:pPr indent="-228600" lvl="1" marL="685800" rtl="0" algn="l">
              <a:lnSpc>
                <a:spcPct val="90000"/>
              </a:lnSpc>
              <a:spcBef>
                <a:spcPts val="500"/>
              </a:spcBef>
              <a:spcAft>
                <a:spcPts val="0"/>
              </a:spcAft>
              <a:buClr>
                <a:schemeClr val="dk1"/>
              </a:buClr>
              <a:buSzPct val="100000"/>
              <a:buChar char="•"/>
            </a:pPr>
            <a:r>
              <a:rPr lang="en-US"/>
              <a:t>Multi-level-indices, numerical examples</a:t>
            </a:r>
            <a:endParaRPr/>
          </a:p>
          <a:p>
            <a:pPr indent="-228600" lvl="1" marL="685800" rtl="0" algn="l">
              <a:lnSpc>
                <a:spcPct val="90000"/>
              </a:lnSpc>
              <a:spcBef>
                <a:spcPts val="500"/>
              </a:spcBef>
              <a:spcAft>
                <a:spcPts val="0"/>
              </a:spcAft>
              <a:buClr>
                <a:schemeClr val="dk1"/>
              </a:buClr>
              <a:buSzPct val="100000"/>
              <a:buChar char="•"/>
            </a:pPr>
            <a:r>
              <a:rPr lang="en-US"/>
              <a:t>B-Trees &amp; B+-Trees (structure only, algorithms not required)</a:t>
            </a:r>
            <a:endParaRPr/>
          </a:p>
          <a:p>
            <a:pPr indent="-228600" lvl="1" marL="685800" rtl="0" algn="l">
              <a:lnSpc>
                <a:spcPct val="90000"/>
              </a:lnSpc>
              <a:spcBef>
                <a:spcPts val="500"/>
              </a:spcBef>
              <a:spcAft>
                <a:spcPts val="0"/>
              </a:spcAft>
              <a:buClr>
                <a:schemeClr val="dk1"/>
              </a:buClr>
              <a:buSzPct val="100000"/>
              <a:buChar char="•"/>
            </a:pPr>
            <a:r>
              <a:rPr lang="en-US"/>
              <a:t>Extendible Hashing, Indexing on multiple keys – grid files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75" name="Google Shape;275;p30"/>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Subqueries with the UPDATE Statement</a:t>
            </a:r>
            <a:endParaRPr/>
          </a:p>
          <a:p>
            <a:pPr indent="-228600" lvl="0" marL="228600" rtl="0" algn="just">
              <a:lnSpc>
                <a:spcPct val="90000"/>
              </a:lnSpc>
              <a:spcBef>
                <a:spcPts val="1000"/>
              </a:spcBef>
              <a:spcAft>
                <a:spcPts val="0"/>
              </a:spcAft>
              <a:buClr>
                <a:schemeClr val="dk1"/>
              </a:buClr>
              <a:buSzPts val="2800"/>
              <a:buChar char="•"/>
            </a:pPr>
            <a:r>
              <a:rPr lang="en-US"/>
              <a:t>The following example updates SALARY by 0.25 times in the CUSTOMERS table for all the customers whose AGE is greater than or equal to 27</a:t>
            </a:r>
            <a:endParaRPr/>
          </a:p>
          <a:p>
            <a:pPr indent="-228600" lvl="0" marL="228600" rtl="0" algn="just">
              <a:lnSpc>
                <a:spcPct val="90000"/>
              </a:lnSpc>
              <a:spcBef>
                <a:spcPts val="1000"/>
              </a:spcBef>
              <a:spcAft>
                <a:spcPts val="0"/>
              </a:spcAft>
              <a:buClr>
                <a:schemeClr val="dk1"/>
              </a:buClr>
              <a:buSzPts val="2800"/>
              <a:buChar char="•"/>
            </a:pPr>
            <a:r>
              <a:rPr lang="en-US"/>
              <a:t>SQL&gt; UPDATE CUSTOMERS SET SALARY = SALARY * 0.25 WHERE AGE IN (SELECT AGE FROM CUSTOMERS_BKP WHERE AGE &gt;= 27 );</a:t>
            </a:r>
            <a:endParaRPr/>
          </a:p>
          <a:p>
            <a:pPr indent="-228600" lvl="0" marL="228600" rtl="0" algn="just">
              <a:lnSpc>
                <a:spcPct val="90000"/>
              </a:lnSpc>
              <a:spcBef>
                <a:spcPts val="1000"/>
              </a:spcBef>
              <a:spcAft>
                <a:spcPts val="0"/>
              </a:spcAft>
              <a:buClr>
                <a:schemeClr val="dk1"/>
              </a:buClr>
              <a:buSzPts val="2800"/>
              <a:buChar char="•"/>
            </a:pPr>
            <a:r>
              <a:rPr lang="en-US"/>
              <a:t>This would impact two rows and finally CUSTOMERS table would have the following records:</a:t>
            </a:r>
            <a:endParaRPr/>
          </a:p>
        </p:txBody>
      </p:sp>
      <p:pic>
        <p:nvPicPr>
          <p:cNvPr id="276" name="Google Shape;276;p30"/>
          <p:cNvPicPr preferRelativeResize="0"/>
          <p:nvPr/>
        </p:nvPicPr>
        <p:blipFill rotWithShape="1">
          <a:blip r:embed="rId3">
            <a:alphaModFix/>
          </a:blip>
          <a:srcRect b="0" l="0" r="0" t="0"/>
          <a:stretch/>
        </p:blipFill>
        <p:spPr>
          <a:xfrm>
            <a:off x="3429000" y="4518345"/>
            <a:ext cx="6042633" cy="21872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82" name="Google Shape;282;p31"/>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Subqueries with the DELETE Statement</a:t>
            </a:r>
            <a:endParaRPr/>
          </a:p>
          <a:p>
            <a:pPr indent="-228600" lvl="0" marL="228600" rtl="0" algn="just">
              <a:lnSpc>
                <a:spcPct val="90000"/>
              </a:lnSpc>
              <a:spcBef>
                <a:spcPts val="1000"/>
              </a:spcBef>
              <a:spcAft>
                <a:spcPts val="0"/>
              </a:spcAft>
              <a:buClr>
                <a:schemeClr val="dk1"/>
              </a:buClr>
              <a:buSzPts val="2800"/>
              <a:buChar char="•"/>
            </a:pPr>
            <a:r>
              <a:rPr lang="en-US"/>
              <a:t>The subquery can be used in conjunction with the DELETE statement like with any other statements mentioned above</a:t>
            </a:r>
            <a:endParaRPr/>
          </a:p>
          <a:p>
            <a:pPr indent="-228600" lvl="0" marL="228600" rtl="0" algn="just">
              <a:lnSpc>
                <a:spcPct val="90000"/>
              </a:lnSpc>
              <a:spcBef>
                <a:spcPts val="1000"/>
              </a:spcBef>
              <a:spcAft>
                <a:spcPts val="0"/>
              </a:spcAft>
              <a:buClr>
                <a:schemeClr val="dk1"/>
              </a:buClr>
              <a:buSzPts val="2800"/>
              <a:buChar char="•"/>
            </a:pPr>
            <a:r>
              <a:rPr lang="en-US"/>
              <a:t>The basic syntax is as follows:</a:t>
            </a:r>
            <a:endParaRPr/>
          </a:p>
          <a:p>
            <a:pPr indent="-228600" lvl="0" marL="228600" rtl="0" algn="just">
              <a:lnSpc>
                <a:spcPct val="90000"/>
              </a:lnSpc>
              <a:spcBef>
                <a:spcPts val="1000"/>
              </a:spcBef>
              <a:spcAft>
                <a:spcPts val="0"/>
              </a:spcAft>
              <a:buClr>
                <a:schemeClr val="dk1"/>
              </a:buClr>
              <a:buSzPts val="2800"/>
              <a:buChar char="•"/>
            </a:pPr>
            <a:r>
              <a:rPr lang="en-US"/>
              <a:t>DELETE FROM TABLE_NAME [ WHERE OPERATOR [ VALUE ] (SELECT COLUMN_NAME FROM TABLE_NAME) [ WHERE) ]</a:t>
            </a:r>
            <a:endParaRPr/>
          </a:p>
          <a:p>
            <a:pPr indent="-228600" lvl="0" marL="228600" rtl="0" algn="just">
              <a:lnSpc>
                <a:spcPct val="90000"/>
              </a:lnSpc>
              <a:spcBef>
                <a:spcPts val="1000"/>
              </a:spcBef>
              <a:spcAft>
                <a:spcPts val="0"/>
              </a:spcAft>
              <a:buClr>
                <a:schemeClr val="dk1"/>
              </a:buClr>
              <a:buSzPts val="2800"/>
              <a:buChar char="•"/>
            </a:pPr>
            <a:r>
              <a:rPr lang="en-US"/>
              <a:t>Assuming, we have a CUSTOMERS_BKP table available which is a backup of the CUSTOMERS table</a:t>
            </a:r>
            <a:endParaRPr/>
          </a:p>
          <a:p>
            <a:pPr indent="-228600" lvl="0" marL="228600" rtl="0" algn="just">
              <a:lnSpc>
                <a:spcPct val="90000"/>
              </a:lnSpc>
              <a:spcBef>
                <a:spcPts val="1000"/>
              </a:spcBef>
              <a:spcAft>
                <a:spcPts val="0"/>
              </a:spcAft>
              <a:buClr>
                <a:schemeClr val="dk1"/>
              </a:buClr>
              <a:buSzPts val="2800"/>
              <a:buChar char="•"/>
            </a:pPr>
            <a:r>
              <a:rPr lang="en-US"/>
              <a:t>The following example deletes the records from the CUSTOMERS table for all the customers whose AGE is greater than or equal to 27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88" name="Google Shape;288;p32"/>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Nested Queries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Subqueries with the DELETE Statement</a:t>
            </a:r>
            <a:endParaRPr/>
          </a:p>
          <a:p>
            <a:pPr indent="-228600" lvl="0" marL="228600" rtl="0" algn="just">
              <a:lnSpc>
                <a:spcPct val="90000"/>
              </a:lnSpc>
              <a:spcBef>
                <a:spcPts val="1000"/>
              </a:spcBef>
              <a:spcAft>
                <a:spcPts val="0"/>
              </a:spcAft>
              <a:buClr>
                <a:schemeClr val="dk1"/>
              </a:buClr>
              <a:buSzPts val="2800"/>
              <a:buChar char="•"/>
            </a:pPr>
            <a:r>
              <a:rPr lang="en-US"/>
              <a:t>SQL&gt; DELETE FROM CUSTOMERS WHERE AGE IN (SELECT AGE FROM CUSTOMERS_BKP WHERE AGE &gt;= 27 );</a:t>
            </a:r>
            <a:endParaRPr/>
          </a:p>
          <a:p>
            <a:pPr indent="-228600" lvl="0" marL="228600" rtl="0" algn="just">
              <a:lnSpc>
                <a:spcPct val="90000"/>
              </a:lnSpc>
              <a:spcBef>
                <a:spcPts val="1000"/>
              </a:spcBef>
              <a:spcAft>
                <a:spcPts val="0"/>
              </a:spcAft>
              <a:buClr>
                <a:schemeClr val="dk1"/>
              </a:buClr>
              <a:buSzPts val="2800"/>
              <a:buChar char="•"/>
            </a:pPr>
            <a:r>
              <a:rPr lang="en-US"/>
              <a:t>This would impact two rows and finally the CUSTOMERS table would have the following records.</a:t>
            </a:r>
            <a:endParaRPr/>
          </a:p>
        </p:txBody>
      </p:sp>
      <p:pic>
        <p:nvPicPr>
          <p:cNvPr id="289" name="Google Shape;289;p32"/>
          <p:cNvPicPr preferRelativeResize="0"/>
          <p:nvPr/>
        </p:nvPicPr>
        <p:blipFill rotWithShape="1">
          <a:blip r:embed="rId3">
            <a:alphaModFix/>
          </a:blip>
          <a:srcRect b="0" l="0" r="0" t="0"/>
          <a:stretch/>
        </p:blipFill>
        <p:spPr>
          <a:xfrm>
            <a:off x="3630019" y="3844555"/>
            <a:ext cx="5258534" cy="26483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295" name="Google Shape;295;p33"/>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228600" lvl="0" marL="228600" rtl="0" algn="just">
              <a:lnSpc>
                <a:spcPct val="90000"/>
              </a:lnSpc>
              <a:spcBef>
                <a:spcPts val="1000"/>
              </a:spcBef>
              <a:spcAft>
                <a:spcPts val="0"/>
              </a:spcAft>
              <a:buClr>
                <a:schemeClr val="dk1"/>
              </a:buClr>
              <a:buSzPts val="2800"/>
              <a:buChar char="•"/>
            </a:pPr>
            <a:r>
              <a:rPr lang="en-US"/>
              <a:t>A view is a single table that is derived from other tables</a:t>
            </a:r>
            <a:endParaRPr/>
          </a:p>
          <a:p>
            <a:pPr indent="-228600" lvl="0" marL="228600" rtl="0" algn="just">
              <a:lnSpc>
                <a:spcPct val="90000"/>
              </a:lnSpc>
              <a:spcBef>
                <a:spcPts val="1000"/>
              </a:spcBef>
              <a:spcAft>
                <a:spcPts val="0"/>
              </a:spcAft>
              <a:buClr>
                <a:schemeClr val="dk1"/>
              </a:buClr>
              <a:buSzPts val="2800"/>
              <a:buChar char="•"/>
            </a:pPr>
            <a:r>
              <a:rPr lang="en-US"/>
              <a:t>These other tables can be base tables or previously defined views</a:t>
            </a:r>
            <a:endParaRPr/>
          </a:p>
          <a:p>
            <a:pPr indent="-228600" lvl="0" marL="228600" rtl="0" algn="just">
              <a:lnSpc>
                <a:spcPct val="90000"/>
              </a:lnSpc>
              <a:spcBef>
                <a:spcPts val="1000"/>
              </a:spcBef>
              <a:spcAft>
                <a:spcPts val="0"/>
              </a:spcAft>
              <a:buClr>
                <a:schemeClr val="dk1"/>
              </a:buClr>
              <a:buSzPts val="2800"/>
              <a:buChar char="•"/>
            </a:pPr>
            <a:r>
              <a:rPr lang="en-US"/>
              <a:t>A view does not necessarily exist in physical forms</a:t>
            </a:r>
            <a:endParaRPr/>
          </a:p>
          <a:p>
            <a:pPr indent="-228600" lvl="0" marL="228600" rtl="0" algn="just">
              <a:lnSpc>
                <a:spcPct val="90000"/>
              </a:lnSpc>
              <a:spcBef>
                <a:spcPts val="1000"/>
              </a:spcBef>
              <a:spcAft>
                <a:spcPts val="0"/>
              </a:spcAft>
              <a:buClr>
                <a:schemeClr val="dk1"/>
              </a:buClr>
              <a:buSzPts val="2800"/>
              <a:buChar char="•"/>
            </a:pPr>
            <a:r>
              <a:rPr lang="en-US"/>
              <a:t>It is considered to be a virtual table</a:t>
            </a:r>
            <a:endParaRPr/>
          </a:p>
          <a:p>
            <a:pPr indent="-228600" lvl="0" marL="228600" rtl="0" algn="just">
              <a:lnSpc>
                <a:spcPct val="90000"/>
              </a:lnSpc>
              <a:spcBef>
                <a:spcPts val="1000"/>
              </a:spcBef>
              <a:spcAft>
                <a:spcPts val="0"/>
              </a:spcAft>
              <a:buClr>
                <a:schemeClr val="dk1"/>
              </a:buClr>
              <a:buSzPts val="2800"/>
              <a:buChar char="•"/>
            </a:pPr>
            <a:r>
              <a:rPr lang="en-US"/>
              <a:t>A view is nothing more than a SQL statement that is stored in the database with an associated name</a:t>
            </a:r>
            <a:endParaRPr/>
          </a:p>
          <a:p>
            <a:pPr indent="-228600" lvl="0" marL="228600" rtl="0" algn="just">
              <a:lnSpc>
                <a:spcPct val="90000"/>
              </a:lnSpc>
              <a:spcBef>
                <a:spcPts val="1000"/>
              </a:spcBef>
              <a:spcAft>
                <a:spcPts val="0"/>
              </a:spcAft>
              <a:buClr>
                <a:schemeClr val="dk1"/>
              </a:buClr>
              <a:buSzPts val="2800"/>
              <a:buChar char="•"/>
            </a:pPr>
            <a:r>
              <a:rPr lang="en-US"/>
              <a:t>A view is actually a composition of a table in the form of a predefined SQL query</a:t>
            </a:r>
            <a:endParaRPr/>
          </a:p>
          <a:p>
            <a:pPr indent="-228600" lvl="0" marL="228600" rtl="0" algn="just">
              <a:lnSpc>
                <a:spcPct val="90000"/>
              </a:lnSpc>
              <a:spcBef>
                <a:spcPts val="1000"/>
              </a:spcBef>
              <a:spcAft>
                <a:spcPts val="0"/>
              </a:spcAft>
              <a:buClr>
                <a:schemeClr val="dk1"/>
              </a:buClr>
              <a:buSzPts val="2800"/>
              <a:buChar char="•"/>
            </a:pPr>
            <a:r>
              <a:rPr lang="en-US"/>
              <a:t> A view can be created from one or many tables which depends on the written SQL query to create a view</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01" name="Google Shape;301;p34"/>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228600" lvl="0" marL="228600" rtl="0" algn="just">
              <a:lnSpc>
                <a:spcPct val="90000"/>
              </a:lnSpc>
              <a:spcBef>
                <a:spcPts val="1000"/>
              </a:spcBef>
              <a:spcAft>
                <a:spcPts val="0"/>
              </a:spcAft>
              <a:buClr>
                <a:schemeClr val="dk1"/>
              </a:buClr>
              <a:buSzPts val="2800"/>
              <a:buChar char="•"/>
            </a:pPr>
            <a:r>
              <a:rPr lang="en-US"/>
              <a:t>Views, which are a type of virtual tables allow users to do the following −</a:t>
            </a:r>
            <a:endParaRPr/>
          </a:p>
          <a:p>
            <a:pPr indent="-228600" lvl="0" marL="228600" rtl="0" algn="just">
              <a:lnSpc>
                <a:spcPct val="90000"/>
              </a:lnSpc>
              <a:spcBef>
                <a:spcPts val="1000"/>
              </a:spcBef>
              <a:spcAft>
                <a:spcPts val="0"/>
              </a:spcAft>
              <a:buClr>
                <a:schemeClr val="dk1"/>
              </a:buClr>
              <a:buSzPts val="2800"/>
              <a:buChar char="•"/>
            </a:pPr>
            <a:r>
              <a:rPr lang="en-US"/>
              <a:t>Structure data in a way that users or classes of users find natural or intuitive</a:t>
            </a:r>
            <a:endParaRPr/>
          </a:p>
          <a:p>
            <a:pPr indent="-228600" lvl="0" marL="228600" rtl="0" algn="just">
              <a:lnSpc>
                <a:spcPct val="90000"/>
              </a:lnSpc>
              <a:spcBef>
                <a:spcPts val="1000"/>
              </a:spcBef>
              <a:spcAft>
                <a:spcPts val="0"/>
              </a:spcAft>
              <a:buClr>
                <a:schemeClr val="dk1"/>
              </a:buClr>
              <a:buSzPts val="2800"/>
              <a:buChar char="•"/>
            </a:pPr>
            <a:r>
              <a:rPr lang="en-US"/>
              <a:t>Restrict access to the data in such a way that a user can see and (sometimes) modify exactly what they need and no more</a:t>
            </a:r>
            <a:endParaRPr/>
          </a:p>
          <a:p>
            <a:pPr indent="-228600" lvl="0" marL="228600" rtl="0" algn="just">
              <a:lnSpc>
                <a:spcPct val="90000"/>
              </a:lnSpc>
              <a:spcBef>
                <a:spcPts val="1000"/>
              </a:spcBef>
              <a:spcAft>
                <a:spcPts val="0"/>
              </a:spcAft>
              <a:buClr>
                <a:schemeClr val="dk1"/>
              </a:buClr>
              <a:buSzPts val="2800"/>
              <a:buChar char="•"/>
            </a:pPr>
            <a:r>
              <a:rPr lang="en-US"/>
              <a:t>Summarize data from various tables which can be used to generate reports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Creating Views</a:t>
            </a:r>
            <a:endParaRPr/>
          </a:p>
          <a:p>
            <a:pPr indent="-228600" lvl="0" marL="228600" rtl="0" algn="just">
              <a:lnSpc>
                <a:spcPct val="90000"/>
              </a:lnSpc>
              <a:spcBef>
                <a:spcPts val="1000"/>
              </a:spcBef>
              <a:spcAft>
                <a:spcPts val="0"/>
              </a:spcAft>
              <a:buClr>
                <a:schemeClr val="dk1"/>
              </a:buClr>
              <a:buSzPts val="2800"/>
              <a:buChar char="•"/>
            </a:pPr>
            <a:r>
              <a:rPr lang="en-US"/>
              <a:t>Database views are created using the CREATE VIEW statement</a:t>
            </a:r>
            <a:endParaRPr/>
          </a:p>
          <a:p>
            <a:pPr indent="-228600" lvl="0" marL="228600" rtl="0" algn="just">
              <a:lnSpc>
                <a:spcPct val="90000"/>
              </a:lnSpc>
              <a:spcBef>
                <a:spcPts val="1000"/>
              </a:spcBef>
              <a:spcAft>
                <a:spcPts val="0"/>
              </a:spcAft>
              <a:buClr>
                <a:schemeClr val="dk1"/>
              </a:buClr>
              <a:buSzPts val="2800"/>
              <a:buChar char="•"/>
            </a:pPr>
            <a:r>
              <a:rPr lang="en-US"/>
              <a:t>Views can be created from a single table, multiple tables or another view</a:t>
            </a:r>
            <a:endParaRPr/>
          </a:p>
          <a:p>
            <a:pPr indent="-228600" lvl="0" marL="228600" rtl="0" algn="just">
              <a:lnSpc>
                <a:spcPct val="90000"/>
              </a:lnSpc>
              <a:spcBef>
                <a:spcPts val="1000"/>
              </a:spcBef>
              <a:spcAft>
                <a:spcPts val="0"/>
              </a:spcAft>
              <a:buClr>
                <a:schemeClr val="dk1"/>
              </a:buClr>
              <a:buSzPts val="2800"/>
              <a:buChar char="•"/>
            </a:pPr>
            <a:r>
              <a:rPr lang="en-US"/>
              <a:t>To create a view, a user must have the appropriate system privilege according to the specific implementation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07" name="Google Shape;307;p35"/>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Creating Views</a:t>
            </a:r>
            <a:endParaRPr/>
          </a:p>
          <a:p>
            <a:pPr indent="-228600" lvl="0" marL="228600" rtl="0" algn="just">
              <a:lnSpc>
                <a:spcPct val="90000"/>
              </a:lnSpc>
              <a:spcBef>
                <a:spcPts val="1000"/>
              </a:spcBef>
              <a:spcAft>
                <a:spcPts val="0"/>
              </a:spcAft>
              <a:buClr>
                <a:schemeClr val="dk1"/>
              </a:buClr>
              <a:buSzPts val="2800"/>
              <a:buChar char="•"/>
            </a:pPr>
            <a:r>
              <a:rPr lang="en-US"/>
              <a:t>The basic CREATE VIEW syntax is as follows −</a:t>
            </a:r>
            <a:endParaRPr/>
          </a:p>
          <a:p>
            <a:pPr indent="-228600" lvl="0" marL="228600" rtl="0" algn="just">
              <a:lnSpc>
                <a:spcPct val="90000"/>
              </a:lnSpc>
              <a:spcBef>
                <a:spcPts val="1000"/>
              </a:spcBef>
              <a:spcAft>
                <a:spcPts val="0"/>
              </a:spcAft>
              <a:buClr>
                <a:schemeClr val="dk1"/>
              </a:buClr>
              <a:buSzPts val="2800"/>
              <a:buChar char="•"/>
            </a:pPr>
            <a:r>
              <a:rPr lang="en-US"/>
              <a:t>CREATE VIEW view_name AS SELECT column1, column2..... FROM table_name WHERE [condition];</a:t>
            </a:r>
            <a:endParaRPr/>
          </a:p>
          <a:p>
            <a:pPr indent="-228600" lvl="0" marL="228600" rtl="0" algn="just">
              <a:lnSpc>
                <a:spcPct val="90000"/>
              </a:lnSpc>
              <a:spcBef>
                <a:spcPts val="1000"/>
              </a:spcBef>
              <a:spcAft>
                <a:spcPts val="0"/>
              </a:spcAft>
              <a:buClr>
                <a:schemeClr val="dk1"/>
              </a:buClr>
              <a:buSzPts val="2800"/>
              <a:buChar char="•"/>
            </a:pPr>
            <a:r>
              <a:rPr lang="en-US"/>
              <a:t>For example consider the CUSTOMERS table having the following records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308" name="Google Shape;308;p35"/>
          <p:cNvPicPr preferRelativeResize="0"/>
          <p:nvPr/>
        </p:nvPicPr>
        <p:blipFill rotWithShape="1">
          <a:blip r:embed="rId3">
            <a:alphaModFix/>
          </a:blip>
          <a:srcRect b="0" l="0" r="0" t="0"/>
          <a:stretch/>
        </p:blipFill>
        <p:spPr>
          <a:xfrm>
            <a:off x="3331029" y="4107115"/>
            <a:ext cx="5731328" cy="25927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14" name="Google Shape;314;p36"/>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Creating Views</a:t>
            </a:r>
            <a:endParaRPr/>
          </a:p>
          <a:p>
            <a:pPr indent="-228600" lvl="0" marL="228600" rtl="0" algn="just">
              <a:lnSpc>
                <a:spcPct val="90000"/>
              </a:lnSpc>
              <a:spcBef>
                <a:spcPts val="1000"/>
              </a:spcBef>
              <a:spcAft>
                <a:spcPts val="0"/>
              </a:spcAft>
              <a:buClr>
                <a:schemeClr val="dk1"/>
              </a:buClr>
              <a:buSzPts val="2800"/>
              <a:buChar char="•"/>
            </a:pPr>
            <a:r>
              <a:rPr lang="en-US"/>
              <a:t>Following is an example to create a view from the CUSTOMERS table.</a:t>
            </a:r>
            <a:endParaRPr/>
          </a:p>
          <a:p>
            <a:pPr indent="-228600" lvl="0" marL="228600" rtl="0" algn="just">
              <a:lnSpc>
                <a:spcPct val="90000"/>
              </a:lnSpc>
              <a:spcBef>
                <a:spcPts val="1000"/>
              </a:spcBef>
              <a:spcAft>
                <a:spcPts val="0"/>
              </a:spcAft>
              <a:buClr>
                <a:schemeClr val="dk1"/>
              </a:buClr>
              <a:buSzPts val="2800"/>
              <a:buChar char="•"/>
            </a:pPr>
            <a:r>
              <a:rPr lang="en-US"/>
              <a:t>This view would be used to have customer name and age from the CUSTOMERS table</a:t>
            </a:r>
            <a:endParaRPr/>
          </a:p>
          <a:p>
            <a:pPr indent="-228600" lvl="0" marL="228600" rtl="0" algn="just">
              <a:lnSpc>
                <a:spcPct val="90000"/>
              </a:lnSpc>
              <a:spcBef>
                <a:spcPts val="1000"/>
              </a:spcBef>
              <a:spcAft>
                <a:spcPts val="0"/>
              </a:spcAft>
              <a:buClr>
                <a:schemeClr val="dk1"/>
              </a:buClr>
              <a:buSzPts val="2800"/>
              <a:buChar char="•"/>
            </a:pPr>
            <a:r>
              <a:rPr lang="en-US"/>
              <a:t>SQL &gt; CREATE VIEW CUSTOMERS_VIEW AS SELECT name, age FROM  CUSTOMERS;</a:t>
            </a:r>
            <a:endParaRPr/>
          </a:p>
          <a:p>
            <a:pPr indent="-228600" lvl="0" marL="228600" rtl="0" algn="just">
              <a:lnSpc>
                <a:spcPct val="90000"/>
              </a:lnSpc>
              <a:spcBef>
                <a:spcPts val="1000"/>
              </a:spcBef>
              <a:spcAft>
                <a:spcPts val="0"/>
              </a:spcAft>
              <a:buClr>
                <a:schemeClr val="dk1"/>
              </a:buClr>
              <a:buSzPts val="2800"/>
              <a:buChar char="•"/>
            </a:pPr>
            <a:r>
              <a:rPr lang="en-US"/>
              <a:t>Now, we can query CUSTOMERS_VIEW in a similar way as we query an actual table</a:t>
            </a:r>
            <a:endParaRPr/>
          </a:p>
          <a:p>
            <a:pPr indent="-228600" lvl="0" marL="228600" rtl="0" algn="just">
              <a:lnSpc>
                <a:spcPct val="90000"/>
              </a:lnSpc>
              <a:spcBef>
                <a:spcPts val="1000"/>
              </a:spcBef>
              <a:spcAft>
                <a:spcPts val="0"/>
              </a:spcAft>
              <a:buClr>
                <a:schemeClr val="dk1"/>
              </a:buClr>
              <a:buSzPts val="2800"/>
              <a:buChar char="•"/>
            </a:pPr>
            <a:r>
              <a:rPr lang="en-US"/>
              <a:t>Following is an example for the same:</a:t>
            </a:r>
            <a:endParaRPr/>
          </a:p>
          <a:p>
            <a:pPr indent="-228600" lvl="0" marL="228600" rtl="0" algn="just">
              <a:lnSpc>
                <a:spcPct val="90000"/>
              </a:lnSpc>
              <a:spcBef>
                <a:spcPts val="1000"/>
              </a:spcBef>
              <a:spcAft>
                <a:spcPts val="0"/>
              </a:spcAft>
              <a:buClr>
                <a:schemeClr val="dk1"/>
              </a:buClr>
              <a:buSzPts val="2800"/>
              <a:buChar char="•"/>
            </a:pPr>
            <a:r>
              <a:rPr lang="en-US"/>
              <a:t>SQL &gt; SELECT * FROM CUSTOMERS_VIEW;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20" name="Google Shape;320;p37"/>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Creating Views</a:t>
            </a:r>
            <a:endParaRPr/>
          </a:p>
          <a:p>
            <a:pPr indent="-228600" lvl="0" marL="228600" rtl="0" algn="just">
              <a:lnSpc>
                <a:spcPct val="90000"/>
              </a:lnSpc>
              <a:spcBef>
                <a:spcPts val="1000"/>
              </a:spcBef>
              <a:spcAft>
                <a:spcPts val="0"/>
              </a:spcAft>
              <a:buClr>
                <a:schemeClr val="dk1"/>
              </a:buClr>
              <a:buSzPts val="2800"/>
              <a:buChar char="•"/>
            </a:pPr>
            <a:r>
              <a:rPr lang="en-US"/>
              <a:t>This would produce the following result as:</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321" name="Google Shape;321;p37"/>
          <p:cNvPicPr preferRelativeResize="0"/>
          <p:nvPr/>
        </p:nvPicPr>
        <p:blipFill rotWithShape="1">
          <a:blip r:embed="rId3">
            <a:alphaModFix/>
          </a:blip>
          <a:srcRect b="0" l="0" r="0" t="0"/>
          <a:stretch/>
        </p:blipFill>
        <p:spPr>
          <a:xfrm>
            <a:off x="3919235" y="2952524"/>
            <a:ext cx="2162477" cy="323895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27" name="Google Shape;327;p38"/>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Updating Views</a:t>
            </a:r>
            <a:endParaRPr/>
          </a:p>
          <a:p>
            <a:pPr indent="-228600" lvl="0" marL="228600" rtl="0" algn="just">
              <a:lnSpc>
                <a:spcPct val="90000"/>
              </a:lnSpc>
              <a:spcBef>
                <a:spcPts val="1000"/>
              </a:spcBef>
              <a:spcAft>
                <a:spcPts val="0"/>
              </a:spcAft>
              <a:buClr>
                <a:schemeClr val="dk1"/>
              </a:buClr>
              <a:buSzPts val="2800"/>
              <a:buChar char="•"/>
            </a:pPr>
            <a:r>
              <a:rPr lang="en-US"/>
              <a:t>Database views can be updated using UPDATE statement</a:t>
            </a:r>
            <a:endParaRPr/>
          </a:p>
          <a:p>
            <a:pPr indent="-228600" lvl="0" marL="228600" rtl="0" algn="just">
              <a:lnSpc>
                <a:spcPct val="90000"/>
              </a:lnSpc>
              <a:spcBef>
                <a:spcPts val="1000"/>
              </a:spcBef>
              <a:spcAft>
                <a:spcPts val="0"/>
              </a:spcAft>
              <a:buClr>
                <a:schemeClr val="dk1"/>
              </a:buClr>
              <a:buSzPts val="2800"/>
              <a:buChar char="•"/>
            </a:pPr>
            <a:r>
              <a:rPr lang="en-US"/>
              <a:t>The basic syntax for update a view is as follows:</a:t>
            </a:r>
            <a:endParaRPr/>
          </a:p>
          <a:p>
            <a:pPr indent="-228600" lvl="0" marL="228600" rtl="0" algn="just">
              <a:lnSpc>
                <a:spcPct val="90000"/>
              </a:lnSpc>
              <a:spcBef>
                <a:spcPts val="1000"/>
              </a:spcBef>
              <a:spcAft>
                <a:spcPts val="0"/>
              </a:spcAft>
              <a:buClr>
                <a:schemeClr val="dk1"/>
              </a:buClr>
              <a:buSzPts val="2800"/>
              <a:buChar char="•"/>
            </a:pPr>
            <a:r>
              <a:rPr lang="en-US"/>
              <a:t>UPDATE view_name SET columnName = value WHERE condition;</a:t>
            </a:r>
            <a:endParaRPr/>
          </a:p>
          <a:p>
            <a:pPr indent="-228600" lvl="0" marL="228600" rtl="0" algn="just">
              <a:lnSpc>
                <a:spcPct val="90000"/>
              </a:lnSpc>
              <a:spcBef>
                <a:spcPts val="1000"/>
              </a:spcBef>
              <a:spcAft>
                <a:spcPts val="0"/>
              </a:spcAft>
              <a:buClr>
                <a:schemeClr val="dk1"/>
              </a:buClr>
              <a:buSzPts val="2800"/>
              <a:buChar char="•"/>
            </a:pPr>
            <a:r>
              <a:rPr lang="en-US"/>
              <a:t>For example, the following query has an example to update the age of Ramesh.</a:t>
            </a:r>
            <a:endParaRPr/>
          </a:p>
          <a:p>
            <a:pPr indent="-228600" lvl="0" marL="228600" rtl="0" algn="just">
              <a:lnSpc>
                <a:spcPct val="90000"/>
              </a:lnSpc>
              <a:spcBef>
                <a:spcPts val="1000"/>
              </a:spcBef>
              <a:spcAft>
                <a:spcPts val="0"/>
              </a:spcAft>
              <a:buClr>
                <a:schemeClr val="dk1"/>
              </a:buClr>
              <a:buSzPts val="2800"/>
              <a:buChar char="•"/>
            </a:pPr>
            <a:r>
              <a:rPr lang="en-US"/>
              <a:t>SQL &gt; UPDATE CUSTOMERS_VIEW SET AGE = 35 WHERE name = 'Ramesh';</a:t>
            </a:r>
            <a:endParaRPr/>
          </a:p>
          <a:p>
            <a:pPr indent="-228600" lvl="0" marL="228600" rtl="0" algn="just">
              <a:lnSpc>
                <a:spcPct val="90000"/>
              </a:lnSpc>
              <a:spcBef>
                <a:spcPts val="1000"/>
              </a:spcBef>
              <a:spcAft>
                <a:spcPts val="0"/>
              </a:spcAft>
              <a:buClr>
                <a:schemeClr val="dk1"/>
              </a:buClr>
              <a:buSzPts val="2800"/>
              <a:buChar char="•"/>
            </a:pPr>
            <a:r>
              <a:rPr lang="en-US"/>
              <a:t>This would ultimately update the base table CUSTOMERS and the same would reflect in the view itself</a:t>
            </a:r>
            <a:endParaRPr/>
          </a:p>
          <a:p>
            <a:pPr indent="-228600" lvl="0" marL="228600" rtl="0" algn="just">
              <a:lnSpc>
                <a:spcPct val="90000"/>
              </a:lnSpc>
              <a:spcBef>
                <a:spcPts val="1000"/>
              </a:spcBef>
              <a:spcAft>
                <a:spcPts val="0"/>
              </a:spcAft>
              <a:buClr>
                <a:schemeClr val="dk1"/>
              </a:buClr>
              <a:buSzPts val="2800"/>
              <a:buChar char="•"/>
            </a:pPr>
            <a:r>
              <a:rPr lang="en-US"/>
              <a:t>Now, try to query the base table and the SELECT statement would produce the following result:</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33" name="Google Shape;333;p39"/>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Updating Views</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334" name="Google Shape;334;p39"/>
          <p:cNvPicPr preferRelativeResize="0"/>
          <p:nvPr/>
        </p:nvPicPr>
        <p:blipFill rotWithShape="1">
          <a:blip r:embed="rId3">
            <a:alphaModFix/>
          </a:blip>
          <a:srcRect b="0" l="0" r="0" t="0"/>
          <a:stretch/>
        </p:blipFill>
        <p:spPr>
          <a:xfrm>
            <a:off x="2333243" y="2615520"/>
            <a:ext cx="5863282" cy="34423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03" name="Google Shape;103;p4"/>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SQL Queries on Single and Multiple Tables</a:t>
            </a:r>
            <a:endParaRPr/>
          </a:p>
          <a:p>
            <a:pPr indent="-228600" lvl="0" marL="228600" rtl="0" algn="just">
              <a:lnSpc>
                <a:spcPct val="90000"/>
              </a:lnSpc>
              <a:spcBef>
                <a:spcPts val="1000"/>
              </a:spcBef>
              <a:spcAft>
                <a:spcPts val="0"/>
              </a:spcAft>
              <a:buClr>
                <a:schemeClr val="dk1"/>
              </a:buClr>
              <a:buSzPct val="100000"/>
              <a:buChar char="•"/>
            </a:pPr>
            <a:r>
              <a:rPr lang="en-US"/>
              <a:t>SQL supports few set operations to be performed on table data</a:t>
            </a:r>
            <a:endParaRPr/>
          </a:p>
          <a:p>
            <a:pPr indent="-228600" lvl="0" marL="228600" rtl="0" algn="just">
              <a:lnSpc>
                <a:spcPct val="90000"/>
              </a:lnSpc>
              <a:spcBef>
                <a:spcPts val="1000"/>
              </a:spcBef>
              <a:spcAft>
                <a:spcPts val="0"/>
              </a:spcAft>
              <a:buClr>
                <a:schemeClr val="dk1"/>
              </a:buClr>
              <a:buSzPct val="100000"/>
              <a:buChar char="•"/>
            </a:pPr>
            <a:r>
              <a:rPr lang="en-US"/>
              <a:t>Set operations are used to join the results of two or more SELECT statements</a:t>
            </a:r>
            <a:endParaRPr/>
          </a:p>
          <a:p>
            <a:pPr indent="-228600" lvl="0" marL="228600" rtl="0" algn="just">
              <a:lnSpc>
                <a:spcPct val="90000"/>
              </a:lnSpc>
              <a:spcBef>
                <a:spcPts val="1000"/>
              </a:spcBef>
              <a:spcAft>
                <a:spcPts val="0"/>
              </a:spcAft>
              <a:buClr>
                <a:schemeClr val="dk1"/>
              </a:buClr>
              <a:buSzPct val="100000"/>
              <a:buChar char="•"/>
            </a:pPr>
            <a:r>
              <a:rPr lang="en-US"/>
              <a:t>The set operators available in SQL are UNION, UNION ALL, INTERSECT, EXCEPT (MINUS)</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UNION</a:t>
            </a:r>
            <a:endParaRPr/>
          </a:p>
          <a:p>
            <a:pPr indent="-228600" lvl="0" marL="228600" rtl="0" algn="just">
              <a:lnSpc>
                <a:spcPct val="90000"/>
              </a:lnSpc>
              <a:spcBef>
                <a:spcPts val="1000"/>
              </a:spcBef>
              <a:spcAft>
                <a:spcPts val="0"/>
              </a:spcAft>
              <a:buClr>
                <a:schemeClr val="dk1"/>
              </a:buClr>
              <a:buSzPct val="100000"/>
              <a:buChar char="•"/>
            </a:pPr>
            <a:r>
              <a:rPr lang="en-US"/>
              <a:t>UNION is used to combine the results of two or more SELECT statements</a:t>
            </a:r>
            <a:endParaRPr/>
          </a:p>
          <a:p>
            <a:pPr indent="-228600" lvl="0" marL="228600" rtl="0" algn="just">
              <a:lnSpc>
                <a:spcPct val="90000"/>
              </a:lnSpc>
              <a:spcBef>
                <a:spcPts val="1000"/>
              </a:spcBef>
              <a:spcAft>
                <a:spcPts val="0"/>
              </a:spcAft>
              <a:buClr>
                <a:schemeClr val="dk1"/>
              </a:buClr>
              <a:buSzPct val="100000"/>
              <a:buChar char="•"/>
            </a:pPr>
            <a:r>
              <a:rPr lang="en-US"/>
              <a:t>However it will eliminate duplicate rows from its result set</a:t>
            </a:r>
            <a:endParaRPr/>
          </a:p>
          <a:p>
            <a:pPr indent="-228600" lvl="0" marL="228600" rtl="0" algn="just">
              <a:lnSpc>
                <a:spcPct val="90000"/>
              </a:lnSpc>
              <a:spcBef>
                <a:spcPts val="1000"/>
              </a:spcBef>
              <a:spcAft>
                <a:spcPts val="0"/>
              </a:spcAft>
              <a:buClr>
                <a:schemeClr val="dk1"/>
              </a:buClr>
              <a:buSzPct val="100000"/>
              <a:buChar char="•"/>
            </a:pPr>
            <a:r>
              <a:rPr lang="en-US"/>
              <a:t>In case of union, number of columns and datatype must be same in both the tables</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40" name="Google Shape;340;p40"/>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Inserting rows into Views</a:t>
            </a:r>
            <a:endParaRPr/>
          </a:p>
          <a:p>
            <a:pPr indent="-228600" lvl="0" marL="228600" rtl="0" algn="just">
              <a:lnSpc>
                <a:spcPct val="90000"/>
              </a:lnSpc>
              <a:spcBef>
                <a:spcPts val="1000"/>
              </a:spcBef>
              <a:spcAft>
                <a:spcPts val="0"/>
              </a:spcAft>
              <a:buClr>
                <a:schemeClr val="dk1"/>
              </a:buClr>
              <a:buSzPts val="2800"/>
              <a:buChar char="•"/>
            </a:pPr>
            <a:r>
              <a:rPr lang="en-US"/>
              <a:t>Rows of data can be inserted into a view</a:t>
            </a:r>
            <a:endParaRPr/>
          </a:p>
          <a:p>
            <a:pPr indent="-228600" lvl="0" marL="228600" rtl="0" algn="just">
              <a:lnSpc>
                <a:spcPct val="90000"/>
              </a:lnSpc>
              <a:spcBef>
                <a:spcPts val="1000"/>
              </a:spcBef>
              <a:spcAft>
                <a:spcPts val="0"/>
              </a:spcAft>
              <a:buClr>
                <a:schemeClr val="dk1"/>
              </a:buClr>
              <a:buSzPts val="2800"/>
              <a:buChar char="•"/>
            </a:pPr>
            <a:r>
              <a:rPr lang="en-US"/>
              <a:t>The same rules that apply to the UPDATE command also apply to the INSERT command</a:t>
            </a:r>
            <a:endParaRPr/>
          </a:p>
          <a:p>
            <a:pPr indent="-228600" lvl="0" marL="228600" rtl="0" algn="just">
              <a:lnSpc>
                <a:spcPct val="90000"/>
              </a:lnSpc>
              <a:spcBef>
                <a:spcPts val="1000"/>
              </a:spcBef>
              <a:spcAft>
                <a:spcPts val="0"/>
              </a:spcAft>
              <a:buClr>
                <a:schemeClr val="dk1"/>
              </a:buClr>
              <a:buSzPts val="2800"/>
              <a:buChar char="•"/>
            </a:pPr>
            <a:r>
              <a:rPr lang="en-US"/>
              <a:t>Here, we cannot insert rows in the CUSTOMERS_VIEW because we have not included all the NOT NULL columns in this view, otherwise you can insert rows in a view in a similar way as you insert them in a table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46" name="Google Shape;346;p41"/>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Deleting rows in Views</a:t>
            </a:r>
            <a:endParaRPr/>
          </a:p>
          <a:p>
            <a:pPr indent="-228600" lvl="0" marL="228600" rtl="0" algn="just">
              <a:lnSpc>
                <a:spcPct val="90000"/>
              </a:lnSpc>
              <a:spcBef>
                <a:spcPts val="1000"/>
              </a:spcBef>
              <a:spcAft>
                <a:spcPts val="0"/>
              </a:spcAft>
              <a:buClr>
                <a:schemeClr val="dk1"/>
              </a:buClr>
              <a:buSzPts val="2800"/>
              <a:buChar char="•"/>
            </a:pPr>
            <a:r>
              <a:rPr lang="en-US"/>
              <a:t>Rows of data can be deleted from a view</a:t>
            </a:r>
            <a:endParaRPr/>
          </a:p>
          <a:p>
            <a:pPr indent="-228600" lvl="0" marL="228600" rtl="0" algn="just">
              <a:lnSpc>
                <a:spcPct val="90000"/>
              </a:lnSpc>
              <a:spcBef>
                <a:spcPts val="1000"/>
              </a:spcBef>
              <a:spcAft>
                <a:spcPts val="0"/>
              </a:spcAft>
              <a:buClr>
                <a:schemeClr val="dk1"/>
              </a:buClr>
              <a:buSzPts val="2800"/>
              <a:buChar char="•"/>
            </a:pPr>
            <a:r>
              <a:rPr lang="en-US"/>
              <a:t>The same rules that apply to the UPDATE and INSERT commands apply to the DELETE command</a:t>
            </a:r>
            <a:endParaRPr/>
          </a:p>
          <a:p>
            <a:pPr indent="-228600" lvl="0" marL="228600" rtl="0" algn="just">
              <a:lnSpc>
                <a:spcPct val="90000"/>
              </a:lnSpc>
              <a:spcBef>
                <a:spcPts val="1000"/>
              </a:spcBef>
              <a:spcAft>
                <a:spcPts val="0"/>
              </a:spcAft>
              <a:buClr>
                <a:schemeClr val="dk1"/>
              </a:buClr>
              <a:buSzPts val="2800"/>
              <a:buChar char="•"/>
            </a:pPr>
            <a:r>
              <a:rPr lang="en-US"/>
              <a:t>Following is an example to delete a record having AGE = 22</a:t>
            </a:r>
            <a:endParaRPr/>
          </a:p>
          <a:p>
            <a:pPr indent="-228600" lvl="0" marL="228600" rtl="0" algn="just">
              <a:lnSpc>
                <a:spcPct val="90000"/>
              </a:lnSpc>
              <a:spcBef>
                <a:spcPts val="1000"/>
              </a:spcBef>
              <a:spcAft>
                <a:spcPts val="0"/>
              </a:spcAft>
              <a:buClr>
                <a:schemeClr val="dk1"/>
              </a:buClr>
              <a:buSzPts val="2800"/>
              <a:buChar char="•"/>
            </a:pPr>
            <a:r>
              <a:rPr lang="en-US"/>
              <a:t>SQL &gt; DELETE FROM CUSTOMERS_VIEW WHERE age = 22;</a:t>
            </a:r>
            <a:endParaRPr/>
          </a:p>
          <a:p>
            <a:pPr indent="-228600" lvl="0" marL="228600" rtl="0" algn="just">
              <a:lnSpc>
                <a:spcPct val="90000"/>
              </a:lnSpc>
              <a:spcBef>
                <a:spcPts val="1000"/>
              </a:spcBef>
              <a:spcAft>
                <a:spcPts val="0"/>
              </a:spcAft>
              <a:buClr>
                <a:schemeClr val="dk1"/>
              </a:buClr>
              <a:buSzPts val="2800"/>
              <a:buChar char="•"/>
            </a:pPr>
            <a:r>
              <a:rPr lang="en-US"/>
              <a:t>This would ultimately delete a row from the base table CUSTOMERS and the same would reflect in the view itself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52" name="Google Shape;352;p42"/>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Deleting rows in Views</a:t>
            </a:r>
            <a:endParaRPr/>
          </a:p>
          <a:p>
            <a:pPr indent="-228600" lvl="0" marL="228600" rtl="0" algn="just">
              <a:lnSpc>
                <a:spcPct val="90000"/>
              </a:lnSpc>
              <a:spcBef>
                <a:spcPts val="1000"/>
              </a:spcBef>
              <a:spcAft>
                <a:spcPts val="0"/>
              </a:spcAft>
              <a:buClr>
                <a:schemeClr val="dk1"/>
              </a:buClr>
              <a:buSzPts val="2800"/>
              <a:buChar char="•"/>
            </a:pPr>
            <a:r>
              <a:rPr lang="en-US"/>
              <a:t>Now, try to query the base table and the SELECT statement would produce the following result</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353" name="Google Shape;353;p42"/>
          <p:cNvPicPr preferRelativeResize="0"/>
          <p:nvPr/>
        </p:nvPicPr>
        <p:blipFill rotWithShape="1">
          <a:blip r:embed="rId3">
            <a:alphaModFix/>
          </a:blip>
          <a:srcRect b="0" l="0" r="0" t="0"/>
          <a:stretch/>
        </p:blipFill>
        <p:spPr>
          <a:xfrm>
            <a:off x="2916309" y="3429000"/>
            <a:ext cx="5477639" cy="28769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59" name="Google Shape;359;p43"/>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Dropping Views</a:t>
            </a:r>
            <a:endParaRPr/>
          </a:p>
          <a:p>
            <a:pPr indent="-228600" lvl="0" marL="228600" rtl="0" algn="just">
              <a:lnSpc>
                <a:spcPct val="90000"/>
              </a:lnSpc>
              <a:spcBef>
                <a:spcPts val="1000"/>
              </a:spcBef>
              <a:spcAft>
                <a:spcPts val="0"/>
              </a:spcAft>
              <a:buClr>
                <a:schemeClr val="dk1"/>
              </a:buClr>
              <a:buSzPts val="2800"/>
              <a:buChar char="•"/>
            </a:pPr>
            <a:r>
              <a:rPr lang="en-US"/>
              <a:t>Obviously, where you have a view, you need a way to drop the view if it is no longer needed</a:t>
            </a:r>
            <a:endParaRPr/>
          </a:p>
          <a:p>
            <a:pPr indent="-228600" lvl="0" marL="228600" rtl="0" algn="just">
              <a:lnSpc>
                <a:spcPct val="90000"/>
              </a:lnSpc>
              <a:spcBef>
                <a:spcPts val="1000"/>
              </a:spcBef>
              <a:spcAft>
                <a:spcPts val="0"/>
              </a:spcAft>
              <a:buClr>
                <a:schemeClr val="dk1"/>
              </a:buClr>
              <a:buSzPts val="2800"/>
              <a:buChar char="•"/>
            </a:pPr>
            <a:r>
              <a:rPr lang="en-US"/>
              <a:t>The syntax is very simple and is given below −</a:t>
            </a:r>
            <a:endParaRPr/>
          </a:p>
          <a:p>
            <a:pPr indent="0" lvl="0" marL="0" rtl="0" algn="just">
              <a:lnSpc>
                <a:spcPct val="90000"/>
              </a:lnSpc>
              <a:spcBef>
                <a:spcPts val="1000"/>
              </a:spcBef>
              <a:spcAft>
                <a:spcPts val="0"/>
              </a:spcAft>
              <a:buClr>
                <a:schemeClr val="dk1"/>
              </a:buClr>
              <a:buSzPts val="2800"/>
              <a:buNone/>
            </a:pPr>
            <a:r>
              <a:rPr lang="en-US"/>
              <a:t>	DROP VIEW view_name;</a:t>
            </a:r>
            <a:endParaRPr/>
          </a:p>
          <a:p>
            <a:pPr indent="-228600" lvl="0" marL="228600" rtl="0" algn="just">
              <a:lnSpc>
                <a:spcPct val="90000"/>
              </a:lnSpc>
              <a:spcBef>
                <a:spcPts val="1000"/>
              </a:spcBef>
              <a:spcAft>
                <a:spcPts val="0"/>
              </a:spcAft>
              <a:buClr>
                <a:schemeClr val="dk1"/>
              </a:buClr>
              <a:buSzPts val="2800"/>
              <a:buChar char="•"/>
            </a:pPr>
            <a:r>
              <a:rPr lang="en-US"/>
              <a:t>Following is an example to drop the CUSTOMERS_VIEW from the CUSTOMERS table</a:t>
            </a:r>
            <a:endParaRPr/>
          </a:p>
          <a:p>
            <a:pPr indent="0" lvl="0" marL="0" rtl="0" algn="just">
              <a:lnSpc>
                <a:spcPct val="90000"/>
              </a:lnSpc>
              <a:spcBef>
                <a:spcPts val="1000"/>
              </a:spcBef>
              <a:spcAft>
                <a:spcPts val="0"/>
              </a:spcAft>
              <a:buClr>
                <a:schemeClr val="dk1"/>
              </a:buClr>
              <a:buSzPts val="2800"/>
              <a:buNone/>
            </a:pPr>
            <a:r>
              <a:rPr lang="en-US"/>
              <a:t>	DROP VIEW CUSTOMERS_VIEW;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65" name="Google Shape;365;p44"/>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Views in SQL</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Advantages of Views</a:t>
            </a:r>
            <a:endParaRPr/>
          </a:p>
          <a:p>
            <a:pPr indent="-228600" lvl="0" marL="228600" rtl="0" algn="just">
              <a:lnSpc>
                <a:spcPct val="90000"/>
              </a:lnSpc>
              <a:spcBef>
                <a:spcPts val="1000"/>
              </a:spcBef>
              <a:spcAft>
                <a:spcPts val="0"/>
              </a:spcAft>
              <a:buClr>
                <a:schemeClr val="dk1"/>
              </a:buClr>
              <a:buSzPts val="2800"/>
              <a:buChar char="•"/>
            </a:pPr>
            <a:r>
              <a:rPr lang="en-US"/>
              <a:t>Restrict data access and/or simplify data access</a:t>
            </a:r>
            <a:endParaRPr/>
          </a:p>
          <a:p>
            <a:pPr indent="-228600" lvl="0" marL="228600" rtl="0" algn="just">
              <a:lnSpc>
                <a:spcPct val="90000"/>
              </a:lnSpc>
              <a:spcBef>
                <a:spcPts val="1000"/>
              </a:spcBef>
              <a:spcAft>
                <a:spcPts val="0"/>
              </a:spcAft>
              <a:buClr>
                <a:schemeClr val="dk1"/>
              </a:buClr>
              <a:buSzPts val="2800"/>
              <a:buChar char="•"/>
            </a:pPr>
            <a:r>
              <a:rPr lang="en-US"/>
              <a:t>Simplify data manipulation</a:t>
            </a:r>
            <a:endParaRPr/>
          </a:p>
          <a:p>
            <a:pPr indent="-228600" lvl="0" marL="228600" rtl="0" algn="just">
              <a:lnSpc>
                <a:spcPct val="90000"/>
              </a:lnSpc>
              <a:spcBef>
                <a:spcPts val="1000"/>
              </a:spcBef>
              <a:spcAft>
                <a:spcPts val="0"/>
              </a:spcAft>
              <a:buClr>
                <a:schemeClr val="dk1"/>
              </a:buClr>
              <a:buSzPts val="2800"/>
              <a:buChar char="•"/>
            </a:pPr>
            <a:r>
              <a:rPr lang="en-US"/>
              <a:t>Import and export data</a:t>
            </a:r>
            <a:endParaRPr/>
          </a:p>
          <a:p>
            <a:pPr indent="-228600" lvl="0" marL="228600" rtl="0" algn="just">
              <a:lnSpc>
                <a:spcPct val="90000"/>
              </a:lnSpc>
              <a:spcBef>
                <a:spcPts val="1000"/>
              </a:spcBef>
              <a:spcAft>
                <a:spcPts val="0"/>
              </a:spcAft>
              <a:buClr>
                <a:schemeClr val="dk1"/>
              </a:buClr>
              <a:buSzPts val="2800"/>
              <a:buChar char="•"/>
            </a:pPr>
            <a:r>
              <a:rPr lang="en-US"/>
              <a:t>Merge data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371" name="Google Shape;371;p45"/>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Assertions in SQL</a:t>
            </a:r>
            <a:endParaRPr/>
          </a:p>
          <a:p>
            <a:pPr indent="-228600" lvl="0" marL="228600" rtl="0" algn="just">
              <a:lnSpc>
                <a:spcPct val="90000"/>
              </a:lnSpc>
              <a:spcBef>
                <a:spcPts val="1000"/>
              </a:spcBef>
              <a:spcAft>
                <a:spcPts val="0"/>
              </a:spcAft>
              <a:buClr>
                <a:schemeClr val="dk1"/>
              </a:buClr>
              <a:buSzPct val="100000"/>
              <a:buChar char="•"/>
            </a:pPr>
            <a:r>
              <a:rPr lang="en-US"/>
              <a:t>Assertions are used to specify general restrictions on data stored in tables</a:t>
            </a:r>
            <a:endParaRPr/>
          </a:p>
          <a:p>
            <a:pPr indent="-228600" lvl="0" marL="228600" rtl="0" algn="just">
              <a:lnSpc>
                <a:spcPct val="90000"/>
              </a:lnSpc>
              <a:spcBef>
                <a:spcPts val="1000"/>
              </a:spcBef>
              <a:spcAft>
                <a:spcPts val="0"/>
              </a:spcAft>
              <a:buClr>
                <a:schemeClr val="dk1"/>
              </a:buClr>
              <a:buSzPct val="100000"/>
              <a:buChar char="•"/>
            </a:pPr>
            <a:r>
              <a:rPr lang="en-US"/>
              <a:t>These restrictions cannot be expressed using integrity constraints</a:t>
            </a:r>
            <a:endParaRPr/>
          </a:p>
          <a:p>
            <a:pPr indent="-228600" lvl="0" marL="228600" rtl="0" algn="just">
              <a:lnSpc>
                <a:spcPct val="90000"/>
              </a:lnSpc>
              <a:spcBef>
                <a:spcPts val="1000"/>
              </a:spcBef>
              <a:spcAft>
                <a:spcPts val="0"/>
              </a:spcAft>
              <a:buClr>
                <a:schemeClr val="dk1"/>
              </a:buClr>
              <a:buSzPct val="100000"/>
              <a:buChar char="•"/>
            </a:pPr>
            <a:r>
              <a:rPr lang="en-US"/>
              <a:t>Syntax:</a:t>
            </a:r>
            <a:endParaRPr/>
          </a:p>
          <a:p>
            <a:pPr indent="0" lvl="0" marL="0" rtl="0" algn="just">
              <a:lnSpc>
                <a:spcPct val="90000"/>
              </a:lnSpc>
              <a:spcBef>
                <a:spcPts val="1000"/>
              </a:spcBef>
              <a:spcAft>
                <a:spcPts val="0"/>
              </a:spcAft>
              <a:buClr>
                <a:schemeClr val="dk1"/>
              </a:buClr>
              <a:buSzPct val="100000"/>
              <a:buNone/>
            </a:pPr>
            <a:r>
              <a:rPr lang="en-US"/>
              <a:t>	CREATE ASSERTION   assertion_name  CHECK (  condition  );</a:t>
            </a:r>
            <a:endParaRPr/>
          </a:p>
          <a:p>
            <a:pPr indent="-228600" lvl="0" marL="228600" rtl="0" algn="just">
              <a:lnSpc>
                <a:spcPct val="90000"/>
              </a:lnSpc>
              <a:spcBef>
                <a:spcPts val="1000"/>
              </a:spcBef>
              <a:spcAft>
                <a:spcPts val="0"/>
              </a:spcAft>
              <a:buClr>
                <a:schemeClr val="dk1"/>
              </a:buClr>
              <a:buSzPct val="100000"/>
              <a:buChar char="•"/>
            </a:pPr>
            <a:r>
              <a:rPr lang="en-US"/>
              <a:t>Suppose we want to make sure that the salary of an employee does not exceed that of his/her manager, then the following query can be used</a:t>
            </a:r>
            <a:endParaRPr/>
          </a:p>
          <a:p>
            <a:pPr indent="0" lvl="0" marL="0" rtl="0" algn="just">
              <a:lnSpc>
                <a:spcPct val="90000"/>
              </a:lnSpc>
              <a:spcBef>
                <a:spcPts val="1000"/>
              </a:spcBef>
              <a:spcAft>
                <a:spcPts val="0"/>
              </a:spcAft>
              <a:buClr>
                <a:schemeClr val="dk1"/>
              </a:buClr>
              <a:buSzPct val="100000"/>
              <a:buNone/>
            </a:pPr>
            <a:r>
              <a:rPr lang="en-US"/>
              <a:t>CREATE ASSERTION SALARY_CONSTRIANTS CHECK (NOT EXISTS (SELECT * FROM EMPLOYEE E, EMPLOYEE M, DEPARTMENT D WHERE E. SALARY &gt; M.SALARY AND E.DNO = D.NUMBER AND D.MGRSSN = M.SSN));</a:t>
            </a:r>
            <a:endParaRPr/>
          </a:p>
          <a:p>
            <a:pPr indent="-228600" lvl="0" marL="228600" rtl="0" algn="just">
              <a:lnSpc>
                <a:spcPct val="90000"/>
              </a:lnSpc>
              <a:spcBef>
                <a:spcPts val="1000"/>
              </a:spcBef>
              <a:spcAft>
                <a:spcPts val="0"/>
              </a:spcAft>
              <a:buClr>
                <a:schemeClr val="dk1"/>
              </a:buClr>
              <a:buSzPct val="100000"/>
              <a:buChar char="•"/>
            </a:pPr>
            <a:r>
              <a:rPr lang="en-US"/>
              <a:t>The assertion part comes within the CHECK clause</a:t>
            </a:r>
            <a:endParaRPr/>
          </a:p>
          <a:p>
            <a:pPr indent="-228600" lvl="0" marL="228600" rtl="0" algn="just">
              <a:lnSpc>
                <a:spcPct val="90000"/>
              </a:lnSpc>
              <a:spcBef>
                <a:spcPts val="1000"/>
              </a:spcBef>
              <a:spcAft>
                <a:spcPts val="0"/>
              </a:spcAft>
              <a:buClr>
                <a:schemeClr val="dk1"/>
              </a:buClr>
              <a:buSzPct val="100000"/>
              <a:buChar char="•"/>
            </a:pPr>
            <a:r>
              <a:rPr lang="en-US"/>
              <a:t>For every update on salary of the employee, the database checks the condition given by the assertion and alarms if it fails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TUTORIAL NO 2</a:t>
            </a:r>
            <a:endParaRPr/>
          </a:p>
        </p:txBody>
      </p:sp>
      <p:sp>
        <p:nvSpPr>
          <p:cNvPr id="377" name="Google Shape;377;p46"/>
          <p:cNvSpPr txBox="1"/>
          <p:nvPr>
            <p:ph idx="1" type="body"/>
          </p:nvPr>
        </p:nvSpPr>
        <p:spPr>
          <a:xfrm>
            <a:off x="214312" y="1442357"/>
            <a:ext cx="11763375" cy="541564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lang="en-US"/>
              <a:t>Consider the following relations:</a:t>
            </a:r>
            <a:endParaRPr/>
          </a:p>
          <a:p>
            <a:pPr indent="-228600" lvl="0" marL="228600" rtl="0" algn="just">
              <a:lnSpc>
                <a:spcPct val="90000"/>
              </a:lnSpc>
              <a:spcBef>
                <a:spcPts val="1000"/>
              </a:spcBef>
              <a:spcAft>
                <a:spcPts val="0"/>
              </a:spcAft>
              <a:buClr>
                <a:schemeClr val="dk1"/>
              </a:buClr>
              <a:buSzPct val="100000"/>
              <a:buChar char="•"/>
            </a:pPr>
            <a:r>
              <a:rPr b="1" lang="en-US"/>
              <a:t>FACULTY(FNO, NAME, GENDER, AGE, SALARY, DNUM)</a:t>
            </a:r>
            <a:endParaRPr/>
          </a:p>
          <a:p>
            <a:pPr indent="-228600" lvl="0" marL="228600" rtl="0" algn="just">
              <a:lnSpc>
                <a:spcPct val="90000"/>
              </a:lnSpc>
              <a:spcBef>
                <a:spcPts val="1000"/>
              </a:spcBef>
              <a:spcAft>
                <a:spcPts val="0"/>
              </a:spcAft>
              <a:buClr>
                <a:schemeClr val="dk1"/>
              </a:buClr>
              <a:buSzPct val="100000"/>
              <a:buChar char="•"/>
            </a:pPr>
            <a:r>
              <a:rPr b="1" lang="en-US"/>
              <a:t>DEPARTMENT(DNO, DNAME, DPHONE)</a:t>
            </a:r>
            <a:endParaRPr/>
          </a:p>
          <a:p>
            <a:pPr indent="-228600" lvl="0" marL="228600" rtl="0" algn="just">
              <a:lnSpc>
                <a:spcPct val="90000"/>
              </a:lnSpc>
              <a:spcBef>
                <a:spcPts val="1000"/>
              </a:spcBef>
              <a:spcAft>
                <a:spcPts val="0"/>
              </a:spcAft>
              <a:buClr>
                <a:schemeClr val="dk1"/>
              </a:buClr>
              <a:buSzPct val="100000"/>
              <a:buChar char="•"/>
            </a:pPr>
            <a:r>
              <a:rPr b="1" lang="en-US"/>
              <a:t>COURSE(CNO, CNAME, CREDITS, ODNO)</a:t>
            </a:r>
            <a:endParaRPr/>
          </a:p>
          <a:p>
            <a:pPr indent="-228600" lvl="0" marL="228600" rtl="0" algn="just">
              <a:lnSpc>
                <a:spcPct val="90000"/>
              </a:lnSpc>
              <a:spcBef>
                <a:spcPts val="1000"/>
              </a:spcBef>
              <a:spcAft>
                <a:spcPts val="0"/>
              </a:spcAft>
              <a:buClr>
                <a:schemeClr val="dk1"/>
              </a:buClr>
              <a:buSzPct val="100000"/>
              <a:buChar char="•"/>
            </a:pPr>
            <a:r>
              <a:rPr b="1" lang="en-US"/>
              <a:t>TEACHING(FNO, CNO, SEMESTER)</a:t>
            </a:r>
            <a:endParaRPr/>
          </a:p>
          <a:p>
            <a:pPr indent="-228600" lvl="0" marL="228600" rtl="0" algn="just">
              <a:lnSpc>
                <a:spcPct val="90000"/>
              </a:lnSpc>
              <a:spcBef>
                <a:spcPts val="1000"/>
              </a:spcBef>
              <a:spcAft>
                <a:spcPts val="0"/>
              </a:spcAft>
              <a:buClr>
                <a:schemeClr val="dk1"/>
              </a:buClr>
              <a:buSzPct val="100000"/>
              <a:buChar char="•"/>
            </a:pPr>
            <a:r>
              <a:rPr b="1" lang="en-US"/>
              <a:t>DNUM is a foreign key that identifies the department to which a faculty belongs</a:t>
            </a:r>
            <a:endParaRPr/>
          </a:p>
          <a:p>
            <a:pPr indent="-228600" lvl="0" marL="228600" rtl="0" algn="just">
              <a:lnSpc>
                <a:spcPct val="90000"/>
              </a:lnSpc>
              <a:spcBef>
                <a:spcPts val="1000"/>
              </a:spcBef>
              <a:spcAft>
                <a:spcPts val="0"/>
              </a:spcAft>
              <a:buClr>
                <a:schemeClr val="dk1"/>
              </a:buClr>
              <a:buSzPct val="100000"/>
              <a:buChar char="•"/>
            </a:pPr>
            <a:r>
              <a:rPr b="1" lang="en-US"/>
              <a:t>ODNO is a foreign key identifying the department that offers a course</a:t>
            </a:r>
            <a:endParaRPr/>
          </a:p>
          <a:p>
            <a:pPr indent="-64135" lvl="0" marL="228600" rtl="0" algn="just">
              <a:lnSpc>
                <a:spcPct val="90000"/>
              </a:lnSpc>
              <a:spcBef>
                <a:spcPts val="1000"/>
              </a:spcBef>
              <a:spcAft>
                <a:spcPts val="0"/>
              </a:spcAft>
              <a:buClr>
                <a:schemeClr val="dk1"/>
              </a:buClr>
              <a:buSzPct val="100000"/>
              <a:buNone/>
            </a:pPr>
            <a:r>
              <a:t/>
            </a:r>
            <a:endParaRPr b="1"/>
          </a:p>
          <a:p>
            <a:pPr indent="-228600" lvl="0" marL="228600" rtl="0" algn="just">
              <a:lnSpc>
                <a:spcPct val="90000"/>
              </a:lnSpc>
              <a:spcBef>
                <a:spcPts val="1000"/>
              </a:spcBef>
              <a:spcAft>
                <a:spcPts val="0"/>
              </a:spcAft>
              <a:buClr>
                <a:schemeClr val="dk1"/>
              </a:buClr>
              <a:buSzPct val="100000"/>
              <a:buChar char="•"/>
            </a:pPr>
            <a:r>
              <a:rPr b="1" lang="en-US"/>
              <a:t>Write SQL expressions for the following queries:</a:t>
            </a:r>
            <a:endParaRPr/>
          </a:p>
          <a:p>
            <a:pPr indent="-228600" lvl="0" marL="228600" rtl="0" algn="just">
              <a:lnSpc>
                <a:spcPct val="90000"/>
              </a:lnSpc>
              <a:spcBef>
                <a:spcPts val="1000"/>
              </a:spcBef>
              <a:spcAft>
                <a:spcPts val="0"/>
              </a:spcAft>
              <a:buClr>
                <a:schemeClr val="dk1"/>
              </a:buClr>
              <a:buSzPct val="100000"/>
              <a:buChar char="•"/>
            </a:pPr>
            <a:r>
              <a:rPr lang="en-US"/>
              <a:t>Names and department number of faculty members</a:t>
            </a:r>
            <a:endParaRPr/>
          </a:p>
          <a:p>
            <a:pPr indent="-228600" lvl="0" marL="228600" rtl="0" algn="just">
              <a:lnSpc>
                <a:spcPct val="90000"/>
              </a:lnSpc>
              <a:spcBef>
                <a:spcPts val="1000"/>
              </a:spcBef>
              <a:spcAft>
                <a:spcPts val="0"/>
              </a:spcAft>
              <a:buClr>
                <a:schemeClr val="dk1"/>
              </a:buClr>
              <a:buSzPct val="100000"/>
              <a:buChar char="•"/>
            </a:pPr>
            <a:r>
              <a:rPr lang="en-US"/>
              <a:t>Names and Phone number of department No.2</a:t>
            </a:r>
            <a:endParaRPr/>
          </a:p>
          <a:p>
            <a:pPr indent="-228600" lvl="0" marL="228600" rtl="0" algn="just">
              <a:lnSpc>
                <a:spcPct val="90000"/>
              </a:lnSpc>
              <a:spcBef>
                <a:spcPts val="1000"/>
              </a:spcBef>
              <a:spcAft>
                <a:spcPts val="0"/>
              </a:spcAft>
              <a:buClr>
                <a:schemeClr val="dk1"/>
              </a:buClr>
              <a:buSzPct val="100000"/>
              <a:buChar char="•"/>
            </a:pPr>
            <a:r>
              <a:rPr lang="en-US"/>
              <a:t>Names and credits of Course no. 5</a:t>
            </a:r>
            <a:endParaRPr/>
          </a:p>
          <a:p>
            <a:pPr indent="-228600" lvl="0" marL="228600" rtl="0" algn="just">
              <a:lnSpc>
                <a:spcPct val="90000"/>
              </a:lnSpc>
              <a:spcBef>
                <a:spcPts val="1000"/>
              </a:spcBef>
              <a:spcAft>
                <a:spcPts val="0"/>
              </a:spcAft>
              <a:buClr>
                <a:schemeClr val="dk1"/>
              </a:buClr>
              <a:buSzPct val="100000"/>
              <a:buChar char="•"/>
            </a:pPr>
            <a:r>
              <a:rPr lang="en-US"/>
              <a:t>Faculty number and corresponding course no of 4</a:t>
            </a:r>
            <a:r>
              <a:rPr baseline="30000" lang="en-US"/>
              <a:t>th</a:t>
            </a:r>
            <a:r>
              <a:rPr lang="en-US"/>
              <a:t> semester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TUTORIAL NO 2</a:t>
            </a:r>
            <a:endParaRPr/>
          </a:p>
        </p:txBody>
      </p:sp>
      <p:sp>
        <p:nvSpPr>
          <p:cNvPr id="383" name="Google Shape;383;p47"/>
          <p:cNvSpPr txBox="1"/>
          <p:nvPr>
            <p:ph idx="1" type="body"/>
          </p:nvPr>
        </p:nvSpPr>
        <p:spPr>
          <a:xfrm>
            <a:off x="214312" y="1442357"/>
            <a:ext cx="11763375" cy="54156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Names and department number of faculty members</a:t>
            </a:r>
            <a:endParaRPr/>
          </a:p>
          <a:p>
            <a:pPr indent="0" lvl="0" marL="0" rtl="0" algn="just">
              <a:lnSpc>
                <a:spcPct val="90000"/>
              </a:lnSpc>
              <a:spcBef>
                <a:spcPts val="1000"/>
              </a:spcBef>
              <a:spcAft>
                <a:spcPts val="0"/>
              </a:spcAft>
              <a:buClr>
                <a:schemeClr val="dk1"/>
              </a:buClr>
              <a:buSzPts val="2800"/>
              <a:buNone/>
            </a:pPr>
            <a:r>
              <a:rPr lang="en-US"/>
              <a:t>	SELECT NAME, DNUM FROM FACULTY;</a:t>
            </a:r>
            <a:endParaRPr/>
          </a:p>
          <a:p>
            <a:pPr indent="-228600" lvl="0" marL="228600" rtl="0" algn="just">
              <a:lnSpc>
                <a:spcPct val="90000"/>
              </a:lnSpc>
              <a:spcBef>
                <a:spcPts val="1000"/>
              </a:spcBef>
              <a:spcAft>
                <a:spcPts val="0"/>
              </a:spcAft>
              <a:buClr>
                <a:schemeClr val="dk1"/>
              </a:buClr>
              <a:buSzPts val="2800"/>
              <a:buChar char="•"/>
            </a:pPr>
            <a:r>
              <a:rPr lang="en-US"/>
              <a:t>Names and Phone number of department No.2</a:t>
            </a:r>
            <a:endParaRPr/>
          </a:p>
          <a:p>
            <a:pPr indent="0" lvl="0" marL="0" rtl="0" algn="just">
              <a:lnSpc>
                <a:spcPct val="90000"/>
              </a:lnSpc>
              <a:spcBef>
                <a:spcPts val="1000"/>
              </a:spcBef>
              <a:spcAft>
                <a:spcPts val="0"/>
              </a:spcAft>
              <a:buClr>
                <a:schemeClr val="dk1"/>
              </a:buClr>
              <a:buSzPts val="2800"/>
              <a:buNone/>
            </a:pPr>
            <a:r>
              <a:rPr lang="en-US"/>
              <a:t>	SELECT DNAME, DPHONE FROM DEPARTMENT WHERE DNO = 2;</a:t>
            </a:r>
            <a:endParaRPr/>
          </a:p>
          <a:p>
            <a:pPr indent="-228600" lvl="0" marL="228600" rtl="0" algn="just">
              <a:lnSpc>
                <a:spcPct val="90000"/>
              </a:lnSpc>
              <a:spcBef>
                <a:spcPts val="1000"/>
              </a:spcBef>
              <a:spcAft>
                <a:spcPts val="0"/>
              </a:spcAft>
              <a:buClr>
                <a:schemeClr val="dk1"/>
              </a:buClr>
              <a:buSzPts val="2800"/>
              <a:buChar char="•"/>
            </a:pPr>
            <a:r>
              <a:rPr lang="en-US"/>
              <a:t>Names and credits of Course no. 5</a:t>
            </a:r>
            <a:endParaRPr/>
          </a:p>
          <a:p>
            <a:pPr indent="0" lvl="0" marL="0" rtl="0" algn="just">
              <a:lnSpc>
                <a:spcPct val="90000"/>
              </a:lnSpc>
              <a:spcBef>
                <a:spcPts val="1000"/>
              </a:spcBef>
              <a:spcAft>
                <a:spcPts val="0"/>
              </a:spcAft>
              <a:buClr>
                <a:schemeClr val="dk1"/>
              </a:buClr>
              <a:buSzPts val="2800"/>
              <a:buNone/>
            </a:pPr>
            <a:r>
              <a:rPr lang="en-US"/>
              <a:t>	SELECT CNAME, CREDIT FROM COURSE WHERE CNO = 5;</a:t>
            </a:r>
            <a:endParaRPr/>
          </a:p>
          <a:p>
            <a:pPr indent="-228600" lvl="0" marL="228600" rtl="0" algn="just">
              <a:lnSpc>
                <a:spcPct val="90000"/>
              </a:lnSpc>
              <a:spcBef>
                <a:spcPts val="1000"/>
              </a:spcBef>
              <a:spcAft>
                <a:spcPts val="0"/>
              </a:spcAft>
              <a:buClr>
                <a:schemeClr val="dk1"/>
              </a:buClr>
              <a:buSzPts val="2800"/>
              <a:buChar char="•"/>
            </a:pPr>
            <a:r>
              <a:rPr lang="en-US"/>
              <a:t>Faculty number and corresponding course no of 4</a:t>
            </a:r>
            <a:r>
              <a:rPr baseline="30000" lang="en-US"/>
              <a:t>th</a:t>
            </a:r>
            <a:r>
              <a:rPr lang="en-US"/>
              <a:t> semester</a:t>
            </a:r>
            <a:endParaRPr/>
          </a:p>
          <a:p>
            <a:pPr indent="0" lvl="0" marL="0" rtl="0" algn="just">
              <a:lnSpc>
                <a:spcPct val="90000"/>
              </a:lnSpc>
              <a:spcBef>
                <a:spcPts val="1000"/>
              </a:spcBef>
              <a:spcAft>
                <a:spcPts val="0"/>
              </a:spcAft>
              <a:buClr>
                <a:schemeClr val="dk1"/>
              </a:buClr>
              <a:buSzPts val="2800"/>
              <a:buNone/>
            </a:pPr>
            <a:r>
              <a:rPr lang="en-US"/>
              <a:t>	SELECT FNO, CNO FROM TEACHING WHERE SEMESTER = 4;</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TUTORIAL NO 2</a:t>
            </a:r>
            <a:endParaRPr/>
          </a:p>
        </p:txBody>
      </p:sp>
      <p:sp>
        <p:nvSpPr>
          <p:cNvPr id="389" name="Google Shape;389;p48"/>
          <p:cNvSpPr txBox="1"/>
          <p:nvPr>
            <p:ph idx="1" type="body"/>
          </p:nvPr>
        </p:nvSpPr>
        <p:spPr>
          <a:xfrm>
            <a:off x="214312" y="1442357"/>
            <a:ext cx="11763375" cy="541564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lang="en-US"/>
              <a:t>Consider the following relations:</a:t>
            </a:r>
            <a:endParaRPr/>
          </a:p>
          <a:p>
            <a:pPr indent="-228600" lvl="0" marL="228600" rtl="0" algn="just">
              <a:lnSpc>
                <a:spcPct val="90000"/>
              </a:lnSpc>
              <a:spcBef>
                <a:spcPts val="1000"/>
              </a:spcBef>
              <a:spcAft>
                <a:spcPts val="0"/>
              </a:spcAft>
              <a:buClr>
                <a:schemeClr val="dk1"/>
              </a:buClr>
              <a:buSzPct val="100000"/>
              <a:buChar char="•"/>
            </a:pPr>
            <a:r>
              <a:rPr b="1" lang="en-US"/>
              <a:t>FACULTY(FNO, NAME, GENDER, AGE, SALARY, DNUM)</a:t>
            </a:r>
            <a:endParaRPr/>
          </a:p>
          <a:p>
            <a:pPr indent="-228600" lvl="0" marL="228600" rtl="0" algn="just">
              <a:lnSpc>
                <a:spcPct val="90000"/>
              </a:lnSpc>
              <a:spcBef>
                <a:spcPts val="1000"/>
              </a:spcBef>
              <a:spcAft>
                <a:spcPts val="0"/>
              </a:spcAft>
              <a:buClr>
                <a:schemeClr val="dk1"/>
              </a:buClr>
              <a:buSzPct val="100000"/>
              <a:buChar char="•"/>
            </a:pPr>
            <a:r>
              <a:rPr b="1" lang="en-US"/>
              <a:t>DEPARTMENT(DNO, DNAME, DPHONE)</a:t>
            </a:r>
            <a:endParaRPr/>
          </a:p>
          <a:p>
            <a:pPr indent="-228600" lvl="0" marL="228600" rtl="0" algn="just">
              <a:lnSpc>
                <a:spcPct val="90000"/>
              </a:lnSpc>
              <a:spcBef>
                <a:spcPts val="1000"/>
              </a:spcBef>
              <a:spcAft>
                <a:spcPts val="0"/>
              </a:spcAft>
              <a:buClr>
                <a:schemeClr val="dk1"/>
              </a:buClr>
              <a:buSzPct val="100000"/>
              <a:buChar char="•"/>
            </a:pPr>
            <a:r>
              <a:rPr b="1" lang="en-US"/>
              <a:t>COURSE(CNO, CNAME, CREDITS, ODNO)</a:t>
            </a:r>
            <a:endParaRPr/>
          </a:p>
          <a:p>
            <a:pPr indent="-228600" lvl="0" marL="228600" rtl="0" algn="just">
              <a:lnSpc>
                <a:spcPct val="90000"/>
              </a:lnSpc>
              <a:spcBef>
                <a:spcPts val="1000"/>
              </a:spcBef>
              <a:spcAft>
                <a:spcPts val="0"/>
              </a:spcAft>
              <a:buClr>
                <a:schemeClr val="dk1"/>
              </a:buClr>
              <a:buSzPct val="100000"/>
              <a:buChar char="•"/>
            </a:pPr>
            <a:r>
              <a:rPr b="1" lang="en-US"/>
              <a:t>TEACHING(FNO, CNO, SEMESTER)</a:t>
            </a:r>
            <a:endParaRPr/>
          </a:p>
          <a:p>
            <a:pPr indent="-228600" lvl="0" marL="228600" rtl="0" algn="just">
              <a:lnSpc>
                <a:spcPct val="90000"/>
              </a:lnSpc>
              <a:spcBef>
                <a:spcPts val="1000"/>
              </a:spcBef>
              <a:spcAft>
                <a:spcPts val="0"/>
              </a:spcAft>
              <a:buClr>
                <a:schemeClr val="dk1"/>
              </a:buClr>
              <a:buSzPct val="100000"/>
              <a:buChar char="•"/>
            </a:pPr>
            <a:r>
              <a:rPr b="1" lang="en-US"/>
              <a:t>DNUM is a foreign key that identifies the department to which a faculty belongs</a:t>
            </a:r>
            <a:endParaRPr/>
          </a:p>
          <a:p>
            <a:pPr indent="-228600" lvl="0" marL="228600" rtl="0" algn="just">
              <a:lnSpc>
                <a:spcPct val="90000"/>
              </a:lnSpc>
              <a:spcBef>
                <a:spcPts val="1000"/>
              </a:spcBef>
              <a:spcAft>
                <a:spcPts val="0"/>
              </a:spcAft>
              <a:buClr>
                <a:schemeClr val="dk1"/>
              </a:buClr>
              <a:buSzPct val="100000"/>
              <a:buChar char="•"/>
            </a:pPr>
            <a:r>
              <a:rPr b="1" lang="en-US"/>
              <a:t>ODNO is a foreign key identifying the department that offers a course</a:t>
            </a:r>
            <a:endParaRPr/>
          </a:p>
          <a:p>
            <a:pPr indent="-64135" lvl="0" marL="228600" rtl="0" algn="just">
              <a:lnSpc>
                <a:spcPct val="90000"/>
              </a:lnSpc>
              <a:spcBef>
                <a:spcPts val="1000"/>
              </a:spcBef>
              <a:spcAft>
                <a:spcPts val="0"/>
              </a:spcAft>
              <a:buClr>
                <a:schemeClr val="dk1"/>
              </a:buClr>
              <a:buSzPct val="100000"/>
              <a:buNone/>
            </a:pPr>
            <a:r>
              <a:t/>
            </a:r>
            <a:endParaRPr b="1"/>
          </a:p>
          <a:p>
            <a:pPr indent="-228600" lvl="0" marL="228600" rtl="0" algn="just">
              <a:lnSpc>
                <a:spcPct val="90000"/>
              </a:lnSpc>
              <a:spcBef>
                <a:spcPts val="1000"/>
              </a:spcBef>
              <a:spcAft>
                <a:spcPts val="0"/>
              </a:spcAft>
              <a:buClr>
                <a:schemeClr val="dk1"/>
              </a:buClr>
              <a:buSzPct val="100000"/>
              <a:buChar char="•"/>
            </a:pPr>
            <a:r>
              <a:rPr b="1" lang="en-US"/>
              <a:t>Write SQL expressions for the following queries:</a:t>
            </a:r>
            <a:endParaRPr/>
          </a:p>
          <a:p>
            <a:pPr indent="-228600" lvl="0" marL="228600" rtl="0" algn="just">
              <a:lnSpc>
                <a:spcPct val="90000"/>
              </a:lnSpc>
              <a:spcBef>
                <a:spcPts val="1000"/>
              </a:spcBef>
              <a:spcAft>
                <a:spcPts val="0"/>
              </a:spcAft>
              <a:buClr>
                <a:schemeClr val="dk1"/>
              </a:buClr>
              <a:buSzPct val="100000"/>
              <a:buChar char="•"/>
            </a:pPr>
            <a:r>
              <a:rPr lang="en-US"/>
              <a:t>Names and department name of faculty members</a:t>
            </a:r>
            <a:endParaRPr/>
          </a:p>
          <a:p>
            <a:pPr indent="-228600" lvl="0" marL="228600" rtl="0" algn="just">
              <a:lnSpc>
                <a:spcPct val="90000"/>
              </a:lnSpc>
              <a:spcBef>
                <a:spcPts val="1000"/>
              </a:spcBef>
              <a:spcAft>
                <a:spcPts val="0"/>
              </a:spcAft>
              <a:buClr>
                <a:schemeClr val="dk1"/>
              </a:buClr>
              <a:buSzPct val="100000"/>
              <a:buChar char="•"/>
            </a:pPr>
            <a:r>
              <a:rPr lang="en-US"/>
              <a:t>Names of faculty members not offering any course</a:t>
            </a:r>
            <a:endParaRPr/>
          </a:p>
          <a:p>
            <a:pPr indent="-228600" lvl="0" marL="228600" rtl="0" algn="just">
              <a:lnSpc>
                <a:spcPct val="90000"/>
              </a:lnSpc>
              <a:spcBef>
                <a:spcPts val="1000"/>
              </a:spcBef>
              <a:spcAft>
                <a:spcPts val="0"/>
              </a:spcAft>
              <a:buClr>
                <a:schemeClr val="dk1"/>
              </a:buClr>
              <a:buSzPct val="100000"/>
              <a:buChar char="•"/>
            </a:pPr>
            <a:r>
              <a:rPr lang="en-US"/>
              <a:t>Names of departments offering more than three courses in alphabetic order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TUTORIAL NO 2</a:t>
            </a:r>
            <a:endParaRPr/>
          </a:p>
        </p:txBody>
      </p:sp>
      <p:sp>
        <p:nvSpPr>
          <p:cNvPr id="395" name="Google Shape;395;p49"/>
          <p:cNvSpPr txBox="1"/>
          <p:nvPr>
            <p:ph idx="1" type="body"/>
          </p:nvPr>
        </p:nvSpPr>
        <p:spPr>
          <a:xfrm>
            <a:off x="214312" y="1442357"/>
            <a:ext cx="11763375" cy="54156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Names and department names of faculty members</a:t>
            </a:r>
            <a:endParaRPr/>
          </a:p>
          <a:p>
            <a:pPr indent="0" lvl="0" marL="0" rtl="0" algn="just">
              <a:lnSpc>
                <a:spcPct val="90000"/>
              </a:lnSpc>
              <a:spcBef>
                <a:spcPts val="1000"/>
              </a:spcBef>
              <a:spcAft>
                <a:spcPts val="0"/>
              </a:spcAft>
              <a:buClr>
                <a:schemeClr val="dk1"/>
              </a:buClr>
              <a:buSzPts val="2800"/>
              <a:buNone/>
            </a:pPr>
            <a:r>
              <a:rPr lang="en-US"/>
              <a:t>	SELECT NAME, DNAME FROM FACULTY, DEPARTMENT WHERE DNUM = DNO;</a:t>
            </a:r>
            <a:endParaRPr/>
          </a:p>
          <a:p>
            <a:pPr indent="-228600" lvl="0" marL="228600" rtl="0" algn="just">
              <a:lnSpc>
                <a:spcPct val="90000"/>
              </a:lnSpc>
              <a:spcBef>
                <a:spcPts val="1000"/>
              </a:spcBef>
              <a:spcAft>
                <a:spcPts val="0"/>
              </a:spcAft>
              <a:buClr>
                <a:schemeClr val="dk1"/>
              </a:buClr>
              <a:buSzPts val="2800"/>
              <a:buChar char="•"/>
            </a:pPr>
            <a:r>
              <a:rPr lang="en-US"/>
              <a:t>Names of faculty members not offering any course</a:t>
            </a:r>
            <a:endParaRPr/>
          </a:p>
          <a:p>
            <a:pPr indent="0" lvl="0" marL="0" rtl="0" algn="just">
              <a:lnSpc>
                <a:spcPct val="90000"/>
              </a:lnSpc>
              <a:spcBef>
                <a:spcPts val="1000"/>
              </a:spcBef>
              <a:spcAft>
                <a:spcPts val="0"/>
              </a:spcAft>
              <a:buClr>
                <a:schemeClr val="dk1"/>
              </a:buClr>
              <a:buSzPts val="2800"/>
              <a:buNone/>
            </a:pPr>
            <a:r>
              <a:rPr lang="en-US"/>
              <a:t>	SELECT NAME FROM FACULTY WHERE FNO NOT IN (SELECT FNO FROM TEACHING);</a:t>
            </a:r>
            <a:endParaRPr/>
          </a:p>
          <a:p>
            <a:pPr indent="-228600" lvl="0" marL="228600" rtl="0" algn="just">
              <a:lnSpc>
                <a:spcPct val="90000"/>
              </a:lnSpc>
              <a:spcBef>
                <a:spcPts val="1000"/>
              </a:spcBef>
              <a:spcAft>
                <a:spcPts val="0"/>
              </a:spcAft>
              <a:buClr>
                <a:schemeClr val="dk1"/>
              </a:buClr>
              <a:buSzPts val="2800"/>
              <a:buChar char="•"/>
            </a:pPr>
            <a:r>
              <a:rPr lang="en-US"/>
              <a:t>Names of departments offering more than three courses in alphabetic order</a:t>
            </a:r>
            <a:endParaRPr/>
          </a:p>
          <a:p>
            <a:pPr indent="0" lvl="0" marL="0" rtl="0" algn="just">
              <a:lnSpc>
                <a:spcPct val="90000"/>
              </a:lnSpc>
              <a:spcBef>
                <a:spcPts val="1000"/>
              </a:spcBef>
              <a:spcAft>
                <a:spcPts val="0"/>
              </a:spcAft>
              <a:buClr>
                <a:schemeClr val="dk1"/>
              </a:buClr>
              <a:buSzPts val="2800"/>
              <a:buNone/>
            </a:pPr>
            <a:r>
              <a:rPr lang="en-US"/>
              <a:t>	SELECT DNAME FROM DEPARTMENT WHERE DNO IN (SELECT ODNO FROM COURSE GROUP BY ODNO HAVING COUNT(CNO) &gt;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09" name="Google Shape;109;p5"/>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228600" lvl="0" marL="228600" rtl="0" algn="just">
              <a:lnSpc>
                <a:spcPct val="90000"/>
              </a:lnSpc>
              <a:spcBef>
                <a:spcPts val="1000"/>
              </a:spcBef>
              <a:spcAft>
                <a:spcPts val="0"/>
              </a:spcAft>
              <a:buClr>
                <a:schemeClr val="dk1"/>
              </a:buClr>
              <a:buSzPts val="2800"/>
              <a:buChar char="•"/>
            </a:pPr>
            <a:r>
              <a:rPr lang="en-US"/>
              <a:t>Consider the table first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Consider the table second</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10" name="Google Shape;110;p5"/>
          <p:cNvPicPr preferRelativeResize="0"/>
          <p:nvPr/>
        </p:nvPicPr>
        <p:blipFill rotWithShape="1">
          <a:blip r:embed="rId3">
            <a:alphaModFix/>
          </a:blip>
          <a:srcRect b="0" l="0" r="0" t="0"/>
          <a:stretch/>
        </p:blipFill>
        <p:spPr>
          <a:xfrm>
            <a:off x="2211648" y="2871646"/>
            <a:ext cx="2038774" cy="1261559"/>
          </a:xfrm>
          <a:prstGeom prst="rect">
            <a:avLst/>
          </a:prstGeom>
          <a:noFill/>
          <a:ln cap="flat" cmpd="sng" w="9525">
            <a:solidFill>
              <a:schemeClr val="dk1"/>
            </a:solidFill>
            <a:prstDash val="solid"/>
            <a:round/>
            <a:headEnd len="sm" w="sm" type="none"/>
            <a:tailEnd len="sm" w="sm" type="none"/>
          </a:ln>
        </p:spPr>
      </p:pic>
      <p:pic>
        <p:nvPicPr>
          <p:cNvPr id="111" name="Google Shape;111;p5"/>
          <p:cNvPicPr preferRelativeResize="0"/>
          <p:nvPr/>
        </p:nvPicPr>
        <p:blipFill rotWithShape="1">
          <a:blip r:embed="rId4">
            <a:alphaModFix/>
          </a:blip>
          <a:srcRect b="0" l="0" r="0" t="0"/>
          <a:stretch/>
        </p:blipFill>
        <p:spPr>
          <a:xfrm>
            <a:off x="2211648" y="4834970"/>
            <a:ext cx="2038775" cy="1657905"/>
          </a:xfrm>
          <a:prstGeom prst="rect">
            <a:avLst/>
          </a:prstGeom>
          <a:noFill/>
          <a:ln cap="flat" cmpd="sng" w="9525">
            <a:solidFill>
              <a:schemeClr val="dk1"/>
            </a:solidFill>
            <a:prstDash val="solid"/>
            <a:round/>
            <a:headEnd len="sm" w="sm" type="none"/>
            <a:tailEnd len="sm" w="sm" type="none"/>
          </a:ln>
        </p:spPr>
      </p:pic>
      <p:sp>
        <p:nvSpPr>
          <p:cNvPr id="112" name="Google Shape;112;p5"/>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Click to add text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TUTORIAL NO 2</a:t>
            </a:r>
            <a:endParaRPr/>
          </a:p>
        </p:txBody>
      </p:sp>
      <p:sp>
        <p:nvSpPr>
          <p:cNvPr id="401" name="Google Shape;401;p50"/>
          <p:cNvSpPr txBox="1"/>
          <p:nvPr>
            <p:ph idx="1" type="body"/>
          </p:nvPr>
        </p:nvSpPr>
        <p:spPr>
          <a:xfrm>
            <a:off x="214312" y="1442357"/>
            <a:ext cx="11763375" cy="541564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lang="en-US"/>
              <a:t>Consider the following relations:</a:t>
            </a:r>
            <a:endParaRPr/>
          </a:p>
          <a:p>
            <a:pPr indent="-228600" lvl="0" marL="228600" rtl="0" algn="just">
              <a:lnSpc>
                <a:spcPct val="90000"/>
              </a:lnSpc>
              <a:spcBef>
                <a:spcPts val="1000"/>
              </a:spcBef>
              <a:spcAft>
                <a:spcPts val="0"/>
              </a:spcAft>
              <a:buClr>
                <a:schemeClr val="dk1"/>
              </a:buClr>
              <a:buSzPct val="100000"/>
              <a:buChar char="•"/>
            </a:pPr>
            <a:r>
              <a:rPr b="1" lang="en-US"/>
              <a:t>FACULTY(FNO, NAME, GENDER, AGE, SALARY, DNUM)</a:t>
            </a:r>
            <a:endParaRPr/>
          </a:p>
          <a:p>
            <a:pPr indent="-228600" lvl="0" marL="228600" rtl="0" algn="just">
              <a:lnSpc>
                <a:spcPct val="90000"/>
              </a:lnSpc>
              <a:spcBef>
                <a:spcPts val="1000"/>
              </a:spcBef>
              <a:spcAft>
                <a:spcPts val="0"/>
              </a:spcAft>
              <a:buClr>
                <a:schemeClr val="dk1"/>
              </a:buClr>
              <a:buSzPct val="100000"/>
              <a:buChar char="•"/>
            </a:pPr>
            <a:r>
              <a:rPr b="1" lang="en-US"/>
              <a:t>DEPARTMENT(DNO, DNAME, DPHONE)</a:t>
            </a:r>
            <a:endParaRPr/>
          </a:p>
          <a:p>
            <a:pPr indent="-228600" lvl="0" marL="228600" rtl="0" algn="just">
              <a:lnSpc>
                <a:spcPct val="90000"/>
              </a:lnSpc>
              <a:spcBef>
                <a:spcPts val="1000"/>
              </a:spcBef>
              <a:spcAft>
                <a:spcPts val="0"/>
              </a:spcAft>
              <a:buClr>
                <a:schemeClr val="dk1"/>
              </a:buClr>
              <a:buSzPct val="100000"/>
              <a:buChar char="•"/>
            </a:pPr>
            <a:r>
              <a:rPr b="1" lang="en-US"/>
              <a:t>COURSE(CNO, CNAME, CREDITS, ODNO)</a:t>
            </a:r>
            <a:endParaRPr/>
          </a:p>
          <a:p>
            <a:pPr indent="-228600" lvl="0" marL="228600" rtl="0" algn="just">
              <a:lnSpc>
                <a:spcPct val="90000"/>
              </a:lnSpc>
              <a:spcBef>
                <a:spcPts val="1000"/>
              </a:spcBef>
              <a:spcAft>
                <a:spcPts val="0"/>
              </a:spcAft>
              <a:buClr>
                <a:schemeClr val="dk1"/>
              </a:buClr>
              <a:buSzPct val="100000"/>
              <a:buChar char="•"/>
            </a:pPr>
            <a:r>
              <a:rPr b="1" lang="en-US"/>
              <a:t>TEACHING(FNO, CNO, SEMESTER)</a:t>
            </a:r>
            <a:endParaRPr/>
          </a:p>
          <a:p>
            <a:pPr indent="-228600" lvl="0" marL="228600" rtl="0" algn="just">
              <a:lnSpc>
                <a:spcPct val="90000"/>
              </a:lnSpc>
              <a:spcBef>
                <a:spcPts val="1000"/>
              </a:spcBef>
              <a:spcAft>
                <a:spcPts val="0"/>
              </a:spcAft>
              <a:buClr>
                <a:schemeClr val="dk1"/>
              </a:buClr>
              <a:buSzPct val="100000"/>
              <a:buChar char="•"/>
            </a:pPr>
            <a:r>
              <a:rPr b="1" lang="en-US"/>
              <a:t>DNUM is a foreign key that identifies the department to which a faculty belongs</a:t>
            </a:r>
            <a:endParaRPr/>
          </a:p>
          <a:p>
            <a:pPr indent="-228600" lvl="0" marL="228600" rtl="0" algn="just">
              <a:lnSpc>
                <a:spcPct val="90000"/>
              </a:lnSpc>
              <a:spcBef>
                <a:spcPts val="1000"/>
              </a:spcBef>
              <a:spcAft>
                <a:spcPts val="0"/>
              </a:spcAft>
              <a:buClr>
                <a:schemeClr val="dk1"/>
              </a:buClr>
              <a:buSzPct val="100000"/>
              <a:buChar char="•"/>
            </a:pPr>
            <a:r>
              <a:rPr b="1" lang="en-US"/>
              <a:t>ODNO is a foreign key identifying the department that offers a course</a:t>
            </a:r>
            <a:endParaRPr/>
          </a:p>
          <a:p>
            <a:pPr indent="-64135" lvl="0" marL="228600" rtl="0" algn="just">
              <a:lnSpc>
                <a:spcPct val="90000"/>
              </a:lnSpc>
              <a:spcBef>
                <a:spcPts val="1000"/>
              </a:spcBef>
              <a:spcAft>
                <a:spcPts val="0"/>
              </a:spcAft>
              <a:buClr>
                <a:schemeClr val="dk1"/>
              </a:buClr>
              <a:buSzPct val="100000"/>
              <a:buNone/>
            </a:pPr>
            <a:r>
              <a:t/>
            </a:r>
            <a:endParaRPr b="1"/>
          </a:p>
          <a:p>
            <a:pPr indent="-228600" lvl="0" marL="228600" rtl="0" algn="just">
              <a:lnSpc>
                <a:spcPct val="90000"/>
              </a:lnSpc>
              <a:spcBef>
                <a:spcPts val="1000"/>
              </a:spcBef>
              <a:spcAft>
                <a:spcPts val="0"/>
              </a:spcAft>
              <a:buClr>
                <a:schemeClr val="dk1"/>
              </a:buClr>
              <a:buSzPct val="100000"/>
              <a:buChar char="•"/>
            </a:pPr>
            <a:r>
              <a:rPr b="1" lang="en-US"/>
              <a:t>Write SQL expressions for the following queries:</a:t>
            </a:r>
            <a:endParaRPr/>
          </a:p>
          <a:p>
            <a:pPr indent="-228600" lvl="0" marL="228600" rtl="0" algn="just">
              <a:lnSpc>
                <a:spcPct val="90000"/>
              </a:lnSpc>
              <a:spcBef>
                <a:spcPts val="1000"/>
              </a:spcBef>
              <a:spcAft>
                <a:spcPts val="0"/>
              </a:spcAft>
              <a:buClr>
                <a:schemeClr val="dk1"/>
              </a:buClr>
              <a:buSzPct val="100000"/>
              <a:buChar char="•"/>
            </a:pPr>
            <a:r>
              <a:rPr lang="en-US"/>
              <a:t>Course numbers and names of 3-credit courses offered by CSE department</a:t>
            </a:r>
            <a:endParaRPr/>
          </a:p>
          <a:p>
            <a:pPr indent="-228600" lvl="0" marL="228600" rtl="0" algn="just">
              <a:lnSpc>
                <a:spcPct val="90000"/>
              </a:lnSpc>
              <a:spcBef>
                <a:spcPts val="1000"/>
              </a:spcBef>
              <a:spcAft>
                <a:spcPts val="0"/>
              </a:spcAft>
              <a:buClr>
                <a:schemeClr val="dk1"/>
              </a:buClr>
              <a:buSzPct val="100000"/>
              <a:buChar char="•"/>
            </a:pPr>
            <a:r>
              <a:rPr lang="en-US"/>
              <a:t>Names of faculty members teaching maximum 3 courses</a:t>
            </a:r>
            <a:endParaRPr/>
          </a:p>
          <a:p>
            <a:pPr indent="-228600" lvl="0" marL="228600" rtl="0" algn="just">
              <a:lnSpc>
                <a:spcPct val="90000"/>
              </a:lnSpc>
              <a:spcBef>
                <a:spcPts val="1000"/>
              </a:spcBef>
              <a:spcAft>
                <a:spcPts val="0"/>
              </a:spcAft>
              <a:buClr>
                <a:schemeClr val="dk1"/>
              </a:buClr>
              <a:buSzPct val="100000"/>
              <a:buChar char="•"/>
            </a:pPr>
            <a:r>
              <a:rPr lang="en-US"/>
              <a:t>Names of departments along with number of courses offered by each of them, in the increasing order of number of courses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TUTORIAL NO 2</a:t>
            </a:r>
            <a:endParaRPr/>
          </a:p>
        </p:txBody>
      </p:sp>
      <p:sp>
        <p:nvSpPr>
          <p:cNvPr id="407" name="Google Shape;407;p51"/>
          <p:cNvSpPr txBox="1"/>
          <p:nvPr>
            <p:ph idx="1" type="body"/>
          </p:nvPr>
        </p:nvSpPr>
        <p:spPr>
          <a:xfrm>
            <a:off x="214312" y="1442357"/>
            <a:ext cx="11763375" cy="54156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Course numbers and names of 3-credit courses offered by CSE department</a:t>
            </a:r>
            <a:endParaRPr/>
          </a:p>
          <a:p>
            <a:pPr indent="0" lvl="0" marL="0" rtl="0" algn="just">
              <a:lnSpc>
                <a:spcPct val="90000"/>
              </a:lnSpc>
              <a:spcBef>
                <a:spcPts val="1000"/>
              </a:spcBef>
              <a:spcAft>
                <a:spcPts val="0"/>
              </a:spcAft>
              <a:buClr>
                <a:schemeClr val="dk1"/>
              </a:buClr>
              <a:buSzPts val="2800"/>
              <a:buNone/>
            </a:pPr>
            <a:r>
              <a:rPr lang="en-US"/>
              <a:t>	SELECT CNO, CNAME FROM COURSE WHERE CREDITS = 3 AND ODNO = (SELECT DNO FROM DEPARTMENT WHERE DNAME = “CSE”);</a:t>
            </a:r>
            <a:endParaRPr/>
          </a:p>
          <a:p>
            <a:pPr indent="-228600" lvl="0" marL="228600" rtl="0" algn="just">
              <a:lnSpc>
                <a:spcPct val="90000"/>
              </a:lnSpc>
              <a:spcBef>
                <a:spcPts val="1000"/>
              </a:spcBef>
              <a:spcAft>
                <a:spcPts val="0"/>
              </a:spcAft>
              <a:buClr>
                <a:schemeClr val="dk1"/>
              </a:buClr>
              <a:buSzPts val="2800"/>
              <a:buChar char="•"/>
            </a:pPr>
            <a:r>
              <a:rPr lang="en-US"/>
              <a:t>Names of faculty members teaching maximum 3 courses</a:t>
            </a:r>
            <a:endParaRPr/>
          </a:p>
          <a:p>
            <a:pPr indent="0" lvl="0" marL="0" rtl="0" algn="just">
              <a:lnSpc>
                <a:spcPct val="90000"/>
              </a:lnSpc>
              <a:spcBef>
                <a:spcPts val="1000"/>
              </a:spcBef>
              <a:spcAft>
                <a:spcPts val="0"/>
              </a:spcAft>
              <a:buClr>
                <a:schemeClr val="dk1"/>
              </a:buClr>
              <a:buSzPts val="2800"/>
              <a:buNone/>
            </a:pPr>
            <a:r>
              <a:rPr lang="en-US"/>
              <a:t>	SELECT NAME FROM FACULTY, TEACHING, COURSE WHERE FACULTY.FNO = TEACHING.FNO AND TEACHING.CNO = COURSE.CNO HAVING COUNT(CNO) &lt;= 3;</a:t>
            </a:r>
            <a:endParaRPr/>
          </a:p>
          <a:p>
            <a:pPr indent="-228600" lvl="0" marL="228600" rtl="0" algn="just">
              <a:lnSpc>
                <a:spcPct val="90000"/>
              </a:lnSpc>
              <a:spcBef>
                <a:spcPts val="1000"/>
              </a:spcBef>
              <a:spcAft>
                <a:spcPts val="0"/>
              </a:spcAft>
              <a:buClr>
                <a:schemeClr val="dk1"/>
              </a:buClr>
              <a:buSzPts val="2800"/>
              <a:buChar char="•"/>
            </a:pPr>
            <a:r>
              <a:rPr lang="en-US"/>
              <a:t>Names of departments along with number of courses offered by each of them, in the increasing order of number of courses</a:t>
            </a:r>
            <a:endParaRPr/>
          </a:p>
          <a:p>
            <a:pPr indent="0" lvl="0" marL="0" rtl="0" algn="just">
              <a:lnSpc>
                <a:spcPct val="90000"/>
              </a:lnSpc>
              <a:spcBef>
                <a:spcPts val="1000"/>
              </a:spcBef>
              <a:spcAft>
                <a:spcPts val="0"/>
              </a:spcAft>
              <a:buClr>
                <a:schemeClr val="dk1"/>
              </a:buClr>
              <a:buSzPts val="2800"/>
              <a:buNone/>
            </a:pPr>
            <a:r>
              <a:rPr lang="en-US"/>
              <a:t>	SELECT DNAME, COUNT(CNO) FROM DEPARTMENT, COURSE WHERE DNO = ODNO GROUP BY DNAME ORDERBY COUNT(CNO);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13" name="Google Shape;413;p52"/>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Triggers in SQL</a:t>
            </a:r>
            <a:endParaRPr/>
          </a:p>
          <a:p>
            <a:pPr indent="-228600" lvl="0" marL="228600" rtl="0" algn="just">
              <a:lnSpc>
                <a:spcPct val="90000"/>
              </a:lnSpc>
              <a:spcBef>
                <a:spcPts val="1000"/>
              </a:spcBef>
              <a:spcAft>
                <a:spcPts val="0"/>
              </a:spcAft>
              <a:buClr>
                <a:schemeClr val="dk1"/>
              </a:buClr>
              <a:buSzPts val="2800"/>
              <a:buChar char="•"/>
            </a:pPr>
            <a:r>
              <a:rPr lang="en-US"/>
              <a:t>Triggers are stored program, which automatically executed or fired when some events occur</a:t>
            </a:r>
            <a:endParaRPr/>
          </a:p>
          <a:p>
            <a:pPr indent="-228600" lvl="0" marL="228600" rtl="0" algn="just">
              <a:lnSpc>
                <a:spcPct val="90000"/>
              </a:lnSpc>
              <a:spcBef>
                <a:spcPts val="1000"/>
              </a:spcBef>
              <a:spcAft>
                <a:spcPts val="0"/>
              </a:spcAft>
              <a:buClr>
                <a:schemeClr val="dk1"/>
              </a:buClr>
              <a:buSzPts val="2800"/>
              <a:buChar char="•"/>
            </a:pPr>
            <a:r>
              <a:rPr lang="en-US"/>
              <a:t>Triggers are in fact written to be executed in response to any of the following events:</a:t>
            </a:r>
            <a:endParaRPr/>
          </a:p>
          <a:p>
            <a:pPr indent="-228600" lvl="1" marL="685800" rtl="0" algn="just">
              <a:lnSpc>
                <a:spcPct val="90000"/>
              </a:lnSpc>
              <a:spcBef>
                <a:spcPts val="500"/>
              </a:spcBef>
              <a:spcAft>
                <a:spcPts val="0"/>
              </a:spcAft>
              <a:buClr>
                <a:schemeClr val="dk1"/>
              </a:buClr>
              <a:buSzPts val="2400"/>
              <a:buChar char="•"/>
            </a:pPr>
            <a:r>
              <a:rPr lang="en-US"/>
              <a:t>A DML statement (INSERT, UPDATE or DELETE)</a:t>
            </a:r>
            <a:endParaRPr/>
          </a:p>
          <a:p>
            <a:pPr indent="-228600" lvl="1" marL="685800" rtl="0" algn="just">
              <a:lnSpc>
                <a:spcPct val="90000"/>
              </a:lnSpc>
              <a:spcBef>
                <a:spcPts val="500"/>
              </a:spcBef>
              <a:spcAft>
                <a:spcPts val="0"/>
              </a:spcAft>
              <a:buClr>
                <a:schemeClr val="dk1"/>
              </a:buClr>
              <a:buSzPts val="2400"/>
              <a:buChar char="•"/>
            </a:pPr>
            <a:r>
              <a:rPr lang="en-US"/>
              <a:t>A DDL statement (CREATE, ALTER or DROP)</a:t>
            </a:r>
            <a:endParaRPr/>
          </a:p>
          <a:p>
            <a:pPr indent="-228600" lvl="1" marL="685800" rtl="0" algn="just">
              <a:lnSpc>
                <a:spcPct val="90000"/>
              </a:lnSpc>
              <a:spcBef>
                <a:spcPts val="500"/>
              </a:spcBef>
              <a:spcAft>
                <a:spcPts val="0"/>
              </a:spcAft>
              <a:buClr>
                <a:schemeClr val="dk1"/>
              </a:buClr>
              <a:buSzPts val="2400"/>
              <a:buChar char="•"/>
            </a:pPr>
            <a:r>
              <a:rPr lang="en-US"/>
              <a:t>A database operation (SERVERERROR, LOGON, LOGOFF, STARTUP, or SHUTDOWN)</a:t>
            </a:r>
            <a:endParaRPr/>
          </a:p>
          <a:p>
            <a:pPr indent="-228600" lvl="0" marL="228600" rtl="0" algn="just">
              <a:lnSpc>
                <a:spcPct val="90000"/>
              </a:lnSpc>
              <a:spcBef>
                <a:spcPts val="1000"/>
              </a:spcBef>
              <a:spcAft>
                <a:spcPts val="0"/>
              </a:spcAft>
              <a:buClr>
                <a:schemeClr val="dk1"/>
              </a:buClr>
              <a:buSzPts val="2800"/>
              <a:buChar char="•"/>
            </a:pPr>
            <a:r>
              <a:rPr lang="en-US"/>
              <a:t>Triggers can be defined on the table, view, schema, or database with which the event is associated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19" name="Google Shape;419;p53"/>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Triggers in SQL</a:t>
            </a:r>
            <a:endParaRPr/>
          </a:p>
          <a:p>
            <a:pPr indent="-228600" lvl="0" marL="228600" rtl="0" algn="just">
              <a:lnSpc>
                <a:spcPct val="90000"/>
              </a:lnSpc>
              <a:spcBef>
                <a:spcPts val="1000"/>
              </a:spcBef>
              <a:spcAft>
                <a:spcPts val="0"/>
              </a:spcAft>
              <a:buClr>
                <a:schemeClr val="dk1"/>
              </a:buClr>
              <a:buSzPts val="2800"/>
              <a:buChar char="•"/>
            </a:pPr>
            <a:r>
              <a:rPr lang="en-US"/>
              <a:t>Syntax:</a:t>
            </a:r>
            <a:endParaRPr/>
          </a:p>
          <a:p>
            <a:pPr indent="-228600" lvl="0" marL="228600" rtl="0" algn="just">
              <a:lnSpc>
                <a:spcPct val="90000"/>
              </a:lnSpc>
              <a:spcBef>
                <a:spcPts val="1000"/>
              </a:spcBef>
              <a:spcAft>
                <a:spcPts val="0"/>
              </a:spcAft>
              <a:buClr>
                <a:schemeClr val="dk1"/>
              </a:buClr>
              <a:buSzPts val="2800"/>
              <a:buChar char="•"/>
            </a:pPr>
            <a:r>
              <a:rPr lang="en-US"/>
              <a:t>CREATE TRIGGER [trigger_name] [BEFORE | AFTER]  </a:t>
            </a:r>
            <a:endParaRPr/>
          </a:p>
          <a:p>
            <a:pPr indent="0" lvl="0" marL="0" rtl="0" algn="just">
              <a:lnSpc>
                <a:spcPct val="90000"/>
              </a:lnSpc>
              <a:spcBef>
                <a:spcPts val="1000"/>
              </a:spcBef>
              <a:spcAft>
                <a:spcPts val="0"/>
              </a:spcAft>
              <a:buClr>
                <a:schemeClr val="dk1"/>
              </a:buClr>
              <a:buSzPts val="2800"/>
              <a:buNone/>
            </a:pPr>
            <a:r>
              <a:rPr lang="en-US"/>
              <a:t>INSERT | UPDATE | DELETE}  ON [table_name]  [FOR EACH ROW]  </a:t>
            </a:r>
            <a:endParaRPr/>
          </a:p>
          <a:p>
            <a:pPr indent="0" lvl="0" marL="0" rtl="0" algn="just">
              <a:lnSpc>
                <a:spcPct val="90000"/>
              </a:lnSpc>
              <a:spcBef>
                <a:spcPts val="1000"/>
              </a:spcBef>
              <a:spcAft>
                <a:spcPts val="0"/>
              </a:spcAft>
              <a:buClr>
                <a:schemeClr val="dk1"/>
              </a:buClr>
              <a:buSzPts val="2800"/>
              <a:buNone/>
            </a:pPr>
            <a:r>
              <a:rPr lang="en-US"/>
              <a:t>[trigger_body] </a:t>
            </a:r>
            <a:endParaRPr/>
          </a:p>
          <a:p>
            <a:pPr indent="-228600" lvl="0" marL="228600" rtl="0" algn="just">
              <a:lnSpc>
                <a:spcPct val="90000"/>
              </a:lnSpc>
              <a:spcBef>
                <a:spcPts val="1000"/>
              </a:spcBef>
              <a:spcAft>
                <a:spcPts val="0"/>
              </a:spcAft>
              <a:buClr>
                <a:schemeClr val="dk1"/>
              </a:buClr>
              <a:buSzPts val="2800"/>
              <a:buChar char="•"/>
            </a:pPr>
            <a:r>
              <a:rPr lang="en-US"/>
              <a:t>BEFORE triggers run the trigger action before the triggering statement is run</a:t>
            </a:r>
            <a:endParaRPr/>
          </a:p>
          <a:p>
            <a:pPr indent="-228600" lvl="0" marL="228600" rtl="0" algn="just">
              <a:lnSpc>
                <a:spcPct val="90000"/>
              </a:lnSpc>
              <a:spcBef>
                <a:spcPts val="1000"/>
              </a:spcBef>
              <a:spcAft>
                <a:spcPts val="0"/>
              </a:spcAft>
              <a:buClr>
                <a:schemeClr val="dk1"/>
              </a:buClr>
              <a:buSzPts val="2800"/>
              <a:buChar char="•"/>
            </a:pPr>
            <a:r>
              <a:rPr lang="en-US"/>
              <a:t>AFTER triggers run the trigger action after the triggering statement is run</a:t>
            </a:r>
            <a:endParaRPr/>
          </a:p>
          <a:p>
            <a:pPr indent="-228600" lvl="0" marL="228600" rtl="0" algn="just">
              <a:lnSpc>
                <a:spcPct val="90000"/>
              </a:lnSpc>
              <a:spcBef>
                <a:spcPts val="1000"/>
              </a:spcBef>
              <a:spcAft>
                <a:spcPts val="0"/>
              </a:spcAft>
              <a:buClr>
                <a:schemeClr val="dk1"/>
              </a:buClr>
              <a:buSzPts val="2800"/>
              <a:buChar char="•"/>
            </a:pPr>
            <a:r>
              <a:rPr lang="en-US"/>
              <a:t>For Example:</a:t>
            </a:r>
            <a:endParaRPr/>
          </a:p>
          <a:p>
            <a:pPr indent="-228600" lvl="0" marL="228600" rtl="0" algn="just">
              <a:lnSpc>
                <a:spcPct val="90000"/>
              </a:lnSpc>
              <a:spcBef>
                <a:spcPts val="1000"/>
              </a:spcBef>
              <a:spcAft>
                <a:spcPts val="0"/>
              </a:spcAft>
              <a:buClr>
                <a:schemeClr val="dk1"/>
              </a:buClr>
              <a:buSzPts val="2800"/>
              <a:buChar char="•"/>
            </a:pPr>
            <a:r>
              <a:rPr lang="en-US"/>
              <a:t>Given Student Report Database, in which student marks assessment is recorded</a:t>
            </a:r>
            <a:endParaRPr/>
          </a:p>
          <a:p>
            <a:pPr indent="-228600" lvl="0" marL="228600" rtl="0" algn="just">
              <a:lnSpc>
                <a:spcPct val="90000"/>
              </a:lnSpc>
              <a:spcBef>
                <a:spcPts val="1000"/>
              </a:spcBef>
              <a:spcAft>
                <a:spcPts val="0"/>
              </a:spcAft>
              <a:buClr>
                <a:schemeClr val="dk1"/>
              </a:buClr>
              <a:buSzPts val="2800"/>
              <a:buChar char="•"/>
            </a:pPr>
            <a:r>
              <a:rPr lang="en-US"/>
              <a:t>In such schema, create a trigger so that the total and average of specified marks is automatically inserted whenever a record is insert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25" name="Google Shape;425;p54"/>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Triggers in SQL</a:t>
            </a:r>
            <a:endParaRPr/>
          </a:p>
          <a:p>
            <a:pPr indent="-228600" lvl="0" marL="228600" rtl="0" algn="just">
              <a:lnSpc>
                <a:spcPct val="90000"/>
              </a:lnSpc>
              <a:spcBef>
                <a:spcPts val="1000"/>
              </a:spcBef>
              <a:spcAft>
                <a:spcPts val="0"/>
              </a:spcAft>
              <a:buClr>
                <a:schemeClr val="dk1"/>
              </a:buClr>
              <a:buSzPts val="2800"/>
              <a:buChar char="•"/>
            </a:pPr>
            <a:r>
              <a:rPr lang="en-US"/>
              <a:t>Here, as trigger will invoke before record is inserted so, BEFORE Tag can be used</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426" name="Google Shape;426;p54"/>
          <p:cNvPicPr preferRelativeResize="0"/>
          <p:nvPr/>
        </p:nvPicPr>
        <p:blipFill rotWithShape="1">
          <a:blip r:embed="rId3">
            <a:alphaModFix/>
          </a:blip>
          <a:srcRect b="0" l="0" r="0" t="0"/>
          <a:stretch/>
        </p:blipFill>
        <p:spPr>
          <a:xfrm>
            <a:off x="2149390" y="2895600"/>
            <a:ext cx="7957211" cy="389127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32" name="Google Shape;432;p55"/>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Triggers in SQL</a:t>
            </a:r>
            <a:endParaRPr/>
          </a:p>
          <a:p>
            <a:pPr indent="0" lvl="0" marL="0" rtl="0" algn="just">
              <a:lnSpc>
                <a:spcPct val="90000"/>
              </a:lnSpc>
              <a:spcBef>
                <a:spcPts val="1000"/>
              </a:spcBef>
              <a:spcAft>
                <a:spcPts val="0"/>
              </a:spcAft>
              <a:buClr>
                <a:schemeClr val="dk1"/>
              </a:buClr>
              <a:buSzPts val="2800"/>
              <a:buNone/>
            </a:pPr>
            <a:r>
              <a:rPr lang="en-US"/>
              <a:t>create trigger stud_marks </a:t>
            </a:r>
            <a:endParaRPr/>
          </a:p>
          <a:p>
            <a:pPr indent="0" lvl="0" marL="0" rtl="0" algn="just">
              <a:lnSpc>
                <a:spcPct val="90000"/>
              </a:lnSpc>
              <a:spcBef>
                <a:spcPts val="1000"/>
              </a:spcBef>
              <a:spcAft>
                <a:spcPts val="0"/>
              </a:spcAft>
              <a:buClr>
                <a:schemeClr val="dk1"/>
              </a:buClr>
              <a:buSzPts val="2800"/>
              <a:buNone/>
            </a:pPr>
            <a:r>
              <a:rPr lang="en-US"/>
              <a:t>before INSERT </a:t>
            </a:r>
            <a:endParaRPr/>
          </a:p>
          <a:p>
            <a:pPr indent="0" lvl="0" marL="0" rtl="0" algn="just">
              <a:lnSpc>
                <a:spcPct val="90000"/>
              </a:lnSpc>
              <a:spcBef>
                <a:spcPts val="1000"/>
              </a:spcBef>
              <a:spcAft>
                <a:spcPts val="0"/>
              </a:spcAft>
              <a:buClr>
                <a:schemeClr val="dk1"/>
              </a:buClr>
              <a:buSzPts val="2800"/>
              <a:buNone/>
            </a:pPr>
            <a:r>
              <a:rPr lang="en-US"/>
              <a:t>on </a:t>
            </a:r>
            <a:endParaRPr/>
          </a:p>
          <a:p>
            <a:pPr indent="0" lvl="0" marL="0" rtl="0" algn="just">
              <a:lnSpc>
                <a:spcPct val="90000"/>
              </a:lnSpc>
              <a:spcBef>
                <a:spcPts val="1000"/>
              </a:spcBef>
              <a:spcAft>
                <a:spcPts val="0"/>
              </a:spcAft>
              <a:buClr>
                <a:schemeClr val="dk1"/>
              </a:buClr>
              <a:buSzPts val="2800"/>
              <a:buNone/>
            </a:pPr>
            <a:r>
              <a:rPr lang="en-US"/>
              <a:t>Student </a:t>
            </a:r>
            <a:endParaRPr/>
          </a:p>
          <a:p>
            <a:pPr indent="0" lvl="0" marL="0" rtl="0" algn="just">
              <a:lnSpc>
                <a:spcPct val="90000"/>
              </a:lnSpc>
              <a:spcBef>
                <a:spcPts val="1000"/>
              </a:spcBef>
              <a:spcAft>
                <a:spcPts val="0"/>
              </a:spcAft>
              <a:buClr>
                <a:schemeClr val="dk1"/>
              </a:buClr>
              <a:buSzPts val="2800"/>
              <a:buNone/>
            </a:pPr>
            <a:r>
              <a:rPr lang="en-US"/>
              <a:t>for each row </a:t>
            </a:r>
            <a:endParaRPr/>
          </a:p>
          <a:p>
            <a:pPr indent="0" lvl="0" marL="0" rtl="0" algn="just">
              <a:lnSpc>
                <a:spcPct val="90000"/>
              </a:lnSpc>
              <a:spcBef>
                <a:spcPts val="1000"/>
              </a:spcBef>
              <a:spcAft>
                <a:spcPts val="0"/>
              </a:spcAft>
              <a:buClr>
                <a:schemeClr val="dk1"/>
              </a:buClr>
              <a:buSzPts val="2800"/>
              <a:buNone/>
            </a:pPr>
            <a:r>
              <a:rPr lang="en-US"/>
              <a:t>set Student.total = Student.subj1 + Student.subj2 + Student.subj3, Student.per = Student.total * 60 / 100;</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38" name="Google Shape;438;p56"/>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Triggers in SQL</a:t>
            </a:r>
            <a:endParaRPr/>
          </a:p>
          <a:p>
            <a:pPr indent="-228600" lvl="0" marL="228600" rtl="0" algn="just">
              <a:lnSpc>
                <a:spcPct val="90000"/>
              </a:lnSpc>
              <a:spcBef>
                <a:spcPts val="1000"/>
              </a:spcBef>
              <a:spcAft>
                <a:spcPts val="0"/>
              </a:spcAft>
              <a:buClr>
                <a:schemeClr val="dk1"/>
              </a:buClr>
              <a:buSzPts val="2800"/>
              <a:buChar char="•"/>
            </a:pPr>
            <a:r>
              <a:rPr lang="en-US"/>
              <a:t>Above SQL statement will create a trigger in the student database in which whenever subjects marks are entered, before inserting this data into the database, trigger will compute those two values and insert with the entered values. i.e.,</a:t>
            </a:r>
            <a:endParaRPr/>
          </a:p>
          <a:p>
            <a:pPr indent="-228600" lvl="0" marL="228600" rtl="0" algn="just">
              <a:lnSpc>
                <a:spcPct val="90000"/>
              </a:lnSpc>
              <a:spcBef>
                <a:spcPts val="1000"/>
              </a:spcBef>
              <a:spcAft>
                <a:spcPts val="0"/>
              </a:spcAft>
              <a:buClr>
                <a:schemeClr val="dk1"/>
              </a:buClr>
              <a:buSzPts val="2800"/>
              <a:buChar char="•"/>
            </a:pPr>
            <a:r>
              <a:rPr lang="en-US"/>
              <a:t>mysql&gt; insert into Student values(0, "ABCDE", 20, 20, 20, 0, 0); </a:t>
            </a:r>
            <a:endParaRPr/>
          </a:p>
          <a:p>
            <a:pPr indent="0" lvl="0" marL="0" rtl="0" algn="just">
              <a:lnSpc>
                <a:spcPct val="90000"/>
              </a:lnSpc>
              <a:spcBef>
                <a:spcPts val="1000"/>
              </a:spcBef>
              <a:spcAft>
                <a:spcPts val="0"/>
              </a:spcAft>
              <a:buClr>
                <a:schemeClr val="dk1"/>
              </a:buClr>
              <a:buSzPts val="2800"/>
              <a:buNone/>
            </a:pPr>
            <a:r>
              <a:t/>
            </a:r>
            <a:endParaRPr/>
          </a:p>
        </p:txBody>
      </p:sp>
      <p:pic>
        <p:nvPicPr>
          <p:cNvPr id="439" name="Google Shape;439;p56"/>
          <p:cNvPicPr preferRelativeResize="0"/>
          <p:nvPr/>
        </p:nvPicPr>
        <p:blipFill rotWithShape="1">
          <a:blip r:embed="rId3">
            <a:alphaModFix/>
          </a:blip>
          <a:srcRect b="0" l="0" r="0" t="0"/>
          <a:stretch/>
        </p:blipFill>
        <p:spPr>
          <a:xfrm>
            <a:off x="2295030" y="4186088"/>
            <a:ext cx="7087589" cy="21434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45" name="Google Shape;445;p57"/>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Types in SQL</a:t>
            </a:r>
            <a:endParaRPr/>
          </a:p>
          <a:p>
            <a:pPr indent="-228600" lvl="0" marL="228600" rtl="0" algn="just">
              <a:lnSpc>
                <a:spcPct val="90000"/>
              </a:lnSpc>
              <a:spcBef>
                <a:spcPts val="1000"/>
              </a:spcBef>
              <a:spcAft>
                <a:spcPts val="0"/>
              </a:spcAft>
              <a:buClr>
                <a:schemeClr val="dk1"/>
              </a:buClr>
              <a:buSzPts val="2800"/>
              <a:buChar char="•"/>
            </a:pPr>
            <a:r>
              <a:rPr lang="en-US"/>
              <a:t>There are three main data types in SQL</a:t>
            </a:r>
            <a:endParaRPr/>
          </a:p>
          <a:p>
            <a:pPr indent="-228600" lvl="1" marL="685800" rtl="0" algn="just">
              <a:lnSpc>
                <a:spcPct val="90000"/>
              </a:lnSpc>
              <a:spcBef>
                <a:spcPts val="500"/>
              </a:spcBef>
              <a:spcAft>
                <a:spcPts val="0"/>
              </a:spcAft>
              <a:buClr>
                <a:schemeClr val="dk1"/>
              </a:buClr>
              <a:buSzPts val="2400"/>
              <a:buChar char="•"/>
            </a:pPr>
            <a:r>
              <a:rPr lang="en-US"/>
              <a:t>String</a:t>
            </a:r>
            <a:endParaRPr/>
          </a:p>
          <a:p>
            <a:pPr indent="-228600" lvl="1" marL="685800" rtl="0" algn="just">
              <a:lnSpc>
                <a:spcPct val="90000"/>
              </a:lnSpc>
              <a:spcBef>
                <a:spcPts val="500"/>
              </a:spcBef>
              <a:spcAft>
                <a:spcPts val="0"/>
              </a:spcAft>
              <a:buClr>
                <a:schemeClr val="dk1"/>
              </a:buClr>
              <a:buSzPts val="2400"/>
              <a:buChar char="•"/>
            </a:pPr>
            <a:r>
              <a:rPr lang="en-US"/>
              <a:t>Numeric</a:t>
            </a:r>
            <a:endParaRPr/>
          </a:p>
          <a:p>
            <a:pPr indent="-228600" lvl="1" marL="685800" rtl="0" algn="just">
              <a:lnSpc>
                <a:spcPct val="90000"/>
              </a:lnSpc>
              <a:spcBef>
                <a:spcPts val="500"/>
              </a:spcBef>
              <a:spcAft>
                <a:spcPts val="0"/>
              </a:spcAft>
              <a:buClr>
                <a:schemeClr val="dk1"/>
              </a:buClr>
              <a:buSzPts val="2400"/>
              <a:buChar char="•"/>
            </a:pPr>
            <a:r>
              <a:rPr lang="en-US"/>
              <a:t>Date and Time</a:t>
            </a:r>
            <a:endParaRPr/>
          </a:p>
          <a:p>
            <a:pPr indent="-228600" lvl="0" marL="228600" rtl="0" algn="just">
              <a:lnSpc>
                <a:spcPct val="90000"/>
              </a:lnSpc>
              <a:spcBef>
                <a:spcPts val="1000"/>
              </a:spcBef>
              <a:spcAft>
                <a:spcPts val="0"/>
              </a:spcAft>
              <a:buClr>
                <a:schemeClr val="dk1"/>
              </a:buClr>
              <a:buSzPts val="2800"/>
              <a:buChar char="•"/>
            </a:pPr>
            <a:r>
              <a:rPr lang="en-US"/>
              <a:t>String data types include:</a:t>
            </a:r>
            <a:endParaRPr/>
          </a:p>
          <a:p>
            <a:pPr indent="-228600" lvl="1" marL="685800" rtl="0" algn="just">
              <a:lnSpc>
                <a:spcPct val="90000"/>
              </a:lnSpc>
              <a:spcBef>
                <a:spcPts val="500"/>
              </a:spcBef>
              <a:spcAft>
                <a:spcPts val="0"/>
              </a:spcAft>
              <a:buClr>
                <a:schemeClr val="dk1"/>
              </a:buClr>
              <a:buSzPts val="2400"/>
              <a:buChar char="•"/>
            </a:pPr>
            <a:r>
              <a:rPr lang="en-US"/>
              <a:t>CHAR(size)</a:t>
            </a:r>
            <a:endParaRPr/>
          </a:p>
          <a:p>
            <a:pPr indent="-228600" lvl="1" marL="685800" rtl="0" algn="just">
              <a:lnSpc>
                <a:spcPct val="90000"/>
              </a:lnSpc>
              <a:spcBef>
                <a:spcPts val="500"/>
              </a:spcBef>
              <a:spcAft>
                <a:spcPts val="0"/>
              </a:spcAft>
              <a:buClr>
                <a:schemeClr val="dk1"/>
              </a:buClr>
              <a:buSzPts val="2400"/>
              <a:buChar char="•"/>
            </a:pPr>
            <a:r>
              <a:rPr lang="en-US"/>
              <a:t>VARCHAR(size)</a:t>
            </a:r>
            <a:endParaRPr/>
          </a:p>
          <a:p>
            <a:pPr indent="-228600" lvl="1" marL="685800" rtl="0" algn="just">
              <a:lnSpc>
                <a:spcPct val="90000"/>
              </a:lnSpc>
              <a:spcBef>
                <a:spcPts val="500"/>
              </a:spcBef>
              <a:spcAft>
                <a:spcPts val="0"/>
              </a:spcAft>
              <a:buClr>
                <a:schemeClr val="dk1"/>
              </a:buClr>
              <a:buSzPts val="2400"/>
              <a:buChar char="•"/>
            </a:pPr>
            <a:r>
              <a:rPr lang="en-US"/>
              <a:t>BINARY(size)</a:t>
            </a:r>
            <a:endParaRPr/>
          </a:p>
          <a:p>
            <a:pPr indent="-228600" lvl="1" marL="685800" rtl="0" algn="just">
              <a:lnSpc>
                <a:spcPct val="90000"/>
              </a:lnSpc>
              <a:spcBef>
                <a:spcPts val="500"/>
              </a:spcBef>
              <a:spcAft>
                <a:spcPts val="0"/>
              </a:spcAft>
              <a:buClr>
                <a:schemeClr val="dk1"/>
              </a:buClr>
              <a:buSzPts val="2400"/>
              <a:buChar char="•"/>
            </a:pPr>
            <a:r>
              <a:rPr lang="en-US"/>
              <a:t>TEXT(size)</a:t>
            </a:r>
            <a:endParaRPr/>
          </a:p>
          <a:p>
            <a:pPr indent="-228600" lvl="1" marL="685800" rtl="0" algn="just">
              <a:lnSpc>
                <a:spcPct val="90000"/>
              </a:lnSpc>
              <a:spcBef>
                <a:spcPts val="500"/>
              </a:spcBef>
              <a:spcAft>
                <a:spcPts val="0"/>
              </a:spcAft>
              <a:buClr>
                <a:schemeClr val="dk1"/>
              </a:buClr>
              <a:buSzPts val="2400"/>
              <a:buChar char="•"/>
            </a:pPr>
            <a:r>
              <a:rPr lang="en-US"/>
              <a:t>LONGTEXT etc</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51" name="Google Shape;451;p58"/>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Types in SQL</a:t>
            </a:r>
            <a:endParaRPr/>
          </a:p>
          <a:p>
            <a:pPr indent="-228600" lvl="0" marL="228600" rtl="0" algn="just">
              <a:lnSpc>
                <a:spcPct val="90000"/>
              </a:lnSpc>
              <a:spcBef>
                <a:spcPts val="1000"/>
              </a:spcBef>
              <a:spcAft>
                <a:spcPts val="0"/>
              </a:spcAft>
              <a:buClr>
                <a:schemeClr val="dk1"/>
              </a:buClr>
              <a:buSzPts val="2800"/>
              <a:buChar char="•"/>
            </a:pPr>
            <a:r>
              <a:rPr lang="en-US"/>
              <a:t>Numeric data types include:</a:t>
            </a:r>
            <a:endParaRPr/>
          </a:p>
          <a:p>
            <a:pPr indent="-228600" lvl="1" marL="685800" rtl="0" algn="just">
              <a:lnSpc>
                <a:spcPct val="90000"/>
              </a:lnSpc>
              <a:spcBef>
                <a:spcPts val="500"/>
              </a:spcBef>
              <a:spcAft>
                <a:spcPts val="0"/>
              </a:spcAft>
              <a:buClr>
                <a:schemeClr val="dk1"/>
              </a:buClr>
              <a:buSzPts val="2400"/>
              <a:buChar char="•"/>
            </a:pPr>
            <a:r>
              <a:rPr lang="en-US"/>
              <a:t>BIT(size)</a:t>
            </a:r>
            <a:endParaRPr/>
          </a:p>
          <a:p>
            <a:pPr indent="-228600" lvl="1" marL="685800" rtl="0" algn="just">
              <a:lnSpc>
                <a:spcPct val="90000"/>
              </a:lnSpc>
              <a:spcBef>
                <a:spcPts val="500"/>
              </a:spcBef>
              <a:spcAft>
                <a:spcPts val="0"/>
              </a:spcAft>
              <a:buClr>
                <a:schemeClr val="dk1"/>
              </a:buClr>
              <a:buSzPts val="2400"/>
              <a:buChar char="•"/>
            </a:pPr>
            <a:r>
              <a:rPr lang="en-US"/>
              <a:t>INT(size)</a:t>
            </a:r>
            <a:endParaRPr/>
          </a:p>
          <a:p>
            <a:pPr indent="-228600" lvl="1" marL="685800" rtl="0" algn="just">
              <a:lnSpc>
                <a:spcPct val="90000"/>
              </a:lnSpc>
              <a:spcBef>
                <a:spcPts val="500"/>
              </a:spcBef>
              <a:spcAft>
                <a:spcPts val="0"/>
              </a:spcAft>
              <a:buClr>
                <a:schemeClr val="dk1"/>
              </a:buClr>
              <a:buSzPts val="2400"/>
              <a:buChar char="•"/>
            </a:pPr>
            <a:r>
              <a:rPr lang="en-US"/>
              <a:t>FLOAT(size, d)</a:t>
            </a:r>
            <a:endParaRPr/>
          </a:p>
          <a:p>
            <a:pPr indent="-228600" lvl="1" marL="685800" rtl="0" algn="just">
              <a:lnSpc>
                <a:spcPct val="90000"/>
              </a:lnSpc>
              <a:spcBef>
                <a:spcPts val="500"/>
              </a:spcBef>
              <a:spcAft>
                <a:spcPts val="0"/>
              </a:spcAft>
              <a:buClr>
                <a:schemeClr val="dk1"/>
              </a:buClr>
              <a:buSzPts val="2400"/>
              <a:buChar char="•"/>
            </a:pPr>
            <a:r>
              <a:rPr lang="en-US"/>
              <a:t>DOUBLE(size, d)</a:t>
            </a:r>
            <a:endParaRPr/>
          </a:p>
          <a:p>
            <a:pPr indent="-228600" lvl="1" marL="685800" rtl="0" algn="just">
              <a:lnSpc>
                <a:spcPct val="90000"/>
              </a:lnSpc>
              <a:spcBef>
                <a:spcPts val="500"/>
              </a:spcBef>
              <a:spcAft>
                <a:spcPts val="0"/>
              </a:spcAft>
              <a:buClr>
                <a:schemeClr val="dk1"/>
              </a:buClr>
              <a:buSzPts val="2400"/>
              <a:buChar char="•"/>
            </a:pPr>
            <a:r>
              <a:rPr lang="en-US"/>
              <a:t>DECIMAL(size, d) etc</a:t>
            </a:r>
            <a:endParaRPr/>
          </a:p>
          <a:p>
            <a:pPr indent="-228600" lvl="0" marL="228600" rtl="0" algn="just">
              <a:lnSpc>
                <a:spcPct val="90000"/>
              </a:lnSpc>
              <a:spcBef>
                <a:spcPts val="1000"/>
              </a:spcBef>
              <a:spcAft>
                <a:spcPts val="0"/>
              </a:spcAft>
              <a:buClr>
                <a:schemeClr val="dk1"/>
              </a:buClr>
              <a:buSzPts val="2800"/>
              <a:buChar char="•"/>
            </a:pPr>
            <a:r>
              <a:rPr lang="en-US"/>
              <a:t>Date and Time data types include:</a:t>
            </a:r>
            <a:endParaRPr/>
          </a:p>
          <a:p>
            <a:pPr indent="-228600" lvl="1" marL="685800" rtl="0" algn="just">
              <a:lnSpc>
                <a:spcPct val="90000"/>
              </a:lnSpc>
              <a:spcBef>
                <a:spcPts val="500"/>
              </a:spcBef>
              <a:spcAft>
                <a:spcPts val="0"/>
              </a:spcAft>
              <a:buClr>
                <a:schemeClr val="dk1"/>
              </a:buClr>
              <a:buSzPts val="2400"/>
              <a:buChar char="•"/>
            </a:pPr>
            <a:r>
              <a:rPr lang="en-US"/>
              <a:t>DATE</a:t>
            </a:r>
            <a:endParaRPr/>
          </a:p>
          <a:p>
            <a:pPr indent="-228600" lvl="1" marL="685800" rtl="0" algn="just">
              <a:lnSpc>
                <a:spcPct val="90000"/>
              </a:lnSpc>
              <a:spcBef>
                <a:spcPts val="500"/>
              </a:spcBef>
              <a:spcAft>
                <a:spcPts val="0"/>
              </a:spcAft>
              <a:buClr>
                <a:schemeClr val="dk1"/>
              </a:buClr>
              <a:buSzPts val="2400"/>
              <a:buChar char="•"/>
            </a:pPr>
            <a:r>
              <a:rPr lang="en-US"/>
              <a:t>TIMESTAMP()</a:t>
            </a:r>
            <a:endParaRPr/>
          </a:p>
          <a:p>
            <a:pPr indent="-228600" lvl="1" marL="685800" rtl="0" algn="just">
              <a:lnSpc>
                <a:spcPct val="90000"/>
              </a:lnSpc>
              <a:spcBef>
                <a:spcPts val="500"/>
              </a:spcBef>
              <a:spcAft>
                <a:spcPts val="0"/>
              </a:spcAft>
              <a:buClr>
                <a:schemeClr val="dk1"/>
              </a:buClr>
              <a:buSzPts val="2400"/>
              <a:buChar char="•"/>
            </a:pPr>
            <a:r>
              <a:rPr lang="en-US"/>
              <a:t>TIME()</a:t>
            </a:r>
            <a:endParaRPr/>
          </a:p>
          <a:p>
            <a:pPr indent="-228600" lvl="1" marL="685800" rtl="0" algn="just">
              <a:lnSpc>
                <a:spcPct val="90000"/>
              </a:lnSpc>
              <a:spcBef>
                <a:spcPts val="500"/>
              </a:spcBef>
              <a:spcAft>
                <a:spcPts val="0"/>
              </a:spcAft>
              <a:buClr>
                <a:schemeClr val="dk1"/>
              </a:buClr>
              <a:buSzPts val="2400"/>
              <a:buChar char="•"/>
            </a:pPr>
            <a:r>
              <a:rPr lang="en-US"/>
              <a:t>YEAR etc</a:t>
            </a:r>
            <a:endParaRPr/>
          </a:p>
          <a:p>
            <a:pPr indent="-76200" lvl="1" marL="685800" rtl="0" algn="just">
              <a:lnSpc>
                <a:spcPct val="90000"/>
              </a:lnSpc>
              <a:spcBef>
                <a:spcPts val="500"/>
              </a:spcBef>
              <a:spcAft>
                <a:spcPts val="0"/>
              </a:spcAft>
              <a:buClr>
                <a:schemeClr val="dk1"/>
              </a:buClr>
              <a:buSzPts val="24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57" name="Google Shape;457;p59"/>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Physical Data Organization</a:t>
            </a:r>
            <a:endParaRPr/>
          </a:p>
          <a:p>
            <a:pPr indent="-228600" lvl="0" marL="228600" rtl="0" algn="just">
              <a:lnSpc>
                <a:spcPct val="90000"/>
              </a:lnSpc>
              <a:spcBef>
                <a:spcPts val="1000"/>
              </a:spcBef>
              <a:spcAft>
                <a:spcPts val="0"/>
              </a:spcAft>
              <a:buClr>
                <a:schemeClr val="dk1"/>
              </a:buClr>
              <a:buSzPct val="100000"/>
              <a:buChar char="•"/>
            </a:pPr>
            <a:r>
              <a:rPr lang="en-US"/>
              <a:t>The complete DBMS creation is based on the following step:</a:t>
            </a:r>
            <a:endParaRPr/>
          </a:p>
          <a:p>
            <a:pPr indent="-228600" lvl="0" marL="228600" rtl="0" algn="just">
              <a:lnSpc>
                <a:spcPct val="90000"/>
              </a:lnSpc>
              <a:spcBef>
                <a:spcPts val="1000"/>
              </a:spcBef>
              <a:spcAft>
                <a:spcPts val="0"/>
              </a:spcAft>
              <a:buClr>
                <a:schemeClr val="dk1"/>
              </a:buClr>
              <a:buSzPct val="100000"/>
              <a:buChar char="•"/>
            </a:pPr>
            <a:r>
              <a:rPr lang="en-US"/>
              <a:t>Software Requirement Specification (SRS)</a:t>
            </a:r>
            <a:endParaRPr/>
          </a:p>
          <a:p>
            <a:pPr indent="0" lvl="0" marL="0" rtl="0" algn="just">
              <a:lnSpc>
                <a:spcPct val="90000"/>
              </a:lnSpc>
              <a:spcBef>
                <a:spcPts val="1000"/>
              </a:spcBef>
              <a:spcAft>
                <a:spcPts val="0"/>
              </a:spcAft>
              <a:buClr>
                <a:schemeClr val="dk1"/>
              </a:buClr>
              <a:buSzPct val="100000"/>
              <a:buNone/>
            </a:pPr>
            <a:r>
              <a:rPr lang="en-US"/>
              <a:t>	↓</a:t>
            </a:r>
            <a:endParaRPr/>
          </a:p>
          <a:p>
            <a:pPr indent="-228600" lvl="0" marL="228600" rtl="0" algn="just">
              <a:lnSpc>
                <a:spcPct val="90000"/>
              </a:lnSpc>
              <a:spcBef>
                <a:spcPts val="1000"/>
              </a:spcBef>
              <a:spcAft>
                <a:spcPts val="0"/>
              </a:spcAft>
              <a:buClr>
                <a:schemeClr val="dk1"/>
              </a:buClr>
              <a:buSzPct val="100000"/>
              <a:buChar char="•"/>
            </a:pPr>
            <a:r>
              <a:rPr lang="en-US"/>
              <a:t>Relational Model</a:t>
            </a:r>
            <a:endParaRPr/>
          </a:p>
          <a:p>
            <a:pPr indent="0" lvl="0" marL="0" rtl="0" algn="just">
              <a:lnSpc>
                <a:spcPct val="90000"/>
              </a:lnSpc>
              <a:spcBef>
                <a:spcPts val="1000"/>
              </a:spcBef>
              <a:spcAft>
                <a:spcPts val="0"/>
              </a:spcAft>
              <a:buClr>
                <a:schemeClr val="dk1"/>
              </a:buClr>
              <a:buSzPct val="100000"/>
              <a:buNone/>
            </a:pPr>
            <a:r>
              <a:rPr lang="en-US"/>
              <a:t>	↓</a:t>
            </a:r>
            <a:endParaRPr/>
          </a:p>
          <a:p>
            <a:pPr indent="-228600" lvl="0" marL="228600" rtl="0" algn="just">
              <a:lnSpc>
                <a:spcPct val="90000"/>
              </a:lnSpc>
              <a:spcBef>
                <a:spcPts val="1000"/>
              </a:spcBef>
              <a:spcAft>
                <a:spcPts val="0"/>
              </a:spcAft>
              <a:buClr>
                <a:schemeClr val="dk1"/>
              </a:buClr>
              <a:buSzPct val="100000"/>
              <a:buChar char="•"/>
            </a:pPr>
            <a:r>
              <a:rPr lang="en-US"/>
              <a:t>Normalization</a:t>
            </a:r>
            <a:endParaRPr/>
          </a:p>
          <a:p>
            <a:pPr indent="0" lvl="0" marL="0" rtl="0" algn="just">
              <a:lnSpc>
                <a:spcPct val="90000"/>
              </a:lnSpc>
              <a:spcBef>
                <a:spcPts val="1000"/>
              </a:spcBef>
              <a:spcAft>
                <a:spcPts val="0"/>
              </a:spcAft>
              <a:buClr>
                <a:schemeClr val="dk1"/>
              </a:buClr>
              <a:buSzPct val="100000"/>
              <a:buNone/>
            </a:pPr>
            <a:r>
              <a:rPr lang="en-US"/>
              <a:t>	↓</a:t>
            </a:r>
            <a:endParaRPr/>
          </a:p>
          <a:p>
            <a:pPr indent="-228600" lvl="0" marL="228600" rtl="0" algn="just">
              <a:lnSpc>
                <a:spcPct val="90000"/>
              </a:lnSpc>
              <a:spcBef>
                <a:spcPts val="1000"/>
              </a:spcBef>
              <a:spcAft>
                <a:spcPts val="0"/>
              </a:spcAft>
              <a:buClr>
                <a:schemeClr val="dk1"/>
              </a:buClr>
              <a:buSzPct val="100000"/>
              <a:buChar char="•"/>
            </a:pPr>
            <a:r>
              <a:rPr lang="en-US"/>
              <a:t>File Structure (Indexing &amp; Physical Structure)</a:t>
            </a:r>
            <a:endParaRPr/>
          </a:p>
          <a:p>
            <a:pPr indent="-228600" lvl="0" marL="228600" rtl="0" algn="just">
              <a:lnSpc>
                <a:spcPct val="90000"/>
              </a:lnSpc>
              <a:spcBef>
                <a:spcPts val="1000"/>
              </a:spcBef>
              <a:spcAft>
                <a:spcPts val="0"/>
              </a:spcAft>
              <a:buClr>
                <a:schemeClr val="dk1"/>
              </a:buClr>
              <a:buSzPct val="100000"/>
              <a:buChar char="•"/>
            </a:pPr>
            <a:r>
              <a:rPr lang="en-US"/>
              <a:t>Indexing and Physical structure is how data is stored in physical form</a:t>
            </a:r>
            <a:endParaRPr/>
          </a:p>
          <a:p>
            <a:pPr indent="-228600" lvl="0" marL="228600" rtl="0" algn="just">
              <a:lnSpc>
                <a:spcPct val="90000"/>
              </a:lnSpc>
              <a:spcBef>
                <a:spcPts val="1000"/>
              </a:spcBef>
              <a:spcAft>
                <a:spcPts val="0"/>
              </a:spcAft>
              <a:buClr>
                <a:schemeClr val="dk1"/>
              </a:buClr>
              <a:buSzPct val="100000"/>
              <a:buChar char="•"/>
            </a:pPr>
            <a:r>
              <a:rPr lang="en-US"/>
              <a:t>Indexing is like index of a book to access data quickly</a:t>
            </a:r>
            <a:endParaRPr/>
          </a:p>
          <a:p>
            <a:pPr indent="-228600" lvl="0" marL="228600" rtl="0" algn="just">
              <a:lnSpc>
                <a:spcPct val="90000"/>
              </a:lnSpc>
              <a:spcBef>
                <a:spcPts val="1000"/>
              </a:spcBef>
              <a:spcAft>
                <a:spcPts val="0"/>
              </a:spcAft>
              <a:buClr>
                <a:schemeClr val="dk1"/>
              </a:buClr>
              <a:buSzPct val="100000"/>
              <a:buChar char="•"/>
            </a:pPr>
            <a:r>
              <a:rPr lang="en-US"/>
              <a:t>Physical structure is the actual structure of the data which is stored in some data structures like B tree or B+ tress</a:t>
            </a:r>
            <a:endParaRPr/>
          </a:p>
          <a:p>
            <a:pPr indent="-87630" lvl="1" marL="685800" rtl="0" algn="just">
              <a:lnSpc>
                <a:spcPct val="90000"/>
              </a:lnSpc>
              <a:spcBef>
                <a:spcPts val="5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18" name="Google Shape;118;p6"/>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228600" lvl="0" marL="228600" rtl="0" algn="just">
              <a:lnSpc>
                <a:spcPct val="90000"/>
              </a:lnSpc>
              <a:spcBef>
                <a:spcPts val="1000"/>
              </a:spcBef>
              <a:spcAft>
                <a:spcPts val="0"/>
              </a:spcAft>
              <a:buClr>
                <a:schemeClr val="dk1"/>
              </a:buClr>
              <a:buSzPts val="2800"/>
              <a:buChar char="•"/>
            </a:pPr>
            <a:r>
              <a:rPr lang="en-US"/>
              <a:t>The query </a:t>
            </a:r>
            <a:r>
              <a:rPr i="1" lang="en-US"/>
              <a:t>SELECT * FROM FIRST UNION SELECT * FROM SECOND </a:t>
            </a:r>
            <a:r>
              <a:rPr lang="en-US"/>
              <a:t>will result in the below result: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19" name="Google Shape;119;p6"/>
          <p:cNvPicPr preferRelativeResize="0"/>
          <p:nvPr/>
        </p:nvPicPr>
        <p:blipFill rotWithShape="1">
          <a:blip r:embed="rId3">
            <a:alphaModFix/>
          </a:blip>
          <a:srcRect b="0" l="0" r="0" t="0"/>
          <a:stretch/>
        </p:blipFill>
        <p:spPr>
          <a:xfrm>
            <a:off x="2209623" y="3229667"/>
            <a:ext cx="2381428" cy="222428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63" name="Google Shape;463;p60"/>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a:t>
            </a:r>
            <a:endParaRPr/>
          </a:p>
          <a:p>
            <a:pPr indent="-228600" lvl="0" marL="228600" rtl="0" algn="just">
              <a:lnSpc>
                <a:spcPct val="90000"/>
              </a:lnSpc>
              <a:spcBef>
                <a:spcPts val="1000"/>
              </a:spcBef>
              <a:spcAft>
                <a:spcPts val="0"/>
              </a:spcAft>
              <a:buClr>
                <a:schemeClr val="dk1"/>
              </a:buClr>
              <a:buSzPts val="2800"/>
              <a:buChar char="•"/>
            </a:pPr>
            <a:r>
              <a:rPr lang="en-US"/>
              <a:t>Databases are stored physically on storage devices and organised as files and records</a:t>
            </a:r>
            <a:endParaRPr/>
          </a:p>
          <a:p>
            <a:pPr indent="-228600" lvl="0" marL="228600" rtl="0" algn="just">
              <a:lnSpc>
                <a:spcPct val="90000"/>
              </a:lnSpc>
              <a:spcBef>
                <a:spcPts val="1000"/>
              </a:spcBef>
              <a:spcAft>
                <a:spcPts val="0"/>
              </a:spcAft>
              <a:buClr>
                <a:schemeClr val="dk1"/>
              </a:buClr>
              <a:buSzPts val="2800"/>
              <a:buChar char="•"/>
            </a:pPr>
            <a:r>
              <a:rPr lang="en-US"/>
              <a:t>The overall performance of a database system is determined by the physical database organization</a:t>
            </a:r>
            <a:endParaRPr/>
          </a:p>
          <a:p>
            <a:pPr indent="-228600" lvl="0" marL="228600" rtl="0" algn="just">
              <a:lnSpc>
                <a:spcPct val="90000"/>
              </a:lnSpc>
              <a:spcBef>
                <a:spcPts val="1000"/>
              </a:spcBef>
              <a:spcAft>
                <a:spcPts val="0"/>
              </a:spcAft>
              <a:buClr>
                <a:schemeClr val="dk1"/>
              </a:buClr>
              <a:buSzPts val="2800"/>
              <a:buChar char="•"/>
            </a:pPr>
            <a:r>
              <a:rPr lang="en-US"/>
              <a:t>A </a:t>
            </a:r>
            <a:r>
              <a:rPr lang="en-US">
                <a:solidFill>
                  <a:srgbClr val="FF0000"/>
                </a:solidFill>
              </a:rPr>
              <a:t>file</a:t>
            </a:r>
            <a:r>
              <a:rPr lang="en-US"/>
              <a:t> is a sequence of records</a:t>
            </a:r>
            <a:endParaRPr/>
          </a:p>
          <a:p>
            <a:pPr indent="-228600" lvl="0" marL="228600" rtl="0" algn="just">
              <a:lnSpc>
                <a:spcPct val="90000"/>
              </a:lnSpc>
              <a:spcBef>
                <a:spcPts val="1000"/>
              </a:spcBef>
              <a:spcAft>
                <a:spcPts val="0"/>
              </a:spcAft>
              <a:buClr>
                <a:schemeClr val="dk1"/>
              </a:buClr>
              <a:buSzPts val="2800"/>
              <a:buChar char="•"/>
            </a:pPr>
            <a:r>
              <a:rPr lang="en-US"/>
              <a:t>A file with a given record structure consisting of several fields or attributes</a:t>
            </a:r>
            <a:endParaRPr/>
          </a:p>
          <a:p>
            <a:pPr indent="-228600" lvl="0" marL="228600" rtl="0" algn="just">
              <a:lnSpc>
                <a:spcPct val="90000"/>
              </a:lnSpc>
              <a:spcBef>
                <a:spcPts val="1000"/>
              </a:spcBef>
              <a:spcAft>
                <a:spcPts val="0"/>
              </a:spcAft>
              <a:buClr>
                <a:schemeClr val="dk1"/>
              </a:buClr>
              <a:buSzPts val="2800"/>
              <a:buChar char="•"/>
            </a:pPr>
            <a:r>
              <a:rPr lang="en-US"/>
              <a:t>In many cases, all records in a file are of the same record type</a:t>
            </a:r>
            <a:endParaRPr/>
          </a:p>
          <a:p>
            <a:pPr indent="-228600" lvl="0" marL="228600" rtl="0" algn="just">
              <a:lnSpc>
                <a:spcPct val="90000"/>
              </a:lnSpc>
              <a:spcBef>
                <a:spcPts val="1000"/>
              </a:spcBef>
              <a:spcAft>
                <a:spcPts val="0"/>
              </a:spcAft>
              <a:buClr>
                <a:schemeClr val="dk1"/>
              </a:buClr>
              <a:buSzPts val="2800"/>
              <a:buChar char="•"/>
            </a:pPr>
            <a:r>
              <a:rPr lang="en-US"/>
              <a:t>If every record in the file has exactly the same size (in bytes), the file is said to be made up of fixed length records</a:t>
            </a:r>
            <a:endParaRPr/>
          </a:p>
          <a:p>
            <a:pPr indent="-228600" lvl="0" marL="228600" rtl="0" algn="just">
              <a:lnSpc>
                <a:spcPct val="90000"/>
              </a:lnSpc>
              <a:spcBef>
                <a:spcPts val="1000"/>
              </a:spcBef>
              <a:spcAft>
                <a:spcPts val="0"/>
              </a:spcAft>
              <a:buClr>
                <a:schemeClr val="dk1"/>
              </a:buClr>
              <a:buSzPts val="2800"/>
              <a:buChar char="•"/>
            </a:pPr>
            <a:r>
              <a:rPr lang="en-US"/>
              <a:t>If different records in the file have different sizes, the file is said to be made up of variable-length records</a:t>
            </a:r>
            <a:endParaRPr/>
          </a:p>
          <a:p>
            <a:pPr indent="-76200" lvl="1" marL="685800" rtl="0" algn="just">
              <a:lnSpc>
                <a:spcPct val="90000"/>
              </a:lnSpc>
              <a:spcBef>
                <a:spcPts val="500"/>
              </a:spcBef>
              <a:spcAft>
                <a:spcPts val="0"/>
              </a:spcAft>
              <a:buClr>
                <a:schemeClr val="dk1"/>
              </a:buClr>
              <a:buSzPts val="24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69" name="Google Shape;469;p61"/>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Spanned and Un-spanned organization</a:t>
            </a:r>
            <a:endParaRPr/>
          </a:p>
          <a:p>
            <a:pPr indent="-228600" lvl="0" marL="228600" rtl="0" algn="just">
              <a:lnSpc>
                <a:spcPct val="90000"/>
              </a:lnSpc>
              <a:spcBef>
                <a:spcPts val="1000"/>
              </a:spcBef>
              <a:spcAft>
                <a:spcPts val="0"/>
              </a:spcAft>
              <a:buClr>
                <a:schemeClr val="dk1"/>
              </a:buClr>
              <a:buSzPts val="2800"/>
              <a:buChar char="•"/>
            </a:pPr>
            <a:r>
              <a:rPr lang="en-US"/>
              <a:t>There are various strategies ways to organize file records into blocks of disk:</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Spanned Organization</a:t>
            </a:r>
            <a:endParaRPr/>
          </a:p>
          <a:p>
            <a:pPr indent="-228600" lvl="0" marL="228600" rtl="0" algn="just">
              <a:lnSpc>
                <a:spcPct val="90000"/>
              </a:lnSpc>
              <a:spcBef>
                <a:spcPts val="1000"/>
              </a:spcBef>
              <a:spcAft>
                <a:spcPts val="0"/>
              </a:spcAft>
              <a:buClr>
                <a:schemeClr val="dk1"/>
              </a:buClr>
              <a:buSzPts val="2800"/>
              <a:buChar char="•"/>
            </a:pPr>
            <a:r>
              <a:rPr lang="en-US"/>
              <a:t>The record of a file is stored inside the block even if it can only be stored partially and hence, the record is spanned over two blocks giving it the name Spanned Organization</a:t>
            </a:r>
            <a:endParaRPr/>
          </a:p>
        </p:txBody>
      </p:sp>
      <p:pic>
        <p:nvPicPr>
          <p:cNvPr id="470" name="Google Shape;470;p61"/>
          <p:cNvPicPr preferRelativeResize="0"/>
          <p:nvPr/>
        </p:nvPicPr>
        <p:blipFill rotWithShape="1">
          <a:blip r:embed="rId3">
            <a:alphaModFix/>
          </a:blip>
          <a:srcRect b="0" l="0" r="0" t="0"/>
          <a:stretch/>
        </p:blipFill>
        <p:spPr>
          <a:xfrm>
            <a:off x="4506687" y="3700876"/>
            <a:ext cx="4565574" cy="30047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76" name="Google Shape;476;p62"/>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Spanned and Un-spanned organization</a:t>
            </a:r>
            <a:endParaRPr/>
          </a:p>
          <a:p>
            <a:pPr indent="-228600" lvl="0" marL="228600" rtl="0" algn="just">
              <a:lnSpc>
                <a:spcPct val="90000"/>
              </a:lnSpc>
              <a:spcBef>
                <a:spcPts val="1000"/>
              </a:spcBef>
              <a:spcAft>
                <a:spcPts val="0"/>
              </a:spcAft>
              <a:buClr>
                <a:schemeClr val="dk1"/>
              </a:buClr>
              <a:buSzPts val="2800"/>
              <a:buChar char="•"/>
            </a:pPr>
            <a:r>
              <a:rPr lang="en-US"/>
              <a:t>Advantages: No wastage of memory (no internal fragmentation)</a:t>
            </a:r>
            <a:endParaRPr/>
          </a:p>
          <a:p>
            <a:pPr indent="-228600" lvl="0" marL="228600" rtl="0" algn="just">
              <a:lnSpc>
                <a:spcPct val="90000"/>
              </a:lnSpc>
              <a:spcBef>
                <a:spcPts val="1000"/>
              </a:spcBef>
              <a:spcAft>
                <a:spcPts val="0"/>
              </a:spcAft>
              <a:buClr>
                <a:schemeClr val="dk1"/>
              </a:buClr>
              <a:buSzPts val="2800"/>
              <a:buChar char="•"/>
            </a:pPr>
            <a:r>
              <a:rPr lang="en-US"/>
              <a:t>Disadvantages: The record which has been spanned, while accessing it we would be required to access two blocks and searching time of a block is greater than the searching time of a record inside a block as the number of blocks on the disk are too large</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Un-spanned Organization</a:t>
            </a:r>
            <a:endParaRPr/>
          </a:p>
          <a:p>
            <a:pPr indent="-228600" lvl="0" marL="228600" rtl="0" algn="just">
              <a:lnSpc>
                <a:spcPct val="90000"/>
              </a:lnSpc>
              <a:spcBef>
                <a:spcPts val="1000"/>
              </a:spcBef>
              <a:spcAft>
                <a:spcPts val="0"/>
              </a:spcAft>
              <a:buClr>
                <a:schemeClr val="dk1"/>
              </a:buClr>
              <a:buSzPts val="2800"/>
              <a:buChar char="•"/>
            </a:pPr>
            <a:r>
              <a:rPr lang="en-US"/>
              <a:t>In un-spanned organization, unlike spanned strategy, the record of a file is stored inside the block only if it can be stored completely inside it</a:t>
            </a:r>
            <a:endParaRPr/>
          </a:p>
          <a:p>
            <a:pPr indent="-228600" lvl="0" marL="228600" rtl="0" algn="just">
              <a:lnSpc>
                <a:spcPct val="90000"/>
              </a:lnSpc>
              <a:spcBef>
                <a:spcPts val="1000"/>
              </a:spcBef>
              <a:spcAft>
                <a:spcPts val="0"/>
              </a:spcAft>
              <a:buClr>
                <a:schemeClr val="dk1"/>
              </a:buClr>
              <a:buSzPts val="2800"/>
              <a:buChar char="•"/>
            </a:pPr>
            <a:r>
              <a:rPr lang="en-US"/>
              <a:t>Advantages: Access time of a record is less</a:t>
            </a:r>
            <a:endParaRPr/>
          </a:p>
          <a:p>
            <a:pPr indent="-228600" lvl="0" marL="228600" rtl="0" algn="just">
              <a:lnSpc>
                <a:spcPct val="90000"/>
              </a:lnSpc>
              <a:spcBef>
                <a:spcPts val="1000"/>
              </a:spcBef>
              <a:spcAft>
                <a:spcPts val="0"/>
              </a:spcAft>
              <a:buClr>
                <a:schemeClr val="dk1"/>
              </a:buClr>
              <a:buSzPts val="2800"/>
              <a:buChar char="•"/>
            </a:pPr>
            <a:r>
              <a:rPr lang="en-US"/>
              <a:t>Disadvantages: Wastage of memory is more (internal fragmentation)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82" name="Google Shape;482;p63"/>
          <p:cNvSpPr txBox="1"/>
          <p:nvPr>
            <p:ph idx="1" type="body"/>
          </p:nvPr>
        </p:nvSpPr>
        <p:spPr>
          <a:xfrm>
            <a:off x="200025" y="1289957"/>
            <a:ext cx="11763375" cy="5415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Spanned and Un-spanned organization</a:t>
            </a:r>
            <a:endParaRPr/>
          </a:p>
        </p:txBody>
      </p:sp>
      <p:pic>
        <p:nvPicPr>
          <p:cNvPr id="483" name="Google Shape;483;p63"/>
          <p:cNvPicPr preferRelativeResize="0"/>
          <p:nvPr/>
        </p:nvPicPr>
        <p:blipFill rotWithShape="1">
          <a:blip r:embed="rId3">
            <a:alphaModFix/>
          </a:blip>
          <a:srcRect b="0" l="0" r="0" t="0"/>
          <a:stretch/>
        </p:blipFill>
        <p:spPr>
          <a:xfrm>
            <a:off x="3309548" y="2120290"/>
            <a:ext cx="5572903" cy="437258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89" name="Google Shape;489;p64"/>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Spanned and Un-spanned organization</a:t>
            </a:r>
            <a:endParaRPr/>
          </a:p>
          <a:p>
            <a:pPr indent="-228600" lvl="0" marL="228600" rtl="0" algn="just">
              <a:lnSpc>
                <a:spcPct val="90000"/>
              </a:lnSpc>
              <a:spcBef>
                <a:spcPts val="1000"/>
              </a:spcBef>
              <a:spcAft>
                <a:spcPts val="0"/>
              </a:spcAft>
              <a:buClr>
                <a:schemeClr val="dk1"/>
              </a:buClr>
              <a:buSzPts val="2800"/>
              <a:buChar char="•"/>
            </a:pPr>
            <a:r>
              <a:rPr lang="en-US"/>
              <a:t>The records of a file must be allocated to disk blocks because a block is the unit of data transfer between disk and memory</a:t>
            </a:r>
            <a:endParaRPr/>
          </a:p>
          <a:p>
            <a:pPr indent="-228600" lvl="0" marL="228600" rtl="0" algn="just">
              <a:lnSpc>
                <a:spcPct val="90000"/>
              </a:lnSpc>
              <a:spcBef>
                <a:spcPts val="1000"/>
              </a:spcBef>
              <a:spcAft>
                <a:spcPts val="0"/>
              </a:spcAft>
              <a:buClr>
                <a:schemeClr val="dk1"/>
              </a:buClr>
              <a:buSzPts val="2800"/>
              <a:buChar char="•"/>
            </a:pPr>
            <a:r>
              <a:rPr lang="en-US"/>
              <a:t>When the block size is larger than the record size, each block will contain numerous records, although some files may have unusually karge records that cannot fit in one block</a:t>
            </a:r>
            <a:endParaRPr/>
          </a:p>
          <a:p>
            <a:pPr indent="-228600" lvl="0" marL="228600" rtl="0" algn="just">
              <a:lnSpc>
                <a:spcPct val="90000"/>
              </a:lnSpc>
              <a:spcBef>
                <a:spcPts val="1000"/>
              </a:spcBef>
              <a:spcAft>
                <a:spcPts val="0"/>
              </a:spcAft>
              <a:buClr>
                <a:schemeClr val="dk1"/>
              </a:buClr>
              <a:buSzPts val="2800"/>
              <a:buChar char="•"/>
            </a:pPr>
            <a:r>
              <a:rPr lang="en-US"/>
              <a:t>Suppose that the block size is B bytes</a:t>
            </a:r>
            <a:endParaRPr/>
          </a:p>
          <a:p>
            <a:pPr indent="-228600" lvl="0" marL="228600" rtl="0" algn="just">
              <a:lnSpc>
                <a:spcPct val="90000"/>
              </a:lnSpc>
              <a:spcBef>
                <a:spcPts val="1000"/>
              </a:spcBef>
              <a:spcAft>
                <a:spcPts val="0"/>
              </a:spcAft>
              <a:buClr>
                <a:schemeClr val="dk1"/>
              </a:buClr>
              <a:buSzPts val="2800"/>
              <a:buChar char="•"/>
            </a:pPr>
            <a:r>
              <a:rPr lang="en-US"/>
              <a:t>For a file of fixed-length records of size R bytes, with B&gt;=R, we can fit </a:t>
            </a:r>
            <a:r>
              <a:rPr b="1" lang="en-US"/>
              <a:t>bfr = B/R</a:t>
            </a:r>
            <a:r>
              <a:rPr lang="en-US"/>
              <a:t> records per block</a:t>
            </a:r>
            <a:endParaRPr/>
          </a:p>
          <a:p>
            <a:pPr indent="-228600" lvl="0" marL="228600" rtl="0" algn="just">
              <a:lnSpc>
                <a:spcPct val="90000"/>
              </a:lnSpc>
              <a:spcBef>
                <a:spcPts val="1000"/>
              </a:spcBef>
              <a:spcAft>
                <a:spcPts val="0"/>
              </a:spcAft>
              <a:buClr>
                <a:schemeClr val="dk1"/>
              </a:buClr>
              <a:buSzPts val="2800"/>
              <a:buChar char="•"/>
            </a:pPr>
            <a:r>
              <a:rPr lang="en-US"/>
              <a:t>The </a:t>
            </a:r>
            <a:r>
              <a:rPr b="1" lang="en-US"/>
              <a:t>bfr</a:t>
            </a:r>
            <a:r>
              <a:rPr lang="en-US"/>
              <a:t> is called the </a:t>
            </a:r>
            <a:r>
              <a:rPr b="1" lang="en-US"/>
              <a:t>blocking factor </a:t>
            </a:r>
            <a:r>
              <a:rPr lang="en-US"/>
              <a:t>for the file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495" name="Google Shape;495;p65"/>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Physical Files and Logical Files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Physical Files</a:t>
            </a:r>
            <a:endParaRPr/>
          </a:p>
          <a:p>
            <a:pPr indent="-228600" lvl="0" marL="228600" rtl="0" algn="just">
              <a:lnSpc>
                <a:spcPct val="90000"/>
              </a:lnSpc>
              <a:spcBef>
                <a:spcPts val="1000"/>
              </a:spcBef>
              <a:spcAft>
                <a:spcPts val="0"/>
              </a:spcAft>
              <a:buClr>
                <a:schemeClr val="dk1"/>
              </a:buClr>
              <a:buSzPts val="2800"/>
              <a:buChar char="•"/>
            </a:pPr>
            <a:r>
              <a:rPr lang="en-US"/>
              <a:t>Contains the actual data that is stored on the system </a:t>
            </a:r>
            <a:endParaRPr/>
          </a:p>
          <a:p>
            <a:pPr indent="-228600" lvl="0" marL="228600" rtl="0" algn="just">
              <a:lnSpc>
                <a:spcPct val="90000"/>
              </a:lnSpc>
              <a:spcBef>
                <a:spcPts val="1000"/>
              </a:spcBef>
              <a:spcAft>
                <a:spcPts val="0"/>
              </a:spcAft>
              <a:buClr>
                <a:schemeClr val="dk1"/>
              </a:buClr>
              <a:buSzPts val="2800"/>
              <a:buChar char="•"/>
            </a:pPr>
            <a:r>
              <a:rPr lang="en-US"/>
              <a:t>Also contain  a description of how data is to presented to or received from a program</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Logical Files</a:t>
            </a:r>
            <a:endParaRPr/>
          </a:p>
          <a:p>
            <a:pPr indent="-228600" lvl="0" marL="228600" rtl="0" algn="just">
              <a:lnSpc>
                <a:spcPct val="90000"/>
              </a:lnSpc>
              <a:spcBef>
                <a:spcPts val="1000"/>
              </a:spcBef>
              <a:spcAft>
                <a:spcPts val="0"/>
              </a:spcAft>
              <a:buClr>
                <a:schemeClr val="dk1"/>
              </a:buClr>
              <a:buSzPts val="2800"/>
              <a:buChar char="•"/>
            </a:pPr>
            <a:r>
              <a:rPr lang="en-US"/>
              <a:t>Do not contain data</a:t>
            </a:r>
            <a:endParaRPr/>
          </a:p>
          <a:p>
            <a:pPr indent="-228600" lvl="0" marL="228600" rtl="0" algn="just">
              <a:lnSpc>
                <a:spcPct val="90000"/>
              </a:lnSpc>
              <a:spcBef>
                <a:spcPts val="1000"/>
              </a:spcBef>
              <a:spcAft>
                <a:spcPts val="0"/>
              </a:spcAft>
              <a:buClr>
                <a:schemeClr val="dk1"/>
              </a:buClr>
              <a:buSzPts val="2800"/>
              <a:buChar char="•"/>
            </a:pPr>
            <a:r>
              <a:rPr lang="en-US"/>
              <a:t>They contain a description of records found in one or more physical files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01" name="Google Shape;501;p66"/>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Physical Data Organization - Pinned Records and Unpinned Records</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Pinned Record</a:t>
            </a:r>
            <a:endParaRPr/>
          </a:p>
          <a:p>
            <a:pPr indent="-228600" lvl="0" marL="228600" rtl="0" algn="just">
              <a:lnSpc>
                <a:spcPct val="90000"/>
              </a:lnSpc>
              <a:spcBef>
                <a:spcPts val="1000"/>
              </a:spcBef>
              <a:spcAft>
                <a:spcPts val="0"/>
              </a:spcAft>
              <a:buClr>
                <a:schemeClr val="dk1"/>
              </a:buClr>
              <a:buSzPct val="100000"/>
              <a:buChar char="•"/>
            </a:pPr>
            <a:r>
              <a:rPr lang="en-US"/>
              <a:t>A record is said to be </a:t>
            </a:r>
            <a:r>
              <a:rPr lang="en-US">
                <a:solidFill>
                  <a:srgbClr val="FF0000"/>
                </a:solidFill>
              </a:rPr>
              <a:t>pinned down or pinned record </a:t>
            </a:r>
            <a:r>
              <a:rPr lang="en-US"/>
              <a:t>if there exists a pointer to it somewhere in the database</a:t>
            </a:r>
            <a:endParaRPr/>
          </a:p>
          <a:p>
            <a:pPr indent="-228600" lvl="0" marL="228600" rtl="0" algn="just">
              <a:lnSpc>
                <a:spcPct val="90000"/>
              </a:lnSpc>
              <a:spcBef>
                <a:spcPts val="1000"/>
              </a:spcBef>
              <a:spcAft>
                <a:spcPts val="0"/>
              </a:spcAft>
              <a:buClr>
                <a:schemeClr val="dk1"/>
              </a:buClr>
              <a:buSzPct val="100000"/>
              <a:buChar char="•"/>
            </a:pPr>
            <a:r>
              <a:rPr lang="en-US"/>
              <a:t>For example, when a table look up approach is used to locate a record, the table contains a pointer to the record and the record becomes pinned down</a:t>
            </a:r>
            <a:endParaRPr/>
          </a:p>
          <a:p>
            <a:pPr indent="-228600" lvl="0" marL="228600" rtl="0" algn="just">
              <a:lnSpc>
                <a:spcPct val="90000"/>
              </a:lnSpc>
              <a:spcBef>
                <a:spcPts val="1000"/>
              </a:spcBef>
              <a:spcAft>
                <a:spcPts val="0"/>
              </a:spcAft>
              <a:buClr>
                <a:schemeClr val="dk1"/>
              </a:buClr>
              <a:buSzPct val="100000"/>
              <a:buChar char="•"/>
            </a:pPr>
            <a:r>
              <a:rPr lang="en-US"/>
              <a:t>The pinned records cannot be moved without reason randomly because in that case the pointers pointing to these records will dangle</a:t>
            </a:r>
            <a:endParaRPr/>
          </a:p>
          <a:p>
            <a:pPr indent="-228600" lvl="0" marL="228600" rtl="0" algn="just">
              <a:lnSpc>
                <a:spcPct val="90000"/>
              </a:lnSpc>
              <a:spcBef>
                <a:spcPts val="1000"/>
              </a:spcBef>
              <a:spcAft>
                <a:spcPts val="0"/>
              </a:spcAft>
              <a:buClr>
                <a:schemeClr val="dk1"/>
              </a:buClr>
              <a:buSzPct val="100000"/>
              <a:buChar char="•"/>
            </a:pPr>
            <a:r>
              <a:rPr lang="en-US"/>
              <a:t>Any movement of pinned records should be associated with appropriate modification of the pointers</a:t>
            </a:r>
            <a:endParaRPr/>
          </a:p>
          <a:p>
            <a:pPr indent="-228600" lvl="0" marL="228600" rtl="0" algn="just">
              <a:lnSpc>
                <a:spcPct val="90000"/>
              </a:lnSpc>
              <a:spcBef>
                <a:spcPts val="1000"/>
              </a:spcBef>
              <a:spcAft>
                <a:spcPts val="0"/>
              </a:spcAft>
              <a:buClr>
                <a:schemeClr val="dk1"/>
              </a:buClr>
              <a:buSzPct val="100000"/>
              <a:buChar char="•"/>
            </a:pPr>
            <a:r>
              <a:rPr lang="en-US"/>
              <a:t>In fact, the file organization method which maintain pointers to pinned records, appropriate modify these pointer whenever the records are inserted or deleted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07" name="Google Shape;507;p67"/>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Pinned Records and Unpinned Records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Un-pinned Record</a:t>
            </a:r>
            <a:endParaRPr/>
          </a:p>
          <a:p>
            <a:pPr indent="-228600" lvl="0" marL="228600" rtl="0" algn="just">
              <a:lnSpc>
                <a:spcPct val="90000"/>
              </a:lnSpc>
              <a:spcBef>
                <a:spcPts val="1000"/>
              </a:spcBef>
              <a:spcAft>
                <a:spcPts val="0"/>
              </a:spcAft>
              <a:buClr>
                <a:schemeClr val="dk1"/>
              </a:buClr>
              <a:buSzPts val="2800"/>
              <a:buChar char="•"/>
            </a:pPr>
            <a:r>
              <a:rPr lang="en-US"/>
              <a:t>A record is said to be </a:t>
            </a:r>
            <a:r>
              <a:rPr lang="en-US">
                <a:solidFill>
                  <a:srgbClr val="FF0000"/>
                </a:solidFill>
              </a:rPr>
              <a:t>unpinned record</a:t>
            </a:r>
            <a:r>
              <a:rPr lang="en-US"/>
              <a:t>, if there does not exist any pointer pointing to it in the database</a:t>
            </a:r>
            <a:endParaRPr/>
          </a:p>
          <a:p>
            <a:pPr indent="-228600" lvl="0" marL="228600" rtl="0" algn="just">
              <a:lnSpc>
                <a:spcPct val="90000"/>
              </a:lnSpc>
              <a:spcBef>
                <a:spcPts val="1000"/>
              </a:spcBef>
              <a:spcAft>
                <a:spcPts val="0"/>
              </a:spcAft>
              <a:buClr>
                <a:schemeClr val="dk1"/>
              </a:buClr>
              <a:buSzPts val="2800"/>
              <a:buChar char="•"/>
            </a:pPr>
            <a:r>
              <a:rPr lang="en-US"/>
              <a:t>It is the independent record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13" name="Google Shape;513;p68"/>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Heap Files</a:t>
            </a:r>
            <a:endParaRPr/>
          </a:p>
          <a:p>
            <a:pPr indent="-228600" lvl="0" marL="228600" rtl="0" algn="just">
              <a:lnSpc>
                <a:spcPct val="90000"/>
              </a:lnSpc>
              <a:spcBef>
                <a:spcPts val="1000"/>
              </a:spcBef>
              <a:spcAft>
                <a:spcPts val="0"/>
              </a:spcAft>
              <a:buClr>
                <a:schemeClr val="dk1"/>
              </a:buClr>
              <a:buSzPts val="2800"/>
              <a:buChar char="•"/>
            </a:pPr>
            <a:r>
              <a:rPr lang="en-US"/>
              <a:t>A heap file is an unordered set of records</a:t>
            </a:r>
            <a:endParaRPr/>
          </a:p>
          <a:p>
            <a:pPr indent="-228600" lvl="0" marL="228600" rtl="0" algn="just">
              <a:lnSpc>
                <a:spcPct val="90000"/>
              </a:lnSpc>
              <a:spcBef>
                <a:spcPts val="1000"/>
              </a:spcBef>
              <a:spcAft>
                <a:spcPts val="0"/>
              </a:spcAft>
              <a:buClr>
                <a:schemeClr val="dk1"/>
              </a:buClr>
              <a:buSzPts val="2800"/>
              <a:buChar char="•"/>
            </a:pPr>
            <a:r>
              <a:rPr lang="en-US"/>
              <a:t>Heap file organization means that any record can be placed wherever there is space for that record, as there is no ordering of records</a:t>
            </a:r>
            <a:endParaRPr/>
          </a:p>
          <a:p>
            <a:pPr indent="-228600" lvl="0" marL="228600" rtl="0" algn="just">
              <a:lnSpc>
                <a:spcPct val="90000"/>
              </a:lnSpc>
              <a:spcBef>
                <a:spcPts val="1000"/>
              </a:spcBef>
              <a:spcAft>
                <a:spcPts val="0"/>
              </a:spcAft>
              <a:buClr>
                <a:schemeClr val="dk1"/>
              </a:buClr>
              <a:buSzPts val="2800"/>
              <a:buChar char="•"/>
            </a:pPr>
            <a:r>
              <a:rPr lang="en-US"/>
              <a:t>Sequential file organization means that records are stored in a sequential order according to a search key, as the records are ordered</a:t>
            </a:r>
            <a:endParaRPr/>
          </a:p>
          <a:p>
            <a:pPr indent="-228600" lvl="0" marL="228600" rtl="0" algn="just">
              <a:lnSpc>
                <a:spcPct val="90000"/>
              </a:lnSpc>
              <a:spcBef>
                <a:spcPts val="1000"/>
              </a:spcBef>
              <a:spcAft>
                <a:spcPts val="0"/>
              </a:spcAft>
              <a:buClr>
                <a:schemeClr val="dk1"/>
              </a:buClr>
              <a:buSzPts val="2800"/>
              <a:buChar char="•"/>
            </a:pPr>
            <a:r>
              <a:rPr lang="en-US"/>
              <a:t>The following operations are supported by Heap files:</a:t>
            </a:r>
            <a:endParaRPr/>
          </a:p>
          <a:p>
            <a:pPr indent="-228600" lvl="1" marL="685800" rtl="0" algn="just">
              <a:lnSpc>
                <a:spcPct val="90000"/>
              </a:lnSpc>
              <a:spcBef>
                <a:spcPts val="500"/>
              </a:spcBef>
              <a:spcAft>
                <a:spcPts val="0"/>
              </a:spcAft>
              <a:buClr>
                <a:schemeClr val="dk1"/>
              </a:buClr>
              <a:buSzPts val="2400"/>
              <a:buChar char="•"/>
            </a:pPr>
            <a:r>
              <a:rPr lang="en-US"/>
              <a:t>Heap files can be created and destroyed</a:t>
            </a:r>
            <a:endParaRPr/>
          </a:p>
          <a:p>
            <a:pPr indent="-228600" lvl="1" marL="685800" rtl="0" algn="just">
              <a:lnSpc>
                <a:spcPct val="90000"/>
              </a:lnSpc>
              <a:spcBef>
                <a:spcPts val="500"/>
              </a:spcBef>
              <a:spcAft>
                <a:spcPts val="0"/>
              </a:spcAft>
              <a:buClr>
                <a:schemeClr val="dk1"/>
              </a:buClr>
              <a:buSzPts val="2400"/>
              <a:buChar char="•"/>
            </a:pPr>
            <a:r>
              <a:rPr lang="en-US"/>
              <a:t>Existing heap files can be opened and closed</a:t>
            </a:r>
            <a:endParaRPr/>
          </a:p>
          <a:p>
            <a:pPr indent="-228600" lvl="1" marL="685800" rtl="0" algn="just">
              <a:lnSpc>
                <a:spcPct val="90000"/>
              </a:lnSpc>
              <a:spcBef>
                <a:spcPts val="500"/>
              </a:spcBef>
              <a:spcAft>
                <a:spcPts val="0"/>
              </a:spcAft>
              <a:buClr>
                <a:schemeClr val="dk1"/>
              </a:buClr>
              <a:buSzPts val="2400"/>
              <a:buChar char="•"/>
            </a:pPr>
            <a:r>
              <a:rPr lang="en-US"/>
              <a:t>Records can be inserted and deleted</a:t>
            </a:r>
            <a:endParaRPr/>
          </a:p>
          <a:p>
            <a:pPr indent="-228600" lvl="1" marL="685800" rtl="0" algn="just">
              <a:lnSpc>
                <a:spcPct val="90000"/>
              </a:lnSpc>
              <a:spcBef>
                <a:spcPts val="500"/>
              </a:spcBef>
              <a:spcAft>
                <a:spcPts val="0"/>
              </a:spcAft>
              <a:buClr>
                <a:schemeClr val="dk1"/>
              </a:buClr>
              <a:buSzPts val="2400"/>
              <a:buChar char="•"/>
            </a:pPr>
            <a:r>
              <a:rPr lang="en-US"/>
              <a:t>Records are uniquely identified by a record id (rid)</a:t>
            </a:r>
            <a:endParaRPr/>
          </a:p>
          <a:p>
            <a:pPr indent="-228600" lvl="0" marL="228600" rtl="0" algn="just">
              <a:lnSpc>
                <a:spcPct val="90000"/>
              </a:lnSpc>
              <a:spcBef>
                <a:spcPts val="1000"/>
              </a:spcBef>
              <a:spcAft>
                <a:spcPts val="0"/>
              </a:spcAft>
              <a:buClr>
                <a:schemeClr val="dk1"/>
              </a:buClr>
              <a:buSzPts val="2800"/>
              <a:buChar char="•"/>
            </a:pPr>
            <a:r>
              <a:rPr lang="en-US"/>
              <a:t>A specific record can be retrieved by using the record id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19" name="Google Shape;519;p69"/>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Heap Files</a:t>
            </a:r>
            <a:endParaRPr/>
          </a:p>
          <a:p>
            <a:pPr indent="-228600" lvl="0" marL="228600" rtl="0" algn="just">
              <a:lnSpc>
                <a:spcPct val="90000"/>
              </a:lnSpc>
              <a:spcBef>
                <a:spcPts val="1000"/>
              </a:spcBef>
              <a:spcAft>
                <a:spcPts val="0"/>
              </a:spcAft>
              <a:buClr>
                <a:schemeClr val="dk1"/>
              </a:buClr>
              <a:buSzPts val="2800"/>
              <a:buChar char="•"/>
            </a:pPr>
            <a:r>
              <a:rPr lang="en-US"/>
              <a:t>Sequential scans on heap file are also supported</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520" name="Google Shape;520;p69"/>
          <p:cNvPicPr preferRelativeResize="0"/>
          <p:nvPr/>
        </p:nvPicPr>
        <p:blipFill rotWithShape="1">
          <a:blip r:embed="rId3">
            <a:alphaModFix/>
          </a:blip>
          <a:srcRect b="0" l="0" r="0" t="0"/>
          <a:stretch/>
        </p:blipFill>
        <p:spPr>
          <a:xfrm>
            <a:off x="2584894" y="2615520"/>
            <a:ext cx="6630325" cy="38010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25" name="Google Shape;125;p7"/>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UNION ALL</a:t>
            </a:r>
            <a:endParaRPr/>
          </a:p>
          <a:p>
            <a:pPr indent="-228600" lvl="0" marL="228600" rtl="0" algn="just">
              <a:lnSpc>
                <a:spcPct val="90000"/>
              </a:lnSpc>
              <a:spcBef>
                <a:spcPts val="1000"/>
              </a:spcBef>
              <a:spcAft>
                <a:spcPts val="0"/>
              </a:spcAft>
              <a:buClr>
                <a:schemeClr val="dk1"/>
              </a:buClr>
              <a:buSzPts val="2800"/>
              <a:buChar char="•"/>
            </a:pPr>
            <a:r>
              <a:rPr lang="en-US"/>
              <a:t>The UNION ALL is similar to UNION operation except the fact that it will list all table items including the duplicate items</a:t>
            </a:r>
            <a:endParaRPr/>
          </a:p>
          <a:p>
            <a:pPr indent="-228600" lvl="0" marL="228600" rtl="0" algn="just">
              <a:lnSpc>
                <a:spcPct val="90000"/>
              </a:lnSpc>
              <a:spcBef>
                <a:spcPts val="1000"/>
              </a:spcBef>
              <a:spcAft>
                <a:spcPts val="0"/>
              </a:spcAft>
              <a:buClr>
                <a:schemeClr val="dk1"/>
              </a:buClr>
              <a:buSzPts val="2800"/>
              <a:buChar char="•"/>
            </a:pPr>
            <a:r>
              <a:rPr lang="en-US"/>
              <a:t>Consider table First as</a:t>
            </a:r>
            <a:endParaRPr/>
          </a:p>
          <a:p>
            <a:pPr indent="-50800" lvl="0" marL="22860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Consider table Second as</a:t>
            </a: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26" name="Google Shape;126;p7"/>
          <p:cNvPicPr preferRelativeResize="0"/>
          <p:nvPr/>
        </p:nvPicPr>
        <p:blipFill rotWithShape="1">
          <a:blip r:embed="rId3">
            <a:alphaModFix/>
          </a:blip>
          <a:srcRect b="0" l="0" r="0" t="0"/>
          <a:stretch/>
        </p:blipFill>
        <p:spPr>
          <a:xfrm>
            <a:off x="2373573" y="4233722"/>
            <a:ext cx="1779327" cy="1005028"/>
          </a:xfrm>
          <a:prstGeom prst="rect">
            <a:avLst/>
          </a:prstGeom>
          <a:noFill/>
          <a:ln cap="flat" cmpd="sng" w="9525">
            <a:solidFill>
              <a:schemeClr val="dk1"/>
            </a:solidFill>
            <a:prstDash val="solid"/>
            <a:round/>
            <a:headEnd len="sm" w="sm" type="none"/>
            <a:tailEnd len="sm" w="sm" type="none"/>
          </a:ln>
        </p:spPr>
      </p:pic>
      <p:pic>
        <p:nvPicPr>
          <p:cNvPr id="127" name="Google Shape;127;p7"/>
          <p:cNvPicPr preferRelativeResize="0"/>
          <p:nvPr/>
        </p:nvPicPr>
        <p:blipFill rotWithShape="1">
          <a:blip r:embed="rId4">
            <a:alphaModFix/>
          </a:blip>
          <a:srcRect b="0" l="0" r="0" t="0"/>
          <a:stretch/>
        </p:blipFill>
        <p:spPr>
          <a:xfrm>
            <a:off x="2373573" y="5644595"/>
            <a:ext cx="1779327" cy="110101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26" name="Google Shape;526;p70"/>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228600" lvl="0" marL="228600" rtl="0" algn="just">
              <a:lnSpc>
                <a:spcPct val="90000"/>
              </a:lnSpc>
              <a:spcBef>
                <a:spcPts val="1000"/>
              </a:spcBef>
              <a:spcAft>
                <a:spcPts val="0"/>
              </a:spcAft>
              <a:buClr>
                <a:schemeClr val="dk1"/>
              </a:buClr>
              <a:buSzPts val="2800"/>
              <a:buChar char="•"/>
            </a:pPr>
            <a:r>
              <a:rPr lang="en-US"/>
              <a:t>Indexing is a data structure technique to efficiently retrieve records from the database files based on some attributes on which the indexing has been done</a:t>
            </a:r>
            <a:endParaRPr/>
          </a:p>
          <a:p>
            <a:pPr indent="-228600" lvl="0" marL="228600" rtl="0" algn="just">
              <a:lnSpc>
                <a:spcPct val="90000"/>
              </a:lnSpc>
              <a:spcBef>
                <a:spcPts val="1000"/>
              </a:spcBef>
              <a:spcAft>
                <a:spcPts val="0"/>
              </a:spcAft>
              <a:buClr>
                <a:schemeClr val="dk1"/>
              </a:buClr>
              <a:buSzPts val="2800"/>
              <a:buChar char="•"/>
            </a:pPr>
            <a:r>
              <a:rPr lang="en-US"/>
              <a:t>An index on a database table provides a convenient mechanism for locating a row (data record) without scanning the entire table and thus greatly reduces the time it takes to process a query</a:t>
            </a:r>
            <a:endParaRPr/>
          </a:p>
          <a:p>
            <a:pPr indent="-228600" lvl="0" marL="228600" rtl="0" algn="just">
              <a:lnSpc>
                <a:spcPct val="90000"/>
              </a:lnSpc>
              <a:spcBef>
                <a:spcPts val="1000"/>
              </a:spcBef>
              <a:spcAft>
                <a:spcPts val="0"/>
              </a:spcAft>
              <a:buClr>
                <a:schemeClr val="dk1"/>
              </a:buClr>
              <a:buSzPts val="2800"/>
              <a:buChar char="•"/>
            </a:pPr>
            <a:r>
              <a:rPr lang="en-US"/>
              <a:t>The index is usually specified on one field of the file</a:t>
            </a:r>
            <a:endParaRPr/>
          </a:p>
          <a:p>
            <a:pPr indent="-228600" lvl="0" marL="228600" rtl="0" algn="just">
              <a:lnSpc>
                <a:spcPct val="90000"/>
              </a:lnSpc>
              <a:spcBef>
                <a:spcPts val="1000"/>
              </a:spcBef>
              <a:spcAft>
                <a:spcPts val="0"/>
              </a:spcAft>
              <a:buClr>
                <a:schemeClr val="dk1"/>
              </a:buClr>
              <a:buSzPts val="2800"/>
              <a:buChar char="•"/>
            </a:pPr>
            <a:r>
              <a:rPr lang="en-US"/>
              <a:t>One form of an index is a file of entries </a:t>
            </a:r>
            <a:r>
              <a:rPr b="1" lang="en-US"/>
              <a:t>&lt;field value, pointer to record&gt;</a:t>
            </a:r>
            <a:r>
              <a:rPr lang="en-US"/>
              <a:t>, which is ordered by field value</a:t>
            </a:r>
            <a:endParaRPr/>
          </a:p>
          <a:p>
            <a:pPr indent="-228600" lvl="0" marL="228600" rtl="0" algn="just">
              <a:lnSpc>
                <a:spcPct val="90000"/>
              </a:lnSpc>
              <a:spcBef>
                <a:spcPts val="1000"/>
              </a:spcBef>
              <a:spcAft>
                <a:spcPts val="0"/>
              </a:spcAft>
              <a:buClr>
                <a:schemeClr val="dk1"/>
              </a:buClr>
              <a:buSzPts val="2800"/>
              <a:buChar char="•"/>
            </a:pPr>
            <a:r>
              <a:rPr lang="en-US"/>
              <a:t>The index file usually occupies considerably less disk blocks than the data file because its entries are much smaller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32" name="Google Shape;532;p71"/>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Physical Data Organization – Index Structures</a:t>
            </a:r>
            <a:endParaRPr/>
          </a:p>
          <a:p>
            <a:pPr indent="-228600" lvl="0" marL="228600" rtl="0" algn="just">
              <a:lnSpc>
                <a:spcPct val="90000"/>
              </a:lnSpc>
              <a:spcBef>
                <a:spcPts val="1000"/>
              </a:spcBef>
              <a:spcAft>
                <a:spcPts val="0"/>
              </a:spcAft>
              <a:buClr>
                <a:schemeClr val="dk1"/>
              </a:buClr>
              <a:buSzPct val="100000"/>
              <a:buChar char="•"/>
            </a:pPr>
            <a:r>
              <a:rPr lang="en-US"/>
              <a:t>Indexes can be characterized as dense and sparse</a:t>
            </a:r>
            <a:endParaRPr/>
          </a:p>
          <a:p>
            <a:pPr indent="-228600" lvl="0" marL="228600" rtl="0" algn="just">
              <a:lnSpc>
                <a:spcPct val="90000"/>
              </a:lnSpc>
              <a:spcBef>
                <a:spcPts val="1000"/>
              </a:spcBef>
              <a:spcAft>
                <a:spcPts val="0"/>
              </a:spcAft>
              <a:buClr>
                <a:schemeClr val="dk1"/>
              </a:buClr>
              <a:buSzPct val="100000"/>
              <a:buChar char="•"/>
            </a:pPr>
            <a:r>
              <a:rPr lang="en-US"/>
              <a:t>A </a:t>
            </a:r>
            <a:r>
              <a:rPr lang="en-US">
                <a:solidFill>
                  <a:srgbClr val="FF0000"/>
                </a:solidFill>
              </a:rPr>
              <a:t>dense index </a:t>
            </a:r>
            <a:r>
              <a:rPr lang="en-US"/>
              <a:t>has an index entry for every search key value (and hence every record) in that data file</a:t>
            </a:r>
            <a:endParaRPr/>
          </a:p>
          <a:p>
            <a:pPr indent="-228600" lvl="0" marL="228600" rtl="0" algn="just">
              <a:lnSpc>
                <a:spcPct val="90000"/>
              </a:lnSpc>
              <a:spcBef>
                <a:spcPts val="1000"/>
              </a:spcBef>
              <a:spcAft>
                <a:spcPts val="0"/>
              </a:spcAft>
              <a:buClr>
                <a:schemeClr val="dk1"/>
              </a:buClr>
              <a:buSzPct val="100000"/>
              <a:buChar char="•"/>
            </a:pPr>
            <a:r>
              <a:rPr lang="en-US"/>
              <a:t>A </a:t>
            </a:r>
            <a:r>
              <a:rPr lang="en-US">
                <a:solidFill>
                  <a:srgbClr val="FF0000"/>
                </a:solidFill>
              </a:rPr>
              <a:t>sparse (or non-dense) index</a:t>
            </a:r>
            <a:r>
              <a:rPr lang="en-US"/>
              <a:t>, on the other hand, has index entries for only some of the search values</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Advantages</a:t>
            </a:r>
            <a:endParaRPr/>
          </a:p>
          <a:p>
            <a:pPr indent="-228600" lvl="0" marL="228600" rtl="0" algn="just">
              <a:lnSpc>
                <a:spcPct val="90000"/>
              </a:lnSpc>
              <a:spcBef>
                <a:spcPts val="1000"/>
              </a:spcBef>
              <a:spcAft>
                <a:spcPts val="0"/>
              </a:spcAft>
              <a:buClr>
                <a:schemeClr val="dk1"/>
              </a:buClr>
              <a:buSzPct val="100000"/>
              <a:buChar char="•"/>
            </a:pPr>
            <a:r>
              <a:rPr lang="en-US"/>
              <a:t>Stores and organizes data into computer files</a:t>
            </a:r>
            <a:endParaRPr/>
          </a:p>
          <a:p>
            <a:pPr indent="-228600" lvl="0" marL="228600" rtl="0" algn="just">
              <a:lnSpc>
                <a:spcPct val="90000"/>
              </a:lnSpc>
              <a:spcBef>
                <a:spcPts val="1000"/>
              </a:spcBef>
              <a:spcAft>
                <a:spcPts val="0"/>
              </a:spcAft>
              <a:buClr>
                <a:schemeClr val="dk1"/>
              </a:buClr>
              <a:buSzPct val="100000"/>
              <a:buChar char="•"/>
            </a:pPr>
            <a:r>
              <a:rPr lang="en-US"/>
              <a:t>Makes it easier to find and access data at any given time</a:t>
            </a:r>
            <a:endParaRPr/>
          </a:p>
          <a:p>
            <a:pPr indent="-228600" lvl="0" marL="228600" rtl="0" algn="just">
              <a:lnSpc>
                <a:spcPct val="90000"/>
              </a:lnSpc>
              <a:spcBef>
                <a:spcPts val="1000"/>
              </a:spcBef>
              <a:spcAft>
                <a:spcPts val="0"/>
              </a:spcAft>
              <a:buClr>
                <a:schemeClr val="dk1"/>
              </a:buClr>
              <a:buSzPct val="100000"/>
              <a:buChar char="•"/>
            </a:pPr>
            <a:r>
              <a:rPr lang="en-US"/>
              <a:t>It is a data structure that is added to a file to provide faster access to the data</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Disadvantages</a:t>
            </a:r>
            <a:endParaRPr/>
          </a:p>
          <a:p>
            <a:pPr indent="-228600" lvl="0" marL="228600" rtl="0" algn="just">
              <a:lnSpc>
                <a:spcPct val="90000"/>
              </a:lnSpc>
              <a:spcBef>
                <a:spcPts val="1000"/>
              </a:spcBef>
              <a:spcAft>
                <a:spcPts val="0"/>
              </a:spcAft>
              <a:buClr>
                <a:schemeClr val="dk1"/>
              </a:buClr>
              <a:buSzPct val="100000"/>
              <a:buChar char="•"/>
            </a:pPr>
            <a:r>
              <a:rPr lang="en-US"/>
              <a:t>Index needs to be updated periodically for insertion or deletion of records in the main table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38" name="Google Shape;538;p72"/>
          <p:cNvSpPr txBox="1"/>
          <p:nvPr>
            <p:ph idx="1" type="body"/>
          </p:nvPr>
        </p:nvSpPr>
        <p:spPr>
          <a:xfrm>
            <a:off x="200025" y="1289957"/>
            <a:ext cx="11763375" cy="542108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a:p>
            <a:pPr indent="-228600" lvl="0" marL="228600" rtl="0" algn="just">
              <a:lnSpc>
                <a:spcPct val="90000"/>
              </a:lnSpc>
              <a:spcBef>
                <a:spcPts val="1000"/>
              </a:spcBef>
              <a:spcAft>
                <a:spcPts val="0"/>
              </a:spcAft>
              <a:buClr>
                <a:schemeClr val="dk1"/>
              </a:buClr>
              <a:buSzPts val="2800"/>
              <a:buChar char="•"/>
            </a:pPr>
            <a:r>
              <a:rPr lang="en-US"/>
              <a:t>An index is a small table having only two columns</a:t>
            </a:r>
            <a:endParaRPr/>
          </a:p>
          <a:p>
            <a:pPr indent="-228600" lvl="0" marL="228600" rtl="0" algn="just">
              <a:lnSpc>
                <a:spcPct val="90000"/>
              </a:lnSpc>
              <a:spcBef>
                <a:spcPts val="1000"/>
              </a:spcBef>
              <a:spcAft>
                <a:spcPts val="0"/>
              </a:spcAft>
              <a:buClr>
                <a:schemeClr val="dk1"/>
              </a:buClr>
              <a:buSzPts val="2800"/>
              <a:buChar char="•"/>
            </a:pPr>
            <a:r>
              <a:rPr lang="en-US"/>
              <a:t>The first column contains a copy of the primary or candidate key of a table</a:t>
            </a:r>
            <a:endParaRPr/>
          </a:p>
          <a:p>
            <a:pPr indent="-228600" lvl="0" marL="228600" rtl="0" algn="just">
              <a:lnSpc>
                <a:spcPct val="90000"/>
              </a:lnSpc>
              <a:spcBef>
                <a:spcPts val="1000"/>
              </a:spcBef>
              <a:spcAft>
                <a:spcPts val="0"/>
              </a:spcAft>
              <a:buClr>
                <a:schemeClr val="dk1"/>
              </a:buClr>
              <a:buSzPts val="2800"/>
              <a:buChar char="•"/>
            </a:pPr>
            <a:r>
              <a:rPr lang="en-US"/>
              <a:t>The second column contains a set of pointers holding the address of the disk block where that particular key value can be found</a:t>
            </a:r>
            <a:endParaRPr/>
          </a:p>
          <a:p>
            <a:pPr indent="-228600" lvl="0" marL="228600" rtl="0" algn="just">
              <a:lnSpc>
                <a:spcPct val="90000"/>
              </a:lnSpc>
              <a:spcBef>
                <a:spcPts val="1000"/>
              </a:spcBef>
              <a:spcAft>
                <a:spcPts val="0"/>
              </a:spcAft>
              <a:buClr>
                <a:schemeClr val="dk1"/>
              </a:buClr>
              <a:buSzPts val="2800"/>
              <a:buChar char="•"/>
            </a:pPr>
            <a:r>
              <a:rPr lang="en-US"/>
              <a:t>If the indexes are sorted, then it is called as </a:t>
            </a:r>
            <a:r>
              <a:rPr lang="en-US">
                <a:solidFill>
                  <a:srgbClr val="FF0000"/>
                </a:solidFill>
              </a:rPr>
              <a:t>ordered indices</a:t>
            </a:r>
            <a:endParaRPr/>
          </a:p>
          <a:p>
            <a:pPr indent="-228600" lvl="0" marL="228600" rtl="0" algn="just">
              <a:lnSpc>
                <a:spcPct val="90000"/>
              </a:lnSpc>
              <a:spcBef>
                <a:spcPts val="1000"/>
              </a:spcBef>
              <a:spcAft>
                <a:spcPts val="0"/>
              </a:spcAft>
              <a:buClr>
                <a:schemeClr val="dk1"/>
              </a:buClr>
              <a:buSzPts val="2800"/>
              <a:buChar char="•"/>
            </a:pPr>
            <a:r>
              <a:rPr lang="en-US"/>
              <a:t>Indexes are categorized into single level and multilevel indices</a:t>
            </a:r>
            <a:endParaRPr/>
          </a:p>
          <a:p>
            <a:pPr indent="-228600" lvl="0" marL="228600" rtl="0" algn="just">
              <a:lnSpc>
                <a:spcPct val="90000"/>
              </a:lnSpc>
              <a:spcBef>
                <a:spcPts val="1000"/>
              </a:spcBef>
              <a:spcAft>
                <a:spcPts val="0"/>
              </a:spcAft>
              <a:buClr>
                <a:schemeClr val="dk1"/>
              </a:buClr>
              <a:buSzPts val="2800"/>
              <a:buChar char="•"/>
            </a:pPr>
            <a:r>
              <a:rPr lang="en-US"/>
              <a:t>Single Level is classified into follows:</a:t>
            </a:r>
            <a:endParaRPr/>
          </a:p>
          <a:p>
            <a:pPr indent="-228600" lvl="1" marL="685800" rtl="0" algn="just">
              <a:lnSpc>
                <a:spcPct val="90000"/>
              </a:lnSpc>
              <a:spcBef>
                <a:spcPts val="500"/>
              </a:spcBef>
              <a:spcAft>
                <a:spcPts val="0"/>
              </a:spcAft>
              <a:buClr>
                <a:schemeClr val="dk1"/>
              </a:buClr>
              <a:buSzPts val="2400"/>
              <a:buChar char="•"/>
            </a:pPr>
            <a:r>
              <a:rPr lang="en-US"/>
              <a:t>Primary Index</a:t>
            </a:r>
            <a:endParaRPr/>
          </a:p>
          <a:p>
            <a:pPr indent="-228600" lvl="1" marL="685800" rtl="0" algn="just">
              <a:lnSpc>
                <a:spcPct val="90000"/>
              </a:lnSpc>
              <a:spcBef>
                <a:spcPts val="500"/>
              </a:spcBef>
              <a:spcAft>
                <a:spcPts val="0"/>
              </a:spcAft>
              <a:buClr>
                <a:schemeClr val="dk1"/>
              </a:buClr>
              <a:buSzPts val="2400"/>
              <a:buChar char="•"/>
            </a:pPr>
            <a:r>
              <a:rPr lang="en-US"/>
              <a:t>Clustered Index</a:t>
            </a:r>
            <a:endParaRPr/>
          </a:p>
          <a:p>
            <a:pPr indent="-228600" lvl="1" marL="685800" rtl="0" algn="just">
              <a:lnSpc>
                <a:spcPct val="90000"/>
              </a:lnSpc>
              <a:spcBef>
                <a:spcPts val="500"/>
              </a:spcBef>
              <a:spcAft>
                <a:spcPts val="0"/>
              </a:spcAft>
              <a:buClr>
                <a:schemeClr val="dk1"/>
              </a:buClr>
              <a:buSzPts val="2400"/>
              <a:buChar char="•"/>
            </a:pPr>
            <a:r>
              <a:rPr lang="en-US"/>
              <a:t>Secondary Index</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44" name="Google Shape;544;p73"/>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a:p>
            <a:pPr indent="0" lvl="0" marL="0" rtl="0" algn="just">
              <a:lnSpc>
                <a:spcPct val="90000"/>
              </a:lnSpc>
              <a:spcBef>
                <a:spcPts val="1000"/>
              </a:spcBef>
              <a:spcAft>
                <a:spcPts val="0"/>
              </a:spcAft>
              <a:buClr>
                <a:schemeClr val="dk1"/>
              </a:buClr>
              <a:buSzPts val="2800"/>
              <a:buNone/>
            </a:pPr>
            <a:r>
              <a:rPr b="1" lang="en-US"/>
              <a:t>Primary Index</a:t>
            </a:r>
            <a:endParaRPr/>
          </a:p>
          <a:p>
            <a:pPr indent="-228600" lvl="0" marL="228600" rtl="0" algn="just">
              <a:lnSpc>
                <a:spcPct val="90000"/>
              </a:lnSpc>
              <a:spcBef>
                <a:spcPts val="1000"/>
              </a:spcBef>
              <a:spcAft>
                <a:spcPts val="0"/>
              </a:spcAft>
              <a:buClr>
                <a:schemeClr val="dk1"/>
              </a:buClr>
              <a:buSzPts val="2800"/>
              <a:buChar char="•"/>
            </a:pPr>
            <a:r>
              <a:rPr lang="en-US"/>
              <a:t>Primary Index is an ordered file which is fixed length size with two fields</a:t>
            </a:r>
            <a:endParaRPr/>
          </a:p>
          <a:p>
            <a:pPr indent="-228600" lvl="0" marL="228600" rtl="0" algn="just">
              <a:lnSpc>
                <a:spcPct val="90000"/>
              </a:lnSpc>
              <a:spcBef>
                <a:spcPts val="1000"/>
              </a:spcBef>
              <a:spcAft>
                <a:spcPts val="0"/>
              </a:spcAft>
              <a:buClr>
                <a:schemeClr val="dk1"/>
              </a:buClr>
              <a:buSzPts val="2800"/>
              <a:buChar char="•"/>
            </a:pPr>
            <a:r>
              <a:rPr lang="en-US"/>
              <a:t>The first field is the same a primary key and second, filed is pointed to that specific data block</a:t>
            </a:r>
            <a:endParaRPr/>
          </a:p>
          <a:p>
            <a:pPr indent="-228600" lvl="0" marL="228600" rtl="0" algn="just">
              <a:lnSpc>
                <a:spcPct val="90000"/>
              </a:lnSpc>
              <a:spcBef>
                <a:spcPts val="1000"/>
              </a:spcBef>
              <a:spcAft>
                <a:spcPts val="0"/>
              </a:spcAft>
              <a:buClr>
                <a:schemeClr val="dk1"/>
              </a:buClr>
              <a:buSzPts val="2800"/>
              <a:buChar char="•"/>
            </a:pPr>
            <a:r>
              <a:rPr lang="en-US"/>
              <a:t>In the primary Index, there is always one to one relationship between the entries in the index table</a:t>
            </a:r>
            <a:endParaRPr/>
          </a:p>
          <a:p>
            <a:pPr indent="-228600" lvl="0" marL="228600" rtl="0" algn="just">
              <a:lnSpc>
                <a:spcPct val="90000"/>
              </a:lnSpc>
              <a:spcBef>
                <a:spcPts val="1000"/>
              </a:spcBef>
              <a:spcAft>
                <a:spcPts val="0"/>
              </a:spcAft>
              <a:buClr>
                <a:schemeClr val="dk1"/>
              </a:buClr>
              <a:buSzPts val="2800"/>
              <a:buChar char="•"/>
            </a:pPr>
            <a:r>
              <a:rPr lang="en-US"/>
              <a:t>Each block in the data file has one entry in the index file</a:t>
            </a:r>
            <a:endParaRPr/>
          </a:p>
          <a:p>
            <a:pPr indent="-228600" lvl="0" marL="228600" rtl="0" algn="just">
              <a:lnSpc>
                <a:spcPct val="90000"/>
              </a:lnSpc>
              <a:spcBef>
                <a:spcPts val="1000"/>
              </a:spcBef>
              <a:spcAft>
                <a:spcPts val="0"/>
              </a:spcAft>
              <a:buClr>
                <a:schemeClr val="dk1"/>
              </a:buClr>
              <a:buSzPts val="2800"/>
              <a:buChar char="•"/>
            </a:pPr>
            <a:r>
              <a:rPr lang="en-US"/>
              <a:t>The two fields &lt;K(i), P(i)&gt;; P(i) is the pointer for the block in data file</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50" name="Google Shape;550;p74"/>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Structure of index</a:t>
            </a:r>
            <a:endParaRPr/>
          </a:p>
          <a:p>
            <a:pPr indent="0" lvl="0" marL="0" rtl="0" algn="just">
              <a:lnSpc>
                <a:spcPct val="90000"/>
              </a:lnSpc>
              <a:spcBef>
                <a:spcPts val="1000"/>
              </a:spcBef>
              <a:spcAft>
                <a:spcPts val="0"/>
              </a:spcAft>
              <a:buClr>
                <a:schemeClr val="dk1"/>
              </a:buClr>
              <a:buSzPct val="100000"/>
              <a:buNone/>
            </a:pPr>
            <a:r>
              <a:rPr b="1" lang="en-US"/>
              <a:t>Primary Index</a:t>
            </a:r>
            <a:endParaRPr/>
          </a:p>
          <a:p>
            <a:pPr indent="-228600" lvl="0" marL="228600" rtl="0" algn="just">
              <a:lnSpc>
                <a:spcPct val="90000"/>
              </a:lnSpc>
              <a:spcBef>
                <a:spcPts val="1000"/>
              </a:spcBef>
              <a:spcAft>
                <a:spcPts val="0"/>
              </a:spcAft>
              <a:buClr>
                <a:schemeClr val="dk1"/>
              </a:buClr>
              <a:buSzPct val="100000"/>
              <a:buChar char="•"/>
            </a:pPr>
            <a:r>
              <a:rPr lang="en-US"/>
              <a:t>First record in each block of the data file is called an block anchor or anchor record </a:t>
            </a:r>
            <a:endParaRPr/>
          </a:p>
          <a:p>
            <a:pPr indent="-228600" lvl="0" marL="228600" rtl="0" algn="just">
              <a:lnSpc>
                <a:spcPct val="90000"/>
              </a:lnSpc>
              <a:spcBef>
                <a:spcPts val="1000"/>
              </a:spcBef>
              <a:spcAft>
                <a:spcPts val="0"/>
              </a:spcAft>
              <a:buClr>
                <a:schemeClr val="dk1"/>
              </a:buClr>
              <a:buSzPct val="100000"/>
              <a:buChar char="•"/>
            </a:pPr>
            <a:r>
              <a:rPr lang="en-US"/>
              <a:t>The number of index entries is equal to number of blocks</a:t>
            </a:r>
            <a:endParaRPr/>
          </a:p>
          <a:p>
            <a:pPr indent="-228600" lvl="0" marL="228600" rtl="0" algn="just">
              <a:lnSpc>
                <a:spcPct val="90000"/>
              </a:lnSpc>
              <a:spcBef>
                <a:spcPts val="1000"/>
              </a:spcBef>
              <a:spcAft>
                <a:spcPts val="0"/>
              </a:spcAft>
              <a:buClr>
                <a:schemeClr val="dk1"/>
              </a:buClr>
              <a:buSzPct val="100000"/>
              <a:buChar char="•"/>
            </a:pPr>
            <a:r>
              <a:rPr lang="en-US"/>
              <a:t>Number of access required  = log</a:t>
            </a:r>
            <a:r>
              <a:rPr baseline="-25000" lang="en-US"/>
              <a:t>2</a:t>
            </a:r>
            <a:r>
              <a:rPr lang="en-US"/>
              <a:t>n + 1</a:t>
            </a:r>
            <a:endParaRPr/>
          </a:p>
          <a:p>
            <a:pPr indent="-228600" lvl="0" marL="228600" rtl="0" algn="just">
              <a:lnSpc>
                <a:spcPct val="90000"/>
              </a:lnSpc>
              <a:spcBef>
                <a:spcPts val="1000"/>
              </a:spcBef>
              <a:spcAft>
                <a:spcPts val="0"/>
              </a:spcAft>
              <a:buClr>
                <a:schemeClr val="dk1"/>
              </a:buClr>
              <a:buSzPct val="100000"/>
              <a:buChar char="•"/>
            </a:pPr>
            <a:r>
              <a:rPr lang="en-US"/>
              <a:t>Indexes can be dense or parse</a:t>
            </a:r>
            <a:endParaRPr/>
          </a:p>
          <a:p>
            <a:pPr indent="-228600" lvl="0" marL="228600" rtl="0" algn="just">
              <a:lnSpc>
                <a:spcPct val="90000"/>
              </a:lnSpc>
              <a:spcBef>
                <a:spcPts val="1000"/>
              </a:spcBef>
              <a:spcAft>
                <a:spcPts val="0"/>
              </a:spcAft>
              <a:buClr>
                <a:schemeClr val="dk1"/>
              </a:buClr>
              <a:buSzPct val="100000"/>
              <a:buChar char="•"/>
            </a:pPr>
            <a:r>
              <a:rPr lang="en-US"/>
              <a:t>A dense index has an entry for every search key value; a sparse index has index entries for only for some of the search values</a:t>
            </a:r>
            <a:endParaRPr/>
          </a:p>
          <a:p>
            <a:pPr indent="-228600" lvl="0" marL="228600" rtl="0" algn="just">
              <a:lnSpc>
                <a:spcPct val="90000"/>
              </a:lnSpc>
              <a:spcBef>
                <a:spcPts val="1000"/>
              </a:spcBef>
              <a:spcAft>
                <a:spcPts val="0"/>
              </a:spcAft>
              <a:buClr>
                <a:schemeClr val="dk1"/>
              </a:buClr>
              <a:buSzPct val="100000"/>
              <a:buChar char="•"/>
            </a:pPr>
            <a:r>
              <a:rPr lang="en-US"/>
              <a:t>To retrieve a record given the value of its PK field, we do a binary search on the index file to find appropriate entry, and then retrieve the data field block whose address is P(i)</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56" name="Google Shape;556;p75"/>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p:txBody>
      </p:sp>
      <p:pic>
        <p:nvPicPr>
          <p:cNvPr id="557" name="Google Shape;557;p75"/>
          <p:cNvPicPr preferRelativeResize="0"/>
          <p:nvPr/>
        </p:nvPicPr>
        <p:blipFill rotWithShape="1">
          <a:blip r:embed="rId3">
            <a:alphaModFix/>
          </a:blip>
          <a:srcRect b="0" l="0" r="0" t="0"/>
          <a:stretch/>
        </p:blipFill>
        <p:spPr>
          <a:xfrm>
            <a:off x="2910568" y="1926771"/>
            <a:ext cx="6991350" cy="471623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63" name="Google Shape;563;p76"/>
          <p:cNvSpPr txBox="1"/>
          <p:nvPr>
            <p:ph idx="1" type="body"/>
          </p:nvPr>
        </p:nvSpPr>
        <p:spPr>
          <a:xfrm>
            <a:off x="200025" y="1289957"/>
            <a:ext cx="11763375" cy="53231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a:p>
            <a:pPr indent="0" lvl="0" marL="0" rtl="0" algn="just">
              <a:lnSpc>
                <a:spcPct val="90000"/>
              </a:lnSpc>
              <a:spcBef>
                <a:spcPts val="1000"/>
              </a:spcBef>
              <a:spcAft>
                <a:spcPts val="0"/>
              </a:spcAft>
              <a:buClr>
                <a:schemeClr val="dk1"/>
              </a:buClr>
              <a:buSzPts val="2800"/>
              <a:buNone/>
            </a:pPr>
            <a:r>
              <a:rPr b="1" lang="en-US"/>
              <a:t>Clustered Index</a:t>
            </a:r>
            <a:endParaRPr/>
          </a:p>
          <a:p>
            <a:pPr indent="-228600" lvl="0" marL="228600" rtl="0" algn="just">
              <a:lnSpc>
                <a:spcPct val="90000"/>
              </a:lnSpc>
              <a:spcBef>
                <a:spcPts val="1000"/>
              </a:spcBef>
              <a:spcAft>
                <a:spcPts val="0"/>
              </a:spcAft>
              <a:buClr>
                <a:schemeClr val="dk1"/>
              </a:buClr>
              <a:buSzPts val="2800"/>
              <a:buChar char="•"/>
            </a:pPr>
            <a:r>
              <a:rPr lang="en-US"/>
              <a:t>A clustering index is also an ordered file with two fields – clustering field and block pointer</a:t>
            </a:r>
            <a:endParaRPr/>
          </a:p>
          <a:p>
            <a:pPr indent="-228600" lvl="0" marL="228600" rtl="0" algn="just">
              <a:lnSpc>
                <a:spcPct val="90000"/>
              </a:lnSpc>
              <a:spcBef>
                <a:spcPts val="1000"/>
              </a:spcBef>
              <a:spcAft>
                <a:spcPts val="0"/>
              </a:spcAft>
              <a:buClr>
                <a:schemeClr val="dk1"/>
              </a:buClr>
              <a:buSzPts val="2800"/>
              <a:buChar char="•"/>
            </a:pPr>
            <a:r>
              <a:rPr lang="en-US"/>
              <a:t>If file records are physically ordered on a non key field – which does not have a distinct value for each record that field is called the clustering field and the data file is called clustered file</a:t>
            </a:r>
            <a:endParaRPr/>
          </a:p>
          <a:p>
            <a:pPr indent="-228600" lvl="0" marL="228600" rtl="0" algn="just">
              <a:lnSpc>
                <a:spcPct val="90000"/>
              </a:lnSpc>
              <a:spcBef>
                <a:spcPts val="1000"/>
              </a:spcBef>
              <a:spcAft>
                <a:spcPts val="0"/>
              </a:spcAft>
              <a:buClr>
                <a:schemeClr val="dk1"/>
              </a:buClr>
              <a:buSzPts val="2800"/>
              <a:buChar char="•"/>
            </a:pPr>
            <a:r>
              <a:rPr lang="en-US"/>
              <a:t>For example, students studying in each semester are grouped together. i.e. 1st Semester students, 2nd semester students, 3rd semester students etc are grouped</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69" name="Google Shape;569;p77"/>
          <p:cNvSpPr txBox="1"/>
          <p:nvPr>
            <p:ph idx="1" type="body"/>
          </p:nvPr>
        </p:nvSpPr>
        <p:spPr>
          <a:xfrm>
            <a:off x="200025" y="1289957"/>
            <a:ext cx="11763375" cy="53231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p:txBody>
      </p:sp>
      <p:pic>
        <p:nvPicPr>
          <p:cNvPr id="570" name="Google Shape;570;p77"/>
          <p:cNvPicPr preferRelativeResize="0"/>
          <p:nvPr/>
        </p:nvPicPr>
        <p:blipFill rotWithShape="1">
          <a:blip r:embed="rId3">
            <a:alphaModFix/>
          </a:blip>
          <a:srcRect b="0" l="0" r="0" t="0"/>
          <a:stretch/>
        </p:blipFill>
        <p:spPr>
          <a:xfrm>
            <a:off x="4294414" y="1641754"/>
            <a:ext cx="5258100" cy="521624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76" name="Google Shape;576;p78"/>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a:p>
            <a:pPr indent="0" lvl="0" marL="0" rtl="0" algn="just">
              <a:lnSpc>
                <a:spcPct val="90000"/>
              </a:lnSpc>
              <a:spcBef>
                <a:spcPts val="1000"/>
              </a:spcBef>
              <a:spcAft>
                <a:spcPts val="0"/>
              </a:spcAft>
              <a:buClr>
                <a:schemeClr val="dk1"/>
              </a:buClr>
              <a:buSzPts val="2800"/>
              <a:buNone/>
            </a:pPr>
            <a:r>
              <a:rPr b="1" lang="en-US"/>
              <a:t>Secondary Index</a:t>
            </a:r>
            <a:endParaRPr/>
          </a:p>
          <a:p>
            <a:pPr indent="-228600" lvl="0" marL="228600" rtl="0" algn="just">
              <a:lnSpc>
                <a:spcPct val="90000"/>
              </a:lnSpc>
              <a:spcBef>
                <a:spcPts val="1000"/>
              </a:spcBef>
              <a:spcAft>
                <a:spcPts val="0"/>
              </a:spcAft>
              <a:buClr>
                <a:schemeClr val="dk1"/>
              </a:buClr>
              <a:buSzPts val="2800"/>
              <a:buChar char="•"/>
            </a:pPr>
            <a:r>
              <a:rPr lang="en-US"/>
              <a:t>The secondary index may be created on a field that is a candidate key and has a unique value in every record, or on a non key field with duplicate values</a:t>
            </a:r>
            <a:endParaRPr/>
          </a:p>
          <a:p>
            <a:pPr indent="-228600" lvl="0" marL="228600" rtl="0" algn="just">
              <a:lnSpc>
                <a:spcPct val="90000"/>
              </a:lnSpc>
              <a:spcBef>
                <a:spcPts val="1000"/>
              </a:spcBef>
              <a:spcAft>
                <a:spcPts val="0"/>
              </a:spcAft>
              <a:buClr>
                <a:schemeClr val="dk1"/>
              </a:buClr>
              <a:buSzPts val="2800"/>
              <a:buChar char="•"/>
            </a:pPr>
            <a:r>
              <a:rPr lang="en-US"/>
              <a:t>The number of entries in index file is equal to number of entries in main file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82" name="Google Shape;582;p79"/>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Structure of index</a:t>
            </a:r>
            <a:endParaRPr/>
          </a:p>
        </p:txBody>
      </p:sp>
      <p:pic>
        <p:nvPicPr>
          <p:cNvPr id="583" name="Google Shape;583;p79"/>
          <p:cNvPicPr preferRelativeResize="0"/>
          <p:nvPr/>
        </p:nvPicPr>
        <p:blipFill rotWithShape="1">
          <a:blip r:embed="rId3">
            <a:alphaModFix/>
          </a:blip>
          <a:srcRect b="0" l="0" r="0" t="0"/>
          <a:stretch/>
        </p:blipFill>
        <p:spPr>
          <a:xfrm>
            <a:off x="4637314" y="1824910"/>
            <a:ext cx="4576860" cy="5033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33" name="Google Shape;133;p8"/>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228600" lvl="0" marL="228600" rtl="0" algn="just">
              <a:lnSpc>
                <a:spcPct val="90000"/>
              </a:lnSpc>
              <a:spcBef>
                <a:spcPts val="1000"/>
              </a:spcBef>
              <a:spcAft>
                <a:spcPts val="0"/>
              </a:spcAft>
              <a:buClr>
                <a:schemeClr val="dk1"/>
              </a:buClr>
              <a:buSzPts val="2800"/>
              <a:buChar char="•"/>
            </a:pPr>
            <a:r>
              <a:rPr lang="en-US"/>
              <a:t>The query </a:t>
            </a:r>
            <a:r>
              <a:rPr i="1" lang="en-US"/>
              <a:t>SELECT *FROM FIRST UNION ALL SELECT * FROM SECOND </a:t>
            </a:r>
            <a:r>
              <a:rPr lang="en-US"/>
              <a:t>will produce the below result:</a:t>
            </a: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34" name="Google Shape;134;p8"/>
          <p:cNvPicPr preferRelativeResize="0"/>
          <p:nvPr/>
        </p:nvPicPr>
        <p:blipFill rotWithShape="1">
          <a:blip r:embed="rId3">
            <a:alphaModFix/>
          </a:blip>
          <a:srcRect b="0" l="0" r="0" t="0"/>
          <a:stretch/>
        </p:blipFill>
        <p:spPr>
          <a:xfrm>
            <a:off x="2876280" y="3195394"/>
            <a:ext cx="2495820" cy="22560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89" name="Google Shape;589;p80"/>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 Index Structures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Example:</a:t>
            </a:r>
            <a:endParaRPr/>
          </a:p>
        </p:txBody>
      </p:sp>
      <p:pic>
        <p:nvPicPr>
          <p:cNvPr id="590" name="Google Shape;590;p80"/>
          <p:cNvPicPr preferRelativeResize="0"/>
          <p:nvPr/>
        </p:nvPicPr>
        <p:blipFill rotWithShape="1">
          <a:blip r:embed="rId3">
            <a:alphaModFix/>
          </a:blip>
          <a:srcRect b="0" l="0" r="0" t="0"/>
          <a:stretch/>
        </p:blipFill>
        <p:spPr>
          <a:xfrm>
            <a:off x="838200" y="2323703"/>
            <a:ext cx="10265229" cy="439484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596" name="Google Shape;596;p81"/>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Multilevel Indexing - Trees</a:t>
            </a:r>
            <a:endParaRPr/>
          </a:p>
          <a:p>
            <a:pPr indent="-228600" lvl="0" marL="228600" rtl="0" algn="just">
              <a:lnSpc>
                <a:spcPct val="90000"/>
              </a:lnSpc>
              <a:spcBef>
                <a:spcPts val="1000"/>
              </a:spcBef>
              <a:spcAft>
                <a:spcPts val="0"/>
              </a:spcAft>
              <a:buClr>
                <a:schemeClr val="dk1"/>
              </a:buClr>
              <a:buSzPts val="2800"/>
              <a:buChar char="•"/>
            </a:pPr>
            <a:r>
              <a:rPr lang="en-US"/>
              <a:t>A tree is formed of nodes</a:t>
            </a:r>
            <a:endParaRPr/>
          </a:p>
          <a:p>
            <a:pPr indent="-228600" lvl="0" marL="228600" rtl="0" algn="just">
              <a:lnSpc>
                <a:spcPct val="90000"/>
              </a:lnSpc>
              <a:spcBef>
                <a:spcPts val="1000"/>
              </a:spcBef>
              <a:spcAft>
                <a:spcPts val="0"/>
              </a:spcAft>
              <a:buClr>
                <a:schemeClr val="dk1"/>
              </a:buClr>
              <a:buSzPts val="2800"/>
              <a:buChar char="•"/>
            </a:pPr>
            <a:r>
              <a:rPr lang="en-US"/>
              <a:t>Each node in the tree, except for a special node called the root, has one parent node and zero or more child nodes</a:t>
            </a:r>
            <a:endParaRPr/>
          </a:p>
          <a:p>
            <a:pPr indent="-228600" lvl="0" marL="228600" rtl="0" algn="just">
              <a:lnSpc>
                <a:spcPct val="90000"/>
              </a:lnSpc>
              <a:spcBef>
                <a:spcPts val="1000"/>
              </a:spcBef>
              <a:spcAft>
                <a:spcPts val="0"/>
              </a:spcAft>
              <a:buClr>
                <a:schemeClr val="dk1"/>
              </a:buClr>
              <a:buSzPts val="2800"/>
              <a:buChar char="•"/>
            </a:pPr>
            <a:r>
              <a:rPr lang="en-US"/>
              <a:t>The root node has no parent</a:t>
            </a:r>
            <a:endParaRPr/>
          </a:p>
          <a:p>
            <a:pPr indent="-228600" lvl="0" marL="228600" rtl="0" algn="just">
              <a:lnSpc>
                <a:spcPct val="90000"/>
              </a:lnSpc>
              <a:spcBef>
                <a:spcPts val="1000"/>
              </a:spcBef>
              <a:spcAft>
                <a:spcPts val="0"/>
              </a:spcAft>
              <a:buClr>
                <a:schemeClr val="dk1"/>
              </a:buClr>
              <a:buSzPts val="2800"/>
              <a:buChar char="•"/>
            </a:pPr>
            <a:r>
              <a:rPr lang="en-US"/>
              <a:t>A node that does not have any child nodes is called a leaf node; a non-leaf node is called an internal node</a:t>
            </a:r>
            <a:endParaRPr/>
          </a:p>
          <a:p>
            <a:pPr indent="-228600" lvl="0" marL="228600" rtl="0" algn="just">
              <a:lnSpc>
                <a:spcPct val="90000"/>
              </a:lnSpc>
              <a:spcBef>
                <a:spcPts val="1000"/>
              </a:spcBef>
              <a:spcAft>
                <a:spcPts val="0"/>
              </a:spcAft>
              <a:buClr>
                <a:schemeClr val="dk1"/>
              </a:buClr>
              <a:buSzPts val="2800"/>
              <a:buChar char="•"/>
            </a:pPr>
            <a:r>
              <a:rPr lang="en-US"/>
              <a:t>The level of a node is always one more than the level of its parent, with the level of the root node being zero</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02" name="Google Shape;602;p82"/>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Trees</a:t>
            </a:r>
            <a:endParaRPr/>
          </a:p>
          <a:p>
            <a:pPr indent="-228600" lvl="0" marL="228600" rtl="0" algn="just">
              <a:lnSpc>
                <a:spcPct val="90000"/>
              </a:lnSpc>
              <a:spcBef>
                <a:spcPts val="1000"/>
              </a:spcBef>
              <a:spcAft>
                <a:spcPts val="0"/>
              </a:spcAft>
              <a:buClr>
                <a:schemeClr val="dk1"/>
              </a:buClr>
              <a:buSzPts val="2800"/>
              <a:buChar char="•"/>
            </a:pPr>
            <a:r>
              <a:rPr lang="en-US"/>
              <a:t>A subtree of a node consists of that node and all its descendant nodes – its child nodes, the child nodes of its child nodes, and so on</a:t>
            </a:r>
            <a:endParaRPr/>
          </a:p>
          <a:p>
            <a:pPr indent="-228600" lvl="0" marL="228600" rtl="0" algn="just">
              <a:lnSpc>
                <a:spcPct val="90000"/>
              </a:lnSpc>
              <a:spcBef>
                <a:spcPts val="1000"/>
              </a:spcBef>
              <a:spcAft>
                <a:spcPts val="0"/>
              </a:spcAft>
              <a:buClr>
                <a:schemeClr val="dk1"/>
              </a:buClr>
              <a:buSzPts val="2800"/>
              <a:buChar char="•"/>
            </a:pPr>
            <a:r>
              <a:rPr lang="en-US"/>
              <a:t>A precise recursive definition of a subtree is that it consists of a node n and the subtrees of all the child nodes of n</a:t>
            </a:r>
            <a:endParaRPr/>
          </a:p>
          <a:p>
            <a:pPr indent="-228600" lvl="0" marL="228600" rtl="0" algn="just">
              <a:lnSpc>
                <a:spcPct val="90000"/>
              </a:lnSpc>
              <a:spcBef>
                <a:spcPts val="1000"/>
              </a:spcBef>
              <a:spcAft>
                <a:spcPts val="0"/>
              </a:spcAft>
              <a:buClr>
                <a:schemeClr val="dk1"/>
              </a:buClr>
              <a:buSzPts val="2800"/>
              <a:buChar char="•"/>
            </a:pPr>
            <a:r>
              <a:rPr lang="en-US"/>
              <a:t>The leaf nodes are at different levels of the tree, this tree is called unbalanced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08" name="Google Shape;608;p83"/>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Trees</a:t>
            </a:r>
            <a:endParaRPr/>
          </a:p>
        </p:txBody>
      </p:sp>
      <p:pic>
        <p:nvPicPr>
          <p:cNvPr id="609" name="Google Shape;609;p83"/>
          <p:cNvPicPr preferRelativeResize="0"/>
          <p:nvPr/>
        </p:nvPicPr>
        <p:blipFill rotWithShape="1">
          <a:blip r:embed="rId3">
            <a:alphaModFix/>
          </a:blip>
          <a:srcRect b="0" l="0" r="0" t="0"/>
          <a:stretch/>
        </p:blipFill>
        <p:spPr>
          <a:xfrm>
            <a:off x="1981879" y="2660536"/>
            <a:ext cx="6378350" cy="382970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15" name="Google Shape;615;p84"/>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B-Trees</a:t>
            </a:r>
            <a:endParaRPr/>
          </a:p>
          <a:p>
            <a:pPr indent="-228600" lvl="0" marL="228600" rtl="0" algn="just">
              <a:lnSpc>
                <a:spcPct val="90000"/>
              </a:lnSpc>
              <a:spcBef>
                <a:spcPts val="1000"/>
              </a:spcBef>
              <a:spcAft>
                <a:spcPts val="0"/>
              </a:spcAft>
              <a:buClr>
                <a:schemeClr val="dk1"/>
              </a:buClr>
              <a:buSzPts val="2800"/>
              <a:buChar char="•"/>
            </a:pPr>
            <a:r>
              <a:rPr lang="en-US"/>
              <a:t>A B Tree is known as a self balancing tree</a:t>
            </a:r>
            <a:endParaRPr/>
          </a:p>
          <a:p>
            <a:pPr indent="-228600" lvl="0" marL="228600" rtl="0" algn="just">
              <a:lnSpc>
                <a:spcPct val="90000"/>
              </a:lnSpc>
              <a:spcBef>
                <a:spcPts val="1000"/>
              </a:spcBef>
              <a:spcAft>
                <a:spcPts val="0"/>
              </a:spcAft>
              <a:buClr>
                <a:schemeClr val="dk1"/>
              </a:buClr>
              <a:buSzPts val="2800"/>
              <a:buChar char="•"/>
            </a:pPr>
            <a:r>
              <a:rPr lang="en-US"/>
              <a:t>In B tree, a node can have more than two children</a:t>
            </a:r>
            <a:endParaRPr/>
          </a:p>
          <a:p>
            <a:pPr indent="-228600" lvl="0" marL="228600" rtl="0" algn="just">
              <a:lnSpc>
                <a:spcPct val="90000"/>
              </a:lnSpc>
              <a:spcBef>
                <a:spcPts val="1000"/>
              </a:spcBef>
              <a:spcAft>
                <a:spcPts val="0"/>
              </a:spcAft>
              <a:buClr>
                <a:schemeClr val="dk1"/>
              </a:buClr>
              <a:buSzPts val="2800"/>
              <a:buChar char="•"/>
            </a:pPr>
            <a:r>
              <a:rPr lang="en-US"/>
              <a:t>In the B tree data is sorted in a specific order, with the lowest value on the left and the highest value on the right</a:t>
            </a:r>
            <a:endParaRPr/>
          </a:p>
          <a:p>
            <a:pPr indent="-228600" lvl="0" marL="228600" rtl="0" algn="just">
              <a:lnSpc>
                <a:spcPct val="90000"/>
              </a:lnSpc>
              <a:spcBef>
                <a:spcPts val="1000"/>
              </a:spcBef>
              <a:spcAft>
                <a:spcPts val="0"/>
              </a:spcAft>
              <a:buClr>
                <a:schemeClr val="dk1"/>
              </a:buClr>
              <a:buSzPts val="2800"/>
              <a:buChar char="•"/>
            </a:pPr>
            <a:r>
              <a:rPr lang="en-US"/>
              <a:t>To insert the data or key in B tree is more complicated than a binary tree</a:t>
            </a:r>
            <a:endParaRPr/>
          </a:p>
          <a:p>
            <a:pPr indent="-228600" lvl="0" marL="228600" rtl="0" algn="just">
              <a:lnSpc>
                <a:spcPct val="90000"/>
              </a:lnSpc>
              <a:spcBef>
                <a:spcPts val="1000"/>
              </a:spcBef>
              <a:spcAft>
                <a:spcPts val="0"/>
              </a:spcAft>
              <a:buClr>
                <a:schemeClr val="dk1"/>
              </a:buClr>
              <a:buSzPts val="2800"/>
              <a:buChar char="•"/>
            </a:pPr>
            <a:r>
              <a:rPr lang="en-US"/>
              <a:t>All the leaf nodes of the B tree must be at the same level</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21" name="Google Shape;621;p85"/>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B-Trees</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622" name="Google Shape;622;p85"/>
          <p:cNvPicPr preferRelativeResize="0"/>
          <p:nvPr/>
        </p:nvPicPr>
        <p:blipFill rotWithShape="1">
          <a:blip r:embed="rId3">
            <a:alphaModFix/>
          </a:blip>
          <a:srcRect b="0" l="0" r="0" t="0"/>
          <a:stretch/>
        </p:blipFill>
        <p:spPr>
          <a:xfrm>
            <a:off x="293910" y="2259231"/>
            <a:ext cx="7771719" cy="4598769"/>
          </a:xfrm>
          <a:prstGeom prst="rect">
            <a:avLst/>
          </a:prstGeom>
          <a:noFill/>
          <a:ln>
            <a:noFill/>
          </a:ln>
        </p:spPr>
      </p:pic>
      <p:pic>
        <p:nvPicPr>
          <p:cNvPr id="623" name="Google Shape;623;p85"/>
          <p:cNvPicPr preferRelativeResize="0"/>
          <p:nvPr/>
        </p:nvPicPr>
        <p:blipFill rotWithShape="1">
          <a:blip r:embed="rId4">
            <a:alphaModFix/>
          </a:blip>
          <a:srcRect b="0" l="0" r="0" t="0"/>
          <a:stretch/>
        </p:blipFill>
        <p:spPr>
          <a:xfrm>
            <a:off x="8159514" y="1914525"/>
            <a:ext cx="3271837" cy="209856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29" name="Google Shape;629;p86"/>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B+ Trees</a:t>
            </a:r>
            <a:endParaRPr/>
          </a:p>
          <a:p>
            <a:pPr indent="-228600" lvl="0" marL="228600" rtl="0" algn="just">
              <a:lnSpc>
                <a:spcPct val="90000"/>
              </a:lnSpc>
              <a:spcBef>
                <a:spcPts val="1000"/>
              </a:spcBef>
              <a:spcAft>
                <a:spcPts val="0"/>
              </a:spcAft>
              <a:buClr>
                <a:schemeClr val="dk1"/>
              </a:buClr>
              <a:buSzPct val="100000"/>
              <a:buChar char="•"/>
            </a:pPr>
            <a:r>
              <a:rPr lang="en-US"/>
              <a:t>In order, to implement dynamic multilevel indexing, B-tree and B+ tree are generally employed</a:t>
            </a:r>
            <a:endParaRPr/>
          </a:p>
          <a:p>
            <a:pPr indent="-228600" lvl="0" marL="228600" rtl="0" algn="just">
              <a:lnSpc>
                <a:spcPct val="90000"/>
              </a:lnSpc>
              <a:spcBef>
                <a:spcPts val="1000"/>
              </a:spcBef>
              <a:spcAft>
                <a:spcPts val="0"/>
              </a:spcAft>
              <a:buClr>
                <a:schemeClr val="dk1"/>
              </a:buClr>
              <a:buSzPct val="100000"/>
              <a:buChar char="•"/>
            </a:pPr>
            <a:r>
              <a:rPr lang="en-US"/>
              <a:t>The drawback of B-tree used for indexing, however is that it stores the data pointer (a pointer to the disk file block containing the key value), corresponding to a particular key value, along with that key value in the node of a B-tree</a:t>
            </a:r>
            <a:endParaRPr/>
          </a:p>
          <a:p>
            <a:pPr indent="-228600" lvl="0" marL="228600" rtl="0" algn="just">
              <a:lnSpc>
                <a:spcPct val="90000"/>
              </a:lnSpc>
              <a:spcBef>
                <a:spcPts val="1000"/>
              </a:spcBef>
              <a:spcAft>
                <a:spcPts val="0"/>
              </a:spcAft>
              <a:buClr>
                <a:schemeClr val="dk1"/>
              </a:buClr>
              <a:buSzPct val="100000"/>
              <a:buChar char="•"/>
            </a:pPr>
            <a:r>
              <a:rPr lang="en-US"/>
              <a:t>This technique, greatly reduces the number of entries that can be packed into a node of a B-tree, thereby contributing to the increase in the number of levels in the B-tree, hence increasing the search time of a record</a:t>
            </a:r>
            <a:endParaRPr/>
          </a:p>
          <a:p>
            <a:pPr indent="-228600" lvl="0" marL="228600" rtl="0" algn="just">
              <a:lnSpc>
                <a:spcPct val="90000"/>
              </a:lnSpc>
              <a:spcBef>
                <a:spcPts val="1000"/>
              </a:spcBef>
              <a:spcAft>
                <a:spcPts val="0"/>
              </a:spcAft>
              <a:buClr>
                <a:schemeClr val="dk1"/>
              </a:buClr>
              <a:buSzPct val="100000"/>
              <a:buChar char="•"/>
            </a:pPr>
            <a:r>
              <a:rPr lang="en-US"/>
              <a:t>B+ tree eliminates the above drawback by storing data pointers only at the leaf nodes of the tree. </a:t>
            </a:r>
            <a:endParaRPr/>
          </a:p>
          <a:p>
            <a:pPr indent="-228600" lvl="0" marL="228600" rtl="0" algn="just">
              <a:lnSpc>
                <a:spcPct val="90000"/>
              </a:lnSpc>
              <a:spcBef>
                <a:spcPts val="1000"/>
              </a:spcBef>
              <a:spcAft>
                <a:spcPts val="0"/>
              </a:spcAft>
              <a:buClr>
                <a:schemeClr val="dk1"/>
              </a:buClr>
              <a:buSzPct val="100000"/>
              <a:buChar char="•"/>
            </a:pPr>
            <a:r>
              <a:rPr lang="en-US"/>
              <a:t>Thus, the structure of leaf nodes of a B+ tree is quite different from the structure of internal nodes of the B tree.</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35" name="Google Shape;635;p87"/>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B+ Trees</a:t>
            </a:r>
            <a:endParaRPr/>
          </a:p>
          <a:p>
            <a:pPr indent="-228600" lvl="0" marL="228600" rtl="0" algn="just">
              <a:lnSpc>
                <a:spcPct val="90000"/>
              </a:lnSpc>
              <a:spcBef>
                <a:spcPts val="1000"/>
              </a:spcBef>
              <a:spcAft>
                <a:spcPts val="0"/>
              </a:spcAft>
              <a:buClr>
                <a:schemeClr val="dk1"/>
              </a:buClr>
              <a:buSzPts val="2800"/>
              <a:buChar char="•"/>
            </a:pPr>
            <a:r>
              <a:rPr lang="en-US"/>
              <a:t>A B+ Tree is a balanced binary search tree</a:t>
            </a:r>
            <a:endParaRPr/>
          </a:p>
          <a:p>
            <a:pPr indent="-228600" lvl="0" marL="228600" rtl="0" algn="just">
              <a:lnSpc>
                <a:spcPct val="90000"/>
              </a:lnSpc>
              <a:spcBef>
                <a:spcPts val="1000"/>
              </a:spcBef>
              <a:spcAft>
                <a:spcPts val="0"/>
              </a:spcAft>
              <a:buClr>
                <a:schemeClr val="dk1"/>
              </a:buClr>
              <a:buSzPts val="2800"/>
              <a:buChar char="•"/>
            </a:pPr>
            <a:r>
              <a:rPr lang="en-US"/>
              <a:t>It stores data pointers only at the leaf nodes of the tree</a:t>
            </a:r>
            <a:endParaRPr/>
          </a:p>
          <a:p>
            <a:pPr indent="-228600" lvl="0" marL="228600" rtl="0" algn="just">
              <a:lnSpc>
                <a:spcPct val="90000"/>
              </a:lnSpc>
              <a:spcBef>
                <a:spcPts val="1000"/>
              </a:spcBef>
              <a:spcAft>
                <a:spcPts val="0"/>
              </a:spcAft>
              <a:buClr>
                <a:schemeClr val="dk1"/>
              </a:buClr>
              <a:buSzPts val="2800"/>
              <a:buChar char="•"/>
            </a:pPr>
            <a:r>
              <a:rPr lang="en-US"/>
              <a:t>The leaf nodes must necessarily store all the key values along with their corresponding data pointers to the disk file block in order to access them</a:t>
            </a:r>
            <a:endParaRPr/>
          </a:p>
          <a:p>
            <a:pPr indent="-228600" lvl="0" marL="228600" rtl="0" algn="just">
              <a:lnSpc>
                <a:spcPct val="90000"/>
              </a:lnSpc>
              <a:spcBef>
                <a:spcPts val="1000"/>
              </a:spcBef>
              <a:spcAft>
                <a:spcPts val="0"/>
              </a:spcAft>
              <a:buClr>
                <a:schemeClr val="dk1"/>
              </a:buClr>
              <a:buSzPts val="2800"/>
              <a:buChar char="•"/>
            </a:pPr>
            <a:r>
              <a:rPr lang="en-US"/>
              <a:t>Leaf nodes are linked to provide ordered access to the records</a:t>
            </a:r>
            <a:endParaRPr/>
          </a:p>
          <a:p>
            <a:pPr indent="-228600" lvl="0" marL="228600" rtl="0" algn="just">
              <a:lnSpc>
                <a:spcPct val="90000"/>
              </a:lnSpc>
              <a:spcBef>
                <a:spcPts val="1000"/>
              </a:spcBef>
              <a:spcAft>
                <a:spcPts val="0"/>
              </a:spcAft>
              <a:buClr>
                <a:schemeClr val="dk1"/>
              </a:buClr>
              <a:buSzPts val="2800"/>
              <a:buChar char="•"/>
            </a:pPr>
            <a:r>
              <a:rPr lang="en-US"/>
              <a:t>The leaf nodes therefore form the first level of the index with the internal nodes forming the other levels of a multilevel index</a:t>
            </a:r>
            <a:endParaRPr/>
          </a:p>
          <a:p>
            <a:pPr indent="-228600" lvl="0" marL="228600" rtl="0" algn="just">
              <a:lnSpc>
                <a:spcPct val="90000"/>
              </a:lnSpc>
              <a:spcBef>
                <a:spcPts val="1000"/>
              </a:spcBef>
              <a:spcAft>
                <a:spcPts val="0"/>
              </a:spcAft>
              <a:buClr>
                <a:schemeClr val="dk1"/>
              </a:buClr>
              <a:buSzPts val="2800"/>
              <a:buChar char="•"/>
            </a:pPr>
            <a:r>
              <a:rPr lang="en-US"/>
              <a:t>Some of the key values of the leaf nodes may also appear in internal nodes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41" name="Google Shape;641;p88"/>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B+ Trees</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642" name="Google Shape;642;p88"/>
          <p:cNvPicPr preferRelativeResize="0"/>
          <p:nvPr/>
        </p:nvPicPr>
        <p:blipFill rotWithShape="1">
          <a:blip r:embed="rId3">
            <a:alphaModFix/>
          </a:blip>
          <a:srcRect b="0" l="0" r="0" t="0"/>
          <a:stretch/>
        </p:blipFill>
        <p:spPr>
          <a:xfrm>
            <a:off x="359229" y="2692909"/>
            <a:ext cx="7272337" cy="3737628"/>
          </a:xfrm>
          <a:prstGeom prst="rect">
            <a:avLst/>
          </a:prstGeom>
          <a:noFill/>
          <a:ln>
            <a:noFill/>
          </a:ln>
        </p:spPr>
      </p:pic>
      <p:pic>
        <p:nvPicPr>
          <p:cNvPr id="643" name="Google Shape;643;p88"/>
          <p:cNvPicPr preferRelativeResize="0"/>
          <p:nvPr/>
        </p:nvPicPr>
        <p:blipFill rotWithShape="1">
          <a:blip r:embed="rId4">
            <a:alphaModFix/>
          </a:blip>
          <a:srcRect b="0" l="0" r="0" t="0"/>
          <a:stretch/>
        </p:blipFill>
        <p:spPr>
          <a:xfrm>
            <a:off x="7790770" y="2692909"/>
            <a:ext cx="4201205" cy="292207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49" name="Google Shape;649;p89"/>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Extendible Hashing</a:t>
            </a:r>
            <a:endParaRPr/>
          </a:p>
          <a:p>
            <a:pPr indent="-228600" lvl="0" marL="228600" rtl="0" algn="just">
              <a:lnSpc>
                <a:spcPct val="90000"/>
              </a:lnSpc>
              <a:spcBef>
                <a:spcPts val="1000"/>
              </a:spcBef>
              <a:spcAft>
                <a:spcPts val="0"/>
              </a:spcAft>
              <a:buClr>
                <a:schemeClr val="dk1"/>
              </a:buClr>
              <a:buSzPts val="2800"/>
              <a:buChar char="•"/>
            </a:pPr>
            <a:r>
              <a:rPr lang="en-US"/>
              <a:t>Extendible Hashing is a dynamic hashing method wherein directories, and buckets are used to hash data</a:t>
            </a:r>
            <a:endParaRPr/>
          </a:p>
          <a:p>
            <a:pPr indent="-228600" lvl="0" marL="228600" rtl="0" algn="just">
              <a:lnSpc>
                <a:spcPct val="90000"/>
              </a:lnSpc>
              <a:spcBef>
                <a:spcPts val="1000"/>
              </a:spcBef>
              <a:spcAft>
                <a:spcPts val="0"/>
              </a:spcAft>
              <a:buClr>
                <a:schemeClr val="dk1"/>
              </a:buClr>
              <a:buSzPts val="2800"/>
              <a:buChar char="•"/>
            </a:pPr>
            <a:r>
              <a:rPr lang="en-US"/>
              <a:t>It is an aggressively flexible method in which the hash function also experiences dynamic changes</a:t>
            </a:r>
            <a:endParaRPr/>
          </a:p>
          <a:p>
            <a:pPr indent="-228600" lvl="0" marL="228600" rtl="0" algn="just">
              <a:lnSpc>
                <a:spcPct val="90000"/>
              </a:lnSpc>
              <a:spcBef>
                <a:spcPts val="1000"/>
              </a:spcBef>
              <a:spcAft>
                <a:spcPts val="0"/>
              </a:spcAft>
              <a:buClr>
                <a:schemeClr val="dk1"/>
              </a:buClr>
              <a:buSzPts val="2800"/>
              <a:buChar char="•"/>
            </a:pPr>
            <a:r>
              <a:rPr lang="en-US"/>
              <a:t>The main features in this hashing technique are Directories and Buckets</a:t>
            </a:r>
            <a:endParaRPr/>
          </a:p>
          <a:p>
            <a:pPr indent="-228600" lvl="0" marL="228600" rtl="0" algn="just">
              <a:lnSpc>
                <a:spcPct val="90000"/>
              </a:lnSpc>
              <a:spcBef>
                <a:spcPts val="1000"/>
              </a:spcBef>
              <a:spcAft>
                <a:spcPts val="0"/>
              </a:spcAft>
              <a:buClr>
                <a:schemeClr val="dk1"/>
              </a:buClr>
              <a:buSzPts val="2800"/>
              <a:buChar char="•"/>
            </a:pPr>
            <a:r>
              <a:rPr lang="en-US"/>
              <a:t>Directories: The directories store addresses of the buckets in pointers</a:t>
            </a:r>
            <a:endParaRPr/>
          </a:p>
          <a:p>
            <a:pPr indent="-228600" lvl="0" marL="228600" rtl="0" algn="just">
              <a:lnSpc>
                <a:spcPct val="90000"/>
              </a:lnSpc>
              <a:spcBef>
                <a:spcPts val="1000"/>
              </a:spcBef>
              <a:spcAft>
                <a:spcPts val="0"/>
              </a:spcAft>
              <a:buClr>
                <a:schemeClr val="dk1"/>
              </a:buClr>
              <a:buSzPts val="2800"/>
              <a:buChar char="•"/>
            </a:pPr>
            <a:r>
              <a:rPr lang="en-US"/>
              <a:t>An id is assigned to each directory which may change each time when Directory Expansion takes place</a:t>
            </a:r>
            <a:endParaRPr/>
          </a:p>
          <a:p>
            <a:pPr indent="-228600" lvl="0" marL="228600" rtl="0" algn="just">
              <a:lnSpc>
                <a:spcPct val="90000"/>
              </a:lnSpc>
              <a:spcBef>
                <a:spcPts val="1000"/>
              </a:spcBef>
              <a:spcAft>
                <a:spcPts val="0"/>
              </a:spcAft>
              <a:buClr>
                <a:schemeClr val="dk1"/>
              </a:buClr>
              <a:buSzPts val="2800"/>
              <a:buChar char="•"/>
            </a:pPr>
            <a:r>
              <a:rPr lang="en-US"/>
              <a:t>Buckets: The buckets are used to hash the actual data</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140" name="Google Shape;140;p9"/>
          <p:cNvSpPr txBox="1"/>
          <p:nvPr>
            <p:ph idx="1" type="body"/>
          </p:nvPr>
        </p:nvSpPr>
        <p:spPr>
          <a:xfrm>
            <a:off x="200025" y="1568449"/>
            <a:ext cx="11763375"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SQL Queries on Single and Multiple Tables</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INTERSECT</a:t>
            </a:r>
            <a:endParaRPr/>
          </a:p>
          <a:p>
            <a:pPr indent="-228600" lvl="0" marL="228600" rtl="0" algn="just">
              <a:lnSpc>
                <a:spcPct val="90000"/>
              </a:lnSpc>
              <a:spcBef>
                <a:spcPts val="1000"/>
              </a:spcBef>
              <a:spcAft>
                <a:spcPts val="0"/>
              </a:spcAft>
              <a:buClr>
                <a:schemeClr val="dk1"/>
              </a:buClr>
              <a:buSzPts val="2800"/>
              <a:buChar char="•"/>
            </a:pPr>
            <a:r>
              <a:rPr lang="en-US"/>
              <a:t>It is used to combine two SELECT statements, but returns rows only from the first SELECT statement that are identical to a row in the second SELECT statement</a:t>
            </a:r>
            <a:endParaRPr/>
          </a:p>
          <a:p>
            <a:pPr indent="-228600" lvl="0" marL="228600" rtl="0" algn="just">
              <a:lnSpc>
                <a:spcPct val="90000"/>
              </a:lnSpc>
              <a:spcBef>
                <a:spcPts val="1000"/>
              </a:spcBef>
              <a:spcAft>
                <a:spcPts val="0"/>
              </a:spcAft>
              <a:buClr>
                <a:schemeClr val="dk1"/>
              </a:buClr>
              <a:buSzPts val="2800"/>
              <a:buChar char="•"/>
            </a:pPr>
            <a:r>
              <a:rPr lang="en-US"/>
              <a:t>This means INTERSECT returns only common rows returned by the two SELECT statements</a:t>
            </a:r>
            <a:endParaRPr/>
          </a:p>
          <a:p>
            <a:pPr indent="-228600" lvl="0" marL="228600" rtl="0" algn="just">
              <a:lnSpc>
                <a:spcPct val="90000"/>
              </a:lnSpc>
              <a:spcBef>
                <a:spcPts val="1000"/>
              </a:spcBef>
              <a:spcAft>
                <a:spcPts val="0"/>
              </a:spcAft>
              <a:buClr>
                <a:schemeClr val="dk1"/>
              </a:buClr>
              <a:buSzPts val="2800"/>
              <a:buChar char="•"/>
            </a:pPr>
            <a:r>
              <a:rPr lang="en-US"/>
              <a:t>Consider table FIRST as:</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41" name="Google Shape;141;p9"/>
          <p:cNvPicPr preferRelativeResize="0"/>
          <p:nvPr/>
        </p:nvPicPr>
        <p:blipFill rotWithShape="1">
          <a:blip r:embed="rId3">
            <a:alphaModFix/>
          </a:blip>
          <a:srcRect b="0" l="0" r="0" t="0"/>
          <a:stretch/>
        </p:blipFill>
        <p:spPr>
          <a:xfrm>
            <a:off x="4181475" y="5153407"/>
            <a:ext cx="2062356" cy="133946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55" name="Google Shape;655;p90"/>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Extendible Hashing</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656" name="Google Shape;656;p90"/>
          <p:cNvPicPr preferRelativeResize="0"/>
          <p:nvPr/>
        </p:nvPicPr>
        <p:blipFill rotWithShape="1">
          <a:blip r:embed="rId3">
            <a:alphaModFix/>
          </a:blip>
          <a:srcRect b="0" l="0" r="0" t="0"/>
          <a:stretch/>
        </p:blipFill>
        <p:spPr>
          <a:xfrm>
            <a:off x="3348037" y="2535011"/>
            <a:ext cx="5467350" cy="38004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62" name="Google Shape;662;p91"/>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Extendible Hashing</a:t>
            </a:r>
            <a:endParaRPr/>
          </a:p>
          <a:p>
            <a:pPr indent="-228600" lvl="0" marL="228600" rtl="0" algn="just">
              <a:lnSpc>
                <a:spcPct val="90000"/>
              </a:lnSpc>
              <a:spcBef>
                <a:spcPts val="1000"/>
              </a:spcBef>
              <a:spcAft>
                <a:spcPts val="0"/>
              </a:spcAft>
              <a:buClr>
                <a:schemeClr val="dk1"/>
              </a:buClr>
              <a:buSzPts val="2800"/>
              <a:buChar char="•"/>
            </a:pPr>
            <a:r>
              <a:rPr lang="en-US"/>
              <a:t>In extendible hashing, an array of 2</a:t>
            </a:r>
            <a:r>
              <a:rPr baseline="30000" i="0" lang="en-US">
                <a:latin typeface="Calibri"/>
                <a:ea typeface="Calibri"/>
                <a:cs typeface="Calibri"/>
                <a:sym typeface="Calibri"/>
              </a:rPr>
              <a:t>d </a:t>
            </a:r>
            <a:r>
              <a:rPr lang="en-US"/>
              <a:t>bucket addresses is maintained where d is called the global depth of the directory</a:t>
            </a:r>
            <a:endParaRPr/>
          </a:p>
          <a:p>
            <a:pPr indent="-228600" lvl="0" marL="228600" rtl="0" algn="just">
              <a:lnSpc>
                <a:spcPct val="90000"/>
              </a:lnSpc>
              <a:spcBef>
                <a:spcPts val="1000"/>
              </a:spcBef>
              <a:spcAft>
                <a:spcPts val="0"/>
              </a:spcAft>
              <a:buClr>
                <a:schemeClr val="dk1"/>
              </a:buClr>
              <a:buSzPts val="2800"/>
              <a:buChar char="•"/>
            </a:pPr>
            <a:r>
              <a:rPr lang="en-US"/>
              <a:t>Global depth is the number of bits in the directory id</a:t>
            </a:r>
            <a:endParaRPr/>
          </a:p>
          <a:p>
            <a:pPr indent="-228600" lvl="0" marL="228600" rtl="0" algn="just">
              <a:lnSpc>
                <a:spcPct val="90000"/>
              </a:lnSpc>
              <a:spcBef>
                <a:spcPts val="1000"/>
              </a:spcBef>
              <a:spcAft>
                <a:spcPts val="0"/>
              </a:spcAft>
              <a:buClr>
                <a:schemeClr val="dk1"/>
              </a:buClr>
              <a:buSzPts val="2800"/>
              <a:buChar char="•"/>
            </a:pPr>
            <a:r>
              <a:rPr lang="en-US"/>
              <a:t>A local depth d’ stored with each bucket specifies the number of bits on which the bucket contents are based</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68" name="Google Shape;668;p92"/>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Extendible Hashing</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669" name="Google Shape;669;p92"/>
          <p:cNvPicPr preferRelativeResize="0"/>
          <p:nvPr/>
        </p:nvPicPr>
        <p:blipFill rotWithShape="1">
          <a:blip r:embed="rId3">
            <a:alphaModFix/>
          </a:blip>
          <a:srcRect b="0" l="0" r="0" t="0"/>
          <a:stretch/>
        </p:blipFill>
        <p:spPr>
          <a:xfrm>
            <a:off x="4392386" y="1341280"/>
            <a:ext cx="5321539" cy="551672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Data Manipulation Language (DML)</a:t>
            </a:r>
            <a:endParaRPr/>
          </a:p>
        </p:txBody>
      </p:sp>
      <p:sp>
        <p:nvSpPr>
          <p:cNvPr id="675" name="Google Shape;675;p93"/>
          <p:cNvSpPr txBox="1"/>
          <p:nvPr>
            <p:ph idx="1" type="body"/>
          </p:nvPr>
        </p:nvSpPr>
        <p:spPr>
          <a:xfrm>
            <a:off x="200025" y="1289957"/>
            <a:ext cx="11763375" cy="50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Physical Data Organization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Indexing on Multiple Keys</a:t>
            </a:r>
            <a:endParaRPr/>
          </a:p>
          <a:p>
            <a:pPr indent="-228600" lvl="0" marL="228600" rtl="0" algn="just">
              <a:lnSpc>
                <a:spcPct val="90000"/>
              </a:lnSpc>
              <a:spcBef>
                <a:spcPts val="1000"/>
              </a:spcBef>
              <a:spcAft>
                <a:spcPts val="0"/>
              </a:spcAft>
              <a:buClr>
                <a:schemeClr val="dk1"/>
              </a:buClr>
              <a:buSzPts val="2800"/>
              <a:buChar char="•"/>
            </a:pPr>
            <a:r>
              <a:rPr lang="en-US"/>
              <a:t>Here we use combination of two or more coloumns which are frequently queried to get index</a:t>
            </a:r>
            <a:endParaRPr/>
          </a:p>
          <a:p>
            <a:pPr indent="-228600" lvl="0" marL="228600" rtl="0" algn="just">
              <a:lnSpc>
                <a:spcPct val="90000"/>
              </a:lnSpc>
              <a:spcBef>
                <a:spcPts val="1000"/>
              </a:spcBef>
              <a:spcAft>
                <a:spcPts val="0"/>
              </a:spcAft>
              <a:buClr>
                <a:schemeClr val="dk1"/>
              </a:buClr>
              <a:buSzPts val="2800"/>
              <a:buChar char="•"/>
            </a:pPr>
            <a:r>
              <a:rPr lang="en-US"/>
              <a:t>For example, SELECT * FROM EMPLOYEE WHERE DEPT_ID = 20 AND SALARY = 5000;</a:t>
            </a:r>
            <a:endParaRPr/>
          </a:p>
          <a:p>
            <a:pPr indent="-228600" lvl="0" marL="228600" rtl="0" algn="just">
              <a:lnSpc>
                <a:spcPct val="90000"/>
              </a:lnSpc>
              <a:spcBef>
                <a:spcPts val="1000"/>
              </a:spcBef>
              <a:spcAft>
                <a:spcPts val="0"/>
              </a:spcAft>
              <a:buClr>
                <a:schemeClr val="dk1"/>
              </a:buClr>
              <a:buSzPts val="2800"/>
              <a:buChar char="•"/>
            </a:pPr>
            <a:r>
              <a:rPr lang="en-US"/>
              <a:t>Here we need both DEPT_ID as well as SALARY as index</a:t>
            </a:r>
            <a:endParaRPr/>
          </a:p>
          <a:p>
            <a:pPr indent="-228600" lvl="0" marL="228600" rtl="0" algn="just">
              <a:lnSpc>
                <a:spcPct val="90000"/>
              </a:lnSpc>
              <a:spcBef>
                <a:spcPts val="1000"/>
              </a:spcBef>
              <a:spcAft>
                <a:spcPts val="0"/>
              </a:spcAft>
              <a:buClr>
                <a:schemeClr val="dk1"/>
              </a:buClr>
              <a:buSzPts val="2800"/>
              <a:buChar char="•"/>
            </a:pPr>
            <a:r>
              <a:rPr lang="en-US"/>
              <a:t>DEPT_ID and SALARY are clubbed into one index and are stored in the files</a:t>
            </a:r>
            <a:endParaRPr/>
          </a:p>
          <a:p>
            <a:pPr indent="-228600" lvl="0" marL="228600" rtl="0" algn="just">
              <a:lnSpc>
                <a:spcPct val="90000"/>
              </a:lnSpc>
              <a:spcBef>
                <a:spcPts val="1000"/>
              </a:spcBef>
              <a:spcAft>
                <a:spcPts val="0"/>
              </a:spcAft>
              <a:buClr>
                <a:schemeClr val="dk1"/>
              </a:buClr>
              <a:buSzPts val="2800"/>
              <a:buChar char="•"/>
            </a:pPr>
            <a:r>
              <a:rPr lang="en-US"/>
              <a:t>Then it filers both at a short and returns the result</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2021-03-22T03:58:18Z</dcterms:created>
  <dc:creator>Girish Karthikeyan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0x01010044DEEB2F487ABB4B83B19DBCCA2C7D60</vt:lpwstr>
  </property>
</Properties>
</file>