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306" r:id="rId13"/>
    <p:sldId id="307" r:id="rId14"/>
    <p:sldId id="308"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8" r:id="rId45"/>
    <p:sldId id="299" r:id="rId46"/>
    <p:sldId id="301" r:id="rId47"/>
    <p:sldId id="300" r:id="rId48"/>
    <p:sldId id="302" r:id="rId49"/>
    <p:sldId id="303" r:id="rId50"/>
    <p:sldId id="304" r:id="rId51"/>
    <p:sldId id="305" r:id="rId52"/>
    <p:sldId id="309" r:id="rId53"/>
    <p:sldId id="310" r:id="rId54"/>
    <p:sldId id="311" r:id="rId55"/>
    <p:sldId id="312" r:id="rId56"/>
    <p:sldId id="313" r:id="rId57"/>
    <p:sldId id="3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548A-68C7-4F51-883D-7700BB48B4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428621-A14A-4832-BF29-C7FED5B16A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4259AC-2EBC-4FD8-B9E8-EC14867599BC}"/>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5" name="Footer Placeholder 4">
            <a:extLst>
              <a:ext uri="{FF2B5EF4-FFF2-40B4-BE49-F238E27FC236}">
                <a16:creationId xmlns:a16="http://schemas.microsoft.com/office/drawing/2014/main" id="{72EABFD7-36D2-457C-B1DC-6AF42D315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CB1F56-8929-48FB-8A77-379CCB83777B}"/>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986513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2668-CA05-46BE-ABE5-2253C79523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6CF0F8-8ED5-4C93-A360-80CC36BD1F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7D162-DE5D-40CF-B42A-4D8AA7345E44}"/>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5" name="Footer Placeholder 4">
            <a:extLst>
              <a:ext uri="{FF2B5EF4-FFF2-40B4-BE49-F238E27FC236}">
                <a16:creationId xmlns:a16="http://schemas.microsoft.com/office/drawing/2014/main" id="{B2B98583-63F5-4B4B-B9CD-8C98A67ED4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57A43-A9A2-4041-9DB1-48C56E7136D9}"/>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184910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EF2016-8CC7-4B4F-80FA-108BF9F89A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34822F-EE77-440E-92BD-771C883477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04499-3FEE-422C-AE18-F4E51383D50E}"/>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5" name="Footer Placeholder 4">
            <a:extLst>
              <a:ext uri="{FF2B5EF4-FFF2-40B4-BE49-F238E27FC236}">
                <a16:creationId xmlns:a16="http://schemas.microsoft.com/office/drawing/2014/main" id="{AD2A2675-8C96-44DF-B9B4-D21294878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0FB23-5DB9-44D2-A1D8-89DC5B79408F}"/>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1616335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6332-ACAB-449C-9B32-C27F407493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291F31-CB8B-4AA3-A6A9-439788A22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9124FF-7338-4E01-81F0-4D02ACA11DB6}"/>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5" name="Footer Placeholder 4">
            <a:extLst>
              <a:ext uri="{FF2B5EF4-FFF2-40B4-BE49-F238E27FC236}">
                <a16:creationId xmlns:a16="http://schemas.microsoft.com/office/drawing/2014/main" id="{3BDFB341-9943-41F0-9E24-7B4EEE63FD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E66A43-8292-4338-9DAA-4CFAD2C4BA27}"/>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18576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5D24-C7B8-4F7C-8FB3-14CE65A356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42A44A-3309-479F-958F-D5AC78AFC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F867F-4E31-4587-9B06-122ECCF72DF8}"/>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5" name="Footer Placeholder 4">
            <a:extLst>
              <a:ext uri="{FF2B5EF4-FFF2-40B4-BE49-F238E27FC236}">
                <a16:creationId xmlns:a16="http://schemas.microsoft.com/office/drawing/2014/main" id="{05652A95-3AD5-4894-B28E-D7894316F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244F1-947E-4BEB-84E1-D60253F3BC7C}"/>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347942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3485-940E-4701-BD5B-10C2025907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B3C234-253A-4E13-BD2E-52CA56FBAF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C8101E-BA72-429B-9C82-16342B6468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2B76EB-77E8-49A9-B439-CFA96C416B88}"/>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6" name="Footer Placeholder 5">
            <a:extLst>
              <a:ext uri="{FF2B5EF4-FFF2-40B4-BE49-F238E27FC236}">
                <a16:creationId xmlns:a16="http://schemas.microsoft.com/office/drawing/2014/main" id="{2BE60D2E-409A-400D-8458-B11558F1C9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AA2C3C-27F7-4EE6-A594-E887E4BFD175}"/>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1203475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7CC2-5A7A-4116-A685-73052BB664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9E789F-8BDF-4E62-A371-9352D3C53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31C167-84FB-4C4E-A381-9A27676C0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84233C-F972-4E14-89ED-8E7ED3926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4069BB-C418-40AC-A24C-D789941ED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1C3F2A-3E8C-40FC-A3DF-49824FA48CDA}"/>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8" name="Footer Placeholder 7">
            <a:extLst>
              <a:ext uri="{FF2B5EF4-FFF2-40B4-BE49-F238E27FC236}">
                <a16:creationId xmlns:a16="http://schemas.microsoft.com/office/drawing/2014/main" id="{6C73EE87-117E-4916-81E8-EEF8CF6F1A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9549F-2EDB-49E5-AA0D-4F6D268C7462}"/>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258397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E610-C0E7-422B-8F36-544C5FE274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ADBFDB-C826-4CDA-BCEF-A7A88A6B43D3}"/>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4" name="Footer Placeholder 3">
            <a:extLst>
              <a:ext uri="{FF2B5EF4-FFF2-40B4-BE49-F238E27FC236}">
                <a16:creationId xmlns:a16="http://schemas.microsoft.com/office/drawing/2014/main" id="{15380614-21B7-4FE1-8418-65998E00A9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1EDA5E-4DB2-4551-864D-2E921377D40B}"/>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147880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DC0AF-D9CE-465D-8387-49C8FC8A1AC3}"/>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3" name="Footer Placeholder 2">
            <a:extLst>
              <a:ext uri="{FF2B5EF4-FFF2-40B4-BE49-F238E27FC236}">
                <a16:creationId xmlns:a16="http://schemas.microsoft.com/office/drawing/2014/main" id="{4D007F02-6185-4A89-98D9-0FE1CA89F5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BA009B-286F-4783-AF74-72C8EB4AAC42}"/>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458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7F10-6AA2-459E-AEF7-8C8782EA8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122C4D9-7D4B-4411-9ABD-9C0131489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881E82-6B31-4350-A297-ABECA153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D21F9-6BF3-439D-933D-6DCCB1DACBF2}"/>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6" name="Footer Placeholder 5">
            <a:extLst>
              <a:ext uri="{FF2B5EF4-FFF2-40B4-BE49-F238E27FC236}">
                <a16:creationId xmlns:a16="http://schemas.microsoft.com/office/drawing/2014/main" id="{9D10888E-1F0A-4C3E-9BC5-D7C6A83AD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2BF261-5B60-438C-8EA0-16D369E80554}"/>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3436752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4E9E-8486-409A-A22C-526189188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14265B-FE90-43B8-B981-2D4C01F5BF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0D79A7-5ABF-4CB2-A041-4318F13DFF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465244-1452-4799-BA22-B2E265431A89}"/>
              </a:ext>
            </a:extLst>
          </p:cNvPr>
          <p:cNvSpPr>
            <a:spLocks noGrp="1"/>
          </p:cNvSpPr>
          <p:nvPr>
            <p:ph type="dt" sz="half" idx="10"/>
          </p:nvPr>
        </p:nvSpPr>
        <p:spPr/>
        <p:txBody>
          <a:bodyPr/>
          <a:lstStyle/>
          <a:p>
            <a:fld id="{BE9D8810-F7D1-4CF1-9E14-DA4B21176F12}" type="datetimeFigureOut">
              <a:rPr lang="en-IN" smtClean="0"/>
              <a:t>19-09-2021</a:t>
            </a:fld>
            <a:endParaRPr lang="en-IN"/>
          </a:p>
        </p:txBody>
      </p:sp>
      <p:sp>
        <p:nvSpPr>
          <p:cNvPr id="6" name="Footer Placeholder 5">
            <a:extLst>
              <a:ext uri="{FF2B5EF4-FFF2-40B4-BE49-F238E27FC236}">
                <a16:creationId xmlns:a16="http://schemas.microsoft.com/office/drawing/2014/main" id="{65DC177F-8C79-43AA-8F2B-339A5FB24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55536-E19A-4D90-9982-1881D1692EA6}"/>
              </a:ext>
            </a:extLst>
          </p:cNvPr>
          <p:cNvSpPr>
            <a:spLocks noGrp="1"/>
          </p:cNvSpPr>
          <p:nvPr>
            <p:ph type="sldNum" sz="quarter" idx="12"/>
          </p:nvPr>
        </p:nvSpPr>
        <p:spPr/>
        <p:txBody>
          <a:bodyPr/>
          <a:lstStyle/>
          <a:p>
            <a:fld id="{E4E0C400-8BB4-48CA-A911-694AE57AADFE}" type="slidenum">
              <a:rPr lang="en-IN" smtClean="0"/>
              <a:t>‹#›</a:t>
            </a:fld>
            <a:endParaRPr lang="en-IN"/>
          </a:p>
        </p:txBody>
      </p:sp>
    </p:spTree>
    <p:extLst>
      <p:ext uri="{BB962C8B-B14F-4D97-AF65-F5344CB8AC3E}">
        <p14:creationId xmlns:p14="http://schemas.microsoft.com/office/powerpoint/2010/main" val="90973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7743C-03F7-4349-B609-9F2C30B6B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DB4E91-344B-432E-A5DA-2B330442F8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C6A66B-6452-402B-A8D4-5DF8C8C417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8810-F7D1-4CF1-9E14-DA4B21176F12}" type="datetimeFigureOut">
              <a:rPr lang="en-IN" smtClean="0"/>
              <a:t>19-09-2021</a:t>
            </a:fld>
            <a:endParaRPr lang="en-IN"/>
          </a:p>
        </p:txBody>
      </p:sp>
      <p:sp>
        <p:nvSpPr>
          <p:cNvPr id="5" name="Footer Placeholder 4">
            <a:extLst>
              <a:ext uri="{FF2B5EF4-FFF2-40B4-BE49-F238E27FC236}">
                <a16:creationId xmlns:a16="http://schemas.microsoft.com/office/drawing/2014/main" id="{2EDBDBCB-18BA-43FF-8C82-8959609D8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790670-963C-47BC-9577-5864ED2C33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0C400-8BB4-48CA-A911-694AE57AADFE}" type="slidenum">
              <a:rPr lang="en-IN" smtClean="0"/>
              <a:t>‹#›</a:t>
            </a:fld>
            <a:endParaRPr lang="en-IN"/>
          </a:p>
        </p:txBody>
      </p:sp>
    </p:spTree>
    <p:extLst>
      <p:ext uri="{BB962C8B-B14F-4D97-AF65-F5344CB8AC3E}">
        <p14:creationId xmlns:p14="http://schemas.microsoft.com/office/powerpoint/2010/main" val="3444322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696-7BF5-4A5B-8793-6230B36B0D9C}"/>
              </a:ext>
            </a:extLst>
          </p:cNvPr>
          <p:cNvSpPr>
            <a:spLocks noGrp="1"/>
          </p:cNvSpPr>
          <p:nvPr>
            <p:ph type="ctrTitle"/>
          </p:nvPr>
        </p:nvSpPr>
        <p:spPr/>
        <p:txBody>
          <a:bodyPr/>
          <a:lstStyle/>
          <a:p>
            <a:r>
              <a:rPr lang="en-IN" dirty="0"/>
              <a:t>CST204 Database Management System</a:t>
            </a:r>
          </a:p>
        </p:txBody>
      </p:sp>
      <p:sp>
        <p:nvSpPr>
          <p:cNvPr id="3" name="Subtitle 2">
            <a:extLst>
              <a:ext uri="{FF2B5EF4-FFF2-40B4-BE49-F238E27FC236}">
                <a16:creationId xmlns:a16="http://schemas.microsoft.com/office/drawing/2014/main" id="{4D7A0B12-8AE6-41D5-9DDB-92F1CD330ACE}"/>
              </a:ext>
            </a:extLst>
          </p:cNvPr>
          <p:cNvSpPr>
            <a:spLocks noGrp="1"/>
          </p:cNvSpPr>
          <p:nvPr>
            <p:ph type="subTitle" idx="1"/>
          </p:nvPr>
        </p:nvSpPr>
        <p:spPr/>
        <p:txBody>
          <a:bodyPr/>
          <a:lstStyle/>
          <a:p>
            <a:r>
              <a:rPr lang="en-IN" dirty="0"/>
              <a:t>Module 4</a:t>
            </a:r>
          </a:p>
        </p:txBody>
      </p:sp>
    </p:spTree>
    <p:extLst>
      <p:ext uri="{BB962C8B-B14F-4D97-AF65-F5344CB8AC3E}">
        <p14:creationId xmlns:p14="http://schemas.microsoft.com/office/powerpoint/2010/main" val="83831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927601"/>
          </a:xfrm>
        </p:spPr>
        <p:txBody>
          <a:bodyPr>
            <a:normAutofit/>
          </a:bodyPr>
          <a:lstStyle/>
          <a:p>
            <a:pPr marL="0" indent="0">
              <a:buNone/>
            </a:pPr>
            <a:r>
              <a:rPr lang="en-IN" b="1" dirty="0">
                <a:solidFill>
                  <a:srgbClr val="FF0000"/>
                </a:solidFill>
              </a:rPr>
              <a:t>Types of Anomalies</a:t>
            </a:r>
          </a:p>
          <a:p>
            <a:pPr marL="0" indent="0" algn="just">
              <a:buNone/>
            </a:pPr>
            <a:r>
              <a:rPr lang="en-US" b="1" dirty="0"/>
              <a:t>Deletion Anomalies </a:t>
            </a:r>
          </a:p>
          <a:p>
            <a:pPr algn="just"/>
            <a:r>
              <a:rPr lang="en-US" dirty="0"/>
              <a:t>If any student leaves the school then the entry related to that student will be deleted</a:t>
            </a:r>
          </a:p>
          <a:p>
            <a:pPr algn="just"/>
            <a:r>
              <a:rPr lang="en-US" dirty="0"/>
              <a:t>However, that deletion will also delete the course information even though course depends upon the school and not the student</a:t>
            </a:r>
          </a:p>
          <a:p>
            <a:pPr algn="just"/>
            <a:r>
              <a:rPr lang="en-US" dirty="0"/>
              <a:t>Redundancy is the root cause of all anomalies existing in database</a:t>
            </a:r>
          </a:p>
          <a:p>
            <a:pPr algn="just"/>
            <a:r>
              <a:rPr lang="en-US" dirty="0"/>
              <a:t>In order to escape from anomalies, we use a technique called normalization</a:t>
            </a:r>
          </a:p>
          <a:p>
            <a:pPr algn="just"/>
            <a:r>
              <a:rPr lang="en-US" dirty="0"/>
              <a:t>Normalization is the process of organizing the data in the database</a:t>
            </a:r>
          </a:p>
        </p:txBody>
      </p:sp>
    </p:spTree>
    <p:extLst>
      <p:ext uri="{BB962C8B-B14F-4D97-AF65-F5344CB8AC3E}">
        <p14:creationId xmlns:p14="http://schemas.microsoft.com/office/powerpoint/2010/main" val="91757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504950"/>
            <a:ext cx="10515600" cy="5133975"/>
          </a:xfrm>
        </p:spPr>
        <p:txBody>
          <a:bodyPr>
            <a:normAutofit fontScale="92500" lnSpcReduction="10000"/>
          </a:bodyPr>
          <a:lstStyle/>
          <a:p>
            <a:pPr marL="0" indent="0">
              <a:buNone/>
            </a:pPr>
            <a:r>
              <a:rPr lang="en-IN" b="1" dirty="0">
                <a:solidFill>
                  <a:srgbClr val="FF0000"/>
                </a:solidFill>
              </a:rPr>
              <a:t>Normalization</a:t>
            </a:r>
          </a:p>
          <a:p>
            <a:pPr algn="just"/>
            <a:r>
              <a:rPr lang="en-US" dirty="0"/>
              <a:t>Normalization is the process of organizing the data in the database</a:t>
            </a:r>
          </a:p>
          <a:p>
            <a:pPr algn="just"/>
            <a:r>
              <a:rPr lang="en-US" dirty="0"/>
              <a:t>Normalization is used to minimize the redundancy from a relation or set of relations</a:t>
            </a:r>
          </a:p>
          <a:p>
            <a:pPr algn="just"/>
            <a:r>
              <a:rPr lang="en-US" dirty="0"/>
              <a:t>It is also used to eliminate the undesirable characteristics like Insertion, Update and Deletion Anomalies</a:t>
            </a:r>
          </a:p>
          <a:p>
            <a:pPr algn="just"/>
            <a:r>
              <a:rPr lang="en-US" dirty="0"/>
              <a:t>Normalization divides the larger table into the smaller table and links them using relationship</a:t>
            </a:r>
          </a:p>
          <a:p>
            <a:pPr algn="just"/>
            <a:r>
              <a:rPr lang="en-US" dirty="0"/>
              <a:t>The normal form is used to reduce redundancy from the database table</a:t>
            </a:r>
          </a:p>
          <a:p>
            <a:pPr algn="just"/>
            <a:r>
              <a:rPr lang="en-US" dirty="0"/>
              <a:t>Redundancy means the duplication of data i.e., same data is occurring multiple times in database</a:t>
            </a:r>
          </a:p>
          <a:p>
            <a:pPr algn="just"/>
            <a:r>
              <a:rPr lang="en-US" dirty="0"/>
              <a:t>For normalization we use two concepts – keys and functional dependency</a:t>
            </a:r>
          </a:p>
        </p:txBody>
      </p:sp>
    </p:spTree>
    <p:extLst>
      <p:ext uri="{BB962C8B-B14F-4D97-AF65-F5344CB8AC3E}">
        <p14:creationId xmlns:p14="http://schemas.microsoft.com/office/powerpoint/2010/main" val="2232330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504950"/>
            <a:ext cx="10515600" cy="5133975"/>
          </a:xfrm>
        </p:spPr>
        <p:txBody>
          <a:bodyPr>
            <a:normAutofit/>
          </a:bodyPr>
          <a:lstStyle/>
          <a:p>
            <a:pPr marL="0" indent="0">
              <a:buNone/>
            </a:pPr>
            <a:r>
              <a:rPr lang="en-IN" b="1" dirty="0">
                <a:solidFill>
                  <a:srgbClr val="FF0000"/>
                </a:solidFill>
              </a:rPr>
              <a:t>Normalization - Keys</a:t>
            </a:r>
          </a:p>
          <a:p>
            <a:pPr algn="just"/>
            <a:r>
              <a:rPr lang="en-US" dirty="0"/>
              <a:t>Keys in DBMS are used to identify each rows/tuples/records uniquely</a:t>
            </a:r>
          </a:p>
          <a:p>
            <a:pPr algn="just"/>
            <a:r>
              <a:rPr lang="en-US" dirty="0"/>
              <a:t>With respect to below table, we have following keys</a:t>
            </a:r>
          </a:p>
          <a:p>
            <a:pPr algn="just"/>
            <a:endParaRPr lang="en-US" dirty="0"/>
          </a:p>
          <a:p>
            <a:pPr algn="just"/>
            <a:endParaRPr lang="en-US" dirty="0"/>
          </a:p>
          <a:p>
            <a:pPr algn="just"/>
            <a:endParaRPr lang="en-US" dirty="0"/>
          </a:p>
          <a:p>
            <a:pPr algn="just"/>
            <a:endParaRPr lang="en-US" dirty="0"/>
          </a:p>
          <a:p>
            <a:pPr marL="0" indent="0" algn="just">
              <a:buNone/>
            </a:pPr>
            <a:r>
              <a:rPr lang="en-US" dirty="0">
                <a:solidFill>
                  <a:srgbClr val="FF0000"/>
                </a:solidFill>
              </a:rPr>
              <a:t>Super Key</a:t>
            </a:r>
          </a:p>
          <a:p>
            <a:pPr algn="just"/>
            <a:r>
              <a:rPr lang="en-US" dirty="0"/>
              <a:t>They are used to identify each rows/tuples/records uniquely</a:t>
            </a:r>
          </a:p>
          <a:p>
            <a:pPr algn="just"/>
            <a:r>
              <a:rPr lang="en-US" dirty="0"/>
              <a:t>Maximum super keys in any relation is 2</a:t>
            </a:r>
            <a:r>
              <a:rPr lang="en-US" baseline="30000" dirty="0"/>
              <a:t>n</a:t>
            </a:r>
            <a:r>
              <a:rPr lang="en-US" dirty="0"/>
              <a:t> - 1</a:t>
            </a:r>
          </a:p>
          <a:p>
            <a:pPr algn="just"/>
            <a:endParaRPr lang="en-US" dirty="0"/>
          </a:p>
          <a:p>
            <a:pPr algn="just"/>
            <a:endParaRPr lang="en-US" dirty="0"/>
          </a:p>
          <a:p>
            <a:pPr algn="just"/>
            <a:endParaRPr lang="en-US" dirty="0"/>
          </a:p>
        </p:txBody>
      </p:sp>
      <p:pic>
        <p:nvPicPr>
          <p:cNvPr id="4" name="Picture 3">
            <a:extLst>
              <a:ext uri="{FF2B5EF4-FFF2-40B4-BE49-F238E27FC236}">
                <a16:creationId xmlns:a16="http://schemas.microsoft.com/office/drawing/2014/main" id="{39D2D0FF-E606-4679-AC51-976B0A061B78}"/>
              </a:ext>
            </a:extLst>
          </p:cNvPr>
          <p:cNvPicPr>
            <a:picLocks noChangeAspect="1"/>
          </p:cNvPicPr>
          <p:nvPr/>
        </p:nvPicPr>
        <p:blipFill>
          <a:blip r:embed="rId2"/>
          <a:stretch>
            <a:fillRect/>
          </a:stretch>
        </p:blipFill>
        <p:spPr>
          <a:xfrm>
            <a:off x="1946275" y="3086099"/>
            <a:ext cx="3635106" cy="1666875"/>
          </a:xfrm>
          <a:prstGeom prst="rect">
            <a:avLst/>
          </a:prstGeom>
        </p:spPr>
      </p:pic>
    </p:spTree>
    <p:extLst>
      <p:ext uri="{BB962C8B-B14F-4D97-AF65-F5344CB8AC3E}">
        <p14:creationId xmlns:p14="http://schemas.microsoft.com/office/powerpoint/2010/main" val="3578623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504950"/>
            <a:ext cx="10515600" cy="5133975"/>
          </a:xfrm>
        </p:spPr>
        <p:txBody>
          <a:bodyPr>
            <a:normAutofit/>
          </a:bodyPr>
          <a:lstStyle/>
          <a:p>
            <a:pPr marL="0" indent="0">
              <a:buNone/>
            </a:pPr>
            <a:r>
              <a:rPr lang="en-IN" b="1" dirty="0">
                <a:solidFill>
                  <a:srgbClr val="FF0000"/>
                </a:solidFill>
              </a:rPr>
              <a:t>Normalization - Keys</a:t>
            </a:r>
            <a:endParaRPr lang="en-US" dirty="0"/>
          </a:p>
          <a:p>
            <a:pPr marL="0" indent="0" algn="just">
              <a:buNone/>
            </a:pPr>
            <a:r>
              <a:rPr lang="en-US" dirty="0">
                <a:solidFill>
                  <a:srgbClr val="FF0000"/>
                </a:solidFill>
              </a:rPr>
              <a:t>Candidate Key</a:t>
            </a:r>
          </a:p>
          <a:p>
            <a:pPr algn="just"/>
            <a:r>
              <a:rPr lang="en-US" dirty="0"/>
              <a:t>It is a super key whose proper subset is not a super key</a:t>
            </a:r>
          </a:p>
          <a:p>
            <a:pPr algn="just"/>
            <a:r>
              <a:rPr lang="en-US" dirty="0"/>
              <a:t>It is a minimal super key</a:t>
            </a:r>
          </a:p>
          <a:p>
            <a:pPr marL="0" indent="0" algn="just">
              <a:buNone/>
            </a:pPr>
            <a:r>
              <a:rPr lang="en-US" dirty="0">
                <a:solidFill>
                  <a:srgbClr val="FF0000"/>
                </a:solidFill>
              </a:rPr>
              <a:t>Primary Key</a:t>
            </a:r>
          </a:p>
          <a:p>
            <a:pPr algn="just"/>
            <a:r>
              <a:rPr lang="en-US" dirty="0"/>
              <a:t>It is the one candidate key which has no null value</a:t>
            </a:r>
          </a:p>
          <a:p>
            <a:pPr algn="just"/>
            <a:r>
              <a:rPr lang="en-US" dirty="0"/>
              <a:t>Remaining candidate keys are called secondary key or alternate keys </a:t>
            </a:r>
          </a:p>
          <a:p>
            <a:pPr algn="just"/>
            <a:r>
              <a:rPr lang="en-US" dirty="0"/>
              <a:t>In every relation we have many super keys and candidate keys but only one primary key</a:t>
            </a:r>
          </a:p>
          <a:p>
            <a:pPr algn="just"/>
            <a:endParaRPr lang="en-US" dirty="0"/>
          </a:p>
          <a:p>
            <a:pPr algn="just"/>
            <a:endParaRPr lang="en-US" dirty="0"/>
          </a:p>
        </p:txBody>
      </p:sp>
    </p:spTree>
    <p:extLst>
      <p:ext uri="{BB962C8B-B14F-4D97-AF65-F5344CB8AC3E}">
        <p14:creationId xmlns:p14="http://schemas.microsoft.com/office/powerpoint/2010/main" val="591415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504950"/>
            <a:ext cx="10515600" cy="5133975"/>
          </a:xfrm>
        </p:spPr>
        <p:txBody>
          <a:bodyPr>
            <a:normAutofit/>
          </a:bodyPr>
          <a:lstStyle/>
          <a:p>
            <a:pPr marL="0" indent="0">
              <a:buNone/>
            </a:pPr>
            <a:r>
              <a:rPr lang="en-IN" b="1" dirty="0">
                <a:solidFill>
                  <a:srgbClr val="FF0000"/>
                </a:solidFill>
              </a:rPr>
              <a:t>Normalization - Keys</a:t>
            </a:r>
            <a:endParaRPr lang="en-US" dirty="0"/>
          </a:p>
          <a:p>
            <a:pPr algn="just"/>
            <a:r>
              <a:rPr lang="en-US" dirty="0"/>
              <a:t>In a relation R(A, B, C); A is the candidate key. Find the number of super keys in the relation</a:t>
            </a:r>
          </a:p>
          <a:p>
            <a:pPr algn="just"/>
            <a:r>
              <a:rPr lang="en-US" dirty="0"/>
              <a:t>If A is the candidate key</a:t>
            </a:r>
          </a:p>
          <a:p>
            <a:pPr marL="0" indent="0" algn="just">
              <a:buNone/>
            </a:pPr>
            <a:r>
              <a:rPr lang="en-US" dirty="0"/>
              <a:t>	Then the super keys will be A, AB, AC, ABC = 4</a:t>
            </a:r>
          </a:p>
          <a:p>
            <a:pPr algn="just"/>
            <a:r>
              <a:rPr lang="en-US" dirty="0"/>
              <a:t>If AC is the candidate key</a:t>
            </a:r>
          </a:p>
          <a:p>
            <a:pPr marL="0" indent="0" algn="just">
              <a:buNone/>
            </a:pPr>
            <a:r>
              <a:rPr lang="en-US" dirty="0"/>
              <a:t>	Then the super keys will be AC, ACB = 2</a:t>
            </a:r>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4205582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813301"/>
          </a:xfrm>
        </p:spPr>
        <p:txBody>
          <a:bodyPr>
            <a:normAutofit lnSpcReduction="10000"/>
          </a:bodyPr>
          <a:lstStyle/>
          <a:p>
            <a:pPr marL="0" indent="0">
              <a:buNone/>
            </a:pPr>
            <a:r>
              <a:rPr lang="en-IN" b="1" dirty="0">
                <a:solidFill>
                  <a:srgbClr val="FF0000"/>
                </a:solidFill>
              </a:rPr>
              <a:t>Normalization – Functional Dependencies</a:t>
            </a:r>
          </a:p>
          <a:p>
            <a:pPr algn="just"/>
            <a:r>
              <a:rPr lang="en-US" dirty="0"/>
              <a:t>Functional Dependency is a set of constraints on various attributes of a relational</a:t>
            </a:r>
          </a:p>
          <a:p>
            <a:pPr algn="just"/>
            <a:r>
              <a:rPr lang="en-US" dirty="0"/>
              <a:t>It is used to specify a formal measure of the ‘goodness’ of relational designs</a:t>
            </a:r>
          </a:p>
          <a:p>
            <a:pPr algn="just"/>
            <a:r>
              <a:rPr lang="en-US" dirty="0"/>
              <a:t>It is a constraint between two sets of attributes</a:t>
            </a:r>
          </a:p>
          <a:p>
            <a:pPr algn="just"/>
            <a:r>
              <a:rPr lang="en-US" dirty="0"/>
              <a:t>Functional Dependency and keys are used to define normal forms for relations</a:t>
            </a:r>
          </a:p>
          <a:p>
            <a:pPr algn="just"/>
            <a:r>
              <a:rPr lang="en-US" dirty="0"/>
              <a:t>Let R = {A1, A2, …., An}</a:t>
            </a:r>
          </a:p>
          <a:p>
            <a:pPr algn="just"/>
            <a:r>
              <a:rPr lang="en-US" dirty="0"/>
              <a:t>A set of attributes X functionally determines a set of attributes Y if the value of X determines a unique value for Y</a:t>
            </a:r>
          </a:p>
        </p:txBody>
      </p:sp>
    </p:spTree>
    <p:extLst>
      <p:ext uri="{BB962C8B-B14F-4D97-AF65-F5344CB8AC3E}">
        <p14:creationId xmlns:p14="http://schemas.microsoft.com/office/powerpoint/2010/main" val="334995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813301"/>
          </a:xfrm>
        </p:spPr>
        <p:txBody>
          <a:bodyPr>
            <a:normAutofit lnSpcReduction="10000"/>
          </a:bodyPr>
          <a:lstStyle/>
          <a:p>
            <a:pPr marL="0" indent="0">
              <a:buNone/>
            </a:pPr>
            <a:r>
              <a:rPr lang="en-IN" b="1" dirty="0">
                <a:solidFill>
                  <a:srgbClr val="FF0000"/>
                </a:solidFill>
              </a:rPr>
              <a:t>Normalization – Functional Dependencies</a:t>
            </a:r>
          </a:p>
          <a:p>
            <a:pPr algn="just"/>
            <a:r>
              <a:rPr lang="en-US" dirty="0"/>
              <a:t>It is denoted by X -&gt; Y</a:t>
            </a:r>
          </a:p>
          <a:p>
            <a:pPr algn="just"/>
            <a:r>
              <a:rPr lang="en-US" dirty="0"/>
              <a:t>It means between two sets of attributes X and Y that are subsets of R specifies a constraint on the possible tuples</a:t>
            </a:r>
          </a:p>
          <a:p>
            <a:pPr algn="just"/>
            <a:r>
              <a:rPr lang="en-US" dirty="0"/>
              <a:t>For example, </a:t>
            </a:r>
            <a:r>
              <a:rPr lang="en-US" dirty="0" err="1"/>
              <a:t>employee_id</a:t>
            </a:r>
            <a:r>
              <a:rPr lang="en-US" dirty="0"/>
              <a:t> → name means </a:t>
            </a:r>
            <a:r>
              <a:rPr lang="en-US" dirty="0" err="1"/>
              <a:t>employee_id</a:t>
            </a:r>
            <a:r>
              <a:rPr lang="en-US" dirty="0"/>
              <a:t> functionally determines the name of the employee</a:t>
            </a:r>
          </a:p>
          <a:p>
            <a:pPr algn="just"/>
            <a:r>
              <a:rPr lang="en-US" dirty="0"/>
              <a:t>As another example in a timetable database, {</a:t>
            </a:r>
            <a:r>
              <a:rPr lang="en-US" dirty="0" err="1"/>
              <a:t>student_id</a:t>
            </a:r>
            <a:r>
              <a:rPr lang="en-US" dirty="0"/>
              <a:t>, time} → {</a:t>
            </a:r>
            <a:r>
              <a:rPr lang="en-US" dirty="0" err="1"/>
              <a:t>lecture_room</a:t>
            </a:r>
            <a:r>
              <a:rPr lang="en-US" dirty="0"/>
              <a:t>}, student ID and time determine the lecture room where the student should be</a:t>
            </a:r>
          </a:p>
          <a:p>
            <a:pPr algn="just"/>
            <a:r>
              <a:rPr lang="en-US" dirty="0"/>
              <a:t>A function dependency A → B means for all instances of a particular value of A, there is the same value of B</a:t>
            </a:r>
          </a:p>
        </p:txBody>
      </p:sp>
    </p:spTree>
    <p:extLst>
      <p:ext uri="{BB962C8B-B14F-4D97-AF65-F5344CB8AC3E}">
        <p14:creationId xmlns:p14="http://schemas.microsoft.com/office/powerpoint/2010/main" val="295937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813301"/>
          </a:xfrm>
        </p:spPr>
        <p:txBody>
          <a:bodyPr>
            <a:normAutofit/>
          </a:bodyPr>
          <a:lstStyle/>
          <a:p>
            <a:pPr marL="0" indent="0">
              <a:buNone/>
            </a:pPr>
            <a:r>
              <a:rPr lang="en-IN" b="1" dirty="0">
                <a:solidFill>
                  <a:srgbClr val="FF0000"/>
                </a:solidFill>
              </a:rPr>
              <a:t>Normalization – Functional Dependencies</a:t>
            </a:r>
          </a:p>
          <a:p>
            <a:pPr algn="just"/>
            <a:r>
              <a:rPr lang="en-US" dirty="0"/>
              <a:t>For example in the below table A → B is true, but B → A is not true as there are different values of A for B = 3</a:t>
            </a:r>
          </a:p>
          <a:p>
            <a:pPr algn="just"/>
            <a:endParaRPr lang="en-US" dirty="0"/>
          </a:p>
        </p:txBody>
      </p:sp>
      <p:pic>
        <p:nvPicPr>
          <p:cNvPr id="5" name="Picture 4">
            <a:extLst>
              <a:ext uri="{FF2B5EF4-FFF2-40B4-BE49-F238E27FC236}">
                <a16:creationId xmlns:a16="http://schemas.microsoft.com/office/drawing/2014/main" id="{15A7D3C2-8064-4BCF-BEB4-320B46CF2104}"/>
              </a:ext>
            </a:extLst>
          </p:cNvPr>
          <p:cNvPicPr>
            <a:picLocks noChangeAspect="1"/>
          </p:cNvPicPr>
          <p:nvPr/>
        </p:nvPicPr>
        <p:blipFill>
          <a:blip r:embed="rId2"/>
          <a:stretch>
            <a:fillRect/>
          </a:stretch>
        </p:blipFill>
        <p:spPr>
          <a:xfrm>
            <a:off x="2847854" y="3561579"/>
            <a:ext cx="1201632" cy="2856935"/>
          </a:xfrm>
          <a:prstGeom prst="rect">
            <a:avLst/>
          </a:prstGeom>
        </p:spPr>
      </p:pic>
    </p:spTree>
    <p:extLst>
      <p:ext uri="{BB962C8B-B14F-4D97-AF65-F5344CB8AC3E}">
        <p14:creationId xmlns:p14="http://schemas.microsoft.com/office/powerpoint/2010/main" val="374704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813301"/>
          </a:xfrm>
        </p:spPr>
        <p:txBody>
          <a:bodyPr>
            <a:normAutofit/>
          </a:bodyPr>
          <a:lstStyle/>
          <a:p>
            <a:pPr marL="0" indent="0">
              <a:buNone/>
            </a:pPr>
            <a:r>
              <a:rPr lang="en-IN" b="1" dirty="0">
                <a:solidFill>
                  <a:srgbClr val="FF0000"/>
                </a:solidFill>
              </a:rPr>
              <a:t>Normalization – Functional Dependencies</a:t>
            </a:r>
          </a:p>
          <a:p>
            <a:pPr algn="just"/>
            <a:r>
              <a:rPr lang="en-US" dirty="0"/>
              <a:t>There are two types of functional dependencies – </a:t>
            </a:r>
            <a:r>
              <a:rPr lang="en-US" dirty="0">
                <a:solidFill>
                  <a:srgbClr val="FF0000"/>
                </a:solidFill>
              </a:rPr>
              <a:t>trivial functional dependency</a:t>
            </a:r>
            <a:r>
              <a:rPr lang="en-US" dirty="0"/>
              <a:t> and </a:t>
            </a:r>
            <a:r>
              <a:rPr lang="en-US" dirty="0">
                <a:solidFill>
                  <a:srgbClr val="FF0000"/>
                </a:solidFill>
              </a:rPr>
              <a:t>non – trivial functional dependency</a:t>
            </a:r>
          </a:p>
          <a:p>
            <a:pPr algn="just"/>
            <a:endParaRPr lang="en-US" dirty="0"/>
          </a:p>
          <a:p>
            <a:pPr algn="just"/>
            <a:endParaRPr lang="en-US" dirty="0"/>
          </a:p>
        </p:txBody>
      </p:sp>
      <p:pic>
        <p:nvPicPr>
          <p:cNvPr id="6" name="Picture 5">
            <a:extLst>
              <a:ext uri="{FF2B5EF4-FFF2-40B4-BE49-F238E27FC236}">
                <a16:creationId xmlns:a16="http://schemas.microsoft.com/office/drawing/2014/main" id="{6EA0ECE5-8689-4AB2-B595-73A8C6B8E6D1}"/>
              </a:ext>
            </a:extLst>
          </p:cNvPr>
          <p:cNvPicPr>
            <a:picLocks noChangeAspect="1"/>
          </p:cNvPicPr>
          <p:nvPr/>
        </p:nvPicPr>
        <p:blipFill>
          <a:blip r:embed="rId2"/>
          <a:stretch>
            <a:fillRect/>
          </a:stretch>
        </p:blipFill>
        <p:spPr>
          <a:xfrm>
            <a:off x="2921281" y="3428999"/>
            <a:ext cx="4865918" cy="2981325"/>
          </a:xfrm>
          <a:prstGeom prst="rect">
            <a:avLst/>
          </a:prstGeom>
        </p:spPr>
      </p:pic>
    </p:spTree>
    <p:extLst>
      <p:ext uri="{BB962C8B-B14F-4D97-AF65-F5344CB8AC3E}">
        <p14:creationId xmlns:p14="http://schemas.microsoft.com/office/powerpoint/2010/main" val="86973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813301"/>
          </a:xfrm>
        </p:spPr>
        <p:txBody>
          <a:bodyPr>
            <a:normAutofit/>
          </a:bodyPr>
          <a:lstStyle/>
          <a:p>
            <a:pPr marL="0" indent="0">
              <a:buNone/>
            </a:pPr>
            <a:r>
              <a:rPr lang="en-IN" b="1" dirty="0">
                <a:solidFill>
                  <a:srgbClr val="FF0000"/>
                </a:solidFill>
              </a:rPr>
              <a:t>Normalization – Trivial Functional Dependencies</a:t>
            </a:r>
          </a:p>
          <a:p>
            <a:pPr algn="just"/>
            <a:r>
              <a:rPr lang="en-US" dirty="0"/>
              <a:t>A → B has trivial functional dependency if B is a subset of A</a:t>
            </a:r>
          </a:p>
          <a:p>
            <a:pPr algn="just"/>
            <a:r>
              <a:rPr lang="en-US" dirty="0"/>
              <a:t>The following dependencies are also trivial like: A → A, B → B</a:t>
            </a:r>
          </a:p>
          <a:p>
            <a:pPr algn="just"/>
            <a:r>
              <a:rPr lang="en-US" dirty="0"/>
              <a:t>Consider a table with two columns </a:t>
            </a:r>
            <a:r>
              <a:rPr lang="en-US" dirty="0" err="1"/>
              <a:t>Employee_Id</a:t>
            </a:r>
            <a:r>
              <a:rPr lang="en-US" dirty="0"/>
              <a:t> and </a:t>
            </a:r>
            <a:r>
              <a:rPr lang="en-US" dirty="0" err="1"/>
              <a:t>Employee_Name</a:t>
            </a:r>
            <a:r>
              <a:rPr lang="en-US" dirty="0"/>
              <a:t> then</a:t>
            </a:r>
          </a:p>
          <a:p>
            <a:pPr marL="0" indent="0" algn="just">
              <a:buNone/>
            </a:pPr>
            <a:r>
              <a:rPr lang="en-US" dirty="0"/>
              <a:t>{</a:t>
            </a:r>
            <a:r>
              <a:rPr lang="en-US" dirty="0" err="1"/>
              <a:t>Employee_id</a:t>
            </a:r>
            <a:r>
              <a:rPr lang="en-US" dirty="0"/>
              <a:t>, </a:t>
            </a:r>
            <a:r>
              <a:rPr lang="en-US" dirty="0" err="1"/>
              <a:t>Employee_Name</a:t>
            </a:r>
            <a:r>
              <a:rPr lang="en-US" dirty="0"/>
              <a:t>}  →    </a:t>
            </a:r>
            <a:r>
              <a:rPr lang="en-US" dirty="0" err="1"/>
              <a:t>Employee_Id</a:t>
            </a:r>
            <a:r>
              <a:rPr lang="en-US" dirty="0"/>
              <a:t> is a trivial functional dependency as </a:t>
            </a:r>
            <a:r>
              <a:rPr lang="en-US" dirty="0" err="1"/>
              <a:t>Employee_Id</a:t>
            </a:r>
            <a:r>
              <a:rPr lang="en-US" dirty="0"/>
              <a:t> is a subset of {</a:t>
            </a:r>
            <a:r>
              <a:rPr lang="en-US" dirty="0" err="1"/>
              <a:t>Employee_Id</a:t>
            </a:r>
            <a:r>
              <a:rPr lang="en-US" dirty="0"/>
              <a:t>, </a:t>
            </a:r>
            <a:r>
              <a:rPr lang="en-US" dirty="0" err="1"/>
              <a:t>Employee_Name</a:t>
            </a:r>
            <a:r>
              <a:rPr lang="en-US" dirty="0"/>
              <a:t>}</a:t>
            </a:r>
          </a:p>
          <a:p>
            <a:pPr algn="just"/>
            <a:r>
              <a:rPr lang="en-US" dirty="0"/>
              <a:t>Also, </a:t>
            </a:r>
            <a:r>
              <a:rPr lang="en-US" dirty="0" err="1"/>
              <a:t>Employee_Id</a:t>
            </a:r>
            <a:r>
              <a:rPr lang="en-US" dirty="0"/>
              <a:t> → </a:t>
            </a:r>
            <a:r>
              <a:rPr lang="en-US" dirty="0" err="1"/>
              <a:t>Employee_Id</a:t>
            </a:r>
            <a:r>
              <a:rPr lang="en-US" dirty="0"/>
              <a:t> and </a:t>
            </a:r>
            <a:r>
              <a:rPr lang="en-US" dirty="0" err="1"/>
              <a:t>Employee_Name</a:t>
            </a:r>
            <a:r>
              <a:rPr lang="en-US" dirty="0"/>
              <a:t>   →    </a:t>
            </a:r>
            <a:r>
              <a:rPr lang="en-US" dirty="0" err="1"/>
              <a:t>Employee_Name</a:t>
            </a:r>
            <a:r>
              <a:rPr lang="en-US" dirty="0"/>
              <a:t> are trivial dependency</a:t>
            </a:r>
          </a:p>
          <a:p>
            <a:pPr algn="just"/>
            <a:endParaRPr lang="en-US" dirty="0"/>
          </a:p>
        </p:txBody>
      </p:sp>
    </p:spTree>
    <p:extLst>
      <p:ext uri="{BB962C8B-B14F-4D97-AF65-F5344CB8AC3E}">
        <p14:creationId xmlns:p14="http://schemas.microsoft.com/office/powerpoint/2010/main" val="320397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p:txBody>
          <a:bodyPr>
            <a:normAutofit/>
          </a:bodyPr>
          <a:lstStyle/>
          <a:p>
            <a:pPr marL="0" indent="0">
              <a:buNone/>
            </a:pPr>
            <a:r>
              <a:rPr lang="en-IN" b="1" dirty="0">
                <a:solidFill>
                  <a:srgbClr val="FF0000"/>
                </a:solidFill>
              </a:rPr>
              <a:t>Syllabus – Overview</a:t>
            </a:r>
          </a:p>
          <a:p>
            <a:r>
              <a:rPr lang="en-IN" dirty="0"/>
              <a:t>Module 1 : Introduction and Entity Relationship (ER) model</a:t>
            </a:r>
          </a:p>
          <a:p>
            <a:r>
              <a:rPr lang="en-IN" dirty="0"/>
              <a:t>Module 2 : Relational Model</a:t>
            </a:r>
          </a:p>
          <a:p>
            <a:r>
              <a:rPr lang="en-IN" dirty="0"/>
              <a:t>Module 3 : SQL DML and Physical Data Organization</a:t>
            </a:r>
          </a:p>
          <a:p>
            <a:r>
              <a:rPr lang="en-IN" dirty="0">
                <a:solidFill>
                  <a:srgbClr val="FF0000"/>
                </a:solidFill>
              </a:rPr>
              <a:t>Module 4 : Normalization</a:t>
            </a:r>
          </a:p>
          <a:p>
            <a:r>
              <a:rPr lang="en-IN" dirty="0"/>
              <a:t>Module 5: Transaction, concurrency and recovery, recent topics</a:t>
            </a:r>
          </a:p>
        </p:txBody>
      </p:sp>
    </p:spTree>
    <p:extLst>
      <p:ext uri="{BB962C8B-B14F-4D97-AF65-F5344CB8AC3E}">
        <p14:creationId xmlns:p14="http://schemas.microsoft.com/office/powerpoint/2010/main" val="361183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813301"/>
          </a:xfrm>
        </p:spPr>
        <p:txBody>
          <a:bodyPr>
            <a:normAutofit/>
          </a:bodyPr>
          <a:lstStyle/>
          <a:p>
            <a:pPr marL="0" indent="0">
              <a:buNone/>
            </a:pPr>
            <a:r>
              <a:rPr lang="en-IN" b="1" dirty="0">
                <a:solidFill>
                  <a:srgbClr val="FF0000"/>
                </a:solidFill>
              </a:rPr>
              <a:t>Normalization – Non -Trivial Functional Dependencies</a:t>
            </a:r>
          </a:p>
          <a:p>
            <a:pPr algn="just"/>
            <a:r>
              <a:rPr lang="en-US" dirty="0"/>
              <a:t>A → B has a non-trivial functional dependency if B is not a subset of A</a:t>
            </a:r>
          </a:p>
          <a:p>
            <a:pPr algn="just"/>
            <a:r>
              <a:rPr lang="en-US" dirty="0"/>
              <a:t>For example, ID   →    Name and Name   →    DOB is non – trivial functional dependency</a:t>
            </a:r>
          </a:p>
          <a:p>
            <a:pPr algn="just"/>
            <a:endParaRPr lang="en-US" dirty="0"/>
          </a:p>
        </p:txBody>
      </p:sp>
    </p:spTree>
    <p:extLst>
      <p:ext uri="{BB962C8B-B14F-4D97-AF65-F5344CB8AC3E}">
        <p14:creationId xmlns:p14="http://schemas.microsoft.com/office/powerpoint/2010/main" val="1021140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Armstrong’s Axioms</a:t>
            </a:r>
          </a:p>
          <a:p>
            <a:pPr algn="just"/>
            <a:r>
              <a:rPr lang="en-US" dirty="0"/>
              <a:t>The Armstrong's axioms are the basic inference rule</a:t>
            </a:r>
          </a:p>
          <a:p>
            <a:pPr algn="just"/>
            <a:r>
              <a:rPr lang="en-US" dirty="0"/>
              <a:t>Armstrong's axioms are used to conclude functional dependencies on a relational database</a:t>
            </a:r>
          </a:p>
          <a:p>
            <a:pPr algn="just"/>
            <a:r>
              <a:rPr lang="en-US" dirty="0"/>
              <a:t>The inference rule is a type of assertion</a:t>
            </a:r>
          </a:p>
          <a:p>
            <a:pPr algn="just"/>
            <a:r>
              <a:rPr lang="en-US" dirty="0"/>
              <a:t>It can apply to a set of FD(functional dependency) to derive other FD</a:t>
            </a:r>
          </a:p>
          <a:p>
            <a:pPr algn="just"/>
            <a:r>
              <a:rPr lang="en-US" dirty="0"/>
              <a:t>Using the inference rule, we can derive additional functional dependency from the initial set</a:t>
            </a:r>
          </a:p>
          <a:p>
            <a:pPr algn="just"/>
            <a:r>
              <a:rPr lang="en-US" dirty="0"/>
              <a:t>The Functional dependency has 6 types of inference rule</a:t>
            </a:r>
          </a:p>
        </p:txBody>
      </p:sp>
    </p:spTree>
    <p:extLst>
      <p:ext uri="{BB962C8B-B14F-4D97-AF65-F5344CB8AC3E}">
        <p14:creationId xmlns:p14="http://schemas.microsoft.com/office/powerpoint/2010/main" val="29452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Armstrong’s Axioms – Inference Rules</a:t>
            </a:r>
          </a:p>
          <a:p>
            <a:pPr marL="0" indent="0" algn="just">
              <a:buNone/>
            </a:pPr>
            <a:r>
              <a:rPr lang="en-US" dirty="0">
                <a:solidFill>
                  <a:srgbClr val="FF0000"/>
                </a:solidFill>
              </a:rPr>
              <a:t>Reflexive Rule (IR1)</a:t>
            </a:r>
          </a:p>
          <a:p>
            <a:pPr algn="just"/>
            <a:r>
              <a:rPr lang="en-US" dirty="0"/>
              <a:t>In the reflexive rule, if Y is a subset of X, then X determines Y</a:t>
            </a:r>
          </a:p>
          <a:p>
            <a:pPr algn="just"/>
            <a:r>
              <a:rPr lang="en-US" dirty="0"/>
              <a:t>If X ⊇ Y then X  →    Y  </a:t>
            </a:r>
          </a:p>
          <a:p>
            <a:pPr algn="just"/>
            <a:r>
              <a:rPr lang="en-US" dirty="0"/>
              <a:t>Example:</a:t>
            </a:r>
          </a:p>
          <a:p>
            <a:pPr algn="just"/>
            <a:r>
              <a:rPr lang="en-US" dirty="0"/>
              <a:t>X = {a, b, c, d, e}  </a:t>
            </a:r>
          </a:p>
          <a:p>
            <a:pPr algn="just"/>
            <a:r>
              <a:rPr lang="en-US" dirty="0"/>
              <a:t>Y = {a, b, c} </a:t>
            </a:r>
          </a:p>
        </p:txBody>
      </p:sp>
    </p:spTree>
    <p:extLst>
      <p:ext uri="{BB962C8B-B14F-4D97-AF65-F5344CB8AC3E}">
        <p14:creationId xmlns:p14="http://schemas.microsoft.com/office/powerpoint/2010/main" val="3444636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Armstrong’s Axioms – Inference Rules</a:t>
            </a:r>
          </a:p>
          <a:p>
            <a:pPr marL="0" indent="0" algn="just">
              <a:buNone/>
            </a:pPr>
            <a:r>
              <a:rPr lang="en-US" dirty="0">
                <a:solidFill>
                  <a:srgbClr val="FF0000"/>
                </a:solidFill>
              </a:rPr>
              <a:t>Augmentation Rule (IR2)</a:t>
            </a:r>
          </a:p>
          <a:p>
            <a:pPr algn="just"/>
            <a:r>
              <a:rPr lang="en-US" dirty="0"/>
              <a:t>The augmentation is also called as a partial dependency</a:t>
            </a:r>
          </a:p>
          <a:p>
            <a:pPr algn="just"/>
            <a:r>
              <a:rPr lang="en-US" dirty="0"/>
              <a:t>In augmentation, if X determines Y, then XZ determines YZ for any Z</a:t>
            </a:r>
          </a:p>
          <a:p>
            <a:pPr algn="just"/>
            <a:r>
              <a:rPr lang="en-US" dirty="0"/>
              <a:t>If X    →  Y then XZ   →   YZ   </a:t>
            </a:r>
          </a:p>
          <a:p>
            <a:pPr algn="just"/>
            <a:r>
              <a:rPr lang="en-US" dirty="0"/>
              <a:t>Example:</a:t>
            </a:r>
          </a:p>
          <a:p>
            <a:pPr algn="just"/>
            <a:r>
              <a:rPr lang="en-US" dirty="0"/>
              <a:t>For R(ABCD),  if A   →   B then AC  →   BC </a:t>
            </a:r>
          </a:p>
        </p:txBody>
      </p:sp>
    </p:spTree>
    <p:extLst>
      <p:ext uri="{BB962C8B-B14F-4D97-AF65-F5344CB8AC3E}">
        <p14:creationId xmlns:p14="http://schemas.microsoft.com/office/powerpoint/2010/main" val="3546498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Armstrong’s Axioms – Inference Rules</a:t>
            </a:r>
          </a:p>
          <a:p>
            <a:pPr marL="0" indent="0" algn="just">
              <a:buNone/>
            </a:pPr>
            <a:r>
              <a:rPr lang="en-US" dirty="0">
                <a:solidFill>
                  <a:srgbClr val="FF0000"/>
                </a:solidFill>
              </a:rPr>
              <a:t>Transitive Rule (IR3)</a:t>
            </a:r>
          </a:p>
          <a:p>
            <a:pPr algn="just"/>
            <a:r>
              <a:rPr lang="en-US" dirty="0"/>
              <a:t>In the transitive rule, if X determines Y and Y determine Z, then X must also determine Z</a:t>
            </a:r>
          </a:p>
          <a:p>
            <a:pPr algn="just"/>
            <a:r>
              <a:rPr lang="en-US" dirty="0"/>
              <a:t>If X   →   Y and Y  →  Z then X  →   Z </a:t>
            </a:r>
          </a:p>
          <a:p>
            <a:pPr marL="0" indent="0" algn="just">
              <a:lnSpc>
                <a:spcPct val="100000"/>
              </a:lnSpc>
              <a:buNone/>
            </a:pPr>
            <a:r>
              <a:rPr lang="en-US" dirty="0">
                <a:solidFill>
                  <a:srgbClr val="FF0000"/>
                </a:solidFill>
              </a:rPr>
              <a:t>Union Rule (IR4)</a:t>
            </a:r>
          </a:p>
          <a:p>
            <a:pPr algn="just"/>
            <a:r>
              <a:rPr lang="en-US" dirty="0"/>
              <a:t>Union rule says, if X determines Y and X determines Z, then X must also determine Y and Z</a:t>
            </a:r>
          </a:p>
          <a:p>
            <a:pPr algn="just"/>
            <a:r>
              <a:rPr lang="en-US" dirty="0"/>
              <a:t>If X    →  Y and X   →  Z then X  →    YZ </a:t>
            </a:r>
          </a:p>
        </p:txBody>
      </p:sp>
    </p:spTree>
    <p:extLst>
      <p:ext uri="{BB962C8B-B14F-4D97-AF65-F5344CB8AC3E}">
        <p14:creationId xmlns:p14="http://schemas.microsoft.com/office/powerpoint/2010/main" val="1648484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fontScale="92500" lnSpcReduction="10000"/>
          </a:bodyPr>
          <a:lstStyle/>
          <a:p>
            <a:pPr marL="0" indent="0">
              <a:buNone/>
            </a:pPr>
            <a:r>
              <a:rPr lang="en-IN" b="1" dirty="0">
                <a:solidFill>
                  <a:srgbClr val="FF0000"/>
                </a:solidFill>
              </a:rPr>
              <a:t>Normalization – Armstrong’s Axioms – Inference Rules</a:t>
            </a:r>
          </a:p>
          <a:p>
            <a:pPr marL="0" indent="0" algn="just">
              <a:buNone/>
            </a:pPr>
            <a:r>
              <a:rPr lang="en-US" dirty="0">
                <a:solidFill>
                  <a:srgbClr val="FF0000"/>
                </a:solidFill>
              </a:rPr>
              <a:t>Decomposition Rule (IR5)</a:t>
            </a:r>
          </a:p>
          <a:p>
            <a:pPr algn="just"/>
            <a:r>
              <a:rPr lang="en-US" dirty="0"/>
              <a:t>Decomposition rule is also known as project rule</a:t>
            </a:r>
          </a:p>
          <a:p>
            <a:pPr algn="just"/>
            <a:r>
              <a:rPr lang="en-US" dirty="0"/>
              <a:t>It is the reverse of union rule</a:t>
            </a:r>
          </a:p>
          <a:p>
            <a:pPr algn="just"/>
            <a:r>
              <a:rPr lang="en-US" dirty="0"/>
              <a:t>This Rule says, if X determines Y and Z, then X determines Y and X determines Z separately</a:t>
            </a:r>
          </a:p>
          <a:p>
            <a:pPr algn="just"/>
            <a:r>
              <a:rPr lang="en-US" dirty="0"/>
              <a:t>If X   →   YZ then X   →   Y and X  →    Z </a:t>
            </a:r>
          </a:p>
          <a:p>
            <a:pPr marL="0" indent="0" algn="just">
              <a:lnSpc>
                <a:spcPct val="100000"/>
              </a:lnSpc>
              <a:buNone/>
            </a:pPr>
            <a:r>
              <a:rPr lang="en-US" dirty="0">
                <a:solidFill>
                  <a:srgbClr val="FF0000"/>
                </a:solidFill>
              </a:rPr>
              <a:t>Pseudo transitive Rule (IR6)</a:t>
            </a:r>
          </a:p>
          <a:p>
            <a:pPr algn="just"/>
            <a:r>
              <a:rPr lang="en-US" dirty="0"/>
              <a:t>In Pseudo transitive Rule, if X determines Y and YZ determines W, then XZ determines W</a:t>
            </a:r>
          </a:p>
          <a:p>
            <a:pPr algn="just"/>
            <a:r>
              <a:rPr lang="en-US" dirty="0"/>
              <a:t>If X   →   Y and YZ   →   W then XZ   →   W </a:t>
            </a:r>
          </a:p>
        </p:txBody>
      </p:sp>
    </p:spTree>
    <p:extLst>
      <p:ext uri="{BB962C8B-B14F-4D97-AF65-F5344CB8AC3E}">
        <p14:creationId xmlns:p14="http://schemas.microsoft.com/office/powerpoint/2010/main" val="948259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Closures </a:t>
                </a:r>
              </a:p>
              <a:p>
                <a:pPr algn="just"/>
                <a:r>
                  <a:rPr lang="en-US" dirty="0"/>
                  <a:t>The Closure Of Functional Dependency means the complete set of all possible attributes that can be functionally derived from given functional dependency using the inference rules known as Armstrong’s axioms</a:t>
                </a:r>
              </a:p>
              <a:p>
                <a:pPr algn="just"/>
                <a:r>
                  <a:rPr lang="en-US" dirty="0"/>
                  <a:t>If F is a functional dependency then closure of functional dependency can be denoted using {F}</a:t>
                </a:r>
                <a14:m>
                  <m:oMath xmlns:m="http://schemas.openxmlformats.org/officeDocument/2006/math">
                    <m:r>
                      <a:rPr lang="en-US" i="1" dirty="0" smtClean="0">
                        <a:latin typeface="Cambria Math" panose="02040503050406030204" pitchFamily="18" charset="0"/>
                      </a:rPr>
                      <m:t>+</m:t>
                    </m:r>
                  </m:oMath>
                </a14:m>
                <a:endParaRPr lang="en-US" dirty="0"/>
              </a:p>
              <a:p>
                <a:pPr algn="just"/>
                <a:endParaRPr lang="en-US" dirty="0"/>
              </a:p>
            </p:txBody>
          </p:sp>
        </mc:Choice>
        <mc:Fallback xmlns="">
          <p:sp>
            <p:nvSpPr>
              <p:cNvPr id="3" name="Content Placeholder 2">
                <a:extLst>
                  <a:ext uri="{FF2B5EF4-FFF2-40B4-BE49-F238E27FC236}">
                    <a16:creationId xmlns:a16="http://schemas.microsoft.com/office/drawing/2014/main" id="{01E07E30-8867-4066-AAC5-83739B5F5374}"/>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59"/>
                </a:stretch>
              </a:blipFill>
            </p:spPr>
            <p:txBody>
              <a:bodyPr/>
              <a:lstStyle/>
              <a:p>
                <a:r>
                  <a:rPr lang="en-IN">
                    <a:noFill/>
                  </a:rPr>
                  <a:t> </a:t>
                </a:r>
              </a:p>
            </p:txBody>
          </p:sp>
        </mc:Fallback>
      </mc:AlternateContent>
    </p:spTree>
    <p:extLst>
      <p:ext uri="{BB962C8B-B14F-4D97-AF65-F5344CB8AC3E}">
        <p14:creationId xmlns:p14="http://schemas.microsoft.com/office/powerpoint/2010/main" val="3644477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Closures </a:t>
            </a:r>
          </a:p>
          <a:p>
            <a:pPr algn="just"/>
            <a:r>
              <a:rPr lang="en-US" dirty="0"/>
              <a:t>Find the closures for relations R(A, B, C, D, E) with following functional dependencies FD {A→B, B→C, C→D, D→E}</a:t>
            </a:r>
          </a:p>
          <a:p>
            <a:pPr algn="just"/>
            <a:endParaRPr lang="en-US" dirty="0"/>
          </a:p>
          <a:p>
            <a:pPr algn="just"/>
            <a:endParaRPr lang="en-US" dirty="0"/>
          </a:p>
        </p:txBody>
      </p:sp>
    </p:spTree>
    <p:extLst>
      <p:ext uri="{BB962C8B-B14F-4D97-AF65-F5344CB8AC3E}">
        <p14:creationId xmlns:p14="http://schemas.microsoft.com/office/powerpoint/2010/main" val="3506060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IN" b="1" dirty="0">
                <a:solidFill>
                  <a:srgbClr val="FF0000"/>
                </a:solidFill>
              </a:rPr>
              <a:t>Normalization – Closures </a:t>
            </a:r>
          </a:p>
          <a:p>
            <a:pPr algn="just"/>
            <a:r>
              <a:rPr lang="en-US" dirty="0"/>
              <a:t>Consider a relation R ( A , B , C , D , E , F , G ) with the functional dependencies-</a:t>
            </a:r>
          </a:p>
          <a:p>
            <a:pPr algn="just"/>
            <a:endParaRPr lang="en-US" dirty="0"/>
          </a:p>
          <a:p>
            <a:pPr algn="just"/>
            <a:r>
              <a:rPr lang="en-US" dirty="0"/>
              <a:t>A → BC</a:t>
            </a:r>
          </a:p>
          <a:p>
            <a:pPr algn="just"/>
            <a:endParaRPr lang="en-US" dirty="0"/>
          </a:p>
          <a:p>
            <a:pPr algn="just"/>
            <a:r>
              <a:rPr lang="en-US" dirty="0"/>
              <a:t>BC → DE</a:t>
            </a:r>
          </a:p>
          <a:p>
            <a:pPr algn="just"/>
            <a:endParaRPr lang="en-US" dirty="0"/>
          </a:p>
          <a:p>
            <a:pPr algn="just"/>
            <a:r>
              <a:rPr lang="en-US" dirty="0"/>
              <a:t>D → F</a:t>
            </a:r>
          </a:p>
          <a:p>
            <a:pPr algn="just"/>
            <a:endParaRPr lang="en-US" dirty="0"/>
          </a:p>
          <a:p>
            <a:pPr algn="just"/>
            <a:r>
              <a:rPr lang="en-US" dirty="0"/>
              <a:t>CF → G</a:t>
            </a:r>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3189197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Closures </a:t>
            </a:r>
          </a:p>
          <a:p>
            <a:pPr marL="0" indent="0" algn="just">
              <a:buNone/>
            </a:pPr>
            <a:r>
              <a:rPr lang="en-US" dirty="0"/>
              <a:t>A+ = { A }</a:t>
            </a:r>
          </a:p>
          <a:p>
            <a:pPr algn="just"/>
            <a:r>
              <a:rPr lang="en-US" dirty="0"/>
              <a:t>= { A , B , C } ( Using A → BC )</a:t>
            </a:r>
          </a:p>
          <a:p>
            <a:pPr algn="just"/>
            <a:r>
              <a:rPr lang="en-US" dirty="0"/>
              <a:t>= { A , B , C , D , E } ( Using BC → DE )</a:t>
            </a:r>
          </a:p>
          <a:p>
            <a:pPr algn="just"/>
            <a:r>
              <a:rPr lang="en-US" dirty="0"/>
              <a:t>= { A , B , C , D , E , F } ( Using D → F )</a:t>
            </a:r>
          </a:p>
          <a:p>
            <a:pPr algn="just"/>
            <a:r>
              <a:rPr lang="en-US" dirty="0"/>
              <a:t>= { A , B , C , D , E , F , G } ( Using CF → G )</a:t>
            </a:r>
          </a:p>
          <a:p>
            <a:pPr algn="just"/>
            <a:r>
              <a:rPr lang="en-US" dirty="0"/>
              <a:t>Thus,</a:t>
            </a:r>
          </a:p>
          <a:p>
            <a:pPr algn="just"/>
            <a:r>
              <a:rPr lang="en-US" dirty="0"/>
              <a:t>A+ = { A , B , C , D , E , F , G }</a:t>
            </a:r>
          </a:p>
          <a:p>
            <a:pPr algn="just"/>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4245985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390650"/>
            <a:ext cx="10515600" cy="5286375"/>
          </a:xfrm>
        </p:spPr>
        <p:txBody>
          <a:bodyPr>
            <a:normAutofit fontScale="77500" lnSpcReduction="20000"/>
          </a:bodyPr>
          <a:lstStyle/>
          <a:p>
            <a:pPr marL="0" indent="0">
              <a:buNone/>
            </a:pPr>
            <a:r>
              <a:rPr lang="en-IN" b="1" dirty="0">
                <a:solidFill>
                  <a:srgbClr val="FF0000"/>
                </a:solidFill>
              </a:rPr>
              <a:t>Syllabus – Module 4</a:t>
            </a:r>
          </a:p>
          <a:p>
            <a:r>
              <a:rPr lang="en-US" dirty="0"/>
              <a:t>Different anomalies in designing a database</a:t>
            </a:r>
          </a:p>
          <a:p>
            <a:r>
              <a:rPr lang="en-US" dirty="0"/>
              <a:t>The idea of normalization</a:t>
            </a:r>
          </a:p>
          <a:p>
            <a:r>
              <a:rPr lang="en-US" dirty="0"/>
              <a:t>Functional dependency</a:t>
            </a:r>
          </a:p>
          <a:p>
            <a:r>
              <a:rPr lang="en-US" dirty="0"/>
              <a:t>Armstrong’s Axioms (proofs not required)</a:t>
            </a:r>
          </a:p>
          <a:p>
            <a:r>
              <a:rPr lang="en-US" dirty="0"/>
              <a:t>Closures and their computation</a:t>
            </a:r>
          </a:p>
          <a:p>
            <a:r>
              <a:rPr lang="en-US" dirty="0"/>
              <a:t>Equivalence of Functional Dependencies (FD)</a:t>
            </a:r>
          </a:p>
          <a:p>
            <a:r>
              <a:rPr lang="en-US" dirty="0"/>
              <a:t>Minimal Cover (proofs not required)</a:t>
            </a:r>
          </a:p>
          <a:p>
            <a:r>
              <a:rPr lang="en-US" dirty="0"/>
              <a:t>First Normal Form (1NF)</a:t>
            </a:r>
          </a:p>
          <a:p>
            <a:r>
              <a:rPr lang="en-US" dirty="0"/>
              <a:t>Second Normal Form (2NF)</a:t>
            </a:r>
          </a:p>
          <a:p>
            <a:r>
              <a:rPr lang="en-US" dirty="0"/>
              <a:t>Third Normal Form (3NF)</a:t>
            </a:r>
          </a:p>
          <a:p>
            <a:r>
              <a:rPr lang="en-US" dirty="0"/>
              <a:t>Boyce Codd Normal Form (BCNF)</a:t>
            </a:r>
          </a:p>
          <a:p>
            <a:r>
              <a:rPr lang="en-US" dirty="0"/>
              <a:t>Lossless join and dependency preserving decomposition</a:t>
            </a:r>
          </a:p>
          <a:p>
            <a:r>
              <a:rPr lang="en-US" dirty="0"/>
              <a:t>Algorithms for checking Lossless Join (LJ) and Dependency Preserving (DP) properties</a:t>
            </a:r>
          </a:p>
        </p:txBody>
      </p:sp>
    </p:spTree>
    <p:extLst>
      <p:ext uri="{BB962C8B-B14F-4D97-AF65-F5344CB8AC3E}">
        <p14:creationId xmlns:p14="http://schemas.microsoft.com/office/powerpoint/2010/main" val="71193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Closures </a:t>
            </a:r>
          </a:p>
          <a:p>
            <a:pPr marL="0" indent="0" algn="just">
              <a:buNone/>
            </a:pPr>
            <a:r>
              <a:rPr lang="en-US" dirty="0"/>
              <a:t>D+ = { D }</a:t>
            </a:r>
          </a:p>
          <a:p>
            <a:pPr marL="0" indent="0" algn="just">
              <a:buNone/>
            </a:pPr>
            <a:r>
              <a:rPr lang="en-US" dirty="0"/>
              <a:t>= { D , F } ( Using D → F )</a:t>
            </a:r>
          </a:p>
          <a:p>
            <a:pPr marL="0" indent="0" algn="just">
              <a:buNone/>
            </a:pPr>
            <a:r>
              <a:rPr lang="en-US" dirty="0"/>
              <a:t>We can not determine any other attribute using attributes D and F contained in the result set.</a:t>
            </a:r>
          </a:p>
          <a:p>
            <a:pPr marL="0" indent="0" algn="just">
              <a:buNone/>
            </a:pPr>
            <a:r>
              <a:rPr lang="en-US" dirty="0"/>
              <a:t>Thus,</a:t>
            </a:r>
          </a:p>
          <a:p>
            <a:pPr marL="0" indent="0" algn="just">
              <a:buNone/>
            </a:pPr>
            <a:r>
              <a:rPr lang="en-US" dirty="0"/>
              <a:t>D+ = { D , F }</a:t>
            </a:r>
          </a:p>
          <a:p>
            <a:pPr marL="0" indent="0" algn="just">
              <a:buNone/>
            </a:pPr>
            <a:endParaRPr lang="en-US" dirty="0"/>
          </a:p>
          <a:p>
            <a:pPr algn="just"/>
            <a:endParaRPr lang="en-US" dirty="0"/>
          </a:p>
        </p:txBody>
      </p:sp>
    </p:spTree>
    <p:extLst>
      <p:ext uri="{BB962C8B-B14F-4D97-AF65-F5344CB8AC3E}">
        <p14:creationId xmlns:p14="http://schemas.microsoft.com/office/powerpoint/2010/main" val="592472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Closures </a:t>
            </a:r>
          </a:p>
          <a:p>
            <a:pPr marL="0" indent="0" algn="just">
              <a:buNone/>
            </a:pPr>
            <a:r>
              <a:rPr lang="en-US" dirty="0"/>
              <a:t>{ B , C }+= { B , C }</a:t>
            </a:r>
          </a:p>
          <a:p>
            <a:pPr marL="0" indent="0" algn="just">
              <a:buNone/>
            </a:pPr>
            <a:r>
              <a:rPr lang="en-US" dirty="0"/>
              <a:t>= { B , C , D , E } ( Using BC → DE )</a:t>
            </a:r>
          </a:p>
          <a:p>
            <a:pPr marL="0" indent="0" algn="just">
              <a:buNone/>
            </a:pPr>
            <a:r>
              <a:rPr lang="en-US" dirty="0"/>
              <a:t>= { B , C , D , E , F } ( Using D → F )</a:t>
            </a:r>
          </a:p>
          <a:p>
            <a:pPr marL="0" indent="0" algn="just">
              <a:buNone/>
            </a:pPr>
            <a:r>
              <a:rPr lang="en-US" dirty="0"/>
              <a:t>= { B , C , D , E , F , G } ( Using CF → G )</a:t>
            </a:r>
          </a:p>
          <a:p>
            <a:pPr marL="0" indent="0" algn="just">
              <a:buNone/>
            </a:pPr>
            <a:r>
              <a:rPr lang="en-US" dirty="0"/>
              <a:t>Thus</a:t>
            </a:r>
          </a:p>
          <a:p>
            <a:pPr marL="0" indent="0" algn="just">
              <a:buNone/>
            </a:pPr>
            <a:r>
              <a:rPr lang="en-US" dirty="0"/>
              <a:t>{ B , C }+ = { B , C , D , E , F , G }</a:t>
            </a:r>
          </a:p>
          <a:p>
            <a:pPr algn="just"/>
            <a:endParaRPr lang="en-US" dirty="0"/>
          </a:p>
        </p:txBody>
      </p:sp>
    </p:spTree>
    <p:extLst>
      <p:ext uri="{BB962C8B-B14F-4D97-AF65-F5344CB8AC3E}">
        <p14:creationId xmlns:p14="http://schemas.microsoft.com/office/powerpoint/2010/main" val="876057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lnSpcReduction="10000"/>
          </a:bodyPr>
          <a:lstStyle/>
          <a:p>
            <a:pPr marL="0" indent="0">
              <a:buNone/>
            </a:pPr>
            <a:r>
              <a:rPr lang="en-IN" b="1" dirty="0">
                <a:solidFill>
                  <a:srgbClr val="FF0000"/>
                </a:solidFill>
              </a:rPr>
              <a:t>Normalization – Closures </a:t>
            </a:r>
          </a:p>
          <a:p>
            <a:pPr marL="0" indent="0" algn="just">
              <a:buNone/>
            </a:pPr>
            <a:r>
              <a:rPr lang="en-US" dirty="0">
                <a:solidFill>
                  <a:srgbClr val="FF0000"/>
                </a:solidFill>
              </a:rPr>
              <a:t>Finding the Keys Using Closure</a:t>
            </a:r>
          </a:p>
          <a:p>
            <a:pPr algn="just"/>
            <a:r>
              <a:rPr lang="en-US" dirty="0"/>
              <a:t>Super Key</a:t>
            </a:r>
          </a:p>
          <a:p>
            <a:pPr algn="just"/>
            <a:r>
              <a:rPr lang="en-US" dirty="0"/>
              <a:t>If the closure result of an attribute set contains all the attributes of the relation, then that attribute set is called as a super key of that relation</a:t>
            </a:r>
          </a:p>
          <a:p>
            <a:pPr algn="just"/>
            <a:r>
              <a:rPr lang="en-US" dirty="0"/>
              <a:t>Thus, we can say that the closure of a super key is the entire relation schema</a:t>
            </a:r>
          </a:p>
          <a:p>
            <a:pPr algn="just"/>
            <a:r>
              <a:rPr lang="en-US" dirty="0"/>
              <a:t>In the previous example, the closure of attribute A is the entire relation schema</a:t>
            </a:r>
          </a:p>
          <a:p>
            <a:pPr algn="just"/>
            <a:r>
              <a:rPr lang="en-US" dirty="0"/>
              <a:t>Thus, attribute A is a super key for that relation</a:t>
            </a:r>
          </a:p>
        </p:txBody>
      </p:sp>
    </p:spTree>
    <p:extLst>
      <p:ext uri="{BB962C8B-B14F-4D97-AF65-F5344CB8AC3E}">
        <p14:creationId xmlns:p14="http://schemas.microsoft.com/office/powerpoint/2010/main" val="230768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a:bodyPr>
          <a:lstStyle/>
          <a:p>
            <a:pPr marL="0" indent="0">
              <a:buNone/>
            </a:pPr>
            <a:r>
              <a:rPr lang="en-IN" b="1" dirty="0">
                <a:solidFill>
                  <a:srgbClr val="FF0000"/>
                </a:solidFill>
              </a:rPr>
              <a:t>Normalization – Closures </a:t>
            </a:r>
          </a:p>
          <a:p>
            <a:pPr algn="just"/>
            <a:r>
              <a:rPr lang="en-US" dirty="0"/>
              <a:t>Candidate Key-</a:t>
            </a:r>
          </a:p>
          <a:p>
            <a:pPr algn="just"/>
            <a:r>
              <a:rPr lang="en-US" dirty="0"/>
              <a:t>If there exists no subset of an attribute set whose closure contains all the attributes of the relation, then that attribute set is called as a candidate key of that relation</a:t>
            </a:r>
          </a:p>
          <a:p>
            <a:pPr algn="just"/>
            <a:r>
              <a:rPr lang="en-US" dirty="0"/>
              <a:t>In the previous example,</a:t>
            </a:r>
          </a:p>
          <a:p>
            <a:pPr algn="just"/>
            <a:r>
              <a:rPr lang="en-US" dirty="0"/>
              <a:t>No subset of attribute A contains all the attributes of the relation</a:t>
            </a:r>
          </a:p>
          <a:p>
            <a:pPr algn="just"/>
            <a:r>
              <a:rPr lang="en-US" dirty="0"/>
              <a:t>Thus, attribute A is also a candidate key for that relation</a:t>
            </a:r>
          </a:p>
        </p:txBody>
      </p:sp>
    </p:spTree>
    <p:extLst>
      <p:ext uri="{BB962C8B-B14F-4D97-AF65-F5344CB8AC3E}">
        <p14:creationId xmlns:p14="http://schemas.microsoft.com/office/powerpoint/2010/main" val="2539895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5"/>
            <a:ext cx="10515600" cy="4667250"/>
          </a:xfrm>
        </p:spPr>
        <p:txBody>
          <a:bodyPr>
            <a:normAutofit fontScale="92500"/>
          </a:bodyPr>
          <a:lstStyle/>
          <a:p>
            <a:pPr marL="0" indent="0">
              <a:buNone/>
            </a:pPr>
            <a:r>
              <a:rPr lang="en-IN" b="1" dirty="0">
                <a:solidFill>
                  <a:srgbClr val="FF0000"/>
                </a:solidFill>
              </a:rPr>
              <a:t>Normalization – Equivalence of Functional Dependency </a:t>
            </a:r>
          </a:p>
          <a:p>
            <a:pPr algn="just"/>
            <a:r>
              <a:rPr lang="en-US" dirty="0"/>
              <a:t>In DBMS, two different sets of functional dependencies for a given relation may or may not be equivalent</a:t>
            </a:r>
          </a:p>
          <a:p>
            <a:pPr algn="just"/>
            <a:r>
              <a:rPr lang="en-US" dirty="0"/>
              <a:t>If R1 and R2 are the two sets of functional dependencies, then following 3 cases are possible-</a:t>
            </a:r>
          </a:p>
          <a:p>
            <a:pPr marL="0" indent="0" algn="just">
              <a:buNone/>
            </a:pPr>
            <a:r>
              <a:rPr lang="en-US" dirty="0"/>
              <a:t>1. If all Functional dependencies of R1 can be derived from Functional dependencies present in R2, we can say that R2 is a subset of R1 (R2 ⊃ R1).</a:t>
            </a:r>
          </a:p>
          <a:p>
            <a:pPr marL="0" indent="0" algn="just">
              <a:buNone/>
            </a:pPr>
            <a:r>
              <a:rPr lang="en-US" dirty="0"/>
              <a:t>2. If all Functional dependencies of R2 can be derived from Functional dependencies present in R1, we can say that R1 is a subset of R2 (R1 ⊃ R2).</a:t>
            </a:r>
          </a:p>
          <a:p>
            <a:pPr marL="0" indent="0" algn="just">
              <a:buNone/>
            </a:pPr>
            <a:r>
              <a:rPr lang="en-US" dirty="0"/>
              <a:t>3. If 1 and 2 both are satisfied, then R1 = R2.</a:t>
            </a:r>
          </a:p>
        </p:txBody>
      </p:sp>
    </p:spTree>
    <p:extLst>
      <p:ext uri="{BB962C8B-B14F-4D97-AF65-F5344CB8AC3E}">
        <p14:creationId xmlns:p14="http://schemas.microsoft.com/office/powerpoint/2010/main" val="2342148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323975"/>
            <a:ext cx="10906125" cy="5314950"/>
          </a:xfrm>
        </p:spPr>
        <p:txBody>
          <a:bodyPr>
            <a:normAutofit fontScale="25000" lnSpcReduction="20000"/>
          </a:bodyPr>
          <a:lstStyle/>
          <a:p>
            <a:pPr marL="0" indent="0">
              <a:buNone/>
            </a:pPr>
            <a:r>
              <a:rPr lang="en-IN" sz="9600" b="1" dirty="0">
                <a:solidFill>
                  <a:srgbClr val="FF0000"/>
                </a:solidFill>
              </a:rPr>
              <a:t>Normalization – Equivalence of Functional Dependency </a:t>
            </a:r>
            <a:endParaRPr lang="en-US" sz="9600" dirty="0"/>
          </a:p>
          <a:p>
            <a:pPr marL="0" indent="0" algn="just">
              <a:lnSpc>
                <a:spcPct val="110000"/>
              </a:lnSpc>
              <a:buNone/>
            </a:pPr>
            <a:r>
              <a:rPr lang="en-US" sz="7000" dirty="0">
                <a:solidFill>
                  <a:srgbClr val="FF0000"/>
                </a:solidFill>
              </a:rPr>
              <a:t>Case 1) Determining Whether R2 ⊃ R1 or not</a:t>
            </a:r>
          </a:p>
          <a:p>
            <a:pPr algn="just">
              <a:lnSpc>
                <a:spcPct val="110000"/>
              </a:lnSpc>
            </a:pPr>
            <a:r>
              <a:rPr lang="en-US" sz="8000" dirty="0"/>
              <a:t>Step 1)</a:t>
            </a:r>
          </a:p>
          <a:p>
            <a:pPr algn="just">
              <a:lnSpc>
                <a:spcPct val="110000"/>
              </a:lnSpc>
            </a:pPr>
            <a:r>
              <a:rPr lang="en-US" sz="8000" dirty="0"/>
              <a:t>Take into consideration, the functional dependencies of set R1</a:t>
            </a:r>
          </a:p>
          <a:p>
            <a:pPr algn="just">
              <a:lnSpc>
                <a:spcPct val="110000"/>
              </a:lnSpc>
            </a:pPr>
            <a:r>
              <a:rPr lang="en-US" sz="8000" dirty="0"/>
              <a:t>For every functional dependency P→ Q, find by using the functional dependencies of set R1, the closure of P</a:t>
            </a:r>
          </a:p>
          <a:p>
            <a:pPr algn="just">
              <a:lnSpc>
                <a:spcPct val="110000"/>
              </a:lnSpc>
            </a:pPr>
            <a:r>
              <a:rPr lang="en-US" sz="8000" dirty="0"/>
              <a:t>Step 2)</a:t>
            </a:r>
          </a:p>
          <a:p>
            <a:pPr algn="just">
              <a:lnSpc>
                <a:spcPct val="110000"/>
              </a:lnSpc>
            </a:pPr>
            <a:r>
              <a:rPr lang="en-US" sz="8000" dirty="0"/>
              <a:t>Take into consideration, the functional dependencies of set R2</a:t>
            </a:r>
          </a:p>
          <a:p>
            <a:pPr algn="just">
              <a:lnSpc>
                <a:spcPct val="110000"/>
              </a:lnSpc>
            </a:pPr>
            <a:r>
              <a:rPr lang="en-US" sz="8000" dirty="0"/>
              <a:t>For every functional dependency P→ Q, find by using the functional dependencies of set R2, the closure of P</a:t>
            </a:r>
          </a:p>
          <a:p>
            <a:pPr algn="just">
              <a:lnSpc>
                <a:spcPct val="110000"/>
              </a:lnSpc>
            </a:pPr>
            <a:r>
              <a:rPr lang="en-US" sz="8000" dirty="0"/>
              <a:t>Step 3)</a:t>
            </a:r>
          </a:p>
          <a:p>
            <a:pPr algn="just">
              <a:lnSpc>
                <a:spcPct val="110000"/>
              </a:lnSpc>
            </a:pPr>
            <a:r>
              <a:rPr lang="en-US" sz="8000" dirty="0"/>
              <a:t>Compare the results of Step 1 and Step 2</a:t>
            </a:r>
          </a:p>
          <a:p>
            <a:pPr algn="just">
              <a:lnSpc>
                <a:spcPct val="110000"/>
              </a:lnSpc>
            </a:pPr>
            <a:r>
              <a:rPr lang="en-US" sz="8000" dirty="0"/>
              <a:t>If the functional dependency of set R2 has determined all those attributes that were determined by the functional dependencies of set R1, then it means R2 ⊃ R1</a:t>
            </a:r>
          </a:p>
          <a:p>
            <a:pPr algn="just">
              <a:lnSpc>
                <a:spcPct val="110000"/>
              </a:lnSpc>
            </a:pPr>
            <a:r>
              <a:rPr lang="en-US" sz="8000" dirty="0"/>
              <a:t>Thus, we conclude R2 is a subset of R1 (R2 ⊃ R1) otherwise not</a:t>
            </a:r>
          </a:p>
        </p:txBody>
      </p:sp>
    </p:spTree>
    <p:extLst>
      <p:ext uri="{BB962C8B-B14F-4D97-AF65-F5344CB8AC3E}">
        <p14:creationId xmlns:p14="http://schemas.microsoft.com/office/powerpoint/2010/main" val="3300455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889500"/>
          </a:xfrm>
        </p:spPr>
        <p:txBody>
          <a:bodyPr>
            <a:normAutofit fontScale="25000" lnSpcReduction="20000"/>
          </a:bodyPr>
          <a:lstStyle/>
          <a:p>
            <a:pPr marL="0" indent="0">
              <a:buNone/>
            </a:pPr>
            <a:r>
              <a:rPr lang="en-IN" sz="9600" b="1" dirty="0">
                <a:solidFill>
                  <a:srgbClr val="FF0000"/>
                </a:solidFill>
              </a:rPr>
              <a:t>Normalization – Equivalence of Functional Dependency </a:t>
            </a:r>
            <a:endParaRPr lang="en-US" sz="9600" dirty="0"/>
          </a:p>
          <a:p>
            <a:pPr marL="0" indent="0" algn="just">
              <a:buNone/>
            </a:pPr>
            <a:r>
              <a:rPr lang="en-US" sz="7200" dirty="0">
                <a:solidFill>
                  <a:srgbClr val="FF0000"/>
                </a:solidFill>
              </a:rPr>
              <a:t>Case 2) Determining Whether R1 ⊃ R2 or not</a:t>
            </a:r>
            <a:endParaRPr lang="en-US" sz="7200" dirty="0"/>
          </a:p>
          <a:p>
            <a:pPr algn="just"/>
            <a:r>
              <a:rPr lang="en-US" sz="7200" dirty="0"/>
              <a:t>Step 1)</a:t>
            </a:r>
          </a:p>
          <a:p>
            <a:pPr algn="just"/>
            <a:r>
              <a:rPr lang="en-US" sz="7200" dirty="0"/>
              <a:t>Take into consideration the functional dependencies of set R2</a:t>
            </a:r>
          </a:p>
          <a:p>
            <a:pPr algn="just"/>
            <a:r>
              <a:rPr lang="en-US" sz="7200" dirty="0"/>
              <a:t>For every functional dependency P → Q, find by using the functional dependencies of set R2, the closure of P</a:t>
            </a:r>
          </a:p>
          <a:p>
            <a:pPr algn="just"/>
            <a:r>
              <a:rPr lang="en-US" sz="7200" dirty="0"/>
              <a:t>Step 2)</a:t>
            </a:r>
          </a:p>
          <a:p>
            <a:pPr algn="just"/>
            <a:r>
              <a:rPr lang="en-US" sz="7200" dirty="0"/>
              <a:t>Take into consideration the functional dependencies of set R1</a:t>
            </a:r>
          </a:p>
          <a:p>
            <a:pPr algn="just"/>
            <a:r>
              <a:rPr lang="en-US" sz="7200" dirty="0"/>
              <a:t>For every functional dependency P → Q, find by using the functional dependencies of set R1, the closure of P</a:t>
            </a:r>
          </a:p>
          <a:p>
            <a:pPr algn="just"/>
            <a:r>
              <a:rPr lang="en-US" sz="7200" dirty="0"/>
              <a:t>Step 3)</a:t>
            </a:r>
          </a:p>
          <a:p>
            <a:pPr algn="just"/>
            <a:r>
              <a:rPr lang="en-US" sz="7200" dirty="0"/>
              <a:t>Compare the results of Step 1 and Step 2</a:t>
            </a:r>
          </a:p>
          <a:p>
            <a:pPr algn="just"/>
            <a:r>
              <a:rPr lang="en-US" sz="7200" dirty="0"/>
              <a:t>If the functional dependency of set R1 has determined all those attributes that were determined by the functional dependencies of set R2, then it means R1 ⊃ R2</a:t>
            </a:r>
          </a:p>
          <a:p>
            <a:pPr algn="just"/>
            <a:r>
              <a:rPr lang="en-US" sz="7200" dirty="0"/>
              <a:t>Thus, we conclude that R1 is a subset of R2 (R1 ⊃ R2) otherwise not</a:t>
            </a:r>
          </a:p>
        </p:txBody>
      </p:sp>
    </p:spTree>
    <p:extLst>
      <p:ext uri="{BB962C8B-B14F-4D97-AF65-F5344CB8AC3E}">
        <p14:creationId xmlns:p14="http://schemas.microsoft.com/office/powerpoint/2010/main" val="167798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327525"/>
          </a:xfrm>
        </p:spPr>
        <p:txBody>
          <a:bodyPr>
            <a:normAutofit/>
          </a:bodyPr>
          <a:lstStyle/>
          <a:p>
            <a:pPr marL="0" indent="0">
              <a:buNone/>
            </a:pPr>
            <a:r>
              <a:rPr lang="en-IN" b="1" dirty="0">
                <a:solidFill>
                  <a:srgbClr val="FF0000"/>
                </a:solidFill>
              </a:rPr>
              <a:t>Normalization – Equivalence of Functional Dependency </a:t>
            </a:r>
            <a:endParaRPr lang="en-US" dirty="0"/>
          </a:p>
          <a:p>
            <a:pPr algn="just"/>
            <a:r>
              <a:rPr lang="en-US" dirty="0">
                <a:solidFill>
                  <a:srgbClr val="FF0000"/>
                </a:solidFill>
              </a:rPr>
              <a:t>Case 2) Determining Whether R1 ⊃ R2 or not</a:t>
            </a:r>
            <a:endParaRPr lang="en-US" sz="4500" dirty="0"/>
          </a:p>
          <a:p>
            <a:pPr algn="just"/>
            <a:r>
              <a:rPr lang="en-US" sz="1900" dirty="0"/>
              <a:t>Case 3) Determining Whether Both R1 and R2 satisfy each other or not</a:t>
            </a:r>
          </a:p>
          <a:p>
            <a:pPr algn="just"/>
            <a:r>
              <a:rPr lang="en-US" sz="1900" dirty="0"/>
              <a:t>If R2 is a subset of R1 and R1 is a subset of R2, then both R1 and R2 satisfied each other</a:t>
            </a:r>
          </a:p>
          <a:p>
            <a:pPr algn="just"/>
            <a:r>
              <a:rPr lang="en-US" sz="1900" dirty="0"/>
              <a:t>Thus, if both the above cases satisfied, we conclude that R1 = R2</a:t>
            </a:r>
          </a:p>
        </p:txBody>
      </p:sp>
    </p:spTree>
    <p:extLst>
      <p:ext uri="{BB962C8B-B14F-4D97-AF65-F5344CB8AC3E}">
        <p14:creationId xmlns:p14="http://schemas.microsoft.com/office/powerpoint/2010/main" val="3117570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327525"/>
          </a:xfrm>
        </p:spPr>
        <p:txBody>
          <a:bodyPr>
            <a:normAutofit/>
          </a:bodyPr>
          <a:lstStyle/>
          <a:p>
            <a:pPr marL="0" indent="0">
              <a:buNone/>
            </a:pPr>
            <a:r>
              <a:rPr lang="en-IN" b="1" dirty="0">
                <a:solidFill>
                  <a:srgbClr val="FF0000"/>
                </a:solidFill>
              </a:rPr>
              <a:t>Normalization – Equivalence of Functional Dependency </a:t>
            </a:r>
          </a:p>
          <a:p>
            <a:pPr marL="0" indent="0">
              <a:buNone/>
            </a:pPr>
            <a:r>
              <a:rPr lang="en-US" dirty="0"/>
              <a:t>A relation R (P, Q, U, S, and T) is having two functional dependencies sets R1 and R2, which is shown as</a:t>
            </a:r>
          </a:p>
          <a:p>
            <a:pPr marL="0" indent="0">
              <a:buNone/>
            </a:pPr>
            <a:endParaRPr lang="en-US" dirty="0"/>
          </a:p>
          <a:p>
            <a:pPr marL="0" indent="0">
              <a:buNone/>
            </a:pPr>
            <a:r>
              <a:rPr lang="en-US" dirty="0"/>
              <a:t>    Set R1:         Set R2:</a:t>
            </a:r>
          </a:p>
          <a:p>
            <a:pPr marL="0" indent="0">
              <a:buNone/>
            </a:pPr>
            <a:r>
              <a:rPr lang="en-US" dirty="0"/>
              <a:t>    P → C           P → QU</a:t>
            </a:r>
          </a:p>
          <a:p>
            <a:pPr marL="0" indent="0">
              <a:buNone/>
            </a:pPr>
            <a:r>
              <a:rPr lang="en-US" dirty="0"/>
              <a:t>    PQ → U          S → PT</a:t>
            </a:r>
          </a:p>
          <a:p>
            <a:pPr marL="0" indent="0">
              <a:buNone/>
            </a:pPr>
            <a:r>
              <a:rPr lang="en-US" dirty="0"/>
              <a:t>    S → T</a:t>
            </a:r>
          </a:p>
        </p:txBody>
      </p:sp>
    </p:spTree>
    <p:extLst>
      <p:ext uri="{BB962C8B-B14F-4D97-AF65-F5344CB8AC3E}">
        <p14:creationId xmlns:p14="http://schemas.microsoft.com/office/powerpoint/2010/main" val="776136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fontScale="77500" lnSpcReduction="20000"/>
          </a:bodyPr>
          <a:lstStyle/>
          <a:p>
            <a:pPr marL="0" indent="0">
              <a:buNone/>
            </a:pPr>
            <a:r>
              <a:rPr lang="en-IN" b="1" dirty="0">
                <a:solidFill>
                  <a:srgbClr val="FF0000"/>
                </a:solidFill>
              </a:rPr>
              <a:t>Normalization – Equivalence of Functional Dependency </a:t>
            </a:r>
          </a:p>
          <a:p>
            <a:pPr marL="0" indent="0">
              <a:buNone/>
            </a:pPr>
            <a:r>
              <a:rPr lang="en-US" dirty="0"/>
              <a:t>Case 1) Determining Whether R2 ⊃ R1 or not</a:t>
            </a:r>
          </a:p>
          <a:p>
            <a:pPr marL="0" indent="0">
              <a:buNone/>
            </a:pPr>
            <a:r>
              <a:rPr lang="en-US" dirty="0"/>
              <a:t>Step 1)</a:t>
            </a:r>
          </a:p>
          <a:p>
            <a:pPr marL="0" indent="0">
              <a:buNone/>
            </a:pPr>
            <a:r>
              <a:rPr lang="en-US" dirty="0"/>
              <a:t>(P)+ = {P, Q, U} // closure of left side of P → QU using set R1</a:t>
            </a:r>
          </a:p>
          <a:p>
            <a:pPr marL="0" indent="0">
              <a:buNone/>
            </a:pPr>
            <a:r>
              <a:rPr lang="en-US" dirty="0"/>
              <a:t>(S)+ = {P, Q, U, S, T} // closure of left side of S → PT using set R1</a:t>
            </a:r>
          </a:p>
          <a:p>
            <a:pPr marL="0" indent="0">
              <a:buNone/>
            </a:pPr>
            <a:r>
              <a:rPr lang="en-US" dirty="0"/>
              <a:t>Step 2)</a:t>
            </a:r>
          </a:p>
          <a:p>
            <a:pPr marL="0" indent="0">
              <a:buNone/>
            </a:pPr>
            <a:r>
              <a:rPr lang="en-US" dirty="0"/>
              <a:t>(P)+ = {P, Q, U} // closure of left side of P → QU using set R2</a:t>
            </a:r>
          </a:p>
          <a:p>
            <a:pPr marL="0" indent="0">
              <a:buNone/>
            </a:pPr>
            <a:r>
              <a:rPr lang="en-US" dirty="0"/>
              <a:t>(S)+ = {P, Q, U, S, T} // closure of left side of S → PT using set R2</a:t>
            </a:r>
          </a:p>
          <a:p>
            <a:pPr marL="0" indent="0">
              <a:buNone/>
            </a:pPr>
            <a:r>
              <a:rPr lang="en-US" dirty="0"/>
              <a:t>Step 3)</a:t>
            </a:r>
          </a:p>
          <a:p>
            <a:pPr marL="0" indent="0">
              <a:buNone/>
            </a:pPr>
            <a:r>
              <a:rPr lang="en-US" dirty="0"/>
              <a:t>Comparing the results of Step 1 and Step 2, we find,</a:t>
            </a:r>
          </a:p>
          <a:p>
            <a:pPr marL="0" indent="0">
              <a:buNone/>
            </a:pPr>
            <a:r>
              <a:rPr lang="en-US" dirty="0"/>
              <a:t>Functional dependencies of set R2 can determine all the attributes which have been determined by the functional dependencies of set R1</a:t>
            </a:r>
          </a:p>
          <a:p>
            <a:pPr marL="0" indent="0">
              <a:buNone/>
            </a:pPr>
            <a:r>
              <a:rPr lang="en-US" dirty="0"/>
              <a:t>Thus, we conclude R2 is a subset of R1 i.e. R2 ⊃ R1</a:t>
            </a:r>
          </a:p>
        </p:txBody>
      </p:sp>
    </p:spTree>
    <p:extLst>
      <p:ext uri="{BB962C8B-B14F-4D97-AF65-F5344CB8AC3E}">
        <p14:creationId xmlns:p14="http://schemas.microsoft.com/office/powerpoint/2010/main" val="246957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5032375"/>
          </a:xfrm>
        </p:spPr>
        <p:txBody>
          <a:bodyPr>
            <a:normAutofit/>
          </a:bodyPr>
          <a:lstStyle/>
          <a:p>
            <a:pPr marL="0" indent="0">
              <a:buNone/>
            </a:pPr>
            <a:r>
              <a:rPr lang="en-IN" b="1" dirty="0">
                <a:solidFill>
                  <a:srgbClr val="FF0000"/>
                </a:solidFill>
              </a:rPr>
              <a:t>Anomalies</a:t>
            </a:r>
          </a:p>
          <a:p>
            <a:pPr algn="just"/>
            <a:r>
              <a:rPr lang="en-US" dirty="0"/>
              <a:t>Anomalies are caused when there is too much redundancy in the database's information</a:t>
            </a:r>
          </a:p>
          <a:p>
            <a:pPr algn="just"/>
            <a:r>
              <a:rPr lang="en-US" dirty="0"/>
              <a:t>Anomalies can often be caused when the tables that make up the database suffer from poor construction</a:t>
            </a:r>
          </a:p>
          <a:p>
            <a:pPr algn="just"/>
            <a:r>
              <a:rPr lang="en-US" dirty="0"/>
              <a:t>Poor table design will become evident if, when the designer creates the database, he doesn't identify the entities that depend on each other for existence</a:t>
            </a:r>
          </a:p>
          <a:p>
            <a:pPr algn="just"/>
            <a:r>
              <a:rPr lang="en-US" dirty="0"/>
              <a:t>There are three types of Data Anomalies: Update Anomalies, Insertion Anomalies, and Deletion Anomalies</a:t>
            </a:r>
          </a:p>
        </p:txBody>
      </p:sp>
    </p:spTree>
    <p:extLst>
      <p:ext uri="{BB962C8B-B14F-4D97-AF65-F5344CB8AC3E}">
        <p14:creationId xmlns:p14="http://schemas.microsoft.com/office/powerpoint/2010/main" val="2209000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fontScale="62500" lnSpcReduction="20000"/>
          </a:bodyPr>
          <a:lstStyle/>
          <a:p>
            <a:pPr marL="0" indent="0">
              <a:buNone/>
            </a:pPr>
            <a:r>
              <a:rPr lang="en-IN" b="1" dirty="0">
                <a:solidFill>
                  <a:srgbClr val="FF0000"/>
                </a:solidFill>
              </a:rPr>
              <a:t>Normalization – Equivalence of Functional Dependency </a:t>
            </a:r>
          </a:p>
          <a:p>
            <a:pPr marL="0" indent="0">
              <a:buNone/>
            </a:pPr>
            <a:r>
              <a:rPr lang="en-US" dirty="0"/>
              <a:t>Case 2) Determining Whether R1 ⊃ R2 or not</a:t>
            </a:r>
          </a:p>
          <a:p>
            <a:pPr marL="0" indent="0">
              <a:buNone/>
            </a:pPr>
            <a:r>
              <a:rPr lang="en-US" dirty="0"/>
              <a:t>Step 1)</a:t>
            </a:r>
          </a:p>
          <a:p>
            <a:pPr marL="0" indent="0">
              <a:buNone/>
            </a:pPr>
            <a:r>
              <a:rPr lang="en-US" dirty="0"/>
              <a:t>(P)+ = {P, Q, U} // closure of left side of P→ Q using set R2</a:t>
            </a:r>
          </a:p>
          <a:p>
            <a:pPr marL="0" indent="0">
              <a:buNone/>
            </a:pPr>
            <a:r>
              <a:rPr lang="en-US" dirty="0"/>
              <a:t>(PQ)+ = {P, Q, U} // closure of left side of PQ → U using set R2</a:t>
            </a:r>
          </a:p>
          <a:p>
            <a:pPr marL="0" indent="0">
              <a:buNone/>
            </a:pPr>
            <a:r>
              <a:rPr lang="en-US" dirty="0"/>
              <a:t>(S)+ = {P, Q, U, S, T} // closure of left side of S → PU and S → T using set R2</a:t>
            </a:r>
          </a:p>
          <a:p>
            <a:pPr marL="0" indent="0">
              <a:buNone/>
            </a:pPr>
            <a:r>
              <a:rPr lang="en-US" dirty="0"/>
              <a:t>Step 2)</a:t>
            </a:r>
          </a:p>
          <a:p>
            <a:pPr marL="0" indent="0">
              <a:buNone/>
            </a:pPr>
            <a:r>
              <a:rPr lang="en-US" dirty="0"/>
              <a:t>(P)+ = {P, Q, U} // closure of left side of P→ Q using set R1.</a:t>
            </a:r>
          </a:p>
          <a:p>
            <a:pPr marL="0" indent="0">
              <a:buNone/>
            </a:pPr>
            <a:r>
              <a:rPr lang="en-US" dirty="0"/>
              <a:t>(PQ)+ = {P, Q, U} // closure of left side of PQ → U using set R1.</a:t>
            </a:r>
          </a:p>
          <a:p>
            <a:pPr marL="0" indent="0">
              <a:buNone/>
            </a:pPr>
            <a:r>
              <a:rPr lang="en-US" dirty="0"/>
              <a:t>(S)+ = {P, Q, U, S, T} // closure of left side of S → PU and S → T using set R1</a:t>
            </a:r>
          </a:p>
          <a:p>
            <a:pPr marL="0" indent="0">
              <a:buNone/>
            </a:pPr>
            <a:r>
              <a:rPr lang="en-US" dirty="0"/>
              <a:t>Step 3)</a:t>
            </a:r>
          </a:p>
          <a:p>
            <a:pPr marL="0" indent="0">
              <a:buNone/>
            </a:pPr>
            <a:r>
              <a:rPr lang="en-US" dirty="0"/>
              <a:t>Comparing the results of Step 1 and Step 2, we find,</a:t>
            </a:r>
          </a:p>
          <a:p>
            <a:pPr marL="0" indent="0">
              <a:buNone/>
            </a:pPr>
            <a:r>
              <a:rPr lang="en-US" dirty="0"/>
              <a:t>Functional dependencies of set R1 can determine all the attributes which have been determined by the functional dependencies of set R2</a:t>
            </a:r>
          </a:p>
          <a:p>
            <a:pPr marL="0" indent="0">
              <a:buNone/>
            </a:pPr>
            <a:r>
              <a:rPr lang="en-US" dirty="0"/>
              <a:t>Thus, we conclude R1 is a subset of R2 i.e. R1 ⊃ R2</a:t>
            </a:r>
          </a:p>
        </p:txBody>
      </p:sp>
    </p:spTree>
    <p:extLst>
      <p:ext uri="{BB962C8B-B14F-4D97-AF65-F5344CB8AC3E}">
        <p14:creationId xmlns:p14="http://schemas.microsoft.com/office/powerpoint/2010/main" val="37904666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Equivalence of Functional Dependency </a:t>
            </a:r>
          </a:p>
          <a:p>
            <a:pPr marL="0" indent="0">
              <a:buNone/>
            </a:pPr>
            <a:r>
              <a:rPr lang="en-US" dirty="0"/>
              <a:t>Case 3) Determining Whether Both R1 and R2 satisfy each other or not</a:t>
            </a:r>
          </a:p>
          <a:p>
            <a:pPr marL="0" indent="0">
              <a:buNone/>
            </a:pPr>
            <a:r>
              <a:rPr lang="en-US" dirty="0"/>
              <a:t>From Step 1, we conclude R2 ⊃ R1</a:t>
            </a:r>
          </a:p>
          <a:p>
            <a:pPr marL="0" indent="0">
              <a:buNone/>
            </a:pPr>
            <a:r>
              <a:rPr lang="en-US" dirty="0"/>
              <a:t>From Step 2, we conclude R1 ⊃ R2</a:t>
            </a:r>
          </a:p>
          <a:p>
            <a:pPr marL="0" indent="0">
              <a:buNone/>
            </a:pPr>
            <a:r>
              <a:rPr lang="en-US" dirty="0"/>
              <a:t>Thus, we conclude that both R1 and R2 satisfied each other i.e. R1 = R2</a:t>
            </a:r>
          </a:p>
        </p:txBody>
      </p:sp>
    </p:spTree>
    <p:extLst>
      <p:ext uri="{BB962C8B-B14F-4D97-AF65-F5344CB8AC3E}">
        <p14:creationId xmlns:p14="http://schemas.microsoft.com/office/powerpoint/2010/main" val="1449860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Normal Forms</a:t>
            </a:r>
          </a:p>
          <a:p>
            <a:r>
              <a:rPr lang="en-US" dirty="0"/>
              <a:t>There are four types of Normalization</a:t>
            </a:r>
          </a:p>
          <a:p>
            <a:pPr marL="0" indent="0">
              <a:buNone/>
            </a:pPr>
            <a:endParaRPr lang="en-US" dirty="0"/>
          </a:p>
        </p:txBody>
      </p:sp>
      <p:pic>
        <p:nvPicPr>
          <p:cNvPr id="5" name="Picture 4">
            <a:extLst>
              <a:ext uri="{FF2B5EF4-FFF2-40B4-BE49-F238E27FC236}">
                <a16:creationId xmlns:a16="http://schemas.microsoft.com/office/drawing/2014/main" id="{7B0287BE-90F9-4B2B-9149-845BE9318E80}"/>
              </a:ext>
            </a:extLst>
          </p:cNvPr>
          <p:cNvPicPr>
            <a:picLocks noChangeAspect="1"/>
          </p:cNvPicPr>
          <p:nvPr/>
        </p:nvPicPr>
        <p:blipFill>
          <a:blip r:embed="rId2"/>
          <a:stretch>
            <a:fillRect/>
          </a:stretch>
        </p:blipFill>
        <p:spPr>
          <a:xfrm>
            <a:off x="2109259" y="2906180"/>
            <a:ext cx="7573432" cy="3810532"/>
          </a:xfrm>
          <a:prstGeom prst="rect">
            <a:avLst/>
          </a:prstGeom>
        </p:spPr>
      </p:pic>
    </p:spTree>
    <p:extLst>
      <p:ext uri="{BB962C8B-B14F-4D97-AF65-F5344CB8AC3E}">
        <p14:creationId xmlns:p14="http://schemas.microsoft.com/office/powerpoint/2010/main" val="3718519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First Normal Form (1NF)</a:t>
            </a:r>
            <a:endParaRPr lang="en-US" dirty="0"/>
          </a:p>
          <a:p>
            <a:r>
              <a:rPr lang="en-US" dirty="0"/>
              <a:t>A relation will be 1NF if it contains an atomic value</a:t>
            </a:r>
          </a:p>
          <a:p>
            <a:r>
              <a:rPr lang="en-US" dirty="0"/>
              <a:t>It states that an attribute of a table cannot hold multiple values</a:t>
            </a:r>
          </a:p>
          <a:p>
            <a:r>
              <a:rPr lang="en-US" dirty="0"/>
              <a:t>It must hold only single-valued attribute</a:t>
            </a:r>
          </a:p>
          <a:p>
            <a:r>
              <a:rPr lang="en-US" dirty="0"/>
              <a:t>First normal form disallows the multi-valued attribute, composite attribute, and their combinations</a:t>
            </a:r>
          </a:p>
          <a:p>
            <a:r>
              <a:rPr lang="en-US" dirty="0"/>
              <a:t>Example: Relation EMPLOYEE is not in 1NF because of multi-valued attribute EMP_PHONE</a:t>
            </a:r>
          </a:p>
          <a:p>
            <a:pPr marL="0" indent="0">
              <a:buNone/>
            </a:pPr>
            <a:endParaRPr lang="en-US" dirty="0"/>
          </a:p>
        </p:txBody>
      </p:sp>
    </p:spTree>
    <p:extLst>
      <p:ext uri="{BB962C8B-B14F-4D97-AF65-F5344CB8AC3E}">
        <p14:creationId xmlns:p14="http://schemas.microsoft.com/office/powerpoint/2010/main" val="4075920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First Normal Form (1NF)</a:t>
            </a:r>
            <a:endParaRPr lang="en-US" dirty="0"/>
          </a:p>
          <a:p>
            <a:pPr marL="0" indent="0">
              <a:buNone/>
            </a:pPr>
            <a:endParaRPr lang="en-US" dirty="0"/>
          </a:p>
        </p:txBody>
      </p:sp>
      <p:pic>
        <p:nvPicPr>
          <p:cNvPr id="5" name="Picture 4">
            <a:extLst>
              <a:ext uri="{FF2B5EF4-FFF2-40B4-BE49-F238E27FC236}">
                <a16:creationId xmlns:a16="http://schemas.microsoft.com/office/drawing/2014/main" id="{29E9D4D2-94D1-4863-9B62-815E2A1D4CE6}"/>
              </a:ext>
            </a:extLst>
          </p:cNvPr>
          <p:cNvPicPr>
            <a:picLocks noChangeAspect="1"/>
          </p:cNvPicPr>
          <p:nvPr/>
        </p:nvPicPr>
        <p:blipFill>
          <a:blip r:embed="rId2"/>
          <a:stretch>
            <a:fillRect/>
          </a:stretch>
        </p:blipFill>
        <p:spPr>
          <a:xfrm>
            <a:off x="838199" y="2504506"/>
            <a:ext cx="8508742" cy="3448619"/>
          </a:xfrm>
          <a:prstGeom prst="rect">
            <a:avLst/>
          </a:prstGeom>
        </p:spPr>
      </p:pic>
    </p:spTree>
    <p:extLst>
      <p:ext uri="{BB962C8B-B14F-4D97-AF65-F5344CB8AC3E}">
        <p14:creationId xmlns:p14="http://schemas.microsoft.com/office/powerpoint/2010/main" val="2993284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First Normal Form (1NF)</a:t>
            </a:r>
          </a:p>
          <a:p>
            <a:pPr marL="0" indent="0">
              <a:buNone/>
            </a:pPr>
            <a:r>
              <a:rPr lang="en-US" dirty="0"/>
              <a:t>Decomposition of the EMPLOYEE table into 1NF has been shown below</a:t>
            </a:r>
          </a:p>
          <a:p>
            <a:pPr marL="0" indent="0">
              <a:buNone/>
            </a:pPr>
            <a:endParaRPr lang="en-US" dirty="0"/>
          </a:p>
        </p:txBody>
      </p:sp>
      <p:pic>
        <p:nvPicPr>
          <p:cNvPr id="6" name="Picture 5">
            <a:extLst>
              <a:ext uri="{FF2B5EF4-FFF2-40B4-BE49-F238E27FC236}">
                <a16:creationId xmlns:a16="http://schemas.microsoft.com/office/drawing/2014/main" id="{52AEDB37-3CC1-4DD4-B288-85FCB49F827E}"/>
              </a:ext>
            </a:extLst>
          </p:cNvPr>
          <p:cNvPicPr>
            <a:picLocks noChangeAspect="1"/>
          </p:cNvPicPr>
          <p:nvPr/>
        </p:nvPicPr>
        <p:blipFill>
          <a:blip r:embed="rId2"/>
          <a:stretch>
            <a:fillRect/>
          </a:stretch>
        </p:blipFill>
        <p:spPr>
          <a:xfrm>
            <a:off x="632711" y="2920426"/>
            <a:ext cx="7708642" cy="3156524"/>
          </a:xfrm>
          <a:prstGeom prst="rect">
            <a:avLst/>
          </a:prstGeom>
        </p:spPr>
      </p:pic>
    </p:spTree>
    <p:extLst>
      <p:ext uri="{BB962C8B-B14F-4D97-AF65-F5344CB8AC3E}">
        <p14:creationId xmlns:p14="http://schemas.microsoft.com/office/powerpoint/2010/main" val="4010892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First Normal Form (1NF)</a:t>
            </a:r>
          </a:p>
          <a:p>
            <a:pPr marL="0" indent="0">
              <a:buNone/>
            </a:pPr>
            <a:r>
              <a:rPr lang="en-US" dirty="0"/>
              <a:t>Relation STUDENT in table 1 is not in 1NF because of multi-valued attribute STUD_PHONE. Its decomposition into 1NF has been shown in table 2</a:t>
            </a:r>
          </a:p>
          <a:p>
            <a:pPr marL="0" indent="0">
              <a:buNone/>
            </a:pPr>
            <a:endParaRPr lang="en-US" dirty="0"/>
          </a:p>
        </p:txBody>
      </p:sp>
      <p:pic>
        <p:nvPicPr>
          <p:cNvPr id="5" name="Picture 4">
            <a:extLst>
              <a:ext uri="{FF2B5EF4-FFF2-40B4-BE49-F238E27FC236}">
                <a16:creationId xmlns:a16="http://schemas.microsoft.com/office/drawing/2014/main" id="{01AD7F76-446D-48B7-84B7-D671C8E629BC}"/>
              </a:ext>
            </a:extLst>
          </p:cNvPr>
          <p:cNvPicPr>
            <a:picLocks noChangeAspect="1"/>
          </p:cNvPicPr>
          <p:nvPr/>
        </p:nvPicPr>
        <p:blipFill>
          <a:blip r:embed="rId2"/>
          <a:stretch>
            <a:fillRect/>
          </a:stretch>
        </p:blipFill>
        <p:spPr>
          <a:xfrm>
            <a:off x="2190750" y="3100456"/>
            <a:ext cx="7953961" cy="3616256"/>
          </a:xfrm>
          <a:prstGeom prst="rect">
            <a:avLst/>
          </a:prstGeom>
        </p:spPr>
      </p:pic>
    </p:spTree>
    <p:extLst>
      <p:ext uri="{BB962C8B-B14F-4D97-AF65-F5344CB8AC3E}">
        <p14:creationId xmlns:p14="http://schemas.microsoft.com/office/powerpoint/2010/main" val="23635456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Second Normal Form (2NF)</a:t>
            </a:r>
            <a:endParaRPr lang="en-US" dirty="0"/>
          </a:p>
          <a:p>
            <a:r>
              <a:rPr lang="en-US" dirty="0"/>
              <a:t>To be in second normal form, a relation must be in </a:t>
            </a:r>
            <a:r>
              <a:rPr lang="en-US" dirty="0">
                <a:solidFill>
                  <a:srgbClr val="FF0000"/>
                </a:solidFill>
              </a:rPr>
              <a:t>first normal form </a:t>
            </a:r>
            <a:r>
              <a:rPr lang="en-US" dirty="0"/>
              <a:t>and relation must not contain any partial dependency</a:t>
            </a:r>
          </a:p>
          <a:p>
            <a:r>
              <a:rPr lang="en-US" dirty="0"/>
              <a:t>A relation is in 2NF if it has </a:t>
            </a:r>
            <a:r>
              <a:rPr lang="en-US" dirty="0">
                <a:solidFill>
                  <a:srgbClr val="FF0000"/>
                </a:solidFill>
              </a:rPr>
              <a:t>No Partial Dependency</a:t>
            </a:r>
            <a:r>
              <a:rPr lang="en-US" dirty="0"/>
              <a:t>, i.e., no non-prime attribute (attributes which are not part of any candidate key) is dependent on any proper subset of any candidate key of the table</a:t>
            </a:r>
          </a:p>
          <a:p>
            <a:r>
              <a:rPr lang="en-US" dirty="0"/>
              <a:t>Partial Dependency – If the proper subset of candidate key determines non-prime attribute, it is called partial dependency</a:t>
            </a:r>
          </a:p>
        </p:txBody>
      </p:sp>
    </p:spTree>
    <p:extLst>
      <p:ext uri="{BB962C8B-B14F-4D97-AF65-F5344CB8AC3E}">
        <p14:creationId xmlns:p14="http://schemas.microsoft.com/office/powerpoint/2010/main" val="3041486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Second Normal Form (2NF)</a:t>
            </a:r>
            <a:endParaRPr lang="en-US" dirty="0"/>
          </a:p>
          <a:p>
            <a:r>
              <a:rPr lang="en-US" dirty="0"/>
              <a:t>Example 1 – Consider table-3 as following below</a:t>
            </a:r>
          </a:p>
          <a:p>
            <a:endParaRPr lang="en-US" dirty="0"/>
          </a:p>
          <a:p>
            <a:endParaRPr lang="en-US" dirty="0"/>
          </a:p>
          <a:p>
            <a:endParaRPr lang="en-US" dirty="0"/>
          </a:p>
          <a:p>
            <a:endParaRPr lang="en-US" dirty="0"/>
          </a:p>
          <a:p>
            <a:endParaRPr lang="en-US" dirty="0"/>
          </a:p>
          <a:p>
            <a:endParaRPr lang="en-US" dirty="0"/>
          </a:p>
          <a:p>
            <a:r>
              <a:rPr lang="en-US" b="0" i="0" dirty="0">
                <a:solidFill>
                  <a:srgbClr val="273239"/>
                </a:solidFill>
                <a:effectLst/>
                <a:latin typeface="urw-din"/>
              </a:rPr>
              <a:t>Note that, there are many courses having the same course fee</a:t>
            </a:r>
            <a:endParaRPr lang="en-US" dirty="0"/>
          </a:p>
          <a:p>
            <a:endParaRPr lang="en-US" dirty="0"/>
          </a:p>
        </p:txBody>
      </p:sp>
      <p:pic>
        <p:nvPicPr>
          <p:cNvPr id="5" name="Picture 4">
            <a:extLst>
              <a:ext uri="{FF2B5EF4-FFF2-40B4-BE49-F238E27FC236}">
                <a16:creationId xmlns:a16="http://schemas.microsoft.com/office/drawing/2014/main" id="{C630FEB4-A286-4E0F-95C3-18B4877B576C}"/>
              </a:ext>
            </a:extLst>
          </p:cNvPr>
          <p:cNvPicPr>
            <a:picLocks noChangeAspect="1"/>
          </p:cNvPicPr>
          <p:nvPr/>
        </p:nvPicPr>
        <p:blipFill>
          <a:blip r:embed="rId2"/>
          <a:stretch>
            <a:fillRect/>
          </a:stretch>
        </p:blipFill>
        <p:spPr>
          <a:xfrm>
            <a:off x="1399715" y="2914444"/>
            <a:ext cx="6592220" cy="2953162"/>
          </a:xfrm>
          <a:prstGeom prst="rect">
            <a:avLst/>
          </a:prstGeom>
        </p:spPr>
      </p:pic>
    </p:spTree>
    <p:extLst>
      <p:ext uri="{BB962C8B-B14F-4D97-AF65-F5344CB8AC3E}">
        <p14:creationId xmlns:p14="http://schemas.microsoft.com/office/powerpoint/2010/main" val="2065637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fontScale="92500" lnSpcReduction="20000"/>
          </a:bodyPr>
          <a:lstStyle/>
          <a:p>
            <a:pPr marL="0" indent="0">
              <a:buNone/>
            </a:pPr>
            <a:r>
              <a:rPr lang="en-IN" b="1" dirty="0">
                <a:solidFill>
                  <a:srgbClr val="FF0000"/>
                </a:solidFill>
              </a:rPr>
              <a:t>Normalization  - Second Normal Form (2NF)</a:t>
            </a:r>
            <a:endParaRPr lang="en-US" dirty="0"/>
          </a:p>
          <a:p>
            <a:r>
              <a:rPr lang="en-US" dirty="0"/>
              <a:t>Here, COURSE_FEE cannot alone decide the value of COURSE_NO or STUD_NO;</a:t>
            </a:r>
          </a:p>
          <a:p>
            <a:r>
              <a:rPr lang="en-US" dirty="0"/>
              <a:t>COURSE_FEE together with STUD_NO cannot decide the value of COURSE_NO;</a:t>
            </a:r>
          </a:p>
          <a:p>
            <a:r>
              <a:rPr lang="en-US" dirty="0"/>
              <a:t>COURSE_FEE together with COURSE_NO cannot decide the value of STUD_NO;</a:t>
            </a:r>
          </a:p>
          <a:p>
            <a:r>
              <a:rPr lang="en-US" dirty="0"/>
              <a:t>Hence, COURSE_FEE would be a non-prime attribute, as it does not belong to the one only candidate key {STUD_NO, COURSE_NO} ;</a:t>
            </a:r>
          </a:p>
          <a:p>
            <a:r>
              <a:rPr lang="en-US" dirty="0"/>
              <a:t>But, COURSE_NO -&gt; COURSE_FEE , i.e., COURSE_FEE is dependent on COURSE_NO, which is a proper subset of the candidate key</a:t>
            </a:r>
          </a:p>
          <a:p>
            <a:r>
              <a:rPr lang="en-US" dirty="0"/>
              <a:t>Non-prime attribute COURSE_FEE is dependent on a proper subset of the candidate key, which is a partial dependency and so this relation is not in 2NF</a:t>
            </a:r>
          </a:p>
        </p:txBody>
      </p:sp>
    </p:spTree>
    <p:extLst>
      <p:ext uri="{BB962C8B-B14F-4D97-AF65-F5344CB8AC3E}">
        <p14:creationId xmlns:p14="http://schemas.microsoft.com/office/powerpoint/2010/main" val="19974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5032375"/>
          </a:xfrm>
        </p:spPr>
        <p:txBody>
          <a:bodyPr>
            <a:normAutofit/>
          </a:bodyPr>
          <a:lstStyle/>
          <a:p>
            <a:pPr marL="0" indent="0">
              <a:buNone/>
            </a:pPr>
            <a:r>
              <a:rPr lang="en-IN" b="1" dirty="0">
                <a:solidFill>
                  <a:srgbClr val="FF0000"/>
                </a:solidFill>
              </a:rPr>
              <a:t>Types of Anomalies</a:t>
            </a:r>
          </a:p>
          <a:p>
            <a:pPr marL="0" indent="0" algn="just">
              <a:buNone/>
            </a:pPr>
            <a:r>
              <a:rPr lang="en-US" b="1" dirty="0"/>
              <a:t>Update Anomalies </a:t>
            </a:r>
          </a:p>
          <a:p>
            <a:pPr algn="just"/>
            <a:r>
              <a:rPr lang="en-US" dirty="0"/>
              <a:t>It happen when the person charged with the task of keeping all the records current and accurate, is asked, for example, to change an employee’s title due to a promotion</a:t>
            </a:r>
          </a:p>
          <a:p>
            <a:pPr algn="just"/>
            <a:r>
              <a:rPr lang="en-US" dirty="0"/>
              <a:t>If the data is stored redundantly in the same table, and the person misses any of them, then there will be multiple titles associated with the employee</a:t>
            </a:r>
          </a:p>
          <a:p>
            <a:pPr algn="just"/>
            <a:r>
              <a:rPr lang="en-US" dirty="0"/>
              <a:t>The end user has no way of knowing which is the correct title</a:t>
            </a:r>
          </a:p>
          <a:p>
            <a:pPr algn="just"/>
            <a:r>
              <a:rPr lang="en-US" dirty="0"/>
              <a:t>Let say we have 10 columns in a table out of which 2 are called employee Name and employee address</a:t>
            </a:r>
          </a:p>
        </p:txBody>
      </p:sp>
    </p:spTree>
    <p:extLst>
      <p:ext uri="{BB962C8B-B14F-4D97-AF65-F5344CB8AC3E}">
        <p14:creationId xmlns:p14="http://schemas.microsoft.com/office/powerpoint/2010/main" val="1964767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Second Normal Form (2NF)</a:t>
            </a:r>
            <a:endParaRPr lang="en-US" dirty="0"/>
          </a:p>
          <a:p>
            <a:r>
              <a:rPr lang="en-US" dirty="0"/>
              <a:t>To convert the above relation to 2NF, we need to split the table into two tables such as :</a:t>
            </a:r>
          </a:p>
          <a:p>
            <a:r>
              <a:rPr lang="en-US" dirty="0"/>
              <a:t>Table 1: STUD_NO, COURSE_NO</a:t>
            </a:r>
          </a:p>
          <a:p>
            <a:r>
              <a:rPr lang="en-US" dirty="0"/>
              <a:t>Table 2: COURSE_NO, COURSE_FEE</a:t>
            </a:r>
          </a:p>
          <a:p>
            <a:endParaRPr lang="en-US" dirty="0"/>
          </a:p>
        </p:txBody>
      </p:sp>
      <p:pic>
        <p:nvPicPr>
          <p:cNvPr id="5" name="Picture 4">
            <a:extLst>
              <a:ext uri="{FF2B5EF4-FFF2-40B4-BE49-F238E27FC236}">
                <a16:creationId xmlns:a16="http://schemas.microsoft.com/office/drawing/2014/main" id="{9819B007-A088-4CAB-BFFE-9F970EBB76EB}"/>
              </a:ext>
            </a:extLst>
          </p:cNvPr>
          <p:cNvPicPr>
            <a:picLocks noChangeAspect="1"/>
          </p:cNvPicPr>
          <p:nvPr/>
        </p:nvPicPr>
        <p:blipFill>
          <a:blip r:embed="rId2"/>
          <a:stretch>
            <a:fillRect/>
          </a:stretch>
        </p:blipFill>
        <p:spPr>
          <a:xfrm>
            <a:off x="1304925" y="4310413"/>
            <a:ext cx="2881585" cy="2182461"/>
          </a:xfrm>
          <a:prstGeom prst="rect">
            <a:avLst/>
          </a:prstGeom>
        </p:spPr>
      </p:pic>
      <p:pic>
        <p:nvPicPr>
          <p:cNvPr id="7" name="Picture 6">
            <a:extLst>
              <a:ext uri="{FF2B5EF4-FFF2-40B4-BE49-F238E27FC236}">
                <a16:creationId xmlns:a16="http://schemas.microsoft.com/office/drawing/2014/main" id="{A6138C09-0FD5-41A2-AAD5-91D883622F73}"/>
              </a:ext>
            </a:extLst>
          </p:cNvPr>
          <p:cNvPicPr>
            <a:picLocks noChangeAspect="1"/>
          </p:cNvPicPr>
          <p:nvPr/>
        </p:nvPicPr>
        <p:blipFill>
          <a:blip r:embed="rId3"/>
          <a:stretch>
            <a:fillRect/>
          </a:stretch>
        </p:blipFill>
        <p:spPr>
          <a:xfrm>
            <a:off x="5943600" y="4368558"/>
            <a:ext cx="3669979" cy="2066169"/>
          </a:xfrm>
          <a:prstGeom prst="rect">
            <a:avLst/>
          </a:prstGeom>
        </p:spPr>
      </p:pic>
    </p:spTree>
    <p:extLst>
      <p:ext uri="{BB962C8B-B14F-4D97-AF65-F5344CB8AC3E}">
        <p14:creationId xmlns:p14="http://schemas.microsoft.com/office/powerpoint/2010/main" val="1884956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0906125" cy="4756150"/>
          </a:xfrm>
        </p:spPr>
        <p:txBody>
          <a:bodyPr>
            <a:normAutofit/>
          </a:bodyPr>
          <a:lstStyle/>
          <a:p>
            <a:pPr marL="0" indent="0">
              <a:buNone/>
            </a:pPr>
            <a:r>
              <a:rPr lang="en-IN" b="1" dirty="0">
                <a:solidFill>
                  <a:srgbClr val="FF0000"/>
                </a:solidFill>
              </a:rPr>
              <a:t>Normalization  - Second Normal Form (2NF)</a:t>
            </a:r>
            <a:endParaRPr lang="en-US" dirty="0"/>
          </a:p>
          <a:p>
            <a:r>
              <a:rPr lang="en-US" dirty="0"/>
              <a:t>2NF tries to reduce the redundant data getting stored in memory</a:t>
            </a:r>
          </a:p>
          <a:p>
            <a:r>
              <a:rPr lang="en-US" dirty="0"/>
              <a:t>For instance, if there are 100 students taking C1 course, we don't need to store its Fee as 1000 for all the 100 records, instead once we can store it in the second table as the course fee for C1 is 1000</a:t>
            </a:r>
          </a:p>
        </p:txBody>
      </p:sp>
    </p:spTree>
    <p:extLst>
      <p:ext uri="{BB962C8B-B14F-4D97-AF65-F5344CB8AC3E}">
        <p14:creationId xmlns:p14="http://schemas.microsoft.com/office/powerpoint/2010/main" val="3929399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1087101" cy="4756150"/>
          </a:xfrm>
        </p:spPr>
        <p:txBody>
          <a:bodyPr>
            <a:normAutofit/>
          </a:bodyPr>
          <a:lstStyle/>
          <a:p>
            <a:pPr marL="0" indent="0">
              <a:buNone/>
            </a:pPr>
            <a:r>
              <a:rPr lang="en-IN" b="1" dirty="0">
                <a:solidFill>
                  <a:srgbClr val="FF0000"/>
                </a:solidFill>
              </a:rPr>
              <a:t>Normalization  - Third Normal Form (3NF)</a:t>
            </a:r>
            <a:endParaRPr lang="en-US" dirty="0"/>
          </a:p>
          <a:p>
            <a:r>
              <a:rPr lang="en-US" dirty="0"/>
              <a:t>A relation is in third normal form, if there is no transitive dependency for non-prime attributes as well as it is in second normal form</a:t>
            </a:r>
          </a:p>
          <a:p>
            <a:r>
              <a:rPr lang="en-US" dirty="0"/>
              <a:t>A relation is in 3NF if at least one of the following condition holds in every non-trivial functional dependency X –&gt; Y</a:t>
            </a:r>
          </a:p>
          <a:p>
            <a:pPr lvl="1"/>
            <a:r>
              <a:rPr lang="en-US" dirty="0"/>
              <a:t>X is a super key</a:t>
            </a:r>
          </a:p>
          <a:p>
            <a:pPr lvl="1"/>
            <a:r>
              <a:rPr lang="en-US" dirty="0"/>
              <a:t>Y is a prime attribute (each element of Y is part of some candidate key)</a:t>
            </a:r>
          </a:p>
          <a:p>
            <a:r>
              <a:rPr lang="en-US" dirty="0"/>
              <a:t>Transitive dependency – If A-&gt;B and B-&gt;C are two FDs then A-&gt;C is called transitive dependency</a:t>
            </a:r>
          </a:p>
        </p:txBody>
      </p:sp>
    </p:spTree>
    <p:extLst>
      <p:ext uri="{BB962C8B-B14F-4D97-AF65-F5344CB8AC3E}">
        <p14:creationId xmlns:p14="http://schemas.microsoft.com/office/powerpoint/2010/main" val="1755075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1087101" cy="4756150"/>
          </a:xfrm>
        </p:spPr>
        <p:txBody>
          <a:bodyPr>
            <a:normAutofit/>
          </a:bodyPr>
          <a:lstStyle/>
          <a:p>
            <a:pPr marL="0" indent="0">
              <a:buNone/>
            </a:pPr>
            <a:r>
              <a:rPr lang="en-IN" b="1" dirty="0">
                <a:solidFill>
                  <a:srgbClr val="FF0000"/>
                </a:solidFill>
              </a:rPr>
              <a:t>Normalization  - Third Normal Form (3NF)</a:t>
            </a:r>
            <a:endParaRPr lang="en-US" dirty="0"/>
          </a:p>
          <a:p>
            <a:r>
              <a:rPr lang="en-US" dirty="0"/>
              <a:t>Consider the table below:</a:t>
            </a:r>
          </a:p>
          <a:p>
            <a:endParaRPr lang="en-US" dirty="0"/>
          </a:p>
          <a:p>
            <a:endParaRPr lang="en-US" dirty="0"/>
          </a:p>
          <a:p>
            <a:endParaRPr lang="en-US" dirty="0"/>
          </a:p>
          <a:p>
            <a:r>
              <a:rPr lang="en-US" dirty="0"/>
              <a:t>FD set: {STUD_NO -&gt; STUD_NAME, STUD_NO -&gt; STUD_STATE, STUD_STATE -&gt; STUD_COUNTRY, STUD_NO -&gt; STUD_AGE}</a:t>
            </a:r>
          </a:p>
          <a:p>
            <a:r>
              <a:rPr lang="en-US" dirty="0"/>
              <a:t>Candidate Key: {STUD_NO}</a:t>
            </a:r>
          </a:p>
        </p:txBody>
      </p:sp>
      <p:pic>
        <p:nvPicPr>
          <p:cNvPr id="5" name="Picture 4">
            <a:extLst>
              <a:ext uri="{FF2B5EF4-FFF2-40B4-BE49-F238E27FC236}">
                <a16:creationId xmlns:a16="http://schemas.microsoft.com/office/drawing/2014/main" id="{0D1D01FC-DA38-40FC-A7DA-26FDACF22105}"/>
              </a:ext>
            </a:extLst>
          </p:cNvPr>
          <p:cNvPicPr>
            <a:picLocks noChangeAspect="1"/>
          </p:cNvPicPr>
          <p:nvPr/>
        </p:nvPicPr>
        <p:blipFill>
          <a:blip r:embed="rId2"/>
          <a:stretch>
            <a:fillRect/>
          </a:stretch>
        </p:blipFill>
        <p:spPr>
          <a:xfrm>
            <a:off x="1852020" y="2727119"/>
            <a:ext cx="8487960" cy="1476581"/>
          </a:xfrm>
          <a:prstGeom prst="rect">
            <a:avLst/>
          </a:prstGeom>
        </p:spPr>
      </p:pic>
    </p:spTree>
    <p:extLst>
      <p:ext uri="{BB962C8B-B14F-4D97-AF65-F5344CB8AC3E}">
        <p14:creationId xmlns:p14="http://schemas.microsoft.com/office/powerpoint/2010/main" val="3273699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1087101" cy="4756150"/>
          </a:xfrm>
        </p:spPr>
        <p:txBody>
          <a:bodyPr>
            <a:normAutofit/>
          </a:bodyPr>
          <a:lstStyle/>
          <a:p>
            <a:pPr marL="0" indent="0">
              <a:buNone/>
            </a:pPr>
            <a:r>
              <a:rPr lang="en-IN" b="1" dirty="0">
                <a:solidFill>
                  <a:srgbClr val="FF0000"/>
                </a:solidFill>
              </a:rPr>
              <a:t>Normalization  - Third Normal Form (3NF)</a:t>
            </a:r>
            <a:endParaRPr lang="en-US" dirty="0"/>
          </a:p>
          <a:p>
            <a:r>
              <a:rPr lang="en-US" dirty="0"/>
              <a:t>For this relation in table 4, STUD_NO -&gt; STUD_STATE and STUD_STATE -&gt; STUD_COUNTRY are true</a:t>
            </a:r>
          </a:p>
          <a:p>
            <a:r>
              <a:rPr lang="en-US" dirty="0"/>
              <a:t>So STUD_COUNTRY is transitively dependent on STUD_NO</a:t>
            </a:r>
          </a:p>
          <a:p>
            <a:r>
              <a:rPr lang="en-US" dirty="0"/>
              <a:t>It violates the third normal form. To convert it in third normal form, we will decompose the relation STUDENT (STUD_NO, STUD_NAME, STUD_PHONE, STUD_STATE, STUD_COUNTRY_STUD_AGE) as:</a:t>
            </a:r>
          </a:p>
          <a:p>
            <a:r>
              <a:rPr lang="en-US" dirty="0"/>
              <a:t>STUDENT (STUD_NO, STUD_NAME, STUD_PHONE, STUD_STATE, STUD_AGE)</a:t>
            </a:r>
          </a:p>
          <a:p>
            <a:r>
              <a:rPr lang="en-US" dirty="0"/>
              <a:t>STATE_COUNTRY (STATE, COUNTRY)</a:t>
            </a:r>
          </a:p>
          <a:p>
            <a:endParaRPr lang="en-US" dirty="0"/>
          </a:p>
        </p:txBody>
      </p:sp>
    </p:spTree>
    <p:extLst>
      <p:ext uri="{BB962C8B-B14F-4D97-AF65-F5344CB8AC3E}">
        <p14:creationId xmlns:p14="http://schemas.microsoft.com/office/powerpoint/2010/main" val="1925948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1087101" cy="4756150"/>
          </a:xfrm>
        </p:spPr>
        <p:txBody>
          <a:bodyPr>
            <a:normAutofit fontScale="92500" lnSpcReduction="10000"/>
          </a:bodyPr>
          <a:lstStyle/>
          <a:p>
            <a:pPr marL="0" indent="0">
              <a:buNone/>
            </a:pPr>
            <a:r>
              <a:rPr lang="en-IN" b="1" dirty="0">
                <a:solidFill>
                  <a:srgbClr val="FF0000"/>
                </a:solidFill>
              </a:rPr>
              <a:t>Normalization  - Boyce - Codd Normal Form (BCNF)</a:t>
            </a:r>
            <a:endParaRPr lang="en-US" dirty="0"/>
          </a:p>
          <a:p>
            <a:r>
              <a:rPr lang="en-US" dirty="0"/>
              <a:t>BCNF is also called 3.5NF as it is an upgraded version of 3NF</a:t>
            </a:r>
          </a:p>
          <a:p>
            <a:r>
              <a:rPr lang="en-US" dirty="0"/>
              <a:t>A relation R is in BCNF if R is in Third Normal Form and for every FD, LHS is super key</a:t>
            </a:r>
          </a:p>
          <a:p>
            <a:r>
              <a:rPr lang="en-US" dirty="0"/>
              <a:t>A relation is in BCNF </a:t>
            </a:r>
            <a:r>
              <a:rPr lang="en-US" dirty="0" err="1"/>
              <a:t>iff</a:t>
            </a:r>
            <a:r>
              <a:rPr lang="en-US" dirty="0"/>
              <a:t> in every non-trivial functional dependency X –&gt; Y, X is a super key</a:t>
            </a:r>
          </a:p>
          <a:p>
            <a:r>
              <a:rPr lang="en-US" dirty="0"/>
              <a:t>Until now we have seen prime attribute → non prime attribute (case of functional dependency); part of primary key → non prime attribute (case of partial dependency); non prime attribute → non prime attribute (case of transitive dependency)</a:t>
            </a:r>
          </a:p>
          <a:p>
            <a:r>
              <a:rPr lang="en-US" dirty="0"/>
              <a:t>What will happen is non prime attribute → prime attribute ? (then the relation is not in BCNF)</a:t>
            </a:r>
          </a:p>
          <a:p>
            <a:endParaRPr lang="en-US" dirty="0"/>
          </a:p>
        </p:txBody>
      </p:sp>
    </p:spTree>
    <p:extLst>
      <p:ext uri="{BB962C8B-B14F-4D97-AF65-F5344CB8AC3E}">
        <p14:creationId xmlns:p14="http://schemas.microsoft.com/office/powerpoint/2010/main" val="4266309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1087101" cy="4756150"/>
          </a:xfrm>
        </p:spPr>
        <p:txBody>
          <a:bodyPr>
            <a:normAutofit lnSpcReduction="10000"/>
          </a:bodyPr>
          <a:lstStyle/>
          <a:p>
            <a:pPr marL="0" indent="0">
              <a:buNone/>
            </a:pPr>
            <a:r>
              <a:rPr lang="en-IN" b="1" dirty="0">
                <a:solidFill>
                  <a:srgbClr val="FF0000"/>
                </a:solidFill>
              </a:rPr>
              <a:t>Normalization  - Boyce - Codd Normal Form (BCNF)</a:t>
            </a:r>
            <a:endParaRPr lang="en-US" dirty="0"/>
          </a:p>
          <a:p>
            <a:r>
              <a:rPr lang="en-US" dirty="0"/>
              <a:t>Example: consider the following table</a:t>
            </a:r>
          </a:p>
          <a:p>
            <a:endParaRPr lang="en-US" dirty="0"/>
          </a:p>
          <a:p>
            <a:endParaRPr lang="en-US" dirty="0"/>
          </a:p>
          <a:p>
            <a:endParaRPr lang="en-US" dirty="0"/>
          </a:p>
          <a:p>
            <a:endParaRPr lang="en-US" dirty="0"/>
          </a:p>
          <a:p>
            <a:endParaRPr lang="en-US" dirty="0"/>
          </a:p>
          <a:p>
            <a:endParaRPr lang="en-US" dirty="0"/>
          </a:p>
          <a:p>
            <a:r>
              <a:rPr lang="en-US" dirty="0"/>
              <a:t>Here, professor (non-prime attribute) determines subject (prime attribute), so the table is not in BCNF</a:t>
            </a:r>
          </a:p>
          <a:p>
            <a:endParaRPr lang="en-US" dirty="0"/>
          </a:p>
          <a:p>
            <a:endParaRPr lang="en-US" dirty="0"/>
          </a:p>
        </p:txBody>
      </p:sp>
      <p:pic>
        <p:nvPicPr>
          <p:cNvPr id="5" name="Picture 4">
            <a:extLst>
              <a:ext uri="{FF2B5EF4-FFF2-40B4-BE49-F238E27FC236}">
                <a16:creationId xmlns:a16="http://schemas.microsoft.com/office/drawing/2014/main" id="{E57D6C41-32C8-4AE9-B923-AD79466F076B}"/>
              </a:ext>
            </a:extLst>
          </p:cNvPr>
          <p:cNvPicPr>
            <a:picLocks noChangeAspect="1"/>
          </p:cNvPicPr>
          <p:nvPr/>
        </p:nvPicPr>
        <p:blipFill>
          <a:blip r:embed="rId2"/>
          <a:stretch>
            <a:fillRect/>
          </a:stretch>
        </p:blipFill>
        <p:spPr>
          <a:xfrm>
            <a:off x="2061686" y="2742665"/>
            <a:ext cx="4529614" cy="2545934"/>
          </a:xfrm>
          <a:prstGeom prst="rect">
            <a:avLst/>
          </a:prstGeom>
        </p:spPr>
      </p:pic>
      <p:pic>
        <p:nvPicPr>
          <p:cNvPr id="7" name="Picture 6">
            <a:extLst>
              <a:ext uri="{FF2B5EF4-FFF2-40B4-BE49-F238E27FC236}">
                <a16:creationId xmlns:a16="http://schemas.microsoft.com/office/drawing/2014/main" id="{782147F8-413F-4D65-8612-1A91A46B7BF7}"/>
              </a:ext>
            </a:extLst>
          </p:cNvPr>
          <p:cNvPicPr>
            <a:picLocks noChangeAspect="1"/>
          </p:cNvPicPr>
          <p:nvPr/>
        </p:nvPicPr>
        <p:blipFill>
          <a:blip r:embed="rId3"/>
          <a:stretch>
            <a:fillRect/>
          </a:stretch>
        </p:blipFill>
        <p:spPr>
          <a:xfrm>
            <a:off x="7313823" y="2742664"/>
            <a:ext cx="4135704" cy="2545935"/>
          </a:xfrm>
          <a:prstGeom prst="rect">
            <a:avLst/>
          </a:prstGeom>
        </p:spPr>
      </p:pic>
    </p:spTree>
    <p:extLst>
      <p:ext uri="{BB962C8B-B14F-4D97-AF65-F5344CB8AC3E}">
        <p14:creationId xmlns:p14="http://schemas.microsoft.com/office/powerpoint/2010/main" val="1522935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199" y="1825625"/>
            <a:ext cx="11087101" cy="4756150"/>
          </a:xfrm>
        </p:spPr>
        <p:txBody>
          <a:bodyPr>
            <a:normAutofit/>
          </a:bodyPr>
          <a:lstStyle/>
          <a:p>
            <a:pPr marL="0" indent="0">
              <a:buNone/>
            </a:pPr>
            <a:r>
              <a:rPr lang="en-IN" b="1" dirty="0">
                <a:solidFill>
                  <a:srgbClr val="FF0000"/>
                </a:solidFill>
              </a:rPr>
              <a:t>Normalization  - Boyce - Codd Normal Form (BCNF)</a:t>
            </a:r>
            <a:endParaRPr lang="en-US" dirty="0"/>
          </a:p>
          <a:p>
            <a:r>
              <a:rPr lang="en-US" dirty="0"/>
              <a:t>To convert the table in to BCNF, we have to split the table into two</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BBBC0375-62EE-4C56-A332-F878FFF63265}"/>
              </a:ext>
            </a:extLst>
          </p:cNvPr>
          <p:cNvPicPr>
            <a:picLocks noChangeAspect="1"/>
          </p:cNvPicPr>
          <p:nvPr/>
        </p:nvPicPr>
        <p:blipFill>
          <a:blip r:embed="rId2"/>
          <a:stretch>
            <a:fillRect/>
          </a:stretch>
        </p:blipFill>
        <p:spPr>
          <a:xfrm>
            <a:off x="2156909" y="3038332"/>
            <a:ext cx="7211431" cy="2038635"/>
          </a:xfrm>
          <a:prstGeom prst="rect">
            <a:avLst/>
          </a:prstGeom>
        </p:spPr>
      </p:pic>
    </p:spTree>
    <p:extLst>
      <p:ext uri="{BB962C8B-B14F-4D97-AF65-F5344CB8AC3E}">
        <p14:creationId xmlns:p14="http://schemas.microsoft.com/office/powerpoint/2010/main" val="140318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667251"/>
          </a:xfrm>
        </p:spPr>
        <p:txBody>
          <a:bodyPr>
            <a:normAutofit/>
          </a:bodyPr>
          <a:lstStyle/>
          <a:p>
            <a:pPr marL="0" indent="0">
              <a:buNone/>
            </a:pPr>
            <a:r>
              <a:rPr lang="en-IN" b="1" dirty="0">
                <a:solidFill>
                  <a:srgbClr val="FF0000"/>
                </a:solidFill>
              </a:rPr>
              <a:t>Types of Anomalies</a:t>
            </a:r>
          </a:p>
          <a:p>
            <a:pPr marL="0" indent="0" algn="just">
              <a:buNone/>
            </a:pPr>
            <a:r>
              <a:rPr lang="en-US" b="1" dirty="0"/>
              <a:t>Update Anomalies </a:t>
            </a:r>
          </a:p>
          <a:p>
            <a:pPr algn="just"/>
            <a:r>
              <a:rPr lang="en-US" dirty="0"/>
              <a:t>Now if one employee changes it’s location then we would have to update the table</a:t>
            </a:r>
          </a:p>
          <a:p>
            <a:pPr algn="just"/>
            <a:r>
              <a:rPr lang="en-US" dirty="0"/>
              <a:t>But the problem is, if the table is not free from anomalies one employee can have multiple entries and while updating all of those entries one of them might get missed</a:t>
            </a:r>
          </a:p>
        </p:txBody>
      </p:sp>
    </p:spTree>
    <p:extLst>
      <p:ext uri="{BB962C8B-B14F-4D97-AF65-F5344CB8AC3E}">
        <p14:creationId xmlns:p14="http://schemas.microsoft.com/office/powerpoint/2010/main" val="37319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927601"/>
          </a:xfrm>
        </p:spPr>
        <p:txBody>
          <a:bodyPr>
            <a:normAutofit fontScale="92500" lnSpcReduction="10000"/>
          </a:bodyPr>
          <a:lstStyle/>
          <a:p>
            <a:pPr marL="0" indent="0">
              <a:buNone/>
            </a:pPr>
            <a:r>
              <a:rPr lang="en-IN" b="1" dirty="0">
                <a:solidFill>
                  <a:srgbClr val="FF0000"/>
                </a:solidFill>
              </a:rPr>
              <a:t>Types of Anomalies</a:t>
            </a:r>
          </a:p>
          <a:p>
            <a:pPr marL="0" indent="0" algn="just">
              <a:buNone/>
            </a:pPr>
            <a:r>
              <a:rPr lang="en-US" b="1" dirty="0"/>
              <a:t>Insert Anomalies </a:t>
            </a:r>
          </a:p>
          <a:p>
            <a:pPr algn="just"/>
            <a:r>
              <a:rPr lang="en-US" dirty="0"/>
              <a:t>It happen when inserting vital data into the database is not possible because other data is not already there</a:t>
            </a:r>
          </a:p>
          <a:p>
            <a:pPr algn="just"/>
            <a:r>
              <a:rPr lang="en-US" dirty="0"/>
              <a:t>For example, if a system is designed to require that a customer be on file before a sale can be made to that customer, but we cannot add a customer until they have bought something, then we have an insert anomaly</a:t>
            </a:r>
          </a:p>
          <a:p>
            <a:pPr algn="just"/>
            <a:r>
              <a:rPr lang="en-US" dirty="0"/>
              <a:t>Another example is, suppose Jerry is a new Student with department id 6</a:t>
            </a:r>
          </a:p>
          <a:p>
            <a:pPr algn="just"/>
            <a:r>
              <a:rPr lang="en-US" dirty="0"/>
              <a:t> There is no Department with this </a:t>
            </a:r>
            <a:r>
              <a:rPr lang="en-US" dirty="0" err="1"/>
              <a:t>Dept_ID</a:t>
            </a:r>
            <a:r>
              <a:rPr lang="en-US" dirty="0"/>
              <a:t> 6</a:t>
            </a:r>
          </a:p>
          <a:p>
            <a:pPr algn="just"/>
            <a:r>
              <a:rPr lang="en-US" dirty="0"/>
              <a:t>Hence , the anomaly</a:t>
            </a:r>
          </a:p>
          <a:p>
            <a:pPr algn="just"/>
            <a:r>
              <a:rPr lang="en-US" dirty="0"/>
              <a:t>The usual </a:t>
            </a:r>
            <a:r>
              <a:rPr lang="en-US" dirty="0" err="1"/>
              <a:t>behaviour</a:t>
            </a:r>
            <a:r>
              <a:rPr lang="en-US" dirty="0"/>
              <a:t> should be a new department id with 6 and only then student could have it</a:t>
            </a:r>
          </a:p>
          <a:p>
            <a:pPr algn="just"/>
            <a:endParaRPr lang="en-US" dirty="0"/>
          </a:p>
        </p:txBody>
      </p:sp>
    </p:spTree>
    <p:extLst>
      <p:ext uri="{BB962C8B-B14F-4D97-AF65-F5344CB8AC3E}">
        <p14:creationId xmlns:p14="http://schemas.microsoft.com/office/powerpoint/2010/main" val="3081208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927601"/>
          </a:xfrm>
        </p:spPr>
        <p:txBody>
          <a:bodyPr>
            <a:normAutofit/>
          </a:bodyPr>
          <a:lstStyle/>
          <a:p>
            <a:pPr marL="0" indent="0">
              <a:buNone/>
            </a:pPr>
            <a:r>
              <a:rPr lang="en-IN" b="1" dirty="0">
                <a:solidFill>
                  <a:srgbClr val="FF0000"/>
                </a:solidFill>
              </a:rPr>
              <a:t>Types of Anomalies</a:t>
            </a:r>
          </a:p>
          <a:p>
            <a:pPr marL="0" indent="0" algn="just">
              <a:buNone/>
            </a:pPr>
            <a:r>
              <a:rPr lang="en-US" b="1" dirty="0"/>
              <a:t>Deletion Anomalies </a:t>
            </a:r>
          </a:p>
          <a:p>
            <a:pPr algn="just"/>
            <a:r>
              <a:rPr lang="en-US" dirty="0"/>
              <a:t>Deletion Anomalies happen when the deletion of unwanted information causes desired information to be deleted as well</a:t>
            </a:r>
          </a:p>
          <a:p>
            <a:pPr algn="just"/>
            <a:r>
              <a:rPr lang="en-US" dirty="0"/>
              <a:t>For example, if a single database record contains information about a particular product along with information about a salesperson for the company and the salesperson quits, then information about the product is deleted along with salesperson information</a:t>
            </a:r>
          </a:p>
          <a:p>
            <a:pPr algn="just"/>
            <a:r>
              <a:rPr lang="en-US" dirty="0"/>
              <a:t>Let’s say we have student’s information and courses they have taken as follows (student </a:t>
            </a:r>
            <a:r>
              <a:rPr lang="en-US" dirty="0" err="1"/>
              <a:t>ID,Student</a:t>
            </a:r>
            <a:r>
              <a:rPr lang="en-US" dirty="0"/>
              <a:t> Name, Course, address)</a:t>
            </a:r>
          </a:p>
        </p:txBody>
      </p:sp>
    </p:spTree>
    <p:extLst>
      <p:ext uri="{BB962C8B-B14F-4D97-AF65-F5344CB8AC3E}">
        <p14:creationId xmlns:p14="http://schemas.microsoft.com/office/powerpoint/2010/main" val="1243291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1F8-ED1C-4915-9215-B263FC39C929}"/>
              </a:ext>
            </a:extLst>
          </p:cNvPr>
          <p:cNvSpPr>
            <a:spLocks noGrp="1"/>
          </p:cNvSpPr>
          <p:nvPr>
            <p:ph type="title"/>
          </p:nvPr>
        </p:nvSpPr>
        <p:spPr/>
        <p:txBody>
          <a:bodyPr/>
          <a:lstStyle/>
          <a:p>
            <a:r>
              <a:rPr lang="en-IN" dirty="0"/>
              <a:t>Normalization</a:t>
            </a:r>
          </a:p>
        </p:txBody>
      </p:sp>
      <p:sp>
        <p:nvSpPr>
          <p:cNvPr id="3" name="Content Placeholder 2">
            <a:extLst>
              <a:ext uri="{FF2B5EF4-FFF2-40B4-BE49-F238E27FC236}">
                <a16:creationId xmlns:a16="http://schemas.microsoft.com/office/drawing/2014/main" id="{01E07E30-8867-4066-AAC5-83739B5F5374}"/>
              </a:ext>
            </a:extLst>
          </p:cNvPr>
          <p:cNvSpPr>
            <a:spLocks noGrp="1"/>
          </p:cNvSpPr>
          <p:nvPr>
            <p:ph idx="1"/>
          </p:nvPr>
        </p:nvSpPr>
        <p:spPr>
          <a:xfrm>
            <a:off x="838200" y="1825624"/>
            <a:ext cx="10515600" cy="4927601"/>
          </a:xfrm>
        </p:spPr>
        <p:txBody>
          <a:bodyPr>
            <a:normAutofit/>
          </a:bodyPr>
          <a:lstStyle/>
          <a:p>
            <a:pPr marL="0" indent="0">
              <a:buNone/>
            </a:pPr>
            <a:r>
              <a:rPr lang="en-IN" b="1" dirty="0">
                <a:solidFill>
                  <a:srgbClr val="FF0000"/>
                </a:solidFill>
              </a:rPr>
              <a:t>Types of Anomalies</a:t>
            </a:r>
          </a:p>
          <a:p>
            <a:pPr marL="0" indent="0" algn="just">
              <a:buNone/>
            </a:pPr>
            <a:r>
              <a:rPr lang="en-US" b="1" dirty="0"/>
              <a:t>Deletion Anomalies </a:t>
            </a:r>
          </a:p>
          <a:p>
            <a:pPr algn="just"/>
            <a:r>
              <a:rPr lang="en-US" dirty="0"/>
              <a:t>If any student leaves the school then the entry related to that student will be deleted</a:t>
            </a:r>
          </a:p>
          <a:p>
            <a:pPr algn="just"/>
            <a:r>
              <a:rPr lang="en-US" dirty="0"/>
              <a:t>However, that deletion will also delete the course information even though course depends upon the school and not the student</a:t>
            </a:r>
          </a:p>
        </p:txBody>
      </p:sp>
    </p:spTree>
    <p:extLst>
      <p:ext uri="{BB962C8B-B14F-4D97-AF65-F5344CB8AC3E}">
        <p14:creationId xmlns:p14="http://schemas.microsoft.com/office/powerpoint/2010/main" val="1700397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DEEB2F487ABB4B83B19DBCCA2C7D60" ma:contentTypeVersion="4" ma:contentTypeDescription="Create a new document." ma:contentTypeScope="" ma:versionID="6d91ea085c7d6a316146f07accad5cd6">
  <xsd:schema xmlns:xsd="http://www.w3.org/2001/XMLSchema" xmlns:xs="http://www.w3.org/2001/XMLSchema" xmlns:p="http://schemas.microsoft.com/office/2006/metadata/properties" xmlns:ns2="50679aaa-3cb1-4be1-b036-70820b68326c" targetNamespace="http://schemas.microsoft.com/office/2006/metadata/properties" ma:root="true" ma:fieldsID="6e49911d1060728d1158eb4eeb2837ed" ns2:_="">
    <xsd:import namespace="50679aaa-3cb1-4be1-b036-70820b68326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679aaa-3cb1-4be1-b036-70820b683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72794-6283-4744-99AD-BC080ECD219A}"/>
</file>

<file path=customXml/itemProps2.xml><?xml version="1.0" encoding="utf-8"?>
<ds:datastoreItem xmlns:ds="http://schemas.openxmlformats.org/officeDocument/2006/customXml" ds:itemID="{C1F8EFD6-238A-4C37-8749-99367A28213E}"/>
</file>

<file path=customXml/itemProps3.xml><?xml version="1.0" encoding="utf-8"?>
<ds:datastoreItem xmlns:ds="http://schemas.openxmlformats.org/officeDocument/2006/customXml" ds:itemID="{FEF7BC9E-F560-4238-BD39-EB6E7E6B4FAF}"/>
</file>

<file path=docProps/app.xml><?xml version="1.0" encoding="utf-8"?>
<Properties xmlns="http://schemas.openxmlformats.org/officeDocument/2006/extended-properties" xmlns:vt="http://schemas.openxmlformats.org/officeDocument/2006/docPropsVTypes">
  <Template/>
  <TotalTime>7673</TotalTime>
  <Words>4299</Words>
  <Application>Microsoft Office PowerPoint</Application>
  <PresentationFormat>Widescreen</PresentationFormat>
  <Paragraphs>417</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Cambria Math</vt:lpstr>
      <vt:lpstr>urw-din</vt:lpstr>
      <vt:lpstr>Office Theme</vt:lpstr>
      <vt:lpstr>CST204 Database Management System</vt:lpstr>
      <vt:lpstr>Introduction</vt:lpstr>
      <vt:lpstr>Introduction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lpstr>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CS368 Web Technologies</dc:title>
  <dc:creator>Girish Karthikeyan</dc:creator>
  <cp:lastModifiedBy>Girish Karthikeyan</cp:lastModifiedBy>
  <cp:revision>901</cp:revision>
  <dcterms:created xsi:type="dcterms:W3CDTF">2021-03-22T03:58:18Z</dcterms:created>
  <dcterms:modified xsi:type="dcterms:W3CDTF">2021-09-19T07:30:44Z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0x01010044DEEB2F487ABB4B83B19DBCCA2C7D60</vt:lpwstr>
  </property>
</Properties>
</file>