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0058400" cy="7772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3ADDBB-B7D3-45AB-B695-1C48BADF0E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807192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993240" y="4152600"/>
            <a:ext cx="807192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094212-5EA7-48C4-BE9B-AF3413068D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2928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993240" y="415260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29280" y="415260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336A37-ECD8-4F30-93C3-D5A49C2613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722400" y="162036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451560" y="162036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993240" y="415260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722400" y="415260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451560" y="415260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5A2FCC-0039-4232-93A7-61E0AA1AF9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B4DBA6-D38F-4BC9-BD3E-081934923D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993240" y="1620360"/>
            <a:ext cx="807192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995008-243B-48BC-A1A2-9D998E03DA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807192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7C0ACB-099B-4A2B-9F2F-33921924E4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393876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29280" y="1620360"/>
            <a:ext cx="393876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D40C14-E35D-4BD9-90C9-AA5BA794C0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B87468-9817-4E06-B529-F0DA0FA088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184560" y="2440800"/>
            <a:ext cx="3685320" cy="60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60D701-2E33-4389-888B-88155641F7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29280" y="1620360"/>
            <a:ext cx="393876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993240" y="415260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699886-B4D5-497D-BD0D-0DD2921759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993240" y="1620360"/>
            <a:ext cx="807192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867DAF-EED1-4472-8179-0B264951DA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393876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2928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29280" y="415260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4DDC64-8645-4033-B1DB-341152E164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2928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993240" y="4152600"/>
            <a:ext cx="807192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267539-42BC-4B34-A8F6-31BAFE5B4C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807192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993240" y="4152600"/>
            <a:ext cx="807192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9A7348-2076-4310-96BD-59990ED325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2928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993240" y="415260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29280" y="415260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7165AF-4092-498D-9D2B-B986658186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722400" y="162036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451560" y="162036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993240" y="415260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722400" y="415260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451560" y="415260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FE7143-33FF-46D8-9AA1-652D12D240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393721-6FE9-4012-91BB-CA206C3230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993240" y="1620360"/>
            <a:ext cx="807192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5BBDD15-9A68-45FB-AF0F-2F46150839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807192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1DCEB0-C4B9-4CF9-8B99-C8A4DEE4D1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393876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29280" y="1620360"/>
            <a:ext cx="393876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C71BFD-7350-4F3A-B47E-80F5C14446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AA11D36-1469-4E4A-898F-11FB56DF9E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807192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F2A852-A144-4A7C-800B-A2D3394348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184560" y="2440800"/>
            <a:ext cx="3685320" cy="60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20DB8C-57B2-4D02-B9DB-33A86E9FB0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29280" y="1620360"/>
            <a:ext cx="393876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993240" y="415260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DE8FB7-0513-4932-A7A3-1F530CB3DE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393876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2928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29280" y="415260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42E23FA-D37D-4DF9-95D0-0372D6D052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2928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993240" y="4152600"/>
            <a:ext cx="807192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1FDF03-2A7C-4B90-9AA9-27F899BF7F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807192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993240" y="4152600"/>
            <a:ext cx="807192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684F74-D419-45CB-8F2F-B7AFD20450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2928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993240" y="415260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29280" y="415260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348368-A4C2-4665-8414-6AF12CF0E7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722400" y="162036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451560" y="162036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993240" y="415260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722400" y="415260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451560" y="4152600"/>
            <a:ext cx="259884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50217F-532C-4C20-994A-D2EA0CFA01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393876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29280" y="1620360"/>
            <a:ext cx="393876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631DA7-3B33-44EE-A2E9-105964DA54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B5F35A-FB5B-42F8-B6A5-520BC6B726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84560" y="2440800"/>
            <a:ext cx="3685320" cy="60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2952E0-A9FD-471D-9ACA-5EC0350558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29280" y="1620360"/>
            <a:ext cx="393876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93240" y="415260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87E758-1249-4CD3-9555-F22BD84546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393876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2928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29280" y="415260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D0553B-3A5F-4ECB-B086-7E09B4F5DA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29280" y="1620360"/>
            <a:ext cx="393876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93240" y="4152600"/>
            <a:ext cx="8071920" cy="23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F8079A-1995-4901-9358-156662D40A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7953840" y="571680"/>
            <a:ext cx="1608840" cy="809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3600" spc="-1" strike="noStrike">
                <a:latin typeface="Calibri"/>
              </a:rPr>
              <a:t>Click to edit the title text format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93240" y="1620360"/>
            <a:ext cx="8071920" cy="48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libri"/>
              </a:rPr>
              <a:t>Click to edit the outline text format</a:t>
            </a:r>
            <a:endParaRPr b="0" lang="en-IN" sz="2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Calibri"/>
              </a:rPr>
              <a:t>Second Outline Level</a:t>
            </a:r>
            <a:endParaRPr b="0" lang="en-IN" sz="2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libri"/>
              </a:rPr>
              <a:t>Third Outline Level</a:t>
            </a:r>
            <a:endParaRPr b="0" lang="en-IN" sz="2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Calibri"/>
              </a:rPr>
              <a:t>Fourth Outline Level</a:t>
            </a:r>
            <a:endParaRPr b="0" lang="en-IN" sz="2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libri"/>
              </a:rPr>
              <a:t>Fifth Outline Level</a:t>
            </a:r>
            <a:endParaRPr b="0" lang="en-IN" sz="2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libri"/>
              </a:rPr>
              <a:t>Sixth Outline Level</a:t>
            </a:r>
            <a:endParaRPr b="0" lang="en-IN" sz="2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libri"/>
              </a:rPr>
              <a:t>Seventh Outline Level</a:t>
            </a:r>
            <a:endParaRPr b="0" lang="en-IN" sz="2800" spc="-1" strike="noStrike"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4208760" y="6922800"/>
            <a:ext cx="1639080" cy="1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1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2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8860680" y="6924600"/>
            <a:ext cx="228240" cy="1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7FC16C05-A4B3-46F6-8CA2-F2637E5AAC5C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g object 16" descr=""/>
          <p:cNvPicPr/>
          <p:nvPr/>
        </p:nvPicPr>
        <p:blipFill>
          <a:blip r:embed="rId2"/>
          <a:stretch/>
        </p:blipFill>
        <p:spPr>
          <a:xfrm>
            <a:off x="7953840" y="571680"/>
            <a:ext cx="1608840" cy="8092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4208760" y="6922800"/>
            <a:ext cx="1639080" cy="1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1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 idx="5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6"/>
          </p:nvPr>
        </p:nvSpPr>
        <p:spPr>
          <a:xfrm>
            <a:off x="8860680" y="6924600"/>
            <a:ext cx="228240" cy="1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8DD25B01-918C-4C78-9707-B0BAFFA06522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g object 16" descr=""/>
          <p:cNvPicPr/>
          <p:nvPr/>
        </p:nvPicPr>
        <p:blipFill>
          <a:blip r:embed="rId2"/>
          <a:stretch/>
        </p:blipFill>
        <p:spPr>
          <a:xfrm>
            <a:off x="7953840" y="571680"/>
            <a:ext cx="1608840" cy="80928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3600" spc="-1" strike="noStrike">
                <a:latin typeface="Calibri"/>
              </a:rPr>
              <a:t>Click to edit the title text format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ftr" idx="7"/>
          </p:nvPr>
        </p:nvSpPr>
        <p:spPr>
          <a:xfrm>
            <a:off x="4208760" y="6922800"/>
            <a:ext cx="1639080" cy="1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1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8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sldNum" idx="9"/>
          </p:nvPr>
        </p:nvSpPr>
        <p:spPr>
          <a:xfrm>
            <a:off x="8860680" y="6924600"/>
            <a:ext cx="228240" cy="1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3DA1F4D2-9741-44A1-BB7D-2C10E0B0883A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84560" y="2440800"/>
            <a:ext cx="36853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algn="ctr">
              <a:lnSpc>
                <a:spcPts val="4294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IN" sz="3600" spc="-1" strike="noStrike">
              <a:latin typeface="Calibri"/>
            </a:endParaRPr>
          </a:p>
          <a:p>
            <a:pPr algn="ctr">
              <a:lnSpc>
                <a:spcPts val="5856"/>
              </a:lnSpc>
              <a:buNone/>
            </a:pPr>
            <a:r>
              <a:rPr b="1" lang="en-IN" sz="4900" spc="-7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1" lang="en-IN" sz="2700" spc="4" strike="noStrike">
                <a:solidFill>
                  <a:srgbClr val="2207e8"/>
                </a:solidFill>
                <a:latin typeface="Times New Roman"/>
              </a:rPr>
              <a:t>J</a:t>
            </a:r>
            <a:r>
              <a:rPr b="1" lang="en-IN" sz="2700" spc="-361" strike="noStrike">
                <a:solidFill>
                  <a:srgbClr val="2207e8"/>
                </a:solidFill>
                <a:latin typeface="Times New Roman"/>
              </a:rPr>
              <a:t>AV</a:t>
            </a:r>
            <a:r>
              <a:rPr b="1" lang="en-IN" sz="2700" spc="-7" strike="noStrike">
                <a:solidFill>
                  <a:srgbClr val="2207e8"/>
                </a:solidFill>
                <a:latin typeface="Times New Roman"/>
              </a:rPr>
              <a:t>A</a:t>
            </a:r>
            <a:r>
              <a:rPr b="1" lang="en-IN" sz="2700" spc="-157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lang="en-IN" sz="27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IN" sz="2700" spc="-12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1" lang="en-IN" sz="2700" spc="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700" spc="-1" strike="noStrike">
                <a:solidFill>
                  <a:srgbClr val="000000"/>
                </a:solidFill>
                <a:latin typeface="Times New Roman"/>
              </a:rPr>
              <a:t>rt</a:t>
            </a:r>
            <a:r>
              <a:rPr b="1" lang="en-IN" sz="2700" spc="4" strike="noStrike">
                <a:solidFill>
                  <a:srgbClr val="000000"/>
                </a:solidFill>
                <a:latin typeface="Times New Roman"/>
              </a:rPr>
              <a:t> 1</a:t>
            </a:r>
            <a:r>
              <a:rPr b="1" lang="en-IN" sz="27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700" spc="-1" strike="noStrike"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 idx="10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1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4AECC11D-452B-42C2-B6C7-078471022214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9" name="object 3"/>
          <p:cNvSpPr/>
          <p:nvPr/>
        </p:nvSpPr>
        <p:spPr>
          <a:xfrm>
            <a:off x="2506320" y="3533400"/>
            <a:ext cx="5043600" cy="12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8520" bIns="0" anchor="t">
            <a:spAutoFit/>
          </a:bodyPr>
          <a:p>
            <a:pPr algn="ctr">
              <a:lnSpc>
                <a:spcPct val="100000"/>
              </a:lnSpc>
              <a:spcBef>
                <a:spcPts val="1721"/>
              </a:spcBef>
              <a:buNone/>
            </a:pPr>
            <a:r>
              <a:rPr b="1" lang="en-IN" sz="2700" spc="-7" strike="noStrike">
                <a:latin typeface="Times New Roman"/>
              </a:rPr>
              <a:t>(Module</a:t>
            </a:r>
            <a:r>
              <a:rPr b="1" lang="en-IN" sz="2700" spc="-46" strike="noStrike">
                <a:latin typeface="Times New Roman"/>
              </a:rPr>
              <a:t> </a:t>
            </a:r>
            <a:r>
              <a:rPr b="1" lang="en-IN" sz="2700" spc="-1" strike="noStrike">
                <a:latin typeface="Times New Roman"/>
              </a:rPr>
              <a:t>1)-</a:t>
            </a:r>
            <a:endParaRPr b="0" lang="en-IN" sz="27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675"/>
              </a:spcBef>
              <a:buNone/>
            </a:pPr>
            <a:r>
              <a:rPr b="0" lang="en-IN" sz="2800" spc="-7" strike="noStrike">
                <a:solidFill>
                  <a:srgbClr val="898989"/>
                </a:solidFill>
                <a:latin typeface="Times New Roman"/>
              </a:rPr>
              <a:t>Prepared</a:t>
            </a:r>
            <a:r>
              <a:rPr b="0" lang="en-IN" sz="2800" spc="-35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898989"/>
                </a:solidFill>
                <a:latin typeface="Times New Roman"/>
              </a:rPr>
              <a:t>by</a:t>
            </a:r>
            <a:r>
              <a:rPr b="0" lang="en-IN" sz="2800" spc="-26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898989"/>
                </a:solidFill>
                <a:latin typeface="Times New Roman"/>
              </a:rPr>
              <a:t>Renetha</a:t>
            </a:r>
            <a:r>
              <a:rPr b="0" lang="en-IN" sz="2800" spc="-35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898989"/>
                </a:solidFill>
                <a:latin typeface="Times New Roman"/>
              </a:rPr>
              <a:t>J.B.(LMCST)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57600" y="1000800"/>
            <a:ext cx="9399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JD</a:t>
            </a: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K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64" name="object 3"/>
          <p:cNvSpPr/>
          <p:nvPr/>
        </p:nvSpPr>
        <p:spPr>
          <a:xfrm>
            <a:off x="993240" y="2078280"/>
            <a:ext cx="8068680" cy="13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243800"/>
                <a:tab algn="l" pos="2706840"/>
                <a:tab algn="l" pos="3377520"/>
                <a:tab algn="l" pos="5544360"/>
                <a:tab algn="l" pos="6079320"/>
                <a:tab algn="l" pos="7482960"/>
              </a:tabLst>
            </a:pPr>
            <a:r>
              <a:rPr b="0" lang="en-IN" sz="2800" spc="-7" strike="noStrike">
                <a:latin typeface="Times New Roman"/>
              </a:rPr>
              <a:t>J</a:t>
            </a:r>
            <a:r>
              <a:rPr b="0" lang="en-IN" sz="2800" spc="-12" strike="noStrike">
                <a:latin typeface="Times New Roman"/>
              </a:rPr>
              <a:t>D</a:t>
            </a:r>
            <a:r>
              <a:rPr b="0" lang="en-IN" sz="2800" spc="-7" strike="noStrike">
                <a:latin typeface="Times New Roman"/>
              </a:rPr>
              <a:t>K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1" strike="noStrike">
                <a:latin typeface="Times New Roman"/>
              </a:rPr>
              <a:t>p</a:t>
            </a:r>
            <a:r>
              <a:rPr b="0" lang="en-IN" sz="2800" spc="-7" strike="noStrike">
                <a:latin typeface="Times New Roman"/>
              </a:rPr>
              <a:t>r</a:t>
            </a:r>
            <a:r>
              <a:rPr b="0" lang="en-IN" sz="2800" spc="-1" strike="noStrike">
                <a:latin typeface="Times New Roman"/>
              </a:rPr>
              <a:t>ov</a:t>
            </a:r>
            <a:r>
              <a:rPr b="0" lang="en-IN" sz="2800" spc="-7" strike="noStrike">
                <a:latin typeface="Times New Roman"/>
              </a:rPr>
              <a:t>i</a:t>
            </a:r>
            <a:r>
              <a:rPr b="0" lang="en-IN" sz="2800" spc="-1" strike="noStrike">
                <a:latin typeface="Times New Roman"/>
              </a:rPr>
              <a:t>d</a:t>
            </a:r>
            <a:r>
              <a:rPr b="0" lang="en-IN" sz="2800" spc="-15" strike="noStrike">
                <a:latin typeface="Times New Roman"/>
              </a:rPr>
              <a:t>e</a:t>
            </a:r>
            <a:r>
              <a:rPr b="0" lang="en-IN" sz="2800" spc="-7" strike="noStrike">
                <a:latin typeface="Times New Roman"/>
              </a:rPr>
              <a:t>s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t</a:t>
            </a:r>
            <a:r>
              <a:rPr b="0" lang="en-IN" sz="2800" spc="-1" strike="noStrike">
                <a:latin typeface="Times New Roman"/>
              </a:rPr>
              <a:t>h</a:t>
            </a:r>
            <a:r>
              <a:rPr b="0" lang="en-IN" sz="2800" spc="-7" strike="noStrike">
                <a:latin typeface="Times New Roman"/>
              </a:rPr>
              <a:t>e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1" lang="en-IN" sz="2800" spc="-15" strike="noStrike">
                <a:solidFill>
                  <a:srgbClr val="2207e8"/>
                </a:solidFill>
                <a:latin typeface="Times New Roman"/>
              </a:rPr>
              <a:t>e</a:t>
            </a:r>
            <a:r>
              <a:rPr b="1" lang="en-IN" sz="2800" spc="-1" strike="noStrike">
                <a:solidFill>
                  <a:srgbClr val="2207e8"/>
                </a:solidFill>
                <a:latin typeface="Times New Roman"/>
              </a:rPr>
              <a:t>nv</a:t>
            </a:r>
            <a:r>
              <a:rPr b="1" lang="en-IN" sz="2800" spc="-7" strike="noStrike">
                <a:solidFill>
                  <a:srgbClr val="2207e8"/>
                </a:solidFill>
                <a:latin typeface="Times New Roman"/>
              </a:rPr>
              <a:t>i</a:t>
            </a:r>
            <a:r>
              <a:rPr b="1" lang="en-IN" sz="2800" spc="-60" strike="noStrike">
                <a:solidFill>
                  <a:srgbClr val="2207e8"/>
                </a:solidFill>
                <a:latin typeface="Times New Roman"/>
              </a:rPr>
              <a:t>r</a:t>
            </a:r>
            <a:r>
              <a:rPr b="1" lang="en-IN" sz="2800" spc="-1" strike="noStrike">
                <a:solidFill>
                  <a:srgbClr val="2207e8"/>
                </a:solidFill>
                <a:latin typeface="Times New Roman"/>
              </a:rPr>
              <a:t>on</a:t>
            </a:r>
            <a:r>
              <a:rPr b="1" lang="en-IN" sz="2800" spc="-12" strike="noStrike">
                <a:solidFill>
                  <a:srgbClr val="2207e8"/>
                </a:solidFill>
                <a:latin typeface="Times New Roman"/>
              </a:rPr>
              <a:t>m</a:t>
            </a:r>
            <a:r>
              <a:rPr b="1" lang="en-IN" sz="2800" spc="-15" strike="noStrike">
                <a:solidFill>
                  <a:srgbClr val="2207e8"/>
                </a:solidFill>
                <a:latin typeface="Times New Roman"/>
              </a:rPr>
              <a:t>e</a:t>
            </a:r>
            <a:r>
              <a:rPr b="1" lang="en-IN" sz="2800" spc="-1" strike="noStrike">
                <a:solidFill>
                  <a:srgbClr val="2207e8"/>
                </a:solidFill>
                <a:latin typeface="Times New Roman"/>
              </a:rPr>
              <a:t>n</a:t>
            </a:r>
            <a:r>
              <a:rPr b="1" lang="en-IN" sz="2800" spc="-7" strike="noStrike">
                <a:solidFill>
                  <a:srgbClr val="2207e8"/>
                </a:solidFill>
                <a:latin typeface="Times New Roman"/>
              </a:rPr>
              <a:t>t</a:t>
            </a:r>
            <a:r>
              <a:rPr b="1" lang="en-IN" sz="2800" spc="-1" strike="noStrike">
                <a:solidFill>
                  <a:srgbClr val="2207e8"/>
                </a:solidFill>
                <a:latin typeface="Times New Roman"/>
              </a:rPr>
              <a:t>	</a:t>
            </a:r>
            <a:r>
              <a:rPr b="1" lang="en-IN" sz="2800" spc="-7" strike="noStrike">
                <a:solidFill>
                  <a:srgbClr val="2207e8"/>
                </a:solidFill>
                <a:latin typeface="Times New Roman"/>
              </a:rPr>
              <a:t>to</a:t>
            </a:r>
            <a:r>
              <a:rPr b="1" lang="en-IN" sz="2800" spc="-1" strike="noStrike">
                <a:solidFill>
                  <a:srgbClr val="2207e8"/>
                </a:solidFill>
                <a:latin typeface="Times New Roman"/>
              </a:rPr>
              <a:t>	</a:t>
            </a:r>
            <a:r>
              <a:rPr b="1" lang="en-IN" sz="2800" spc="-1" strike="noStrike">
                <a:solidFill>
                  <a:srgbClr val="c00000"/>
                </a:solidFill>
                <a:latin typeface="Times New Roman"/>
              </a:rPr>
              <a:t>d</a:t>
            </a:r>
            <a:r>
              <a:rPr b="1" lang="en-IN" sz="2800" spc="-15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1" lang="en-IN" sz="2800" spc="-1" strike="noStrike">
                <a:solidFill>
                  <a:srgbClr val="c00000"/>
                </a:solidFill>
                <a:latin typeface="Times New Roman"/>
              </a:rPr>
              <a:t>v</a:t>
            </a:r>
            <a:r>
              <a:rPr b="1" lang="en-IN" sz="2800" spc="-15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1" lang="en-IN" sz="2800" spc="-7" strike="noStrike">
                <a:solidFill>
                  <a:srgbClr val="c00000"/>
                </a:solidFill>
                <a:latin typeface="Times New Roman"/>
              </a:rPr>
              <a:t>l</a:t>
            </a:r>
            <a:r>
              <a:rPr b="1" lang="en-IN" sz="2800" spc="-1" strike="noStrike">
                <a:solidFill>
                  <a:srgbClr val="c00000"/>
                </a:solidFill>
                <a:latin typeface="Times New Roman"/>
              </a:rPr>
              <a:t>o</a:t>
            </a:r>
            <a:r>
              <a:rPr b="1" lang="en-IN" sz="2800" spc="-7" strike="noStrike">
                <a:solidFill>
                  <a:srgbClr val="c00000"/>
                </a:solidFill>
                <a:latin typeface="Times New Roman"/>
              </a:rPr>
              <a:t>p</a:t>
            </a:r>
            <a:r>
              <a:rPr b="1" lang="en-IN" sz="2800" spc="-1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1" lang="en-IN" sz="2800" spc="-15" strike="noStrike">
                <a:solidFill>
                  <a:srgbClr val="2207e8"/>
                </a:solidFill>
                <a:latin typeface="Times New Roman"/>
              </a:rPr>
              <a:t>a</a:t>
            </a:r>
            <a:r>
              <a:rPr b="1" lang="en-IN" sz="2800" spc="-1" strike="noStrike">
                <a:solidFill>
                  <a:srgbClr val="2207e8"/>
                </a:solidFill>
                <a:latin typeface="Times New Roman"/>
              </a:rPr>
              <a:t>n</a:t>
            </a:r>
            <a:r>
              <a:rPr b="1" lang="en-IN" sz="2800" spc="-7" strike="noStrike">
                <a:solidFill>
                  <a:srgbClr val="2207e8"/>
                </a:solidFill>
                <a:latin typeface="Times New Roman"/>
              </a:rPr>
              <a:t>d  execute(run)</a:t>
            </a:r>
            <a:r>
              <a:rPr b="0" lang="en-IN" sz="2800" spc="-7" strike="noStrike">
                <a:solidFill>
                  <a:srgbClr val="2207e8"/>
                </a:solidFill>
                <a:latin typeface="Times New Roman"/>
              </a:rPr>
              <a:t>t</a:t>
            </a:r>
            <a:r>
              <a:rPr b="0" lang="en-IN" sz="2800" spc="-7" strike="noStrike">
                <a:latin typeface="Times New Roman"/>
              </a:rPr>
              <a:t>he</a:t>
            </a:r>
            <a:r>
              <a:rPr b="0" lang="en-IN" sz="2800" spc="-15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Java</a:t>
            </a:r>
            <a:r>
              <a:rPr b="0" lang="en-IN" sz="2800" spc="-12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program.</a:t>
            </a:r>
            <a:endParaRPr b="0" lang="en-IN" sz="28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800" spc="-7" strike="noStrike">
                <a:latin typeface="Times New Roman"/>
              </a:rPr>
              <a:t>JDK</a:t>
            </a:r>
            <a:r>
              <a:rPr b="0" lang="en-IN" sz="2800" spc="-2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is a</a:t>
            </a:r>
            <a:r>
              <a:rPr b="0" lang="en-IN" sz="2800" spc="-15" strike="noStrike">
                <a:latin typeface="Times New Roman"/>
              </a:rPr>
              <a:t> </a:t>
            </a:r>
            <a:r>
              <a:rPr b="0" lang="en-IN" sz="2800" spc="-1" strike="noStrike">
                <a:latin typeface="Times New Roman"/>
              </a:rPr>
              <a:t>kit(or</a:t>
            </a:r>
            <a:r>
              <a:rPr b="0" lang="en-IN" sz="2800" spc="-7" strike="noStrike">
                <a:latin typeface="Times New Roman"/>
              </a:rPr>
              <a:t> package) which includes</a:t>
            </a:r>
            <a:r>
              <a:rPr b="0" lang="en-IN" sz="2800" spc="-32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two</a:t>
            </a:r>
            <a:r>
              <a:rPr b="0" lang="en-IN" sz="2800" spc="-12" strike="noStrike">
                <a:latin typeface="Times New Roman"/>
              </a:rPr>
              <a:t> </a:t>
            </a:r>
            <a:r>
              <a:rPr b="0" lang="en-IN" sz="2800" spc="-1" strike="noStrike">
                <a:latin typeface="Times New Roman"/>
              </a:rPr>
              <a:t>things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5" name="object 4"/>
          <p:cNvSpPr/>
          <p:nvPr/>
        </p:nvSpPr>
        <p:spPr>
          <a:xfrm>
            <a:off x="6877440" y="3522960"/>
            <a:ext cx="2187360" cy="8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1918800"/>
              </a:tabLst>
            </a:pPr>
            <a:r>
              <a:rPr b="0" lang="en-IN" sz="2600" spc="-7" strike="noStrike">
                <a:latin typeface="Times New Roman"/>
              </a:rPr>
              <a:t>e</a:t>
            </a:r>
            <a:r>
              <a:rPr b="0" lang="en-IN" sz="2600" spc="-12" strike="noStrike">
                <a:latin typeface="Times New Roman"/>
              </a:rPr>
              <a:t>n</a:t>
            </a:r>
            <a:r>
              <a:rPr b="0" lang="en-IN" sz="2600" spc="4" strike="noStrike">
                <a:latin typeface="Times New Roman"/>
              </a:rPr>
              <a:t>v</a:t>
            </a:r>
            <a:r>
              <a:rPr b="0" lang="en-IN" sz="2600" spc="-7" strike="noStrike">
                <a:latin typeface="Times New Roman"/>
              </a:rPr>
              <a:t>ir</a:t>
            </a:r>
            <a:r>
              <a:rPr b="0" lang="en-IN" sz="2600" spc="4" strike="noStrike">
                <a:latin typeface="Times New Roman"/>
              </a:rPr>
              <a:t>on</a:t>
            </a:r>
            <a:r>
              <a:rPr b="0" lang="en-IN" sz="2600" spc="-12" strike="noStrike">
                <a:latin typeface="Times New Roman"/>
              </a:rPr>
              <a:t>m</a:t>
            </a:r>
            <a:r>
              <a:rPr b="0" lang="en-IN" sz="2600" spc="-7" strike="noStrike">
                <a:latin typeface="Times New Roman"/>
              </a:rPr>
              <a:t>e</a:t>
            </a:r>
            <a:r>
              <a:rPr b="0" lang="en-IN" sz="2600" spc="4" strike="noStrike">
                <a:latin typeface="Times New Roman"/>
              </a:rPr>
              <a:t>n</a:t>
            </a:r>
            <a:r>
              <a:rPr b="0" lang="en-IN" sz="2600" spc="-1" strike="noStrike">
                <a:latin typeface="Times New Roman"/>
              </a:rPr>
              <a:t>t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21" strike="noStrike">
                <a:latin typeface="Times New Roman"/>
              </a:rPr>
              <a:t>t</a:t>
            </a:r>
            <a:r>
              <a:rPr b="0" lang="en-IN" sz="2600" spc="-1" strike="noStrike">
                <a:latin typeface="Times New Roman"/>
              </a:rPr>
              <a:t>o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66" name="object 5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/>
            <a:ah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object 6"/>
          <p:cNvSpPr/>
          <p:nvPr/>
        </p:nvSpPr>
        <p:spPr>
          <a:xfrm>
            <a:off x="1450440" y="3522960"/>
            <a:ext cx="5215680" cy="12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  <a:tab algn="l" pos="2313360"/>
                <a:tab algn="l" pos="3646800"/>
                <a:tab algn="l" pos="4890600"/>
              </a:tabLst>
            </a:pPr>
            <a:r>
              <a:rPr b="0" lang="en-IN" sz="2600" spc="-1" strike="noStrike">
                <a:latin typeface="Times New Roman"/>
              </a:rPr>
              <a:t>D</a:t>
            </a:r>
            <a:r>
              <a:rPr b="0" lang="en-IN" sz="2600" spc="-21" strike="noStrike">
                <a:latin typeface="Times New Roman"/>
              </a:rPr>
              <a:t>e</a:t>
            </a:r>
            <a:r>
              <a:rPr b="0" lang="en-IN" sz="2600" spc="4" strike="noStrike">
                <a:latin typeface="Times New Roman"/>
              </a:rPr>
              <a:t>v</a:t>
            </a:r>
            <a:r>
              <a:rPr b="0" lang="en-IN" sz="2600" spc="-7" strike="noStrike">
                <a:latin typeface="Times New Roman"/>
              </a:rPr>
              <a:t>el</a:t>
            </a:r>
            <a:r>
              <a:rPr b="0" lang="en-IN" sz="2600" spc="-12" strike="noStrike">
                <a:latin typeface="Times New Roman"/>
              </a:rPr>
              <a:t>o</a:t>
            </a:r>
            <a:r>
              <a:rPr b="0" lang="en-IN" sz="2600" spc="4" strike="noStrike">
                <a:latin typeface="Times New Roman"/>
              </a:rPr>
              <a:t>p</a:t>
            </a:r>
            <a:r>
              <a:rPr b="0" lang="en-IN" sz="2600" spc="-12" strike="noStrike">
                <a:latin typeface="Times New Roman"/>
              </a:rPr>
              <a:t>m</a:t>
            </a:r>
            <a:r>
              <a:rPr b="0" lang="en-IN" sz="2600" spc="-7" strike="noStrike">
                <a:latin typeface="Times New Roman"/>
              </a:rPr>
              <a:t>e</a:t>
            </a:r>
            <a:r>
              <a:rPr b="0" lang="en-IN" sz="2600" spc="4" strike="noStrike">
                <a:latin typeface="Times New Roman"/>
              </a:rPr>
              <a:t>n</a:t>
            </a:r>
            <a:r>
              <a:rPr b="0" lang="en-IN" sz="2600" spc="-1" strike="noStrike">
                <a:latin typeface="Times New Roman"/>
              </a:rPr>
              <a:t>t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77" strike="noStrike">
                <a:latin typeface="Times New Roman"/>
              </a:rPr>
              <a:t>T</a:t>
            </a:r>
            <a:r>
              <a:rPr b="0" lang="en-IN" sz="2600" spc="-12" strike="noStrike">
                <a:latin typeface="Times New Roman"/>
              </a:rPr>
              <a:t>o</a:t>
            </a:r>
            <a:r>
              <a:rPr b="0" lang="en-IN" sz="2600" spc="4" strike="noStrike">
                <a:latin typeface="Times New Roman"/>
              </a:rPr>
              <a:t>o</a:t>
            </a:r>
            <a:r>
              <a:rPr b="0" lang="en-IN" sz="2600" spc="-7" strike="noStrike">
                <a:latin typeface="Times New Roman"/>
              </a:rPr>
              <a:t>ls(t</a:t>
            </a:r>
            <a:r>
              <a:rPr b="0" lang="en-IN" sz="2600" spc="-1" strike="noStrike">
                <a:latin typeface="Times New Roman"/>
              </a:rPr>
              <a:t>o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4" strike="noStrike">
                <a:latin typeface="Times New Roman"/>
              </a:rPr>
              <a:t>p</a:t>
            </a:r>
            <a:r>
              <a:rPr b="0" lang="en-IN" sz="2600" spc="-21" strike="noStrike">
                <a:latin typeface="Times New Roman"/>
              </a:rPr>
              <a:t>r</a:t>
            </a:r>
            <a:r>
              <a:rPr b="0" lang="en-IN" sz="2600" spc="4" strike="noStrike">
                <a:latin typeface="Times New Roman"/>
              </a:rPr>
              <a:t>ov</a:t>
            </a:r>
            <a:r>
              <a:rPr b="0" lang="en-IN" sz="2600" spc="-21" strike="noStrike">
                <a:latin typeface="Times New Roman"/>
              </a:rPr>
              <a:t>i</a:t>
            </a:r>
            <a:r>
              <a:rPr b="0" lang="en-IN" sz="2600" spc="4" strike="noStrike">
                <a:latin typeface="Times New Roman"/>
              </a:rPr>
              <a:t>d</a:t>
            </a:r>
            <a:r>
              <a:rPr b="0" lang="en-IN" sz="2600" spc="-1" strike="noStrike">
                <a:latin typeface="Times New Roman"/>
              </a:rPr>
              <a:t>e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7" strike="noStrike">
                <a:latin typeface="Times New Roman"/>
              </a:rPr>
              <a:t>a</a:t>
            </a:r>
            <a:r>
              <a:rPr b="0" lang="en-IN" sz="2600" spc="-1" strike="noStrike">
                <a:latin typeface="Times New Roman"/>
              </a:rPr>
              <a:t>n  develop</a:t>
            </a:r>
            <a:r>
              <a:rPr b="0" lang="en-IN" sz="2600" spc="-41" strike="noStrike">
                <a:latin typeface="Times New Roman"/>
              </a:rPr>
              <a:t> </a:t>
            </a:r>
            <a:r>
              <a:rPr b="0" lang="en-IN" sz="2600" spc="4" strike="noStrike">
                <a:latin typeface="Times New Roman"/>
              </a:rPr>
              <a:t>your</a:t>
            </a:r>
            <a:r>
              <a:rPr b="0" lang="en-IN" sz="2600" spc="-35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java</a:t>
            </a:r>
            <a:r>
              <a:rPr b="0" lang="en-IN" sz="2600" spc="-26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programs)</a:t>
            </a:r>
            <a:endParaRPr b="0" lang="en-IN" sz="2600" spc="-1" strike="noStrike">
              <a:latin typeface="Arial"/>
            </a:endParaRPr>
          </a:p>
          <a:p>
            <a:pPr marL="299160" indent="-28692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0" lang="en-IN" sz="2600" spc="-1" strike="noStrike">
                <a:latin typeface="Times New Roman"/>
              </a:rPr>
              <a:t>JRE</a:t>
            </a:r>
            <a:r>
              <a:rPr b="0" lang="en-IN" sz="2600" spc="-26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(to</a:t>
            </a:r>
            <a:r>
              <a:rPr b="0" lang="en-IN" sz="2600" spc="-21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execute</a:t>
            </a:r>
            <a:r>
              <a:rPr b="0" lang="en-IN" sz="2600" spc="-35" strike="noStrike">
                <a:latin typeface="Times New Roman"/>
              </a:rPr>
              <a:t> </a:t>
            </a:r>
            <a:r>
              <a:rPr b="0" lang="en-IN" sz="2600" spc="4" strike="noStrike">
                <a:latin typeface="Times New Roman"/>
              </a:rPr>
              <a:t>your</a:t>
            </a:r>
            <a:r>
              <a:rPr b="0" lang="en-IN" sz="2600" spc="-41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java</a:t>
            </a:r>
            <a:r>
              <a:rPr b="0" lang="en-IN" sz="2600" spc="-26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program).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26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27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04E29651-57F4-40FD-9BF1-BDF37155C5B2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0" name="object 7"/>
          <p:cNvSpPr/>
          <p:nvPr/>
        </p:nvSpPr>
        <p:spPr>
          <a:xfrm>
            <a:off x="993240" y="5388480"/>
            <a:ext cx="530316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800" spc="-7" strike="noStrike">
                <a:latin typeface="Times New Roman"/>
              </a:rPr>
              <a:t>JDK</a:t>
            </a:r>
            <a:r>
              <a:rPr b="1" lang="en-IN" sz="2800" spc="-26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is</a:t>
            </a:r>
            <a:r>
              <a:rPr b="1" lang="en-IN" sz="2800" spc="-15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used</a:t>
            </a:r>
            <a:r>
              <a:rPr b="1" lang="en-IN" sz="2800" spc="-12" strike="noStrike">
                <a:latin typeface="Times New Roman"/>
              </a:rPr>
              <a:t> </a:t>
            </a:r>
            <a:r>
              <a:rPr b="1" lang="en-IN" sz="2800" spc="-1" strike="noStrike">
                <a:latin typeface="Times New Roman"/>
              </a:rPr>
              <a:t>by</a:t>
            </a:r>
            <a:r>
              <a:rPr b="1" lang="en-IN" sz="2800" spc="-15" strike="noStrike">
                <a:latin typeface="Times New Roman"/>
              </a:rPr>
              <a:t> </a:t>
            </a:r>
            <a:r>
              <a:rPr b="1" lang="en-IN" sz="2800" spc="-1" strike="noStrike">
                <a:latin typeface="Times New Roman"/>
              </a:rPr>
              <a:t>Java</a:t>
            </a:r>
            <a:r>
              <a:rPr b="1" lang="en-IN" sz="2800" spc="-21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Developers.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876480" y="1000800"/>
            <a:ext cx="23022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Jvm</a:t>
            </a:r>
            <a:r>
              <a:rPr b="1" lang="en-IN" sz="36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26" strike="noStrike">
                <a:solidFill>
                  <a:srgbClr val="000000"/>
                </a:solidFill>
                <a:latin typeface="Times New Roman"/>
              </a:rPr>
              <a:t>jre</a:t>
            </a:r>
            <a:r>
              <a:rPr b="1" lang="en-IN" sz="36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jdk</a:t>
            </a:r>
            <a:endParaRPr b="0" lang="en-IN" sz="3600" spc="-1" strike="noStrike">
              <a:latin typeface="Calibri"/>
            </a:endParaRPr>
          </a:p>
        </p:txBody>
      </p:sp>
      <p:pic>
        <p:nvPicPr>
          <p:cNvPr id="172" name="object 3" descr=""/>
          <p:cNvPicPr/>
          <p:nvPr/>
        </p:nvPicPr>
        <p:blipFill>
          <a:blip r:embed="rId1"/>
          <a:stretch/>
        </p:blipFill>
        <p:spPr>
          <a:xfrm>
            <a:off x="1371600" y="2453760"/>
            <a:ext cx="6077520" cy="333720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2"/>
          <p:cNvSpPr>
            <a:spLocks noGrp="1"/>
          </p:cNvSpPr>
          <p:nvPr>
            <p:ph type="ftr" idx="28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29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509D2469-C1C1-40C1-8C6D-36FBCDE4E164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 rot="21539400">
            <a:off x="1970640" y="923400"/>
            <a:ext cx="5578920" cy="1007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JVM - Components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30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29A79BD6-77E1-4597-BAD3-B615732A4B72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5280" y="1800000"/>
            <a:ext cx="10058040" cy="581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993240" y="1000800"/>
            <a:ext cx="67813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Interaction</a:t>
            </a:r>
            <a:r>
              <a:rPr b="1" lang="en-IN" sz="3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between </a:t>
            </a: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JDK</a:t>
            </a:r>
            <a:r>
              <a:rPr b="1" lang="en-IN" sz="3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and JRE</a:t>
            </a:r>
            <a:endParaRPr b="0" lang="en-IN" sz="3600" spc="-1" strike="noStrike">
              <a:latin typeface="Calibri"/>
            </a:endParaRPr>
          </a:p>
        </p:txBody>
      </p:sp>
      <p:pic>
        <p:nvPicPr>
          <p:cNvPr id="179" name="object 3" descr=""/>
          <p:cNvPicPr/>
          <p:nvPr/>
        </p:nvPicPr>
        <p:blipFill>
          <a:blip r:embed="rId1"/>
          <a:stretch/>
        </p:blipFill>
        <p:spPr>
          <a:xfrm>
            <a:off x="1447920" y="1981080"/>
            <a:ext cx="6315120" cy="4914360"/>
          </a:xfrm>
          <a:prstGeom prst="rect">
            <a:avLst/>
          </a:prstGeom>
          <a:ln w="0">
            <a:noFill/>
          </a:ln>
        </p:spPr>
      </p:pic>
      <p:sp>
        <p:nvSpPr>
          <p:cNvPr id="180" name="PlaceHolder 2"/>
          <p:cNvSpPr>
            <a:spLocks noGrp="1"/>
          </p:cNvSpPr>
          <p:nvPr>
            <p:ph type="ftr" idx="31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32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44DCE0E3-1AA6-4170-86A2-A52B51B0112E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357200" y="1000800"/>
            <a:ext cx="64854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1" lang="en-IN" sz="3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12" strike="noStrike">
                <a:solidFill>
                  <a:srgbClr val="000000"/>
                </a:solidFill>
                <a:latin typeface="Times New Roman"/>
              </a:rPr>
              <a:t>Programming Environment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83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/>
            <a:ah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object 4"/>
          <p:cNvSpPr/>
          <p:nvPr/>
        </p:nvSpPr>
        <p:spPr>
          <a:xfrm>
            <a:off x="993240" y="2001240"/>
            <a:ext cx="8069400" cy="39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7" strike="noStrike">
                <a:latin typeface="Times New Roman"/>
              </a:rPr>
              <a:t>Java is a </a:t>
            </a:r>
            <a:r>
              <a:rPr b="1" lang="en-IN" sz="2800" spc="-12" strike="noStrike">
                <a:latin typeface="Times New Roman"/>
              </a:rPr>
              <a:t>concurrent, </a:t>
            </a:r>
            <a:r>
              <a:rPr b="1" lang="en-IN" sz="2800" spc="-7" strike="noStrike">
                <a:latin typeface="Times New Roman"/>
              </a:rPr>
              <a:t>class-based, object-oriented </a:t>
            </a:r>
            <a:r>
              <a:rPr b="1" lang="en-IN" sz="2800" spc="-1" strike="noStrike">
                <a:latin typeface="Times New Roman"/>
              </a:rPr>
              <a:t> </a:t>
            </a:r>
            <a:r>
              <a:rPr b="1" lang="en-IN" sz="2800" spc="-12" strike="noStrike">
                <a:latin typeface="Times New Roman"/>
              </a:rPr>
              <a:t>programming</a:t>
            </a:r>
            <a:r>
              <a:rPr b="1" lang="en-IN" sz="2800" spc="-7" strike="noStrike">
                <a:latin typeface="Times New Roman"/>
              </a:rPr>
              <a:t> </a:t>
            </a:r>
            <a:r>
              <a:rPr b="1" lang="en-IN" sz="2800" spc="-1" strike="noStrike">
                <a:latin typeface="Times New Roman"/>
              </a:rPr>
              <a:t>and</a:t>
            </a:r>
            <a:r>
              <a:rPr b="1" lang="en-IN" sz="2800" spc="704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runtime</a:t>
            </a:r>
            <a:r>
              <a:rPr b="1" lang="en-IN" sz="2800" spc="693" strike="noStrike">
                <a:latin typeface="Times New Roman"/>
              </a:rPr>
              <a:t> </a:t>
            </a:r>
            <a:r>
              <a:rPr b="1" lang="en-IN" sz="2800" spc="-12" strike="noStrike">
                <a:latin typeface="Times New Roman"/>
              </a:rPr>
              <a:t>environment</a:t>
            </a:r>
            <a:r>
              <a:rPr b="0" lang="en-IN" sz="2800" spc="-12" strike="noStrike">
                <a:latin typeface="Times New Roman"/>
              </a:rPr>
              <a:t>, </a:t>
            </a:r>
            <a:r>
              <a:rPr b="0" lang="en-IN" sz="2800" spc="-7" strike="noStrike">
                <a:latin typeface="Times New Roman"/>
              </a:rPr>
              <a:t> consisting</a:t>
            </a:r>
            <a:r>
              <a:rPr b="0" lang="en-IN" sz="2800" spc="-55" strike="noStrike">
                <a:latin typeface="Times New Roman"/>
              </a:rPr>
              <a:t> </a:t>
            </a:r>
            <a:r>
              <a:rPr b="0" lang="en-IN" sz="2800" spc="-1" strike="noStrike">
                <a:latin typeface="Times New Roman"/>
              </a:rPr>
              <a:t>of</a:t>
            </a:r>
            <a:endParaRPr b="0" lang="en-IN" sz="2800" spc="-1" strike="noStrike"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2239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600" spc="-1" strike="noStrike">
                <a:latin typeface="Times New Roman"/>
              </a:rPr>
              <a:t>A</a:t>
            </a:r>
            <a:r>
              <a:rPr b="0" lang="en-IN" sz="2600" spc="-171" strike="noStrike">
                <a:latin typeface="Times New Roman"/>
              </a:rPr>
              <a:t> </a:t>
            </a:r>
            <a:r>
              <a:rPr b="0" lang="en-IN" sz="2600" spc="4" strike="noStrike">
                <a:latin typeface="Times New Roman"/>
              </a:rPr>
              <a:t>p</a:t>
            </a:r>
            <a:r>
              <a:rPr b="0" lang="en-IN" sz="2600" spc="-7" strike="noStrike">
                <a:latin typeface="Times New Roman"/>
              </a:rPr>
              <a:t>r</a:t>
            </a:r>
            <a:r>
              <a:rPr b="0" lang="en-IN" sz="2600" spc="4" strike="noStrike">
                <a:latin typeface="Times New Roman"/>
              </a:rPr>
              <a:t>og</a:t>
            </a:r>
            <a:r>
              <a:rPr b="0" lang="en-IN" sz="2600" spc="-7" strike="noStrike">
                <a:latin typeface="Times New Roman"/>
              </a:rPr>
              <a:t>ra</a:t>
            </a:r>
            <a:r>
              <a:rPr b="0" lang="en-IN" sz="2600" spc="-12" strike="noStrike">
                <a:latin typeface="Times New Roman"/>
              </a:rPr>
              <a:t>mm</a:t>
            </a:r>
            <a:r>
              <a:rPr b="0" lang="en-IN" sz="2600" spc="-7" strike="noStrike">
                <a:latin typeface="Times New Roman"/>
              </a:rPr>
              <a:t>i</a:t>
            </a:r>
            <a:r>
              <a:rPr b="0" lang="en-IN" sz="2600" spc="4" strike="noStrike">
                <a:latin typeface="Times New Roman"/>
              </a:rPr>
              <a:t>n</a:t>
            </a:r>
            <a:r>
              <a:rPr b="0" lang="en-IN" sz="2600" spc="-1" strike="noStrike">
                <a:latin typeface="Times New Roman"/>
              </a:rPr>
              <a:t>g</a:t>
            </a:r>
            <a:r>
              <a:rPr b="0" lang="en-IN" sz="2600" spc="-12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la</a:t>
            </a:r>
            <a:r>
              <a:rPr b="0" lang="en-IN" sz="2600" spc="4" strike="noStrike">
                <a:latin typeface="Times New Roman"/>
              </a:rPr>
              <a:t>ngu</a:t>
            </a:r>
            <a:r>
              <a:rPr b="0" lang="en-IN" sz="2600" spc="-7" strike="noStrike">
                <a:latin typeface="Times New Roman"/>
              </a:rPr>
              <a:t>a</a:t>
            </a:r>
            <a:r>
              <a:rPr b="0" lang="en-IN" sz="2600" spc="4" strike="noStrike">
                <a:latin typeface="Times New Roman"/>
              </a:rPr>
              <a:t>g</a:t>
            </a:r>
            <a:r>
              <a:rPr b="0" lang="en-IN" sz="2600" spc="-1" strike="noStrike">
                <a:latin typeface="Times New Roman"/>
              </a:rPr>
              <a:t>e</a:t>
            </a:r>
            <a:endParaRPr b="0" lang="en-IN" sz="2600" spc="-1" strike="noStrike"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2186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600" spc="-1" strike="noStrike">
                <a:latin typeface="Times New Roman"/>
              </a:rPr>
              <a:t>An</a:t>
            </a:r>
            <a:r>
              <a:rPr b="0" lang="en-IN" sz="2600" spc="-165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API</a:t>
            </a:r>
            <a:r>
              <a:rPr b="0" lang="en-IN" sz="2600" spc="-21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s</a:t>
            </a:r>
            <a:r>
              <a:rPr b="0" lang="en-IN" sz="2600" spc="4" strike="noStrike">
                <a:latin typeface="Times New Roman"/>
              </a:rPr>
              <a:t>p</a:t>
            </a:r>
            <a:r>
              <a:rPr b="0" lang="en-IN" sz="2600" spc="-7" strike="noStrike">
                <a:latin typeface="Times New Roman"/>
              </a:rPr>
              <a:t>ecificati</a:t>
            </a:r>
            <a:r>
              <a:rPr b="0" lang="en-IN" sz="2600" spc="4" strike="noStrike">
                <a:latin typeface="Times New Roman"/>
              </a:rPr>
              <a:t>o</a:t>
            </a:r>
            <a:r>
              <a:rPr b="0" lang="en-IN" sz="2600" spc="-1" strike="noStrike">
                <a:latin typeface="Times New Roman"/>
              </a:rPr>
              <a:t>n</a:t>
            </a:r>
            <a:endParaRPr b="0" lang="en-IN" sz="2600" spc="-1" strike="noStrike"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2180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600" spc="-1" strike="noStrike">
                <a:latin typeface="Times New Roman"/>
              </a:rPr>
              <a:t>A</a:t>
            </a:r>
            <a:r>
              <a:rPr b="0" lang="en-IN" sz="2600" spc="-171" strike="noStrike">
                <a:latin typeface="Times New Roman"/>
              </a:rPr>
              <a:t> </a:t>
            </a:r>
            <a:r>
              <a:rPr b="0" lang="en-IN" sz="2600" spc="4" strike="noStrike">
                <a:latin typeface="Times New Roman"/>
              </a:rPr>
              <a:t>v</a:t>
            </a:r>
            <a:r>
              <a:rPr b="0" lang="en-IN" sz="2600" spc="-7" strike="noStrike">
                <a:latin typeface="Times New Roman"/>
              </a:rPr>
              <a:t>irt</a:t>
            </a:r>
            <a:r>
              <a:rPr b="0" lang="en-IN" sz="2600" spc="4" strike="noStrike">
                <a:latin typeface="Times New Roman"/>
              </a:rPr>
              <a:t>u</a:t>
            </a:r>
            <a:r>
              <a:rPr b="0" lang="en-IN" sz="2600" spc="-7" strike="noStrike">
                <a:latin typeface="Times New Roman"/>
              </a:rPr>
              <a:t>a</a:t>
            </a:r>
            <a:r>
              <a:rPr b="0" lang="en-IN" sz="2600" spc="-1" strike="noStrike">
                <a:latin typeface="Times New Roman"/>
              </a:rPr>
              <a:t>l</a:t>
            </a:r>
            <a:r>
              <a:rPr b="0" lang="en-IN" sz="2600" spc="-12" strike="noStrike">
                <a:latin typeface="Times New Roman"/>
              </a:rPr>
              <a:t> m</a:t>
            </a:r>
            <a:r>
              <a:rPr b="0" lang="en-IN" sz="2600" spc="-7" strike="noStrike">
                <a:latin typeface="Times New Roman"/>
              </a:rPr>
              <a:t>ac</a:t>
            </a:r>
            <a:r>
              <a:rPr b="0" lang="en-IN" sz="2600" spc="4" strike="noStrike">
                <a:latin typeface="Times New Roman"/>
              </a:rPr>
              <a:t>h</a:t>
            </a:r>
            <a:r>
              <a:rPr b="0" lang="en-IN" sz="2600" spc="-7" strike="noStrike">
                <a:latin typeface="Times New Roman"/>
              </a:rPr>
              <a:t>i</a:t>
            </a:r>
            <a:r>
              <a:rPr b="0" lang="en-IN" sz="2600" spc="4" strike="noStrike">
                <a:latin typeface="Times New Roman"/>
              </a:rPr>
              <a:t>n</a:t>
            </a:r>
            <a:r>
              <a:rPr b="0" lang="en-IN" sz="2600" spc="-1" strike="noStrike">
                <a:latin typeface="Times New Roman"/>
              </a:rPr>
              <a:t>e</a:t>
            </a:r>
            <a:r>
              <a:rPr b="0" lang="en-IN" sz="2600" spc="-12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s</a:t>
            </a:r>
            <a:r>
              <a:rPr b="0" lang="en-IN" sz="2600" spc="4" strike="noStrike">
                <a:latin typeface="Times New Roman"/>
              </a:rPr>
              <a:t>p</a:t>
            </a:r>
            <a:r>
              <a:rPr b="0" lang="en-IN" sz="2600" spc="-7" strike="noStrike">
                <a:latin typeface="Times New Roman"/>
              </a:rPr>
              <a:t>ecificati</a:t>
            </a:r>
            <a:r>
              <a:rPr b="0" lang="en-IN" sz="2600" spc="4" strike="noStrike">
                <a:latin typeface="Times New Roman"/>
              </a:rPr>
              <a:t>o</a:t>
            </a:r>
            <a:r>
              <a:rPr b="0" lang="en-IN" sz="2600" spc="-1" strike="noStrike">
                <a:latin typeface="Times New Roman"/>
              </a:rPr>
              <a:t>n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ftr" idx="33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34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92ABC2B5-E0DD-4FE4-9A55-86A48D885EEC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712240" y="1000800"/>
            <a:ext cx="46321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Development</a:t>
            </a:r>
            <a:r>
              <a:rPr b="1" lang="en-IN" sz="36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Platforms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35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36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E97F9964-5609-4500-ADF4-052A1085C712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993240" y="1620360"/>
            <a:ext cx="8071920" cy="48337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354960" indent="-34308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platforms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consist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of</a:t>
            </a:r>
            <a:r>
              <a:rPr b="0" lang="en-IN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1" lang="en-IN" sz="2800" spc="70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21" strike="noStrike">
                <a:solidFill>
                  <a:srgbClr val="000000"/>
                </a:solidFill>
                <a:latin typeface="Times New Roman"/>
              </a:rPr>
              <a:t>Virtual </a:t>
            </a:r>
            <a:r>
              <a:rPr b="1" lang="en-IN" sz="2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Machine (JVM)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an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Application </a:t>
            </a:r>
            <a:r>
              <a:rPr b="1" lang="en-IN" sz="2800" spc="-12" strike="noStrike">
                <a:solidFill>
                  <a:srgbClr val="000000"/>
                </a:solidFill>
                <a:latin typeface="Times New Roman"/>
              </a:rPr>
              <a:t>Programming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 interface</a:t>
            </a:r>
            <a:r>
              <a:rPr b="1" lang="en-IN" sz="2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(API).</a:t>
            </a:r>
            <a:endParaRPr b="0" lang="en-IN" sz="2800" spc="-1" strike="noStrike">
              <a:latin typeface="Calibri"/>
            </a:endParaRPr>
          </a:p>
          <a:p>
            <a:pPr lvl="1" marL="756360" indent="-286920" algn="just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latin typeface="Times New Roman"/>
              </a:rPr>
              <a:t>The </a:t>
            </a:r>
            <a:r>
              <a:rPr b="0" lang="en-IN" sz="2400" spc="-1" strike="noStrike">
                <a:latin typeface="Times New Roman"/>
              </a:rPr>
              <a:t>Java </a:t>
            </a:r>
            <a:r>
              <a:rPr b="0" lang="en-IN" sz="2400" spc="-26" strike="noStrike">
                <a:latin typeface="Times New Roman"/>
              </a:rPr>
              <a:t>Virtual</a:t>
            </a:r>
            <a:r>
              <a:rPr b="0" lang="en-IN" sz="2400" spc="-21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Machine </a:t>
            </a:r>
            <a:r>
              <a:rPr b="0" lang="en-IN" sz="2400" spc="-1" strike="noStrike">
                <a:latin typeface="Times New Roman"/>
              </a:rPr>
              <a:t>is a </a:t>
            </a:r>
            <a:r>
              <a:rPr b="0" lang="en-IN" sz="2400" spc="-7" strike="noStrike">
                <a:latin typeface="Times New Roman"/>
              </a:rPr>
              <a:t>program, for </a:t>
            </a:r>
            <a:r>
              <a:rPr b="0" lang="en-IN" sz="2400" spc="-1" strike="noStrike">
                <a:latin typeface="Times New Roman"/>
              </a:rPr>
              <a:t>a </a:t>
            </a:r>
            <a:r>
              <a:rPr b="0" lang="en-IN" sz="2400" spc="-12" strike="noStrike">
                <a:latin typeface="Times New Roman"/>
              </a:rPr>
              <a:t>particular </a:t>
            </a:r>
            <a:r>
              <a:rPr b="0" lang="en-IN" sz="2400" spc="-7" strike="noStrike">
                <a:latin typeface="Times New Roman"/>
              </a:rPr>
              <a:t> hardware and software </a:t>
            </a:r>
            <a:r>
              <a:rPr b="0" lang="en-IN" sz="2400" spc="-12" strike="noStrike">
                <a:latin typeface="Times New Roman"/>
              </a:rPr>
              <a:t>platform, </a:t>
            </a:r>
            <a:r>
              <a:rPr b="0" lang="en-IN" sz="2400" spc="-7" strike="noStrike">
                <a:latin typeface="Times New Roman"/>
              </a:rPr>
              <a:t>that </a:t>
            </a:r>
            <a:r>
              <a:rPr b="0" i="1" lang="en-IN" sz="2400" spc="-7" strike="noStrike">
                <a:latin typeface="Times New Roman"/>
              </a:rPr>
              <a:t>runs </a:t>
            </a:r>
            <a:r>
              <a:rPr b="0" i="1" lang="en-IN" sz="2400" spc="-1" strike="noStrike">
                <a:latin typeface="Times New Roman"/>
              </a:rPr>
              <a:t>Java </a:t>
            </a:r>
            <a:r>
              <a:rPr b="0" i="1" lang="en-IN" sz="2400" spc="-7" strike="noStrike">
                <a:latin typeface="Times New Roman"/>
              </a:rPr>
              <a:t>technology </a:t>
            </a:r>
            <a:r>
              <a:rPr b="0" i="1" lang="en-IN" sz="2400" spc="-1" strike="noStrike">
                <a:latin typeface="Times New Roman"/>
              </a:rPr>
              <a:t> </a:t>
            </a:r>
            <a:r>
              <a:rPr b="0" i="1" lang="en-IN" sz="2400" spc="-7" strike="noStrike">
                <a:latin typeface="Times New Roman"/>
              </a:rPr>
              <a:t>applications.</a:t>
            </a:r>
            <a:endParaRPr b="0" lang="en-IN" sz="2400" spc="-1" strike="noStrike">
              <a:latin typeface="Calibri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latin typeface="Times New Roman"/>
              </a:rPr>
              <a:t>An</a:t>
            </a:r>
            <a:r>
              <a:rPr b="0" lang="en-IN" sz="2400" spc="12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API</a:t>
            </a:r>
            <a:r>
              <a:rPr b="0" lang="en-IN" sz="2400" spc="24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is</a:t>
            </a:r>
            <a:r>
              <a:rPr b="0" lang="en-IN" sz="2400" spc="24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a</a:t>
            </a:r>
            <a:r>
              <a:rPr b="0" lang="en-IN" sz="2400" spc="4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collection</a:t>
            </a:r>
            <a:r>
              <a:rPr b="0" lang="en-IN" sz="2400" spc="18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of</a:t>
            </a:r>
            <a:r>
              <a:rPr b="0" lang="en-IN" sz="2400" spc="12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software</a:t>
            </a:r>
            <a:r>
              <a:rPr b="0" lang="en-IN" sz="2400" spc="24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components</a:t>
            </a:r>
            <a:r>
              <a:rPr b="0" lang="en-IN" sz="2400" spc="18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that</a:t>
            </a:r>
            <a:r>
              <a:rPr b="0" lang="en-IN" sz="2400" spc="24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you</a:t>
            </a:r>
            <a:r>
              <a:rPr b="0" lang="en-IN" sz="2400" spc="9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can</a:t>
            </a:r>
            <a:endParaRPr b="0" lang="en-IN" sz="2400" spc="-1" strike="noStrike">
              <a:latin typeface="Calibri"/>
            </a:endParaRPr>
          </a:p>
          <a:p>
            <a:pPr marL="756360">
              <a:lnSpc>
                <a:spcPct val="100000"/>
              </a:lnSpc>
              <a:spcBef>
                <a:spcPts val="1440"/>
              </a:spcBef>
              <a:buNone/>
              <a:tabLst>
                <a:tab algn="l" pos="757080"/>
              </a:tabLst>
            </a:pP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create</a:t>
            </a:r>
            <a:r>
              <a:rPr b="0" i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other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software</a:t>
            </a:r>
            <a:r>
              <a:rPr b="0" i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or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applications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712240" y="1000800"/>
            <a:ext cx="46321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Development</a:t>
            </a:r>
            <a:r>
              <a:rPr b="1" lang="en-IN" sz="36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Platforms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92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/>
            <a:ah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8071920" cy="4887360"/>
          </a:xfrm>
          <a:prstGeom prst="rect">
            <a:avLst/>
          </a:prstGeom>
          <a:noFill/>
          <a:ln w="0">
            <a:noFill/>
          </a:ln>
        </p:spPr>
        <p:txBody>
          <a:bodyPr lIns="0" rIns="0" tIns="469800" bIns="0" anchor="t">
            <a:noAutofit/>
          </a:bodyPr>
          <a:p>
            <a:pPr marL="354960" indent="-343080" algn="just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development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platform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particular </a:t>
            </a:r>
            <a:r>
              <a:rPr b="0" lang="en-IN" sz="2800" spc="-6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800" spc="-7" strike="noStrike">
                <a:solidFill>
                  <a:srgbClr val="000000"/>
                </a:solidFill>
                <a:latin typeface="Times New Roman"/>
              </a:rPr>
              <a:t>environment in which Java programming </a:t>
            </a:r>
            <a:r>
              <a:rPr b="1" i="1" lang="en-IN" sz="2800" spc="-1" strike="noStrike">
                <a:solidFill>
                  <a:srgbClr val="000000"/>
                </a:solidFill>
                <a:latin typeface="Times New Roman"/>
              </a:rPr>
              <a:t>language </a:t>
            </a:r>
            <a:r>
              <a:rPr b="1" i="1" lang="en-IN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800" spc="-1" strike="noStrike">
                <a:solidFill>
                  <a:srgbClr val="000000"/>
                </a:solidFill>
                <a:latin typeface="Times New Roman"/>
              </a:rPr>
              <a:t>applications</a:t>
            </a:r>
            <a:r>
              <a:rPr b="1" i="1" lang="en-IN" sz="28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800" spc="-1" strike="noStrike">
                <a:solidFill>
                  <a:srgbClr val="000000"/>
                </a:solidFill>
                <a:latin typeface="Times New Roman"/>
              </a:rPr>
              <a:t>run.</a:t>
            </a:r>
            <a:endParaRPr b="0" lang="en-IN" sz="2800" spc="-1" strike="noStrike">
              <a:latin typeface="Calibri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1638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600" spc="-1" strike="noStrike">
                <a:latin typeface="Times New Roman"/>
              </a:rPr>
              <a:t>Java</a:t>
            </a:r>
            <a:r>
              <a:rPr b="0" lang="en-IN" sz="2600" spc="-26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Platform, </a:t>
            </a:r>
            <a:r>
              <a:rPr b="0" lang="en-IN" sz="2600" spc="-1" strike="noStrike">
                <a:latin typeface="Times New Roman"/>
              </a:rPr>
              <a:t>Standard</a:t>
            </a:r>
            <a:r>
              <a:rPr b="0" lang="en-IN" sz="2600" spc="-26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Edition</a:t>
            </a:r>
            <a:r>
              <a:rPr b="0" lang="en-IN" sz="2600" spc="-12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(Java</a:t>
            </a:r>
            <a:r>
              <a:rPr b="0" lang="en-IN" sz="2600" spc="-26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SE)</a:t>
            </a:r>
            <a:endParaRPr b="0" lang="en-IN" sz="2600" spc="-1" strike="noStrike">
              <a:latin typeface="Calibri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2186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600" spc="-1" strike="noStrike">
                <a:latin typeface="Times New Roman"/>
              </a:rPr>
              <a:t>Java</a:t>
            </a:r>
            <a:r>
              <a:rPr b="0" lang="en-IN" sz="2600" spc="-26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Platform,</a:t>
            </a:r>
            <a:r>
              <a:rPr b="0" lang="en-IN" sz="2600" spc="-12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Enterprise</a:t>
            </a:r>
            <a:r>
              <a:rPr b="0" lang="en-IN" sz="2600" spc="-26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Edition</a:t>
            </a:r>
            <a:r>
              <a:rPr b="0" lang="en-IN" sz="2600" spc="-15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(Java</a:t>
            </a:r>
            <a:r>
              <a:rPr b="0" lang="en-IN" sz="2600" spc="-21" strike="noStrike">
                <a:latin typeface="Times New Roman"/>
              </a:rPr>
              <a:t> </a:t>
            </a:r>
            <a:r>
              <a:rPr b="0" lang="en-IN" sz="2600" spc="4" strike="noStrike">
                <a:latin typeface="Times New Roman"/>
              </a:rPr>
              <a:t>EE)</a:t>
            </a:r>
            <a:endParaRPr b="0" lang="en-IN" sz="2600" spc="-1" strike="noStrike">
              <a:latin typeface="Calibri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2180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600" spc="-1" strike="noStrike">
                <a:latin typeface="Times New Roman"/>
              </a:rPr>
              <a:t>Java</a:t>
            </a:r>
            <a:r>
              <a:rPr b="0" lang="en-IN" sz="2600" spc="-21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Platform, Micro</a:t>
            </a:r>
            <a:r>
              <a:rPr b="0" lang="en-IN" sz="2600" spc="-1" strike="noStrike">
                <a:latin typeface="Times New Roman"/>
              </a:rPr>
              <a:t> Edition</a:t>
            </a:r>
            <a:r>
              <a:rPr b="0" lang="en-IN" sz="2600" spc="-21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(Java</a:t>
            </a:r>
            <a:r>
              <a:rPr b="0" lang="en-IN" sz="2600" spc="-12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ME)</a:t>
            </a:r>
            <a:endParaRPr b="0" lang="en-IN" sz="2600" spc="-1" strike="noStrike">
              <a:latin typeface="Calibri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2186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600" spc="-1" strike="noStrike">
                <a:latin typeface="Times New Roman"/>
              </a:rPr>
              <a:t>Java</a:t>
            </a:r>
            <a:r>
              <a:rPr b="0" lang="en-IN" sz="2600" spc="-60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FX</a:t>
            </a:r>
            <a:endParaRPr b="0" lang="en-IN" sz="2600" spc="-1" strike="noStrike"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ftr" idx="37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sldNum" idx="38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D4D0B60B-3058-4401-9AC1-04238D89CD16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36040" y="758520"/>
            <a:ext cx="74721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Development</a:t>
            </a:r>
            <a:r>
              <a:rPr b="1" lang="en-IN" sz="32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Platforms</a:t>
            </a:r>
            <a:r>
              <a:rPr b="1" lang="en-IN" sz="32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-</a:t>
            </a:r>
            <a:r>
              <a:rPr b="1" lang="en-IN" sz="3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200" spc="-7" strike="noStrike">
                <a:solidFill>
                  <a:srgbClr val="000000"/>
                </a:solidFill>
                <a:latin typeface="Times New Roman"/>
              </a:rPr>
              <a:t>Standard</a:t>
            </a:r>
            <a:r>
              <a:rPr b="1" lang="en-IN" sz="32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200" spc="-7" strike="noStrike">
                <a:solidFill>
                  <a:srgbClr val="000000"/>
                </a:solidFill>
                <a:latin typeface="Times New Roman"/>
              </a:rPr>
              <a:t>Edition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197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/>
            <a:ah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8071920" cy="4671720"/>
          </a:xfrm>
          <a:prstGeom prst="rect">
            <a:avLst/>
          </a:prstGeom>
          <a:noFill/>
          <a:ln w="0">
            <a:noFill/>
          </a:ln>
        </p:spPr>
        <p:txBody>
          <a:bodyPr lIns="0" rIns="0" tIns="85680" bIns="0" anchor="t">
            <a:noAutofit/>
          </a:bodyPr>
          <a:p>
            <a:pPr marL="354960" indent="-343080" algn="just">
              <a:lnSpc>
                <a:spcPct val="8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When most people think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Java programming language,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they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think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 (</a:t>
            </a:r>
            <a:r>
              <a:rPr b="1" lang="en-IN" sz="2400" spc="-7" strike="noStrike">
                <a:solidFill>
                  <a:srgbClr val="2207e8"/>
                </a:solidFill>
                <a:latin typeface="Times New Roman"/>
              </a:rPr>
              <a:t>Standard</a:t>
            </a:r>
            <a:r>
              <a:rPr b="1" lang="en-IN" sz="2400" spc="4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2207e8"/>
                </a:solidFill>
                <a:latin typeface="Times New Roman"/>
              </a:rPr>
              <a:t>Edition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400" spc="-14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API.</a:t>
            </a:r>
            <a:endParaRPr b="0" lang="en-IN" sz="24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None/>
              <a:tabLst>
                <a:tab algn="l" pos="355680"/>
              </a:tabLst>
            </a:pPr>
            <a:endParaRPr b="0" lang="en-IN" sz="2500" spc="-1" strike="noStrike">
              <a:latin typeface="Calibri"/>
            </a:endParaRPr>
          </a:p>
          <a:p>
            <a:pPr marL="355680" indent="-343080">
              <a:lnSpc>
                <a:spcPts val="2591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400" spc="38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SE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's</a:t>
            </a:r>
            <a:r>
              <a:rPr b="0" lang="en-IN" sz="2400" spc="39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API</a:t>
            </a:r>
            <a:r>
              <a:rPr b="0" lang="en-IN" sz="2400" spc="38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provides</a:t>
            </a:r>
            <a:r>
              <a:rPr b="1" lang="en-IN" sz="2400" spc="38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400" spc="38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core</a:t>
            </a:r>
            <a:r>
              <a:rPr b="1" lang="en-IN" sz="2400" spc="38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functionality</a:t>
            </a:r>
            <a:r>
              <a:rPr b="1" lang="en-IN" sz="2400" spc="3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1" lang="en-IN" sz="2400" spc="38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400" spc="38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Java</a:t>
            </a:r>
            <a:endParaRPr b="0" lang="en-IN" sz="2400" spc="-1" strike="noStrike">
              <a:latin typeface="Calibri"/>
            </a:endParaRPr>
          </a:p>
          <a:p>
            <a:pPr marL="354960">
              <a:lnSpc>
                <a:spcPts val="2591"/>
              </a:lnSpc>
              <a:buNone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programming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language.</a:t>
            </a:r>
            <a:endParaRPr b="0" lang="en-IN" sz="24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None/>
              <a:tabLst>
                <a:tab algn="l" pos="354960"/>
                <a:tab algn="l" pos="355680"/>
              </a:tabLst>
            </a:pPr>
            <a:endParaRPr b="0" lang="en-IN" sz="3000" spc="-1" strike="noStrike">
              <a:latin typeface="Calibri"/>
            </a:endParaRPr>
          </a:p>
          <a:p>
            <a:pPr marL="354960" indent="-343080" algn="just">
              <a:lnSpc>
                <a:spcPct val="8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defines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everything from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basic types and objects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the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programming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language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high-level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classes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networking, 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security,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database access, graphical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interface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(GUI) development,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XML</a:t>
            </a:r>
            <a:r>
              <a:rPr b="0" lang="en-IN" sz="24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parsing.</a:t>
            </a:r>
            <a:endParaRPr b="0" lang="en-IN" sz="24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None/>
              <a:tabLst>
                <a:tab algn="l" pos="355680"/>
              </a:tabLst>
            </a:pPr>
            <a:endParaRPr b="0" lang="en-IN" sz="3000" spc="-1" strike="noStrike">
              <a:latin typeface="Calibri"/>
            </a:endParaRPr>
          </a:p>
          <a:p>
            <a:pPr marL="354960" indent="-343080" algn="just">
              <a:lnSpc>
                <a:spcPct val="8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Java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 platform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consists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of a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virtual machine, development </a:t>
            </a:r>
            <a:r>
              <a:rPr b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tools,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deployment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technologies,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other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1" lang="en-IN" sz="2400" spc="5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libraries </a:t>
            </a:r>
            <a:r>
              <a:rPr b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toolkits</a:t>
            </a:r>
            <a:r>
              <a:rPr b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commonly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technology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applications.</a:t>
            </a:r>
            <a:endParaRPr b="0" lang="en-IN" sz="2400" spc="-1" strike="noStrike"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ftr" idx="39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sldNum" idx="40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7EDBEFCD-0BFE-4DD4-B76E-7B729BE56379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40600" y="1183680"/>
            <a:ext cx="79682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100" spc="-7" strike="noStrike">
                <a:solidFill>
                  <a:srgbClr val="000000"/>
                </a:solidFill>
                <a:latin typeface="Times New Roman"/>
              </a:rPr>
              <a:t>Development</a:t>
            </a:r>
            <a:r>
              <a:rPr b="1" lang="en-IN" sz="31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100" spc="-7" strike="noStrike">
                <a:solidFill>
                  <a:srgbClr val="000000"/>
                </a:solidFill>
                <a:latin typeface="Times New Roman"/>
              </a:rPr>
              <a:t>Platforms</a:t>
            </a:r>
            <a:r>
              <a:rPr b="1" lang="en-IN" sz="3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–Enterprise</a:t>
            </a:r>
            <a:r>
              <a:rPr b="1" lang="en-IN" sz="3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Edition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ftr" idx="41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42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34B9AD69-96E9-4569-AEEF-E7DA036B01A7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993240" y="1620360"/>
            <a:ext cx="8071920" cy="5399640"/>
          </a:xfrm>
          <a:prstGeom prst="rect">
            <a:avLst/>
          </a:prstGeom>
          <a:noFill/>
          <a:ln w="0">
            <a:noFill/>
          </a:ln>
        </p:spPr>
        <p:txBody>
          <a:bodyPr lIns="0" rIns="0" tIns="982080" bIns="0" anchor="t">
            <a:noAutofit/>
          </a:bodyPr>
          <a:p>
            <a:pPr marL="354960" indent="-343080" algn="just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800" spc="39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800" spc="4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EE</a:t>
            </a:r>
            <a:r>
              <a:rPr b="0" lang="en-IN" sz="2800" spc="4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IN" sz="2800" spc="-7" strike="noStrike">
                <a:solidFill>
                  <a:srgbClr val="2207e8"/>
                </a:solidFill>
                <a:latin typeface="Times New Roman"/>
              </a:rPr>
              <a:t>Enterprise</a:t>
            </a:r>
            <a:r>
              <a:rPr b="1" lang="en-IN" sz="2800" spc="406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2207e8"/>
                </a:solidFill>
                <a:latin typeface="Times New Roman"/>
              </a:rPr>
              <a:t>Edition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800" spc="4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platform</a:t>
            </a:r>
            <a:r>
              <a:rPr b="0" lang="en-IN" sz="2800" spc="4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800" spc="4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built </a:t>
            </a:r>
            <a:r>
              <a:rPr b="0" lang="en-IN" sz="2800" spc="-69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top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SE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 platform.</a:t>
            </a:r>
            <a:endParaRPr b="0" lang="en-IN" sz="28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None/>
              <a:tabLst>
                <a:tab algn="l" pos="355680"/>
              </a:tabLst>
            </a:pPr>
            <a:endParaRPr b="0" lang="en-IN" sz="4050" spc="-1" strike="noStrike">
              <a:latin typeface="Calibri"/>
            </a:endParaRPr>
          </a:p>
          <a:p>
            <a:pPr marL="354960" indent="-34308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The Java EE platform provides 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an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API and 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runtime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 environment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developing 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running </a:t>
            </a:r>
            <a:r>
              <a:rPr b="1" lang="en-IN" sz="2800" spc="-12" strike="noStrike">
                <a:solidFill>
                  <a:srgbClr val="000000"/>
                </a:solidFill>
                <a:latin typeface="Times New Roman"/>
              </a:rPr>
              <a:t>large-scale,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2" strike="noStrike">
                <a:solidFill>
                  <a:srgbClr val="000000"/>
                </a:solidFill>
                <a:latin typeface="Times New Roman"/>
              </a:rPr>
              <a:t>multi-tiered,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scalable, </a:t>
            </a:r>
            <a:r>
              <a:rPr b="1" lang="en-IN" sz="2800" spc="-12" strike="noStrike">
                <a:solidFill>
                  <a:srgbClr val="000000"/>
                </a:solidFill>
                <a:latin typeface="Times New Roman"/>
              </a:rPr>
              <a:t>reliable,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1" lang="en-IN" sz="2800" spc="-15" strike="noStrike">
                <a:solidFill>
                  <a:srgbClr val="000000"/>
                </a:solidFill>
                <a:latin typeface="Times New Roman"/>
              </a:rPr>
              <a:t>secure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network </a:t>
            </a:r>
            <a:r>
              <a:rPr b="1" lang="en-IN" sz="2800" spc="-6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applications.</a:t>
            </a:r>
            <a:endParaRPr b="0" lang="en-IN" sz="2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65320" y="1260000"/>
            <a:ext cx="77245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Development</a:t>
            </a:r>
            <a:r>
              <a:rPr b="1" lang="en-IN" sz="3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Platforms</a:t>
            </a:r>
            <a:r>
              <a:rPr b="1" lang="en-IN" sz="36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imes New Roman"/>
              </a:rPr>
              <a:t>–Micro</a:t>
            </a:r>
            <a:r>
              <a:rPr b="1" lang="en-IN" sz="3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Edition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ftr" idx="43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44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9CE547F0-E54A-4418-8A45-B26F3DEA29A0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8" name="object 3"/>
          <p:cNvSpPr/>
          <p:nvPr/>
        </p:nvSpPr>
        <p:spPr>
          <a:xfrm>
            <a:off x="993240" y="2367720"/>
            <a:ext cx="807120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800" spc="-7" strike="noStrike">
                <a:latin typeface="Times New Roman"/>
              </a:rPr>
              <a:t>The</a:t>
            </a:r>
            <a:r>
              <a:rPr b="0" lang="en-IN" sz="2800" spc="228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Java</a:t>
            </a:r>
            <a:r>
              <a:rPr b="0" lang="en-IN" sz="2800" spc="228" strike="noStrike">
                <a:latin typeface="Times New Roman"/>
              </a:rPr>
              <a:t> </a:t>
            </a:r>
            <a:r>
              <a:rPr b="0" lang="en-IN" sz="2800" spc="-12" strike="noStrike">
                <a:latin typeface="Times New Roman"/>
              </a:rPr>
              <a:t>ME</a:t>
            </a:r>
            <a:r>
              <a:rPr b="0" lang="en-IN" sz="2800" spc="233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platform</a:t>
            </a:r>
            <a:r>
              <a:rPr b="0" lang="en-IN" sz="2800" spc="219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provides</a:t>
            </a:r>
            <a:r>
              <a:rPr b="0" lang="en-IN" sz="2800" spc="242" strike="noStrike">
                <a:latin typeface="Times New Roman"/>
              </a:rPr>
              <a:t> </a:t>
            </a:r>
            <a:r>
              <a:rPr b="0" lang="en-IN" sz="2800" spc="-12" strike="noStrike">
                <a:latin typeface="Times New Roman"/>
              </a:rPr>
              <a:t>an</a:t>
            </a:r>
            <a:r>
              <a:rPr b="0" lang="en-IN" sz="2800" spc="239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API</a:t>
            </a:r>
            <a:r>
              <a:rPr b="0" lang="en-IN" sz="2800" spc="253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and</a:t>
            </a:r>
            <a:r>
              <a:rPr b="0" lang="en-IN" sz="2800" spc="239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a</a:t>
            </a:r>
            <a:r>
              <a:rPr b="0" lang="en-IN" sz="2800" spc="233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small-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09" name="object 4"/>
          <p:cNvSpPr/>
          <p:nvPr/>
        </p:nvSpPr>
        <p:spPr>
          <a:xfrm>
            <a:off x="8230680" y="2793960"/>
            <a:ext cx="834120" cy="193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95760">
              <a:lnSpc>
                <a:spcPct val="15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latin typeface="Times New Roman"/>
              </a:rPr>
              <a:t>Jav</a:t>
            </a:r>
            <a:r>
              <a:rPr b="1" lang="en-IN" sz="2800" spc="-7" strike="noStrike">
                <a:latin typeface="Times New Roman"/>
              </a:rPr>
              <a:t>a  s</a:t>
            </a:r>
            <a:r>
              <a:rPr b="1" lang="en-IN" sz="2800" spc="-12" strike="noStrike">
                <a:latin typeface="Times New Roman"/>
              </a:rPr>
              <a:t>m</a:t>
            </a:r>
            <a:r>
              <a:rPr b="1" lang="en-IN" sz="2800" spc="-1" strike="noStrike">
                <a:latin typeface="Times New Roman"/>
              </a:rPr>
              <a:t>a</a:t>
            </a:r>
            <a:r>
              <a:rPr b="1" lang="en-IN" sz="2800" spc="-15" strike="noStrike">
                <a:latin typeface="Times New Roman"/>
              </a:rPr>
              <a:t>l</a:t>
            </a:r>
            <a:r>
              <a:rPr b="1" lang="en-IN" sz="2800" spc="-7" strike="noStrike">
                <a:latin typeface="Times New Roman"/>
              </a:rPr>
              <a:t>l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0" name="object 5"/>
          <p:cNvSpPr/>
          <p:nvPr/>
        </p:nvSpPr>
        <p:spPr>
          <a:xfrm>
            <a:off x="1335960" y="2793960"/>
            <a:ext cx="6620040" cy="193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50000"/>
              </a:lnSpc>
              <a:spcBef>
                <a:spcPts val="99"/>
              </a:spcBef>
              <a:buNone/>
            </a:pPr>
            <a:r>
              <a:rPr b="0" lang="en-IN" sz="2800" spc="-7" strike="noStrike">
                <a:latin typeface="Times New Roman"/>
              </a:rPr>
              <a:t>footprint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virtual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machine</a:t>
            </a:r>
            <a:r>
              <a:rPr b="0" lang="en-IN" sz="2800" spc="-1" strike="noStrike">
                <a:latin typeface="Times New Roman"/>
              </a:rPr>
              <a:t> for</a:t>
            </a:r>
            <a:r>
              <a:rPr b="0" lang="en-IN" sz="2800" spc="4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running </a:t>
            </a:r>
            <a:r>
              <a:rPr b="1" lang="en-IN" sz="2800" spc="-1" strike="noStrike">
                <a:latin typeface="Times New Roman"/>
              </a:rPr>
              <a:t> </a:t>
            </a:r>
            <a:r>
              <a:rPr b="1" lang="en-IN" sz="2800" spc="-12" strike="noStrike">
                <a:latin typeface="Times New Roman"/>
              </a:rPr>
              <a:t>programming</a:t>
            </a:r>
            <a:r>
              <a:rPr b="1" lang="en-IN" sz="2800" spc="-7" strike="noStrike">
                <a:latin typeface="Times New Roman"/>
              </a:rPr>
              <a:t> </a:t>
            </a:r>
            <a:r>
              <a:rPr b="1" lang="en-IN" sz="2800" spc="-1" strike="noStrike">
                <a:latin typeface="Times New Roman"/>
              </a:rPr>
              <a:t>language</a:t>
            </a:r>
            <a:r>
              <a:rPr b="1" lang="en-IN" sz="2800" spc="4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applications</a:t>
            </a:r>
            <a:r>
              <a:rPr b="1" lang="en-IN" sz="2800" spc="-1" strike="noStrike">
                <a:latin typeface="Times New Roman"/>
              </a:rPr>
              <a:t> on </a:t>
            </a:r>
            <a:r>
              <a:rPr b="1" lang="en-IN" sz="2800" spc="4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devices,</a:t>
            </a:r>
            <a:r>
              <a:rPr b="1" lang="en-IN" sz="2800" spc="-26" strike="noStrike">
                <a:latin typeface="Times New Roman"/>
              </a:rPr>
              <a:t> </a:t>
            </a:r>
            <a:r>
              <a:rPr b="1" lang="en-IN" sz="2800" spc="-12" strike="noStrike">
                <a:latin typeface="Times New Roman"/>
              </a:rPr>
              <a:t>like</a:t>
            </a:r>
            <a:r>
              <a:rPr b="1" lang="en-IN" sz="2800" spc="9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mobile</a:t>
            </a:r>
            <a:r>
              <a:rPr b="1" lang="en-IN" sz="2800" spc="-12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phones.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1" name="object 6"/>
          <p:cNvSpPr/>
          <p:nvPr/>
        </p:nvSpPr>
        <p:spPr>
          <a:xfrm>
            <a:off x="993240" y="4799520"/>
            <a:ext cx="8069760" cy="193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7" strike="noStrike">
                <a:latin typeface="Times New Roman"/>
              </a:rPr>
              <a:t>This API </a:t>
            </a:r>
            <a:r>
              <a:rPr b="0" lang="en-IN" sz="2800" spc="-1" strike="noStrike">
                <a:latin typeface="Times New Roman"/>
              </a:rPr>
              <a:t>is </a:t>
            </a:r>
            <a:r>
              <a:rPr b="0" lang="en-IN" sz="2800" spc="-7" strike="noStrike">
                <a:latin typeface="Times New Roman"/>
              </a:rPr>
              <a:t>a subset </a:t>
            </a:r>
            <a:r>
              <a:rPr b="0" lang="en-IN" sz="2800" spc="-1" strike="noStrike">
                <a:latin typeface="Times New Roman"/>
              </a:rPr>
              <a:t>of the </a:t>
            </a:r>
            <a:r>
              <a:rPr b="0" lang="en-IN" sz="2800" spc="-7" strike="noStrike">
                <a:latin typeface="Times New Roman"/>
              </a:rPr>
              <a:t>Java </a:t>
            </a:r>
            <a:r>
              <a:rPr b="0" lang="en-IN" sz="2800" spc="4" strike="noStrike">
                <a:latin typeface="Times New Roman"/>
              </a:rPr>
              <a:t>SE </a:t>
            </a:r>
            <a:r>
              <a:rPr b="0" lang="en-IN" sz="2800" spc="-1" strike="noStrike">
                <a:latin typeface="Times New Roman"/>
              </a:rPr>
              <a:t>API, </a:t>
            </a:r>
            <a:r>
              <a:rPr b="0" lang="en-IN" sz="2800" spc="-7" strike="noStrike">
                <a:latin typeface="Times New Roman"/>
              </a:rPr>
              <a:t>along with 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special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12" strike="noStrike">
                <a:latin typeface="Times New Roman"/>
              </a:rPr>
              <a:t>class</a:t>
            </a:r>
            <a:r>
              <a:rPr b="0" lang="en-IN" sz="2800" spc="-7" strike="noStrike">
                <a:latin typeface="Times New Roman"/>
              </a:rPr>
              <a:t> libraries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useful</a:t>
            </a:r>
            <a:r>
              <a:rPr b="0" lang="en-IN" sz="2800" spc="-1" strike="noStrike">
                <a:latin typeface="Times New Roman"/>
              </a:rPr>
              <a:t> for</a:t>
            </a:r>
            <a:r>
              <a:rPr b="0" lang="en-IN" sz="2800" spc="4" strike="noStrike">
                <a:latin typeface="Times New Roman"/>
              </a:rPr>
              <a:t> </a:t>
            </a:r>
            <a:r>
              <a:rPr b="1" lang="en-IN" sz="2800" spc="-1" strike="noStrike">
                <a:latin typeface="Times New Roman"/>
              </a:rPr>
              <a:t>small</a:t>
            </a:r>
            <a:r>
              <a:rPr b="1" lang="en-IN" sz="2800" spc="4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device </a:t>
            </a:r>
            <a:r>
              <a:rPr b="1" lang="en-IN" sz="2800" spc="-1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application</a:t>
            </a:r>
            <a:r>
              <a:rPr b="1" lang="en-IN" sz="2800" spc="-32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development</a:t>
            </a:r>
            <a:r>
              <a:rPr b="0" lang="en-IN" sz="2800" spc="-7" strike="noStrike">
                <a:latin typeface="Times New Roman"/>
              </a:rPr>
              <a:t>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388760" y="1000800"/>
            <a:ext cx="12780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34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opics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ftr" idx="12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13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14D60F64-0458-445E-A5D4-142EBE3B3FC5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3" name="object 3"/>
          <p:cNvSpPr/>
          <p:nvPr/>
        </p:nvSpPr>
        <p:spPr>
          <a:xfrm>
            <a:off x="993240" y="1772640"/>
            <a:ext cx="8069760" cy="48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"/>
              <a:tabLst>
                <a:tab algn="l" pos="355680"/>
                <a:tab algn="l" pos="1371600"/>
                <a:tab algn="l" pos="3692520"/>
                <a:tab algn="l" pos="5934600"/>
                <a:tab algn="l" pos="6835320"/>
              </a:tabLst>
            </a:pPr>
            <a:r>
              <a:rPr b="0" lang="en-IN" sz="2800" spc="-7" strike="noStrike">
                <a:latin typeface="Times New Roman"/>
              </a:rPr>
              <a:t>J</a:t>
            </a:r>
            <a:r>
              <a:rPr b="0" lang="en-IN" sz="2800" spc="-15" strike="noStrike">
                <a:latin typeface="Times New Roman"/>
              </a:rPr>
              <a:t>a</a:t>
            </a:r>
            <a:r>
              <a:rPr b="0" lang="en-IN" sz="2800" spc="-1" strike="noStrike">
                <a:latin typeface="Times New Roman"/>
              </a:rPr>
              <a:t>v</a:t>
            </a:r>
            <a:r>
              <a:rPr b="0" lang="en-IN" sz="2800" spc="-7" strike="noStrike">
                <a:latin typeface="Times New Roman"/>
              </a:rPr>
              <a:t>a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1" strike="noStrike">
                <a:latin typeface="Times New Roman"/>
              </a:rPr>
              <a:t>p</a:t>
            </a:r>
            <a:r>
              <a:rPr b="0" lang="en-IN" sz="2800" spc="-7" strike="noStrike">
                <a:latin typeface="Times New Roman"/>
              </a:rPr>
              <a:t>r</a:t>
            </a:r>
            <a:r>
              <a:rPr b="0" lang="en-IN" sz="2800" spc="-1" strike="noStrike">
                <a:latin typeface="Times New Roman"/>
              </a:rPr>
              <a:t>og</a:t>
            </a:r>
            <a:r>
              <a:rPr b="0" lang="en-IN" sz="2800" spc="-7" strike="noStrike">
                <a:latin typeface="Times New Roman"/>
              </a:rPr>
              <a:t>r</a:t>
            </a:r>
            <a:r>
              <a:rPr b="0" lang="en-IN" sz="2800" spc="-15" strike="noStrike">
                <a:latin typeface="Times New Roman"/>
              </a:rPr>
              <a:t>a</a:t>
            </a:r>
            <a:r>
              <a:rPr b="0" lang="en-IN" sz="2800" spc="-12" strike="noStrike">
                <a:latin typeface="Times New Roman"/>
              </a:rPr>
              <a:t>m</a:t>
            </a:r>
            <a:r>
              <a:rPr b="0" lang="en-IN" sz="2800" spc="-26" strike="noStrike">
                <a:latin typeface="Times New Roman"/>
              </a:rPr>
              <a:t>m</a:t>
            </a:r>
            <a:r>
              <a:rPr b="0" lang="en-IN" sz="2800" spc="-7" strike="noStrike">
                <a:latin typeface="Times New Roman"/>
              </a:rPr>
              <a:t>i</a:t>
            </a:r>
            <a:r>
              <a:rPr b="0" lang="en-IN" sz="2800" spc="-1" strike="noStrike">
                <a:latin typeface="Times New Roman"/>
              </a:rPr>
              <a:t>n</a:t>
            </a:r>
            <a:r>
              <a:rPr b="0" lang="en-IN" sz="2800" spc="-7" strike="noStrike">
                <a:latin typeface="Times New Roman"/>
              </a:rPr>
              <a:t>g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12" strike="noStrike">
                <a:latin typeface="Times New Roman"/>
              </a:rPr>
              <a:t>E</a:t>
            </a:r>
            <a:r>
              <a:rPr b="0" lang="en-IN" sz="2800" spc="-1" strike="noStrike">
                <a:latin typeface="Times New Roman"/>
              </a:rPr>
              <a:t>nv</a:t>
            </a:r>
            <a:r>
              <a:rPr b="0" lang="en-IN" sz="2800" spc="-7" strike="noStrike">
                <a:latin typeface="Times New Roman"/>
              </a:rPr>
              <a:t>ir</a:t>
            </a:r>
            <a:r>
              <a:rPr b="0" lang="en-IN" sz="2800" spc="-1" strike="noStrike">
                <a:latin typeface="Times New Roman"/>
              </a:rPr>
              <a:t>on</a:t>
            </a:r>
            <a:r>
              <a:rPr b="0" lang="en-IN" sz="2800" spc="-26" strike="noStrike">
                <a:latin typeface="Times New Roman"/>
              </a:rPr>
              <a:t>m</a:t>
            </a:r>
            <a:r>
              <a:rPr b="0" lang="en-IN" sz="2800" spc="-15" strike="noStrike">
                <a:latin typeface="Times New Roman"/>
              </a:rPr>
              <a:t>e</a:t>
            </a:r>
            <a:r>
              <a:rPr b="0" lang="en-IN" sz="2800" spc="-1" strike="noStrike">
                <a:latin typeface="Times New Roman"/>
              </a:rPr>
              <a:t>n</a:t>
            </a:r>
            <a:r>
              <a:rPr b="0" lang="en-IN" sz="2800" spc="-7" strike="noStrike">
                <a:latin typeface="Times New Roman"/>
              </a:rPr>
              <a:t>t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15" strike="noStrike">
                <a:latin typeface="Times New Roman"/>
              </a:rPr>
              <a:t>a</a:t>
            </a:r>
            <a:r>
              <a:rPr b="0" lang="en-IN" sz="2800" spc="9" strike="noStrike">
                <a:latin typeface="Times New Roman"/>
              </a:rPr>
              <a:t>n</a:t>
            </a:r>
            <a:r>
              <a:rPr b="0" lang="en-IN" sz="2800" spc="-7" strike="noStrike">
                <a:latin typeface="Times New Roman"/>
              </a:rPr>
              <a:t>d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12" strike="noStrike">
                <a:latin typeface="Times New Roman"/>
              </a:rPr>
              <a:t>R</a:t>
            </a:r>
            <a:r>
              <a:rPr b="0" lang="en-IN" sz="2800" spc="-1" strike="noStrike">
                <a:latin typeface="Times New Roman"/>
              </a:rPr>
              <a:t>un</a:t>
            </a:r>
            <a:r>
              <a:rPr b="0" lang="en-IN" sz="2800" spc="-7" strike="noStrike">
                <a:latin typeface="Times New Roman"/>
              </a:rPr>
              <a:t>t</a:t>
            </a:r>
            <a:r>
              <a:rPr b="0" lang="en-IN" sz="2800" spc="-15" strike="noStrike">
                <a:latin typeface="Times New Roman"/>
              </a:rPr>
              <a:t>i</a:t>
            </a:r>
            <a:r>
              <a:rPr b="0" lang="en-IN" sz="2800" spc="-26" strike="noStrike">
                <a:latin typeface="Times New Roman"/>
              </a:rPr>
              <a:t>m</a:t>
            </a:r>
            <a:r>
              <a:rPr b="0" lang="en-IN" sz="2800" spc="-7" strike="noStrike">
                <a:latin typeface="Times New Roman"/>
              </a:rPr>
              <a:t>e  Environment,</a:t>
            </a:r>
            <a:endParaRPr b="0" lang="en-IN" sz="28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2350"/>
              </a:spcBef>
              <a:buClr>
                <a:srgbClr val="000000"/>
              </a:buClr>
              <a:buFont typeface="Wingdings" charset="2"/>
              <a:buChar char=""/>
              <a:tabLst>
                <a:tab algn="l" pos="355680"/>
              </a:tabLst>
            </a:pPr>
            <a:r>
              <a:rPr b="0" lang="en-IN" sz="2800" spc="-7" strike="noStrike">
                <a:latin typeface="Times New Roman"/>
              </a:rPr>
              <a:t>Development</a:t>
            </a:r>
            <a:r>
              <a:rPr b="0" lang="en-IN" sz="2800" spc="-46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Platforms</a:t>
            </a:r>
            <a:endParaRPr b="0" lang="en-IN" sz="2800" spc="-1" strike="noStrike"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2239"/>
              </a:spcBef>
              <a:buClr>
                <a:srgbClr val="000000"/>
              </a:buClr>
              <a:buFont typeface="Wingdings" charset="2"/>
              <a:buChar char=""/>
              <a:tabLst>
                <a:tab algn="l" pos="757080"/>
              </a:tabLst>
            </a:pPr>
            <a:r>
              <a:rPr b="0" lang="en-IN" sz="2600" spc="-1" strike="noStrike">
                <a:latin typeface="Times New Roman"/>
              </a:rPr>
              <a:t>Standard,</a:t>
            </a:r>
            <a:r>
              <a:rPr b="0" lang="en-IN" sz="2600" spc="-60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Enterprise.</a:t>
            </a:r>
            <a:endParaRPr b="0" lang="en-IN" sz="2600" spc="-1" strike="noStrike">
              <a:latin typeface="Arial"/>
            </a:endParaRPr>
          </a:p>
          <a:p>
            <a:pPr marL="442080" indent="-429840">
              <a:lnSpc>
                <a:spcPct val="100000"/>
              </a:lnSpc>
              <a:spcBef>
                <a:spcPts val="2296"/>
              </a:spcBef>
              <a:buClr>
                <a:srgbClr val="000000"/>
              </a:buClr>
              <a:buFont typeface="Wingdings" charset="2"/>
              <a:buChar char=""/>
              <a:tabLst>
                <a:tab algn="l" pos="442080"/>
                <a:tab algn="l" pos="442440"/>
              </a:tabLst>
            </a:pPr>
            <a:r>
              <a:rPr b="0" lang="en-IN" sz="2800" spc="-7" strike="noStrike">
                <a:latin typeface="Times New Roman"/>
              </a:rPr>
              <a:t>JVM</a:t>
            </a:r>
            <a:endParaRPr b="0" lang="en-IN" sz="28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2356"/>
              </a:spcBef>
              <a:buClr>
                <a:srgbClr val="000000"/>
              </a:buClr>
              <a:buFont typeface="Wingdings" charset="2"/>
              <a:buChar char=""/>
              <a:tabLst>
                <a:tab algn="l" pos="355680"/>
              </a:tabLst>
            </a:pPr>
            <a:r>
              <a:rPr b="0" lang="en-IN" sz="2800" spc="-7" strike="noStrike">
                <a:latin typeface="Times New Roman"/>
              </a:rPr>
              <a:t>Java</a:t>
            </a:r>
            <a:r>
              <a:rPr b="0" lang="en-IN" sz="2800" spc="-55" strike="noStrike">
                <a:latin typeface="Times New Roman"/>
              </a:rPr>
              <a:t> </a:t>
            </a:r>
            <a:r>
              <a:rPr b="0" lang="en-IN" sz="2800" spc="-21" strike="noStrike">
                <a:latin typeface="Times New Roman"/>
              </a:rPr>
              <a:t>compiler,</a:t>
            </a:r>
            <a:endParaRPr b="0" lang="en-IN" sz="28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2350"/>
              </a:spcBef>
              <a:buClr>
                <a:srgbClr val="000000"/>
              </a:buClr>
              <a:buFont typeface="Wingdings" charset="2"/>
              <a:buChar char=""/>
              <a:tabLst>
                <a:tab algn="l" pos="355680"/>
              </a:tabLst>
            </a:pPr>
            <a:r>
              <a:rPr b="0" lang="en-IN" sz="2800" spc="-7" strike="noStrike">
                <a:latin typeface="Times New Roman"/>
              </a:rPr>
              <a:t>Bytecode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720080" y="1000800"/>
            <a:ext cx="66142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Development</a:t>
            </a:r>
            <a:r>
              <a:rPr b="1" lang="en-IN" sz="3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Platforms</a:t>
            </a:r>
            <a:r>
              <a:rPr b="1" lang="en-IN" sz="3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–Java</a:t>
            </a:r>
            <a:r>
              <a:rPr b="1" lang="en-IN" sz="3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FX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213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/>
            <a:ah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object 4"/>
          <p:cNvSpPr/>
          <p:nvPr/>
        </p:nvSpPr>
        <p:spPr>
          <a:xfrm>
            <a:off x="993240" y="2001240"/>
            <a:ext cx="8073000" cy="32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7" strike="noStrike">
                <a:latin typeface="Times New Roman"/>
              </a:rPr>
              <a:t>Java FX technology is a platform </a:t>
            </a:r>
            <a:r>
              <a:rPr b="0" lang="en-IN" sz="2800" spc="-1" strike="noStrike">
                <a:latin typeface="Times New Roman"/>
              </a:rPr>
              <a:t>for </a:t>
            </a:r>
            <a:r>
              <a:rPr b="1" lang="en-IN" sz="2800" spc="-12" strike="noStrike">
                <a:latin typeface="Times New Roman"/>
              </a:rPr>
              <a:t>creating rich </a:t>
            </a:r>
            <a:r>
              <a:rPr b="1" lang="en-IN" sz="2800" spc="-7" strike="noStrike">
                <a:latin typeface="Times New Roman"/>
              </a:rPr>
              <a:t> internet </a:t>
            </a:r>
            <a:r>
              <a:rPr b="1" lang="en-IN" sz="2800" spc="-1" strike="noStrike">
                <a:latin typeface="Times New Roman"/>
              </a:rPr>
              <a:t>applications</a:t>
            </a:r>
            <a:r>
              <a:rPr b="1" lang="en-IN" sz="2800" spc="-21" strike="noStrike">
                <a:latin typeface="Times New Roman"/>
              </a:rPr>
              <a:t> </a:t>
            </a:r>
            <a:r>
              <a:rPr b="1" lang="en-IN" sz="2800" spc="-12" strike="noStrike">
                <a:latin typeface="Times New Roman"/>
              </a:rPr>
              <a:t>written</a:t>
            </a:r>
            <a:r>
              <a:rPr b="1" lang="en-IN" sz="2800" spc="29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in </a:t>
            </a:r>
            <a:r>
              <a:rPr b="1" lang="en-IN" sz="2800" spc="-1" strike="noStrike">
                <a:latin typeface="Times New Roman"/>
              </a:rPr>
              <a:t>Java</a:t>
            </a:r>
            <a:r>
              <a:rPr b="1" lang="en-IN" sz="2800" spc="-12" strike="noStrike">
                <a:latin typeface="Times New Roman"/>
              </a:rPr>
              <a:t> FX</a:t>
            </a:r>
            <a:r>
              <a:rPr b="1" lang="en-IN" sz="2800" spc="9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Script</a:t>
            </a:r>
            <a:r>
              <a:rPr b="0" lang="en-IN" sz="2800" spc="-7" strike="noStrike">
                <a:latin typeface="Times New Roman"/>
              </a:rPr>
              <a:t>.</a:t>
            </a:r>
            <a:endParaRPr b="0" lang="en-IN" sz="2800" spc="-1" strike="noStrike"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66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7" strike="noStrike">
                <a:latin typeface="Times New Roman"/>
              </a:rPr>
              <a:t>Java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FX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Script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12" strike="noStrike">
                <a:latin typeface="Times New Roman"/>
              </a:rPr>
              <a:t>is</a:t>
            </a:r>
            <a:r>
              <a:rPr b="0" lang="en-IN" sz="2800" spc="-7" strike="noStrike">
                <a:latin typeface="Times New Roman"/>
              </a:rPr>
              <a:t> a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statically-typed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declarative </a:t>
            </a:r>
            <a:r>
              <a:rPr b="0" lang="en-IN" sz="2800" spc="-687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language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that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12" strike="noStrike">
                <a:latin typeface="Times New Roman"/>
              </a:rPr>
              <a:t>is</a:t>
            </a:r>
            <a:r>
              <a:rPr b="0" lang="en-IN" sz="2800" spc="-7" strike="noStrike">
                <a:latin typeface="Times New Roman"/>
              </a:rPr>
              <a:t> </a:t>
            </a:r>
            <a:r>
              <a:rPr b="0" lang="en-IN" sz="2800" spc="-12" strike="noStrike">
                <a:latin typeface="Times New Roman"/>
              </a:rPr>
              <a:t>compiled</a:t>
            </a:r>
            <a:r>
              <a:rPr b="0" lang="en-IN" sz="2800" spc="-7" strike="noStrike">
                <a:latin typeface="Times New Roman"/>
              </a:rPr>
              <a:t> to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12" strike="noStrike">
                <a:latin typeface="Times New Roman"/>
              </a:rPr>
              <a:t>Java</a:t>
            </a:r>
            <a:r>
              <a:rPr b="0" lang="en-IN" sz="2800" spc="-7" strike="noStrike">
                <a:latin typeface="Times New Roman"/>
              </a:rPr>
              <a:t> technology 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bytecode,</a:t>
            </a:r>
            <a:r>
              <a:rPr b="0" lang="en-IN" sz="2800" spc="-4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which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12" strike="noStrike">
                <a:latin typeface="Times New Roman"/>
              </a:rPr>
              <a:t>can</a:t>
            </a:r>
            <a:r>
              <a:rPr b="0" lang="en-IN" sz="2800" spc="9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then</a:t>
            </a:r>
            <a:r>
              <a:rPr b="0" lang="en-IN" sz="2800" spc="-12" strike="noStrike">
                <a:latin typeface="Times New Roman"/>
              </a:rPr>
              <a:t> </a:t>
            </a:r>
            <a:r>
              <a:rPr b="0" lang="en-IN" sz="2800" spc="-1" strike="noStrike">
                <a:latin typeface="Times New Roman"/>
              </a:rPr>
              <a:t>be</a:t>
            </a:r>
            <a:r>
              <a:rPr b="0" lang="en-IN" sz="2800" spc="-12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run </a:t>
            </a:r>
            <a:r>
              <a:rPr b="0" lang="en-IN" sz="2800" spc="-1" strike="noStrike">
                <a:latin typeface="Times New Roman"/>
              </a:rPr>
              <a:t>on </a:t>
            </a:r>
            <a:r>
              <a:rPr b="0" lang="en-IN" sz="2800" spc="-7" strike="noStrike">
                <a:latin typeface="Times New Roman"/>
              </a:rPr>
              <a:t>a</a:t>
            </a:r>
            <a:r>
              <a:rPr b="0" lang="en-IN" sz="2800" spc="-12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Java</a:t>
            </a:r>
            <a:r>
              <a:rPr b="0" lang="en-IN" sz="2800" spc="-60" strike="noStrike">
                <a:latin typeface="Times New Roman"/>
              </a:rPr>
              <a:t> </a:t>
            </a:r>
            <a:r>
              <a:rPr b="0" lang="en-IN" sz="2800" spc="-12" strike="noStrike">
                <a:latin typeface="Times New Roman"/>
              </a:rPr>
              <a:t>VM.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ftr" idx="45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46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EB880ADA-F983-4B2A-948E-547278BFF93F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574800" y="1000800"/>
            <a:ext cx="29059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1" lang="en-IN" sz="3600" spc="-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Compiler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ftr" idx="47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48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69B09F08-4E27-4685-AA90-1F9B541D1348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0" name="object 3"/>
          <p:cNvSpPr/>
          <p:nvPr/>
        </p:nvSpPr>
        <p:spPr>
          <a:xfrm>
            <a:off x="993240" y="1856160"/>
            <a:ext cx="8072280" cy="44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latin typeface="Times New Roman"/>
              </a:rPr>
              <a:t>A</a:t>
            </a:r>
            <a:r>
              <a:rPr b="0" lang="en-IN" sz="2600" spc="94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Java</a:t>
            </a:r>
            <a:r>
              <a:rPr b="0" lang="en-IN" sz="2600" spc="222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compiler</a:t>
            </a:r>
            <a:r>
              <a:rPr b="0" lang="en-IN" sz="2600" spc="228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is</a:t>
            </a:r>
            <a:r>
              <a:rPr b="0" lang="en-IN" sz="2600" spc="233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a</a:t>
            </a:r>
            <a:r>
              <a:rPr b="0" lang="en-IN" sz="2600" spc="248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compiler</a:t>
            </a:r>
            <a:r>
              <a:rPr b="0" lang="en-IN" sz="2600" spc="228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for</a:t>
            </a:r>
            <a:r>
              <a:rPr b="0" lang="en-IN" sz="2600" spc="233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the</a:t>
            </a:r>
            <a:r>
              <a:rPr b="0" lang="en-IN" sz="2600" spc="233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Java</a:t>
            </a:r>
            <a:r>
              <a:rPr b="0" lang="en-IN" sz="2600" spc="219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programming </a:t>
            </a:r>
            <a:r>
              <a:rPr b="0" lang="en-IN" sz="2600" spc="-636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language.</a:t>
            </a:r>
            <a:endParaRPr b="0" lang="en-IN" sz="26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218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latin typeface="Times New Roman"/>
              </a:rPr>
              <a:t>Java</a:t>
            </a:r>
            <a:r>
              <a:rPr b="0" lang="en-IN" sz="2600" spc="-26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programs</a:t>
            </a:r>
            <a:r>
              <a:rPr b="0" lang="en-IN" sz="2600" spc="-35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are</a:t>
            </a:r>
            <a:r>
              <a:rPr b="0" lang="en-IN" sz="2600" spc="-15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compiled</a:t>
            </a:r>
            <a:r>
              <a:rPr b="0" lang="en-IN" sz="2600" spc="-1" strike="noStrike">
                <a:latin typeface="Times New Roman"/>
              </a:rPr>
              <a:t> using</a:t>
            </a:r>
            <a:r>
              <a:rPr b="0" lang="en-IN" sz="2600" spc="-12" strike="noStrike">
                <a:latin typeface="Times New Roman"/>
              </a:rPr>
              <a:t> </a:t>
            </a:r>
            <a:r>
              <a:rPr b="1" lang="en-IN" sz="2600" spc="-1" strike="noStrike">
                <a:latin typeface="Times New Roman"/>
              </a:rPr>
              <a:t>javac</a:t>
            </a:r>
            <a:r>
              <a:rPr b="1" lang="en-IN" sz="2600" spc="-52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command.</a:t>
            </a:r>
            <a:endParaRPr b="0" lang="en-IN" sz="26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2186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latin typeface="Times New Roman"/>
              </a:rPr>
              <a:t>Command</a:t>
            </a:r>
            <a:r>
              <a:rPr b="0" lang="en-IN" sz="2600" spc="-35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for</a:t>
            </a:r>
            <a:r>
              <a:rPr b="0" lang="en-IN" sz="2600" spc="-21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compilation</a:t>
            </a:r>
            <a:endParaRPr b="0" lang="en-IN" sz="2600" spc="-1" strike="noStrike"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2061"/>
              </a:spcBef>
              <a:buNone/>
              <a:tabLst>
                <a:tab algn="l" pos="354960"/>
                <a:tab algn="l" pos="355680"/>
              </a:tabLst>
            </a:pPr>
            <a:r>
              <a:rPr b="1" lang="en-IN" sz="2400" spc="-1" strike="noStrike">
                <a:latin typeface="Times New Roman"/>
              </a:rPr>
              <a:t>javac</a:t>
            </a:r>
            <a:r>
              <a:rPr b="1" lang="en-IN" sz="2400" spc="-55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Programname</a:t>
            </a:r>
            <a:r>
              <a:rPr b="1" i="1" lang="en-IN" sz="2400" spc="-7" strike="noStrike">
                <a:latin typeface="Times New Roman"/>
              </a:rPr>
              <a:t>.java</a:t>
            </a:r>
            <a:endParaRPr b="0" lang="en-IN" sz="2400" spc="-1" strike="noStrike">
              <a:latin typeface="Arial"/>
            </a:endParaRPr>
          </a:p>
          <a:p>
            <a:pPr marL="354960" indent="-343080">
              <a:lnSpc>
                <a:spcPct val="15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latin typeface="Times New Roman"/>
              </a:rPr>
              <a:t>The</a:t>
            </a:r>
            <a:r>
              <a:rPr b="0" lang="en-IN" sz="2600" spc="304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output</a:t>
            </a:r>
            <a:r>
              <a:rPr b="0" lang="en-IN" sz="2600" spc="287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of</a:t>
            </a:r>
            <a:r>
              <a:rPr b="0" lang="en-IN" sz="2600" spc="304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compiling</a:t>
            </a:r>
            <a:r>
              <a:rPr b="0" lang="en-IN" sz="2600" spc="313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the</a:t>
            </a:r>
            <a:r>
              <a:rPr b="0" lang="en-IN" sz="2600" spc="304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java</a:t>
            </a:r>
            <a:r>
              <a:rPr b="0" lang="en-IN" sz="2600" spc="287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code</a:t>
            </a:r>
            <a:r>
              <a:rPr b="0" lang="en-IN" sz="2600" spc="304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is</a:t>
            </a:r>
            <a:r>
              <a:rPr b="0" lang="en-IN" sz="2600" spc="304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not</a:t>
            </a:r>
            <a:r>
              <a:rPr b="0" lang="en-IN" sz="2600" spc="304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executable </a:t>
            </a:r>
            <a:r>
              <a:rPr b="0" lang="en-IN" sz="2600" spc="-636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code.</a:t>
            </a:r>
            <a:r>
              <a:rPr b="0" lang="en-IN" sz="2600" spc="-32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It</a:t>
            </a:r>
            <a:r>
              <a:rPr b="0" lang="en-IN" sz="2600" spc="-12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is</a:t>
            </a:r>
            <a:r>
              <a:rPr b="0" lang="en-IN" sz="2600" spc="4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called</a:t>
            </a:r>
            <a:r>
              <a:rPr b="0" lang="en-IN" sz="2600" spc="4" strike="noStrike">
                <a:latin typeface="Times New Roman"/>
              </a:rPr>
              <a:t> </a:t>
            </a:r>
            <a:r>
              <a:rPr b="1" lang="en-IN" sz="2600" spc="-1" strike="noStrike">
                <a:latin typeface="Times New Roman"/>
              </a:rPr>
              <a:t>bytecode</a:t>
            </a:r>
            <a:r>
              <a:rPr b="1" lang="en-IN" sz="2600" spc="-35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(Programname</a:t>
            </a:r>
            <a:r>
              <a:rPr b="1" i="1" lang="en-IN" sz="2600" spc="-7" strike="noStrike">
                <a:latin typeface="Times New Roman"/>
              </a:rPr>
              <a:t>.class</a:t>
            </a:r>
            <a:r>
              <a:rPr b="1" lang="en-IN" sz="2600" spc="-7" strike="noStrike">
                <a:latin typeface="Times New Roman"/>
              </a:rPr>
              <a:t>)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object 2" descr=""/>
          <p:cNvPicPr/>
          <p:nvPr/>
        </p:nvPicPr>
        <p:blipFill>
          <a:blip r:embed="rId1"/>
          <a:stretch/>
        </p:blipFill>
        <p:spPr>
          <a:xfrm>
            <a:off x="1315080" y="2666880"/>
            <a:ext cx="7429320" cy="1819440"/>
          </a:xfrm>
          <a:prstGeom prst="rect">
            <a:avLst/>
          </a:prstGeom>
          <a:ln w="0">
            <a:noFill/>
          </a:ln>
        </p:spPr>
      </p:pic>
      <p:sp>
        <p:nvSpPr>
          <p:cNvPr id="222" name="object 3"/>
          <p:cNvSpPr/>
          <p:nvPr/>
        </p:nvSpPr>
        <p:spPr>
          <a:xfrm>
            <a:off x="1436760" y="4364280"/>
            <a:ext cx="212184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IN" sz="2800" spc="-12" strike="noStrike">
                <a:latin typeface="Times New Roman"/>
              </a:rPr>
              <a:t>Program.java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 type="ftr" idx="49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ldNum" idx="50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7FF9710E-9AB6-48A8-B25E-CA469A72B8F7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5" name="object 4"/>
          <p:cNvSpPr/>
          <p:nvPr/>
        </p:nvSpPr>
        <p:spPr>
          <a:xfrm>
            <a:off x="6897240" y="4364280"/>
            <a:ext cx="217944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IN" sz="2800" spc="-12" strike="noStrike">
                <a:solidFill>
                  <a:srgbClr val="2207e8"/>
                </a:solidFill>
                <a:latin typeface="Times New Roman"/>
              </a:rPr>
              <a:t>Program.class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279520" y="1000800"/>
            <a:ext cx="54968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26" strike="noStrike">
                <a:solidFill>
                  <a:srgbClr val="000000"/>
                </a:solidFill>
                <a:latin typeface="Times New Roman"/>
              </a:rPr>
              <a:t>Java’s 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Magic:</a:t>
            </a:r>
            <a:r>
              <a:rPr b="1" lang="en-IN" sz="36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3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Bytecode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227" name="object 3"/>
          <p:cNvSpPr/>
          <p:nvPr/>
        </p:nvSpPr>
        <p:spPr>
          <a:xfrm>
            <a:off x="3686400" y="3473280"/>
            <a:ext cx="5364000" cy="16920"/>
          </a:xfrm>
          <a:custGeom>
            <a:avLst/>
            <a:gdLst/>
            <a:ahLst/>
            <a:rect l="l" t="t" r="r" b="b"/>
            <a:pathLst>
              <a:path w="5364480" h="17145">
                <a:moveTo>
                  <a:pt x="5364479" y="16763"/>
                </a:moveTo>
                <a:lnTo>
                  <a:pt x="5364479" y="0"/>
                </a:lnTo>
                <a:lnTo>
                  <a:pt x="0" y="0"/>
                </a:lnTo>
                <a:lnTo>
                  <a:pt x="0" y="16763"/>
                </a:lnTo>
                <a:lnTo>
                  <a:pt x="5364479" y="167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object 4"/>
          <p:cNvSpPr/>
          <p:nvPr/>
        </p:nvSpPr>
        <p:spPr>
          <a:xfrm>
            <a:off x="993240" y="1627560"/>
            <a:ext cx="8072280" cy="440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1" strike="noStrike">
                <a:latin typeface="Times New Roman"/>
              </a:rPr>
              <a:t>The output of compiling the java code </a:t>
            </a:r>
            <a:r>
              <a:rPr b="0" lang="en-IN" sz="26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is </a:t>
            </a:r>
            <a:r>
              <a:rPr b="0" lang="en-IN" sz="2600" spc="-1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not </a:t>
            </a:r>
            <a:r>
              <a:rPr b="0" lang="en-IN" sz="26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executable </a:t>
            </a:r>
            <a:r>
              <a:rPr b="0" lang="en-IN" sz="2600" spc="-1" strike="noStrike">
                <a:latin typeface="Times New Roman"/>
              </a:rPr>
              <a:t> </a:t>
            </a:r>
            <a:r>
              <a:rPr b="0" lang="en-IN" sz="2600" spc="-1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code</a:t>
            </a:r>
            <a:r>
              <a:rPr b="0" lang="en-IN" sz="2600" spc="-1" strike="noStrike">
                <a:latin typeface="Times New Roman"/>
              </a:rPr>
              <a:t>.</a:t>
            </a:r>
            <a:r>
              <a:rPr b="0" lang="en-IN" sz="2600" spc="-35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It</a:t>
            </a:r>
            <a:r>
              <a:rPr b="0" lang="en-IN" sz="2600" spc="-12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is</a:t>
            </a:r>
            <a:r>
              <a:rPr b="0" lang="en-IN" sz="2600" spc="4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called</a:t>
            </a:r>
            <a:r>
              <a:rPr b="0" lang="en-IN" sz="2600" spc="-1" strike="noStrike">
                <a:latin typeface="Times New Roman"/>
              </a:rPr>
              <a:t> </a:t>
            </a:r>
            <a:r>
              <a:rPr b="1" lang="en-IN" sz="2600" spc="-1" strike="noStrike">
                <a:latin typeface="Times New Roman"/>
              </a:rPr>
              <a:t>bytecode.</a:t>
            </a:r>
            <a:endParaRPr b="0" lang="en-IN" sz="2600" spc="-1" strike="noStrike"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621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i="1" lang="en-IN" sz="2600" spc="-7" strike="noStrike">
                <a:latin typeface="Times New Roman"/>
              </a:rPr>
              <a:t>Bytecode</a:t>
            </a:r>
            <a:r>
              <a:rPr b="0" i="1" lang="en-IN" sz="2600" spc="-1" strike="noStrike">
                <a:latin typeface="Times New Roman"/>
              </a:rPr>
              <a:t> </a:t>
            </a:r>
            <a:r>
              <a:rPr b="0" i="1" lang="en-IN" sz="2600" spc="-12" strike="noStrike">
                <a:latin typeface="Times New Roman"/>
              </a:rPr>
              <a:t>is</a:t>
            </a:r>
            <a:r>
              <a:rPr b="0" i="1" lang="en-IN" sz="2600" spc="-7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a</a:t>
            </a:r>
            <a:r>
              <a:rPr b="0" lang="en-IN" sz="2600" spc="4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highly</a:t>
            </a:r>
            <a:r>
              <a:rPr b="0" lang="en-IN" sz="2600" spc="4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optimized</a:t>
            </a:r>
            <a:r>
              <a:rPr b="0" lang="en-IN" sz="2600" spc="4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set</a:t>
            </a:r>
            <a:r>
              <a:rPr b="0" lang="en-IN" sz="2600" spc="-1" strike="noStrike">
                <a:latin typeface="Times New Roman"/>
              </a:rPr>
              <a:t> of</a:t>
            </a:r>
            <a:r>
              <a:rPr b="0" lang="en-IN" sz="2600" spc="653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instructions </a:t>
            </a:r>
            <a:r>
              <a:rPr b="0" lang="en-IN" sz="2600" spc="-636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designed </a:t>
            </a:r>
            <a:r>
              <a:rPr b="1" lang="en-IN" sz="2600" spc="-12" strike="noStrike">
                <a:latin typeface="Times New Roman"/>
              </a:rPr>
              <a:t>to </a:t>
            </a:r>
            <a:r>
              <a:rPr b="1" lang="en-IN" sz="2600" spc="-1" strike="noStrike">
                <a:latin typeface="Times New Roman"/>
              </a:rPr>
              <a:t>be </a:t>
            </a:r>
            <a:r>
              <a:rPr b="1" lang="en-IN" sz="2600" spc="-7" strike="noStrike">
                <a:latin typeface="Times New Roman"/>
              </a:rPr>
              <a:t>executed </a:t>
            </a:r>
            <a:r>
              <a:rPr b="1" lang="en-IN" sz="2600" spc="-1" strike="noStrike">
                <a:latin typeface="Times New Roman"/>
              </a:rPr>
              <a:t>by the Java </a:t>
            </a:r>
            <a:r>
              <a:rPr b="1" lang="en-IN" sz="2600" spc="-7" strike="noStrike">
                <a:latin typeface="Times New Roman"/>
              </a:rPr>
              <a:t>run-time system</a:t>
            </a:r>
            <a:r>
              <a:rPr b="0" lang="en-IN" sz="2600" spc="-7" strike="noStrike">
                <a:latin typeface="Times New Roman"/>
              </a:rPr>
              <a:t>, </a:t>
            </a:r>
            <a:r>
              <a:rPr b="0" lang="en-IN" sz="2600" spc="-1" strike="noStrike">
                <a:latin typeface="Times New Roman"/>
              </a:rPr>
              <a:t> which</a:t>
            </a:r>
            <a:r>
              <a:rPr b="0" lang="en-IN" sz="2600" spc="-41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is</a:t>
            </a:r>
            <a:r>
              <a:rPr b="0" lang="en-IN" sz="2600" spc="4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called</a:t>
            </a:r>
            <a:r>
              <a:rPr b="0" lang="en-IN" sz="2600" spc="-1" strike="noStrike">
                <a:latin typeface="Times New Roman"/>
              </a:rPr>
              <a:t> the</a:t>
            </a:r>
            <a:r>
              <a:rPr b="0" lang="en-IN" sz="2600" spc="-12" strike="noStrike">
                <a:latin typeface="Times New Roman"/>
              </a:rPr>
              <a:t> </a:t>
            </a:r>
            <a:r>
              <a:rPr b="0" i="1" lang="en-IN" sz="2600" spc="-1" strike="noStrike">
                <a:latin typeface="Times New Roman"/>
              </a:rPr>
              <a:t>Java</a:t>
            </a:r>
            <a:r>
              <a:rPr b="0" i="1" lang="en-IN" sz="2600" spc="-21" strike="noStrike">
                <a:latin typeface="Times New Roman"/>
              </a:rPr>
              <a:t> </a:t>
            </a:r>
            <a:r>
              <a:rPr b="0" i="1" lang="en-IN" sz="2600" spc="-32" strike="noStrike">
                <a:latin typeface="Times New Roman"/>
              </a:rPr>
              <a:t>Virtual</a:t>
            </a:r>
            <a:r>
              <a:rPr b="0" i="1" lang="en-IN" sz="2600" spc="-12" strike="noStrike">
                <a:latin typeface="Times New Roman"/>
              </a:rPr>
              <a:t> </a:t>
            </a:r>
            <a:r>
              <a:rPr b="0" i="1" lang="en-IN" sz="2600" spc="-1" strike="noStrike">
                <a:latin typeface="Times New Roman"/>
              </a:rPr>
              <a:t>Machine</a:t>
            </a:r>
            <a:r>
              <a:rPr b="0" i="1" lang="en-IN" sz="2600" spc="-35" strike="noStrike">
                <a:latin typeface="Times New Roman"/>
              </a:rPr>
              <a:t> </a:t>
            </a:r>
            <a:r>
              <a:rPr b="0" i="1" lang="en-IN" sz="2600" spc="-7" strike="noStrike">
                <a:latin typeface="Times New Roman"/>
              </a:rPr>
              <a:t>(JVM).</a:t>
            </a:r>
            <a:endParaRPr b="0" lang="en-IN" sz="2600" spc="-1" strike="noStrike"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2186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1" strike="noStrike">
                <a:latin typeface="Times New Roman"/>
              </a:rPr>
              <a:t>JVM</a:t>
            </a:r>
            <a:r>
              <a:rPr b="0" lang="en-IN" sz="2600" spc="-32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was</a:t>
            </a:r>
            <a:r>
              <a:rPr b="0" lang="en-IN" sz="2600" spc="-12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designed</a:t>
            </a:r>
            <a:r>
              <a:rPr b="0" lang="en-IN" sz="2600" spc="-26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as</a:t>
            </a:r>
            <a:r>
              <a:rPr b="0" lang="en-IN" sz="2600" spc="-12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an </a:t>
            </a:r>
            <a:r>
              <a:rPr b="1" i="1" lang="en-IN" sz="2600" spc="-7" strike="noStrike">
                <a:latin typeface="Times New Roman"/>
              </a:rPr>
              <a:t>interpreter</a:t>
            </a:r>
            <a:r>
              <a:rPr b="1" i="1" lang="en-IN" sz="2600" spc="4" strike="noStrike">
                <a:latin typeface="Times New Roman"/>
              </a:rPr>
              <a:t> </a:t>
            </a:r>
            <a:r>
              <a:rPr b="0" i="1" lang="en-IN" sz="2600" spc="-1" strike="noStrike">
                <a:latin typeface="Times New Roman"/>
              </a:rPr>
              <a:t>for</a:t>
            </a:r>
            <a:r>
              <a:rPr b="0" i="1" lang="en-IN" sz="2600" spc="-15" strike="noStrike">
                <a:latin typeface="Times New Roman"/>
              </a:rPr>
              <a:t> </a:t>
            </a:r>
            <a:r>
              <a:rPr b="0" i="1" lang="en-IN" sz="2600" spc="-1" strike="noStrike">
                <a:latin typeface="Times New Roman"/>
              </a:rPr>
              <a:t>bytecode.</a:t>
            </a:r>
            <a:endParaRPr b="0" lang="en-IN" sz="2600" spc="-1" strike="noStrike"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2186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1" strike="noStrike">
                <a:latin typeface="Times New Roman"/>
              </a:rPr>
              <a:t>Bytecode</a:t>
            </a:r>
            <a:r>
              <a:rPr b="0" lang="en-IN" sz="2600" spc="-55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is </a:t>
            </a:r>
            <a:r>
              <a:rPr b="0" lang="en-IN" sz="2600" spc="-1" strike="noStrike">
                <a:latin typeface="Times New Roman"/>
              </a:rPr>
              <a:t>a</a:t>
            </a:r>
            <a:r>
              <a:rPr b="0" lang="en-IN" sz="2600" spc="-21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class file.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ftr" idx="51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52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ACF31F60-CAB5-4C74-A48C-8548236FEBE2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370680" y="1000800"/>
            <a:ext cx="33138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Bytecode(contd.)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ftr" idx="53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54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FEB06443-2547-442F-B2EA-A6BA8586F29C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4" name="object 3"/>
          <p:cNvSpPr/>
          <p:nvPr/>
        </p:nvSpPr>
        <p:spPr>
          <a:xfrm>
            <a:off x="993240" y="1792800"/>
            <a:ext cx="8071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200" spc="-12" strike="noStrike">
                <a:latin typeface="Times New Roman"/>
              </a:rPr>
              <a:t>Translating </a:t>
            </a:r>
            <a:r>
              <a:rPr b="0" lang="en-IN" sz="2200" spc="-7" strike="noStrike">
                <a:latin typeface="Times New Roman"/>
              </a:rPr>
              <a:t>a Java </a:t>
            </a:r>
            <a:r>
              <a:rPr b="0" lang="en-IN" sz="2200" spc="-1" strike="noStrike">
                <a:latin typeface="Times New Roman"/>
              </a:rPr>
              <a:t>program </a:t>
            </a:r>
            <a:r>
              <a:rPr b="0" lang="en-IN" sz="2200" spc="-7" strike="noStrike">
                <a:latin typeface="Times New Roman"/>
              </a:rPr>
              <a:t>into </a:t>
            </a:r>
            <a:r>
              <a:rPr b="0" lang="en-IN" sz="2200" spc="-1" strike="noStrike">
                <a:latin typeface="Times New Roman"/>
              </a:rPr>
              <a:t>bytecode </a:t>
            </a:r>
            <a:r>
              <a:rPr b="1" lang="en-IN" sz="2200" spc="-7" strike="noStrike">
                <a:latin typeface="Times New Roman"/>
              </a:rPr>
              <a:t>makes </a:t>
            </a:r>
            <a:r>
              <a:rPr b="1" lang="en-IN" sz="2200" spc="-1" strike="noStrike">
                <a:latin typeface="Times New Roman"/>
              </a:rPr>
              <a:t>it </a:t>
            </a:r>
            <a:r>
              <a:rPr b="1" lang="en-IN" sz="2200" spc="-7" strike="noStrike">
                <a:latin typeface="Times New Roman"/>
              </a:rPr>
              <a:t>much easier to </a:t>
            </a:r>
            <a:r>
              <a:rPr b="1" lang="en-IN" sz="2200" spc="-1" strike="noStrike">
                <a:latin typeface="Times New Roman"/>
              </a:rPr>
              <a:t> </a:t>
            </a:r>
            <a:r>
              <a:rPr b="1" lang="en-IN" sz="2200" spc="-7" strike="noStrike">
                <a:latin typeface="Times New Roman"/>
              </a:rPr>
              <a:t>run</a:t>
            </a:r>
            <a:r>
              <a:rPr b="1" lang="en-IN" sz="2200" spc="287" strike="noStrike">
                <a:latin typeface="Times New Roman"/>
              </a:rPr>
              <a:t> </a:t>
            </a:r>
            <a:r>
              <a:rPr b="1" lang="en-IN" sz="2200" spc="-7" strike="noStrike">
                <a:latin typeface="Times New Roman"/>
              </a:rPr>
              <a:t>a</a:t>
            </a:r>
            <a:r>
              <a:rPr b="1" lang="en-IN" sz="2200" spc="293" strike="noStrike">
                <a:latin typeface="Times New Roman"/>
              </a:rPr>
              <a:t> </a:t>
            </a:r>
            <a:r>
              <a:rPr b="1" lang="en-IN" sz="2200" spc="-12" strike="noStrike">
                <a:latin typeface="Times New Roman"/>
              </a:rPr>
              <a:t>program</a:t>
            </a:r>
            <a:r>
              <a:rPr b="1" lang="en-IN" sz="2200" spc="279" strike="noStrike">
                <a:latin typeface="Times New Roman"/>
              </a:rPr>
              <a:t> </a:t>
            </a:r>
            <a:r>
              <a:rPr b="1" lang="en-IN" sz="2200" spc="-7" strike="noStrike">
                <a:latin typeface="Times New Roman"/>
              </a:rPr>
              <a:t>in</a:t>
            </a:r>
            <a:r>
              <a:rPr b="1" lang="en-IN" sz="2200" spc="287" strike="noStrike">
                <a:latin typeface="Times New Roman"/>
              </a:rPr>
              <a:t> </a:t>
            </a:r>
            <a:r>
              <a:rPr b="1" lang="en-IN" sz="2200" spc="-7" strike="noStrike">
                <a:latin typeface="Times New Roman"/>
              </a:rPr>
              <a:t>a</a:t>
            </a:r>
            <a:r>
              <a:rPr b="1" lang="en-IN" sz="2200" spc="293" strike="noStrike">
                <a:latin typeface="Times New Roman"/>
              </a:rPr>
              <a:t> </a:t>
            </a:r>
            <a:r>
              <a:rPr b="1" lang="en-IN" sz="2200" spc="-1" strike="noStrike">
                <a:latin typeface="Times New Roman"/>
              </a:rPr>
              <a:t>wide</a:t>
            </a:r>
            <a:r>
              <a:rPr b="1" lang="en-IN" sz="2200" spc="284" strike="noStrike">
                <a:latin typeface="Times New Roman"/>
              </a:rPr>
              <a:t> </a:t>
            </a:r>
            <a:r>
              <a:rPr b="1" lang="en-IN" sz="2200" spc="-7" strike="noStrike">
                <a:latin typeface="Times New Roman"/>
              </a:rPr>
              <a:t>variety</a:t>
            </a:r>
            <a:r>
              <a:rPr b="1" lang="en-IN" sz="2200" spc="293" strike="noStrike">
                <a:latin typeface="Times New Roman"/>
              </a:rPr>
              <a:t> </a:t>
            </a:r>
            <a:r>
              <a:rPr b="1" lang="en-IN" sz="2200" spc="-1" strike="noStrike">
                <a:latin typeface="Times New Roman"/>
              </a:rPr>
              <a:t>of</a:t>
            </a:r>
            <a:r>
              <a:rPr b="1" lang="en-IN" sz="2200" spc="299" strike="noStrike">
                <a:latin typeface="Times New Roman"/>
              </a:rPr>
              <a:t> </a:t>
            </a:r>
            <a:r>
              <a:rPr b="1" lang="en-IN" sz="2200" spc="-7" strike="noStrike">
                <a:latin typeface="Times New Roman"/>
              </a:rPr>
              <a:t>environments</a:t>
            </a:r>
            <a:r>
              <a:rPr b="1" lang="en-IN" sz="2200" spc="284" strike="noStrike">
                <a:latin typeface="Times New Roman"/>
              </a:rPr>
              <a:t> </a:t>
            </a:r>
            <a:r>
              <a:rPr b="0" lang="en-IN" sz="2200" spc="-7" strike="noStrike">
                <a:latin typeface="Times New Roman"/>
              </a:rPr>
              <a:t>because</a:t>
            </a:r>
            <a:r>
              <a:rPr b="0" lang="en-IN" sz="2200" spc="284" strike="noStrike">
                <a:latin typeface="Times New Roman"/>
              </a:rPr>
              <a:t> </a:t>
            </a:r>
            <a:r>
              <a:rPr b="0" lang="en-IN" sz="2200" spc="-7" strike="noStrike">
                <a:latin typeface="Times New Roman"/>
              </a:rPr>
              <a:t>only </a:t>
            </a:r>
            <a:r>
              <a:rPr b="0" lang="en-IN" sz="2200" spc="-542" strike="noStrike">
                <a:latin typeface="Times New Roman"/>
              </a:rPr>
              <a:t> </a:t>
            </a:r>
            <a:r>
              <a:rPr b="0" lang="en-IN" sz="2200" spc="-1" strike="noStrike">
                <a:latin typeface="Times New Roman"/>
              </a:rPr>
              <a:t>the</a:t>
            </a:r>
            <a:r>
              <a:rPr b="0" lang="en-IN" sz="2200" spc="4" strike="noStrike">
                <a:latin typeface="Times New Roman"/>
              </a:rPr>
              <a:t> </a:t>
            </a:r>
            <a:r>
              <a:rPr b="0" lang="en-IN" sz="2200" spc="-12" strike="noStrike">
                <a:latin typeface="Times New Roman"/>
              </a:rPr>
              <a:t>JVM</a:t>
            </a:r>
            <a:r>
              <a:rPr b="0" lang="en-IN" sz="2200" spc="-7" strike="noStrike">
                <a:latin typeface="Times New Roman"/>
              </a:rPr>
              <a:t> needs</a:t>
            </a:r>
            <a:r>
              <a:rPr b="0" lang="en-IN" sz="2200" spc="-1" strike="noStrike">
                <a:latin typeface="Times New Roman"/>
              </a:rPr>
              <a:t> </a:t>
            </a:r>
            <a:r>
              <a:rPr b="0" lang="en-IN" sz="2200" spc="-7" strike="noStrike">
                <a:latin typeface="Times New Roman"/>
              </a:rPr>
              <a:t>to</a:t>
            </a:r>
            <a:r>
              <a:rPr b="0" lang="en-IN" sz="2200" spc="-1" strike="noStrike">
                <a:latin typeface="Times New Roman"/>
              </a:rPr>
              <a:t> be</a:t>
            </a:r>
            <a:r>
              <a:rPr b="0" lang="en-IN" sz="2200" spc="4" strike="noStrike">
                <a:latin typeface="Times New Roman"/>
              </a:rPr>
              <a:t> </a:t>
            </a:r>
            <a:r>
              <a:rPr b="0" lang="en-IN" sz="2200" spc="-7" strike="noStrike">
                <a:latin typeface="Times New Roman"/>
              </a:rPr>
              <a:t>implemented</a:t>
            </a:r>
            <a:r>
              <a:rPr b="0" lang="en-IN" sz="2200" spc="-1" strike="noStrike">
                <a:latin typeface="Times New Roman"/>
              </a:rPr>
              <a:t> for</a:t>
            </a:r>
            <a:r>
              <a:rPr b="0" lang="en-IN" sz="2200" spc="4" strike="noStrike">
                <a:latin typeface="Times New Roman"/>
              </a:rPr>
              <a:t> </a:t>
            </a:r>
            <a:r>
              <a:rPr b="0" lang="en-IN" sz="2200" spc="-7" strike="noStrike">
                <a:latin typeface="Times New Roman"/>
              </a:rPr>
              <a:t>each</a:t>
            </a:r>
            <a:r>
              <a:rPr b="0" lang="en-IN" sz="2200" spc="-1" strike="noStrike">
                <a:latin typeface="Times New Roman"/>
              </a:rPr>
              <a:t> </a:t>
            </a:r>
            <a:r>
              <a:rPr b="0" lang="en-IN" sz="2200" spc="-7" strike="noStrike">
                <a:latin typeface="Times New Roman"/>
              </a:rPr>
              <a:t>platform.</a:t>
            </a:r>
            <a:r>
              <a:rPr b="0" lang="en-IN" sz="2200" spc="-1" strike="noStrike">
                <a:latin typeface="Times New Roman"/>
              </a:rPr>
              <a:t> </a:t>
            </a:r>
            <a:r>
              <a:rPr b="0" lang="en-IN" sz="2200" spc="-7" strike="noStrike">
                <a:latin typeface="Times New Roman"/>
              </a:rPr>
              <a:t>- </a:t>
            </a:r>
            <a:r>
              <a:rPr b="0" lang="en-IN" sz="2200" spc="-1" strike="noStrike">
                <a:latin typeface="Times New Roman"/>
              </a:rPr>
              <a:t> </a:t>
            </a:r>
            <a:r>
              <a:rPr b="0" lang="en-IN" sz="2200" spc="-35" strike="noStrike">
                <a:latin typeface="Times New Roman"/>
              </a:rPr>
              <a:t>PORTABILITY</a:t>
            </a:r>
            <a:endParaRPr b="0" lang="en-IN" sz="2200" spc="-1" strike="noStrike"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524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200" spc="-1" strike="noStrike">
                <a:latin typeface="Times New Roman"/>
              </a:rPr>
              <a:t>Although</a:t>
            </a:r>
            <a:r>
              <a:rPr b="0" lang="en-IN" sz="2200" spc="4" strike="noStrike">
                <a:latin typeface="Times New Roman"/>
              </a:rPr>
              <a:t> </a:t>
            </a:r>
            <a:r>
              <a:rPr b="0" lang="en-IN" sz="2200" spc="-7" strike="noStrike">
                <a:latin typeface="Times New Roman"/>
              </a:rPr>
              <a:t>the</a:t>
            </a:r>
            <a:r>
              <a:rPr b="0" lang="en-IN" sz="2200" spc="-1" strike="noStrike">
                <a:latin typeface="Times New Roman"/>
              </a:rPr>
              <a:t> </a:t>
            </a:r>
            <a:r>
              <a:rPr b="0" lang="en-IN" sz="2200" spc="-7" strike="noStrike">
                <a:latin typeface="Times New Roman"/>
              </a:rPr>
              <a:t>details</a:t>
            </a:r>
            <a:r>
              <a:rPr b="0" lang="en-IN" sz="2200" spc="-1" strike="noStrike">
                <a:latin typeface="Times New Roman"/>
              </a:rPr>
              <a:t> of</a:t>
            </a:r>
            <a:r>
              <a:rPr b="0" lang="en-IN" sz="2200" spc="4" strike="noStrike">
                <a:latin typeface="Times New Roman"/>
              </a:rPr>
              <a:t> </a:t>
            </a:r>
            <a:r>
              <a:rPr b="0" lang="en-IN" sz="2200" spc="-1" strike="noStrike">
                <a:latin typeface="Times New Roman"/>
              </a:rPr>
              <a:t>the</a:t>
            </a:r>
            <a:r>
              <a:rPr b="0" lang="en-IN" sz="2200" spc="4" strike="noStrike">
                <a:latin typeface="Times New Roman"/>
              </a:rPr>
              <a:t> </a:t>
            </a:r>
            <a:r>
              <a:rPr b="0" lang="en-IN" sz="2200" spc="-12" strike="noStrike">
                <a:latin typeface="Times New Roman"/>
              </a:rPr>
              <a:t>JVM</a:t>
            </a:r>
            <a:r>
              <a:rPr b="0" lang="en-IN" sz="2200" spc="-7" strike="noStrike">
                <a:latin typeface="Times New Roman"/>
              </a:rPr>
              <a:t> will</a:t>
            </a:r>
            <a:r>
              <a:rPr b="0" lang="en-IN" sz="2200" spc="-1" strike="noStrike">
                <a:latin typeface="Times New Roman"/>
              </a:rPr>
              <a:t> </a:t>
            </a:r>
            <a:r>
              <a:rPr b="0" lang="en-IN" sz="2200" spc="-12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differ</a:t>
            </a:r>
            <a:r>
              <a:rPr b="0" lang="en-IN" sz="22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1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from</a:t>
            </a:r>
            <a:r>
              <a:rPr b="0" lang="en-IN" sz="2200" spc="4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1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platform</a:t>
            </a:r>
            <a:r>
              <a:rPr b="0" lang="en-IN" sz="2200" spc="4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to </a:t>
            </a:r>
            <a:r>
              <a:rPr b="0" lang="en-IN" sz="2200" spc="-1" strike="noStrike">
                <a:latin typeface="Times New Roman"/>
              </a:rPr>
              <a:t> </a:t>
            </a:r>
            <a:r>
              <a:rPr b="0" lang="en-IN" sz="22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platform</a:t>
            </a:r>
            <a:r>
              <a:rPr b="0" lang="en-IN" sz="2200" spc="-7" strike="noStrike">
                <a:latin typeface="Times New Roman"/>
              </a:rPr>
              <a:t>,</a:t>
            </a:r>
            <a:r>
              <a:rPr b="0" lang="en-IN" sz="2200" spc="9" strike="noStrike">
                <a:latin typeface="Times New Roman"/>
              </a:rPr>
              <a:t> </a:t>
            </a:r>
            <a:r>
              <a:rPr b="0" lang="en-IN" sz="2200" spc="-7" strike="noStrike">
                <a:latin typeface="Times New Roman"/>
              </a:rPr>
              <a:t>all</a:t>
            </a:r>
            <a:r>
              <a:rPr b="0" lang="en-IN" sz="2200" spc="-1" strike="noStrike">
                <a:latin typeface="Times New Roman"/>
              </a:rPr>
              <a:t> </a:t>
            </a:r>
            <a:r>
              <a:rPr b="0" lang="en-IN" sz="2200" spc="-12" strike="noStrike">
                <a:latin typeface="Times New Roman"/>
              </a:rPr>
              <a:t>JVM</a:t>
            </a:r>
            <a:r>
              <a:rPr b="0" lang="en-IN" sz="2200" spc="4" strike="noStrike">
                <a:latin typeface="Times New Roman"/>
              </a:rPr>
              <a:t> </a:t>
            </a:r>
            <a:r>
              <a:rPr b="1" lang="en-IN" sz="2200" spc="-7" strike="noStrike">
                <a:latin typeface="Times New Roman"/>
              </a:rPr>
              <a:t>understand</a:t>
            </a:r>
            <a:r>
              <a:rPr b="1" lang="en-IN" sz="2200" spc="4" strike="noStrike">
                <a:latin typeface="Times New Roman"/>
              </a:rPr>
              <a:t> </a:t>
            </a:r>
            <a:r>
              <a:rPr b="1" lang="en-IN" sz="2200" spc="-7" strike="noStrike">
                <a:latin typeface="Times New Roman"/>
              </a:rPr>
              <a:t>the</a:t>
            </a:r>
            <a:r>
              <a:rPr b="1" lang="en-IN" sz="2200" spc="9" strike="noStrike">
                <a:latin typeface="Times New Roman"/>
              </a:rPr>
              <a:t> </a:t>
            </a:r>
            <a:r>
              <a:rPr b="1" lang="en-IN" sz="2200" spc="-7" strike="noStrike">
                <a:latin typeface="Times New Roman"/>
              </a:rPr>
              <a:t>same</a:t>
            </a:r>
            <a:r>
              <a:rPr b="1" lang="en-IN" sz="2200" spc="9" strike="noStrike">
                <a:latin typeface="Times New Roman"/>
              </a:rPr>
              <a:t> </a:t>
            </a:r>
            <a:r>
              <a:rPr b="1" lang="en-IN" sz="2200" spc="-1" strike="noStrike">
                <a:latin typeface="Times New Roman"/>
              </a:rPr>
              <a:t>Java</a:t>
            </a:r>
            <a:r>
              <a:rPr b="1" lang="en-IN" sz="2200" spc="-21" strike="noStrike">
                <a:latin typeface="Times New Roman"/>
              </a:rPr>
              <a:t> </a:t>
            </a:r>
            <a:r>
              <a:rPr b="1" lang="en-IN" sz="2200" spc="-7" strike="noStrike">
                <a:latin typeface="Times New Roman"/>
              </a:rPr>
              <a:t>bytecode.</a:t>
            </a:r>
            <a:endParaRPr b="0" lang="en-IN" sz="2200" spc="-1" strike="noStrike"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530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200" spc="-7" strike="noStrike">
                <a:latin typeface="Times New Roman"/>
              </a:rPr>
              <a:t>Bytecode has been highly </a:t>
            </a:r>
            <a:r>
              <a:rPr b="0" i="1" lang="en-IN" sz="2200" spc="-7" strike="noStrike">
                <a:latin typeface="Times New Roman"/>
              </a:rPr>
              <a:t>optimized</a:t>
            </a:r>
            <a:r>
              <a:rPr b="0" lang="en-IN" sz="2200" spc="-7" strike="noStrike">
                <a:latin typeface="Times New Roman"/>
              </a:rPr>
              <a:t>, so </a:t>
            </a:r>
            <a:r>
              <a:rPr b="0" lang="en-IN" sz="2200" spc="-1" strike="noStrike">
                <a:latin typeface="Times New Roman"/>
              </a:rPr>
              <a:t>the </a:t>
            </a:r>
            <a:r>
              <a:rPr b="0" lang="en-IN" sz="2200" spc="-7" strike="noStrike">
                <a:latin typeface="Times New Roman"/>
              </a:rPr>
              <a:t>use </a:t>
            </a:r>
            <a:r>
              <a:rPr b="0" lang="en-IN" sz="2200" spc="-1" strike="noStrike">
                <a:latin typeface="Times New Roman"/>
              </a:rPr>
              <a:t>of bytecode </a:t>
            </a:r>
            <a:r>
              <a:rPr b="0" lang="en-IN" sz="2200" spc="-7" strike="noStrike">
                <a:latin typeface="Times New Roman"/>
              </a:rPr>
              <a:t>enables </a:t>
            </a:r>
            <a:r>
              <a:rPr b="0" lang="en-IN" sz="2200" spc="-1" strike="noStrike">
                <a:latin typeface="Times New Roman"/>
              </a:rPr>
              <a:t> the</a:t>
            </a:r>
            <a:r>
              <a:rPr b="0" lang="en-IN" sz="2200" spc="4" strike="noStrike">
                <a:latin typeface="Times New Roman"/>
              </a:rPr>
              <a:t> </a:t>
            </a:r>
            <a:r>
              <a:rPr b="0" lang="en-IN" sz="2200" spc="-12" strike="noStrike">
                <a:latin typeface="Times New Roman"/>
              </a:rPr>
              <a:t>JVM</a:t>
            </a:r>
            <a:r>
              <a:rPr b="0" lang="en-IN" sz="2200" spc="-7" strike="noStrike">
                <a:latin typeface="Times New Roman"/>
              </a:rPr>
              <a:t> </a:t>
            </a:r>
            <a:r>
              <a:rPr b="0" lang="en-IN" sz="2200" spc="-12" strike="noStrike">
                <a:latin typeface="Times New Roman"/>
              </a:rPr>
              <a:t>to</a:t>
            </a:r>
            <a:r>
              <a:rPr b="0" lang="en-IN" sz="2200" spc="-7" strike="noStrike">
                <a:latin typeface="Times New Roman"/>
              </a:rPr>
              <a:t> </a:t>
            </a:r>
            <a:r>
              <a:rPr b="1" lang="en-IN" sz="2200" spc="-7" strike="noStrike">
                <a:latin typeface="Times New Roman"/>
              </a:rPr>
              <a:t>execute</a:t>
            </a:r>
            <a:r>
              <a:rPr b="1" lang="en-IN" sz="2200" spc="-1" strike="noStrike">
                <a:latin typeface="Times New Roman"/>
              </a:rPr>
              <a:t> </a:t>
            </a:r>
            <a:r>
              <a:rPr b="1" lang="en-IN" sz="2200" spc="-12" strike="noStrike">
                <a:latin typeface="Times New Roman"/>
              </a:rPr>
              <a:t>programs</a:t>
            </a:r>
            <a:r>
              <a:rPr b="1" lang="en-IN" sz="2200" spc="-7" strike="noStrike">
                <a:latin typeface="Times New Roman"/>
              </a:rPr>
              <a:t> </a:t>
            </a:r>
            <a:r>
              <a:rPr b="1" lang="en-IN" sz="2200" spc="-12" strike="noStrike">
                <a:latin typeface="Times New Roman"/>
              </a:rPr>
              <a:t>much</a:t>
            </a:r>
            <a:r>
              <a:rPr b="1" lang="en-IN" sz="2200" spc="534" strike="noStrike">
                <a:latin typeface="Times New Roman"/>
              </a:rPr>
              <a:t> </a:t>
            </a:r>
            <a:r>
              <a:rPr b="1" lang="en-IN" sz="2200" spc="-7" strike="noStrike">
                <a:latin typeface="Times New Roman"/>
              </a:rPr>
              <a:t>faster</a:t>
            </a:r>
            <a:r>
              <a:rPr b="0" lang="en-IN" sz="2200" spc="-7" strike="noStrike">
                <a:latin typeface="Times New Roman"/>
              </a:rPr>
              <a:t>.(eventhough </a:t>
            </a:r>
            <a:r>
              <a:rPr b="0" lang="en-IN" sz="2200" spc="-1" strike="noStrike">
                <a:latin typeface="Times New Roman"/>
              </a:rPr>
              <a:t> </a:t>
            </a:r>
            <a:r>
              <a:rPr b="0" lang="en-IN" sz="2200" spc="-7" strike="noStrike">
                <a:latin typeface="Times New Roman"/>
              </a:rPr>
              <a:t>compilation</a:t>
            </a:r>
            <a:r>
              <a:rPr b="0" lang="en-IN" sz="2200" spc="4" strike="noStrike">
                <a:latin typeface="Times New Roman"/>
              </a:rPr>
              <a:t> </a:t>
            </a:r>
            <a:r>
              <a:rPr b="0" lang="en-IN" sz="2200" spc="-7" strike="noStrike">
                <a:latin typeface="Times New Roman"/>
              </a:rPr>
              <a:t>and interpretation</a:t>
            </a:r>
            <a:r>
              <a:rPr b="0" lang="en-IN" sz="2200" spc="18" strike="noStrike">
                <a:latin typeface="Times New Roman"/>
              </a:rPr>
              <a:t> </a:t>
            </a:r>
            <a:r>
              <a:rPr b="0" lang="en-IN" sz="2200" spc="-7" strike="noStrike">
                <a:latin typeface="Times New Roman"/>
              </a:rPr>
              <a:t>is</a:t>
            </a:r>
            <a:r>
              <a:rPr b="0" lang="en-IN" sz="2200" spc="-15" strike="noStrike">
                <a:latin typeface="Times New Roman"/>
              </a:rPr>
              <a:t> </a:t>
            </a:r>
            <a:r>
              <a:rPr b="0" lang="en-IN" sz="2200" spc="-7" strike="noStrike">
                <a:latin typeface="Times New Roman"/>
              </a:rPr>
              <a:t>needed)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370680" y="1000800"/>
            <a:ext cx="33138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Bytecode(contd.)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236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/>
            <a:ah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object 4"/>
          <p:cNvSpPr/>
          <p:nvPr/>
        </p:nvSpPr>
        <p:spPr>
          <a:xfrm>
            <a:off x="993240" y="1633320"/>
            <a:ext cx="8070480" cy="46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latin typeface="Times New Roman"/>
              </a:rPr>
              <a:t>When</a:t>
            </a:r>
            <a:r>
              <a:rPr b="0" lang="en-IN" sz="2400" spc="-1" strike="noStrike">
                <a:latin typeface="Times New Roman"/>
              </a:rPr>
              <a:t> a</a:t>
            </a:r>
            <a:r>
              <a:rPr b="0" lang="en-IN" sz="2400" spc="4" strike="noStrike">
                <a:latin typeface="Times New Roman"/>
              </a:rPr>
              <a:t> </a:t>
            </a:r>
            <a:r>
              <a:rPr b="1" lang="en-IN" sz="2400" spc="-7" strike="noStrike">
                <a:latin typeface="Times New Roman"/>
              </a:rPr>
              <a:t>JIT(Just</a:t>
            </a:r>
            <a:r>
              <a:rPr b="1" lang="en-IN" sz="2400" spc="-1" strike="noStrike">
                <a:latin typeface="Times New Roman"/>
              </a:rPr>
              <a:t> </a:t>
            </a:r>
            <a:r>
              <a:rPr b="1" lang="en-IN" sz="2400" spc="-7" strike="noStrike">
                <a:latin typeface="Times New Roman"/>
              </a:rPr>
              <a:t>In</a:t>
            </a:r>
            <a:r>
              <a:rPr b="1" lang="en-IN" sz="2400" spc="-1" strike="noStrike">
                <a:latin typeface="Times New Roman"/>
              </a:rPr>
              <a:t> </a:t>
            </a:r>
            <a:r>
              <a:rPr b="1" lang="en-IN" sz="2400" spc="-15" strike="noStrike">
                <a:latin typeface="Times New Roman"/>
              </a:rPr>
              <a:t>Time)</a:t>
            </a:r>
            <a:r>
              <a:rPr b="1" lang="en-IN" sz="2400" spc="-12" strike="noStrike">
                <a:latin typeface="Times New Roman"/>
              </a:rPr>
              <a:t> </a:t>
            </a:r>
            <a:r>
              <a:rPr b="1" lang="en-IN" sz="2400" spc="-7" strike="noStrike">
                <a:latin typeface="Times New Roman"/>
              </a:rPr>
              <a:t>compiler</a:t>
            </a:r>
            <a:r>
              <a:rPr b="1" lang="en-IN" sz="2400" spc="-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is</a:t>
            </a:r>
            <a:r>
              <a:rPr b="0" lang="en-IN" sz="2400" spc="4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part</a:t>
            </a:r>
            <a:r>
              <a:rPr b="0" lang="en-IN" sz="2400" spc="-7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of</a:t>
            </a:r>
            <a:r>
              <a:rPr b="0" lang="en-IN" sz="2400" spc="4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the</a:t>
            </a:r>
            <a:r>
              <a:rPr b="0" lang="en-IN" sz="2400" spc="-1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JVM, </a:t>
            </a:r>
            <a:r>
              <a:rPr b="0" lang="en-IN" sz="2400" spc="-585" strike="noStrike">
                <a:latin typeface="Times New Roman"/>
              </a:rPr>
              <a:t> </a:t>
            </a:r>
            <a:r>
              <a:rPr b="0" i="1" lang="en-IN" sz="24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selected</a:t>
            </a:r>
            <a:r>
              <a:rPr b="0" i="1" lang="en-IN" sz="2400" spc="-1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i="1" lang="en-IN" sz="24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portions</a:t>
            </a:r>
            <a:r>
              <a:rPr b="0" i="1" lang="en-IN" sz="2400" spc="-1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i="1" lang="en-IN" sz="2400" spc="-12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of</a:t>
            </a:r>
            <a:r>
              <a:rPr b="0" i="1" lang="en-IN" sz="24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bytecode</a:t>
            </a:r>
            <a:r>
              <a:rPr b="0" i="1" lang="en-IN" sz="2400" spc="-1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i="1" lang="en-IN" sz="2400" spc="-32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are</a:t>
            </a:r>
            <a:r>
              <a:rPr b="0" i="1" lang="en-IN" sz="2400" spc="-26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i="1" lang="en-IN" sz="24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compiled</a:t>
            </a:r>
            <a:r>
              <a:rPr b="0" i="1" lang="en-IN" sz="2400" spc="-1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into</a:t>
            </a:r>
            <a:r>
              <a:rPr b="0" lang="en-IN" sz="2400" spc="588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executable </a:t>
            </a:r>
            <a:r>
              <a:rPr b="0" lang="en-IN" sz="2400" spc="-585" strike="noStrike">
                <a:latin typeface="Times New Roman"/>
              </a:rPr>
              <a:t> </a:t>
            </a:r>
            <a:r>
              <a:rPr b="0" lang="en-IN" sz="2400" spc="-1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code</a:t>
            </a:r>
            <a:r>
              <a:rPr b="0" lang="en-IN" sz="2400" spc="-3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in</a:t>
            </a:r>
            <a:r>
              <a:rPr b="0" lang="en-IN" sz="2400" spc="-1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real</a:t>
            </a:r>
            <a:r>
              <a:rPr b="0" lang="en-IN" sz="2400" spc="-21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time,</a:t>
            </a:r>
            <a:r>
              <a:rPr b="0" lang="en-IN" sz="2400" spc="-1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on a </a:t>
            </a:r>
            <a:r>
              <a:rPr b="0" lang="en-IN" sz="24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piece-by-piece,</a:t>
            </a:r>
            <a:r>
              <a:rPr b="0" lang="en-IN" sz="2400" spc="-52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demand</a:t>
            </a:r>
            <a:r>
              <a:rPr b="0" lang="en-IN" sz="2400" spc="-1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 basis.</a:t>
            </a:r>
            <a:endParaRPr b="0" lang="en-IN" sz="2400" spc="-1" strike="noStrike"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" strike="noStrike">
                <a:latin typeface="Times New Roman"/>
              </a:rPr>
              <a:t>JIT</a:t>
            </a:r>
            <a:r>
              <a:rPr b="0" lang="en-IN" sz="2400" spc="-72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compiler</a:t>
            </a:r>
            <a:r>
              <a:rPr b="0" lang="en-IN" sz="2400" spc="-26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compiles</a:t>
            </a:r>
            <a:r>
              <a:rPr b="0" lang="en-IN" sz="2400" spc="-1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code</a:t>
            </a:r>
            <a:r>
              <a:rPr b="0" lang="en-IN" sz="2400" spc="-1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as</a:t>
            </a:r>
            <a:r>
              <a:rPr b="0" lang="en-IN" sz="2400" spc="-7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it</a:t>
            </a:r>
            <a:r>
              <a:rPr b="0" lang="en-IN" sz="2400" spc="-2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is</a:t>
            </a:r>
            <a:r>
              <a:rPr b="0" lang="en-IN" sz="2400" spc="-1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needed,</a:t>
            </a:r>
            <a:r>
              <a:rPr b="0" lang="en-IN" sz="2400" spc="-2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during</a:t>
            </a:r>
            <a:r>
              <a:rPr b="0" lang="en-IN" sz="2400" spc="-2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execution.</a:t>
            </a:r>
            <a:endParaRPr b="0" lang="en-IN" sz="2400" spc="-1" strike="noStrike">
              <a:latin typeface="Arial"/>
            </a:endParaRPr>
          </a:p>
          <a:p>
            <a:pPr lvl="1" marL="756360" indent="-28692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latin typeface="Times New Roman"/>
              </a:rPr>
              <a:t>Not all sequences </a:t>
            </a:r>
            <a:r>
              <a:rPr b="0" lang="en-IN" sz="2400" spc="-1" strike="noStrike">
                <a:latin typeface="Times New Roman"/>
              </a:rPr>
              <a:t>of </a:t>
            </a:r>
            <a:r>
              <a:rPr b="0" lang="en-IN" sz="2400" spc="-7" strike="noStrike">
                <a:latin typeface="Times New Roman"/>
              </a:rPr>
              <a:t>bytecode are compiled—only codes </a:t>
            </a:r>
            <a:r>
              <a:rPr b="0" lang="en-IN" sz="2400" spc="-1" strike="noStrike">
                <a:latin typeface="Times New Roman"/>
              </a:rPr>
              <a:t> that</a:t>
            </a:r>
            <a:r>
              <a:rPr b="0" lang="en-IN" sz="2400" spc="-41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will</a:t>
            </a:r>
            <a:r>
              <a:rPr b="0" lang="en-IN" sz="2400" spc="-21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benefit</a:t>
            </a:r>
            <a:r>
              <a:rPr b="0" lang="en-IN" sz="2400" spc="-12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from</a:t>
            </a:r>
            <a:r>
              <a:rPr b="0" lang="en-IN" sz="2400" spc="-12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compilation.</a:t>
            </a:r>
            <a:endParaRPr b="0" lang="en-IN" sz="2400" spc="-1" strike="noStrike"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latin typeface="Times New Roman"/>
              </a:rPr>
              <a:t>The</a:t>
            </a:r>
            <a:r>
              <a:rPr b="0" lang="en-IN" sz="2400" spc="-35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remaining</a:t>
            </a:r>
            <a:r>
              <a:rPr b="0" lang="en-IN" sz="2400" spc="-2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code</a:t>
            </a:r>
            <a:r>
              <a:rPr b="0" lang="en-IN" sz="2400" spc="-2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is</a:t>
            </a:r>
            <a:r>
              <a:rPr b="0" lang="en-IN" sz="2400" spc="-21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simply </a:t>
            </a:r>
            <a:r>
              <a:rPr b="0" lang="en-IN" sz="2400" spc="-1" strike="noStrike">
                <a:latin typeface="Times New Roman"/>
              </a:rPr>
              <a:t>interpreted.</a:t>
            </a:r>
            <a:endParaRPr b="0" lang="en-IN" sz="2400" spc="-1" strike="noStrike"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i="1" lang="en-IN" sz="2400" spc="-1" strike="noStrike">
                <a:latin typeface="Times New Roman"/>
              </a:rPr>
              <a:t>Java</a:t>
            </a:r>
            <a:r>
              <a:rPr b="1" i="1" lang="en-IN" sz="2400" spc="-21" strike="noStrike">
                <a:latin typeface="Times New Roman"/>
              </a:rPr>
              <a:t> </a:t>
            </a:r>
            <a:r>
              <a:rPr b="1" i="1" lang="en-IN" sz="2400" spc="-1" strike="noStrike">
                <a:latin typeface="Times New Roman"/>
              </a:rPr>
              <a:t>is</a:t>
            </a:r>
            <a:r>
              <a:rPr b="1" i="1" lang="en-IN" sz="2400" spc="-12" strike="noStrike">
                <a:latin typeface="Times New Roman"/>
              </a:rPr>
              <a:t> </a:t>
            </a:r>
            <a:r>
              <a:rPr b="1" i="1" lang="en-IN" sz="2400" spc="-1" strike="noStrike">
                <a:latin typeface="Times New Roman"/>
              </a:rPr>
              <a:t>a</a:t>
            </a:r>
            <a:r>
              <a:rPr b="1" i="1" lang="en-IN" sz="2400" spc="-7" strike="noStrike">
                <a:latin typeface="Times New Roman"/>
              </a:rPr>
              <a:t> </a:t>
            </a:r>
            <a:r>
              <a:rPr b="1" i="1" lang="en-IN" sz="2400" spc="-1" strike="noStrike">
                <a:latin typeface="Times New Roman"/>
              </a:rPr>
              <a:t>compiled</a:t>
            </a:r>
            <a:r>
              <a:rPr b="1" i="1" lang="en-IN" sz="2400" spc="-41" strike="noStrike">
                <a:latin typeface="Times New Roman"/>
              </a:rPr>
              <a:t> </a:t>
            </a:r>
            <a:r>
              <a:rPr b="1" i="1" lang="en-IN" sz="2400" spc="-7" strike="noStrike">
                <a:latin typeface="Times New Roman"/>
              </a:rPr>
              <a:t>interpreted</a:t>
            </a:r>
            <a:r>
              <a:rPr b="1" i="1" lang="en-IN" sz="2400" spc="-41" strike="noStrike">
                <a:latin typeface="Times New Roman"/>
              </a:rPr>
              <a:t> </a:t>
            </a:r>
            <a:r>
              <a:rPr b="1" i="1" lang="en-IN" sz="2400" spc="-7" strike="noStrike">
                <a:latin typeface="Times New Roman"/>
              </a:rPr>
              <a:t>language.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ftr" idx="55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56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D07E0E57-EE39-4206-9C22-BE5479CF38E6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370680" y="1000800"/>
            <a:ext cx="33138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Bytecode(contd.)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241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/>
            <a:ah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object 4"/>
          <p:cNvSpPr/>
          <p:nvPr/>
        </p:nvSpPr>
        <p:spPr>
          <a:xfrm>
            <a:off x="993240" y="2001240"/>
            <a:ext cx="8071200" cy="32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7" strike="noStrike">
                <a:latin typeface="Times New Roman"/>
              </a:rPr>
              <a:t>Java bytecode is </a:t>
            </a:r>
            <a:r>
              <a:rPr b="0" lang="en-IN" sz="2800" spc="-1" strike="noStrike">
                <a:latin typeface="Times New Roman"/>
              </a:rPr>
              <a:t>the </a:t>
            </a:r>
            <a:r>
              <a:rPr b="1" lang="en-IN" sz="2800" spc="-7" strike="noStrike">
                <a:latin typeface="Times New Roman"/>
              </a:rPr>
              <a:t>intermediate </a:t>
            </a:r>
            <a:r>
              <a:rPr b="1" lang="en-IN" sz="2800" spc="-15" strike="noStrike">
                <a:latin typeface="Times New Roman"/>
              </a:rPr>
              <a:t>representation </a:t>
            </a:r>
            <a:r>
              <a:rPr b="0" lang="en-IN" sz="2800" spc="-1" strike="noStrike">
                <a:latin typeface="Times New Roman"/>
              </a:rPr>
              <a:t>of </a:t>
            </a:r>
            <a:r>
              <a:rPr b="0" lang="en-IN" sz="2800" spc="4" strike="noStrike">
                <a:latin typeface="Times New Roman"/>
              </a:rPr>
              <a:t> </a:t>
            </a:r>
            <a:r>
              <a:rPr b="0" lang="en-IN" sz="2800" spc="-1" strike="noStrike">
                <a:latin typeface="Times New Roman"/>
              </a:rPr>
              <a:t>your </a:t>
            </a:r>
            <a:r>
              <a:rPr b="0" lang="en-IN" sz="2800" spc="-12" strike="noStrike">
                <a:latin typeface="Times New Roman"/>
              </a:rPr>
              <a:t>Java </a:t>
            </a:r>
            <a:r>
              <a:rPr b="0" lang="en-IN" sz="2800" spc="-7" strike="noStrike">
                <a:latin typeface="Times New Roman"/>
              </a:rPr>
              <a:t>program that </a:t>
            </a:r>
            <a:r>
              <a:rPr b="1" lang="en-IN" sz="2800" spc="-7" strike="noStrike">
                <a:latin typeface="Times New Roman"/>
              </a:rPr>
              <a:t>contains instructions that </a:t>
            </a:r>
            <a:r>
              <a:rPr b="1" lang="en-IN" sz="2800" spc="-1" strike="noStrike">
                <a:latin typeface="Times New Roman"/>
              </a:rPr>
              <a:t> Java</a:t>
            </a:r>
            <a:r>
              <a:rPr b="1" lang="en-IN" sz="2800" spc="-75" strike="noStrike">
                <a:latin typeface="Times New Roman"/>
              </a:rPr>
              <a:t> </a:t>
            </a:r>
            <a:r>
              <a:rPr b="1" lang="en-IN" sz="2800" spc="-21" strike="noStrike">
                <a:latin typeface="Times New Roman"/>
              </a:rPr>
              <a:t>Virtual</a:t>
            </a:r>
            <a:r>
              <a:rPr b="1" lang="en-IN" sz="2800" spc="9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Machine</a:t>
            </a:r>
            <a:r>
              <a:rPr b="1" lang="en-IN" sz="2800" spc="-12" strike="noStrike">
                <a:latin typeface="Times New Roman"/>
              </a:rPr>
              <a:t> will</a:t>
            </a:r>
            <a:r>
              <a:rPr b="1" lang="en-IN" sz="2800" spc="9" strike="noStrike">
                <a:latin typeface="Times New Roman"/>
              </a:rPr>
              <a:t> </a:t>
            </a:r>
            <a:r>
              <a:rPr b="1" lang="en-IN" sz="2800" spc="-12" strike="noStrike">
                <a:latin typeface="Times New Roman"/>
              </a:rPr>
              <a:t>execute</a:t>
            </a:r>
            <a:r>
              <a:rPr b="0" lang="en-IN" sz="2800" spc="-12" strike="noStrike">
                <a:latin typeface="Times New Roman"/>
              </a:rPr>
              <a:t>.</a:t>
            </a:r>
            <a:endParaRPr b="0" lang="en-IN" sz="2800" spc="-1" strike="noStrike"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66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7" strike="noStrike">
                <a:latin typeface="Times New Roman"/>
              </a:rPr>
              <a:t>Thus, </a:t>
            </a:r>
            <a:r>
              <a:rPr b="0" lang="en-IN" sz="2800" spc="-1" strike="noStrike">
                <a:latin typeface="Times New Roman"/>
              </a:rPr>
              <a:t>the </a:t>
            </a:r>
            <a:r>
              <a:rPr b="0" lang="en-IN" sz="2800" spc="-7" strike="noStrike">
                <a:latin typeface="Times New Roman"/>
              </a:rPr>
              <a:t>output </a:t>
            </a:r>
            <a:r>
              <a:rPr b="0" lang="en-IN" sz="2800" spc="-1" strike="noStrike">
                <a:latin typeface="Times New Roman"/>
              </a:rPr>
              <a:t>of </a:t>
            </a:r>
            <a:r>
              <a:rPr b="0" lang="en-IN" sz="2800" spc="-7" strike="noStrike">
                <a:latin typeface="Times New Roman"/>
              </a:rPr>
              <a:t>javac is </a:t>
            </a:r>
            <a:r>
              <a:rPr b="1" lang="en-IN" sz="2800" spc="-1" strike="noStrike">
                <a:latin typeface="Times New Roman"/>
              </a:rPr>
              <a:t>not </a:t>
            </a:r>
            <a:r>
              <a:rPr b="1" lang="en-IN" sz="2800" spc="-7" strike="noStrike">
                <a:latin typeface="Times New Roman"/>
              </a:rPr>
              <a:t>code </a:t>
            </a:r>
            <a:r>
              <a:rPr b="1" lang="en-IN" sz="2800" spc="-1" strike="noStrike">
                <a:latin typeface="Times New Roman"/>
              </a:rPr>
              <a:t>that </a:t>
            </a:r>
            <a:r>
              <a:rPr b="1" lang="en-IN" sz="2800" spc="-7" strike="noStrike">
                <a:latin typeface="Times New Roman"/>
              </a:rPr>
              <a:t>can </a:t>
            </a:r>
            <a:r>
              <a:rPr b="1" lang="en-IN" sz="2800" spc="4" strike="noStrike">
                <a:latin typeface="Times New Roman"/>
              </a:rPr>
              <a:t>be </a:t>
            </a:r>
            <a:r>
              <a:rPr b="1" lang="en-IN" sz="2800" spc="9" strike="noStrike">
                <a:latin typeface="Times New Roman"/>
              </a:rPr>
              <a:t> </a:t>
            </a:r>
            <a:r>
              <a:rPr b="1" lang="en-IN" sz="2800" spc="-15" strike="noStrike">
                <a:latin typeface="Times New Roman"/>
              </a:rPr>
              <a:t>directly </a:t>
            </a:r>
            <a:r>
              <a:rPr b="1" lang="en-IN" sz="2800" spc="-7" strike="noStrike">
                <a:latin typeface="Times New Roman"/>
              </a:rPr>
              <a:t>executed.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ftr" idx="57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58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E360C277-85D8-4554-A469-00C38A1C67C0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605400" y="1000800"/>
            <a:ext cx="28465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REFERENCE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ftr" idx="59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60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E336CEC6-187B-4FF4-BF76-1EDB888E3E31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8" name="object 3"/>
          <p:cNvSpPr/>
          <p:nvPr/>
        </p:nvSpPr>
        <p:spPr>
          <a:xfrm>
            <a:off x="993240" y="2078280"/>
            <a:ext cx="806940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574280"/>
                <a:tab algn="l" pos="2806200"/>
                <a:tab algn="l" pos="3669840"/>
                <a:tab algn="l" pos="4357440"/>
                <a:tab algn="l" pos="5870520"/>
                <a:tab algn="l" pos="7531560"/>
              </a:tabLst>
            </a:pPr>
            <a:r>
              <a:rPr b="0" lang="en-IN" sz="2800" spc="-12" strike="noStrike">
                <a:latin typeface="Times New Roman"/>
              </a:rPr>
              <a:t>H</a:t>
            </a:r>
            <a:r>
              <a:rPr b="0" lang="en-IN" sz="2800" spc="-15" strike="noStrike">
                <a:latin typeface="Times New Roman"/>
              </a:rPr>
              <a:t>e</a:t>
            </a:r>
            <a:r>
              <a:rPr b="0" lang="en-IN" sz="2800" spc="-7" strike="noStrike">
                <a:latin typeface="Times New Roman"/>
              </a:rPr>
              <a:t>r</a:t>
            </a:r>
            <a:r>
              <a:rPr b="0" lang="en-IN" sz="2800" spc="-1" strike="noStrike">
                <a:latin typeface="Times New Roman"/>
              </a:rPr>
              <a:t>b</a:t>
            </a:r>
            <a:r>
              <a:rPr b="0" lang="en-IN" sz="2800" spc="-15" strike="noStrike">
                <a:latin typeface="Times New Roman"/>
              </a:rPr>
              <a:t>e</a:t>
            </a:r>
            <a:r>
              <a:rPr b="0" lang="en-IN" sz="2800" spc="-7" strike="noStrike">
                <a:latin typeface="Times New Roman"/>
              </a:rPr>
              <a:t>rt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9" strike="noStrike">
                <a:latin typeface="Times New Roman"/>
              </a:rPr>
              <a:t>S</a:t>
            </a:r>
            <a:r>
              <a:rPr b="0" lang="en-IN" sz="2800" spc="-15" strike="noStrike">
                <a:latin typeface="Times New Roman"/>
              </a:rPr>
              <a:t>c</a:t>
            </a:r>
            <a:r>
              <a:rPr b="0" lang="en-IN" sz="2800" spc="-1" strike="noStrike">
                <a:latin typeface="Times New Roman"/>
              </a:rPr>
              <a:t>h</a:t>
            </a:r>
            <a:r>
              <a:rPr b="0" lang="en-IN" sz="2800" spc="-7" strike="noStrike">
                <a:latin typeface="Times New Roman"/>
              </a:rPr>
              <a:t>il</a:t>
            </a:r>
            <a:r>
              <a:rPr b="0" lang="en-IN" sz="2800" spc="-15" strike="noStrike">
                <a:latin typeface="Times New Roman"/>
              </a:rPr>
              <a:t>d</a:t>
            </a:r>
            <a:r>
              <a:rPr b="0" lang="en-IN" sz="2800" spc="-7" strike="noStrike">
                <a:latin typeface="Times New Roman"/>
              </a:rPr>
              <a:t>t,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J</a:t>
            </a:r>
            <a:r>
              <a:rPr b="0" lang="en-IN" sz="2800" spc="-15" strike="noStrike">
                <a:latin typeface="Times New Roman"/>
              </a:rPr>
              <a:t>a</a:t>
            </a:r>
            <a:r>
              <a:rPr b="0" lang="en-IN" sz="2800" spc="-1" strike="noStrike">
                <a:latin typeface="Times New Roman"/>
              </a:rPr>
              <a:t>v</a:t>
            </a:r>
            <a:r>
              <a:rPr b="0" lang="en-IN" sz="2800" spc="-15" strike="noStrike">
                <a:latin typeface="Times New Roman"/>
              </a:rPr>
              <a:t>a</a:t>
            </a:r>
            <a:r>
              <a:rPr b="0" lang="en-IN" sz="2800" spc="-7" strike="noStrike">
                <a:latin typeface="Times New Roman"/>
              </a:rPr>
              <a:t>: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12" strike="noStrike">
                <a:latin typeface="Times New Roman"/>
              </a:rPr>
              <a:t>T</a:t>
            </a:r>
            <a:r>
              <a:rPr b="0" lang="en-IN" sz="2800" spc="-1" strike="noStrike">
                <a:latin typeface="Times New Roman"/>
              </a:rPr>
              <a:t>h</a:t>
            </a:r>
            <a:r>
              <a:rPr b="0" lang="en-IN" sz="2800" spc="-7" strike="noStrike">
                <a:latin typeface="Times New Roman"/>
              </a:rPr>
              <a:t>e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12" strike="noStrike">
                <a:latin typeface="Times New Roman"/>
              </a:rPr>
              <a:t>C</a:t>
            </a:r>
            <a:r>
              <a:rPr b="0" lang="en-IN" sz="2800" spc="-1" strike="noStrike">
                <a:latin typeface="Times New Roman"/>
              </a:rPr>
              <a:t>o</a:t>
            </a:r>
            <a:r>
              <a:rPr b="0" lang="en-IN" sz="2800" spc="-26" strike="noStrike">
                <a:latin typeface="Times New Roman"/>
              </a:rPr>
              <a:t>m</a:t>
            </a:r>
            <a:r>
              <a:rPr b="0" lang="en-IN" sz="2800" spc="-1" strike="noStrike">
                <a:latin typeface="Times New Roman"/>
              </a:rPr>
              <a:t>p</a:t>
            </a:r>
            <a:r>
              <a:rPr b="0" lang="en-IN" sz="2800" spc="-7" strike="noStrike">
                <a:latin typeface="Times New Roman"/>
              </a:rPr>
              <a:t>l</a:t>
            </a:r>
            <a:r>
              <a:rPr b="0" lang="en-IN" sz="2800" spc="-15" strike="noStrike">
                <a:latin typeface="Times New Roman"/>
              </a:rPr>
              <a:t>e</a:t>
            </a:r>
            <a:r>
              <a:rPr b="0" lang="en-IN" sz="2800" spc="-7" strike="noStrike">
                <a:latin typeface="Times New Roman"/>
              </a:rPr>
              <a:t>te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12" strike="noStrike">
                <a:latin typeface="Times New Roman"/>
              </a:rPr>
              <a:t>R</a:t>
            </a:r>
            <a:r>
              <a:rPr b="0" lang="en-IN" sz="2800" spc="-1" strike="noStrike">
                <a:latin typeface="Times New Roman"/>
              </a:rPr>
              <a:t>e</a:t>
            </a:r>
            <a:r>
              <a:rPr b="0" lang="en-IN" sz="2800" spc="-7" strike="noStrike">
                <a:latin typeface="Times New Roman"/>
              </a:rPr>
              <a:t>f</a:t>
            </a:r>
            <a:r>
              <a:rPr b="0" lang="en-IN" sz="2800" spc="-15" strike="noStrike">
                <a:latin typeface="Times New Roman"/>
              </a:rPr>
              <a:t>e</a:t>
            </a:r>
            <a:r>
              <a:rPr b="0" lang="en-IN" sz="2800" spc="-7" strike="noStrike">
                <a:latin typeface="Times New Roman"/>
              </a:rPr>
              <a:t>r</a:t>
            </a:r>
            <a:r>
              <a:rPr b="0" lang="en-IN" sz="2800" spc="-15" strike="noStrike">
                <a:latin typeface="Times New Roman"/>
              </a:rPr>
              <a:t>e</a:t>
            </a:r>
            <a:r>
              <a:rPr b="0" lang="en-IN" sz="2800" spc="-1" strike="noStrike">
                <a:latin typeface="Times New Roman"/>
              </a:rPr>
              <a:t>n</a:t>
            </a:r>
            <a:r>
              <a:rPr b="0" lang="en-IN" sz="2800" spc="-15" strike="noStrike">
                <a:latin typeface="Times New Roman"/>
              </a:rPr>
              <a:t>ce</a:t>
            </a:r>
            <a:r>
              <a:rPr b="0" lang="en-IN" sz="2800" spc="-7" strike="noStrike">
                <a:latin typeface="Times New Roman"/>
              </a:rPr>
              <a:t>,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1" strike="noStrike">
                <a:latin typeface="Times New Roman"/>
              </a:rPr>
              <a:t>8</a:t>
            </a:r>
            <a:r>
              <a:rPr b="0" lang="en-IN" sz="2800" spc="4" strike="noStrike">
                <a:latin typeface="Times New Roman"/>
              </a:rPr>
              <a:t>/</a:t>
            </a:r>
            <a:r>
              <a:rPr b="0" lang="en-IN" sz="2800" spc="-15" strike="noStrike">
                <a:latin typeface="Times New Roman"/>
              </a:rPr>
              <a:t>e</a:t>
            </a:r>
            <a:r>
              <a:rPr b="0" lang="en-IN" sz="2800" spc="-7" strike="noStrike">
                <a:latin typeface="Times New Roman"/>
              </a:rPr>
              <a:t>,  </a:t>
            </a:r>
            <a:r>
              <a:rPr b="0" lang="en-IN" sz="2800" spc="-55" strike="noStrike">
                <a:latin typeface="Times New Roman"/>
              </a:rPr>
              <a:t>Tata</a:t>
            </a:r>
            <a:r>
              <a:rPr b="0" lang="en-IN" sz="2800" spc="-15" strike="noStrike">
                <a:latin typeface="Times New Roman"/>
              </a:rPr>
              <a:t> </a:t>
            </a:r>
            <a:r>
              <a:rPr b="0" lang="en-IN" sz="2800" spc="-12" strike="noStrike">
                <a:latin typeface="Times New Roman"/>
              </a:rPr>
              <a:t>McGraw</a:t>
            </a:r>
            <a:r>
              <a:rPr b="0" lang="en-IN" sz="2800" spc="12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Hill,</a:t>
            </a:r>
            <a:r>
              <a:rPr b="0" lang="en-IN" sz="2800" spc="-12" strike="noStrike">
                <a:latin typeface="Times New Roman"/>
              </a:rPr>
              <a:t> </a:t>
            </a:r>
            <a:r>
              <a:rPr b="0" lang="en-IN" sz="2800" spc="-21" strike="noStrike">
                <a:latin typeface="Times New Roman"/>
              </a:rPr>
              <a:t>2011.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329000" y="726480"/>
            <a:ext cx="9396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Java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35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/>
            <a:ah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993240" y="1620360"/>
            <a:ext cx="8071920" cy="49150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838160"/>
                <a:tab algn="l" pos="2305800"/>
                <a:tab algn="l" pos="3281040"/>
                <a:tab algn="l" pos="4444200"/>
                <a:tab algn="l" pos="5196960"/>
                <a:tab algn="l" pos="5867280"/>
                <a:tab algn="l" pos="782136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eveloped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2207e8"/>
                </a:solidFill>
                <a:latin typeface="Times New Roman"/>
              </a:rPr>
              <a:t>Jame</a:t>
            </a:r>
            <a:r>
              <a:rPr b="1" lang="en-IN" sz="2400" spc="-7" strike="noStrike">
                <a:solidFill>
                  <a:srgbClr val="2207e8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2207e8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2207e8"/>
                </a:solidFill>
                <a:latin typeface="Times New Roman"/>
              </a:rPr>
              <a:t>G</a:t>
            </a:r>
            <a:r>
              <a:rPr b="1" lang="en-IN" sz="2400" spc="-7" strike="noStrike">
                <a:solidFill>
                  <a:srgbClr val="2207e8"/>
                </a:solidFill>
                <a:latin typeface="Times New Roman"/>
              </a:rPr>
              <a:t>os</a:t>
            </a:r>
            <a:r>
              <a:rPr b="1" lang="en-IN" sz="2400" spc="-12" strike="noStrike">
                <a:solidFill>
                  <a:srgbClr val="2207e8"/>
                </a:solidFill>
                <a:latin typeface="Times New Roman"/>
              </a:rPr>
              <a:t>l</a:t>
            </a:r>
            <a:r>
              <a:rPr b="1" lang="en-IN" sz="2400" spc="-1" strike="noStrike">
                <a:solidFill>
                  <a:srgbClr val="2207e8"/>
                </a:solidFill>
                <a:latin typeface="Times New Roman"/>
              </a:rPr>
              <a:t>i</a:t>
            </a:r>
            <a:r>
              <a:rPr b="1" lang="en-IN" sz="2400" spc="-12" strike="noStrike">
                <a:solidFill>
                  <a:srgbClr val="2207e8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2207e8"/>
                </a:solidFill>
                <a:latin typeface="Times New Roman"/>
              </a:rPr>
              <a:t>g</a:t>
            </a:r>
            <a:r>
              <a:rPr b="1" lang="en-IN" sz="2400" spc="-1" strike="noStrike">
                <a:solidFill>
                  <a:srgbClr val="2207e8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Su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Mic</a:t>
            </a:r>
            <a:r>
              <a:rPr b="1" lang="en-IN" sz="2400" spc="-5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osys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tem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endParaRPr b="0" lang="en-IN" sz="2400" spc="-1" strike="noStrike">
              <a:latin typeface="Calibri"/>
            </a:endParaRPr>
          </a:p>
          <a:p>
            <a:pPr marL="354960">
              <a:lnSpc>
                <a:spcPct val="100000"/>
              </a:lnSpc>
              <a:spcBef>
                <a:spcPts val="1726"/>
              </a:spcBef>
              <a:buNone/>
              <a:tabLst>
                <a:tab algn="l" pos="354960"/>
                <a:tab algn="l" pos="355680"/>
                <a:tab algn="l" pos="1838160"/>
                <a:tab algn="l" pos="2305800"/>
                <a:tab algn="l" pos="3281040"/>
                <a:tab algn="l" pos="4444200"/>
                <a:tab algn="l" pos="5196960"/>
                <a:tab algn="l" pos="5867280"/>
                <a:tab algn="l" pos="782136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1991.</a:t>
            </a:r>
            <a:endParaRPr b="0" lang="en-IN" sz="2400" spc="-1" strike="noStrike">
              <a:latin typeface="Calibri"/>
            </a:endParaRPr>
          </a:p>
          <a:p>
            <a:pPr lvl="1" marL="756360" indent="-286920">
              <a:lnSpc>
                <a:spcPct val="100000"/>
              </a:lnSpc>
              <a:spcBef>
                <a:spcPts val="116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latin typeface="Times New Roman"/>
              </a:rPr>
              <a:t>This</a:t>
            </a:r>
            <a:r>
              <a:rPr b="0" lang="en-IN" sz="2400" spc="77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language</a:t>
            </a:r>
            <a:r>
              <a:rPr b="0" lang="en-IN" sz="2400" spc="94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was</a:t>
            </a:r>
            <a:r>
              <a:rPr b="0" lang="en-IN" sz="2400" spc="83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initially</a:t>
            </a:r>
            <a:r>
              <a:rPr b="0" lang="en-IN" sz="2400" spc="72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called</a:t>
            </a:r>
            <a:r>
              <a:rPr b="0" lang="en-IN" sz="2400" spc="77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“</a:t>
            </a:r>
            <a:r>
              <a:rPr b="1" lang="en-IN" sz="2400" spc="-7" strike="noStrike">
                <a:latin typeface="Times New Roman"/>
              </a:rPr>
              <a:t>Oak</a:t>
            </a:r>
            <a:r>
              <a:rPr b="0" lang="en-IN" sz="2400" spc="-7" strike="noStrike">
                <a:latin typeface="Times New Roman"/>
              </a:rPr>
              <a:t>,”</a:t>
            </a:r>
            <a:r>
              <a:rPr b="0" lang="en-IN" sz="2400" spc="94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but</a:t>
            </a:r>
            <a:r>
              <a:rPr b="0" lang="en-IN" sz="2400" spc="94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was</a:t>
            </a:r>
            <a:r>
              <a:rPr b="0" lang="en-IN" sz="2400" spc="94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renamed </a:t>
            </a:r>
            <a:r>
              <a:rPr b="0" lang="en-IN" sz="2400" spc="-58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“Java”</a:t>
            </a:r>
            <a:r>
              <a:rPr b="0" lang="en-IN" sz="2400" spc="-4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in</a:t>
            </a:r>
            <a:r>
              <a:rPr b="0" lang="en-IN" sz="2400" spc="-1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1995.</a:t>
            </a:r>
            <a:endParaRPr b="0" lang="en-IN" sz="2400" spc="-1" strike="noStrike">
              <a:latin typeface="Calibri"/>
            </a:endParaRPr>
          </a:p>
          <a:p>
            <a:pPr marL="354960" indent="-343080">
              <a:lnSpc>
                <a:spcPts val="4609"/>
              </a:lnSpc>
              <a:spcBef>
                <a:spcPts val="431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target</a:t>
            </a:r>
            <a:r>
              <a:rPr b="0" lang="en-IN" sz="2400" spc="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1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400" spc="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1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write</a:t>
            </a:r>
            <a:r>
              <a:rPr b="1" lang="en-IN" sz="2400" spc="1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1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program</a:t>
            </a:r>
            <a:r>
              <a:rPr b="1" lang="en-IN" sz="2400" spc="1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once</a:t>
            </a:r>
            <a:r>
              <a:rPr b="1" lang="en-IN" sz="2400" spc="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IN" sz="2400" spc="18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then</a:t>
            </a:r>
            <a:r>
              <a:rPr b="1" lang="en-IN" sz="2400" spc="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run </a:t>
            </a:r>
            <a:r>
              <a:rPr b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program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1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multiple</a:t>
            </a:r>
            <a:r>
              <a:rPr b="1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operating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systems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IN" sz="2400" spc="-7" strike="noStrike">
                <a:solidFill>
                  <a:srgbClr val="2207e8"/>
                </a:solidFill>
                <a:latin typeface="Times New Roman"/>
              </a:rPr>
              <a:t>WORA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latin typeface="Calibri"/>
            </a:endParaRPr>
          </a:p>
          <a:p>
            <a:pPr marL="429840" indent="-417960">
              <a:lnSpc>
                <a:spcPct val="100000"/>
              </a:lnSpc>
              <a:spcBef>
                <a:spcPts val="1860"/>
              </a:spcBef>
              <a:buClr>
                <a:srgbClr val="000000"/>
              </a:buClr>
              <a:buFont typeface="Arial MT"/>
              <a:buChar char="•"/>
              <a:tabLst>
                <a:tab algn="l" pos="429840"/>
                <a:tab algn="l" pos="43056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programming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language</a:t>
            </a:r>
            <a:endParaRPr b="0" lang="en-IN" sz="2400" spc="-1" strike="noStrike">
              <a:latin typeface="Calibri"/>
            </a:endParaRPr>
          </a:p>
          <a:p>
            <a:pPr lvl="1" marL="756360" indent="-286920">
              <a:lnSpc>
                <a:spcPct val="100000"/>
              </a:lnSpc>
              <a:spcBef>
                <a:spcPts val="1159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latin typeface="Times New Roman"/>
              </a:rPr>
              <a:t>It</a:t>
            </a:r>
            <a:r>
              <a:rPr b="0" lang="en-IN" sz="2400" spc="338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has</a:t>
            </a:r>
            <a:r>
              <a:rPr b="0" lang="en-IN" sz="2400" spc="344" strike="noStrike">
                <a:latin typeface="Times New Roman"/>
              </a:rPr>
              <a:t> </a:t>
            </a:r>
            <a:r>
              <a:rPr b="0" lang="en-IN" sz="2400" spc="-15" strike="noStrike">
                <a:latin typeface="Times New Roman"/>
              </a:rPr>
              <a:t>compiler,</a:t>
            </a:r>
            <a:r>
              <a:rPr b="0" lang="en-IN" sz="2400" spc="324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core</a:t>
            </a:r>
            <a:r>
              <a:rPr b="0" lang="en-IN" sz="2400" spc="327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libraries</a:t>
            </a:r>
            <a:r>
              <a:rPr b="0" lang="en-IN" sz="2400" spc="338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and</a:t>
            </a:r>
            <a:r>
              <a:rPr b="0" lang="en-IN" sz="2400" spc="327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a</a:t>
            </a:r>
            <a:r>
              <a:rPr b="0" lang="en-IN" sz="2400" spc="324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runtime</a:t>
            </a:r>
            <a:r>
              <a:rPr b="0" lang="en-IN" sz="2400" spc="344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(Java</a:t>
            </a:r>
            <a:r>
              <a:rPr b="0" lang="en-IN" sz="2400" spc="338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virtual </a:t>
            </a:r>
            <a:r>
              <a:rPr b="0" lang="en-IN" sz="2400" spc="-585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machine(JVM)).</a:t>
            </a:r>
            <a:endParaRPr b="0" lang="en-IN" sz="2400" spc="-1" strike="noStrike"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ftr" idx="14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sldNum" idx="15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EA11099B-FB8A-46B7-A25C-DD973E08C4FD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object 2" descr=""/>
          <p:cNvPicPr/>
          <p:nvPr/>
        </p:nvPicPr>
        <p:blipFill>
          <a:blip r:embed="rId1"/>
          <a:stretch/>
        </p:blipFill>
        <p:spPr>
          <a:xfrm>
            <a:off x="1600200" y="2209680"/>
            <a:ext cx="6906240" cy="3809520"/>
          </a:xfrm>
          <a:prstGeom prst="rect">
            <a:avLst/>
          </a:prstGeom>
          <a:ln w="0">
            <a:noFill/>
          </a:ln>
        </p:spPr>
      </p:pic>
      <p:sp>
        <p:nvSpPr>
          <p:cNvPr id="140" name="PlaceHolder 1"/>
          <p:cNvSpPr>
            <a:spLocks noGrp="1"/>
          </p:cNvSpPr>
          <p:nvPr>
            <p:ph type="ftr" idx="16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17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267C73B9-B820-4208-82ED-911CCC67B067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19800" y="1000800"/>
            <a:ext cx="10162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JV</a:t>
            </a: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M</a:t>
            </a:r>
            <a:endParaRPr b="0" lang="en-IN" sz="3600" spc="-1" strike="noStrike">
              <a:latin typeface="Calibri"/>
            </a:endParaRPr>
          </a:p>
        </p:txBody>
      </p:sp>
      <p:grpSp>
        <p:nvGrpSpPr>
          <p:cNvPr id="143" name="object 3"/>
          <p:cNvGrpSpPr/>
          <p:nvPr/>
        </p:nvGrpSpPr>
        <p:grpSpPr>
          <a:xfrm>
            <a:off x="457200" y="3886200"/>
            <a:ext cx="9143640" cy="3428640"/>
            <a:chOff x="457200" y="3886200"/>
            <a:chExt cx="9143640" cy="3428640"/>
          </a:xfrm>
        </p:grpSpPr>
        <p:sp>
          <p:nvSpPr>
            <p:cNvPr id="144" name="object 4"/>
            <p:cNvSpPr/>
            <p:nvPr/>
          </p:nvSpPr>
          <p:spPr>
            <a:xfrm>
              <a:off x="457200" y="3886200"/>
              <a:ext cx="9143640" cy="3428640"/>
            </a:xfrm>
            <a:custGeom>
              <a:avLst/>
              <a:gdLst/>
              <a:ah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object 5"/>
            <p:cNvSpPr/>
            <p:nvPr/>
          </p:nvSpPr>
          <p:spPr>
            <a:xfrm>
              <a:off x="1348560" y="4626720"/>
              <a:ext cx="7702200" cy="16920"/>
            </a:xfrm>
            <a:custGeom>
              <a:avLst/>
              <a:gdLst/>
              <a:ahLst/>
              <a:rect l="l" t="t" r="r" b="b"/>
              <a:pathLst>
                <a:path w="7702550" h="17145">
                  <a:moveTo>
                    <a:pt x="7702295" y="16763"/>
                  </a:moveTo>
                  <a:lnTo>
                    <a:pt x="7702295" y="0"/>
                  </a:lnTo>
                  <a:lnTo>
                    <a:pt x="0" y="0"/>
                  </a:lnTo>
                  <a:lnTo>
                    <a:pt x="0" y="16763"/>
                  </a:lnTo>
                  <a:lnTo>
                    <a:pt x="7702295" y="167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object 6"/>
          <p:cNvSpPr/>
          <p:nvPr/>
        </p:nvSpPr>
        <p:spPr>
          <a:xfrm>
            <a:off x="993240" y="1620000"/>
            <a:ext cx="8071200" cy="66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5680" indent="-343080" algn="just"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1" strike="noStrike">
                <a:latin typeface="Times New Roman"/>
              </a:rPr>
              <a:t>A Virtual Machine is a virtual representation of a physical computer. </a:t>
            </a:r>
            <a:endParaRPr b="0" lang="en-IN" sz="2800" spc="-1" strike="noStrike"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7" strike="noStrike">
                <a:latin typeface="Times New Roman"/>
              </a:rPr>
              <a:t>JVM</a:t>
            </a:r>
            <a:r>
              <a:rPr b="0" lang="en-IN" sz="2800" spc="-15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is </a:t>
            </a:r>
            <a:r>
              <a:rPr b="0" lang="en-IN" sz="2800" spc="-1" strike="noStrike">
                <a:latin typeface="Times New Roman"/>
              </a:rPr>
              <a:t>the</a:t>
            </a:r>
            <a:r>
              <a:rPr b="0" lang="en-IN" sz="2800" spc="-32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Java</a:t>
            </a:r>
            <a:r>
              <a:rPr b="0" lang="en-IN" sz="2800" spc="-15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run-time </a:t>
            </a:r>
            <a:r>
              <a:rPr b="0" lang="en-IN" sz="2800" spc="-12" strike="noStrike">
                <a:latin typeface="Times New Roman"/>
              </a:rPr>
              <a:t>system.</a:t>
            </a:r>
            <a:endParaRPr b="0" lang="en-IN" sz="2800" spc="-1" strike="noStrike"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66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800" spc="-1" strike="noStrike">
                <a:latin typeface="Times New Roman"/>
              </a:rPr>
              <a:t>Java</a:t>
            </a:r>
            <a:r>
              <a:rPr b="1" lang="en-IN" sz="2800" spc="4" strike="noStrike">
                <a:latin typeface="Times New Roman"/>
              </a:rPr>
              <a:t> </a:t>
            </a:r>
            <a:r>
              <a:rPr b="1" lang="en-IN" sz="2800" spc="-21" strike="noStrike">
                <a:latin typeface="Times New Roman"/>
              </a:rPr>
              <a:t>Virtual</a:t>
            </a:r>
            <a:r>
              <a:rPr b="1" lang="en-IN" sz="2800" spc="-15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Machine</a:t>
            </a:r>
            <a:r>
              <a:rPr b="1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is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12" strike="noStrike">
                <a:latin typeface="Times New Roman"/>
              </a:rPr>
              <a:t>called</a:t>
            </a:r>
            <a:r>
              <a:rPr b="0" lang="en-IN" sz="2800" spc="-7" strike="noStrike">
                <a:latin typeface="Times New Roman"/>
              </a:rPr>
              <a:t> virtual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because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it </a:t>
            </a:r>
            <a:r>
              <a:rPr b="0" lang="en-IN" sz="2800" spc="-687" strike="noStrike">
                <a:latin typeface="Times New Roman"/>
              </a:rPr>
              <a:t> </a:t>
            </a:r>
            <a:r>
              <a:rPr b="1" lang="en-IN" sz="2800" spc="-12" strike="noStrike">
                <a:latin typeface="Times New Roman"/>
              </a:rPr>
              <a:t>provides </a:t>
            </a:r>
            <a:r>
              <a:rPr b="1" lang="en-IN" sz="2800" spc="-7" strike="noStrike">
                <a:latin typeface="Times New Roman"/>
              </a:rPr>
              <a:t>a machine interface </a:t>
            </a:r>
            <a:r>
              <a:rPr b="0" lang="en-IN" sz="2800" spc="-7" strike="noStrike">
                <a:latin typeface="Times New Roman"/>
              </a:rPr>
              <a:t>that </a:t>
            </a:r>
            <a:r>
              <a:rPr b="0" i="1" lang="en-IN" sz="28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does </a:t>
            </a:r>
            <a:r>
              <a:rPr b="0" i="1" lang="en-IN" sz="2800" spc="-1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not </a:t>
            </a:r>
            <a:r>
              <a:rPr b="0" i="1" lang="en-IN" sz="28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depend </a:t>
            </a:r>
            <a:r>
              <a:rPr b="0" i="1" lang="en-IN" sz="2800" spc="-1" strike="noStrike">
                <a:latin typeface="Times New Roman"/>
              </a:rPr>
              <a:t> on</a:t>
            </a:r>
            <a:r>
              <a:rPr b="0" i="1" lang="en-IN" sz="2800" spc="4" strike="noStrike">
                <a:latin typeface="Times New Roman"/>
              </a:rPr>
              <a:t> </a:t>
            </a:r>
            <a:r>
              <a:rPr b="0" lang="en-IN" sz="2800" spc="-1" strike="noStrike">
                <a:latin typeface="Times New Roman"/>
              </a:rPr>
              <a:t>the</a:t>
            </a:r>
            <a:r>
              <a:rPr b="0" lang="en-IN" sz="2800" spc="4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operating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system</a:t>
            </a:r>
            <a:r>
              <a:rPr b="0" lang="en-IN" sz="2800" spc="-1" strike="noStrike">
                <a:latin typeface="Times New Roman"/>
              </a:rPr>
              <a:t> and</a:t>
            </a:r>
            <a:r>
              <a:rPr b="0" lang="en-IN" sz="2800" spc="4" strike="noStrike">
                <a:latin typeface="Times New Roman"/>
              </a:rPr>
              <a:t> </a:t>
            </a:r>
            <a:r>
              <a:rPr b="0" lang="en-IN" sz="2800" spc="-12" strike="noStrike">
                <a:latin typeface="Times New Roman"/>
              </a:rPr>
              <a:t>machine</a:t>
            </a:r>
            <a:r>
              <a:rPr b="0" lang="en-IN" sz="2800" spc="-7" strike="noStrike">
                <a:latin typeface="Times New Roman"/>
              </a:rPr>
              <a:t> hardware 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 u="heavy">
                <a:uFill>
                  <a:solidFill>
                    <a:srgbClr val="000000"/>
                  </a:solidFill>
                </a:uFill>
                <a:latin typeface="Times New Roman"/>
              </a:rPr>
              <a:t>architecture.</a:t>
            </a:r>
            <a:endParaRPr b="0" lang="en-IN" sz="2800" spc="-1" strike="noStrike"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1" strike="noStrike">
                <a:latin typeface="Times New Roman"/>
              </a:rPr>
              <a:t>So</a:t>
            </a:r>
            <a:r>
              <a:rPr b="0" lang="en-IN" sz="2800" spc="4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Java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programs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are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WORA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21" strike="noStrike">
                <a:latin typeface="Times New Roman"/>
              </a:rPr>
              <a:t>(Write</a:t>
            </a:r>
            <a:r>
              <a:rPr b="0" lang="en-IN" sz="2800" spc="-15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Once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Run 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Anywhere)p rograms.</a:t>
            </a:r>
            <a:endParaRPr b="0" lang="en-IN" sz="2800" spc="-1" strike="noStrike"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7" strike="noStrike">
                <a:latin typeface="Times New Roman"/>
              </a:rPr>
              <a:t>Java is Platform Independent, </a:t>
            </a:r>
            <a:r>
              <a:rPr b="1" lang="en-IN" sz="2800" spc="-7" strike="noStrike">
                <a:latin typeface="Times New Roman"/>
              </a:rPr>
              <a:t>JVM is Platform Dependent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Num" idx="18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73DAC069-43B6-40BD-86BA-3D00A97E4363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763800" y="1000800"/>
            <a:ext cx="25275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JVM(contd.)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49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/>
            <a:ah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object 4"/>
          <p:cNvSpPr/>
          <p:nvPr/>
        </p:nvSpPr>
        <p:spPr>
          <a:xfrm>
            <a:off x="993240" y="1709280"/>
            <a:ext cx="8071200" cy="469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latin typeface="Times New Roman"/>
              </a:rPr>
              <a:t>When</a:t>
            </a:r>
            <a:r>
              <a:rPr b="0" lang="en-IN" sz="2400" spc="38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we</a:t>
            </a:r>
            <a:r>
              <a:rPr b="0" lang="en-IN" sz="2400" spc="43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compile</a:t>
            </a:r>
            <a:r>
              <a:rPr b="0" lang="en-IN" sz="2400" spc="29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a</a:t>
            </a:r>
            <a:r>
              <a:rPr b="0" lang="en-IN" sz="2400" spc="43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Java</a:t>
            </a:r>
            <a:r>
              <a:rPr b="0" lang="en-IN" sz="2400" spc="29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program,</a:t>
            </a:r>
            <a:r>
              <a:rPr b="0" lang="en-IN" sz="2400" spc="43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we</a:t>
            </a:r>
            <a:r>
              <a:rPr b="0" lang="en-IN" sz="2400" spc="43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get</a:t>
            </a:r>
            <a:r>
              <a:rPr b="0" lang="en-IN" sz="2400" spc="43" strike="noStrike">
                <a:latin typeface="Times New Roman"/>
              </a:rPr>
              <a:t> </a:t>
            </a:r>
            <a:r>
              <a:rPr b="1" lang="en-IN" sz="2400" spc="-7" strike="noStrike">
                <a:latin typeface="Times New Roman"/>
              </a:rPr>
              <a:t>.class</a:t>
            </a:r>
            <a:r>
              <a:rPr b="1" lang="en-IN" sz="2400" spc="43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file(bytecode) </a:t>
            </a:r>
            <a:r>
              <a:rPr b="0" lang="en-IN" sz="2400" spc="-585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which</a:t>
            </a:r>
            <a:r>
              <a:rPr b="0" lang="en-IN" sz="2400" spc="-2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is</a:t>
            </a:r>
            <a:r>
              <a:rPr b="0" lang="en-IN" sz="2400" spc="-1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not</a:t>
            </a:r>
            <a:r>
              <a:rPr b="0" lang="en-IN" sz="2400" spc="-1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executable.</a:t>
            </a:r>
            <a:endParaRPr b="0" lang="en-IN" sz="2400" spc="-1" strike="noStrike">
              <a:latin typeface="Arial"/>
            </a:endParaRPr>
          </a:p>
          <a:p>
            <a:pPr marL="354960" indent="-34308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latin typeface="Times New Roman"/>
              </a:rPr>
              <a:t>JVM</a:t>
            </a:r>
            <a:r>
              <a:rPr b="0" lang="en-IN" sz="2400" spc="233" strike="noStrike">
                <a:latin typeface="Times New Roman"/>
              </a:rPr>
              <a:t> </a:t>
            </a:r>
            <a:r>
              <a:rPr b="1" lang="en-IN" sz="2400" spc="-12" strike="noStrike">
                <a:latin typeface="Times New Roman"/>
              </a:rPr>
              <a:t>interprets</a:t>
            </a:r>
            <a:r>
              <a:rPr b="1" lang="en-IN" sz="2400" spc="233" strike="noStrike">
                <a:latin typeface="Times New Roman"/>
              </a:rPr>
              <a:t> </a:t>
            </a:r>
            <a:r>
              <a:rPr b="1" lang="en-IN" sz="2400" spc="-7" strike="noStrike">
                <a:latin typeface="Times New Roman"/>
              </a:rPr>
              <a:t>the</a:t>
            </a:r>
            <a:r>
              <a:rPr b="1" lang="en-IN" sz="2400" spc="233" strike="noStrike">
                <a:latin typeface="Times New Roman"/>
              </a:rPr>
              <a:t> </a:t>
            </a:r>
            <a:r>
              <a:rPr b="1" lang="en-IN" sz="2400" spc="-7" strike="noStrike">
                <a:latin typeface="Times New Roman"/>
              </a:rPr>
              <a:t>.class</a:t>
            </a:r>
            <a:r>
              <a:rPr b="1" lang="en-IN" sz="2400" spc="233" strike="noStrike">
                <a:latin typeface="Times New Roman"/>
              </a:rPr>
              <a:t> </a:t>
            </a:r>
            <a:r>
              <a:rPr b="1" lang="en-IN" sz="2400" spc="-7" strike="noStrike">
                <a:latin typeface="Times New Roman"/>
              </a:rPr>
              <a:t>file</a:t>
            </a:r>
            <a:r>
              <a:rPr b="1" lang="en-IN" sz="2400" spc="233" strike="noStrike">
                <a:latin typeface="Times New Roman"/>
              </a:rPr>
              <a:t> </a:t>
            </a:r>
            <a:r>
              <a:rPr b="1" lang="en-IN" sz="2400" spc="-7" strike="noStrike">
                <a:latin typeface="Times New Roman"/>
              </a:rPr>
              <a:t>into</a:t>
            </a:r>
            <a:r>
              <a:rPr b="1" lang="en-IN" sz="2400" spc="219" strike="noStrike">
                <a:latin typeface="Times New Roman"/>
              </a:rPr>
              <a:t> </a:t>
            </a:r>
            <a:r>
              <a:rPr b="1" lang="en-IN" sz="2400" spc="-7" strike="noStrike">
                <a:latin typeface="Times New Roman"/>
              </a:rPr>
              <a:t>machine</a:t>
            </a:r>
            <a:r>
              <a:rPr b="1" lang="en-IN" sz="2400" spc="239" strike="noStrike">
                <a:latin typeface="Times New Roman"/>
              </a:rPr>
              <a:t> </a:t>
            </a:r>
            <a:r>
              <a:rPr b="1" lang="en-IN" sz="2400" spc="-7" strike="noStrike">
                <a:latin typeface="Times New Roman"/>
              </a:rPr>
              <a:t>code</a:t>
            </a:r>
            <a:r>
              <a:rPr b="1" lang="en-IN" sz="2400" spc="233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depending </a:t>
            </a:r>
            <a:r>
              <a:rPr b="0" lang="en-IN" sz="2400" spc="-58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on</a:t>
            </a:r>
            <a:r>
              <a:rPr b="0" lang="en-IN" sz="2400" spc="-2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the</a:t>
            </a:r>
            <a:r>
              <a:rPr b="0" lang="en-IN" sz="2400" spc="-1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operating</a:t>
            </a:r>
            <a:r>
              <a:rPr b="0" lang="en-IN" sz="2400" spc="-4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system</a:t>
            </a:r>
            <a:r>
              <a:rPr b="0" lang="en-IN" sz="2400" spc="-2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and</a:t>
            </a:r>
            <a:r>
              <a:rPr b="0" lang="en-IN" sz="2400" spc="-7" strike="noStrike">
                <a:latin typeface="Times New Roman"/>
              </a:rPr>
              <a:t> hardware.</a:t>
            </a:r>
            <a:endParaRPr b="0" lang="en-IN" sz="24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latin typeface="Times New Roman"/>
              </a:rPr>
              <a:t>JVM</a:t>
            </a:r>
            <a:r>
              <a:rPr b="0" lang="en-IN" sz="2400" spc="-1" strike="noStrike">
                <a:latin typeface="Times New Roman"/>
              </a:rPr>
              <a:t> </a:t>
            </a:r>
            <a:r>
              <a:rPr b="1" lang="en-IN" sz="2400" spc="-7" strike="noStrike">
                <a:latin typeface="Times New Roman"/>
              </a:rPr>
              <a:t>executes</a:t>
            </a:r>
            <a:r>
              <a:rPr b="1" lang="en-IN" sz="2400" spc="-26" strike="noStrike">
                <a:latin typeface="Times New Roman"/>
              </a:rPr>
              <a:t> </a:t>
            </a:r>
            <a:r>
              <a:rPr b="1" lang="en-IN" sz="2400" spc="-1" strike="noStrike">
                <a:latin typeface="Times New Roman"/>
              </a:rPr>
              <a:t>java </a:t>
            </a:r>
            <a:r>
              <a:rPr b="1" lang="en-IN" sz="2400" spc="-12" strike="noStrike">
                <a:latin typeface="Times New Roman"/>
              </a:rPr>
              <a:t>programs</a:t>
            </a:r>
            <a:r>
              <a:rPr b="1" lang="en-IN" sz="2400" spc="-1" strike="noStrike">
                <a:latin typeface="Times New Roman"/>
              </a:rPr>
              <a:t> like</a:t>
            </a:r>
            <a:r>
              <a:rPr b="1" lang="en-IN" sz="2400" spc="-35" strike="noStrike">
                <a:latin typeface="Times New Roman"/>
              </a:rPr>
              <a:t> </a:t>
            </a:r>
            <a:r>
              <a:rPr b="1" lang="en-IN" sz="2400" spc="-1" strike="noStrike">
                <a:latin typeface="Times New Roman"/>
              </a:rPr>
              <a:t>a </a:t>
            </a:r>
            <a:r>
              <a:rPr b="1" lang="en-IN" sz="2400" spc="-7" strike="noStrike">
                <a:latin typeface="Times New Roman"/>
              </a:rPr>
              <a:t>machine.</a:t>
            </a:r>
            <a:endParaRPr b="0" lang="en-IN" sz="2400" spc="-1" strike="noStrike">
              <a:latin typeface="Arial"/>
            </a:endParaRPr>
          </a:p>
          <a:p>
            <a:pPr marL="354960" indent="-34308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latin typeface="Times New Roman"/>
              </a:rPr>
              <a:t>JVM</a:t>
            </a:r>
            <a:r>
              <a:rPr b="0" lang="en-IN" sz="2400" spc="287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is</a:t>
            </a:r>
            <a:r>
              <a:rPr b="0" lang="en-IN" sz="2400" spc="287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also</a:t>
            </a:r>
            <a:r>
              <a:rPr b="0" lang="en-IN" sz="2400" spc="284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responsible</a:t>
            </a:r>
            <a:r>
              <a:rPr b="0" lang="en-IN" sz="2400" spc="273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for</a:t>
            </a:r>
            <a:r>
              <a:rPr b="0" lang="en-IN" sz="2400" spc="287" strike="noStrike">
                <a:latin typeface="Times New Roman"/>
              </a:rPr>
              <a:t> </a:t>
            </a:r>
            <a:r>
              <a:rPr b="1" lang="en-IN" sz="2400" spc="-1" strike="noStrike">
                <a:latin typeface="Times New Roman"/>
              </a:rPr>
              <a:t>garbage</a:t>
            </a:r>
            <a:r>
              <a:rPr b="1" lang="en-IN" sz="2400" spc="287" strike="noStrike">
                <a:latin typeface="Times New Roman"/>
              </a:rPr>
              <a:t> </a:t>
            </a:r>
            <a:r>
              <a:rPr b="1" lang="en-IN" sz="2400" spc="-7" strike="noStrike">
                <a:latin typeface="Times New Roman"/>
              </a:rPr>
              <a:t>collection,</a:t>
            </a:r>
            <a:r>
              <a:rPr b="1" lang="en-IN" sz="2400" spc="273" strike="noStrike">
                <a:latin typeface="Times New Roman"/>
              </a:rPr>
              <a:t> </a:t>
            </a:r>
            <a:r>
              <a:rPr b="1" lang="en-IN" sz="2400" spc="-1" strike="noStrike">
                <a:latin typeface="Times New Roman"/>
              </a:rPr>
              <a:t>array</a:t>
            </a:r>
            <a:r>
              <a:rPr b="1" lang="en-IN" sz="2400" spc="284" strike="noStrike">
                <a:latin typeface="Times New Roman"/>
              </a:rPr>
              <a:t> </a:t>
            </a:r>
            <a:r>
              <a:rPr b="1" lang="en-IN" sz="2400" spc="-7" strike="noStrike">
                <a:latin typeface="Times New Roman"/>
              </a:rPr>
              <a:t>bond </a:t>
            </a:r>
            <a:r>
              <a:rPr b="1" lang="en-IN" sz="2400" spc="-585" strike="noStrike">
                <a:latin typeface="Times New Roman"/>
              </a:rPr>
              <a:t> </a:t>
            </a:r>
            <a:r>
              <a:rPr b="1" lang="en-IN" sz="2400" spc="-7" strike="noStrike">
                <a:latin typeface="Times New Roman"/>
              </a:rPr>
              <a:t>checking</a:t>
            </a:r>
            <a:r>
              <a:rPr b="1" lang="en-IN" sz="2400" spc="-46" strike="noStrike">
                <a:latin typeface="Times New Roman"/>
              </a:rPr>
              <a:t> </a:t>
            </a:r>
            <a:r>
              <a:rPr b="1" lang="en-IN" sz="2400" spc="-1" strike="noStrike">
                <a:latin typeface="Times New Roman"/>
              </a:rPr>
              <a:t>etc.</a:t>
            </a:r>
            <a:endParaRPr b="0" lang="en-IN" sz="24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latin typeface="Times New Roman"/>
              </a:rPr>
              <a:t>JVM</a:t>
            </a:r>
            <a:r>
              <a:rPr b="0" lang="en-IN" sz="2400" spc="-1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is</a:t>
            </a:r>
            <a:r>
              <a:rPr b="0" lang="en-IN" sz="2400" spc="-26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platform</a:t>
            </a:r>
            <a:r>
              <a:rPr b="0" lang="en-IN" sz="2400" spc="-3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indepenedent.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ftr" idx="19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20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C7175597-7C1A-42EE-8E33-AA65E37A1B5F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object 2" descr=""/>
          <p:cNvPicPr/>
          <p:nvPr/>
        </p:nvPicPr>
        <p:blipFill>
          <a:blip r:embed="rId1"/>
          <a:stretch/>
        </p:blipFill>
        <p:spPr>
          <a:xfrm>
            <a:off x="1447920" y="2209680"/>
            <a:ext cx="7162560" cy="320004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ftr" idx="21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22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CDE7BA0D-ACFD-4BF7-B7E3-7DA29054376A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83520" y="1000800"/>
            <a:ext cx="8899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JR</a:t>
            </a: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Num" idx="23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1D789B1C-B6FC-41EA-A6B6-6DBB6404B44D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58" name="object 3"/>
          <p:cNvSpPr/>
          <p:nvPr/>
        </p:nvSpPr>
        <p:spPr>
          <a:xfrm>
            <a:off x="993240" y="2474640"/>
            <a:ext cx="8071200" cy="39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960" bIns="0" anchor="t">
            <a:spAutoFit/>
          </a:bodyPr>
          <a:p>
            <a:pPr marL="354960" indent="-343080" algn="just">
              <a:lnSpc>
                <a:spcPts val="2809"/>
              </a:lnSpc>
              <a:spcBef>
                <a:spcPts val="456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7" strike="noStrike">
                <a:latin typeface="Times New Roman"/>
              </a:rPr>
              <a:t>It</a:t>
            </a:r>
            <a:r>
              <a:rPr b="0" lang="en-IN" sz="2600" spc="-1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is</a:t>
            </a:r>
            <a:r>
              <a:rPr b="0" lang="en-IN" sz="2600" spc="-1" strike="noStrike">
                <a:latin typeface="Times New Roman"/>
              </a:rPr>
              <a:t> </a:t>
            </a:r>
            <a:r>
              <a:rPr b="1" lang="en-IN" sz="2600" spc="-1" strike="noStrike">
                <a:latin typeface="Times New Roman"/>
              </a:rPr>
              <a:t>an</a:t>
            </a:r>
            <a:r>
              <a:rPr b="1" lang="en-IN" sz="2600" spc="4" strike="noStrike">
                <a:latin typeface="Times New Roman"/>
              </a:rPr>
              <a:t> </a:t>
            </a:r>
            <a:r>
              <a:rPr b="1" lang="en-IN" sz="2600" spc="-1" strike="noStrike">
                <a:latin typeface="Times New Roman"/>
              </a:rPr>
              <a:t>installation</a:t>
            </a:r>
            <a:r>
              <a:rPr b="1" lang="en-IN" sz="2600" spc="4" strike="noStrike">
                <a:latin typeface="Times New Roman"/>
              </a:rPr>
              <a:t> </a:t>
            </a:r>
            <a:r>
              <a:rPr b="1" lang="en-IN" sz="2600" spc="-7" strike="noStrike">
                <a:latin typeface="Times New Roman"/>
              </a:rPr>
              <a:t>package</a:t>
            </a:r>
            <a:r>
              <a:rPr b="1" lang="en-IN" sz="2600" spc="-1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which</a:t>
            </a:r>
            <a:r>
              <a:rPr b="0" lang="en-IN" sz="2600" spc="644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provides </a:t>
            </a:r>
            <a:r>
              <a:rPr b="0" lang="en-IN" sz="2600" spc="-1" strike="noStrike">
                <a:latin typeface="Times New Roman"/>
              </a:rPr>
              <a:t> </a:t>
            </a:r>
            <a:r>
              <a:rPr b="1" i="1" lang="en-IN" sz="2600" spc="-7" strike="noStrike">
                <a:solidFill>
                  <a:srgbClr val="2207e8"/>
                </a:solidFill>
                <a:latin typeface="Times New Roman"/>
              </a:rPr>
              <a:t>environment to </a:t>
            </a:r>
            <a:r>
              <a:rPr b="1" i="1" lang="en-IN" sz="2600" spc="-1" strike="noStrike">
                <a:solidFill>
                  <a:srgbClr val="2207e8"/>
                </a:solidFill>
                <a:latin typeface="Times New Roman"/>
              </a:rPr>
              <a:t>only </a:t>
            </a:r>
            <a:r>
              <a:rPr b="1" i="1" lang="en-IN" sz="2600" spc="-7" strike="noStrike">
                <a:solidFill>
                  <a:srgbClr val="2207e8"/>
                </a:solidFill>
                <a:latin typeface="Times New Roman"/>
              </a:rPr>
              <a:t>run </a:t>
            </a:r>
            <a:r>
              <a:rPr b="0" lang="en-IN" sz="2600" spc="-1" strike="noStrike">
                <a:latin typeface="Times New Roman"/>
              </a:rPr>
              <a:t>(not </a:t>
            </a:r>
            <a:r>
              <a:rPr b="0" lang="en-IN" sz="2600" spc="-7" strike="noStrike">
                <a:latin typeface="Times New Roman"/>
              </a:rPr>
              <a:t>develop)the </a:t>
            </a:r>
            <a:r>
              <a:rPr b="0" lang="en-IN" sz="2600" spc="-1" strike="noStrike">
                <a:latin typeface="Times New Roman"/>
              </a:rPr>
              <a:t>java </a:t>
            </a:r>
            <a:r>
              <a:rPr b="0" lang="en-IN" sz="2600" spc="-7" strike="noStrike">
                <a:latin typeface="Times New Roman"/>
              </a:rPr>
              <a:t>program </a:t>
            </a:r>
            <a:r>
              <a:rPr b="0" lang="en-IN" sz="2600" spc="-1" strike="noStrike">
                <a:latin typeface="Times New Roman"/>
              </a:rPr>
              <a:t> (or</a:t>
            </a:r>
            <a:r>
              <a:rPr b="0" lang="en-IN" sz="2600" spc="-35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application)</a:t>
            </a:r>
            <a:r>
              <a:rPr b="0" lang="en-IN" sz="2600" spc="-21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onto</a:t>
            </a:r>
            <a:r>
              <a:rPr b="0" lang="en-IN" sz="2600" spc="-21" strike="noStrike">
                <a:latin typeface="Times New Roman"/>
              </a:rPr>
              <a:t> </a:t>
            </a:r>
            <a:r>
              <a:rPr b="0" lang="en-IN" sz="2600" spc="4" strike="noStrike">
                <a:latin typeface="Times New Roman"/>
              </a:rPr>
              <a:t>your</a:t>
            </a:r>
            <a:r>
              <a:rPr b="0" lang="en-IN" sz="2600" spc="-32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machine.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355680"/>
              </a:tabLst>
            </a:pPr>
            <a:endParaRPr b="0" lang="en-IN" sz="3500" spc="-1" strike="noStrike">
              <a:latin typeface="Arial"/>
            </a:endParaRPr>
          </a:p>
          <a:p>
            <a:pPr marL="354960" indent="-343080" algn="just">
              <a:lnSpc>
                <a:spcPts val="2809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1" strike="noStrike">
                <a:latin typeface="Times New Roman"/>
              </a:rPr>
              <a:t>JRE </a:t>
            </a:r>
            <a:r>
              <a:rPr b="0" lang="en-IN" sz="2600" spc="-7" strike="noStrike">
                <a:latin typeface="Times New Roman"/>
              </a:rPr>
              <a:t>is </a:t>
            </a:r>
            <a:r>
              <a:rPr b="0" lang="en-IN" sz="2600" spc="-1" strike="noStrike">
                <a:latin typeface="Times New Roman"/>
              </a:rPr>
              <a:t>only used </a:t>
            </a:r>
            <a:r>
              <a:rPr b="0" lang="en-IN" sz="2600" spc="-7" strike="noStrike">
                <a:latin typeface="Times New Roman"/>
              </a:rPr>
              <a:t>by END-USERS </a:t>
            </a:r>
            <a:r>
              <a:rPr b="0" lang="en-IN" sz="2600" spc="-1" strike="noStrike">
                <a:latin typeface="Times New Roman"/>
              </a:rPr>
              <a:t>of the </a:t>
            </a:r>
            <a:r>
              <a:rPr b="0" lang="en-IN" sz="2600" spc="-7" strike="noStrike">
                <a:latin typeface="Times New Roman"/>
              </a:rPr>
              <a:t>system </a:t>
            </a:r>
            <a:r>
              <a:rPr b="0" lang="en-IN" sz="2600" spc="-1" strike="noStrike">
                <a:latin typeface="Times New Roman"/>
              </a:rPr>
              <a:t>who </a:t>
            </a:r>
            <a:r>
              <a:rPr b="0" lang="en-IN" sz="2600" spc="-7" strike="noStrike">
                <a:latin typeface="Times New Roman"/>
              </a:rPr>
              <a:t>only </a:t>
            </a:r>
            <a:r>
              <a:rPr b="0" lang="en-IN" sz="2600" spc="-636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wants</a:t>
            </a:r>
            <a:r>
              <a:rPr b="0" lang="en-IN" sz="2600" spc="-41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to</a:t>
            </a:r>
            <a:r>
              <a:rPr b="0" lang="en-IN" sz="2600" spc="-1" strike="noStrike">
                <a:latin typeface="Times New Roman"/>
              </a:rPr>
              <a:t> run</a:t>
            </a:r>
            <a:r>
              <a:rPr b="0" lang="en-IN" sz="2600" spc="-12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the</a:t>
            </a:r>
            <a:r>
              <a:rPr b="0" lang="en-IN" sz="2600" spc="-15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Java</a:t>
            </a:r>
            <a:r>
              <a:rPr b="0" lang="en-IN" sz="2600" spc="-21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programs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355680"/>
              </a:tabLst>
            </a:pPr>
            <a:endParaRPr b="0" lang="en-IN" sz="3500" spc="-1" strike="noStrike">
              <a:latin typeface="Arial"/>
            </a:endParaRPr>
          </a:p>
          <a:p>
            <a:pPr marL="354960" indent="-343080" algn="just">
              <a:lnSpc>
                <a:spcPts val="2809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1" strike="noStrike">
                <a:latin typeface="Times New Roman"/>
              </a:rPr>
              <a:t>The </a:t>
            </a:r>
            <a:r>
              <a:rPr b="0" lang="en-IN" sz="2600" spc="-7" strike="noStrike">
                <a:latin typeface="Times New Roman"/>
              </a:rPr>
              <a:t>JDK, along with the Java </a:t>
            </a:r>
            <a:r>
              <a:rPr b="0" lang="en-IN" sz="2600" spc="-26" strike="noStrike">
                <a:latin typeface="Times New Roman"/>
              </a:rPr>
              <a:t>Virtual </a:t>
            </a:r>
            <a:r>
              <a:rPr b="0" lang="en-IN" sz="2600" spc="-7" strike="noStrike">
                <a:latin typeface="Times New Roman"/>
              </a:rPr>
              <a:t>Machine (JVM) and </a:t>
            </a:r>
            <a:r>
              <a:rPr b="0" lang="en-IN" sz="2600" spc="-636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the JRE, </a:t>
            </a:r>
            <a:r>
              <a:rPr b="0" lang="en-IN" sz="2600" spc="-7" strike="noStrike">
                <a:latin typeface="Times New Roman"/>
              </a:rPr>
              <a:t>can </a:t>
            </a:r>
            <a:r>
              <a:rPr b="0" lang="en-IN" sz="2600" spc="-1" strike="noStrike">
                <a:latin typeface="Times New Roman"/>
              </a:rPr>
              <a:t>be </a:t>
            </a:r>
            <a:r>
              <a:rPr b="0" lang="en-IN" sz="2600" spc="-7" strike="noStrike">
                <a:latin typeface="Times New Roman"/>
              </a:rPr>
              <a:t>used </a:t>
            </a:r>
            <a:r>
              <a:rPr b="0" lang="en-IN" sz="2600" spc="-1" strike="noStrike">
                <a:latin typeface="Times New Roman"/>
              </a:rPr>
              <a:t>by </a:t>
            </a:r>
            <a:r>
              <a:rPr b="0" lang="en-IN" sz="2600" spc="-7" strike="noStrike">
                <a:latin typeface="Times New Roman"/>
              </a:rPr>
              <a:t>developers to program </a:t>
            </a:r>
            <a:r>
              <a:rPr b="0" lang="en-IN" sz="2600" spc="-1" strike="noStrike">
                <a:latin typeface="Times New Roman"/>
              </a:rPr>
              <a:t>and </a:t>
            </a:r>
            <a:r>
              <a:rPr b="0" lang="en-IN" sz="2600" spc="-7" strike="noStrike">
                <a:latin typeface="Times New Roman"/>
              </a:rPr>
              <a:t>run </a:t>
            </a:r>
            <a:r>
              <a:rPr b="0" lang="en-IN" sz="2600" spc="-1" strike="noStrike">
                <a:latin typeface="Times New Roman"/>
              </a:rPr>
              <a:t> Java</a:t>
            </a:r>
            <a:r>
              <a:rPr b="0" lang="en-IN" sz="2600" spc="-26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applications.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57600" y="1000800"/>
            <a:ext cx="9399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JD</a:t>
            </a: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K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ftr" idx="24"/>
          </p:nvPr>
        </p:nvSpPr>
        <p:spPr>
          <a:xfrm>
            <a:off x="4208760" y="6922800"/>
            <a:ext cx="1639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264"/>
              </a:lnSpc>
              <a:buNone/>
              <a:defRPr b="1" i="1" lang="en-IN" sz="1200" spc="-7" strike="noStrike">
                <a:solidFill>
                  <a:srgbClr val="2207e8"/>
                </a:solidFill>
                <a:latin typeface="Times New Roman"/>
              </a:defRPr>
            </a:lvl1pPr>
          </a:lstStyle>
          <a:p>
            <a:pPr marL="12600">
              <a:lnSpc>
                <a:spcPts val="1264"/>
              </a:lnSpc>
              <a:buNone/>
            </a:pP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Prepared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2207e8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2207e8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2207e8"/>
                </a:solidFill>
                <a:latin typeface="Times New Roman"/>
              </a:rPr>
              <a:t>J.B.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25"/>
          </p:nvPr>
        </p:nvSpPr>
        <p:spPr>
          <a:xfrm>
            <a:off x="8860680" y="6924600"/>
            <a:ext cx="2282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250"/>
              </a:lnSpc>
              <a:buNone/>
              <a:defRPr b="0" lang="en-IN" sz="1200" spc="-1" strike="noStrike">
                <a:solidFill>
                  <a:srgbClr val="898989"/>
                </a:solidFill>
                <a:latin typeface="Times New Roman"/>
              </a:defRPr>
            </a:lvl1pPr>
          </a:lstStyle>
          <a:p>
            <a:pPr marL="38160">
              <a:lnSpc>
                <a:spcPts val="1250"/>
              </a:lnSpc>
              <a:buNone/>
            </a:pPr>
            <a:fld id="{BF2FB53E-0E4F-4E4E-80B6-4E1252F920AB}" type="slidenum">
              <a:rPr b="0" lang="en-IN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2" name="object 3"/>
          <p:cNvSpPr/>
          <p:nvPr/>
        </p:nvSpPr>
        <p:spPr>
          <a:xfrm>
            <a:off x="993240" y="2035440"/>
            <a:ext cx="8073000" cy="428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 anchor="t">
            <a:spAutoFit/>
          </a:bodyPr>
          <a:p>
            <a:pPr marL="354960" indent="-343080" algn="just">
              <a:lnSpc>
                <a:spcPts val="3019"/>
              </a:lnSpc>
              <a:spcBef>
                <a:spcPts val="47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7" strike="noStrike">
                <a:latin typeface="Times New Roman"/>
              </a:rPr>
              <a:t>The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Java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Development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Kit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(JDK)</a:t>
            </a:r>
            <a:r>
              <a:rPr b="0" lang="en-IN" sz="2800" spc="-1" strike="noStrike">
                <a:latin typeface="Times New Roman"/>
              </a:rPr>
              <a:t> is</a:t>
            </a:r>
            <a:r>
              <a:rPr b="0" lang="en-IN" sz="2800" spc="4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a</a:t>
            </a:r>
            <a:r>
              <a:rPr b="0" lang="en-IN" sz="2800" spc="-1" strike="noStrike">
                <a:latin typeface="Times New Roman"/>
              </a:rPr>
              <a:t> </a:t>
            </a:r>
            <a:r>
              <a:rPr b="1" i="1" lang="en-IN" sz="2800" spc="-7" strike="noStrike">
                <a:latin typeface="Times New Roman"/>
              </a:rPr>
              <a:t>software </a:t>
            </a:r>
            <a:r>
              <a:rPr b="1" i="1" lang="en-IN" sz="2800" spc="-1" strike="noStrike">
                <a:latin typeface="Times New Roman"/>
              </a:rPr>
              <a:t> </a:t>
            </a:r>
            <a:r>
              <a:rPr b="1" i="1" lang="en-IN" sz="2800" spc="-7" strike="noStrike">
                <a:latin typeface="Times New Roman"/>
              </a:rPr>
              <a:t>development environment </a:t>
            </a:r>
            <a:r>
              <a:rPr b="0" lang="en-IN" sz="2800" spc="-7" strike="noStrike">
                <a:latin typeface="Times New Roman"/>
              </a:rPr>
              <a:t>used </a:t>
            </a:r>
            <a:r>
              <a:rPr b="0" lang="en-IN" sz="2800" spc="-1" strike="noStrike">
                <a:latin typeface="Times New Roman"/>
              </a:rPr>
              <a:t>for </a:t>
            </a:r>
            <a:r>
              <a:rPr b="0" lang="en-IN" sz="2800" spc="-7" strike="noStrike">
                <a:latin typeface="Times New Roman"/>
              </a:rPr>
              <a:t>developing </a:t>
            </a:r>
            <a:r>
              <a:rPr b="0" lang="en-IN" sz="2800" spc="-12" strike="noStrike">
                <a:latin typeface="Times New Roman"/>
              </a:rPr>
              <a:t>Java </a:t>
            </a:r>
            <a:r>
              <a:rPr b="0" lang="en-IN" sz="2800" spc="-7" strike="noStrike">
                <a:latin typeface="Times New Roman"/>
              </a:rPr>
              <a:t> applications.</a:t>
            </a:r>
            <a:endParaRPr b="0" lang="en-IN" sz="2800" spc="-1" strike="noStrike"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800" spc="-7" strike="noStrike">
                <a:latin typeface="Times New Roman"/>
              </a:rPr>
              <a:t>It</a:t>
            </a:r>
            <a:r>
              <a:rPr b="1" lang="en-IN" sz="2800" spc="-52" strike="noStrike">
                <a:latin typeface="Times New Roman"/>
              </a:rPr>
              <a:t> </a:t>
            </a:r>
            <a:r>
              <a:rPr b="1" lang="en-IN" sz="2800" spc="-7" strike="noStrike">
                <a:latin typeface="Times New Roman"/>
              </a:rPr>
              <a:t>includes</a:t>
            </a:r>
            <a:endParaRPr b="0" lang="en-IN" sz="2800" spc="-1" strike="noStrike"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600" spc="4" strike="noStrike">
                <a:latin typeface="Times New Roman"/>
              </a:rPr>
              <a:t>The</a:t>
            </a:r>
            <a:r>
              <a:rPr b="0" lang="en-IN" sz="2600" spc="-52" strike="noStrike">
                <a:latin typeface="Times New Roman"/>
              </a:rPr>
              <a:t> </a:t>
            </a:r>
            <a:r>
              <a:rPr b="1" lang="en-IN" sz="2600" spc="4" strike="noStrike">
                <a:latin typeface="Times New Roman"/>
              </a:rPr>
              <a:t>Java</a:t>
            </a:r>
            <a:r>
              <a:rPr b="1" lang="en-IN" sz="2600" spc="-46" strike="noStrike">
                <a:latin typeface="Times New Roman"/>
              </a:rPr>
              <a:t> </a:t>
            </a:r>
            <a:r>
              <a:rPr b="1" lang="en-IN" sz="2600" spc="-1" strike="noStrike">
                <a:latin typeface="Times New Roman"/>
              </a:rPr>
              <a:t>Runtime</a:t>
            </a:r>
            <a:r>
              <a:rPr b="1" lang="en-IN" sz="2600" spc="-32" strike="noStrike">
                <a:latin typeface="Times New Roman"/>
              </a:rPr>
              <a:t> </a:t>
            </a:r>
            <a:r>
              <a:rPr b="1" lang="en-IN" sz="2600" spc="-7" strike="noStrike">
                <a:latin typeface="Times New Roman"/>
              </a:rPr>
              <a:t>Environment</a:t>
            </a:r>
            <a:r>
              <a:rPr b="1" lang="en-IN" sz="2600" spc="-55" strike="noStrike">
                <a:latin typeface="Times New Roman"/>
              </a:rPr>
              <a:t> </a:t>
            </a:r>
            <a:r>
              <a:rPr b="1" lang="en-IN" sz="2600" spc="-1" strike="noStrike">
                <a:latin typeface="Times New Roman"/>
              </a:rPr>
              <a:t>(JRE)</a:t>
            </a:r>
            <a:endParaRPr b="0" lang="en-IN" sz="2600" spc="-1" strike="noStrike"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309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  <a:tab algn="l" pos="1322640"/>
              </a:tabLst>
            </a:pPr>
            <a:r>
              <a:rPr b="0" lang="en-IN" sz="2600" spc="-1" strike="noStrike">
                <a:latin typeface="Times New Roman"/>
              </a:rPr>
              <a:t>An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7" strike="noStrike">
                <a:latin typeface="Times New Roman"/>
              </a:rPr>
              <a:t>interpreter/loader</a:t>
            </a:r>
            <a:r>
              <a:rPr b="0" lang="en-IN" sz="2600" spc="-32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(</a:t>
            </a:r>
            <a:r>
              <a:rPr b="1" lang="en-IN" sz="2600" spc="-1" strike="noStrike">
                <a:latin typeface="Times New Roman"/>
              </a:rPr>
              <a:t>Java)</a:t>
            </a:r>
            <a:endParaRPr b="0" lang="en-IN" sz="2600" spc="-1" strike="noStrike"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309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600" spc="-1" strike="noStrike">
                <a:latin typeface="Times New Roman"/>
              </a:rPr>
              <a:t>A</a:t>
            </a:r>
            <a:r>
              <a:rPr b="0" lang="en-IN" sz="2600" spc="-171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c</a:t>
            </a:r>
            <a:r>
              <a:rPr b="0" lang="en-IN" sz="2600" spc="4" strike="noStrike">
                <a:latin typeface="Times New Roman"/>
              </a:rPr>
              <a:t>o</a:t>
            </a:r>
            <a:r>
              <a:rPr b="0" lang="en-IN" sz="2600" spc="-12" strike="noStrike">
                <a:latin typeface="Times New Roman"/>
              </a:rPr>
              <a:t>m</a:t>
            </a:r>
            <a:r>
              <a:rPr b="0" lang="en-IN" sz="2600" spc="4" strike="noStrike">
                <a:latin typeface="Times New Roman"/>
              </a:rPr>
              <a:t>p</a:t>
            </a:r>
            <a:r>
              <a:rPr b="0" lang="en-IN" sz="2600" spc="-7" strike="noStrike">
                <a:latin typeface="Times New Roman"/>
              </a:rPr>
              <a:t>ile</a:t>
            </a:r>
            <a:r>
              <a:rPr b="0" lang="en-IN" sz="2600" spc="-1" strike="noStrike">
                <a:latin typeface="Times New Roman"/>
              </a:rPr>
              <a:t>r</a:t>
            </a:r>
            <a:r>
              <a:rPr b="0" lang="en-IN" sz="2600" spc="-12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(</a:t>
            </a:r>
            <a:r>
              <a:rPr b="1" lang="en-IN" sz="2600" spc="-7" strike="noStrike">
                <a:latin typeface="Times New Roman"/>
              </a:rPr>
              <a:t>j</a:t>
            </a:r>
            <a:r>
              <a:rPr b="1" lang="en-IN" sz="2600" spc="4" strike="noStrike">
                <a:latin typeface="Times New Roman"/>
              </a:rPr>
              <a:t>ava</a:t>
            </a:r>
            <a:r>
              <a:rPr b="1" lang="en-IN" sz="2600" spc="-7" strike="noStrike">
                <a:latin typeface="Times New Roman"/>
              </a:rPr>
              <a:t>c</a:t>
            </a:r>
            <a:r>
              <a:rPr b="1" lang="en-IN" sz="2600" spc="-1" strike="noStrike">
                <a:latin typeface="Times New Roman"/>
              </a:rPr>
              <a:t>)</a:t>
            </a:r>
            <a:endParaRPr b="0" lang="en-IN" sz="2600" spc="-1" strike="noStrike"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600" spc="-1" strike="noStrike">
                <a:latin typeface="Times New Roman"/>
              </a:rPr>
              <a:t>An</a:t>
            </a:r>
            <a:r>
              <a:rPr b="0" lang="en-IN" sz="2600" spc="-46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archive</a:t>
            </a:r>
            <a:r>
              <a:rPr b="0" lang="en-IN" sz="2600" spc="-55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(</a:t>
            </a:r>
            <a:r>
              <a:rPr b="1" lang="en-IN" sz="2600" spc="-7" strike="noStrike">
                <a:latin typeface="Times New Roman"/>
              </a:rPr>
              <a:t>jar)</a:t>
            </a:r>
            <a:endParaRPr b="0" lang="en-IN" sz="2600" spc="-1" strike="noStrike"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309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600" spc="-1" strike="noStrike">
                <a:latin typeface="Times New Roman"/>
              </a:rPr>
              <a:t>A</a:t>
            </a:r>
            <a:r>
              <a:rPr b="0" lang="en-IN" sz="2600" spc="-171" strike="noStrike">
                <a:latin typeface="Times New Roman"/>
              </a:rPr>
              <a:t> </a:t>
            </a:r>
            <a:r>
              <a:rPr b="0" lang="en-IN" sz="2600" spc="4" strike="noStrike">
                <a:latin typeface="Times New Roman"/>
              </a:rPr>
              <a:t>do</a:t>
            </a:r>
            <a:r>
              <a:rPr b="0" lang="en-IN" sz="2600" spc="-7" strike="noStrike">
                <a:latin typeface="Times New Roman"/>
              </a:rPr>
              <a:t>c</a:t>
            </a:r>
            <a:r>
              <a:rPr b="0" lang="en-IN" sz="2600" spc="4" strike="noStrike">
                <a:latin typeface="Times New Roman"/>
              </a:rPr>
              <a:t>u</a:t>
            </a:r>
            <a:r>
              <a:rPr b="0" lang="en-IN" sz="2600" spc="-12" strike="noStrike">
                <a:latin typeface="Times New Roman"/>
              </a:rPr>
              <a:t>m</a:t>
            </a:r>
            <a:r>
              <a:rPr b="0" lang="en-IN" sz="2600" spc="-7" strike="noStrike">
                <a:latin typeface="Times New Roman"/>
              </a:rPr>
              <a:t>e</a:t>
            </a:r>
            <a:r>
              <a:rPr b="0" lang="en-IN" sz="2600" spc="4" strike="noStrike">
                <a:latin typeface="Times New Roman"/>
              </a:rPr>
              <a:t>n</a:t>
            </a:r>
            <a:r>
              <a:rPr b="0" lang="en-IN" sz="2600" spc="-7" strike="noStrike">
                <a:latin typeface="Times New Roman"/>
              </a:rPr>
              <a:t>tati</a:t>
            </a:r>
            <a:r>
              <a:rPr b="0" lang="en-IN" sz="2600" spc="4" strike="noStrike">
                <a:latin typeface="Times New Roman"/>
              </a:rPr>
              <a:t>o</a:t>
            </a:r>
            <a:r>
              <a:rPr b="0" lang="en-IN" sz="2600" spc="-1" strike="noStrike">
                <a:latin typeface="Times New Roman"/>
              </a:rPr>
              <a:t>n</a:t>
            </a:r>
            <a:r>
              <a:rPr b="0" lang="en-IN" sz="2600" spc="-21" strike="noStrike">
                <a:latin typeface="Times New Roman"/>
              </a:rPr>
              <a:t> </a:t>
            </a:r>
            <a:r>
              <a:rPr b="0" lang="en-IN" sz="2600" spc="4" strike="noStrike">
                <a:latin typeface="Times New Roman"/>
              </a:rPr>
              <a:t>g</a:t>
            </a:r>
            <a:r>
              <a:rPr b="0" lang="en-IN" sz="2600" spc="-7" strike="noStrike">
                <a:latin typeface="Times New Roman"/>
              </a:rPr>
              <a:t>e</a:t>
            </a:r>
            <a:r>
              <a:rPr b="0" lang="en-IN" sz="2600" spc="4" strike="noStrike">
                <a:latin typeface="Times New Roman"/>
              </a:rPr>
              <a:t>n</a:t>
            </a:r>
            <a:r>
              <a:rPr b="0" lang="en-IN" sz="2600" spc="-7" strike="noStrike">
                <a:latin typeface="Times New Roman"/>
              </a:rPr>
              <a:t>erat</a:t>
            </a:r>
            <a:r>
              <a:rPr b="0" lang="en-IN" sz="2600" spc="4" strike="noStrike">
                <a:latin typeface="Times New Roman"/>
              </a:rPr>
              <a:t>o</a:t>
            </a:r>
            <a:r>
              <a:rPr b="0" lang="en-IN" sz="2600" spc="-1" strike="noStrike">
                <a:latin typeface="Times New Roman"/>
              </a:rPr>
              <a:t>r</a:t>
            </a:r>
            <a:r>
              <a:rPr b="0" lang="en-IN" sz="2600" spc="-32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(</a:t>
            </a:r>
            <a:r>
              <a:rPr b="1" lang="en-IN" sz="2600" spc="4" strike="noStrike">
                <a:latin typeface="Times New Roman"/>
              </a:rPr>
              <a:t>Java</a:t>
            </a:r>
            <a:r>
              <a:rPr b="1" lang="en-IN" sz="2600" spc="-1" strike="noStrike">
                <a:latin typeface="Times New Roman"/>
              </a:rPr>
              <a:t>d</a:t>
            </a:r>
            <a:r>
              <a:rPr b="1" lang="en-IN" sz="2600" spc="4" strike="noStrike">
                <a:latin typeface="Times New Roman"/>
              </a:rPr>
              <a:t>o</a:t>
            </a:r>
            <a:r>
              <a:rPr b="1" lang="en-IN" sz="2600" spc="-7" strike="noStrike">
                <a:latin typeface="Times New Roman"/>
              </a:rPr>
              <a:t>c</a:t>
            </a:r>
            <a:r>
              <a:rPr b="1" lang="en-IN" sz="2600" spc="-1" strike="noStrike">
                <a:latin typeface="Times New Roman"/>
              </a:rPr>
              <a:t>)</a:t>
            </a:r>
            <a:endParaRPr b="0" lang="en-IN" sz="2600" spc="-1" strike="noStrike"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600" spc="-1" strike="noStrike">
                <a:latin typeface="Times New Roman"/>
              </a:rPr>
              <a:t>Other</a:t>
            </a:r>
            <a:r>
              <a:rPr b="0" lang="en-IN" sz="2600" spc="-41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tools</a:t>
            </a:r>
            <a:r>
              <a:rPr b="0" lang="en-IN" sz="2600" spc="-21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needed</a:t>
            </a:r>
            <a:r>
              <a:rPr b="0" lang="en-IN" sz="2600" spc="-32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in </a:t>
            </a:r>
            <a:r>
              <a:rPr b="0" lang="en-IN" sz="2600" spc="-1" strike="noStrike">
                <a:latin typeface="Times New Roman"/>
              </a:rPr>
              <a:t>Java</a:t>
            </a:r>
            <a:r>
              <a:rPr b="0" lang="en-IN" sz="2600" spc="-32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development.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2022-10-10T06:28:37Z</dcterms:created>
  <dc:creator>RENETHA J.B.</dc:creator>
  <dc:description/>
  <dc:language>en-IN</dc:language>
  <cp:lastModifiedBy/>
  <dcterms:modified xsi:type="dcterms:W3CDTF">2022-10-10T12:18:09Z</dcterms:modified>
  <cp:revision>2</cp:revision>
  <dc:subject/>
  <dc:title>M1- 3 OOP- INTRO JAVA(MODULE 1) PART 1(UPTO BYTECODE) [Compatibility Mode]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2020-10-13T00:00:00Z</vt:filetime>
  </property>
  <property fmtid="{D5CDD505-2E9C-101B-9397-08002B2CF9AE}" pid="3" name="Creator">
    <vt:lpwstr>PDFCreator 3.0.2.8660</vt:lpwstr>
  </property>
  <property fmtid="{D5CDD505-2E9C-101B-9397-08002B2CF9AE}" pid="4" name="LastSaved">
    <vt:filetime>2022-10-10T00:00:00Z</vt:filetime>
  </property>
  <property fmtid="{D5CDD505-2E9C-101B-9397-08002B2CF9AE}" pid="5" name="PresentationFormat">
    <vt:lpwstr>On-screen Show (4:3)</vt:lpwstr>
  </property>
</Properties>
</file>