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8F3AE18-B6A7-49FE-B2AE-B7A82B07DE26}"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97F4040-294F-4558-B871-A2D9D885566B}"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E25C799-87EC-4E3C-8C7E-BA7C1D74FB2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F1276C4-801B-4C8C-B770-22EA60D52984}"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13FABB0-122B-4BF2-BFD7-E87F7D54CC48}"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4CB5E16-4B73-46AB-BE2A-5F419764C42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7C410BD-097B-4E26-AF50-643552440690}"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6160CD1-6FA1-4446-A72D-5E2108E74537}"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AF69320-DBEC-4139-A77B-33E0DAF1C1A0}"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4541A8F-1EA6-4FBC-BCE4-F00DC4669113}"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A4FCA47-5A7F-469B-8701-D30EAC8C0FCB}"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FE64D74-BC1C-4294-A5E5-BD6368A11509}"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1AB131C-EB53-4F1A-A0C7-051758F1D5DB}"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4"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1F6BA43-FFF3-4ACE-8D3A-2B6EFAABC2E0}"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6"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E270D54-7EF3-4B17-A565-50918BA2D0AC}"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8"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2C5D4C7-AB37-4FAD-97F2-9A5A88750AF8}"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F92B868-2DB0-4FDE-A3E1-9771A7EE6FDF}"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3F3DAD6-1E65-4E03-AF17-276791C566CD}"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05"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B04355C-46C4-4AA3-8B85-3D08D85DF16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7"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A4EBC2C-0957-4984-9185-DDD9C58E3F6D}"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1"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ED6D3B7-4AAC-4A75-9A03-49DF49F47863}"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5"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6"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E2547ED-570E-4104-9481-51E40A0194F0}"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8"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20CD4E0-62F4-4A82-AE6B-0644AB93DCF3}"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3"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8"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20B27A1-E733-4ABE-9D89-E99A1D01007B}"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CEF8818-5CE7-46A5-92D5-8584BD262279}"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7"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AEE220E-98C1-4BDB-A249-BE29A7EF40D5}"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9"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2A41BB0-34AD-4EFC-9568-4007B5E4E65B}"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2"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1"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42"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3123E22-853C-4D70-8B93-E8048792A848}"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FE08E8E-937B-4D33-B2C1-AB52FE32CE41}"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432BEDA-9B96-427B-9A12-9C853F70DEF4}"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6"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47"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48"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1289F04-3F90-4325-AA85-D42299E510C9}"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0"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51"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0B92366-514F-4442-8FF9-C255A1497B4B}"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4"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55"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56"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F7B5941-6709-4467-9F8D-F45EA88E2FCD}"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8"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59"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F345BC9-33C6-46A0-B65A-993E21A28C6C}"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1"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62"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63"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64"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29CEA1F7-CAE5-483F-ACB1-00065719684C}"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6"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67"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68"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69"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70"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71"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47853F2A-D62A-4BE0-9625-820656D5E35A}"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720" y="4499280"/>
            <a:ext cx="10079640" cy="1169640"/>
          </a:xfrm>
          <a:prstGeom prst="flowChartDocument">
            <a:avLst/>
          </a:prstGeom>
          <a:gradFill rotWithShape="0">
            <a:gsLst>
              <a:gs pos="0">
                <a:srgbClr val="77caee"/>
              </a:gs>
              <a:gs pos="100000">
                <a:srgbClr val="009bdd"/>
              </a:gs>
            </a:gsLst>
            <a:lin ang="0"/>
          </a:gradFill>
          <a:ln w="18000">
            <a:noFill/>
          </a:ln>
          <a:effectLst>
            <a:outerShdw blurRad="0" dir="5400000" dist="10800" rotWithShape="0">
              <a:srgbClr val="009bdd"/>
            </a:outerShdw>
          </a:effectLst>
        </p:spPr>
        <p:style>
          <a:lnRef idx="0"/>
          <a:fillRef idx="0"/>
          <a:effectRef idx="0"/>
          <a:fontRef idx="minor"/>
        </p:style>
      </p:sp>
      <p:sp>
        <p:nvSpPr>
          <p:cNvPr id="1" name=""/>
          <p:cNvSpPr/>
          <p:nvPr/>
        </p:nvSpPr>
        <p:spPr>
          <a:xfrm>
            <a:off x="360000" y="5220000"/>
            <a:ext cx="2339640" cy="359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400" spc="-1" strike="noStrike">
                <a:solidFill>
                  <a:srgbClr val="ffffff"/>
                </a:solidFill>
                <a:latin typeface="Arial"/>
              </a:rPr>
              <a:t>&lt;date/time&gt;</a:t>
            </a:r>
            <a:endParaRPr b="0" lang="en-IN" sz="1400" spc="-1" strike="noStrike">
              <a:latin typeface="Arial"/>
            </a:endParaRPr>
          </a:p>
        </p:txBody>
      </p:sp>
      <p:sp>
        <p:nvSpPr>
          <p:cNvPr id="2" name=""/>
          <p:cNvSpPr/>
          <p:nvPr/>
        </p:nvSpPr>
        <p:spPr>
          <a:xfrm>
            <a:off x="3420000" y="5220000"/>
            <a:ext cx="3239640" cy="3596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1400" spc="-1" strike="noStrike">
                <a:solidFill>
                  <a:srgbClr val="ffffff"/>
                </a:solidFill>
                <a:latin typeface="Arial"/>
              </a:rPr>
              <a:t>&lt;footer&gt;</a:t>
            </a:r>
            <a:endParaRPr b="0" lang="en-IN" sz="1400" spc="-1" strike="noStrike">
              <a:latin typeface="Arial"/>
            </a:endParaRPr>
          </a:p>
        </p:txBody>
      </p:sp>
      <p:sp>
        <p:nvSpPr>
          <p:cNvPr id="3" name=""/>
          <p:cNvSpPr/>
          <p:nvPr/>
        </p:nvSpPr>
        <p:spPr>
          <a:xfrm>
            <a:off x="7380000" y="5220000"/>
            <a:ext cx="2339640" cy="359640"/>
          </a:xfrm>
          <a:prstGeom prst="rect">
            <a:avLst/>
          </a:prstGeom>
          <a:noFill/>
          <a:ln w="0">
            <a:noFill/>
          </a:ln>
        </p:spPr>
        <p:style>
          <a:lnRef idx="0"/>
          <a:fillRef idx="0"/>
          <a:effectRef idx="0"/>
          <a:fontRef idx="minor"/>
        </p:style>
        <p:txBody>
          <a:bodyPr lIns="0" rIns="0" tIns="0" bIns="0" anchor="t">
            <a:noAutofit/>
          </a:bodyPr>
          <a:p>
            <a:pPr algn="r">
              <a:lnSpc>
                <a:spcPct val="100000"/>
              </a:lnSpc>
              <a:buNone/>
            </a:pPr>
            <a:fld id="{9E69CFBB-C598-4113-8BA1-932E49D0717D}" type="slidenum">
              <a:rPr b="0" lang="en-IN" sz="1400" spc="-1" strike="noStrike">
                <a:solidFill>
                  <a:srgbClr val="ffffff"/>
                </a:solidFill>
                <a:latin typeface="Arial"/>
              </a:rPr>
              <a:t>&lt;number&gt;</a:t>
            </a:fld>
            <a:endParaRPr b="0" lang="en-IN" sz="1400" spc="-1" strike="noStrike">
              <a:latin typeface="Arial"/>
            </a:endParaRPr>
          </a:p>
        </p:txBody>
      </p:sp>
      <p:sp>
        <p:nvSpPr>
          <p:cNvPr id="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400" cy="7196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3" name=""/>
          <p:cNvSpPr/>
          <p:nvPr/>
        </p:nvSpPr>
        <p:spPr>
          <a:xfrm>
            <a:off x="3240" y="5040000"/>
            <a:ext cx="10076400" cy="6310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5" name="PlaceHolder 2"/>
          <p:cNvSpPr>
            <a:spLocks noGrp="1"/>
          </p:cNvSpPr>
          <p:nvPr>
            <p:ph type="body"/>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46" name="PlaceHolder 3"/>
          <p:cNvSpPr>
            <a:spLocks noGrp="1"/>
          </p:cNvSpPr>
          <p:nvPr>
            <p:ph type="ftr" idx="1"/>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47" name="PlaceHolder 4"/>
          <p:cNvSpPr>
            <a:spLocks noGrp="1"/>
          </p:cNvSpPr>
          <p:nvPr>
            <p:ph type="sldNum" idx="2"/>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736E2F4E-2D2F-4459-9241-586D9B2C56AE}" type="slidenum">
              <a:rPr b="0" lang="en-IN" sz="1400" spc="-1" strike="noStrike">
                <a:solidFill>
                  <a:srgbClr val="ffffff"/>
                </a:solidFill>
                <a:latin typeface="Arial"/>
              </a:rPr>
              <a:t>&lt;number&gt;</a:t>
            </a:fld>
            <a:endParaRPr b="0" lang="en-IN" sz="1400" spc="-1" strike="noStrike">
              <a:latin typeface="Times New Roman"/>
            </a:endParaRPr>
          </a:p>
        </p:txBody>
      </p:sp>
      <p:sp>
        <p:nvSpPr>
          <p:cNvPr id="48" name="PlaceHolder 5"/>
          <p:cNvSpPr>
            <a:spLocks noGrp="1"/>
          </p:cNvSpPr>
          <p:nvPr>
            <p:ph type="dt" idx="3"/>
          </p:nvPr>
        </p:nvSpPr>
        <p:spPr>
          <a:xfrm>
            <a:off x="360000" y="5220000"/>
            <a:ext cx="2339640" cy="3596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0"/>
            <a:ext cx="10076400" cy="7196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6" name=""/>
          <p:cNvSpPr/>
          <p:nvPr/>
        </p:nvSpPr>
        <p:spPr>
          <a:xfrm>
            <a:off x="3240" y="5040000"/>
            <a:ext cx="10076400" cy="6310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8" name="PlaceHolder 2"/>
          <p:cNvSpPr>
            <a:spLocks noGrp="1"/>
          </p:cNvSpPr>
          <p:nvPr>
            <p:ph type="body"/>
          </p:nvPr>
        </p:nvSpPr>
        <p:spPr>
          <a:xfrm>
            <a:off x="360000" y="1080000"/>
            <a:ext cx="456696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89" name="PlaceHolder 3"/>
          <p:cNvSpPr>
            <a:spLocks noGrp="1"/>
          </p:cNvSpPr>
          <p:nvPr>
            <p:ph type="body"/>
          </p:nvPr>
        </p:nvSpPr>
        <p:spPr>
          <a:xfrm>
            <a:off x="5155920" y="1080000"/>
            <a:ext cx="456696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90" name="PlaceHolder 4"/>
          <p:cNvSpPr>
            <a:spLocks noGrp="1"/>
          </p:cNvSpPr>
          <p:nvPr>
            <p:ph type="ftr" idx="4"/>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91" name="PlaceHolder 5"/>
          <p:cNvSpPr>
            <a:spLocks noGrp="1"/>
          </p:cNvSpPr>
          <p:nvPr>
            <p:ph type="sldNum" idx="5"/>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83D4E357-C5FD-4D2A-A299-6E24FA63A952}" type="slidenum">
              <a:rPr b="0" lang="en-IN" sz="1400" spc="-1" strike="noStrike">
                <a:solidFill>
                  <a:srgbClr val="ffffff"/>
                </a:solidFill>
                <a:latin typeface="Arial"/>
              </a:rPr>
              <a:t>&lt;number&gt;</a:t>
            </a:fld>
            <a:endParaRPr b="0" lang="en-IN" sz="1400" spc="-1" strike="noStrike">
              <a:latin typeface="Times New Roman"/>
            </a:endParaRPr>
          </a:p>
        </p:txBody>
      </p:sp>
      <p:sp>
        <p:nvSpPr>
          <p:cNvPr id="92" name="PlaceHolder 6"/>
          <p:cNvSpPr>
            <a:spLocks noGrp="1"/>
          </p:cNvSpPr>
          <p:nvPr>
            <p:ph type="dt" idx="6"/>
          </p:nvPr>
        </p:nvSpPr>
        <p:spPr>
          <a:xfrm>
            <a:off x="360000" y="5220000"/>
            <a:ext cx="2339640" cy="3596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
          <p:cNvSpPr/>
          <p:nvPr/>
        </p:nvSpPr>
        <p:spPr>
          <a:xfrm>
            <a:off x="0" y="0"/>
            <a:ext cx="10076400" cy="7196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30" name=""/>
          <p:cNvSpPr/>
          <p:nvPr/>
        </p:nvSpPr>
        <p:spPr>
          <a:xfrm>
            <a:off x="3240" y="5040000"/>
            <a:ext cx="10076400" cy="6310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3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32" name="PlaceHolder 2"/>
          <p:cNvSpPr>
            <a:spLocks noGrp="1"/>
          </p:cNvSpPr>
          <p:nvPr>
            <p:ph type="ftr" idx="7"/>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133" name="PlaceHolder 3"/>
          <p:cNvSpPr>
            <a:spLocks noGrp="1"/>
          </p:cNvSpPr>
          <p:nvPr>
            <p:ph type="sldNum" idx="8"/>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F4AFCF64-34A2-4C98-AB22-64DF045E9931}" type="slidenum">
              <a:rPr b="0" lang="en-IN" sz="1400" spc="-1" strike="noStrike">
                <a:solidFill>
                  <a:srgbClr val="ffffff"/>
                </a:solidFill>
                <a:latin typeface="Arial"/>
              </a:rPr>
              <a:t>&lt;number&gt;</a:t>
            </a:fld>
            <a:endParaRPr b="0" lang="en-IN" sz="1400" spc="-1" strike="noStrike">
              <a:latin typeface="Times New Roman"/>
            </a:endParaRPr>
          </a:p>
        </p:txBody>
      </p:sp>
      <p:sp>
        <p:nvSpPr>
          <p:cNvPr id="134" name="PlaceHolder 4"/>
          <p:cNvSpPr>
            <a:spLocks noGrp="1"/>
          </p:cNvSpPr>
          <p:nvPr>
            <p:ph type="dt" idx="9"/>
          </p:nvPr>
        </p:nvSpPr>
        <p:spPr>
          <a:xfrm>
            <a:off x="360000" y="5220000"/>
            <a:ext cx="2339640" cy="3596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3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lnSpc>
                <a:spcPct val="100000"/>
              </a:lnSpc>
              <a:buNone/>
            </a:pPr>
            <a:r>
              <a:rPr b="0" lang="en-IN" sz="3300" spc="-1" strike="noStrike">
                <a:solidFill>
                  <a:srgbClr val="dd4100"/>
                </a:solidFill>
                <a:latin typeface="Arial"/>
              </a:rPr>
              <a:t>Module 1 – Case Study</a:t>
            </a:r>
            <a:endParaRPr b="0" lang="en-IN" sz="3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Object Oriented Vs Function Oriented</a:t>
            </a:r>
            <a:endParaRPr b="0" lang="en-IN" sz="3300" spc="-1" strike="noStrike">
              <a:latin typeface="Arial"/>
            </a:endParaRPr>
          </a:p>
        </p:txBody>
      </p:sp>
      <p:sp>
        <p:nvSpPr>
          <p:cNvPr id="190" name="PlaceHolder 2"/>
          <p:cNvSpPr>
            <a:spLocks noGrp="1"/>
          </p:cNvSpPr>
          <p:nvPr>
            <p:ph/>
          </p:nvPr>
        </p:nvSpPr>
        <p:spPr>
          <a:xfrm>
            <a:off x="360000" y="1080000"/>
            <a:ext cx="456696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In Function Oriented design, basic abstraction is service availble to users, such as IssueBook, AddBook etc, and its sub functions.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Function-oriented techniques group functions together if, as a group,they constitute a higher level function.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191" name="PlaceHolder 3"/>
          <p:cNvSpPr>
            <a:spLocks noGrp="1"/>
          </p:cNvSpPr>
          <p:nvPr>
            <p:ph/>
          </p:nvPr>
        </p:nvSpPr>
        <p:spPr>
          <a:xfrm>
            <a:off x="5155920" y="1080000"/>
            <a:ext cx="456696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In OO, basic abstractions are objects such as User, Book etc.</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On the other hand, object-oriented techniques group functions together on the basis of the data they operate on.</a:t>
            </a:r>
            <a:endParaRPr b="0" lang="en-IN" sz="2400" spc="-1" strike="noStrike">
              <a:latin typeface="Arial"/>
            </a:endParaRPr>
          </a:p>
        </p:txBody>
      </p:sp>
      <p:sp>
        <p:nvSpPr>
          <p:cNvPr id="5" name="PlaceHolder 4"/>
          <p:cNvSpPr>
            <a:spLocks noGrp="1"/>
          </p:cNvSpPr>
          <p:nvPr>
            <p:ph type="sldNum" idx="5"/>
          </p:nvPr>
        </p:nvSpPr>
        <p:spPr/>
        <p:txBody>
          <a:bodyPr/>
          <a:p>
            <a:fld id="{BFBD951A-D9BB-4239-BA37-6287FAFFC62B}" type="slidenum">
              <a:t>10</a:t>
            </a:fld>
          </a:p>
        </p:txBody>
      </p:sp>
      <p:sp>
        <p:nvSpPr>
          <p:cNvPr id="6" name="PlaceHolder 5"/>
          <p:cNvSpPr>
            <a:spLocks noGrp="1"/>
          </p:cNvSpPr>
          <p:nvPr>
            <p:ph type="dt" idx="6"/>
          </p:nvPr>
        </p:nvSpPr>
        <p:spPr/>
        <p:txBody>
          <a:bodyPr/>
          <a:p>
            <a:fld id="{300D3EC1-26BD-4E34-B68E-8AC8F0FE0EA8}" type="datetime1">
              <a:rPr lang="en-IN"/>
              <a:t>31/12/2022</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3"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lnSpc>
                <a:spcPct val="100000"/>
              </a:lnSpc>
              <a:buNone/>
            </a:pPr>
            <a:r>
              <a:rPr b="0" lang="en-IN" sz="3200" spc="-1" strike="noStrike">
                <a:highlight>
                  <a:srgbClr val="ffffff"/>
                </a:highlight>
                <a:latin typeface="Arial"/>
              </a:rPr>
              <a:t>Automated fire-alarm system</a:t>
            </a:r>
            <a:endParaRPr b="0" lang="en-IN" sz="3200" spc="-1" strike="noStrike">
              <a:latin typeface="Arial"/>
            </a:endParaRPr>
          </a:p>
        </p:txBody>
      </p:sp>
      <p:sp>
        <p:nvSpPr>
          <p:cNvPr id="4" name="PlaceHolder 3"/>
          <p:cNvSpPr>
            <a:spLocks noGrp="1"/>
          </p:cNvSpPr>
          <p:nvPr>
            <p:ph type="sldNum" idx="8"/>
          </p:nvPr>
        </p:nvSpPr>
        <p:spPr/>
        <p:txBody>
          <a:bodyPr/>
          <a:p>
            <a:fld id="{63272B34-571D-47D1-8F8D-D13FC837E780}" type="slidenum">
              <a:t>11</a:t>
            </a:fld>
          </a:p>
        </p:txBody>
      </p:sp>
      <p:sp>
        <p:nvSpPr>
          <p:cNvPr id="5" name="PlaceHolder 4"/>
          <p:cNvSpPr>
            <a:spLocks noGrp="1"/>
          </p:cNvSpPr>
          <p:nvPr>
            <p:ph type="dt" idx="9"/>
          </p:nvPr>
        </p:nvSpPr>
        <p:spPr/>
        <p:txBody>
          <a:bodyPr/>
          <a:p>
            <a:fld id="{12C9431E-6B35-421E-B4D6-E8D9AAED82F8}" type="datetime1">
              <a:rPr lang="en-IN"/>
              <a:t>31/12/2022</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Automated fire-alarm system - Requirements</a:t>
            </a:r>
            <a:endParaRPr b="0" lang="en-IN" sz="3300" spc="-1" strike="noStrike">
              <a:latin typeface="Arial"/>
            </a:endParaRPr>
          </a:p>
        </p:txBody>
      </p:sp>
      <p:sp>
        <p:nvSpPr>
          <p:cNvPr id="195" name="PlaceHolder 2"/>
          <p:cNvSpPr>
            <a:spLocks noGrp="1"/>
          </p:cNvSpPr>
          <p:nvPr>
            <p:ph/>
          </p:nvPr>
        </p:nvSpPr>
        <p:spPr>
          <a:xfrm>
            <a:off x="360000" y="900000"/>
            <a:ext cx="9359640" cy="377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Smoke detectors and fire alarms would be placed in each room of the building.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Whenever a fire condition is reported by any of the smoke detectors, </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the fire alarm system should determine the location </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then sound the alarms only in the neighbouring locations. </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The fire alarm system should also flash an alarm message on the computer console. </a:t>
            </a:r>
            <a:endParaRPr b="0" lang="en-IN" sz="21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r>
              <a:rPr b="0" lang="en-IN" sz="2400" spc="-1" strike="noStrike">
                <a:solidFill>
                  <a:srgbClr val="009bdd"/>
                </a:solidFill>
                <a:latin typeface="Arial"/>
              </a:rPr>
              <a:t>After a fire conditionhas been successfully handled, </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the fire alarm system should support resetting the alarms by the fire fighting personnel.</a:t>
            </a:r>
            <a:endParaRPr b="0" lang="en-IN" sz="2100" spc="-1" strike="noStrike">
              <a:latin typeface="Arial"/>
            </a:endParaRPr>
          </a:p>
        </p:txBody>
      </p:sp>
      <p:sp>
        <p:nvSpPr>
          <p:cNvPr id="4" name="PlaceHolder 3"/>
          <p:cNvSpPr>
            <a:spLocks noGrp="1"/>
          </p:cNvSpPr>
          <p:nvPr>
            <p:ph type="sldNum" idx="2"/>
          </p:nvPr>
        </p:nvSpPr>
        <p:spPr/>
        <p:txBody>
          <a:bodyPr/>
          <a:p>
            <a:fld id="{06FC0D4B-2FB7-4694-8D78-0AC8F36345CD}" type="slidenum">
              <a:t>12</a:t>
            </a:fld>
          </a:p>
        </p:txBody>
      </p:sp>
      <p:sp>
        <p:nvSpPr>
          <p:cNvPr id="5" name="PlaceHolder 4"/>
          <p:cNvSpPr>
            <a:spLocks noGrp="1"/>
          </p:cNvSpPr>
          <p:nvPr>
            <p:ph type="dt" idx="3"/>
          </p:nvPr>
        </p:nvSpPr>
        <p:spPr/>
        <p:txBody>
          <a:bodyPr/>
          <a:p>
            <a:fld id="{1646DA5F-DF58-46CD-AC36-D0F26C1A332C}" type="datetime1">
              <a:rPr lang="en-IN"/>
              <a:t>31/12/2022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marL="432000" indent="-324000" algn="ctr">
              <a:lnSpc>
                <a:spcPct val="100000"/>
              </a:lnSpc>
              <a:spcBef>
                <a:spcPts val="1060"/>
              </a:spcBef>
              <a:buClr>
                <a:srgbClr val="77caee"/>
              </a:buClr>
              <a:buSzPct val="45000"/>
              <a:buFont typeface="Wingdings" charset="2"/>
              <a:buChar char=""/>
            </a:pPr>
            <a:r>
              <a:rPr b="0" lang="en-IN" sz="3300" spc="-1" strike="noStrike">
                <a:solidFill>
                  <a:srgbClr val="ffffff"/>
                </a:solidFill>
                <a:latin typeface="Arial"/>
              </a:rPr>
              <a:t>Function-oriented approach</a:t>
            </a:r>
            <a:endParaRPr b="0" lang="en-IN" sz="3300" spc="-1" strike="noStrike">
              <a:latin typeface="Arial"/>
            </a:endParaRPr>
          </a:p>
        </p:txBody>
      </p:sp>
      <p:sp>
        <p:nvSpPr>
          <p:cNvPr id="197" name="PlaceHolder 2"/>
          <p:cNvSpPr>
            <a:spLocks noGrp="1"/>
          </p:cNvSpPr>
          <p:nvPr>
            <p:ph/>
          </p:nvPr>
        </p:nvSpPr>
        <p:spPr>
          <a:xfrm>
            <a:off x="360000" y="720000"/>
            <a:ext cx="9359640" cy="431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In this approach, the different high-level functions are first identified, and then the data structures are designed. Functions such as</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monitor_smoke_detector()</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get_fire_detected_room()</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find_neighbour_rooms()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ring_alarm()</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report_alrm()</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reset_alarm()</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start_water_sprinkler() , stop_sprinkler() ... etc</a:t>
            </a:r>
            <a:endParaRPr b="0" lang="en-IN" sz="2100" spc="-1" strike="noStrike">
              <a:latin typeface="Arial"/>
            </a:endParaRPr>
          </a:p>
        </p:txBody>
      </p:sp>
      <p:sp>
        <p:nvSpPr>
          <p:cNvPr id="4" name="PlaceHolder 3"/>
          <p:cNvSpPr>
            <a:spLocks noGrp="1"/>
          </p:cNvSpPr>
          <p:nvPr>
            <p:ph type="sldNum" idx="2"/>
          </p:nvPr>
        </p:nvSpPr>
        <p:spPr/>
        <p:txBody>
          <a:bodyPr/>
          <a:p>
            <a:fld id="{CDFDE5B0-425E-4B49-BDFE-94C386BD8EC0}" type="slidenum">
              <a:t>13</a:t>
            </a:fld>
          </a:p>
        </p:txBody>
      </p:sp>
      <p:sp>
        <p:nvSpPr>
          <p:cNvPr id="5" name="PlaceHolder 4"/>
          <p:cNvSpPr>
            <a:spLocks noGrp="1"/>
          </p:cNvSpPr>
          <p:nvPr>
            <p:ph type="dt" idx="3"/>
          </p:nvPr>
        </p:nvSpPr>
        <p:spPr/>
        <p:txBody>
          <a:bodyPr/>
          <a:p>
            <a:fld id="{F8743588-D7EA-4DF7-A2C0-EEA44CA6AD2B}" type="datetime1">
              <a:rPr lang="en-IN"/>
              <a:t>31/12/2022</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9"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Data stsuctures</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detctor_loc[MAX_ROOMS]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alarm_status[MAX_ROOMS]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neighbor_rooms[MAX_ROOMS][10]</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sprinkler[MAX_ROOMS]</a:t>
            </a:r>
            <a:endParaRPr b="0" lang="en-IN" sz="2100" spc="-1" strike="noStrike">
              <a:latin typeface="Arial"/>
            </a:endParaRPr>
          </a:p>
          <a:p>
            <a:pPr>
              <a:lnSpc>
                <a:spcPct val="100000"/>
              </a:lnSpc>
              <a:spcBef>
                <a:spcPts val="1417"/>
              </a:spcBef>
              <a:buNone/>
            </a:pPr>
            <a:endParaRPr b="0" lang="en-IN" sz="2100" spc="-1" strike="noStrike">
              <a:latin typeface="Arial"/>
            </a:endParaRPr>
          </a:p>
        </p:txBody>
      </p:sp>
      <p:sp>
        <p:nvSpPr>
          <p:cNvPr id="4" name="PlaceHolder 3"/>
          <p:cNvSpPr>
            <a:spLocks noGrp="1"/>
          </p:cNvSpPr>
          <p:nvPr>
            <p:ph type="sldNum" idx="2"/>
          </p:nvPr>
        </p:nvSpPr>
        <p:spPr/>
        <p:txBody>
          <a:bodyPr/>
          <a:p>
            <a:fld id="{AB400C30-34C8-4195-BCD0-ADE435237096}" type="slidenum">
              <a:t>14</a:t>
            </a:fld>
          </a:p>
        </p:txBody>
      </p:sp>
      <p:sp>
        <p:nvSpPr>
          <p:cNvPr id="5" name="PlaceHolder 4"/>
          <p:cNvSpPr>
            <a:spLocks noGrp="1"/>
          </p:cNvSpPr>
          <p:nvPr>
            <p:ph type="dt" idx="3"/>
          </p:nvPr>
        </p:nvSpPr>
        <p:spPr/>
        <p:txBody>
          <a:bodyPr/>
          <a:p>
            <a:fld id="{92288A4A-D552-49D4-96C7-9BAD966D6AE7}" type="datetime1">
              <a:rPr lang="en-IN"/>
              <a:t>31/12/2022</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Object-Oriented approach</a:t>
            </a:r>
            <a:endParaRPr b="0" lang="en-IN" sz="3300" spc="-1" strike="noStrike">
              <a:latin typeface="Arial"/>
            </a:endParaRPr>
          </a:p>
        </p:txBody>
      </p:sp>
      <p:sp>
        <p:nvSpPr>
          <p:cNvPr id="201" name="PlaceHolder 2"/>
          <p:cNvSpPr>
            <a:spLocks noGrp="1"/>
          </p:cNvSpPr>
          <p:nvPr>
            <p:ph/>
          </p:nvPr>
        </p:nvSpPr>
        <p:spPr>
          <a:xfrm>
            <a:off x="360000" y="720000"/>
            <a:ext cx="9359640" cy="395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different classes of objects are identified. Subsequently, the methods and data for each object are identified. Finally, a appropriate number of instances of each class is created, such as</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SmokeDetector Class</a:t>
            </a:r>
            <a:endParaRPr b="0" lang="en-IN" sz="21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Status, location, neoghbours</a:t>
            </a:r>
            <a:endParaRPr b="0" lang="en-IN" sz="18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DetectFire(), getLocation() findNeighbours() </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Alarm class</a:t>
            </a:r>
            <a:endParaRPr b="0" lang="en-IN" sz="21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Location, status</a:t>
            </a:r>
            <a:endParaRPr b="0" lang="en-IN" sz="18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StartAlarm(), resetAlarm()</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Sprinkler Class</a:t>
            </a:r>
            <a:endParaRPr b="0" lang="en-IN" sz="21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StartWaterSpray()</a:t>
            </a:r>
            <a:endParaRPr b="0" lang="en-IN" sz="18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StopWaterSpray()</a:t>
            </a:r>
            <a:endParaRPr b="0" lang="en-IN" sz="1800" spc="-1" strike="noStrike">
              <a:latin typeface="Arial"/>
            </a:endParaRPr>
          </a:p>
          <a:p>
            <a:pPr>
              <a:lnSpc>
                <a:spcPct val="100000"/>
              </a:lnSpc>
              <a:spcBef>
                <a:spcPts val="1417"/>
              </a:spcBef>
              <a:buNone/>
            </a:pPr>
            <a:endParaRPr b="0" lang="en-IN" sz="2100" spc="-1" strike="noStrike">
              <a:latin typeface="Arial"/>
            </a:endParaRPr>
          </a:p>
        </p:txBody>
      </p:sp>
      <p:sp>
        <p:nvSpPr>
          <p:cNvPr id="4" name="PlaceHolder 3"/>
          <p:cNvSpPr>
            <a:spLocks noGrp="1"/>
          </p:cNvSpPr>
          <p:nvPr>
            <p:ph type="sldNum" idx="2"/>
          </p:nvPr>
        </p:nvSpPr>
        <p:spPr/>
        <p:txBody>
          <a:bodyPr/>
          <a:p>
            <a:fld id="{87735049-A679-4AC5-9382-3428B4A7D9D1}" type="slidenum">
              <a:t>15</a:t>
            </a:fld>
          </a:p>
        </p:txBody>
      </p:sp>
      <p:sp>
        <p:nvSpPr>
          <p:cNvPr id="5" name="PlaceHolder 4"/>
          <p:cNvSpPr>
            <a:spLocks noGrp="1"/>
          </p:cNvSpPr>
          <p:nvPr>
            <p:ph type="dt" idx="3"/>
          </p:nvPr>
        </p:nvSpPr>
        <p:spPr/>
        <p:txBody>
          <a:bodyPr/>
          <a:p>
            <a:fld id="{C8A77737-C062-4C4F-B06C-07C1C9C781D0}" type="datetime1">
              <a:rPr lang="en-IN"/>
              <a:t>31/12/2022</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marL="432000" indent="-324000" algn="ctr">
              <a:lnSpc>
                <a:spcPct val="100000"/>
              </a:lnSpc>
              <a:spcBef>
                <a:spcPts val="1060"/>
              </a:spcBef>
              <a:buClr>
                <a:srgbClr val="77caee"/>
              </a:buClr>
              <a:buSzPct val="45000"/>
              <a:buFont typeface="Wingdings" charset="2"/>
              <a:buChar char=""/>
            </a:pPr>
            <a:r>
              <a:rPr b="0" lang="en-IN" sz="3300" spc="-1" strike="noStrike">
                <a:solidFill>
                  <a:srgbClr val="ffffff"/>
                </a:solidFill>
                <a:latin typeface="Arial"/>
              </a:rPr>
              <a:t>Abstract Data Type - ADT</a:t>
            </a:r>
            <a:endParaRPr b="0" lang="en-IN" sz="3300" spc="-1" strike="noStrike">
              <a:latin typeface="Arial"/>
            </a:endParaRPr>
          </a:p>
        </p:txBody>
      </p:sp>
      <p:sp>
        <p:nvSpPr>
          <p:cNvPr id="203" name="PlaceHolder 2"/>
          <p:cNvSpPr>
            <a:spLocks noGrp="1"/>
          </p:cNvSpPr>
          <p:nvPr>
            <p:ph/>
          </p:nvPr>
        </p:nvSpPr>
        <p:spPr>
          <a:xfrm>
            <a:off x="360000" y="720000"/>
            <a:ext cx="9359640" cy="431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In computer science, an abstract data type (ADT) is a mathematical model or </a:t>
            </a:r>
            <a:r>
              <a:rPr b="0" lang="en-IN" sz="2200" spc="-1" strike="noStrike">
                <a:solidFill>
                  <a:srgbClr val="c9211e"/>
                </a:solidFill>
                <a:latin typeface="Arial"/>
              </a:rPr>
              <a:t>theoratical concept for</a:t>
            </a:r>
            <a:r>
              <a:rPr b="0" lang="en-IN" sz="2200" spc="-1" strike="noStrike">
                <a:solidFill>
                  <a:srgbClr val="009bdd"/>
                </a:solidFill>
                <a:latin typeface="Arial"/>
              </a:rPr>
              <a:t> </a:t>
            </a:r>
            <a:r>
              <a:rPr b="0" lang="en-IN" sz="2200" spc="-1" strike="noStrike">
                <a:solidFill>
                  <a:srgbClr val="c9211e"/>
                </a:solidFill>
                <a:latin typeface="Arial"/>
              </a:rPr>
              <a:t>data types</a:t>
            </a:r>
            <a:r>
              <a:rPr b="0" lang="en-IN" sz="2200" spc="-1" strike="noStrike">
                <a:solidFill>
                  <a:srgbClr val="009bdd"/>
                </a:solidFill>
                <a:latin typeface="Arial"/>
              </a:rPr>
              <a:t>. </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An abstract data type is defined by its behavior (semantics) from the </a:t>
            </a:r>
            <a:r>
              <a:rPr b="0" lang="en-IN" sz="2200" spc="-1" strike="noStrike">
                <a:solidFill>
                  <a:srgbClr val="c9211e"/>
                </a:solidFill>
                <a:latin typeface="Arial"/>
              </a:rPr>
              <a:t>point of view of a user</a:t>
            </a:r>
            <a:r>
              <a:rPr b="0" lang="en-IN" sz="2200" spc="-1" strike="noStrike">
                <a:solidFill>
                  <a:srgbClr val="009bdd"/>
                </a:solidFill>
                <a:latin typeface="Arial"/>
              </a:rPr>
              <a:t>, of the data, specifically in terms of </a:t>
            </a:r>
            <a:r>
              <a:rPr b="0" lang="en-IN" sz="2200" spc="-1" strike="noStrike">
                <a:solidFill>
                  <a:srgbClr val="c9211e"/>
                </a:solidFill>
                <a:latin typeface="Arial"/>
              </a:rPr>
              <a:t>possible values</a:t>
            </a:r>
            <a:r>
              <a:rPr b="0" lang="en-IN" sz="2200" spc="-1" strike="noStrike">
                <a:solidFill>
                  <a:srgbClr val="009bdd"/>
                </a:solidFill>
                <a:latin typeface="Arial"/>
              </a:rPr>
              <a:t>, possible </a:t>
            </a:r>
            <a:r>
              <a:rPr b="0" lang="en-IN" sz="2200" spc="-1" strike="noStrike">
                <a:solidFill>
                  <a:srgbClr val="c9211e"/>
                </a:solidFill>
                <a:latin typeface="Arial"/>
              </a:rPr>
              <a:t>operations on data </a:t>
            </a:r>
            <a:r>
              <a:rPr b="0" lang="en-IN" sz="2200" spc="-1" strike="noStrike">
                <a:solidFill>
                  <a:srgbClr val="009bdd"/>
                </a:solidFill>
                <a:latin typeface="Arial"/>
              </a:rPr>
              <a:t>of this type, and the </a:t>
            </a:r>
            <a:r>
              <a:rPr b="0" lang="en-IN" sz="2200" spc="-1" strike="noStrike">
                <a:solidFill>
                  <a:srgbClr val="c9211e"/>
                </a:solidFill>
                <a:latin typeface="Arial"/>
              </a:rPr>
              <a:t>behavior of these operations</a:t>
            </a:r>
            <a:r>
              <a:rPr b="0" lang="en-IN" sz="2200" spc="-1" strike="noStrike">
                <a:solidFill>
                  <a:srgbClr val="009bdd"/>
                </a:solidFill>
                <a:latin typeface="Arial"/>
              </a:rPr>
              <a:t>.</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This mathematical model </a:t>
            </a:r>
            <a:r>
              <a:rPr b="0" lang="en-IN" sz="2200" spc="-1" strike="noStrike">
                <a:solidFill>
                  <a:srgbClr val="c9211e"/>
                </a:solidFill>
                <a:latin typeface="Arial"/>
              </a:rPr>
              <a:t>contrasts</a:t>
            </a:r>
            <a:r>
              <a:rPr b="0" lang="en-IN" sz="2200" spc="-1" strike="noStrike">
                <a:solidFill>
                  <a:srgbClr val="009bdd"/>
                </a:solidFill>
                <a:latin typeface="Arial"/>
              </a:rPr>
              <a:t> with </a:t>
            </a:r>
            <a:r>
              <a:rPr b="0" lang="en-IN" sz="2200" spc="-1" strike="noStrike">
                <a:solidFill>
                  <a:srgbClr val="c9211e"/>
                </a:solidFill>
                <a:latin typeface="Arial"/>
              </a:rPr>
              <a:t>data structures</a:t>
            </a:r>
            <a:r>
              <a:rPr b="0" lang="en-IN" sz="2200" spc="-1" strike="noStrike">
                <a:solidFill>
                  <a:srgbClr val="009bdd"/>
                </a:solidFill>
                <a:latin typeface="Arial"/>
              </a:rPr>
              <a:t>, which are concrete representations of data, and are the </a:t>
            </a:r>
            <a:r>
              <a:rPr b="0" lang="en-IN" sz="2200" spc="-1" strike="noStrike">
                <a:solidFill>
                  <a:srgbClr val="c9211e"/>
                </a:solidFill>
                <a:latin typeface="Arial"/>
              </a:rPr>
              <a:t>point of view of an implementer,</a:t>
            </a:r>
            <a:r>
              <a:rPr b="0" lang="en-IN" sz="2200" spc="-1" strike="noStrike">
                <a:solidFill>
                  <a:srgbClr val="009bdd"/>
                </a:solidFill>
                <a:latin typeface="Arial"/>
              </a:rPr>
              <a:t> not a user.</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Abstract Data type (ADT) is a type (or class) for objects whose behavior is defined by a set of values and a set of operations  </a:t>
            </a:r>
            <a:endParaRPr b="0" lang="en-IN" sz="2200" spc="-1" strike="noStrike">
              <a:latin typeface="Arial"/>
            </a:endParaRPr>
          </a:p>
        </p:txBody>
      </p:sp>
      <p:sp>
        <p:nvSpPr>
          <p:cNvPr id="4" name="PlaceHolder 3"/>
          <p:cNvSpPr>
            <a:spLocks noGrp="1"/>
          </p:cNvSpPr>
          <p:nvPr>
            <p:ph type="sldNum" idx="2"/>
          </p:nvPr>
        </p:nvSpPr>
        <p:spPr/>
        <p:txBody>
          <a:bodyPr/>
          <a:p>
            <a:fld id="{79B97AB4-F5C3-424F-8818-A935F7509653}" type="slidenum">
              <a:t>16</a:t>
            </a:fld>
          </a:p>
        </p:txBody>
      </p:sp>
      <p:sp>
        <p:nvSpPr>
          <p:cNvPr id="5" name="PlaceHolder 4"/>
          <p:cNvSpPr>
            <a:spLocks noGrp="1"/>
          </p:cNvSpPr>
          <p:nvPr>
            <p:ph type="dt" idx="3"/>
          </p:nvPr>
        </p:nvSpPr>
        <p:spPr/>
        <p:txBody>
          <a:bodyPr/>
          <a:p>
            <a:fld id="{0B70E925-F4AE-40C1-9502-B20D0955573A}" type="datetime1">
              <a:rPr lang="en-IN"/>
              <a:t>31/12/2022</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APPROACHES TO SOFTWARE DESIGN</a:t>
            </a:r>
            <a:endParaRPr b="0" lang="en-IN" sz="3300" spc="-1" strike="noStrike">
              <a:latin typeface="Arial"/>
            </a:endParaRPr>
          </a:p>
        </p:txBody>
      </p:sp>
      <p:sp>
        <p:nvSpPr>
          <p:cNvPr id="174" name="PlaceHolder 2"/>
          <p:cNvSpPr>
            <a:spLocks noGrp="1"/>
          </p:cNvSpPr>
          <p:nvPr>
            <p:ph/>
          </p:nvPr>
        </p:nvSpPr>
        <p:spPr>
          <a:xfrm>
            <a:off x="360000" y="720000"/>
            <a:ext cx="9359640" cy="431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Function-oriented Design</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Object-oriented design</a:t>
            </a:r>
            <a:endParaRPr b="0" lang="en-IN" sz="2400" spc="-1" strike="noStrike">
              <a:latin typeface="Arial"/>
            </a:endParaRPr>
          </a:p>
          <a:p>
            <a:pPr>
              <a:lnSpc>
                <a:spcPct val="100000"/>
              </a:lnSpc>
              <a:spcBef>
                <a:spcPts val="1060"/>
              </a:spcBef>
              <a:buNone/>
            </a:pP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Though these two design approaches are radically different,they are complementary rather than competing techniques. </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For development of large programs, the object- oriented approach is becoming increasingly popular due to certain advantages that it offers.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On the other hand, function-oriented designing is a mature technology and has a large following.</a:t>
            </a:r>
            <a:endParaRPr b="0" lang="en-IN" sz="2100" spc="-1" strike="noStrike">
              <a:latin typeface="Arial"/>
            </a:endParaRPr>
          </a:p>
        </p:txBody>
      </p:sp>
      <p:sp>
        <p:nvSpPr>
          <p:cNvPr id="4" name="PlaceHolder 3"/>
          <p:cNvSpPr>
            <a:spLocks noGrp="1"/>
          </p:cNvSpPr>
          <p:nvPr>
            <p:ph type="sldNum" idx="2"/>
          </p:nvPr>
        </p:nvSpPr>
        <p:spPr/>
        <p:txBody>
          <a:bodyPr/>
          <a:p>
            <a:fld id="{C1885801-B75B-4113-94C6-5D3B98557C44}" type="slidenum">
              <a:t>2</a:t>
            </a:fld>
          </a:p>
        </p:txBody>
      </p:sp>
      <p:sp>
        <p:nvSpPr>
          <p:cNvPr id="5" name="PlaceHolder 4"/>
          <p:cNvSpPr>
            <a:spLocks noGrp="1"/>
          </p:cNvSpPr>
          <p:nvPr>
            <p:ph type="dt" idx="3"/>
          </p:nvPr>
        </p:nvSpPr>
        <p:spPr/>
        <p:txBody>
          <a:bodyPr/>
          <a:p>
            <a:fld id="{EB36C8D5-09BE-4911-A7C8-90A931D63AC0}" type="datetime1">
              <a:rPr lang="en-IN"/>
              <a:t>31/12/2022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6"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Function-oriented Design</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The following are the salient features of the function-oriented design approach</a:t>
            </a:r>
            <a:endParaRPr b="0" lang="en-IN" sz="21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Top-down decomposition</a:t>
            </a:r>
            <a:endParaRPr b="0" lang="en-IN" sz="18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Centralised system state</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3C65155A-99BE-4B21-B8FE-A10152CB3AB5}" type="slidenum">
              <a:t>3</a:t>
            </a:fld>
          </a:p>
        </p:txBody>
      </p:sp>
      <p:sp>
        <p:nvSpPr>
          <p:cNvPr id="5" name="PlaceHolder 4"/>
          <p:cNvSpPr>
            <a:spLocks noGrp="1"/>
          </p:cNvSpPr>
          <p:nvPr>
            <p:ph type="dt" idx="3"/>
          </p:nvPr>
        </p:nvSpPr>
        <p:spPr/>
        <p:txBody>
          <a:bodyPr/>
          <a:p>
            <a:fld id="{312D48B7-90EF-434B-B97E-74E55A130069}" type="datetime1">
              <a:rPr lang="en-IN"/>
              <a:t>31/12/2022</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marL="432000" indent="-324000" algn="ctr">
              <a:lnSpc>
                <a:spcPct val="100000"/>
              </a:lnSpc>
              <a:spcBef>
                <a:spcPts val="1060"/>
              </a:spcBef>
              <a:buClr>
                <a:srgbClr val="77caee"/>
              </a:buClr>
              <a:buSzPct val="45000"/>
              <a:buFont typeface="Wingdings" charset="2"/>
              <a:buChar char=""/>
            </a:pPr>
            <a:r>
              <a:rPr b="0" lang="en-IN" sz="3300" spc="-1" strike="noStrike">
                <a:solidFill>
                  <a:srgbClr val="ffffff"/>
                </a:solidFill>
                <a:latin typeface="Arial"/>
              </a:rPr>
              <a:t>Function oriented design</a:t>
            </a:r>
            <a:endParaRPr b="0" lang="en-IN" sz="3300" spc="-1" strike="noStrike">
              <a:latin typeface="Arial"/>
            </a:endParaRPr>
          </a:p>
        </p:txBody>
      </p:sp>
      <p:sp>
        <p:nvSpPr>
          <p:cNvPr id="178" name="PlaceHolder 2"/>
          <p:cNvSpPr>
            <a:spLocks noGrp="1"/>
          </p:cNvSpPr>
          <p:nvPr>
            <p:ph/>
          </p:nvPr>
        </p:nvSpPr>
        <p:spPr>
          <a:xfrm>
            <a:off x="360000" y="720000"/>
            <a:ext cx="9359640" cy="431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Top Down decomposition</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A system, to start with, is viewed as a black box that provides certain services (also known as high-level functions) to the users of the system</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In top-down decomposition, starting at a high-level view of the system, each high-level function is successively refined into more detailed functions.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Eg, Issue Book – Is a high level function, that can be refined into</a:t>
            </a:r>
            <a:endParaRPr b="0" lang="en-IN" sz="21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Verify User</a:t>
            </a:r>
            <a:endParaRPr b="0" lang="en-IN" sz="18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Check Availability of Book</a:t>
            </a:r>
            <a:endParaRPr b="0" lang="en-IN" sz="18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Check Book Limit</a:t>
            </a:r>
            <a:endParaRPr b="0" lang="en-IN" sz="18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Issue to User</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Each of this subfunction may be split into more detailed sub functions</a:t>
            </a:r>
            <a:endParaRPr b="0" lang="en-IN" sz="21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p:txBody>
      </p:sp>
      <p:sp>
        <p:nvSpPr>
          <p:cNvPr id="4" name="PlaceHolder 3"/>
          <p:cNvSpPr>
            <a:spLocks noGrp="1"/>
          </p:cNvSpPr>
          <p:nvPr>
            <p:ph type="sldNum" idx="2"/>
          </p:nvPr>
        </p:nvSpPr>
        <p:spPr/>
        <p:txBody>
          <a:bodyPr/>
          <a:p>
            <a:fld id="{4DFFCAE2-F415-4CB1-AAE8-B8CDC9B03D73}" type="slidenum">
              <a:t>4</a:t>
            </a:fld>
          </a:p>
        </p:txBody>
      </p:sp>
      <p:sp>
        <p:nvSpPr>
          <p:cNvPr id="5" name="PlaceHolder 4"/>
          <p:cNvSpPr>
            <a:spLocks noGrp="1"/>
          </p:cNvSpPr>
          <p:nvPr>
            <p:ph type="dt" idx="3"/>
          </p:nvPr>
        </p:nvSpPr>
        <p:spPr/>
        <p:txBody>
          <a:bodyPr/>
          <a:p>
            <a:fld id="{333596DC-66EA-4548-8970-8B7E309F02BD}" type="datetime1">
              <a:rPr lang="en-IN"/>
              <a:t>31/12/2022</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Centralised system state</a:t>
            </a:r>
            <a:endParaRPr b="0" lang="en-IN" sz="3300" spc="-1" strike="noStrike">
              <a:latin typeface="Arial"/>
            </a:endParaRPr>
          </a:p>
        </p:txBody>
      </p:sp>
      <p:sp>
        <p:nvSpPr>
          <p:cNvPr id="180" name="PlaceHolder 2"/>
          <p:cNvSpPr>
            <a:spLocks noGrp="1"/>
          </p:cNvSpPr>
          <p:nvPr>
            <p:ph/>
          </p:nvPr>
        </p:nvSpPr>
        <p:spPr>
          <a:xfrm>
            <a:off x="360000" y="720000"/>
            <a:ext cx="9359640" cy="395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a:t>
            </a:r>
            <a:r>
              <a:rPr b="0" lang="en-IN" sz="2400" spc="-1" strike="noStrike">
                <a:solidFill>
                  <a:srgbClr val="c9211e"/>
                </a:solidFill>
                <a:latin typeface="Arial"/>
              </a:rPr>
              <a:t>system state</a:t>
            </a:r>
            <a:r>
              <a:rPr b="0" lang="en-IN" sz="2400" spc="-1" strike="noStrike">
                <a:solidFill>
                  <a:srgbClr val="009bdd"/>
                </a:solidFill>
                <a:latin typeface="Arial"/>
              </a:rPr>
              <a:t> can be defined as the values of certain data items that determine the response of the system to a user action or external event.</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For example, the set of books (i.e. whether borrowed by different users or available for issue) determines the state of a library automation system.</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Such data in procedural programs usually have global scope and are shared by many modules.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system state is centralised and shared among different functions</a:t>
            </a:r>
            <a:endParaRPr b="0" lang="en-IN" sz="2400" spc="-1" strike="noStrike">
              <a:latin typeface="Arial"/>
            </a:endParaRPr>
          </a:p>
        </p:txBody>
      </p:sp>
      <p:sp>
        <p:nvSpPr>
          <p:cNvPr id="4" name="PlaceHolder 3"/>
          <p:cNvSpPr>
            <a:spLocks noGrp="1"/>
          </p:cNvSpPr>
          <p:nvPr>
            <p:ph type="sldNum" idx="2"/>
          </p:nvPr>
        </p:nvSpPr>
        <p:spPr/>
        <p:txBody>
          <a:bodyPr/>
          <a:p>
            <a:fld id="{EAF3A6D2-F07E-427C-AE9D-D2C120466E64}" type="slidenum">
              <a:t>5</a:t>
            </a:fld>
          </a:p>
        </p:txBody>
      </p:sp>
      <p:sp>
        <p:nvSpPr>
          <p:cNvPr id="5" name="PlaceHolder 4"/>
          <p:cNvSpPr>
            <a:spLocks noGrp="1"/>
          </p:cNvSpPr>
          <p:nvPr>
            <p:ph type="dt" idx="3"/>
          </p:nvPr>
        </p:nvSpPr>
        <p:spPr/>
        <p:txBody>
          <a:bodyPr/>
          <a:p>
            <a:fld id="{35804702-3133-423A-8B77-312BBEA2A1DB}" type="datetime1">
              <a:rPr lang="en-IN"/>
              <a:t>31/12/2022</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Object-oriented Design</a:t>
            </a:r>
            <a:endParaRPr b="0" lang="en-IN" sz="3300" spc="-1" strike="noStrike">
              <a:latin typeface="Arial"/>
            </a:endParaRPr>
          </a:p>
        </p:txBody>
      </p:sp>
      <p:sp>
        <p:nvSpPr>
          <p:cNvPr id="182" name="PlaceHolder 2"/>
          <p:cNvSpPr>
            <a:spLocks noGrp="1"/>
          </p:cNvSpPr>
          <p:nvPr>
            <p:ph/>
          </p:nvPr>
        </p:nvSpPr>
        <p:spPr>
          <a:xfrm>
            <a:off x="360000" y="720000"/>
            <a:ext cx="9359640" cy="395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In the object-oriented design (OOD) approach, a system is viewed as being made up of a collection of objects (i.e. entities).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Each object is associated with a set of functions that are called its methods.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Each object contains its own data and is responsible for managing it. The data internal to an object cannot be accessed directly by other objects and only through invocation of the methods of the object.</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system state is decentralised since there is no globally shared data in the system and data is stored in each object.</a:t>
            </a:r>
            <a:endParaRPr b="0" lang="en-IN" sz="2400" spc="-1" strike="noStrike">
              <a:latin typeface="Arial"/>
            </a:endParaRPr>
          </a:p>
        </p:txBody>
      </p:sp>
      <p:sp>
        <p:nvSpPr>
          <p:cNvPr id="4" name="PlaceHolder 3"/>
          <p:cNvSpPr>
            <a:spLocks noGrp="1"/>
          </p:cNvSpPr>
          <p:nvPr>
            <p:ph type="sldNum" idx="2"/>
          </p:nvPr>
        </p:nvSpPr>
        <p:spPr/>
        <p:txBody>
          <a:bodyPr/>
          <a:p>
            <a:fld id="{A9742ABC-219D-4886-9637-1EAD48A550BA}" type="slidenum">
              <a:t>6</a:t>
            </a:fld>
          </a:p>
        </p:txBody>
      </p:sp>
      <p:sp>
        <p:nvSpPr>
          <p:cNvPr id="5" name="PlaceHolder 4"/>
          <p:cNvSpPr>
            <a:spLocks noGrp="1"/>
          </p:cNvSpPr>
          <p:nvPr>
            <p:ph type="dt" idx="3"/>
          </p:nvPr>
        </p:nvSpPr>
        <p:spPr/>
        <p:txBody>
          <a:bodyPr/>
          <a:p>
            <a:fld id="{0659C058-86C5-48C4-A949-AC851C3CD7C1}" type="datetime1">
              <a:rPr lang="en-IN"/>
              <a:t>31/12/2022</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Object-oriented Design ...2</a:t>
            </a:r>
            <a:endParaRPr b="0" lang="en-IN" sz="3300" spc="-1" strike="noStrike">
              <a:latin typeface="Arial"/>
            </a:endParaRPr>
          </a:p>
        </p:txBody>
      </p:sp>
      <p:sp>
        <p:nvSpPr>
          <p:cNvPr id="184" name="PlaceHolder 2"/>
          <p:cNvSpPr>
            <a:spLocks noGrp="1"/>
          </p:cNvSpPr>
          <p:nvPr>
            <p:ph/>
          </p:nvPr>
        </p:nvSpPr>
        <p:spPr>
          <a:xfrm>
            <a:off x="360000" y="720000"/>
            <a:ext cx="9359640" cy="395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For example, in a library automation software, each library member may be a separate object with its own data and functions to operate on the stored data.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methods defined for one object cannot directly refer to or change the data of other objects.</a:t>
            </a:r>
            <a:endParaRPr b="0" lang="en-IN" sz="2400" spc="-1" strike="noStrike">
              <a:latin typeface="Arial"/>
            </a:endParaRPr>
          </a:p>
          <a:p>
            <a:pPr>
              <a:lnSpc>
                <a:spcPct val="100000"/>
              </a:lnSpc>
              <a:spcBef>
                <a:spcPts val="1060"/>
              </a:spcBef>
              <a:buNone/>
            </a:pPr>
            <a:endParaRPr b="0" lang="en-IN" sz="2400" spc="-1" strike="noStrike">
              <a:latin typeface="Arial"/>
            </a:endParaRPr>
          </a:p>
        </p:txBody>
      </p:sp>
      <p:sp>
        <p:nvSpPr>
          <p:cNvPr id="4" name="PlaceHolder 3"/>
          <p:cNvSpPr>
            <a:spLocks noGrp="1"/>
          </p:cNvSpPr>
          <p:nvPr>
            <p:ph type="sldNum" idx="2"/>
          </p:nvPr>
        </p:nvSpPr>
        <p:spPr/>
        <p:txBody>
          <a:bodyPr/>
          <a:p>
            <a:fld id="{B73F1262-A6B7-47A4-ADDD-3139529D7A15}" type="slidenum">
              <a:t>7</a:t>
            </a:fld>
          </a:p>
        </p:txBody>
      </p:sp>
      <p:sp>
        <p:nvSpPr>
          <p:cNvPr id="5" name="PlaceHolder 4"/>
          <p:cNvSpPr>
            <a:spLocks noGrp="1"/>
          </p:cNvSpPr>
          <p:nvPr>
            <p:ph type="dt" idx="3"/>
          </p:nvPr>
        </p:nvSpPr>
        <p:spPr/>
        <p:txBody>
          <a:bodyPr/>
          <a:p>
            <a:fld id="{C06EBC56-89B1-41EC-8F98-453A275427CA}" type="datetime1">
              <a:rPr lang="en-IN"/>
              <a:t>31/12/2022</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Object-oriented Design ...3</a:t>
            </a:r>
            <a:endParaRPr b="0" lang="en-IN" sz="3300" spc="-1" strike="noStrike">
              <a:latin typeface="Arial"/>
            </a:endParaRPr>
          </a:p>
        </p:txBody>
      </p:sp>
      <p:sp>
        <p:nvSpPr>
          <p:cNvPr id="186" name="PlaceHolder 2"/>
          <p:cNvSpPr>
            <a:spLocks noGrp="1"/>
          </p:cNvSpPr>
          <p:nvPr>
            <p:ph/>
          </p:nvPr>
        </p:nvSpPr>
        <p:spPr>
          <a:xfrm>
            <a:off x="360000" y="720000"/>
            <a:ext cx="9359640" cy="395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object-oriented design paradigm makes extensive use of the </a:t>
            </a:r>
            <a:r>
              <a:rPr b="0" lang="en-IN" sz="2400" spc="-1" strike="noStrike">
                <a:solidFill>
                  <a:srgbClr val="c9211e"/>
                </a:solidFill>
                <a:latin typeface="Arial"/>
              </a:rPr>
              <a:t>principles of abstraction and decomposition.</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Objects decompose a system into functionally independent modules.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Objects can also be considered as instances of abstract data types (ADTs).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Three important concepts associated with an ADT.</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Data abstraction </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data structure </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data type</a:t>
            </a:r>
            <a:endParaRPr b="0" lang="en-IN" sz="2100" spc="-1" strike="noStrike">
              <a:latin typeface="Arial"/>
            </a:endParaRPr>
          </a:p>
        </p:txBody>
      </p:sp>
      <p:sp>
        <p:nvSpPr>
          <p:cNvPr id="4" name="PlaceHolder 3"/>
          <p:cNvSpPr>
            <a:spLocks noGrp="1"/>
          </p:cNvSpPr>
          <p:nvPr>
            <p:ph type="sldNum" idx="2"/>
          </p:nvPr>
        </p:nvSpPr>
        <p:spPr/>
        <p:txBody>
          <a:bodyPr/>
          <a:p>
            <a:fld id="{4B8DA138-26CD-475F-B480-4E4D5EFA665F}" type="slidenum">
              <a:t>8</a:t>
            </a:fld>
          </a:p>
        </p:txBody>
      </p:sp>
      <p:sp>
        <p:nvSpPr>
          <p:cNvPr id="5" name="PlaceHolder 4"/>
          <p:cNvSpPr>
            <a:spLocks noGrp="1"/>
          </p:cNvSpPr>
          <p:nvPr>
            <p:ph type="dt" idx="3"/>
          </p:nvPr>
        </p:nvSpPr>
        <p:spPr/>
        <p:txBody>
          <a:bodyPr/>
          <a:p>
            <a:fld id="{44C22207-CA23-4051-988C-52D366EA2165}" type="datetime1">
              <a:rPr lang="en-IN"/>
              <a:t>31/12/2022</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Object-oriented Design ...4</a:t>
            </a:r>
            <a:endParaRPr b="0" lang="en-IN" sz="3300" spc="-1" strike="noStrike">
              <a:latin typeface="Arial"/>
            </a:endParaRPr>
          </a:p>
        </p:txBody>
      </p:sp>
      <p:sp>
        <p:nvSpPr>
          <p:cNvPr id="188" name="PlaceHolder 2"/>
          <p:cNvSpPr>
            <a:spLocks noGrp="1"/>
          </p:cNvSpPr>
          <p:nvPr>
            <p:ph/>
          </p:nvPr>
        </p:nvSpPr>
        <p:spPr>
          <a:xfrm>
            <a:off x="360000" y="720000"/>
            <a:ext cx="9359640" cy="395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Data Abstraction</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This means that any entity external to the object (that is, an instance of an ADT) would have no knowledge about how data is exactly stored, organised, and manipulated inside the object. </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The entities external to the object can access the data internal to an object only by calling certain well-defined methods supported by the object</a:t>
            </a:r>
            <a:endParaRPr b="0" lang="en-IN" sz="21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Data structure: is constructed from a collection of primitive data items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Data type. is a programming language terminology that refers toanything that can be instantiated</a:t>
            </a:r>
            <a:endParaRPr b="0" lang="en-IN" sz="2400" spc="-1" strike="noStrike">
              <a:latin typeface="Arial"/>
            </a:endParaRPr>
          </a:p>
          <a:p>
            <a:pPr>
              <a:lnSpc>
                <a:spcPct val="100000"/>
              </a:lnSpc>
              <a:spcBef>
                <a:spcPts val="1417"/>
              </a:spcBef>
              <a:buNone/>
            </a:pPr>
            <a:endParaRPr b="0" lang="en-IN" sz="2100" spc="-1" strike="noStrike">
              <a:latin typeface="Arial"/>
            </a:endParaRPr>
          </a:p>
        </p:txBody>
      </p:sp>
      <p:sp>
        <p:nvSpPr>
          <p:cNvPr id="4" name="PlaceHolder 3"/>
          <p:cNvSpPr>
            <a:spLocks noGrp="1"/>
          </p:cNvSpPr>
          <p:nvPr>
            <p:ph type="sldNum" idx="2"/>
          </p:nvPr>
        </p:nvSpPr>
        <p:spPr/>
        <p:txBody>
          <a:bodyPr/>
          <a:p>
            <a:fld id="{D9673AEC-112B-4EE1-A7B0-B83DED806E7E}" type="slidenum">
              <a:t>9</a:t>
            </a:fld>
          </a:p>
        </p:txBody>
      </p:sp>
      <p:sp>
        <p:nvSpPr>
          <p:cNvPr id="5" name="PlaceHolder 4"/>
          <p:cNvSpPr>
            <a:spLocks noGrp="1"/>
          </p:cNvSpPr>
          <p:nvPr>
            <p:ph type="dt" idx="3"/>
          </p:nvPr>
        </p:nvSpPr>
        <p:spPr/>
        <p:txBody>
          <a:bodyPr/>
          <a:p>
            <a:fld id="{9F73D77E-5AC6-43AD-8AAF-AFBAE92B7ED6}" type="datetime1">
              <a:rPr lang="en-IN"/>
              <a:t>31/12/2022</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1715</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2022-11-01T19:06:48Z</dcterms:created>
  <dc:creator/>
  <dc:description/>
  <dc:language>en-IN</dc:language>
  <cp:lastModifiedBy/>
  <dcterms:modified xsi:type="dcterms:W3CDTF">2022-11-03T13:07:46Z</dcterms:modified>
  <cp:revision>10</cp:revision>
  <dc:subject/>
  <dc:title>Blue Curve</dc:title>
</cp:coreProperties>
</file>

<file path=docProps/custom.xml><?xml version="1.0" encoding="utf-8"?>
<Properties xmlns="http://schemas.openxmlformats.org/officeDocument/2006/custom-properties" xmlns:vt="http://schemas.openxmlformats.org/officeDocument/2006/docPropsVTypes"/>
</file>