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25BEFE-3DB3-48B2-AC77-6E361F2A93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FEBD63-7B8A-4E1D-BD22-6D19A9F680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0F7BDA-5140-4D0D-8527-F0D5CEDCAE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D55C13-C667-42A3-8DF5-5163D396D94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A92FD5-C8FA-40A8-9056-08421BFCAA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0A6FD4-67FB-45B4-ADA2-897916CFF6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F0CE6E-ACC5-4AEB-91F6-138BDCE8F6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40C928-4F99-4D5A-95F5-AA46A72D26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C0A507-C79A-4EC9-996F-109BA39291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57D809-2A01-4C30-ABB3-5871A86389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3719EC-B85C-4F3C-9644-BE86634535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47D943-5A36-4B2C-8777-3223DE6589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6EE619-D912-4676-B1D9-95C0AF2DE4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35F497-8DDE-48C7-8868-D381B2D2ED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70B3C0-D4A2-4136-AE8A-D019E618C3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BFAAD8-5CD7-49BB-B18A-9E17E1345D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98889F-FE93-438D-BE9D-941894B1CD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3338F7-DFDB-4EBE-874D-B243D7158E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649A2E-CB06-4F7D-99AC-05FBAD16B9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D7C554-8832-414C-8ED6-8C0874769A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A3A728-D1FB-493E-A5A2-F63CD7124D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71D6F3-1A5B-4B9E-A227-D9A2B674BF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E103B3-D1B2-41A2-9FDD-88BCAA71A0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C6FBA2-DAB5-457E-884A-AEDD321C69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D6D06E-095F-46A1-BDD3-6A378CA0B8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6D4193-67E6-4F89-A8A5-3BD11CEA75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628580-F0B4-4053-9F73-6751F93B5C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6C8EE0-E3D6-4EBA-A05F-A3826DD230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BEFB27-C92A-489C-920F-F419A89A0D4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D04091-8583-4AAA-A072-582BAED7CF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5AA04F1-40B9-4E2B-89B4-2C59497738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9824656-064E-4A64-8194-B9A90A39BC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7352501-A79E-4F27-80E5-8BD9AE94B8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FB33F0-3657-4A60-AE1F-9BE27DCE74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AD9CFE6-A463-472E-B8D1-0926C07CC3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28A083D-836B-4F50-BD73-97043AEB04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D95E5D4-0DE9-4608-B64B-4B24F053B4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B049B9E-6FDE-4D64-823C-9BD9D89F39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BB2910A-DFE1-49DD-A66B-4E6DB6F80F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119EAF9-0DF6-4DFA-B4C9-F92A548A89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5F061DD-21BE-4588-8FFB-F710CACFFA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EB5CE8B-EF89-4B31-9626-8350819E32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BDB0F20-EC41-4DF8-A158-4FB31B0A5B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25FD85B-1E53-4F37-AB47-A43245ECE2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5FE170-7DDE-444E-94EA-8E8321C511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30FB5B4-9E90-4464-ADEC-B235FA909D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02EEDDE-15BC-45C8-BAA7-93F49ECF8E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F34CDB6-A1BF-4933-88C7-0C18478F59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E8E9915-3ECE-4245-9A89-4B465072D2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FEEB18A-A3A1-415B-90F7-3E17DB6BB3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DD59216-4480-4D06-A478-F852D307BF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25AAE91-42BA-45F7-A00D-6CC93794AB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E620BAB-AF17-489A-B8B9-EDD94D62F0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5C50E83-9747-4832-96FC-A3E4CBBFFE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244716D-6FAD-417C-A96C-303D851C37F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DAC45A-577C-4F86-B949-1FA4C16233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A3940F7-3BEE-47B6-8838-8725426F12F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48CCC2-FEBD-485A-BCA6-D60E468428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58F490-D235-4190-A618-3BBA181D95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571FFC-77F3-414C-BE44-E264139BBF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930ED7-5261-46A9-A5D9-79553DFE7B0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558C11-E343-48C0-BE72-59C83AACE4E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B7D697-AADE-4DF5-96DA-8009A920C56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A1CF4D-0878-4A6C-815B-9054B39096E5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B8FC0A-F3B4-40BA-BFA5-4FBB94BA129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000" spc="-1" strike="noStrike">
                <a:latin typeface="Arial"/>
              </a:rPr>
              <a:t>String 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4000" spc="-1" strike="noStrike">
                <a:latin typeface="Arial"/>
              </a:rPr>
              <a:t>StringBuffer 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4000" spc="-1" strike="noStrike">
                <a:latin typeface="Arial"/>
              </a:rPr>
              <a:t>StringBuilder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200" spc="-1" strike="noStrike">
                <a:latin typeface="Arial"/>
              </a:rPr>
              <a:t>HashCode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Hashcode()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48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public int hashCode()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Defined in Object class (java.lang.Object)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Returns a hash code value for the object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Same for an object till application exits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Need not be same in multiple program execution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If equal() = true, then hashcode must be same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If two objects are unequal according to equals() method, their hash code are not required to be different. Their hash code value may or may-not be equal.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IN" sz="2800" spc="-1" strike="noStrike">
                <a:solidFill>
                  <a:srgbClr val="c9211e"/>
                </a:solidFill>
                <a:latin typeface="Arial"/>
              </a:rPr>
              <a:t>“</a:t>
            </a:r>
            <a:r>
              <a:rPr b="0" i="1" lang="en-IN" sz="2800" spc="-1" strike="noStrike">
                <a:solidFill>
                  <a:srgbClr val="c9211e"/>
                </a:solidFill>
                <a:latin typeface="Arial"/>
              </a:rPr>
              <a:t>Object is the superclass of all class”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1266480" y="1080000"/>
            <a:ext cx="9723960" cy="557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50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IN" sz="2100" spc="-1" strike="noStrike">
                <a:solidFill>
                  <a:srgbClr val="000000"/>
                </a:solidFill>
                <a:latin typeface="Monospace"/>
                <a:ea typeface="Monospace"/>
              </a:rPr>
              <a:t>Hashcode will be different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100" spc="-1" strike="noStrike">
                <a:solidFill>
                  <a:srgbClr val="000000"/>
                </a:solidFill>
                <a:latin typeface="Monospace"/>
                <a:ea typeface="Monospace"/>
              </a:rPr>
              <a:t>      </a:t>
            </a:r>
            <a:r>
              <a:rPr b="0" lang="en-IN" sz="2100" spc="-1" strike="noStrike">
                <a:solidFill>
                  <a:srgbClr val="000000"/>
                </a:solidFill>
                <a:latin typeface="Monospace"/>
                <a:ea typeface="Monospace"/>
              </a:rPr>
              <a:t>String </a:t>
            </a:r>
            <a:r>
              <a:rPr b="0" lang="en-IN" sz="2100" spc="-1" strike="noStrike">
                <a:solidFill>
                  <a:srgbClr val="6a3e3e"/>
                </a:solidFill>
                <a:latin typeface="Monospace"/>
                <a:ea typeface="Monospace"/>
              </a:rPr>
              <a:t>str</a:t>
            </a:r>
            <a:r>
              <a:rPr b="0" lang="en-IN" sz="21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en-IN" sz="2100" spc="-1" strike="noStrike">
                <a:solidFill>
                  <a:srgbClr val="2a00ff"/>
                </a:solidFill>
                <a:latin typeface="Monospace"/>
                <a:ea typeface="Monospace"/>
              </a:rPr>
              <a:t>"123"</a:t>
            </a:r>
            <a:r>
              <a:rPr b="0" lang="en-IN" sz="21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100" spc="-1" strike="noStrike">
                <a:solidFill>
                  <a:srgbClr val="000000"/>
                </a:solidFill>
                <a:latin typeface="Monospace"/>
                <a:ea typeface="Monospace"/>
              </a:rPr>
              <a:t>      </a:t>
            </a:r>
            <a:r>
              <a:rPr b="0" lang="en-IN" sz="21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en-IN" sz="21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en-IN" sz="21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en-IN" sz="2100" spc="-1" strike="noStrike">
                <a:solidFill>
                  <a:srgbClr val="6a3e3e"/>
                </a:solidFill>
                <a:latin typeface="Monospace"/>
                <a:ea typeface="Monospace"/>
              </a:rPr>
              <a:t>str</a:t>
            </a:r>
            <a:r>
              <a:rPr b="0" lang="en-IN" sz="2100" spc="-1" strike="noStrike">
                <a:solidFill>
                  <a:srgbClr val="000000"/>
                </a:solidFill>
                <a:latin typeface="Monospace"/>
                <a:ea typeface="Monospace"/>
              </a:rPr>
              <a:t>.hashCode());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100" spc="-1" strike="noStrike">
                <a:solidFill>
                  <a:srgbClr val="6a3e3e"/>
                </a:solidFill>
                <a:latin typeface="Monospace"/>
                <a:ea typeface="Monospace"/>
              </a:rPr>
              <a:t>      </a:t>
            </a:r>
            <a:r>
              <a:rPr b="0" lang="en-IN" sz="2100" spc="-1" strike="noStrike">
                <a:solidFill>
                  <a:srgbClr val="6a3e3e"/>
                </a:solidFill>
                <a:latin typeface="Monospace"/>
                <a:ea typeface="Monospace"/>
              </a:rPr>
              <a:t>str</a:t>
            </a:r>
            <a:r>
              <a:rPr b="0" lang="en-IN" sz="21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en-IN" sz="2100" spc="-1" strike="noStrike">
                <a:solidFill>
                  <a:srgbClr val="2a00ff"/>
                </a:solidFill>
                <a:latin typeface="Monospace"/>
                <a:ea typeface="Monospace"/>
              </a:rPr>
              <a:t>"1234"</a:t>
            </a:r>
            <a:r>
              <a:rPr b="0" lang="en-IN" sz="21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100" spc="-1" strike="noStrike">
                <a:solidFill>
                  <a:srgbClr val="000000"/>
                </a:solidFill>
                <a:latin typeface="Monospace"/>
                <a:ea typeface="Monospace"/>
              </a:rPr>
              <a:t>      </a:t>
            </a:r>
            <a:r>
              <a:rPr b="0" lang="en-IN" sz="2100" spc="-1" strike="noStrike">
                <a:solidFill>
                  <a:srgbClr val="000000"/>
                </a:solidFill>
                <a:latin typeface="Monospace"/>
                <a:ea typeface="Monospace"/>
              </a:rPr>
              <a:t>System.</a:t>
            </a:r>
            <a:r>
              <a:rPr b="1" i="1" lang="en-IN" sz="2100" spc="-1" strike="noStrike">
                <a:solidFill>
                  <a:srgbClr val="0000c0"/>
                </a:solidFill>
                <a:latin typeface="Monospace"/>
                <a:ea typeface="Monospace"/>
              </a:rPr>
              <a:t>out</a:t>
            </a:r>
            <a:r>
              <a:rPr b="0" lang="en-IN" sz="2100" spc="-1" strike="noStrike">
                <a:solidFill>
                  <a:srgbClr val="000000"/>
                </a:solidFill>
                <a:latin typeface="Monospace"/>
                <a:ea typeface="Monospace"/>
              </a:rPr>
              <a:t>.println(</a:t>
            </a:r>
            <a:r>
              <a:rPr b="0" lang="en-IN" sz="2100" spc="-1" strike="noStrike">
                <a:solidFill>
                  <a:srgbClr val="6a3e3e"/>
                </a:solidFill>
                <a:latin typeface="Monospace"/>
                <a:ea typeface="Monospace"/>
              </a:rPr>
              <a:t>str</a:t>
            </a:r>
            <a:r>
              <a:rPr b="0" lang="en-IN" sz="2100" spc="-1" strike="noStrike">
                <a:solidFill>
                  <a:srgbClr val="000000"/>
                </a:solidFill>
                <a:latin typeface="Monospace"/>
                <a:ea typeface="Monospace"/>
              </a:rPr>
              <a:t>.hashCode());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1720" cy="7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Strings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720000"/>
            <a:ext cx="10971720" cy="48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Strings in Java are objects used to represent a sequence of character.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They can be either created using the String Literal or by using the NEW keyword.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Strings are immutable in Java are represented in the UTF-16 format.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When a new String is created, it looks for the String with the same value in the JVM string pool. If it finds a same value, then it returns the reference else it created a String object and places that object in the String pool.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1720" cy="7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Strings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720000"/>
            <a:ext cx="10971720" cy="48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String Pool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To decrease the number of String objects created in the JVM, the String class keeps a pool of strings.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Each time a string literal is created, the JVM checks the string literal pool first.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If the string already exists in the string pool, a reference to the pooled instance returns.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If the string does not exist in the pool, a new String object initializes and is placed in the pool.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0"/>
            <a:ext cx="10971720" cy="7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Strings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720000"/>
            <a:ext cx="10971720" cy="48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String Pool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String str = “ASIET”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This will be added to String Pool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String str1 = “ASIET”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string already exists in the string pool, a reference to the pooled instance returns. 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String str2 = new String(str1)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This will go to JVM Heap, --- not in JVM String Pool 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Can explicitely set in String Pool by str.intern() call.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Strings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3057120" y="2104920"/>
            <a:ext cx="6142680" cy="328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latin typeface="Arial"/>
              </a:rPr>
              <a:t>String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Since Strings are immutable in Java, whenever String manipulations are performed, automatically a new String would be generated by discarding the older one.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Well, to avoid garbage in heap, Java came up with StringBuffer and StringBuilder.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latin typeface="Arial"/>
                <a:ea typeface="Noto Sans CJK SC"/>
              </a:rPr>
              <a:t>StringBuffer/ StringBuilder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StringBuffer and StringBuilder are classes used for String manipulation.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These are mutable objects, which provide methods such as substring(), insert(), append(), delete() for String manipulation.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Well, to avoid garbage in heap, Java came up with StringBuffer and StringBuilder.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latin typeface="Arial"/>
                <a:ea typeface="Noto Sans CJK SC"/>
              </a:rPr>
              <a:t>StringBuffer/ StringBuilder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1837440" y="1958760"/>
            <a:ext cx="8061840" cy="344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400" spc="-1" strike="noStrike">
                <a:latin typeface="Arial"/>
                <a:ea typeface="Noto Sans CJK SC"/>
              </a:rPr>
              <a:t>String/StringBuffer/ StringBuilder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2533320" y="1933560"/>
            <a:ext cx="7190280" cy="362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2022-09-15T08:28:02Z</dcterms:created>
  <dc:creator>Ashaletha ES</dc:creator>
  <dc:description/>
  <dc:language>en-IN</dc:language>
  <cp:lastModifiedBy/>
  <dcterms:modified xsi:type="dcterms:W3CDTF">2022-12-31T10:01:09Z</dcterms:modified>
  <cp:revision>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6</vt:r8>
  </property>
</Properties>
</file>