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7" r:id="rId1"/>
  </p:sldMasterIdLst>
  <p:sldIdLst>
    <p:sldId id="259" r:id="rId2"/>
    <p:sldId id="260" r:id="rId3"/>
    <p:sldId id="271" r:id="rId4"/>
    <p:sldId id="388" r:id="rId5"/>
    <p:sldId id="389" r:id="rId6"/>
    <p:sldId id="262" r:id="rId7"/>
    <p:sldId id="269" r:id="rId8"/>
    <p:sldId id="263" r:id="rId9"/>
    <p:sldId id="265" r:id="rId10"/>
    <p:sldId id="270" r:id="rId11"/>
    <p:sldId id="266" r:id="rId12"/>
    <p:sldId id="267" r:id="rId13"/>
    <p:sldId id="268" r:id="rId14"/>
    <p:sldId id="272" r:id="rId15"/>
    <p:sldId id="273" r:id="rId16"/>
    <p:sldId id="276" r:id="rId17"/>
    <p:sldId id="277" r:id="rId18"/>
    <p:sldId id="279" r:id="rId19"/>
    <p:sldId id="280" r:id="rId20"/>
    <p:sldId id="281" r:id="rId21"/>
    <p:sldId id="282" r:id="rId22"/>
    <p:sldId id="283" r:id="rId23"/>
    <p:sldId id="284" r:id="rId24"/>
    <p:sldId id="285" r:id="rId25"/>
    <p:sldId id="286" r:id="rId26"/>
    <p:sldId id="287" r:id="rId27"/>
    <p:sldId id="289" r:id="rId28"/>
    <p:sldId id="291" r:id="rId29"/>
    <p:sldId id="292" r:id="rId30"/>
    <p:sldId id="295" r:id="rId31"/>
    <p:sldId id="296" r:id="rId32"/>
    <p:sldId id="297" r:id="rId33"/>
    <p:sldId id="293" r:id="rId34"/>
    <p:sldId id="304" r:id="rId35"/>
    <p:sldId id="309" r:id="rId36"/>
    <p:sldId id="310" r:id="rId37"/>
    <p:sldId id="300" r:id="rId38"/>
    <p:sldId id="346" r:id="rId39"/>
    <p:sldId id="323" r:id="rId40"/>
    <p:sldId id="324" r:id="rId41"/>
    <p:sldId id="325" r:id="rId42"/>
    <p:sldId id="326" r:id="rId43"/>
    <p:sldId id="327" r:id="rId44"/>
    <p:sldId id="306" r:id="rId45"/>
    <p:sldId id="329" r:id="rId46"/>
    <p:sldId id="328" r:id="rId47"/>
    <p:sldId id="377" r:id="rId48"/>
    <p:sldId id="307" r:id="rId49"/>
    <p:sldId id="322" r:id="rId50"/>
    <p:sldId id="314" r:id="rId51"/>
    <p:sldId id="315" r:id="rId52"/>
    <p:sldId id="316" r:id="rId53"/>
    <p:sldId id="317" r:id="rId54"/>
    <p:sldId id="318" r:id="rId55"/>
    <p:sldId id="319" r:id="rId56"/>
    <p:sldId id="330" r:id="rId57"/>
    <p:sldId id="320" r:id="rId58"/>
    <p:sldId id="321" r:id="rId59"/>
    <p:sldId id="313" r:id="rId60"/>
    <p:sldId id="311" r:id="rId61"/>
    <p:sldId id="333" r:id="rId62"/>
    <p:sldId id="334" r:id="rId63"/>
    <p:sldId id="335" r:id="rId64"/>
    <p:sldId id="336" r:id="rId65"/>
    <p:sldId id="337" r:id="rId66"/>
    <p:sldId id="339" r:id="rId67"/>
    <p:sldId id="338" r:id="rId68"/>
    <p:sldId id="378" r:id="rId69"/>
    <p:sldId id="340" r:id="rId70"/>
    <p:sldId id="341" r:id="rId71"/>
    <p:sldId id="343" r:id="rId72"/>
    <p:sldId id="344" r:id="rId73"/>
    <p:sldId id="342" r:id="rId74"/>
    <p:sldId id="345" r:id="rId75"/>
    <p:sldId id="332" r:id="rId76"/>
    <p:sldId id="347" r:id="rId77"/>
    <p:sldId id="278" r:id="rId78"/>
    <p:sldId id="348" r:id="rId79"/>
    <p:sldId id="379" r:id="rId80"/>
    <p:sldId id="380" r:id="rId81"/>
    <p:sldId id="381" r:id="rId82"/>
    <p:sldId id="365" r:id="rId83"/>
    <p:sldId id="366" r:id="rId84"/>
    <p:sldId id="367" r:id="rId85"/>
    <p:sldId id="368" r:id="rId86"/>
    <p:sldId id="369" r:id="rId87"/>
    <p:sldId id="370" r:id="rId88"/>
    <p:sldId id="371" r:id="rId89"/>
    <p:sldId id="372" r:id="rId90"/>
    <p:sldId id="373" r:id="rId91"/>
    <p:sldId id="382" r:id="rId92"/>
    <p:sldId id="383" r:id="rId93"/>
    <p:sldId id="384" r:id="rId94"/>
    <p:sldId id="385" r:id="rId95"/>
    <p:sldId id="386" r:id="rId96"/>
    <p:sldId id="360" r:id="rId97"/>
    <p:sldId id="358" r:id="rId98"/>
    <p:sldId id="356" r:id="rId99"/>
    <p:sldId id="361" r:id="rId100"/>
    <p:sldId id="362" r:id="rId101"/>
    <p:sldId id="363" r:id="rId102"/>
    <p:sldId id="374" r:id="rId103"/>
    <p:sldId id="375" r:id="rId104"/>
    <p:sldId id="376"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20ABB3-F9C6-4CEC-ADE1-9184C271F055}">
          <p14:sldIdLst>
            <p14:sldId id="259"/>
            <p14:sldId id="260"/>
            <p14:sldId id="271"/>
            <p14:sldId id="388"/>
            <p14:sldId id="389"/>
            <p14:sldId id="262"/>
            <p14:sldId id="269"/>
            <p14:sldId id="263"/>
            <p14:sldId id="265"/>
            <p14:sldId id="270"/>
            <p14:sldId id="266"/>
            <p14:sldId id="267"/>
            <p14:sldId id="268"/>
            <p14:sldId id="272"/>
            <p14:sldId id="273"/>
            <p14:sldId id="276"/>
            <p14:sldId id="277"/>
            <p14:sldId id="279"/>
            <p14:sldId id="280"/>
            <p14:sldId id="281"/>
            <p14:sldId id="282"/>
            <p14:sldId id="283"/>
            <p14:sldId id="284"/>
            <p14:sldId id="285"/>
            <p14:sldId id="286"/>
            <p14:sldId id="287"/>
            <p14:sldId id="289"/>
            <p14:sldId id="291"/>
            <p14:sldId id="292"/>
            <p14:sldId id="295"/>
            <p14:sldId id="296"/>
            <p14:sldId id="297"/>
            <p14:sldId id="293"/>
            <p14:sldId id="304"/>
            <p14:sldId id="309"/>
            <p14:sldId id="310"/>
            <p14:sldId id="300"/>
            <p14:sldId id="346"/>
            <p14:sldId id="323"/>
            <p14:sldId id="324"/>
            <p14:sldId id="325"/>
            <p14:sldId id="326"/>
            <p14:sldId id="327"/>
            <p14:sldId id="306"/>
            <p14:sldId id="329"/>
            <p14:sldId id="328"/>
            <p14:sldId id="377"/>
            <p14:sldId id="307"/>
            <p14:sldId id="322"/>
            <p14:sldId id="314"/>
            <p14:sldId id="315"/>
            <p14:sldId id="316"/>
            <p14:sldId id="317"/>
            <p14:sldId id="318"/>
            <p14:sldId id="319"/>
            <p14:sldId id="330"/>
            <p14:sldId id="320"/>
            <p14:sldId id="321"/>
            <p14:sldId id="313"/>
            <p14:sldId id="311"/>
            <p14:sldId id="333"/>
            <p14:sldId id="334"/>
            <p14:sldId id="335"/>
            <p14:sldId id="336"/>
            <p14:sldId id="337"/>
            <p14:sldId id="339"/>
            <p14:sldId id="338"/>
            <p14:sldId id="378"/>
            <p14:sldId id="340"/>
            <p14:sldId id="341"/>
            <p14:sldId id="343"/>
          </p14:sldIdLst>
        </p14:section>
        <p14:section name="Untitled Section" id="{AD46DBB3-8B04-4221-9258-F2F0FF401651}">
          <p14:sldIdLst>
            <p14:sldId id="344"/>
            <p14:sldId id="342"/>
            <p14:sldId id="345"/>
            <p14:sldId id="332"/>
            <p14:sldId id="347"/>
            <p14:sldId id="278"/>
            <p14:sldId id="348"/>
            <p14:sldId id="379"/>
            <p14:sldId id="380"/>
            <p14:sldId id="381"/>
            <p14:sldId id="365"/>
            <p14:sldId id="366"/>
            <p14:sldId id="367"/>
            <p14:sldId id="368"/>
            <p14:sldId id="369"/>
            <p14:sldId id="370"/>
            <p14:sldId id="371"/>
            <p14:sldId id="372"/>
            <p14:sldId id="373"/>
            <p14:sldId id="382"/>
            <p14:sldId id="383"/>
            <p14:sldId id="384"/>
            <p14:sldId id="385"/>
            <p14:sldId id="386"/>
            <p14:sldId id="360"/>
            <p14:sldId id="358"/>
            <p14:sldId id="356"/>
            <p14:sldId id="361"/>
            <p14:sldId id="362"/>
            <p14:sldId id="363"/>
            <p14:sldId id="374"/>
            <p14:sldId id="375"/>
            <p14:sldId id="3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DDA147"/>
    <a:srgbClr val="B54C2D"/>
    <a:srgbClr val="B66952"/>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4660"/>
  </p:normalViewPr>
  <p:slideViewPr>
    <p:cSldViewPr snapToGrid="0">
      <p:cViewPr varScale="1">
        <p:scale>
          <a:sx n="66" d="100"/>
          <a:sy n="66" d="100"/>
        </p:scale>
        <p:origin x="5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656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89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83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50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58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82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691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37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698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64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11/8/2022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46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11/8/2022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03097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beginnersbook.com/2013/04/java-throw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geeksforgeeks.org/checked-vs-unchecked-exceptions-in-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www.geeksforgeeks.org/flow-control-in-try-catch-finally-in-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50606" y="1087120"/>
            <a:ext cx="10260121" cy="2648381"/>
          </a:xfrm>
        </p:spPr>
        <p:txBody>
          <a:bodyPr>
            <a:normAutofit/>
          </a:bodyPr>
          <a:lstStyle/>
          <a:p>
            <a:r>
              <a:rPr lang="en-US" sz="7200" dirty="0"/>
              <a:t>CST 205 OOP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550606" y="3910649"/>
            <a:ext cx="10260121" cy="1397951"/>
          </a:xfrm>
        </p:spPr>
        <p:txBody>
          <a:bodyPr>
            <a:normAutofit/>
          </a:bodyPr>
          <a:lstStyle/>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pPr algn="just"/>
            <a:r>
              <a:rPr lang="en-IN" sz="3200" b="1" i="0" u="none" strike="noStrike" baseline="0" dirty="0">
                <a:latin typeface="FranklinGothic-DemiCnd"/>
              </a:rPr>
              <a:t>Finding Packages and CLASSPATH</a:t>
            </a:r>
            <a:endParaRPr lang="en-IN" sz="54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1" y="683582"/>
            <a:ext cx="11283518" cy="5379867"/>
          </a:xfrm>
        </p:spPr>
        <p:txBody>
          <a:bodyPr>
            <a:normAutofit lnSpcReduction="10000"/>
          </a:bodyPr>
          <a:lstStyle/>
          <a:p>
            <a:pPr algn="l"/>
            <a:r>
              <a:rPr lang="en-US" b="0" i="0" u="none" strike="noStrike" baseline="0" dirty="0">
                <a:latin typeface="Palatino-Roman"/>
              </a:rPr>
              <a:t>First, by default, the Java run-time system uses the current working directory as its starting point. Thus, if your package is in a subdirectory of the current directory, it will be found. </a:t>
            </a:r>
          </a:p>
          <a:p>
            <a:pPr algn="l"/>
            <a:r>
              <a:rPr lang="en-US" b="0" i="0" u="none" strike="noStrike" baseline="0" dirty="0">
                <a:latin typeface="Palatino-Roman"/>
              </a:rPr>
              <a:t>Second, you can specify a directory path or paths by setting the </a:t>
            </a:r>
            <a:r>
              <a:rPr lang="en-US" b="1" i="0" u="none" strike="noStrike" baseline="0" dirty="0">
                <a:latin typeface="Palatino-Bold"/>
              </a:rPr>
              <a:t>CLASSPATH </a:t>
            </a:r>
            <a:r>
              <a:rPr lang="en-US" b="0" i="0" u="none" strike="noStrike" baseline="0" dirty="0">
                <a:latin typeface="Palatino-Roman"/>
              </a:rPr>
              <a:t>environmental variable. </a:t>
            </a:r>
          </a:p>
          <a:p>
            <a:pPr algn="l"/>
            <a:r>
              <a:rPr lang="en-US" b="0" i="0" u="none" strike="noStrike" baseline="0" dirty="0">
                <a:latin typeface="Palatino-Roman"/>
              </a:rPr>
              <a:t>Third, you can use the </a:t>
            </a:r>
            <a:r>
              <a:rPr lang="en-US" b="1" i="0" u="none" strike="noStrike" baseline="0" dirty="0">
                <a:latin typeface="Palatino-Bold"/>
              </a:rPr>
              <a:t>-</a:t>
            </a:r>
            <a:r>
              <a:rPr lang="en-US" b="1" i="0" u="none" strike="noStrike" baseline="0" dirty="0" err="1">
                <a:latin typeface="Palatino-Bold"/>
              </a:rPr>
              <a:t>classpath</a:t>
            </a:r>
            <a:r>
              <a:rPr lang="en-US" b="1" i="0" u="none" strike="noStrike" baseline="0" dirty="0">
                <a:latin typeface="Palatino-Bold"/>
              </a:rPr>
              <a:t> </a:t>
            </a:r>
            <a:r>
              <a:rPr lang="en-US" b="0" i="0" u="none" strike="noStrike" baseline="0" dirty="0">
                <a:latin typeface="Palatino-Roman"/>
              </a:rPr>
              <a:t>option with </a:t>
            </a:r>
            <a:r>
              <a:rPr lang="en-US" b="1" i="0" u="none" strike="noStrike" baseline="0" dirty="0">
                <a:latin typeface="Palatino-Bold"/>
              </a:rPr>
              <a:t>java </a:t>
            </a:r>
            <a:r>
              <a:rPr lang="en-US" b="0" i="0" u="none" strike="noStrike" baseline="0" dirty="0">
                <a:latin typeface="Palatino-Roman"/>
              </a:rPr>
              <a:t>and </a:t>
            </a:r>
            <a:r>
              <a:rPr lang="en-US" b="1" i="0" u="none" strike="noStrike" baseline="0" dirty="0" err="1">
                <a:latin typeface="Palatino-Bold"/>
              </a:rPr>
              <a:t>javac</a:t>
            </a:r>
            <a:r>
              <a:rPr lang="en-US" b="1" i="0" u="none" strike="noStrike" baseline="0" dirty="0">
                <a:latin typeface="Palatino-Bold"/>
              </a:rPr>
              <a:t> </a:t>
            </a:r>
            <a:r>
              <a:rPr lang="en-US" b="0" i="0" u="none" strike="noStrike" baseline="0" dirty="0">
                <a:latin typeface="Palatino-Roman"/>
              </a:rPr>
              <a:t>to specify the path to your classes.</a:t>
            </a:r>
          </a:p>
          <a:p>
            <a:pPr algn="l"/>
            <a:r>
              <a:rPr lang="en-US" b="0" i="0" u="none" strike="noStrike" baseline="0" dirty="0">
                <a:latin typeface="Palatino-Roman"/>
              </a:rPr>
              <a:t>For example, consider the following package specification:</a:t>
            </a:r>
          </a:p>
          <a:p>
            <a:pPr algn="l"/>
            <a:r>
              <a:rPr lang="en-IN" sz="2400" b="1" i="0" u="none" strike="noStrike" baseline="0" dirty="0">
                <a:solidFill>
                  <a:srgbClr val="FF0000"/>
                </a:solidFill>
                <a:latin typeface="Courier"/>
              </a:rPr>
              <a:t>package </a:t>
            </a:r>
            <a:r>
              <a:rPr lang="en-IN" sz="2400" b="1" i="0" u="none" strike="noStrike" baseline="0" dirty="0" err="1">
                <a:solidFill>
                  <a:srgbClr val="FF0000"/>
                </a:solidFill>
                <a:latin typeface="Courier"/>
              </a:rPr>
              <a:t>MyPack</a:t>
            </a:r>
            <a:endParaRPr lang="en-IN" sz="2400" b="1" i="0" u="none" strike="noStrike" baseline="0" dirty="0">
              <a:solidFill>
                <a:srgbClr val="FF0000"/>
              </a:solidFill>
              <a:latin typeface="Courier"/>
            </a:endParaRPr>
          </a:p>
          <a:p>
            <a:pPr algn="l"/>
            <a:r>
              <a:rPr lang="en-US" b="0" i="0" u="none" strike="noStrike" baseline="0" dirty="0">
                <a:latin typeface="Palatino-Roman"/>
              </a:rPr>
              <a:t>For example, in a Windows environment, if the </a:t>
            </a:r>
            <a:r>
              <a:rPr lang="en-IN" b="0" i="0" u="none" strike="noStrike" baseline="0" dirty="0">
                <a:latin typeface="Palatino-Roman"/>
              </a:rPr>
              <a:t>path to </a:t>
            </a:r>
            <a:r>
              <a:rPr lang="en-IN" b="1" i="0" u="none" strike="noStrike" baseline="0" dirty="0" err="1">
                <a:latin typeface="Palatino-Bold"/>
              </a:rPr>
              <a:t>MyPack</a:t>
            </a:r>
            <a:r>
              <a:rPr lang="en-IN" b="1" i="0" u="none" strike="noStrike" baseline="0" dirty="0">
                <a:latin typeface="Palatino-Bold"/>
              </a:rPr>
              <a:t> </a:t>
            </a:r>
            <a:r>
              <a:rPr lang="en-IN" b="0" i="0" u="none" strike="noStrike" baseline="0" dirty="0">
                <a:latin typeface="Palatino-Roman"/>
              </a:rPr>
              <a:t>is</a:t>
            </a:r>
          </a:p>
          <a:p>
            <a:pPr algn="l"/>
            <a:r>
              <a:rPr lang="en-IN" b="0" i="0" u="none" strike="noStrike" baseline="0" dirty="0">
                <a:latin typeface="Courier"/>
              </a:rPr>
              <a:t>C:\MyPrograms\Java\MyPack</a:t>
            </a:r>
          </a:p>
          <a:p>
            <a:pPr algn="l"/>
            <a:r>
              <a:rPr lang="en-US" sz="2800" b="1" i="0" u="none" strike="noStrike" baseline="0" dirty="0">
                <a:latin typeface="Palatino-Roman"/>
              </a:rPr>
              <a:t>Then the class path to </a:t>
            </a:r>
            <a:r>
              <a:rPr lang="en-US" sz="2800" b="1" i="0" u="none" strike="noStrike" baseline="0" dirty="0" err="1">
                <a:latin typeface="Palatino-Bold"/>
              </a:rPr>
              <a:t>MyPack</a:t>
            </a:r>
            <a:r>
              <a:rPr lang="en-US" sz="2800" b="1" i="0" u="none" strike="noStrike" baseline="0" dirty="0">
                <a:latin typeface="Palatino-Bold"/>
              </a:rPr>
              <a:t> </a:t>
            </a:r>
            <a:r>
              <a:rPr lang="en-US" sz="2800" b="1" i="0" u="none" strike="noStrike" baseline="0" dirty="0">
                <a:latin typeface="Palatino-Roman"/>
              </a:rPr>
              <a:t>is</a:t>
            </a:r>
          </a:p>
          <a:p>
            <a:pPr algn="l"/>
            <a:r>
              <a:rPr lang="en-IN" sz="2800" b="1" i="0" u="none" strike="noStrike" baseline="0" dirty="0">
                <a:latin typeface="Courier"/>
              </a:rPr>
              <a:t>C:\MyPrograms\Java</a:t>
            </a:r>
            <a:endParaRPr lang="en-IN" sz="4800" b="1" dirty="0"/>
          </a:p>
        </p:txBody>
      </p:sp>
    </p:spTree>
    <p:extLst>
      <p:ext uri="{BB962C8B-B14F-4D97-AF65-F5344CB8AC3E}">
        <p14:creationId xmlns:p14="http://schemas.microsoft.com/office/powerpoint/2010/main" val="16118056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US" sz="2800" b="1" i="0" dirty="0">
                <a:solidFill>
                  <a:srgbClr val="444542"/>
                </a:solidFill>
                <a:effectLst/>
                <a:latin typeface="PT Sans"/>
              </a:rPr>
              <a:t>What is the need of having throws keyword when you can handle exception using try-catch?</a:t>
            </a:r>
            <a:br>
              <a:rPr lang="en-US" sz="2800" b="1" i="0" dirty="0">
                <a:solidFill>
                  <a:srgbClr val="444542"/>
                </a:solidFill>
                <a:effectLst/>
                <a:latin typeface="PT Sans"/>
              </a:rPr>
            </a:b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328473" y="923277"/>
            <a:ext cx="11798423" cy="5175681"/>
          </a:xfrm>
        </p:spPr>
        <p:txBody>
          <a:bodyPr>
            <a:normAutofit/>
          </a:bodyPr>
          <a:lstStyle/>
          <a:p>
            <a:r>
              <a:rPr lang="en-US" sz="2400" b="0" i="0" dirty="0">
                <a:solidFill>
                  <a:srgbClr val="222426"/>
                </a:solidFill>
                <a:effectLst/>
                <a:latin typeface="PT Sans"/>
              </a:rPr>
              <a:t>But suppose you have several such methods that can cause exceptions, in that case it would be tedious to write these try-catch for each method. </a:t>
            </a:r>
          </a:p>
          <a:p>
            <a:r>
              <a:rPr lang="en-US" sz="2400" b="0" i="0" dirty="0">
                <a:solidFill>
                  <a:srgbClr val="222426"/>
                </a:solidFill>
                <a:effectLst/>
                <a:latin typeface="PT Sans"/>
              </a:rPr>
              <a:t>The code will become unnecessary long and will be less-readable.</a:t>
            </a:r>
          </a:p>
          <a:p>
            <a:r>
              <a:rPr lang="en-US" sz="2400" dirty="0">
                <a:latin typeface="Palatino-Roman"/>
              </a:rPr>
              <a:t>One way to overcome this problem is by using throws like this: declare the exceptions in the method signature using throws and handle the exceptions where you are calling this method by using try-catch.</a:t>
            </a:r>
          </a:p>
          <a:p>
            <a:r>
              <a:rPr lang="en-US" sz="2400" dirty="0">
                <a:latin typeface="Palatino-Roman"/>
              </a:rPr>
              <a:t>Another advantage of using this approach is that you will be forced to handle the exception when you call this method, all the exceptions that are declared using throws, must be handled where you are calling this method else you will get compilation error.</a:t>
            </a:r>
            <a:endParaRPr lang="en-IN" sz="2400" dirty="0">
              <a:latin typeface="Palatino-Roman"/>
            </a:endParaRPr>
          </a:p>
        </p:txBody>
      </p:sp>
    </p:spTree>
    <p:extLst>
      <p:ext uri="{BB962C8B-B14F-4D97-AF65-F5344CB8AC3E}">
        <p14:creationId xmlns:p14="http://schemas.microsoft.com/office/powerpoint/2010/main" val="26750695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US" sz="2800" b="1" i="0" dirty="0">
                <a:solidFill>
                  <a:srgbClr val="444542"/>
                </a:solidFill>
                <a:effectLst/>
                <a:latin typeface="PT Sans"/>
              </a:rPr>
              <a:t>What is the need of having throws keyword when you can handle exception using try-catch?</a:t>
            </a:r>
            <a:br>
              <a:rPr lang="en-US" sz="2800" b="1" i="0" dirty="0">
                <a:solidFill>
                  <a:srgbClr val="444542"/>
                </a:solidFill>
                <a:effectLst/>
                <a:latin typeface="PT Sans"/>
              </a:rPr>
            </a:b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710214"/>
            <a:ext cx="11878321" cy="5299970"/>
          </a:xfrm>
        </p:spPr>
        <p:txBody>
          <a:bodyPr>
            <a:normAutofit fontScale="62500" lnSpcReduction="20000"/>
          </a:bodyPr>
          <a:lstStyle/>
          <a:p>
            <a:pPr marL="0" indent="0">
              <a:buNone/>
            </a:pPr>
            <a:r>
              <a:rPr lang="en-IN" sz="2300" b="1" dirty="0">
                <a:latin typeface="Palatino-Roman"/>
              </a:rPr>
              <a:t>public void </a:t>
            </a:r>
            <a:r>
              <a:rPr lang="en-IN" sz="2300" b="1" dirty="0" err="1">
                <a:latin typeface="Palatino-Roman"/>
              </a:rPr>
              <a:t>myMethod</a:t>
            </a:r>
            <a:r>
              <a:rPr lang="en-IN" sz="2300" b="1" dirty="0">
                <a:latin typeface="Palatino-Roman"/>
              </a:rPr>
              <a:t>() throws </a:t>
            </a:r>
            <a:r>
              <a:rPr lang="en-IN" sz="2300" b="1" dirty="0" err="1">
                <a:latin typeface="Palatino-Roman"/>
              </a:rPr>
              <a:t>ArithmeticException</a:t>
            </a:r>
            <a:r>
              <a:rPr lang="en-IN" sz="2300" b="1" dirty="0">
                <a:latin typeface="Palatino-Roman"/>
              </a:rPr>
              <a:t>, </a:t>
            </a:r>
            <a:r>
              <a:rPr lang="en-IN" sz="2300" b="1" dirty="0" err="1">
                <a:latin typeface="Palatino-Roman"/>
              </a:rPr>
              <a:t>NullPointerException</a:t>
            </a:r>
            <a:endParaRPr lang="en-IN" sz="2300" b="1" dirty="0">
              <a:latin typeface="Palatino-Roman"/>
            </a:endParaRPr>
          </a:p>
          <a:p>
            <a:pPr marL="0" indent="0">
              <a:buNone/>
            </a:pPr>
            <a:r>
              <a:rPr lang="en-IN" sz="2300" b="1" dirty="0">
                <a:latin typeface="Palatino-Roman"/>
              </a:rPr>
              <a:t>{</a:t>
            </a:r>
          </a:p>
          <a:p>
            <a:pPr marL="0" indent="0">
              <a:buNone/>
            </a:pPr>
            <a:r>
              <a:rPr lang="en-IN" sz="2300" b="1" dirty="0">
                <a:latin typeface="Palatino-Roman"/>
              </a:rPr>
              <a:t> // Statements that might throw an exception </a:t>
            </a:r>
          </a:p>
          <a:p>
            <a:pPr marL="0" indent="0">
              <a:buNone/>
            </a:pPr>
            <a:r>
              <a:rPr lang="en-IN" sz="2300" b="1" dirty="0">
                <a:latin typeface="Palatino-Roman"/>
              </a:rPr>
              <a:t>}</a:t>
            </a:r>
          </a:p>
          <a:p>
            <a:pPr marL="0" indent="0">
              <a:buNone/>
            </a:pPr>
            <a:r>
              <a:rPr lang="en-IN" sz="2300" b="1" dirty="0">
                <a:latin typeface="Palatino-Roman"/>
              </a:rPr>
              <a:t>public static void main(String </a:t>
            </a:r>
            <a:r>
              <a:rPr lang="en-IN" sz="2300" b="1" dirty="0" err="1">
                <a:latin typeface="Palatino-Roman"/>
              </a:rPr>
              <a:t>args</a:t>
            </a:r>
            <a:r>
              <a:rPr lang="en-IN" sz="2300" b="1" dirty="0">
                <a:latin typeface="Palatino-Roman"/>
              </a:rPr>
              <a:t>[]) { </a:t>
            </a:r>
          </a:p>
          <a:p>
            <a:pPr marL="0" indent="0">
              <a:buNone/>
            </a:pPr>
            <a:r>
              <a:rPr lang="en-IN" sz="2300" b="1" dirty="0">
                <a:latin typeface="Palatino-Roman"/>
              </a:rPr>
              <a:t>  try {</a:t>
            </a:r>
          </a:p>
          <a:p>
            <a:pPr marL="0" indent="0">
              <a:buNone/>
            </a:pPr>
            <a:r>
              <a:rPr lang="en-IN" sz="2300" b="1" dirty="0">
                <a:latin typeface="Palatino-Roman"/>
              </a:rPr>
              <a:t>    </a:t>
            </a:r>
            <a:r>
              <a:rPr lang="en-IN" sz="2300" b="1" dirty="0" err="1">
                <a:latin typeface="Palatino-Roman"/>
              </a:rPr>
              <a:t>myMethod</a:t>
            </a:r>
            <a:r>
              <a:rPr lang="en-IN" sz="2300" b="1" dirty="0">
                <a:latin typeface="Palatino-Roman"/>
              </a:rPr>
              <a:t>();</a:t>
            </a:r>
          </a:p>
          <a:p>
            <a:pPr marL="0" indent="0">
              <a:buNone/>
            </a:pPr>
            <a:r>
              <a:rPr lang="en-IN" sz="2300" b="1" dirty="0">
                <a:latin typeface="Palatino-Roman"/>
              </a:rPr>
              <a:t>  }</a:t>
            </a:r>
          </a:p>
          <a:p>
            <a:pPr marL="0" indent="0">
              <a:buNone/>
            </a:pPr>
            <a:r>
              <a:rPr lang="en-IN" sz="2300" b="1" dirty="0">
                <a:latin typeface="Palatino-Roman"/>
              </a:rPr>
              <a:t>  catch (</a:t>
            </a:r>
            <a:r>
              <a:rPr lang="en-IN" sz="2300" b="1" dirty="0" err="1">
                <a:latin typeface="Palatino-Roman"/>
              </a:rPr>
              <a:t>ArithmeticException</a:t>
            </a:r>
            <a:r>
              <a:rPr lang="en-IN" sz="2300" b="1" dirty="0">
                <a:latin typeface="Palatino-Roman"/>
              </a:rPr>
              <a:t> e) {</a:t>
            </a:r>
          </a:p>
          <a:p>
            <a:pPr marL="0" indent="0">
              <a:buNone/>
            </a:pPr>
            <a:r>
              <a:rPr lang="en-IN" sz="2300" b="1" dirty="0">
                <a:latin typeface="Palatino-Roman"/>
              </a:rPr>
              <a:t>    // Exception handling statements</a:t>
            </a:r>
          </a:p>
          <a:p>
            <a:pPr marL="0" indent="0">
              <a:buNone/>
            </a:pPr>
            <a:r>
              <a:rPr lang="en-IN" sz="2300" b="1" dirty="0">
                <a:latin typeface="Palatino-Roman"/>
              </a:rPr>
              <a:t>  }</a:t>
            </a:r>
          </a:p>
          <a:p>
            <a:pPr marL="0" indent="0">
              <a:buNone/>
            </a:pPr>
            <a:r>
              <a:rPr lang="en-IN" sz="2300" b="1" dirty="0">
                <a:latin typeface="Palatino-Roman"/>
              </a:rPr>
              <a:t>  catch (</a:t>
            </a:r>
            <a:r>
              <a:rPr lang="en-IN" sz="2300" b="1" dirty="0" err="1">
                <a:latin typeface="Palatino-Roman"/>
              </a:rPr>
              <a:t>NullPointerException</a:t>
            </a:r>
            <a:r>
              <a:rPr lang="en-IN" sz="2300" b="1" dirty="0">
                <a:latin typeface="Palatino-Roman"/>
              </a:rPr>
              <a:t> e) {</a:t>
            </a:r>
          </a:p>
          <a:p>
            <a:pPr marL="0" indent="0">
              <a:buNone/>
            </a:pPr>
            <a:r>
              <a:rPr lang="en-IN" sz="2300" b="1" dirty="0">
                <a:latin typeface="Palatino-Roman"/>
              </a:rPr>
              <a:t>    // Exception handling statements</a:t>
            </a:r>
          </a:p>
          <a:p>
            <a:pPr marL="0" indent="0">
              <a:buNone/>
            </a:pPr>
            <a:r>
              <a:rPr lang="en-IN" sz="2300" b="1" dirty="0">
                <a:latin typeface="Palatino-Roman"/>
              </a:rPr>
              <a:t>  }</a:t>
            </a:r>
          </a:p>
          <a:p>
            <a:pPr marL="0" indent="0">
              <a:buNone/>
            </a:pPr>
            <a:r>
              <a:rPr lang="en-IN" sz="2300" b="1" dirty="0">
                <a:latin typeface="Palatino-Roman"/>
              </a:rPr>
              <a:t>}</a:t>
            </a:r>
            <a:endParaRPr lang="en-IN" b="1" dirty="0">
              <a:latin typeface="Palatino-Roman"/>
            </a:endParaRPr>
          </a:p>
        </p:txBody>
      </p:sp>
    </p:spTree>
    <p:extLst>
      <p:ext uri="{BB962C8B-B14F-4D97-AF65-F5344CB8AC3E}">
        <p14:creationId xmlns:p14="http://schemas.microsoft.com/office/powerpoint/2010/main" val="20833568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621437"/>
          </a:xfrm>
        </p:spPr>
        <p:txBody>
          <a:bodyPr>
            <a:normAutofit/>
          </a:bodyPr>
          <a:lstStyle/>
          <a:p>
            <a:r>
              <a:rPr lang="en-US" sz="2400" b="1" i="0" u="none" strike="noStrike" baseline="0" dirty="0">
                <a:latin typeface="FranklinGothic-DemiCnd"/>
              </a:rPr>
              <a:t>Creating Your Own Exception Subclasses [USER DEFINED EXCEPTIONS]</a:t>
            </a:r>
            <a:endParaRPr lang="en-IN" sz="4000" dirty="0"/>
          </a:p>
        </p:txBody>
      </p:sp>
      <p:sp>
        <p:nvSpPr>
          <p:cNvPr id="4" name="Content Placeholder 3">
            <a:extLst>
              <a:ext uri="{FF2B5EF4-FFF2-40B4-BE49-F238E27FC236}">
                <a16:creationId xmlns:a16="http://schemas.microsoft.com/office/drawing/2014/main" id="{81B452BC-1A51-460F-BB37-BF30EB495086}"/>
              </a:ext>
            </a:extLst>
          </p:cNvPr>
          <p:cNvSpPr>
            <a:spLocks noGrp="1"/>
          </p:cNvSpPr>
          <p:nvPr>
            <p:ph idx="1"/>
          </p:nvPr>
        </p:nvSpPr>
        <p:spPr>
          <a:xfrm>
            <a:off x="142043" y="452762"/>
            <a:ext cx="10912811" cy="5013584"/>
          </a:xfrm>
        </p:spPr>
        <p:txBody>
          <a:bodyPr/>
          <a:lstStyle/>
          <a:p>
            <a:pPr algn="l"/>
            <a:r>
              <a:rPr lang="en-US" sz="1800" b="0" i="0" u="none" strike="noStrike" baseline="0" dirty="0">
                <a:solidFill>
                  <a:srgbClr val="231F20"/>
                </a:solidFill>
                <a:latin typeface="Palatino-Roman"/>
              </a:rPr>
              <a:t>The </a:t>
            </a:r>
            <a:r>
              <a:rPr lang="en-US" sz="1800" b="1" i="0" u="none" strike="noStrike" baseline="0" dirty="0" err="1">
                <a:solidFill>
                  <a:srgbClr val="000000"/>
                </a:solidFill>
                <a:latin typeface="Palatino-Bold"/>
              </a:rPr>
              <a:t>ExceptionDemo</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class defines a method named </a:t>
            </a:r>
            <a:r>
              <a:rPr lang="en-US" sz="1800" b="1" i="0" u="none" strike="noStrike" baseline="0" dirty="0">
                <a:solidFill>
                  <a:srgbClr val="000000"/>
                </a:solidFill>
                <a:latin typeface="Palatino-Bold"/>
              </a:rPr>
              <a:t>compute( ) </a:t>
            </a:r>
            <a:r>
              <a:rPr lang="en-US" sz="1800" b="0" i="0" u="none" strike="noStrike" baseline="0" dirty="0">
                <a:solidFill>
                  <a:srgbClr val="000000"/>
                </a:solidFill>
                <a:latin typeface="Palatino-Roman"/>
              </a:rPr>
              <a:t>that throws a </a:t>
            </a:r>
            <a:r>
              <a:rPr lang="en-US" sz="1800" b="1" i="0" u="none" strike="noStrike" baseline="0" dirty="0" err="1">
                <a:solidFill>
                  <a:srgbClr val="000000"/>
                </a:solidFill>
                <a:latin typeface="Palatino-Bold"/>
              </a:rPr>
              <a:t>MyException</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object. </a:t>
            </a:r>
          </a:p>
          <a:p>
            <a:pPr algn="l"/>
            <a:r>
              <a:rPr lang="en-US" sz="1800" b="0" i="0" u="none" strike="noStrike" baseline="0" dirty="0">
                <a:solidFill>
                  <a:srgbClr val="000000"/>
                </a:solidFill>
                <a:latin typeface="Palatino-Roman"/>
              </a:rPr>
              <a:t>The exception is thrown when </a:t>
            </a:r>
            <a:r>
              <a:rPr lang="en-US" sz="1800" b="1" i="0" u="none" strike="noStrike" baseline="0" dirty="0">
                <a:solidFill>
                  <a:srgbClr val="000000"/>
                </a:solidFill>
                <a:latin typeface="Palatino-Bold"/>
              </a:rPr>
              <a:t>compute( )</a:t>
            </a:r>
            <a:r>
              <a:rPr lang="en-US" sz="1800" b="0" i="0" u="none" strike="noStrike" baseline="0" dirty="0">
                <a:solidFill>
                  <a:srgbClr val="000000"/>
                </a:solidFill>
                <a:latin typeface="Palatino-Roman"/>
              </a:rPr>
              <a:t>’s integer parameter is greater than 10. </a:t>
            </a:r>
          </a:p>
          <a:p>
            <a:pPr algn="l"/>
            <a:r>
              <a:rPr lang="en-US" sz="1800" b="0" i="0" u="none" strike="noStrike" baseline="0" dirty="0">
                <a:solidFill>
                  <a:srgbClr val="000000"/>
                </a:solidFill>
                <a:latin typeface="Palatino-Roman"/>
              </a:rPr>
              <a:t>The </a:t>
            </a:r>
            <a:r>
              <a:rPr lang="en-US" sz="1800" b="1" i="0" u="none" strike="noStrike" baseline="0" dirty="0">
                <a:solidFill>
                  <a:srgbClr val="000000"/>
                </a:solidFill>
                <a:latin typeface="Palatino-Bold"/>
              </a:rPr>
              <a:t>main( ) </a:t>
            </a:r>
            <a:r>
              <a:rPr lang="en-US" sz="1800" b="0" i="0" u="none" strike="noStrike" baseline="0" dirty="0">
                <a:solidFill>
                  <a:srgbClr val="000000"/>
                </a:solidFill>
                <a:latin typeface="Palatino-Roman"/>
              </a:rPr>
              <a:t>method sets up an exception handler for </a:t>
            </a:r>
            <a:r>
              <a:rPr lang="en-US" sz="1800" b="1" i="0" u="none" strike="noStrike" baseline="0" dirty="0" err="1">
                <a:solidFill>
                  <a:srgbClr val="000000"/>
                </a:solidFill>
                <a:latin typeface="Palatino-Bold"/>
              </a:rPr>
              <a:t>MyException</a:t>
            </a:r>
            <a:r>
              <a:rPr lang="en-US" sz="1800" b="0" i="0" u="none" strike="noStrike" baseline="0" dirty="0">
                <a:solidFill>
                  <a:srgbClr val="000000"/>
                </a:solidFill>
                <a:latin typeface="Palatino-Roman"/>
              </a:rPr>
              <a:t>, then calls </a:t>
            </a:r>
            <a:r>
              <a:rPr lang="en-US" sz="1800" b="1" i="0" u="none" strike="noStrike" baseline="0" dirty="0">
                <a:solidFill>
                  <a:srgbClr val="000000"/>
                </a:solidFill>
                <a:latin typeface="Palatino-Bold"/>
              </a:rPr>
              <a:t>compute( ) </a:t>
            </a:r>
            <a:r>
              <a:rPr lang="en-US" sz="1800" b="0" i="0" u="none" strike="noStrike" baseline="0" dirty="0">
                <a:solidFill>
                  <a:srgbClr val="000000"/>
                </a:solidFill>
                <a:latin typeface="Palatino-Roman"/>
              </a:rPr>
              <a:t>with a legal value (less than 10) and an illegal one to show both paths through the code. Here is the result:</a:t>
            </a:r>
          </a:p>
          <a:p>
            <a:pPr algn="l"/>
            <a:r>
              <a:rPr lang="en-IN" sz="2400" b="1" i="0" u="none" strike="noStrike" baseline="0" dirty="0">
                <a:solidFill>
                  <a:srgbClr val="000000"/>
                </a:solidFill>
                <a:latin typeface="Courier"/>
              </a:rPr>
              <a:t>Called compute(1)</a:t>
            </a:r>
          </a:p>
          <a:p>
            <a:pPr algn="l"/>
            <a:r>
              <a:rPr lang="en-IN" sz="2400" b="1" i="0" u="none" strike="noStrike" baseline="0" dirty="0">
                <a:solidFill>
                  <a:srgbClr val="000000"/>
                </a:solidFill>
                <a:latin typeface="Courier"/>
              </a:rPr>
              <a:t>Normal exit</a:t>
            </a:r>
          </a:p>
          <a:p>
            <a:pPr algn="l"/>
            <a:r>
              <a:rPr lang="en-IN" sz="2400" b="1" i="0" u="none" strike="noStrike" baseline="0" dirty="0">
                <a:solidFill>
                  <a:srgbClr val="000000"/>
                </a:solidFill>
                <a:latin typeface="Courier"/>
              </a:rPr>
              <a:t>Called compute(20)</a:t>
            </a:r>
          </a:p>
          <a:p>
            <a:pPr algn="l"/>
            <a:r>
              <a:rPr lang="en-IN" sz="2400" b="1" i="0" u="none" strike="noStrike" baseline="0" dirty="0">
                <a:solidFill>
                  <a:srgbClr val="000000"/>
                </a:solidFill>
                <a:latin typeface="Courier"/>
              </a:rPr>
              <a:t>Caught </a:t>
            </a:r>
            <a:r>
              <a:rPr lang="en-IN" sz="2400" b="1" i="0" u="none" strike="noStrike" baseline="0" dirty="0" err="1">
                <a:solidFill>
                  <a:srgbClr val="000000"/>
                </a:solidFill>
                <a:latin typeface="Courier"/>
              </a:rPr>
              <a:t>MyException</a:t>
            </a:r>
            <a:r>
              <a:rPr lang="en-IN" sz="2400" b="1" i="0" u="none" strike="noStrike" baseline="0" dirty="0">
                <a:solidFill>
                  <a:srgbClr val="000000"/>
                </a:solidFill>
                <a:latin typeface="Courier"/>
              </a:rPr>
              <a:t>[20]</a:t>
            </a:r>
            <a:endParaRPr lang="en-IN" b="1" dirty="0"/>
          </a:p>
        </p:txBody>
      </p:sp>
    </p:spTree>
    <p:extLst>
      <p:ext uri="{BB962C8B-B14F-4D97-AF65-F5344CB8AC3E}">
        <p14:creationId xmlns:p14="http://schemas.microsoft.com/office/powerpoint/2010/main" val="378420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621437"/>
          </a:xfrm>
        </p:spPr>
        <p:txBody>
          <a:bodyPr>
            <a:normAutofit/>
          </a:bodyPr>
          <a:lstStyle/>
          <a:p>
            <a:r>
              <a:rPr lang="en-US" sz="2400" b="1" i="0" u="none" strike="noStrike" baseline="0" dirty="0">
                <a:latin typeface="FranklinGothic-DemiCnd"/>
              </a:rPr>
              <a:t>Creating Your Own Exception Subclasses [USER DEFINED EXCEPTIONS]</a:t>
            </a:r>
            <a:endParaRPr lang="en-IN" sz="4000" dirty="0"/>
          </a:p>
        </p:txBody>
      </p:sp>
      <p:sp>
        <p:nvSpPr>
          <p:cNvPr id="4" name="Content Placeholder 3">
            <a:extLst>
              <a:ext uri="{FF2B5EF4-FFF2-40B4-BE49-F238E27FC236}">
                <a16:creationId xmlns:a16="http://schemas.microsoft.com/office/drawing/2014/main" id="{81B452BC-1A51-460F-BB37-BF30EB495086}"/>
              </a:ext>
            </a:extLst>
          </p:cNvPr>
          <p:cNvSpPr>
            <a:spLocks noGrp="1"/>
          </p:cNvSpPr>
          <p:nvPr>
            <p:ph idx="1"/>
          </p:nvPr>
        </p:nvSpPr>
        <p:spPr>
          <a:xfrm>
            <a:off x="142043" y="452762"/>
            <a:ext cx="10912811" cy="5013584"/>
          </a:xfrm>
        </p:spPr>
        <p:txBody>
          <a:bodyPr/>
          <a:lstStyle/>
          <a:p>
            <a:pPr algn="l"/>
            <a:r>
              <a:rPr lang="en-US" sz="1800" b="0" i="0" u="none" strike="noStrike" baseline="0" dirty="0">
                <a:solidFill>
                  <a:srgbClr val="231F20"/>
                </a:solidFill>
                <a:latin typeface="Palatino-Roman"/>
              </a:rPr>
              <a:t>The </a:t>
            </a:r>
            <a:r>
              <a:rPr lang="en-US" sz="1800" b="1" i="0" u="none" strike="noStrike" baseline="0" dirty="0" err="1">
                <a:solidFill>
                  <a:srgbClr val="000000"/>
                </a:solidFill>
                <a:latin typeface="Palatino-Bold"/>
              </a:rPr>
              <a:t>ExceptionDemo</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class defines a method named </a:t>
            </a:r>
            <a:r>
              <a:rPr lang="en-US" sz="1800" b="1" i="0" u="none" strike="noStrike" baseline="0" dirty="0">
                <a:solidFill>
                  <a:srgbClr val="000000"/>
                </a:solidFill>
                <a:latin typeface="Palatino-Bold"/>
              </a:rPr>
              <a:t>compute( ) </a:t>
            </a:r>
            <a:r>
              <a:rPr lang="en-US" sz="1800" b="0" i="0" u="none" strike="noStrike" baseline="0" dirty="0">
                <a:solidFill>
                  <a:srgbClr val="000000"/>
                </a:solidFill>
                <a:latin typeface="Palatino-Roman"/>
              </a:rPr>
              <a:t>that throws a </a:t>
            </a:r>
            <a:r>
              <a:rPr lang="en-US" sz="1800" b="1" i="0" u="none" strike="noStrike" baseline="0" dirty="0" err="1">
                <a:solidFill>
                  <a:srgbClr val="000000"/>
                </a:solidFill>
                <a:latin typeface="Palatino-Bold"/>
              </a:rPr>
              <a:t>MyException</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object. </a:t>
            </a:r>
          </a:p>
          <a:p>
            <a:pPr algn="l"/>
            <a:r>
              <a:rPr lang="en-US" sz="1800" b="0" i="0" u="none" strike="noStrike" baseline="0" dirty="0">
                <a:solidFill>
                  <a:srgbClr val="000000"/>
                </a:solidFill>
                <a:latin typeface="Palatino-Roman"/>
              </a:rPr>
              <a:t>The exception is thrown when </a:t>
            </a:r>
            <a:r>
              <a:rPr lang="en-US" sz="1800" b="1" i="0" u="none" strike="noStrike" baseline="0" dirty="0">
                <a:solidFill>
                  <a:srgbClr val="000000"/>
                </a:solidFill>
                <a:latin typeface="Palatino-Bold"/>
              </a:rPr>
              <a:t>compute( )</a:t>
            </a:r>
            <a:r>
              <a:rPr lang="en-US" sz="1800" b="0" i="0" u="none" strike="noStrike" baseline="0" dirty="0">
                <a:solidFill>
                  <a:srgbClr val="000000"/>
                </a:solidFill>
                <a:latin typeface="Palatino-Roman"/>
              </a:rPr>
              <a:t>’s integer parameter is greater than 10. </a:t>
            </a:r>
          </a:p>
          <a:p>
            <a:pPr algn="l"/>
            <a:r>
              <a:rPr lang="en-US" sz="1800" b="0" i="0" u="none" strike="noStrike" baseline="0" dirty="0">
                <a:solidFill>
                  <a:srgbClr val="000000"/>
                </a:solidFill>
                <a:latin typeface="Palatino-Roman"/>
              </a:rPr>
              <a:t>The </a:t>
            </a:r>
            <a:r>
              <a:rPr lang="en-US" sz="1800" b="1" i="0" u="none" strike="noStrike" baseline="0" dirty="0">
                <a:solidFill>
                  <a:srgbClr val="000000"/>
                </a:solidFill>
                <a:latin typeface="Palatino-Bold"/>
              </a:rPr>
              <a:t>main( ) </a:t>
            </a:r>
            <a:r>
              <a:rPr lang="en-US" sz="1800" b="0" i="0" u="none" strike="noStrike" baseline="0" dirty="0">
                <a:solidFill>
                  <a:srgbClr val="000000"/>
                </a:solidFill>
                <a:latin typeface="Palatino-Roman"/>
              </a:rPr>
              <a:t>method sets up an exception handler for </a:t>
            </a:r>
            <a:r>
              <a:rPr lang="en-US" sz="1800" b="1" i="0" u="none" strike="noStrike" baseline="0" dirty="0" err="1">
                <a:solidFill>
                  <a:srgbClr val="000000"/>
                </a:solidFill>
                <a:latin typeface="Palatino-Bold"/>
              </a:rPr>
              <a:t>MyException</a:t>
            </a:r>
            <a:r>
              <a:rPr lang="en-US" sz="1800" b="0" i="0" u="none" strike="noStrike" baseline="0" dirty="0">
                <a:solidFill>
                  <a:srgbClr val="000000"/>
                </a:solidFill>
                <a:latin typeface="Palatino-Roman"/>
              </a:rPr>
              <a:t>, then calls </a:t>
            </a:r>
            <a:r>
              <a:rPr lang="en-US" sz="1800" b="1" i="0" u="none" strike="noStrike" baseline="0" dirty="0">
                <a:solidFill>
                  <a:srgbClr val="000000"/>
                </a:solidFill>
                <a:latin typeface="Palatino-Bold"/>
              </a:rPr>
              <a:t>compute( ) </a:t>
            </a:r>
            <a:r>
              <a:rPr lang="en-US" sz="1800" b="0" i="0" u="none" strike="noStrike" baseline="0" dirty="0">
                <a:solidFill>
                  <a:srgbClr val="000000"/>
                </a:solidFill>
                <a:latin typeface="Palatino-Roman"/>
              </a:rPr>
              <a:t>with a legal value (less than 10) and an illegal one to show both paths through the code. Here is the result:</a:t>
            </a:r>
          </a:p>
          <a:p>
            <a:pPr algn="l"/>
            <a:r>
              <a:rPr lang="en-IN" sz="2400" b="1" i="0" u="none" strike="noStrike" baseline="0" dirty="0">
                <a:solidFill>
                  <a:srgbClr val="000000"/>
                </a:solidFill>
                <a:latin typeface="Courier"/>
              </a:rPr>
              <a:t>Called compute(1)</a:t>
            </a:r>
          </a:p>
          <a:p>
            <a:pPr algn="l"/>
            <a:r>
              <a:rPr lang="en-IN" sz="2400" b="1" i="0" u="none" strike="noStrike" baseline="0" dirty="0">
                <a:solidFill>
                  <a:srgbClr val="000000"/>
                </a:solidFill>
                <a:latin typeface="Courier"/>
              </a:rPr>
              <a:t>Normal exit</a:t>
            </a:r>
          </a:p>
          <a:p>
            <a:pPr algn="l"/>
            <a:r>
              <a:rPr lang="en-IN" sz="2400" b="1" i="0" u="none" strike="noStrike" baseline="0" dirty="0">
                <a:solidFill>
                  <a:srgbClr val="000000"/>
                </a:solidFill>
                <a:latin typeface="Courier"/>
              </a:rPr>
              <a:t>Called compute(20)</a:t>
            </a:r>
          </a:p>
          <a:p>
            <a:pPr algn="l"/>
            <a:r>
              <a:rPr lang="en-IN" sz="2400" b="1" i="0" u="none" strike="noStrike" baseline="0" dirty="0">
                <a:solidFill>
                  <a:srgbClr val="000000"/>
                </a:solidFill>
                <a:latin typeface="Courier"/>
              </a:rPr>
              <a:t>Caught </a:t>
            </a:r>
            <a:r>
              <a:rPr lang="en-IN" sz="2400" b="1" i="0" u="none" strike="noStrike" baseline="0" dirty="0" err="1">
                <a:solidFill>
                  <a:srgbClr val="000000"/>
                </a:solidFill>
                <a:latin typeface="Courier"/>
              </a:rPr>
              <a:t>MyException</a:t>
            </a:r>
            <a:r>
              <a:rPr lang="en-IN" sz="2400" b="1" i="0" u="none" strike="noStrike" baseline="0" dirty="0">
                <a:solidFill>
                  <a:srgbClr val="000000"/>
                </a:solidFill>
                <a:latin typeface="Courier"/>
              </a:rPr>
              <a:t>[20]</a:t>
            </a:r>
            <a:endParaRPr lang="en-IN" b="1" dirty="0"/>
          </a:p>
        </p:txBody>
      </p:sp>
    </p:spTree>
    <p:extLst>
      <p:ext uri="{BB962C8B-B14F-4D97-AF65-F5344CB8AC3E}">
        <p14:creationId xmlns:p14="http://schemas.microsoft.com/office/powerpoint/2010/main" val="29978527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621437"/>
          </a:xfrm>
        </p:spPr>
        <p:txBody>
          <a:bodyPr>
            <a:normAutofit fontScale="90000"/>
          </a:bodyPr>
          <a:lstStyle/>
          <a:p>
            <a:r>
              <a:rPr lang="en-US" sz="4000" dirty="0"/>
              <a:t>SUMMARY</a:t>
            </a:r>
            <a:endParaRPr lang="en-IN" sz="4000" dirty="0"/>
          </a:p>
        </p:txBody>
      </p:sp>
      <p:sp>
        <p:nvSpPr>
          <p:cNvPr id="4" name="Content Placeholder 3">
            <a:extLst>
              <a:ext uri="{FF2B5EF4-FFF2-40B4-BE49-F238E27FC236}">
                <a16:creationId xmlns:a16="http://schemas.microsoft.com/office/drawing/2014/main" id="{81B452BC-1A51-460F-BB37-BF30EB495086}"/>
              </a:ext>
            </a:extLst>
          </p:cNvPr>
          <p:cNvSpPr>
            <a:spLocks noGrp="1"/>
          </p:cNvSpPr>
          <p:nvPr>
            <p:ph idx="1"/>
          </p:nvPr>
        </p:nvSpPr>
        <p:spPr>
          <a:xfrm>
            <a:off x="142043" y="452762"/>
            <a:ext cx="10912811" cy="5013584"/>
          </a:xfrm>
        </p:spPr>
        <p:txBody>
          <a:bodyPr/>
          <a:lstStyle/>
          <a:p>
            <a:pPr algn="l"/>
            <a:r>
              <a:rPr lang="en-US" sz="1800" b="0" i="0" u="none" strike="noStrike" baseline="0" dirty="0">
                <a:latin typeface="Palatino-Roman"/>
              </a:rPr>
              <a:t>Exception handling provides a powerful mechanism for controlling complex programs that have many dynamic run-time characteristics.</a:t>
            </a:r>
          </a:p>
          <a:p>
            <a:pPr algn="l"/>
            <a:r>
              <a:rPr lang="en-US" sz="1800" b="0" i="0" u="none" strike="noStrike" baseline="0" dirty="0">
                <a:latin typeface="Palatino-Roman"/>
              </a:rPr>
              <a:t> It is important to think of </a:t>
            </a:r>
            <a:r>
              <a:rPr lang="en-US" sz="1800" b="1" i="0" u="none" strike="noStrike" baseline="0" dirty="0">
                <a:latin typeface="Palatino-Bold"/>
              </a:rPr>
              <a:t>try</a:t>
            </a:r>
            <a:r>
              <a:rPr lang="en-US" sz="1800" b="0" i="0" u="none" strike="noStrike" baseline="0" dirty="0">
                <a:latin typeface="Palatino-Roman"/>
              </a:rPr>
              <a:t>, </a:t>
            </a:r>
            <a:r>
              <a:rPr lang="en-US" sz="1800" b="1" i="0" u="none" strike="noStrike" baseline="0" dirty="0">
                <a:latin typeface="Palatino-Bold"/>
              </a:rPr>
              <a:t>throw</a:t>
            </a:r>
            <a:r>
              <a:rPr lang="en-US" sz="1800" b="0" i="0" u="none" strike="noStrike" baseline="0" dirty="0">
                <a:latin typeface="Palatino-Roman"/>
              </a:rPr>
              <a:t>, and </a:t>
            </a:r>
            <a:r>
              <a:rPr lang="en-US" sz="1800" b="1" i="0" u="none" strike="noStrike" baseline="0" dirty="0">
                <a:latin typeface="Palatino-Bold"/>
              </a:rPr>
              <a:t>catch </a:t>
            </a:r>
            <a:r>
              <a:rPr lang="en-US" sz="1800" b="0" i="0" u="none" strike="noStrike" baseline="0" dirty="0">
                <a:latin typeface="Palatino-Roman"/>
              </a:rPr>
              <a:t>as clean ways to handle errors and unusual boundary conditions in your program’s logic.</a:t>
            </a:r>
          </a:p>
          <a:p>
            <a:pPr algn="l"/>
            <a:r>
              <a:rPr lang="en-US" sz="1800" b="0" i="0" u="none" strike="noStrike" baseline="0" dirty="0">
                <a:latin typeface="Palatino-Roman"/>
              </a:rPr>
              <a:t>Unlike some other languages in which error return codes are used to indicate failure, Java uses exceptions. </a:t>
            </a:r>
          </a:p>
          <a:p>
            <a:pPr algn="l"/>
            <a:r>
              <a:rPr lang="en-US" sz="1800" b="0" i="0" u="none" strike="noStrike" baseline="0" dirty="0">
                <a:latin typeface="Palatino-Roman"/>
              </a:rPr>
              <a:t>Thus, when a method can fail, have it throw an exception. This is a cleaner way to handle failure modes.</a:t>
            </a:r>
          </a:p>
          <a:p>
            <a:pPr algn="l"/>
            <a:r>
              <a:rPr lang="en-US" sz="1800" b="0" i="0" u="none" strike="noStrike" baseline="0" dirty="0">
                <a:latin typeface="Palatino-Roman"/>
              </a:rPr>
              <a:t>One last point: Java’s exception-handling statements should not be considered a general mechanism for nonlocal branching. If you do so, it will only confuse your code and make it </a:t>
            </a:r>
            <a:r>
              <a:rPr lang="en-IN" sz="1800" b="0" i="0" u="none" strike="noStrike" baseline="0" dirty="0">
                <a:latin typeface="Palatino-Roman"/>
              </a:rPr>
              <a:t>hard to maintain.</a:t>
            </a:r>
            <a:endParaRPr lang="en-IN" b="1" dirty="0"/>
          </a:p>
        </p:txBody>
      </p:sp>
    </p:spTree>
    <p:extLst>
      <p:ext uri="{BB962C8B-B14F-4D97-AF65-F5344CB8AC3E}">
        <p14:creationId xmlns:p14="http://schemas.microsoft.com/office/powerpoint/2010/main" val="322580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b="1" i="0" u="none" strike="noStrike" baseline="0" dirty="0">
                <a:latin typeface="FranklinGothic-DemiCnd"/>
              </a:rPr>
              <a:t>A Short Package Example</a:t>
            </a:r>
            <a:endParaRPr lang="en-IN" sz="72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1" y="559294"/>
            <a:ext cx="11283518" cy="5504156"/>
          </a:xfrm>
        </p:spPr>
        <p:txBody>
          <a:bodyPr numCol="2">
            <a:normAutofit/>
          </a:bodyPr>
          <a:lstStyle/>
          <a:p>
            <a:pPr marL="0" indent="0" algn="l">
              <a:buNone/>
            </a:pPr>
            <a:r>
              <a:rPr lang="en-IN" sz="2800" b="1" i="0" u="none" strike="noStrike" baseline="0" dirty="0">
                <a:latin typeface="Courier"/>
              </a:rPr>
              <a:t>// A simple package</a:t>
            </a:r>
          </a:p>
          <a:p>
            <a:pPr marL="0" indent="0" algn="l">
              <a:buNone/>
            </a:pPr>
            <a:r>
              <a:rPr lang="en-IN" sz="2800" b="1" i="0" u="none" strike="noStrike" baseline="0" dirty="0">
                <a:highlight>
                  <a:srgbClr val="FF00FF"/>
                </a:highlight>
                <a:latin typeface="Courier"/>
              </a:rPr>
              <a:t>package </a:t>
            </a:r>
            <a:r>
              <a:rPr lang="en-IN" sz="2800" b="1" i="0" u="none" strike="noStrike" baseline="0" dirty="0" err="1">
                <a:highlight>
                  <a:srgbClr val="FF00FF"/>
                </a:highlight>
                <a:latin typeface="Courier"/>
              </a:rPr>
              <a:t>MyPack</a:t>
            </a:r>
            <a:r>
              <a:rPr lang="en-IN" sz="2800" b="1" i="0" u="none" strike="noStrike" baseline="0" dirty="0">
                <a:highlight>
                  <a:srgbClr val="FF00FF"/>
                </a:highlight>
                <a:latin typeface="Courier"/>
              </a:rPr>
              <a:t>;</a:t>
            </a:r>
          </a:p>
          <a:p>
            <a:pPr marL="0" indent="0" algn="l">
              <a:buNone/>
            </a:pPr>
            <a:r>
              <a:rPr lang="en-IN" sz="2800" b="1" i="0" u="none" strike="noStrike" baseline="0" dirty="0">
                <a:latin typeface="Courier"/>
              </a:rPr>
              <a:t>class Balance {</a:t>
            </a:r>
          </a:p>
          <a:p>
            <a:pPr marL="0" indent="0" algn="l">
              <a:buNone/>
            </a:pPr>
            <a:r>
              <a:rPr lang="en-IN" sz="2800" b="1" i="0" u="none" strike="noStrike" baseline="0" dirty="0">
                <a:latin typeface="Courier"/>
              </a:rPr>
              <a:t>String name;</a:t>
            </a:r>
          </a:p>
          <a:p>
            <a:pPr marL="0" indent="0" algn="l">
              <a:buNone/>
            </a:pPr>
            <a:r>
              <a:rPr lang="en-IN" sz="2800" b="1" i="0" u="none" strike="noStrike" baseline="0" dirty="0">
                <a:latin typeface="Courier"/>
              </a:rPr>
              <a:t>double </a:t>
            </a:r>
            <a:r>
              <a:rPr lang="en-IN" sz="2800" b="1" i="0" u="none" strike="noStrike" baseline="0" dirty="0" err="1">
                <a:latin typeface="Courier"/>
              </a:rPr>
              <a:t>bal</a:t>
            </a:r>
            <a:r>
              <a:rPr lang="en-IN" sz="2800" b="1" i="0" u="none" strike="noStrike" baseline="0" dirty="0">
                <a:latin typeface="Courier"/>
              </a:rPr>
              <a:t>;</a:t>
            </a:r>
          </a:p>
          <a:p>
            <a:pPr marL="0" indent="0" algn="l">
              <a:buNone/>
            </a:pPr>
            <a:r>
              <a:rPr lang="en-IN" sz="2800" b="1" i="0" u="none" strike="noStrike" baseline="0" dirty="0">
                <a:latin typeface="Courier"/>
              </a:rPr>
              <a:t>Balance(String n, double b) {</a:t>
            </a:r>
          </a:p>
          <a:p>
            <a:pPr marL="0" indent="0" algn="l">
              <a:buNone/>
            </a:pPr>
            <a:r>
              <a:rPr lang="en-IN" sz="2800" b="1" i="0" u="none" strike="noStrike" baseline="0" dirty="0">
                <a:latin typeface="Courier"/>
              </a:rPr>
              <a:t>name = n;</a:t>
            </a:r>
          </a:p>
          <a:p>
            <a:pPr marL="0" indent="0" algn="l">
              <a:buNone/>
            </a:pPr>
            <a:r>
              <a:rPr lang="en-IN" sz="2800" b="1" i="0" u="none" strike="noStrike" baseline="0" dirty="0" err="1">
                <a:latin typeface="Courier"/>
              </a:rPr>
              <a:t>bal</a:t>
            </a:r>
            <a:r>
              <a:rPr lang="en-IN" sz="2800" b="1" i="0" u="none" strike="noStrike" baseline="0" dirty="0">
                <a:latin typeface="Courier"/>
              </a:rPr>
              <a:t> = b;</a:t>
            </a:r>
          </a:p>
          <a:p>
            <a:pPr marL="0" indent="0" algn="l">
              <a:buNone/>
            </a:pPr>
            <a:r>
              <a:rPr lang="en-IN" sz="2800" b="1" i="0" u="none" strike="noStrike" baseline="0" dirty="0">
                <a:latin typeface="Courier"/>
              </a:rPr>
              <a:t>}</a:t>
            </a:r>
          </a:p>
          <a:p>
            <a:pPr marL="0" indent="0" algn="l">
              <a:buNone/>
            </a:pPr>
            <a:r>
              <a:rPr lang="en-IN" sz="2800" b="1" i="0" u="none" strike="noStrike" baseline="0" dirty="0">
                <a:latin typeface="Courier"/>
              </a:rPr>
              <a:t>void show() {</a:t>
            </a:r>
          </a:p>
          <a:p>
            <a:pPr marL="0" indent="0" algn="l">
              <a:buNone/>
            </a:pPr>
            <a:r>
              <a:rPr lang="en-IN" sz="2800" b="1" i="0" u="none" strike="noStrike" baseline="0" dirty="0">
                <a:latin typeface="Courier"/>
              </a:rPr>
              <a:t>if(</a:t>
            </a:r>
            <a:r>
              <a:rPr lang="en-IN" sz="2800" b="1" i="0" u="none" strike="noStrike" baseline="0" dirty="0" err="1">
                <a:latin typeface="Courier"/>
              </a:rPr>
              <a:t>bal</a:t>
            </a:r>
            <a:r>
              <a:rPr lang="en-IN" sz="2800" b="1" i="0" u="none" strike="noStrike" baseline="0" dirty="0">
                <a:latin typeface="Courier"/>
              </a:rPr>
              <a:t>&lt;0)</a:t>
            </a:r>
          </a:p>
          <a:p>
            <a:pPr marL="0" indent="0" algn="l">
              <a:buNone/>
            </a:pPr>
            <a:r>
              <a:rPr lang="en-IN" sz="2800" b="1" i="0" u="none" strike="noStrike" baseline="0" dirty="0" err="1">
                <a:latin typeface="Courier"/>
              </a:rPr>
              <a:t>System.out.print</a:t>
            </a:r>
            <a:r>
              <a:rPr lang="en-IN" sz="2800" b="1" i="0" u="none" strike="noStrike" baseline="0" dirty="0">
                <a:latin typeface="Courier"/>
              </a:rPr>
              <a:t>("--&gt; ");</a:t>
            </a:r>
          </a:p>
          <a:p>
            <a:pPr marL="0" indent="0" algn="l">
              <a:buNone/>
            </a:pPr>
            <a:r>
              <a:rPr lang="en-IN" sz="2800" b="1" i="0" u="none" strike="noStrike" baseline="0" dirty="0" err="1">
                <a:latin typeface="Courier"/>
              </a:rPr>
              <a:t>System.out.println</a:t>
            </a:r>
            <a:r>
              <a:rPr lang="en-IN" sz="2800" b="1" i="0" u="none" strike="noStrike" baseline="0" dirty="0">
                <a:latin typeface="Courier"/>
              </a:rPr>
              <a:t>(name + ": $" + </a:t>
            </a:r>
            <a:r>
              <a:rPr lang="en-IN" sz="2800" b="1" i="0" u="none" strike="noStrike" baseline="0" dirty="0" err="1">
                <a:latin typeface="Courier"/>
              </a:rPr>
              <a:t>bal</a:t>
            </a:r>
            <a:r>
              <a:rPr lang="en-IN" sz="2800" b="1" i="0" u="none" strike="noStrike" baseline="0" dirty="0">
                <a:latin typeface="Courier"/>
              </a:rPr>
              <a:t>);</a:t>
            </a:r>
          </a:p>
          <a:p>
            <a:pPr marL="0" indent="0" algn="l">
              <a:buNone/>
            </a:pPr>
            <a:r>
              <a:rPr lang="en-IN" sz="1600" b="1" i="0" u="none" strike="noStrike" baseline="0" dirty="0">
                <a:latin typeface="Courier"/>
              </a:rPr>
              <a:t>}</a:t>
            </a:r>
          </a:p>
          <a:p>
            <a:pPr marL="0" indent="0" algn="l">
              <a:buNone/>
            </a:pPr>
            <a:r>
              <a:rPr lang="en-IN" sz="1600" b="1" i="0" u="none" strike="noStrike" baseline="0" dirty="0">
                <a:latin typeface="Courier"/>
              </a:rPr>
              <a:t>}</a:t>
            </a:r>
            <a:endParaRPr lang="en-IN" sz="3200" b="1" dirty="0"/>
          </a:p>
        </p:txBody>
      </p:sp>
    </p:spTree>
    <p:extLst>
      <p:ext uri="{BB962C8B-B14F-4D97-AF65-F5344CB8AC3E}">
        <p14:creationId xmlns:p14="http://schemas.microsoft.com/office/powerpoint/2010/main" val="298839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b="1" i="0" u="none" strike="noStrike" baseline="0" dirty="0">
                <a:latin typeface="FranklinGothic-DemiCnd"/>
              </a:rPr>
              <a:t>A Short Package Example</a:t>
            </a:r>
            <a:endParaRPr lang="en-IN" sz="72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1" y="559294"/>
            <a:ext cx="11283518" cy="5504156"/>
          </a:xfrm>
        </p:spPr>
        <p:txBody>
          <a:bodyPr numCol="1">
            <a:normAutofit fontScale="70000" lnSpcReduction="20000"/>
          </a:bodyPr>
          <a:lstStyle/>
          <a:p>
            <a:pPr marL="0" indent="0" algn="l">
              <a:buNone/>
            </a:pPr>
            <a:r>
              <a:rPr lang="en-IN" sz="2800" b="1" i="0" u="none" strike="noStrike" baseline="0" dirty="0">
                <a:latin typeface="Courier"/>
              </a:rPr>
              <a:t>// A simple package</a:t>
            </a:r>
          </a:p>
          <a:p>
            <a:pPr marL="0" indent="0" algn="l">
              <a:buNone/>
            </a:pPr>
            <a:r>
              <a:rPr lang="en-IN" sz="2800" b="1" i="0" u="none" strike="noStrike" baseline="0" dirty="0">
                <a:latin typeface="Courier"/>
              </a:rPr>
              <a:t>class </a:t>
            </a:r>
            <a:r>
              <a:rPr lang="en-IN" sz="2800" b="1" i="0" u="none" strike="noStrike" baseline="0" dirty="0" err="1">
                <a:latin typeface="Courier"/>
              </a:rPr>
              <a:t>AccountBalance</a:t>
            </a:r>
            <a:r>
              <a:rPr lang="en-IN" sz="2800" b="1" i="0" u="none" strike="noStrike" baseline="0" dirty="0">
                <a:latin typeface="Courier"/>
              </a:rPr>
              <a:t> {</a:t>
            </a:r>
          </a:p>
          <a:p>
            <a:pPr marL="0" indent="0" algn="l">
              <a:buNone/>
            </a:pPr>
            <a:r>
              <a:rPr lang="en-US" sz="2800" b="1" i="0" u="none" strike="noStrike" baseline="0" dirty="0">
                <a:latin typeface="Courier"/>
              </a:rPr>
              <a:t>public static void main(String </a:t>
            </a:r>
            <a:r>
              <a:rPr lang="en-US" sz="2800" b="1" i="0" u="none" strike="noStrike" baseline="0" dirty="0" err="1">
                <a:latin typeface="Courier"/>
              </a:rPr>
              <a:t>args</a:t>
            </a:r>
            <a:r>
              <a:rPr lang="en-US" sz="2800" b="1" i="0" u="none" strike="noStrike" baseline="0" dirty="0">
                <a:latin typeface="Courier"/>
              </a:rPr>
              <a:t>[]) {</a:t>
            </a:r>
          </a:p>
          <a:p>
            <a:pPr marL="0" indent="0" algn="l">
              <a:buNone/>
            </a:pPr>
            <a:r>
              <a:rPr lang="en-IN" sz="2800" b="1" i="0" u="none" strike="noStrike" baseline="0" dirty="0">
                <a:latin typeface="Courier"/>
              </a:rPr>
              <a:t>Balance current[] = new Balance[3];</a:t>
            </a:r>
            <a:endParaRPr lang="en-IN" sz="4000" b="1" i="0" u="none" strike="noStrike" baseline="0" dirty="0">
              <a:highlight>
                <a:srgbClr val="FF00FF"/>
              </a:highlight>
              <a:latin typeface="Courier"/>
            </a:endParaRPr>
          </a:p>
          <a:p>
            <a:pPr marL="0" indent="0" algn="l">
              <a:buNone/>
            </a:pPr>
            <a:r>
              <a:rPr lang="en-US" sz="2800" b="1" i="0" u="none" strike="noStrike" baseline="0" dirty="0">
                <a:solidFill>
                  <a:srgbClr val="231F20"/>
                </a:solidFill>
                <a:latin typeface="Courier"/>
              </a:rPr>
              <a:t>current[0] = new Balance("K. J. Fielding", 123.23);</a:t>
            </a:r>
          </a:p>
          <a:p>
            <a:pPr marL="0" indent="0" algn="l">
              <a:buNone/>
            </a:pPr>
            <a:r>
              <a:rPr lang="en-US" sz="2800" b="1" i="0" u="none" strike="noStrike" baseline="0" dirty="0">
                <a:solidFill>
                  <a:srgbClr val="231F20"/>
                </a:solidFill>
                <a:latin typeface="Courier"/>
              </a:rPr>
              <a:t>current[1] = new Balance("Will Tell", 157.02);</a:t>
            </a:r>
          </a:p>
          <a:p>
            <a:pPr marL="0" indent="0" algn="l">
              <a:buNone/>
            </a:pPr>
            <a:r>
              <a:rPr lang="en-US" sz="2800" b="1" i="0" u="none" strike="noStrike" baseline="0" dirty="0">
                <a:solidFill>
                  <a:srgbClr val="231F20"/>
                </a:solidFill>
                <a:latin typeface="Courier"/>
              </a:rPr>
              <a:t>current[2] = new Balance("Tom Jackson", -12.33);</a:t>
            </a:r>
          </a:p>
          <a:p>
            <a:pPr marL="0" indent="0" algn="l">
              <a:buNone/>
            </a:pPr>
            <a:r>
              <a:rPr lang="en-IN" sz="2800" b="1" i="0" u="none" strike="noStrike" baseline="0" dirty="0">
                <a:solidFill>
                  <a:srgbClr val="231F20"/>
                </a:solidFill>
                <a:latin typeface="Courier"/>
              </a:rPr>
              <a:t>for(int </a:t>
            </a:r>
            <a:r>
              <a:rPr lang="en-IN" sz="2800" b="1" i="0" u="none" strike="noStrike" baseline="0" dirty="0" err="1">
                <a:solidFill>
                  <a:srgbClr val="231F20"/>
                </a:solidFill>
                <a:latin typeface="Courier"/>
              </a:rPr>
              <a:t>i</a:t>
            </a:r>
            <a:r>
              <a:rPr lang="en-IN" sz="2800" b="1" i="0" u="none" strike="noStrike" baseline="0" dirty="0">
                <a:solidFill>
                  <a:srgbClr val="231F20"/>
                </a:solidFill>
                <a:latin typeface="Courier"/>
              </a:rPr>
              <a:t>=0; </a:t>
            </a:r>
            <a:r>
              <a:rPr lang="en-IN" sz="2800" b="1" i="0" u="none" strike="noStrike" baseline="0" dirty="0" err="1">
                <a:solidFill>
                  <a:srgbClr val="231F20"/>
                </a:solidFill>
                <a:latin typeface="Courier"/>
              </a:rPr>
              <a:t>i</a:t>
            </a:r>
            <a:r>
              <a:rPr lang="en-IN" sz="2800" b="1" i="0" u="none" strike="noStrike" baseline="0" dirty="0">
                <a:solidFill>
                  <a:srgbClr val="231F20"/>
                </a:solidFill>
                <a:latin typeface="Courier"/>
              </a:rPr>
              <a:t>&lt;3; </a:t>
            </a:r>
            <a:r>
              <a:rPr lang="en-IN" sz="2800" b="1" i="0" u="none" strike="noStrike" baseline="0" dirty="0" err="1">
                <a:solidFill>
                  <a:srgbClr val="231F20"/>
                </a:solidFill>
                <a:latin typeface="Courier"/>
              </a:rPr>
              <a:t>i</a:t>
            </a:r>
            <a:r>
              <a:rPr lang="en-IN" sz="2800" b="1" i="0" u="none" strike="noStrike" baseline="0" dirty="0">
                <a:solidFill>
                  <a:srgbClr val="231F20"/>
                </a:solidFill>
                <a:latin typeface="Courier"/>
              </a:rPr>
              <a:t>++) </a:t>
            </a:r>
          </a:p>
          <a:p>
            <a:pPr marL="0" indent="0" algn="l">
              <a:buNone/>
            </a:pPr>
            <a:r>
              <a:rPr lang="en-IN" sz="2800" b="1" i="0" u="none" strike="noStrike" baseline="0" dirty="0">
                <a:solidFill>
                  <a:srgbClr val="231F20"/>
                </a:solidFill>
                <a:latin typeface="Courier"/>
              </a:rPr>
              <a:t>{</a:t>
            </a:r>
          </a:p>
          <a:p>
            <a:pPr marL="0" indent="0" algn="l">
              <a:buNone/>
            </a:pPr>
            <a:r>
              <a:rPr lang="en-IN" sz="2800" b="1" i="0" u="none" strike="noStrike" baseline="0" dirty="0">
                <a:solidFill>
                  <a:srgbClr val="231F20"/>
                </a:solidFill>
                <a:latin typeface="Courier"/>
              </a:rPr>
              <a:t>current[</a:t>
            </a:r>
            <a:r>
              <a:rPr lang="en-IN" sz="2800" b="1" i="0" u="none" strike="noStrike" baseline="0" dirty="0" err="1">
                <a:solidFill>
                  <a:srgbClr val="231F20"/>
                </a:solidFill>
                <a:latin typeface="Courier"/>
              </a:rPr>
              <a:t>i</a:t>
            </a:r>
            <a:r>
              <a:rPr lang="en-IN" sz="2800" b="1" i="0" u="none" strike="noStrike" baseline="0" dirty="0">
                <a:solidFill>
                  <a:srgbClr val="231F20"/>
                </a:solidFill>
                <a:latin typeface="Courier"/>
              </a:rPr>
              <a:t>].show();</a:t>
            </a:r>
          </a:p>
          <a:p>
            <a:pPr marL="0" indent="0" algn="l">
              <a:buNone/>
            </a:pPr>
            <a:r>
              <a:rPr lang="en-IN" sz="2800" b="1" i="0" u="none" strike="noStrike" baseline="0" dirty="0">
                <a:solidFill>
                  <a:srgbClr val="231F20"/>
                </a:solidFill>
                <a:latin typeface="Courier"/>
              </a:rPr>
              <a:t>}}</a:t>
            </a:r>
          </a:p>
          <a:p>
            <a:pPr marL="0" indent="0" algn="l">
              <a:buNone/>
            </a:pPr>
            <a:r>
              <a:rPr lang="en-IN" sz="2800" b="1" i="0" u="none" strike="noStrike" baseline="0" dirty="0">
                <a:solidFill>
                  <a:srgbClr val="231F20"/>
                </a:solidFill>
                <a:latin typeface="Courier"/>
              </a:rPr>
              <a:t>}</a:t>
            </a:r>
            <a:endParaRPr lang="en-IN" sz="3200" b="1" dirty="0"/>
          </a:p>
        </p:txBody>
      </p:sp>
    </p:spTree>
    <p:extLst>
      <p:ext uri="{BB962C8B-B14F-4D97-AF65-F5344CB8AC3E}">
        <p14:creationId xmlns:p14="http://schemas.microsoft.com/office/powerpoint/2010/main" val="275777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b="1" i="0" u="none" strike="noStrike" baseline="0" dirty="0">
                <a:latin typeface="FranklinGothic-DemiCnd"/>
              </a:rPr>
              <a:t>Defining a Package</a:t>
            </a:r>
            <a:endParaRPr lang="en-IN" sz="48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1" y="683582"/>
            <a:ext cx="11283518" cy="5379867"/>
          </a:xfrm>
        </p:spPr>
        <p:txBody>
          <a:bodyPr>
            <a:normAutofit/>
          </a:bodyPr>
          <a:lstStyle/>
          <a:p>
            <a:pPr algn="l"/>
            <a:r>
              <a:rPr lang="en-US" b="0" i="0" u="none" strike="noStrike" baseline="0" dirty="0">
                <a:latin typeface="Palatino-Roman"/>
              </a:rPr>
              <a:t>Call this file </a:t>
            </a:r>
            <a:r>
              <a:rPr lang="en-US" b="1" i="0" u="none" strike="noStrike" baseline="0" dirty="0">
                <a:latin typeface="Palatino-Bold"/>
              </a:rPr>
              <a:t>AccountBalance.java </a:t>
            </a:r>
            <a:r>
              <a:rPr lang="en-US" b="0" i="0" u="none" strike="noStrike" baseline="0" dirty="0">
                <a:latin typeface="Palatino-Roman"/>
              </a:rPr>
              <a:t>and put it in a directory called </a:t>
            </a:r>
            <a:r>
              <a:rPr lang="en-US" b="1" i="0" u="none" strike="noStrike" baseline="0" dirty="0" err="1">
                <a:latin typeface="Palatino-Bold"/>
              </a:rPr>
              <a:t>MyPack</a:t>
            </a:r>
            <a:r>
              <a:rPr lang="en-US" b="0" i="0" u="none" strike="noStrike" baseline="0" dirty="0">
                <a:latin typeface="Palatino-Roman"/>
              </a:rPr>
              <a:t>.</a:t>
            </a:r>
          </a:p>
          <a:p>
            <a:pPr algn="l"/>
            <a:r>
              <a:rPr lang="en-US" b="0" i="0" u="none" strike="noStrike" baseline="0" dirty="0">
                <a:latin typeface="Palatino-Roman"/>
              </a:rPr>
              <a:t>Next, compile the file. Make sure that the resulting </a:t>
            </a:r>
            <a:r>
              <a:rPr lang="en-US" b="1" i="0" u="none" strike="noStrike" baseline="0" dirty="0">
                <a:latin typeface="Palatino-Bold"/>
              </a:rPr>
              <a:t>.class </a:t>
            </a:r>
            <a:r>
              <a:rPr lang="en-US" b="0" i="0" u="none" strike="noStrike" baseline="0" dirty="0">
                <a:latin typeface="Palatino-Roman"/>
              </a:rPr>
              <a:t>file is also in the </a:t>
            </a:r>
            <a:r>
              <a:rPr lang="en-US" b="1" i="0" u="none" strike="noStrike" baseline="0" dirty="0" err="1">
                <a:latin typeface="Palatino-Bold"/>
              </a:rPr>
              <a:t>MyPack</a:t>
            </a:r>
            <a:r>
              <a:rPr lang="en-US" b="1" i="0" u="none" strike="noStrike" baseline="0" dirty="0">
                <a:latin typeface="Palatino-Bold"/>
              </a:rPr>
              <a:t> </a:t>
            </a:r>
            <a:r>
              <a:rPr lang="en-US" b="0" i="0" u="none" strike="noStrike" baseline="0" dirty="0">
                <a:latin typeface="Palatino-Roman"/>
              </a:rPr>
              <a:t>directory. </a:t>
            </a:r>
          </a:p>
          <a:p>
            <a:pPr algn="l"/>
            <a:r>
              <a:rPr lang="en-US" b="0" i="0" u="none" strike="noStrike" baseline="0" dirty="0">
                <a:latin typeface="Palatino-Roman"/>
              </a:rPr>
              <a:t>Then, try executing the </a:t>
            </a:r>
            <a:r>
              <a:rPr lang="en-US" b="1" i="0" u="none" strike="noStrike" baseline="0" dirty="0" err="1">
                <a:latin typeface="Palatino-Bold"/>
              </a:rPr>
              <a:t>AccountBalance</a:t>
            </a:r>
            <a:r>
              <a:rPr lang="en-US" b="1" i="0" u="none" strike="noStrike" baseline="0" dirty="0">
                <a:latin typeface="Palatino-Bold"/>
              </a:rPr>
              <a:t> </a:t>
            </a:r>
            <a:r>
              <a:rPr lang="en-US" b="0" i="0" u="none" strike="noStrike" baseline="0" dirty="0">
                <a:latin typeface="Palatino-Roman"/>
              </a:rPr>
              <a:t>class, using the following command line:</a:t>
            </a:r>
          </a:p>
          <a:p>
            <a:pPr algn="l"/>
            <a:r>
              <a:rPr lang="en-IN" sz="2400" b="1" i="0" u="none" strike="noStrike" baseline="0" dirty="0">
                <a:solidFill>
                  <a:srgbClr val="7030A0"/>
                </a:solidFill>
                <a:latin typeface="Courier"/>
              </a:rPr>
              <a:t>java </a:t>
            </a:r>
            <a:r>
              <a:rPr lang="en-IN" sz="2400" b="1" i="0" u="none" strike="noStrike" baseline="0" dirty="0" err="1">
                <a:solidFill>
                  <a:srgbClr val="7030A0"/>
                </a:solidFill>
                <a:latin typeface="Courier"/>
              </a:rPr>
              <a:t>MyPack.AccountBalance</a:t>
            </a:r>
            <a:endParaRPr lang="en-IN" sz="2400" b="1" i="0" u="none" strike="noStrike" baseline="0" dirty="0">
              <a:solidFill>
                <a:srgbClr val="7030A0"/>
              </a:solidFill>
              <a:latin typeface="Courier"/>
            </a:endParaRPr>
          </a:p>
          <a:p>
            <a:pPr algn="l"/>
            <a:r>
              <a:rPr lang="en-US" b="0" i="0" u="none" strike="noStrike" baseline="0" dirty="0">
                <a:latin typeface="Palatino-Roman"/>
              </a:rPr>
              <a:t>Remember, you will need to be in the directory above </a:t>
            </a:r>
            <a:r>
              <a:rPr lang="en-US" b="1" i="0" u="none" strike="noStrike" baseline="0" dirty="0" err="1">
                <a:latin typeface="Palatino-Bold"/>
              </a:rPr>
              <a:t>MyPack</a:t>
            </a:r>
            <a:r>
              <a:rPr lang="en-US" b="1" i="0" u="none" strike="noStrike" baseline="0" dirty="0">
                <a:latin typeface="Palatino-Bold"/>
              </a:rPr>
              <a:t> </a:t>
            </a:r>
            <a:r>
              <a:rPr lang="en-US" b="0" i="0" u="none" strike="noStrike" baseline="0" dirty="0">
                <a:latin typeface="Palatino-Roman"/>
              </a:rPr>
              <a:t>when you execute this command.</a:t>
            </a:r>
            <a:endParaRPr lang="en-IN" b="1" dirty="0">
              <a:solidFill>
                <a:srgbClr val="7030A0"/>
              </a:solidFill>
              <a:latin typeface="Courier"/>
            </a:endParaRPr>
          </a:p>
          <a:p>
            <a:pPr algn="l"/>
            <a:r>
              <a:rPr lang="en-US" b="0" i="0" u="none" strike="noStrike" baseline="0" dirty="0">
                <a:latin typeface="Palatino-Roman"/>
              </a:rPr>
              <a:t>As explained, </a:t>
            </a:r>
            <a:r>
              <a:rPr lang="en-US" b="1" i="0" u="none" strike="noStrike" baseline="0" dirty="0" err="1">
                <a:latin typeface="Palatino-Bold"/>
              </a:rPr>
              <a:t>AccountBalance</a:t>
            </a:r>
            <a:r>
              <a:rPr lang="en-US" b="1" i="0" u="none" strike="noStrike" baseline="0" dirty="0">
                <a:latin typeface="Palatino-Bold"/>
              </a:rPr>
              <a:t> </a:t>
            </a:r>
            <a:r>
              <a:rPr lang="en-US" b="0" i="0" u="none" strike="noStrike" baseline="0" dirty="0">
                <a:latin typeface="Palatino-Roman"/>
              </a:rPr>
              <a:t>is now part of the package </a:t>
            </a:r>
            <a:r>
              <a:rPr lang="en-US" b="1" i="0" u="none" strike="noStrike" baseline="0" dirty="0" err="1">
                <a:latin typeface="Palatino-Bold"/>
              </a:rPr>
              <a:t>MyPack</a:t>
            </a:r>
            <a:r>
              <a:rPr lang="en-US" b="0" i="0" u="none" strike="noStrike" baseline="0" dirty="0">
                <a:latin typeface="Palatino-Roman"/>
              </a:rPr>
              <a:t>. This means that it cannot be executed by itself. That is, you cannot use this command line:</a:t>
            </a:r>
          </a:p>
          <a:p>
            <a:pPr algn="l"/>
            <a:r>
              <a:rPr lang="en-IN" b="0" i="0" u="none" strike="noStrike" baseline="0" dirty="0">
                <a:latin typeface="Courier"/>
              </a:rPr>
              <a:t>java </a:t>
            </a:r>
            <a:r>
              <a:rPr lang="en-IN" b="0" i="0" u="none" strike="noStrike" baseline="0" dirty="0" err="1">
                <a:latin typeface="Courier"/>
              </a:rPr>
              <a:t>AccountBalance</a:t>
            </a:r>
            <a:endParaRPr lang="en-IN" b="0" i="0" u="none" strike="noStrike" baseline="0" dirty="0">
              <a:latin typeface="Courier"/>
            </a:endParaRPr>
          </a:p>
          <a:p>
            <a:pPr algn="l"/>
            <a:r>
              <a:rPr lang="en-US" b="1" i="0" u="none" strike="noStrike" baseline="0" dirty="0" err="1">
                <a:latin typeface="Palatino-Bold"/>
              </a:rPr>
              <a:t>AccountBalance</a:t>
            </a:r>
            <a:r>
              <a:rPr lang="en-US" b="1" i="0" u="none" strike="noStrike" baseline="0" dirty="0">
                <a:latin typeface="Palatino-Bold"/>
              </a:rPr>
              <a:t> </a:t>
            </a:r>
            <a:r>
              <a:rPr lang="en-US" b="0" i="0" u="none" strike="noStrike" baseline="0" dirty="0">
                <a:latin typeface="Palatino-Roman"/>
              </a:rPr>
              <a:t>must be qualified with its package name.</a:t>
            </a:r>
            <a:endParaRPr lang="en-IN" sz="2400" b="1" i="0" u="none" strike="noStrike" baseline="0" dirty="0">
              <a:solidFill>
                <a:srgbClr val="7030A0"/>
              </a:solidFill>
              <a:latin typeface="Courier"/>
            </a:endParaRPr>
          </a:p>
        </p:txBody>
      </p:sp>
    </p:spTree>
    <p:extLst>
      <p:ext uri="{BB962C8B-B14F-4D97-AF65-F5344CB8AC3E}">
        <p14:creationId xmlns:p14="http://schemas.microsoft.com/office/powerpoint/2010/main" val="400916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sz="3600" b="1" i="0" u="none" strike="noStrike" baseline="0" dirty="0">
                <a:latin typeface="FranklinGothic-DemiCnd"/>
              </a:rPr>
              <a:t>Access Protection</a:t>
            </a:r>
            <a:endParaRPr lang="en-IN" sz="80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683582"/>
            <a:ext cx="11479781" cy="5379867"/>
          </a:xfrm>
        </p:spPr>
        <p:txBody>
          <a:bodyPr>
            <a:normAutofit/>
          </a:bodyPr>
          <a:lstStyle/>
          <a:p>
            <a:pPr algn="l"/>
            <a:r>
              <a:rPr lang="en-US" sz="1800" b="0" i="0" u="none" strike="noStrike" baseline="0" dirty="0">
                <a:solidFill>
                  <a:srgbClr val="000000"/>
                </a:solidFill>
                <a:latin typeface="Palatino-Roman"/>
              </a:rPr>
              <a:t>Classes and packages are both means of encapsulating and containing the name space and scope of variables and methods. </a:t>
            </a:r>
          </a:p>
          <a:p>
            <a:pPr algn="l"/>
            <a:r>
              <a:rPr lang="en-US" sz="1800" b="0" i="0" u="none" strike="noStrike" baseline="0" dirty="0">
                <a:solidFill>
                  <a:srgbClr val="000000"/>
                </a:solidFill>
                <a:latin typeface="Palatino-Roman"/>
              </a:rPr>
              <a:t>Packages act as containers for classes and other subordinate packages. Classes act as containers for data and code.</a:t>
            </a:r>
          </a:p>
          <a:p>
            <a:pPr algn="l"/>
            <a:r>
              <a:rPr lang="en-US" sz="1800" b="0" i="0" u="none" strike="noStrike" baseline="0" dirty="0">
                <a:solidFill>
                  <a:srgbClr val="000000"/>
                </a:solidFill>
                <a:latin typeface="Palatino-Roman"/>
              </a:rPr>
              <a:t> </a:t>
            </a:r>
            <a:r>
              <a:rPr lang="en-US" sz="1800" b="1" i="0" u="none" strike="noStrike" baseline="0" dirty="0">
                <a:solidFill>
                  <a:srgbClr val="000000"/>
                </a:solidFill>
                <a:latin typeface="Palatino-Roman"/>
              </a:rPr>
              <a:t>The class is Java’s smallest unit of abstraction. </a:t>
            </a:r>
          </a:p>
          <a:p>
            <a:pPr algn="l"/>
            <a:r>
              <a:rPr lang="en-US" sz="1800" b="0" i="0" u="none" strike="noStrike" baseline="0" dirty="0">
                <a:solidFill>
                  <a:srgbClr val="000000"/>
                </a:solidFill>
                <a:latin typeface="Palatino-Roman"/>
              </a:rPr>
              <a:t>Because of the interplay between classes and packages, Java addresses four categories of visibility for class members:</a:t>
            </a:r>
          </a:p>
          <a:p>
            <a:pPr marL="0" indent="0" algn="l">
              <a:buNone/>
            </a:pPr>
            <a:r>
              <a:rPr lang="en-US" sz="1800" b="0" i="0" u="none" strike="noStrike" baseline="0" dirty="0">
                <a:solidFill>
                  <a:srgbClr val="231F20"/>
                </a:solidFill>
                <a:latin typeface="Palatino-Roman"/>
              </a:rPr>
              <a:t>	</a:t>
            </a:r>
            <a:r>
              <a:rPr lang="en-US" b="1" i="0" u="none" strike="noStrike" baseline="0" dirty="0">
                <a:solidFill>
                  <a:srgbClr val="231F20"/>
                </a:solidFill>
                <a:latin typeface="Palatino-Roman"/>
              </a:rPr>
              <a:t>• </a:t>
            </a:r>
            <a:r>
              <a:rPr lang="en-US" b="1" i="0" u="none" strike="noStrike" baseline="0" dirty="0">
                <a:solidFill>
                  <a:srgbClr val="000000"/>
                </a:solidFill>
                <a:latin typeface="Palatino-Roman"/>
              </a:rPr>
              <a:t>Subclasses in the same package</a:t>
            </a:r>
          </a:p>
          <a:p>
            <a:pPr marL="0" indent="0" algn="l">
              <a:buNone/>
            </a:pPr>
            <a:r>
              <a:rPr lang="en-US" b="1" i="0" u="none" strike="noStrike" baseline="0" dirty="0">
                <a:solidFill>
                  <a:srgbClr val="231F20"/>
                </a:solidFill>
                <a:latin typeface="Palatino-Roman"/>
              </a:rPr>
              <a:t>	• </a:t>
            </a:r>
            <a:r>
              <a:rPr lang="en-US" b="1" i="0" u="none" strike="noStrike" baseline="0" dirty="0">
                <a:solidFill>
                  <a:srgbClr val="000000"/>
                </a:solidFill>
                <a:latin typeface="Palatino-Roman"/>
              </a:rPr>
              <a:t>Non-subclasses in the same package</a:t>
            </a:r>
          </a:p>
          <a:p>
            <a:pPr marL="0" indent="0" algn="l">
              <a:buNone/>
            </a:pPr>
            <a:r>
              <a:rPr lang="en-IN" b="1" i="0" u="none" strike="noStrike" baseline="0" dirty="0">
                <a:solidFill>
                  <a:srgbClr val="231F20"/>
                </a:solidFill>
                <a:latin typeface="Palatino-Roman"/>
              </a:rPr>
              <a:t>	• </a:t>
            </a:r>
            <a:r>
              <a:rPr lang="en-IN" b="1" i="0" u="none" strike="noStrike" baseline="0" dirty="0">
                <a:solidFill>
                  <a:srgbClr val="000000"/>
                </a:solidFill>
                <a:latin typeface="Palatino-Roman"/>
              </a:rPr>
              <a:t>Subclasses in different packages</a:t>
            </a:r>
          </a:p>
          <a:p>
            <a:pPr marL="0" indent="0" algn="l">
              <a:buNone/>
            </a:pPr>
            <a:r>
              <a:rPr lang="en-US" b="1" i="0" u="none" strike="noStrike" baseline="0" dirty="0">
                <a:solidFill>
                  <a:srgbClr val="231F20"/>
                </a:solidFill>
                <a:latin typeface="Palatino-Roman"/>
              </a:rPr>
              <a:t>	• </a:t>
            </a:r>
            <a:r>
              <a:rPr lang="en-US" b="1" i="0" u="none" strike="noStrike" baseline="0" dirty="0">
                <a:solidFill>
                  <a:srgbClr val="000000"/>
                </a:solidFill>
                <a:latin typeface="Palatino-Roman"/>
              </a:rPr>
              <a:t>Classes that are neither in the same package nor subclasses</a:t>
            </a:r>
            <a:endParaRPr lang="en-IN" sz="2800" b="1" i="0" u="none" strike="noStrike" baseline="0" dirty="0">
              <a:solidFill>
                <a:srgbClr val="7030A0"/>
              </a:solidFill>
              <a:latin typeface="Courier"/>
            </a:endParaRPr>
          </a:p>
        </p:txBody>
      </p:sp>
    </p:spTree>
    <p:extLst>
      <p:ext uri="{BB962C8B-B14F-4D97-AF65-F5344CB8AC3E}">
        <p14:creationId xmlns:p14="http://schemas.microsoft.com/office/powerpoint/2010/main" val="52782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sz="3200" b="1" i="0" u="none" strike="noStrike" baseline="0" dirty="0">
                <a:latin typeface="FranklinGothic-DemiCnd"/>
              </a:rPr>
              <a:t>Access Protection</a:t>
            </a:r>
            <a:endParaRPr lang="en-IN" sz="48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683582"/>
            <a:ext cx="11479781" cy="5379867"/>
          </a:xfrm>
        </p:spPr>
        <p:txBody>
          <a:bodyPr>
            <a:normAutofit/>
          </a:bodyPr>
          <a:lstStyle/>
          <a:p>
            <a:pPr algn="l"/>
            <a:endParaRPr lang="en-IN" sz="2800" b="1" i="0" u="none" strike="noStrike" baseline="0" dirty="0">
              <a:solidFill>
                <a:srgbClr val="7030A0"/>
              </a:solidFill>
              <a:latin typeface="Courier"/>
            </a:endParaRPr>
          </a:p>
        </p:txBody>
      </p:sp>
      <p:pic>
        <p:nvPicPr>
          <p:cNvPr id="4" name="Picture 3">
            <a:extLst>
              <a:ext uri="{FF2B5EF4-FFF2-40B4-BE49-F238E27FC236}">
                <a16:creationId xmlns:a16="http://schemas.microsoft.com/office/drawing/2014/main" id="{11C6BFCD-B36E-42CD-A096-87ED6095966B}"/>
              </a:ext>
            </a:extLst>
          </p:cNvPr>
          <p:cNvPicPr>
            <a:picLocks noChangeAspect="1"/>
          </p:cNvPicPr>
          <p:nvPr/>
        </p:nvPicPr>
        <p:blipFill>
          <a:blip r:embed="rId2"/>
          <a:stretch>
            <a:fillRect/>
          </a:stretch>
        </p:blipFill>
        <p:spPr>
          <a:xfrm>
            <a:off x="648929" y="683582"/>
            <a:ext cx="10854813" cy="5097786"/>
          </a:xfrm>
          <a:prstGeom prst="rect">
            <a:avLst/>
          </a:prstGeom>
        </p:spPr>
      </p:pic>
    </p:spTree>
    <p:extLst>
      <p:ext uri="{BB962C8B-B14F-4D97-AF65-F5344CB8AC3E}">
        <p14:creationId xmlns:p14="http://schemas.microsoft.com/office/powerpoint/2010/main" val="385228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sz="3200" b="1" i="0" u="none" strike="noStrike" baseline="0" dirty="0">
                <a:latin typeface="FranklinGothic-DemiCnd"/>
              </a:rPr>
              <a:t>Access Protection</a:t>
            </a:r>
            <a:endParaRPr lang="en-IN" sz="48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692460"/>
            <a:ext cx="11479781" cy="5379867"/>
          </a:xfrm>
        </p:spPr>
        <p:txBody>
          <a:bodyPr>
            <a:normAutofit/>
          </a:bodyPr>
          <a:lstStyle/>
          <a:p>
            <a:pPr algn="just"/>
            <a:r>
              <a:rPr lang="en-US" sz="2800" b="0" i="0" u="none" strike="noStrike" baseline="0" dirty="0">
                <a:latin typeface="Palatino-Roman"/>
              </a:rPr>
              <a:t>A non-nested class has only two possible access levels: default and public. </a:t>
            </a:r>
          </a:p>
          <a:p>
            <a:pPr algn="just"/>
            <a:r>
              <a:rPr lang="en-US" sz="2800" b="0" i="0" u="none" strike="noStrike" baseline="0" dirty="0">
                <a:latin typeface="Palatino-Roman"/>
              </a:rPr>
              <a:t>When a class is declared as </a:t>
            </a:r>
            <a:r>
              <a:rPr lang="en-US" sz="2800" b="1" i="0" u="none" strike="noStrike" baseline="0" dirty="0">
                <a:latin typeface="Palatino-Bold"/>
              </a:rPr>
              <a:t>public</a:t>
            </a:r>
            <a:r>
              <a:rPr lang="en-US" sz="2800" b="0" i="0" u="none" strike="noStrike" baseline="0" dirty="0">
                <a:latin typeface="Palatino-Roman"/>
              </a:rPr>
              <a:t>, it is accessible by any other code. </a:t>
            </a:r>
          </a:p>
          <a:p>
            <a:pPr algn="just"/>
            <a:endParaRPr lang="en-US" sz="2800" dirty="0">
              <a:latin typeface="Palatino-Roman"/>
            </a:endParaRPr>
          </a:p>
          <a:p>
            <a:pPr algn="just"/>
            <a:r>
              <a:rPr lang="en-US" sz="2800" b="0" i="0" u="none" strike="noStrike" baseline="0" dirty="0">
                <a:latin typeface="Palatino-Roman"/>
              </a:rPr>
              <a:t>If a class has default access, then it can only be accessed by other code within its same package. </a:t>
            </a:r>
          </a:p>
          <a:p>
            <a:pPr algn="just"/>
            <a:r>
              <a:rPr lang="en-US" sz="2800" b="0" i="0" u="none" strike="noStrike" baseline="0" dirty="0">
                <a:latin typeface="Palatino-Roman"/>
              </a:rPr>
              <a:t>When a class is public, it must be the only public class declared in the </a:t>
            </a:r>
            <a:r>
              <a:rPr lang="en-US" sz="2800" b="0" i="0" u="none" strike="noStrike" baseline="0" dirty="0" err="1">
                <a:latin typeface="Palatino-Roman"/>
              </a:rPr>
              <a:t>file,and</a:t>
            </a:r>
            <a:r>
              <a:rPr lang="en-US" sz="2800" b="0" i="0" u="none" strike="noStrike" baseline="0" dirty="0">
                <a:latin typeface="Palatino-Roman"/>
              </a:rPr>
              <a:t> the file must have the same name as the class.</a:t>
            </a:r>
            <a:endParaRPr lang="en-IN" sz="4000" b="1" i="0" u="none" strike="noStrike" baseline="0" dirty="0">
              <a:solidFill>
                <a:srgbClr val="7030A0"/>
              </a:solidFill>
              <a:latin typeface="Courier"/>
            </a:endParaRPr>
          </a:p>
        </p:txBody>
      </p:sp>
    </p:spTree>
    <p:extLst>
      <p:ext uri="{BB962C8B-B14F-4D97-AF65-F5344CB8AC3E}">
        <p14:creationId xmlns:p14="http://schemas.microsoft.com/office/powerpoint/2010/main" val="330223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b="1" i="0" u="none" strike="noStrike" baseline="0" dirty="0">
                <a:latin typeface="FranklinGothic-DemiCnd"/>
              </a:rPr>
              <a:t>An Access Example</a:t>
            </a:r>
            <a:endParaRPr lang="en-IN" sz="7200" b="1" dirty="0"/>
          </a:p>
        </p:txBody>
      </p:sp>
      <p:graphicFrame>
        <p:nvGraphicFramePr>
          <p:cNvPr id="4" name="Table 4">
            <a:extLst>
              <a:ext uri="{FF2B5EF4-FFF2-40B4-BE49-F238E27FC236}">
                <a16:creationId xmlns:a16="http://schemas.microsoft.com/office/drawing/2014/main" id="{35D02A25-B13F-4B5D-97CF-8B8E466C53E2}"/>
              </a:ext>
            </a:extLst>
          </p:cNvPr>
          <p:cNvGraphicFramePr>
            <a:graphicFrameLocks noGrp="1"/>
          </p:cNvGraphicFramePr>
          <p:nvPr>
            <p:ph idx="1"/>
            <p:extLst>
              <p:ext uri="{D42A27DB-BD31-4B8C-83A1-F6EECF244321}">
                <p14:modId xmlns:p14="http://schemas.microsoft.com/office/powerpoint/2010/main" val="2523611587"/>
              </p:ext>
            </p:extLst>
          </p:nvPr>
        </p:nvGraphicFramePr>
        <p:xfrm>
          <a:off x="417250" y="683582"/>
          <a:ext cx="11647503" cy="5140169"/>
        </p:xfrm>
        <a:graphic>
          <a:graphicData uri="http://schemas.openxmlformats.org/drawingml/2006/table">
            <a:tbl>
              <a:tblPr firstRow="1" bandRow="1">
                <a:tableStyleId>{0E3FDE45-AF77-4B5C-9715-49D594BDF05E}</a:tableStyleId>
              </a:tblPr>
              <a:tblGrid>
                <a:gridCol w="5620308">
                  <a:extLst>
                    <a:ext uri="{9D8B030D-6E8A-4147-A177-3AD203B41FA5}">
                      <a16:colId xmlns:a16="http://schemas.microsoft.com/office/drawing/2014/main" val="657133622"/>
                    </a:ext>
                  </a:extLst>
                </a:gridCol>
                <a:gridCol w="6027195">
                  <a:extLst>
                    <a:ext uri="{9D8B030D-6E8A-4147-A177-3AD203B41FA5}">
                      <a16:colId xmlns:a16="http://schemas.microsoft.com/office/drawing/2014/main" val="2911532049"/>
                    </a:ext>
                  </a:extLst>
                </a:gridCol>
              </a:tblGrid>
              <a:tr h="5140169">
                <a:tc>
                  <a:txBody>
                    <a:bodyPr/>
                    <a:lstStyle/>
                    <a:p>
                      <a:pPr marL="0" indent="0" algn="l">
                        <a:buNone/>
                      </a:pPr>
                      <a:r>
                        <a:rPr lang="en-IN" sz="3600" b="1" i="0" u="none" strike="noStrike" baseline="0" dirty="0">
                          <a:solidFill>
                            <a:schemeClr val="accent3">
                              <a:lumMod val="75000"/>
                            </a:schemeClr>
                          </a:solidFill>
                          <a:latin typeface="Courier"/>
                        </a:rPr>
                        <a:t>package p1;</a:t>
                      </a:r>
                    </a:p>
                    <a:p>
                      <a:pPr marL="0" indent="0" algn="l">
                        <a:buNone/>
                      </a:pPr>
                      <a:r>
                        <a:rPr lang="en-IN" sz="2800" b="1" i="0" u="none" strike="noStrike" baseline="0" dirty="0">
                          <a:latin typeface="Courier"/>
                        </a:rPr>
                        <a:t>public class Protection {</a:t>
                      </a:r>
                    </a:p>
                    <a:p>
                      <a:pPr marL="0" indent="0" algn="l">
                        <a:buNone/>
                      </a:pPr>
                      <a:r>
                        <a:rPr lang="en-IN" sz="2800" b="1" i="0" u="none" strike="noStrike" baseline="0" dirty="0">
                          <a:solidFill>
                            <a:srgbClr val="FF0000"/>
                          </a:solidFill>
                          <a:latin typeface="Courier"/>
                        </a:rPr>
                        <a:t>int n = 1;//default access</a:t>
                      </a:r>
                    </a:p>
                    <a:p>
                      <a:pPr marL="0" indent="0" algn="l">
                        <a:buNone/>
                      </a:pPr>
                      <a:r>
                        <a:rPr lang="nb-NO" sz="2800" b="1" i="0" u="none" strike="noStrike" baseline="0" dirty="0">
                          <a:solidFill>
                            <a:schemeClr val="accent2">
                              <a:lumMod val="75000"/>
                            </a:schemeClr>
                          </a:solidFill>
                          <a:latin typeface="Courier"/>
                        </a:rPr>
                        <a:t>private int n_pri = 2;</a:t>
                      </a:r>
                    </a:p>
                    <a:p>
                      <a:pPr marL="0" indent="0" algn="l">
                        <a:buNone/>
                      </a:pPr>
                      <a:r>
                        <a:rPr lang="en-US" sz="2800" b="1" i="0" u="none" strike="noStrike" baseline="0" dirty="0">
                          <a:solidFill>
                            <a:srgbClr val="00B050"/>
                          </a:solidFill>
                          <a:latin typeface="Courier"/>
                        </a:rPr>
                        <a:t>protected int </a:t>
                      </a:r>
                      <a:r>
                        <a:rPr lang="en-US" sz="2800" b="1" i="0" u="none" strike="noStrike" baseline="0" dirty="0" err="1">
                          <a:solidFill>
                            <a:srgbClr val="00B050"/>
                          </a:solidFill>
                          <a:latin typeface="Courier"/>
                        </a:rPr>
                        <a:t>n_pro</a:t>
                      </a:r>
                      <a:r>
                        <a:rPr lang="en-US" sz="2800" b="1" i="0" u="none" strike="noStrike" baseline="0" dirty="0">
                          <a:solidFill>
                            <a:srgbClr val="00B050"/>
                          </a:solidFill>
                          <a:latin typeface="Courier"/>
                        </a:rPr>
                        <a:t> = 3;</a:t>
                      </a:r>
                    </a:p>
                    <a:p>
                      <a:pPr marL="0" indent="0" algn="l">
                        <a:buNone/>
                      </a:pPr>
                      <a:r>
                        <a:rPr lang="en-IN" sz="2800" b="1" i="0" u="none" strike="noStrike" baseline="0" dirty="0">
                          <a:solidFill>
                            <a:srgbClr val="0070C0"/>
                          </a:solidFill>
                          <a:latin typeface="Courier"/>
                        </a:rPr>
                        <a:t>public int </a:t>
                      </a:r>
                      <a:r>
                        <a:rPr lang="en-IN" sz="2800" b="1" i="0" u="none" strike="noStrike" baseline="0" dirty="0" err="1">
                          <a:solidFill>
                            <a:srgbClr val="0070C0"/>
                          </a:solidFill>
                          <a:latin typeface="Courier"/>
                        </a:rPr>
                        <a:t>n_pub</a:t>
                      </a:r>
                      <a:r>
                        <a:rPr lang="en-IN" sz="2800" b="1" i="0" u="none" strike="noStrike" baseline="0" dirty="0">
                          <a:solidFill>
                            <a:srgbClr val="0070C0"/>
                          </a:solidFill>
                          <a:latin typeface="Courier"/>
                        </a:rPr>
                        <a:t> = 4;</a:t>
                      </a:r>
                    </a:p>
                    <a:p>
                      <a:pPr marL="0" indent="0" algn="l">
                        <a:buNone/>
                      </a:pPr>
                      <a:r>
                        <a:rPr lang="en-IN" sz="2800" b="1" i="0" u="none" strike="noStrike" baseline="0" dirty="0">
                          <a:latin typeface="Courier"/>
                        </a:rPr>
                        <a:t>public Protection() </a:t>
                      </a:r>
                    </a:p>
                    <a:p>
                      <a:pPr marL="0" indent="0" algn="l">
                        <a:buNone/>
                      </a:pPr>
                      <a:r>
                        <a:rPr lang="en-IN" sz="2800" b="1" i="0" u="none" strike="noStrike" baseline="0" dirty="0">
                          <a:latin typeface="Courier"/>
                        </a:rPr>
                        <a:t>{</a:t>
                      </a:r>
                    </a:p>
                    <a:p>
                      <a:endParaRPr lang="en-IN" dirty="0"/>
                    </a:p>
                  </a:txBody>
                  <a:tcPr/>
                </a:tc>
                <a:tc>
                  <a:txBody>
                    <a:bodyPr/>
                    <a:lstStyle/>
                    <a:p>
                      <a:pPr marL="0" indent="0" algn="l">
                        <a:buNone/>
                      </a:pPr>
                      <a:r>
                        <a:rPr lang="en-IN" sz="2400" b="1" i="0" u="none" strike="noStrike" baseline="0" dirty="0" err="1">
                          <a:latin typeface="Courier"/>
                        </a:rPr>
                        <a:t>System.out.println</a:t>
                      </a:r>
                      <a:r>
                        <a:rPr lang="en-IN" sz="2400" b="1" i="0" u="none" strike="noStrike" baseline="0" dirty="0">
                          <a:latin typeface="Courier"/>
                        </a:rPr>
                        <a:t>("base constructor");</a:t>
                      </a:r>
                    </a:p>
                    <a:p>
                      <a:pPr marL="0" indent="0" algn="l">
                        <a:buNone/>
                      </a:pPr>
                      <a:r>
                        <a:rPr lang="pt-BR" sz="2400" b="1" i="0" u="none" strike="noStrike" baseline="0" dirty="0">
                          <a:latin typeface="Courier"/>
                        </a:rPr>
                        <a:t>System.out.println("n = " + n);</a:t>
                      </a:r>
                    </a:p>
                    <a:p>
                      <a:pPr marL="0" indent="0" algn="l">
                        <a:buNone/>
                      </a:pPr>
                      <a:r>
                        <a:rPr lang="pt-BR" sz="2400" b="1" i="0" u="none" strike="noStrike" baseline="0" dirty="0">
                          <a:latin typeface="Courier"/>
                        </a:rPr>
                        <a:t>System.out.println("n_pri = " + n_pri);</a:t>
                      </a:r>
                    </a:p>
                    <a:p>
                      <a:pPr marL="0" indent="0" algn="l">
                        <a:buNone/>
                      </a:pPr>
                      <a:r>
                        <a:rPr lang="de-DE" sz="2400" b="1" i="0" u="none" strike="noStrike" baseline="0" dirty="0">
                          <a:latin typeface="Courier"/>
                        </a:rPr>
                        <a:t>System.out.println("n_pro = " + n_pro);</a:t>
                      </a:r>
                    </a:p>
                    <a:p>
                      <a:pPr marL="0" indent="0" algn="l">
                        <a:buNone/>
                      </a:pPr>
                      <a:r>
                        <a:rPr lang="pt-BR" sz="2400" b="1" i="0" u="none" strike="noStrike" baseline="0" dirty="0">
                          <a:latin typeface="Courier"/>
                        </a:rPr>
                        <a:t>System.out.println("n_pub = " + n_pub);</a:t>
                      </a:r>
                    </a:p>
                    <a:p>
                      <a:pPr marL="0" indent="0" algn="l">
                        <a:buNone/>
                      </a:pPr>
                      <a:r>
                        <a:rPr lang="en-IN" sz="2400" b="1" i="0" u="none" strike="noStrike" baseline="0" dirty="0">
                          <a:latin typeface="Courier"/>
                        </a:rPr>
                        <a:t>}</a:t>
                      </a:r>
                    </a:p>
                    <a:p>
                      <a:pPr marL="0" indent="0" algn="l">
                        <a:buNone/>
                      </a:pPr>
                      <a:r>
                        <a:rPr lang="en-IN" sz="2400" b="1" i="0" u="none" strike="noStrike" baseline="0" dirty="0">
                          <a:latin typeface="Courier"/>
                        </a:rPr>
                        <a:t>}</a:t>
                      </a:r>
                      <a:endParaRPr lang="en-IN" sz="2400" dirty="0"/>
                    </a:p>
                  </a:txBody>
                  <a:tcPr/>
                </a:tc>
                <a:extLst>
                  <a:ext uri="{0D108BD9-81ED-4DB2-BD59-A6C34878D82A}">
                    <a16:rowId xmlns:a16="http://schemas.microsoft.com/office/drawing/2014/main" val="1419542332"/>
                  </a:ext>
                </a:extLst>
              </a:tr>
            </a:tbl>
          </a:graphicData>
        </a:graphic>
      </p:graphicFrame>
    </p:spTree>
    <p:extLst>
      <p:ext uri="{BB962C8B-B14F-4D97-AF65-F5344CB8AC3E}">
        <p14:creationId xmlns:p14="http://schemas.microsoft.com/office/powerpoint/2010/main" val="167879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fontScale="90000"/>
          </a:bodyPr>
          <a:lstStyle/>
          <a:p>
            <a:endParaRPr lang="en-IN" sz="72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133164"/>
            <a:ext cx="11479781" cy="6196614"/>
          </a:xfrm>
        </p:spPr>
        <p:txBody>
          <a:bodyPr>
            <a:normAutofit/>
          </a:bodyPr>
          <a:lstStyle/>
          <a:p>
            <a:pPr marL="0" indent="0" algn="l">
              <a:buNone/>
            </a:pPr>
            <a:r>
              <a:rPr lang="en-US" sz="1800" b="1" i="0" u="none" strike="noStrike" baseline="0" dirty="0">
                <a:latin typeface="Palatino-Roman"/>
              </a:rPr>
              <a:t>This is file </a:t>
            </a:r>
            <a:r>
              <a:rPr lang="en-US" sz="1800" b="1" i="0" u="none" strike="noStrike" baseline="0" dirty="0">
                <a:latin typeface="Palatino-Bold"/>
              </a:rPr>
              <a:t>Derived.java</a:t>
            </a:r>
            <a:r>
              <a:rPr lang="en-US" sz="1800" b="1" i="0" u="none" strike="noStrike" baseline="0" dirty="0">
                <a:latin typeface="Palatino-Roman"/>
              </a:rPr>
              <a:t>:</a:t>
            </a:r>
          </a:p>
          <a:p>
            <a:pPr marL="0" indent="0" algn="l">
              <a:buNone/>
            </a:pPr>
            <a:r>
              <a:rPr lang="en-IN" b="1" i="0" u="none" strike="noStrike" baseline="0" dirty="0">
                <a:highlight>
                  <a:srgbClr val="FFFF00"/>
                </a:highlight>
                <a:latin typeface="Courier"/>
              </a:rPr>
              <a:t>package p1;</a:t>
            </a:r>
          </a:p>
          <a:p>
            <a:pPr marL="0" indent="0" algn="l">
              <a:buNone/>
            </a:pPr>
            <a:r>
              <a:rPr lang="en-IN" b="1" i="0" u="none" strike="noStrike" baseline="0" dirty="0">
                <a:latin typeface="Courier"/>
              </a:rPr>
              <a:t>class Derived extends Protection {</a:t>
            </a:r>
          </a:p>
          <a:p>
            <a:pPr marL="0" indent="0" algn="l">
              <a:buNone/>
            </a:pPr>
            <a:r>
              <a:rPr lang="en-IN" b="1" i="0" u="none" strike="noStrike" baseline="0" dirty="0">
                <a:latin typeface="Courier"/>
              </a:rPr>
              <a:t>Derived() {</a:t>
            </a:r>
          </a:p>
          <a:p>
            <a:pPr marL="0" indent="0" algn="l">
              <a:buNone/>
            </a:pPr>
            <a:r>
              <a:rPr lang="en-US" b="1" i="0" u="none" strike="noStrike" baseline="0" dirty="0" err="1">
                <a:latin typeface="Courier"/>
              </a:rPr>
              <a:t>System.out.println</a:t>
            </a:r>
            <a:r>
              <a:rPr lang="en-US" b="1" i="0" u="none" strike="noStrike" baseline="0" dirty="0">
                <a:latin typeface="Courier"/>
              </a:rPr>
              <a:t>("derived constructor");</a:t>
            </a:r>
          </a:p>
          <a:p>
            <a:pPr marL="0" indent="0" algn="l">
              <a:buNone/>
            </a:pPr>
            <a:r>
              <a:rPr lang="pt-BR" b="1" i="0" u="none" strike="noStrike" baseline="0" dirty="0">
                <a:latin typeface="Courier"/>
              </a:rPr>
              <a:t>System.out.println("n = " + n);</a:t>
            </a:r>
          </a:p>
          <a:p>
            <a:pPr marL="0" indent="0" algn="l">
              <a:buNone/>
            </a:pPr>
            <a:r>
              <a:rPr lang="en-IN" b="1" i="0" u="none" strike="noStrike" baseline="0" dirty="0">
                <a:solidFill>
                  <a:srgbClr val="C00000"/>
                </a:solidFill>
                <a:latin typeface="Courier"/>
              </a:rPr>
              <a:t>// class only</a:t>
            </a:r>
          </a:p>
          <a:p>
            <a:pPr marL="0" indent="0" algn="l">
              <a:buNone/>
            </a:pPr>
            <a:r>
              <a:rPr lang="pt-BR" b="1" i="0" u="none" strike="noStrike" baseline="0" dirty="0">
                <a:solidFill>
                  <a:srgbClr val="C00000"/>
                </a:solidFill>
                <a:latin typeface="Courier"/>
              </a:rPr>
              <a:t>// System.out.println("n_pri = "4 + n_pri);</a:t>
            </a:r>
          </a:p>
          <a:p>
            <a:pPr marL="0" indent="0" algn="l">
              <a:buNone/>
            </a:pPr>
            <a:r>
              <a:rPr lang="de-DE" b="1" i="0" u="none" strike="noStrike" baseline="0" dirty="0">
                <a:latin typeface="Courier"/>
              </a:rPr>
              <a:t>System.out.println("n_pro = " + n_pro);</a:t>
            </a:r>
          </a:p>
          <a:p>
            <a:pPr marL="0" indent="0" algn="l">
              <a:buNone/>
            </a:pPr>
            <a:r>
              <a:rPr lang="pt-BR" b="1" i="0" u="none" strike="noStrike" baseline="0" dirty="0">
                <a:latin typeface="Courier"/>
              </a:rPr>
              <a:t>System.out.println("n_pub = " + n_pub);</a:t>
            </a:r>
          </a:p>
          <a:p>
            <a:pPr marL="0" indent="0" algn="l">
              <a:buNone/>
            </a:pPr>
            <a:r>
              <a:rPr lang="en-IN" b="1" i="0" u="none" strike="noStrike" baseline="0" dirty="0">
                <a:latin typeface="Courier"/>
              </a:rPr>
              <a:t>}</a:t>
            </a:r>
          </a:p>
          <a:p>
            <a:pPr marL="0" indent="0" algn="l">
              <a:buNone/>
            </a:pPr>
            <a:r>
              <a:rPr lang="en-IN" b="1" i="0" u="none" strike="noStrike" baseline="0" dirty="0">
                <a:latin typeface="Courier"/>
              </a:rPr>
              <a:t>}</a:t>
            </a:r>
            <a:endParaRPr lang="en-IN" sz="3200" b="1" i="0" u="none" strike="noStrike" baseline="0" dirty="0">
              <a:solidFill>
                <a:srgbClr val="7030A0"/>
              </a:solidFill>
              <a:latin typeface="Courier"/>
            </a:endParaRPr>
          </a:p>
        </p:txBody>
      </p:sp>
    </p:spTree>
    <p:extLst>
      <p:ext uri="{BB962C8B-B14F-4D97-AF65-F5344CB8AC3E}">
        <p14:creationId xmlns:p14="http://schemas.microsoft.com/office/powerpoint/2010/main" val="419205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fontScale="90000"/>
          </a:bodyPr>
          <a:lstStyle/>
          <a:p>
            <a:endParaRPr lang="en-IN" sz="72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275208"/>
            <a:ext cx="11479781" cy="6338657"/>
          </a:xfrm>
        </p:spPr>
        <p:txBody>
          <a:bodyPr>
            <a:normAutofit/>
          </a:bodyPr>
          <a:lstStyle/>
          <a:p>
            <a:pPr marL="0" indent="0" algn="l">
              <a:buNone/>
            </a:pPr>
            <a:r>
              <a:rPr lang="en-US" sz="1800" b="1" i="0" u="none" strike="noStrike" baseline="0" dirty="0">
                <a:latin typeface="Palatino-Roman"/>
              </a:rPr>
              <a:t>This is file </a:t>
            </a:r>
            <a:r>
              <a:rPr lang="en-US" sz="1800" b="1" i="0" u="none" strike="noStrike" baseline="0" dirty="0">
                <a:latin typeface="Palatino-Bold"/>
              </a:rPr>
              <a:t>SamePackage.java</a:t>
            </a:r>
            <a:r>
              <a:rPr lang="en-US" sz="1800" b="1" i="0" u="none" strike="noStrike" baseline="0" dirty="0">
                <a:latin typeface="Palatino-Roman"/>
              </a:rPr>
              <a:t>:</a:t>
            </a:r>
          </a:p>
          <a:p>
            <a:pPr marL="0" indent="0" algn="l">
              <a:buNone/>
            </a:pPr>
            <a:r>
              <a:rPr lang="en-IN" sz="1800" b="1" i="0" u="none" strike="noStrike" baseline="0" dirty="0">
                <a:highlight>
                  <a:srgbClr val="FFFF00"/>
                </a:highlight>
                <a:latin typeface="Courier"/>
              </a:rPr>
              <a:t>package p1;</a:t>
            </a:r>
          </a:p>
          <a:p>
            <a:pPr marL="0" indent="0" algn="l">
              <a:buNone/>
            </a:pPr>
            <a:r>
              <a:rPr lang="en-IN" sz="1800" b="1" i="0" u="none" strike="noStrike" baseline="0" dirty="0">
                <a:latin typeface="Courier"/>
              </a:rPr>
              <a:t>class </a:t>
            </a:r>
            <a:r>
              <a:rPr lang="en-IN" sz="1800" b="1" i="0" u="none" strike="noStrike" baseline="0" dirty="0" err="1">
                <a:latin typeface="Courier"/>
              </a:rPr>
              <a:t>SamePackage</a:t>
            </a:r>
            <a:r>
              <a:rPr lang="en-IN" sz="1800" b="1" i="0" u="none" strike="noStrike" baseline="0" dirty="0">
                <a:latin typeface="Courier"/>
              </a:rPr>
              <a:t> {</a:t>
            </a:r>
          </a:p>
          <a:p>
            <a:pPr marL="0" indent="0" algn="l">
              <a:buNone/>
            </a:pPr>
            <a:r>
              <a:rPr lang="en-IN" sz="1800" b="1" i="0" u="none" strike="noStrike" baseline="0" dirty="0" err="1">
                <a:latin typeface="Courier"/>
              </a:rPr>
              <a:t>SamePackage</a:t>
            </a:r>
            <a:r>
              <a:rPr lang="en-IN" sz="1800" b="1" i="0" u="none" strike="noStrike" baseline="0" dirty="0">
                <a:latin typeface="Courier"/>
              </a:rPr>
              <a:t>() {</a:t>
            </a:r>
          </a:p>
          <a:p>
            <a:pPr marL="0" indent="0" algn="l">
              <a:buNone/>
            </a:pPr>
            <a:r>
              <a:rPr lang="en-IN" sz="1800" b="1" i="0" u="none" strike="noStrike" baseline="0" dirty="0">
                <a:latin typeface="Courier"/>
              </a:rPr>
              <a:t>Protection p = new Protection();</a:t>
            </a:r>
          </a:p>
          <a:p>
            <a:pPr marL="0" indent="0" algn="l">
              <a:buNone/>
            </a:pPr>
            <a:r>
              <a:rPr lang="en-US" sz="1800" b="1" i="0" u="none" strike="noStrike" baseline="0" dirty="0" err="1">
                <a:latin typeface="Courier"/>
              </a:rPr>
              <a:t>System.out.println</a:t>
            </a:r>
            <a:r>
              <a:rPr lang="en-US" sz="1800" b="1" i="0" u="none" strike="noStrike" baseline="0" dirty="0">
                <a:latin typeface="Courier"/>
              </a:rPr>
              <a:t>("same package constructor");</a:t>
            </a:r>
          </a:p>
          <a:p>
            <a:pPr marL="0" indent="0" algn="l">
              <a:buNone/>
            </a:pPr>
            <a:r>
              <a:rPr lang="en-IN" sz="1800" b="1" i="0" u="none" strike="noStrike" baseline="0" dirty="0" err="1">
                <a:latin typeface="Courier"/>
              </a:rPr>
              <a:t>System.out.println</a:t>
            </a:r>
            <a:r>
              <a:rPr lang="en-IN" sz="1800" b="1" i="0" u="none" strike="noStrike" baseline="0" dirty="0">
                <a:latin typeface="Courier"/>
              </a:rPr>
              <a:t>("n = " + </a:t>
            </a:r>
            <a:r>
              <a:rPr lang="en-IN" sz="1800" b="1" i="0" u="none" strike="noStrike" baseline="0" dirty="0" err="1">
                <a:latin typeface="Courier"/>
              </a:rPr>
              <a:t>p.n</a:t>
            </a:r>
            <a:r>
              <a:rPr lang="en-IN" sz="1800" b="1" i="0" u="none" strike="noStrike" baseline="0" dirty="0">
                <a:latin typeface="Courier"/>
              </a:rPr>
              <a:t>);</a:t>
            </a:r>
          </a:p>
          <a:p>
            <a:pPr marL="0" indent="0" algn="l">
              <a:buNone/>
            </a:pPr>
            <a:r>
              <a:rPr lang="en-IN" sz="1800" b="1" i="0" u="none" strike="noStrike" baseline="0" dirty="0">
                <a:solidFill>
                  <a:srgbClr val="C00000"/>
                </a:solidFill>
                <a:latin typeface="Courier"/>
              </a:rPr>
              <a:t>// class only</a:t>
            </a:r>
          </a:p>
          <a:p>
            <a:pPr marL="0" indent="0" algn="l">
              <a:buNone/>
            </a:pPr>
            <a:r>
              <a:rPr lang="nb-NO" sz="1800" b="1" i="0" u="none" strike="noStrike" baseline="0" dirty="0">
                <a:solidFill>
                  <a:srgbClr val="C00000"/>
                </a:solidFill>
                <a:latin typeface="Courier"/>
              </a:rPr>
              <a:t>// System.out.println("n_pri = " + p.n_pri);</a:t>
            </a:r>
          </a:p>
          <a:p>
            <a:pPr marL="0" indent="0" algn="l">
              <a:buNone/>
            </a:pPr>
            <a:r>
              <a:rPr lang="en-IN" sz="1800" b="1" i="0" u="none" strike="noStrike" baseline="0" dirty="0" err="1">
                <a:latin typeface="Courier"/>
              </a:rPr>
              <a:t>System.out.println</a:t>
            </a:r>
            <a:r>
              <a:rPr lang="en-IN" sz="1800" b="1" i="0" u="none" strike="noStrike" baseline="0" dirty="0">
                <a:latin typeface="Courier"/>
              </a:rPr>
              <a:t>("</a:t>
            </a:r>
            <a:r>
              <a:rPr lang="en-IN" sz="1800" b="1" i="0" u="none" strike="noStrike" baseline="0" dirty="0" err="1">
                <a:latin typeface="Courier"/>
              </a:rPr>
              <a:t>n_pro</a:t>
            </a:r>
            <a:r>
              <a:rPr lang="en-IN" sz="1800" b="1" i="0" u="none" strike="noStrike" baseline="0" dirty="0">
                <a:latin typeface="Courier"/>
              </a:rPr>
              <a:t> = " + </a:t>
            </a:r>
            <a:r>
              <a:rPr lang="en-IN" sz="1800" b="1" i="0" u="none" strike="noStrike" baseline="0" dirty="0" err="1">
                <a:latin typeface="Courier"/>
              </a:rPr>
              <a:t>p.n_pro</a:t>
            </a:r>
            <a:r>
              <a:rPr lang="en-IN" sz="1800" b="1" i="0" u="none" strike="noStrike" baseline="0" dirty="0">
                <a:latin typeface="Courier"/>
              </a:rPr>
              <a:t>);</a:t>
            </a:r>
          </a:p>
          <a:p>
            <a:pPr marL="0" indent="0" algn="l">
              <a:buNone/>
            </a:pPr>
            <a:r>
              <a:rPr lang="en-IN" sz="1800" b="1" i="0" u="none" strike="noStrike" baseline="0" dirty="0" err="1">
                <a:latin typeface="Courier"/>
              </a:rPr>
              <a:t>System.out.println</a:t>
            </a:r>
            <a:r>
              <a:rPr lang="en-IN" sz="1800" b="1" i="0" u="none" strike="noStrike" baseline="0" dirty="0">
                <a:latin typeface="Courier"/>
              </a:rPr>
              <a:t>("</a:t>
            </a:r>
            <a:r>
              <a:rPr lang="en-IN" sz="1800" b="1" i="0" u="none" strike="noStrike" baseline="0" dirty="0" err="1">
                <a:latin typeface="Courier"/>
              </a:rPr>
              <a:t>n_pub</a:t>
            </a:r>
            <a:r>
              <a:rPr lang="en-IN" sz="1800" b="1" i="0" u="none" strike="noStrike" baseline="0" dirty="0">
                <a:latin typeface="Courier"/>
              </a:rPr>
              <a:t> = " + </a:t>
            </a:r>
            <a:r>
              <a:rPr lang="en-IN" sz="1800" b="1" i="0" u="none" strike="noStrike" baseline="0" dirty="0" err="1">
                <a:latin typeface="Courier"/>
              </a:rPr>
              <a:t>p.n_pub</a:t>
            </a:r>
            <a:r>
              <a:rPr lang="en-IN" sz="1800" b="1" i="0" u="none" strike="noStrike" baseline="0" dirty="0">
                <a:latin typeface="Courier"/>
              </a:rPr>
              <a:t>);</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endParaRPr lang="en-IN" sz="3200" b="1" i="0" u="none" strike="noStrike" baseline="0" dirty="0">
              <a:solidFill>
                <a:srgbClr val="7030A0"/>
              </a:solidFill>
              <a:latin typeface="Courier"/>
            </a:endParaRPr>
          </a:p>
        </p:txBody>
      </p:sp>
    </p:spTree>
    <p:extLst>
      <p:ext uri="{BB962C8B-B14F-4D97-AF65-F5344CB8AC3E}">
        <p14:creationId xmlns:p14="http://schemas.microsoft.com/office/powerpoint/2010/main" val="59656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74E2-0021-4EAD-AABC-C7FE524DB79E}"/>
              </a:ext>
            </a:extLst>
          </p:cNvPr>
          <p:cNvSpPr>
            <a:spLocks noGrp="1"/>
          </p:cNvSpPr>
          <p:nvPr>
            <p:ph type="title"/>
          </p:nvPr>
        </p:nvSpPr>
        <p:spPr>
          <a:xfrm>
            <a:off x="71021" y="186431"/>
            <a:ext cx="10983229" cy="1225119"/>
          </a:xfrm>
        </p:spPr>
        <p:txBody>
          <a:bodyPr>
            <a:normAutofit/>
          </a:bodyPr>
          <a:lstStyle/>
          <a:p>
            <a:r>
              <a:rPr lang="en-US" sz="4400" dirty="0"/>
              <a:t>SYLLABUS</a:t>
            </a:r>
            <a:endParaRPr lang="en-IN" sz="4400" dirty="0"/>
          </a:p>
        </p:txBody>
      </p:sp>
      <p:pic>
        <p:nvPicPr>
          <p:cNvPr id="4" name="Content Placeholder 3">
            <a:extLst>
              <a:ext uri="{FF2B5EF4-FFF2-40B4-BE49-F238E27FC236}">
                <a16:creationId xmlns:a16="http://schemas.microsoft.com/office/drawing/2014/main" id="{C5E19954-1C29-4A29-A108-EE6EB0F988CC}"/>
              </a:ext>
            </a:extLst>
          </p:cNvPr>
          <p:cNvPicPr>
            <a:picLocks noGrp="1" noChangeAspect="1"/>
          </p:cNvPicPr>
          <p:nvPr>
            <p:ph idx="1"/>
          </p:nvPr>
        </p:nvPicPr>
        <p:blipFill>
          <a:blip r:embed="rId2"/>
          <a:stretch>
            <a:fillRect/>
          </a:stretch>
        </p:blipFill>
        <p:spPr>
          <a:xfrm>
            <a:off x="408374" y="1518082"/>
            <a:ext cx="11461072" cy="3852908"/>
          </a:xfrm>
          <a:prstGeom prst="rect">
            <a:avLst/>
          </a:prstGeom>
        </p:spPr>
      </p:pic>
    </p:spTree>
    <p:extLst>
      <p:ext uri="{BB962C8B-B14F-4D97-AF65-F5344CB8AC3E}">
        <p14:creationId xmlns:p14="http://schemas.microsoft.com/office/powerpoint/2010/main" val="60629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fontScale="90000"/>
          </a:bodyPr>
          <a:lstStyle/>
          <a:p>
            <a:endParaRPr lang="en-IN" sz="72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71022"/>
            <a:ext cx="11479781" cy="5992427"/>
          </a:xfrm>
        </p:spPr>
        <p:txBody>
          <a:bodyPr>
            <a:normAutofit/>
          </a:bodyPr>
          <a:lstStyle/>
          <a:p>
            <a:pPr marL="0" indent="0" algn="l">
              <a:buNone/>
            </a:pPr>
            <a:r>
              <a:rPr lang="en-US" sz="1800" b="1" i="0" u="none" strike="noStrike" baseline="0" dirty="0">
                <a:latin typeface="Palatino-Roman"/>
              </a:rPr>
              <a:t>This is file </a:t>
            </a:r>
            <a:r>
              <a:rPr lang="en-US" sz="1800" b="1" i="0" u="none" strike="noStrike" baseline="0" dirty="0">
                <a:latin typeface="Palatino-Bold"/>
              </a:rPr>
              <a:t>Protection2.java</a:t>
            </a:r>
            <a:r>
              <a:rPr lang="en-US" sz="1800" b="1" i="0" u="none" strike="noStrike" baseline="0" dirty="0">
                <a:latin typeface="Palatino-Roman"/>
              </a:rPr>
              <a:t>:</a:t>
            </a:r>
          </a:p>
          <a:p>
            <a:pPr marL="0" indent="0" algn="l">
              <a:buNone/>
            </a:pPr>
            <a:r>
              <a:rPr lang="en-IN" b="1" i="0" u="none" strike="noStrike" baseline="0" dirty="0">
                <a:highlight>
                  <a:srgbClr val="FFFF00"/>
                </a:highlight>
                <a:latin typeface="Courier"/>
              </a:rPr>
              <a:t>package p2;</a:t>
            </a:r>
          </a:p>
          <a:p>
            <a:pPr marL="0" indent="0" algn="l">
              <a:buNone/>
            </a:pPr>
            <a:r>
              <a:rPr lang="en-IN" b="1" i="0" u="none" strike="noStrike" baseline="0" dirty="0">
                <a:latin typeface="Courier"/>
              </a:rPr>
              <a:t>class Protection2 </a:t>
            </a:r>
            <a:r>
              <a:rPr lang="en-IN" b="1" i="0" u="none" strike="noStrike" baseline="0" dirty="0">
                <a:highlight>
                  <a:srgbClr val="FFFF00"/>
                </a:highlight>
                <a:latin typeface="Courier"/>
              </a:rPr>
              <a:t>extends p1.Protection </a:t>
            </a:r>
            <a:r>
              <a:rPr lang="en-IN" b="1" i="0" u="none" strike="noStrike" baseline="0" dirty="0">
                <a:latin typeface="Courier"/>
              </a:rPr>
              <a:t>{</a:t>
            </a:r>
          </a:p>
          <a:p>
            <a:pPr marL="0" indent="0" algn="l">
              <a:buNone/>
            </a:pPr>
            <a:r>
              <a:rPr lang="en-IN" b="1" i="0" u="none" strike="noStrike" baseline="0" dirty="0">
                <a:latin typeface="Courier"/>
              </a:rPr>
              <a:t>Protection2() {</a:t>
            </a:r>
          </a:p>
          <a:p>
            <a:pPr marL="0" indent="0" algn="l">
              <a:buNone/>
            </a:pPr>
            <a:r>
              <a:rPr lang="en-US" b="1" i="0" u="none" strike="noStrike" baseline="0" dirty="0" err="1">
                <a:latin typeface="Courier"/>
              </a:rPr>
              <a:t>System.out.println</a:t>
            </a:r>
            <a:r>
              <a:rPr lang="en-US" b="1" i="0" u="none" strike="noStrike" baseline="0" dirty="0">
                <a:latin typeface="Courier"/>
              </a:rPr>
              <a:t>("derived other package constructor");</a:t>
            </a:r>
          </a:p>
          <a:p>
            <a:pPr marL="0" indent="0" algn="l">
              <a:buNone/>
            </a:pPr>
            <a:r>
              <a:rPr lang="en-IN" b="1" i="0" u="none" strike="noStrike" baseline="0" dirty="0">
                <a:solidFill>
                  <a:srgbClr val="C00000"/>
                </a:solidFill>
                <a:latin typeface="Courier"/>
              </a:rPr>
              <a:t>// class or package only</a:t>
            </a:r>
          </a:p>
          <a:p>
            <a:pPr marL="0" indent="0" algn="l">
              <a:buNone/>
            </a:pPr>
            <a:r>
              <a:rPr lang="pt-BR" b="1" i="0" u="none" strike="noStrike" baseline="0" dirty="0">
                <a:solidFill>
                  <a:srgbClr val="C00000"/>
                </a:solidFill>
                <a:latin typeface="Courier"/>
              </a:rPr>
              <a:t>// System.out.println("n = " + n);</a:t>
            </a:r>
          </a:p>
          <a:p>
            <a:pPr marL="0" indent="0" algn="l">
              <a:buNone/>
            </a:pPr>
            <a:r>
              <a:rPr lang="en-IN" b="1" i="0" u="none" strike="noStrike" baseline="0" dirty="0">
                <a:solidFill>
                  <a:srgbClr val="C00000"/>
                </a:solidFill>
                <a:latin typeface="Courier"/>
              </a:rPr>
              <a:t>// class only</a:t>
            </a:r>
          </a:p>
          <a:p>
            <a:pPr marL="0" indent="0" algn="l">
              <a:buNone/>
            </a:pPr>
            <a:r>
              <a:rPr lang="pt-BR" b="1" i="0" u="none" strike="noStrike" baseline="0" dirty="0">
                <a:solidFill>
                  <a:srgbClr val="C00000"/>
                </a:solidFill>
                <a:latin typeface="Courier"/>
              </a:rPr>
              <a:t>// System.out.println("n_pri = " + n_pri);</a:t>
            </a:r>
          </a:p>
          <a:p>
            <a:pPr marL="0" indent="0" algn="l">
              <a:buNone/>
            </a:pPr>
            <a:r>
              <a:rPr lang="de-DE" b="1" i="0" u="none" strike="noStrike" baseline="0" dirty="0">
                <a:latin typeface="Courier"/>
              </a:rPr>
              <a:t>System.out.println("n_pro = " + n_pro);</a:t>
            </a:r>
          </a:p>
          <a:p>
            <a:pPr marL="0" indent="0" algn="l">
              <a:buNone/>
            </a:pPr>
            <a:r>
              <a:rPr lang="pt-BR" b="1" i="0" u="none" strike="noStrike" baseline="0" dirty="0">
                <a:latin typeface="Courier"/>
              </a:rPr>
              <a:t>System.out.println("n_pub = " + n_pub);</a:t>
            </a:r>
          </a:p>
          <a:p>
            <a:pPr marL="0" indent="0" algn="l">
              <a:buNone/>
            </a:pPr>
            <a:r>
              <a:rPr lang="en-IN" sz="1800" b="1" i="0" u="none" strike="noStrike" baseline="0" dirty="0">
                <a:latin typeface="Courier"/>
              </a:rPr>
              <a:t>}}</a:t>
            </a:r>
            <a:endParaRPr lang="en-IN" sz="3200" b="1" i="0" u="none" strike="noStrike" baseline="0" dirty="0">
              <a:solidFill>
                <a:srgbClr val="7030A0"/>
              </a:solidFill>
              <a:latin typeface="Courier"/>
            </a:endParaRPr>
          </a:p>
        </p:txBody>
      </p:sp>
    </p:spTree>
    <p:extLst>
      <p:ext uri="{BB962C8B-B14F-4D97-AF65-F5344CB8AC3E}">
        <p14:creationId xmlns:p14="http://schemas.microsoft.com/office/powerpoint/2010/main" val="287321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fontScale="90000"/>
          </a:bodyPr>
          <a:lstStyle/>
          <a:p>
            <a:endParaRPr lang="en-IN" sz="72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0"/>
            <a:ext cx="11479781" cy="6063449"/>
          </a:xfrm>
        </p:spPr>
        <p:txBody>
          <a:bodyPr>
            <a:normAutofit fontScale="92500" lnSpcReduction="20000"/>
          </a:bodyPr>
          <a:lstStyle/>
          <a:p>
            <a:pPr marL="0" indent="0" algn="l">
              <a:buNone/>
            </a:pPr>
            <a:r>
              <a:rPr lang="en-US" sz="1800" b="1" i="0" u="none" strike="noStrike" baseline="0" dirty="0">
                <a:latin typeface="Palatino-Roman"/>
              </a:rPr>
              <a:t>This is file </a:t>
            </a:r>
            <a:r>
              <a:rPr lang="en-US" sz="1800" b="1" i="0" u="none" strike="noStrike" baseline="0" dirty="0">
                <a:latin typeface="Palatino-Bold"/>
              </a:rPr>
              <a:t>OtherPackage.java</a:t>
            </a:r>
            <a:r>
              <a:rPr lang="en-US" sz="1800" b="1" i="0" u="none" strike="noStrike" baseline="0" dirty="0">
                <a:latin typeface="Palatino-Roman"/>
              </a:rPr>
              <a:t>:</a:t>
            </a:r>
          </a:p>
          <a:p>
            <a:pPr marL="0" indent="0" algn="l">
              <a:buNone/>
            </a:pPr>
            <a:r>
              <a:rPr lang="en-IN" sz="1800" b="1" i="0" u="none" strike="noStrike" baseline="0" dirty="0">
                <a:highlight>
                  <a:srgbClr val="FF00FF"/>
                </a:highlight>
                <a:latin typeface="Courier"/>
              </a:rPr>
              <a:t>package p2;</a:t>
            </a:r>
          </a:p>
          <a:p>
            <a:pPr marL="0" indent="0" algn="l">
              <a:buNone/>
            </a:pPr>
            <a:r>
              <a:rPr lang="en-IN" sz="1800" b="1" i="0" u="none" strike="noStrike" baseline="0" dirty="0">
                <a:latin typeface="Courier"/>
              </a:rPr>
              <a:t>class </a:t>
            </a:r>
            <a:r>
              <a:rPr lang="en-IN" sz="1800" b="1" i="0" u="none" strike="noStrike" baseline="0" dirty="0" err="1">
                <a:latin typeface="Courier"/>
              </a:rPr>
              <a:t>OtherPackage</a:t>
            </a:r>
            <a:r>
              <a:rPr lang="en-IN" sz="1800" b="1" i="0" u="none" strike="noStrike" baseline="0" dirty="0">
                <a:latin typeface="Courier"/>
              </a:rPr>
              <a:t> {</a:t>
            </a:r>
          </a:p>
          <a:p>
            <a:pPr marL="0" indent="0" algn="l">
              <a:buNone/>
            </a:pPr>
            <a:r>
              <a:rPr lang="en-IN" sz="1800" b="1" i="0" u="none" strike="noStrike" baseline="0" dirty="0" err="1">
                <a:latin typeface="Courier"/>
              </a:rPr>
              <a:t>OtherPackage</a:t>
            </a:r>
            <a:r>
              <a:rPr lang="en-IN" sz="1800" b="1" i="0" u="none" strike="noStrike" baseline="0" dirty="0">
                <a:latin typeface="Courier"/>
              </a:rPr>
              <a:t>() {</a:t>
            </a:r>
          </a:p>
          <a:p>
            <a:pPr marL="0" indent="0" algn="l">
              <a:buNone/>
            </a:pPr>
            <a:r>
              <a:rPr lang="en-IN" sz="1800" b="1" i="0" u="none" strike="noStrike" baseline="0" dirty="0">
                <a:latin typeface="Courier"/>
              </a:rPr>
              <a:t>p1.Protection p = new p1.Protection();</a:t>
            </a:r>
          </a:p>
          <a:p>
            <a:pPr marL="0" indent="0" algn="l">
              <a:buNone/>
            </a:pPr>
            <a:r>
              <a:rPr lang="en-US" sz="1800" b="1" i="0" u="none" strike="noStrike" baseline="0" dirty="0" err="1">
                <a:latin typeface="Courier"/>
              </a:rPr>
              <a:t>System.out.println</a:t>
            </a:r>
            <a:r>
              <a:rPr lang="en-US" sz="1800" b="1" i="0" u="none" strike="noStrike" baseline="0" dirty="0">
                <a:latin typeface="Courier"/>
              </a:rPr>
              <a:t>("other package constructor");</a:t>
            </a:r>
          </a:p>
          <a:p>
            <a:pPr marL="0" indent="0" algn="l">
              <a:buNone/>
            </a:pPr>
            <a:r>
              <a:rPr lang="en-IN" sz="1800" b="1" i="0" u="none" strike="noStrike" baseline="0" dirty="0">
                <a:solidFill>
                  <a:srgbClr val="C00000"/>
                </a:solidFill>
                <a:latin typeface="Courier"/>
              </a:rPr>
              <a:t>// class or package only</a:t>
            </a:r>
          </a:p>
          <a:p>
            <a:pPr marL="0" indent="0" algn="l">
              <a:buNone/>
            </a:pPr>
            <a:r>
              <a:rPr lang="en-IN" sz="1800" b="1" i="0" u="none" strike="noStrike" baseline="0" dirty="0">
                <a:solidFill>
                  <a:srgbClr val="C00000"/>
                </a:solidFill>
                <a:latin typeface="Courier"/>
              </a:rPr>
              <a:t>// </a:t>
            </a:r>
            <a:r>
              <a:rPr lang="en-IN" sz="1800" b="1" i="0" u="none" strike="noStrike" baseline="0" dirty="0" err="1">
                <a:solidFill>
                  <a:srgbClr val="C00000"/>
                </a:solidFill>
                <a:latin typeface="Courier"/>
              </a:rPr>
              <a:t>System.out.println</a:t>
            </a:r>
            <a:r>
              <a:rPr lang="en-IN" sz="1800" b="1" i="0" u="none" strike="noStrike" baseline="0" dirty="0">
                <a:solidFill>
                  <a:srgbClr val="C00000"/>
                </a:solidFill>
                <a:latin typeface="Courier"/>
              </a:rPr>
              <a:t>("n = " + </a:t>
            </a:r>
            <a:r>
              <a:rPr lang="en-IN" sz="1800" b="1" i="0" u="none" strike="noStrike" baseline="0" dirty="0" err="1">
                <a:solidFill>
                  <a:srgbClr val="C00000"/>
                </a:solidFill>
                <a:latin typeface="Courier"/>
              </a:rPr>
              <a:t>p.n</a:t>
            </a:r>
            <a:r>
              <a:rPr lang="en-IN" sz="1800" b="1" i="0" u="none" strike="noStrike" baseline="0" dirty="0">
                <a:solidFill>
                  <a:srgbClr val="C00000"/>
                </a:solidFill>
                <a:latin typeface="Courier"/>
              </a:rPr>
              <a:t>);</a:t>
            </a:r>
          </a:p>
          <a:p>
            <a:pPr marL="0" indent="0" algn="l">
              <a:buNone/>
            </a:pPr>
            <a:r>
              <a:rPr lang="en-IN" sz="1800" b="1" i="0" u="none" strike="noStrike" baseline="0" dirty="0">
                <a:solidFill>
                  <a:srgbClr val="C00000"/>
                </a:solidFill>
                <a:latin typeface="Courier"/>
              </a:rPr>
              <a:t>// class only</a:t>
            </a:r>
          </a:p>
          <a:p>
            <a:pPr marL="0" indent="0" algn="l">
              <a:buNone/>
            </a:pPr>
            <a:r>
              <a:rPr lang="nb-NO" sz="1800" b="1" i="0" u="none" strike="noStrike" baseline="0" dirty="0">
                <a:solidFill>
                  <a:srgbClr val="C00000"/>
                </a:solidFill>
                <a:latin typeface="Courier"/>
              </a:rPr>
              <a:t>// System.out.println("n_pri = " + p.n_pri);</a:t>
            </a:r>
          </a:p>
          <a:p>
            <a:pPr marL="0" indent="0" algn="l">
              <a:buNone/>
            </a:pPr>
            <a:r>
              <a:rPr lang="en-US" sz="1800" b="1" i="0" u="none" strike="noStrike" baseline="0" dirty="0">
                <a:solidFill>
                  <a:srgbClr val="C00000"/>
                </a:solidFill>
                <a:latin typeface="Courier"/>
              </a:rPr>
              <a:t>// class, subclass or package only</a:t>
            </a:r>
          </a:p>
          <a:p>
            <a:pPr marL="0" indent="0" algn="l">
              <a:buNone/>
            </a:pPr>
            <a:r>
              <a:rPr lang="en-IN" sz="1800" b="1" i="0" u="none" strike="noStrike" baseline="0" dirty="0">
                <a:solidFill>
                  <a:srgbClr val="C00000"/>
                </a:solidFill>
                <a:latin typeface="Courier"/>
              </a:rPr>
              <a:t>// </a:t>
            </a:r>
            <a:r>
              <a:rPr lang="en-IN" sz="1800" b="1" i="0" u="none" strike="noStrike" baseline="0" dirty="0" err="1">
                <a:solidFill>
                  <a:srgbClr val="C00000"/>
                </a:solidFill>
                <a:latin typeface="Courier"/>
              </a:rPr>
              <a:t>System.out.println</a:t>
            </a:r>
            <a:r>
              <a:rPr lang="en-IN" sz="1800" b="1" i="0" u="none" strike="noStrike" baseline="0" dirty="0">
                <a:solidFill>
                  <a:srgbClr val="C00000"/>
                </a:solidFill>
                <a:latin typeface="Courier"/>
              </a:rPr>
              <a:t>("</a:t>
            </a:r>
            <a:r>
              <a:rPr lang="en-IN" sz="1800" b="1" i="0" u="none" strike="noStrike" baseline="0" dirty="0" err="1">
                <a:solidFill>
                  <a:srgbClr val="C00000"/>
                </a:solidFill>
                <a:latin typeface="Courier"/>
              </a:rPr>
              <a:t>n_pro</a:t>
            </a:r>
            <a:r>
              <a:rPr lang="en-IN" sz="1800" b="1" i="0" u="none" strike="noStrike" baseline="0" dirty="0">
                <a:solidFill>
                  <a:srgbClr val="C00000"/>
                </a:solidFill>
                <a:latin typeface="Courier"/>
              </a:rPr>
              <a:t> = " + </a:t>
            </a:r>
            <a:r>
              <a:rPr lang="en-IN" sz="1800" b="1" i="0" u="none" strike="noStrike" baseline="0" dirty="0" err="1">
                <a:solidFill>
                  <a:srgbClr val="C00000"/>
                </a:solidFill>
                <a:latin typeface="Courier"/>
              </a:rPr>
              <a:t>p.n_pro</a:t>
            </a:r>
            <a:r>
              <a:rPr lang="en-IN" sz="1800" b="1" i="0" u="none" strike="noStrike" baseline="0" dirty="0">
                <a:solidFill>
                  <a:srgbClr val="C00000"/>
                </a:solidFill>
                <a:latin typeface="Courier"/>
              </a:rPr>
              <a:t>);</a:t>
            </a:r>
          </a:p>
          <a:p>
            <a:pPr marL="0" indent="0" algn="l">
              <a:buNone/>
            </a:pPr>
            <a:r>
              <a:rPr lang="en-IN" sz="1800" b="1" i="0" u="none" strike="noStrike" baseline="0" dirty="0" err="1">
                <a:highlight>
                  <a:srgbClr val="FFFF00"/>
                </a:highlight>
                <a:latin typeface="Courier"/>
              </a:rPr>
              <a:t>System.out.println</a:t>
            </a:r>
            <a:r>
              <a:rPr lang="en-IN" sz="1800" b="1" i="0" u="none" strike="noStrike" baseline="0" dirty="0">
                <a:highlight>
                  <a:srgbClr val="FFFF00"/>
                </a:highlight>
                <a:latin typeface="Courier"/>
              </a:rPr>
              <a:t>("</a:t>
            </a:r>
            <a:r>
              <a:rPr lang="en-IN" sz="1800" b="1" i="0" u="none" strike="noStrike" baseline="0" dirty="0" err="1">
                <a:highlight>
                  <a:srgbClr val="FFFF00"/>
                </a:highlight>
                <a:latin typeface="Courier"/>
              </a:rPr>
              <a:t>n_pub</a:t>
            </a:r>
            <a:r>
              <a:rPr lang="en-IN" sz="1800" b="1" i="0" u="none" strike="noStrike" baseline="0" dirty="0">
                <a:highlight>
                  <a:srgbClr val="FFFF00"/>
                </a:highlight>
                <a:latin typeface="Courier"/>
              </a:rPr>
              <a:t> = " + </a:t>
            </a:r>
            <a:r>
              <a:rPr lang="en-IN" sz="1800" b="1" i="0" u="none" strike="noStrike" baseline="0" dirty="0" err="1">
                <a:highlight>
                  <a:srgbClr val="FFFF00"/>
                </a:highlight>
                <a:latin typeface="Courier"/>
              </a:rPr>
              <a:t>p.n_pub</a:t>
            </a:r>
            <a:r>
              <a:rPr lang="en-IN" sz="1800" b="1" i="0" u="none" strike="noStrike" baseline="0" dirty="0">
                <a:highlight>
                  <a:srgbClr val="FFFF00"/>
                </a:highlight>
                <a:latin typeface="Courier"/>
              </a:rPr>
              <a:t>);</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endParaRPr lang="en-IN" sz="3200" b="1" i="0" u="none" strike="noStrike" baseline="0" dirty="0">
              <a:solidFill>
                <a:srgbClr val="7030A0"/>
              </a:solidFill>
              <a:latin typeface="Courier"/>
            </a:endParaRPr>
          </a:p>
        </p:txBody>
      </p:sp>
    </p:spTree>
    <p:extLst>
      <p:ext uri="{BB962C8B-B14F-4D97-AF65-F5344CB8AC3E}">
        <p14:creationId xmlns:p14="http://schemas.microsoft.com/office/powerpoint/2010/main" val="72562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fontScale="90000"/>
          </a:bodyPr>
          <a:lstStyle/>
          <a:p>
            <a:endParaRPr lang="en-IN" sz="72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71022"/>
            <a:ext cx="11479781" cy="5992427"/>
          </a:xfrm>
        </p:spPr>
        <p:txBody>
          <a:bodyPr>
            <a:normAutofit/>
          </a:bodyPr>
          <a:lstStyle/>
          <a:p>
            <a:pPr marL="0" indent="0" algn="l">
              <a:buNone/>
            </a:pPr>
            <a:r>
              <a:rPr lang="en-IN" sz="2800" b="1" i="0" u="none" strike="noStrike" baseline="0" dirty="0">
                <a:latin typeface="Courier"/>
              </a:rPr>
              <a:t>// Demo package p1.</a:t>
            </a:r>
          </a:p>
          <a:p>
            <a:pPr marL="0" indent="0" algn="l">
              <a:buNone/>
            </a:pPr>
            <a:r>
              <a:rPr lang="en-IN" sz="2800" b="1" i="0" u="none" strike="noStrike" baseline="0" dirty="0">
                <a:latin typeface="Courier"/>
              </a:rPr>
              <a:t>package p1;</a:t>
            </a:r>
          </a:p>
          <a:p>
            <a:pPr marL="0" indent="0" algn="l">
              <a:buNone/>
            </a:pPr>
            <a:r>
              <a:rPr lang="en-US" sz="2800" b="1" i="0" u="none" strike="noStrike" baseline="0" dirty="0">
                <a:latin typeface="Courier"/>
              </a:rPr>
              <a:t>// Instantiate the various classes in p1.</a:t>
            </a:r>
          </a:p>
          <a:p>
            <a:pPr marL="0" indent="0" algn="l">
              <a:buNone/>
            </a:pPr>
            <a:r>
              <a:rPr lang="en-IN" sz="2800" b="1" i="0" u="none" strike="noStrike" baseline="0" dirty="0">
                <a:latin typeface="Courier"/>
              </a:rPr>
              <a:t>public class Demo {</a:t>
            </a:r>
          </a:p>
          <a:p>
            <a:pPr marL="0" indent="0" algn="l">
              <a:buNone/>
            </a:pPr>
            <a:r>
              <a:rPr lang="en-US" sz="2800" b="1" i="0" u="none" strike="noStrike" baseline="0" dirty="0">
                <a:latin typeface="Courier"/>
              </a:rPr>
              <a:t>public static void main(String </a:t>
            </a:r>
            <a:r>
              <a:rPr lang="en-US" sz="2800" b="1" i="0" u="none" strike="noStrike" baseline="0" dirty="0" err="1">
                <a:latin typeface="Courier"/>
              </a:rPr>
              <a:t>args</a:t>
            </a:r>
            <a:r>
              <a:rPr lang="en-US" sz="2800" b="1" i="0" u="none" strike="noStrike" baseline="0" dirty="0">
                <a:latin typeface="Courier"/>
              </a:rPr>
              <a:t>[]) {</a:t>
            </a:r>
          </a:p>
          <a:p>
            <a:pPr marL="0" indent="0" algn="l">
              <a:buNone/>
            </a:pPr>
            <a:r>
              <a:rPr lang="en-IN" sz="2800" b="1" i="0" u="none" strike="noStrike" baseline="0" dirty="0">
                <a:highlight>
                  <a:srgbClr val="FF00FF"/>
                </a:highlight>
                <a:latin typeface="Courier"/>
              </a:rPr>
              <a:t>Protection ob1 = new Protection();</a:t>
            </a:r>
          </a:p>
          <a:p>
            <a:pPr marL="0" indent="0" algn="l">
              <a:buNone/>
            </a:pPr>
            <a:r>
              <a:rPr lang="en-IN" sz="2800" b="1" i="0" u="none" strike="noStrike" baseline="0" dirty="0">
                <a:highlight>
                  <a:srgbClr val="B56D45"/>
                </a:highlight>
                <a:latin typeface="Courier"/>
              </a:rPr>
              <a:t>Derived ob2 = new Derived();</a:t>
            </a:r>
          </a:p>
          <a:p>
            <a:pPr marL="0" indent="0" algn="l">
              <a:buNone/>
            </a:pPr>
            <a:r>
              <a:rPr lang="en-IN" sz="2800" b="1" i="0" u="none" strike="noStrike" baseline="0" dirty="0" err="1">
                <a:highlight>
                  <a:srgbClr val="B56D45"/>
                </a:highlight>
                <a:latin typeface="Courier"/>
              </a:rPr>
              <a:t>SamePackage</a:t>
            </a:r>
            <a:r>
              <a:rPr lang="en-IN" sz="2800" b="1" i="0" u="none" strike="noStrike" baseline="0" dirty="0">
                <a:highlight>
                  <a:srgbClr val="B56D45"/>
                </a:highlight>
                <a:latin typeface="Courier"/>
              </a:rPr>
              <a:t> ob3 = new </a:t>
            </a:r>
            <a:r>
              <a:rPr lang="en-IN" sz="2800" b="1" i="0" u="none" strike="noStrike" baseline="0" dirty="0" err="1">
                <a:highlight>
                  <a:srgbClr val="B56D45"/>
                </a:highlight>
                <a:latin typeface="Courier"/>
              </a:rPr>
              <a:t>SamePackage</a:t>
            </a:r>
            <a:r>
              <a:rPr lang="en-IN" sz="2800" b="1" i="0" u="none" strike="noStrike" baseline="0" dirty="0">
                <a:highlight>
                  <a:srgbClr val="B56D45"/>
                </a:highlight>
                <a:latin typeface="Courier"/>
              </a:rPr>
              <a:t>();</a:t>
            </a:r>
          </a:p>
          <a:p>
            <a:pPr marL="0" indent="0" algn="l">
              <a:buNone/>
            </a:pPr>
            <a:r>
              <a:rPr lang="en-IN" sz="2800" b="1" i="0" u="none" strike="noStrike" baseline="0" dirty="0">
                <a:latin typeface="Courier"/>
              </a:rPr>
              <a:t>}}</a:t>
            </a:r>
            <a:endParaRPr lang="en-IN" sz="4400" b="1" i="0" u="none" strike="noStrike" baseline="0" dirty="0">
              <a:solidFill>
                <a:srgbClr val="7030A0"/>
              </a:solidFill>
              <a:latin typeface="Courier"/>
            </a:endParaRPr>
          </a:p>
        </p:txBody>
      </p:sp>
    </p:spTree>
    <p:extLst>
      <p:ext uri="{BB962C8B-B14F-4D97-AF65-F5344CB8AC3E}">
        <p14:creationId xmlns:p14="http://schemas.microsoft.com/office/powerpoint/2010/main" val="171890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fontScale="90000"/>
          </a:bodyPr>
          <a:lstStyle/>
          <a:p>
            <a:endParaRPr lang="en-IN" sz="72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0"/>
            <a:ext cx="11479781" cy="6063449"/>
          </a:xfrm>
        </p:spPr>
        <p:txBody>
          <a:bodyPr>
            <a:normAutofit/>
          </a:bodyPr>
          <a:lstStyle/>
          <a:p>
            <a:pPr marL="0" indent="0" algn="l">
              <a:buNone/>
            </a:pPr>
            <a:r>
              <a:rPr lang="en-US" sz="2800" b="1" i="0" u="none" strike="noStrike" baseline="0" dirty="0">
                <a:latin typeface="Palatino-Roman"/>
              </a:rPr>
              <a:t>The test file for </a:t>
            </a:r>
            <a:r>
              <a:rPr lang="en-US" sz="2800" b="1" i="0" u="none" strike="noStrike" baseline="0" dirty="0">
                <a:latin typeface="Palatino-Bold"/>
              </a:rPr>
              <a:t>p2 </a:t>
            </a:r>
            <a:r>
              <a:rPr lang="en-US" sz="2800" b="1" i="0" u="none" strike="noStrike" baseline="0" dirty="0">
                <a:latin typeface="Palatino-Roman"/>
              </a:rPr>
              <a:t>is shown next:</a:t>
            </a:r>
          </a:p>
          <a:p>
            <a:pPr marL="0" indent="0" algn="l">
              <a:buNone/>
            </a:pPr>
            <a:r>
              <a:rPr lang="en-IN" sz="2800" b="1" i="0" u="none" strike="noStrike" baseline="0" dirty="0">
                <a:latin typeface="Courier"/>
              </a:rPr>
              <a:t>// Demo package p2.</a:t>
            </a:r>
          </a:p>
          <a:p>
            <a:pPr marL="0" indent="0" algn="l">
              <a:buNone/>
            </a:pPr>
            <a:r>
              <a:rPr lang="en-IN" sz="2800" b="1" i="0" u="none" strike="noStrike" baseline="0" dirty="0">
                <a:latin typeface="Courier"/>
              </a:rPr>
              <a:t>package p2;</a:t>
            </a:r>
          </a:p>
          <a:p>
            <a:pPr marL="0" indent="0" algn="l">
              <a:buNone/>
            </a:pPr>
            <a:r>
              <a:rPr lang="en-US" sz="2800" b="1" i="0" u="none" strike="noStrike" baseline="0" dirty="0">
                <a:latin typeface="Courier"/>
              </a:rPr>
              <a:t>// Instantiate the various classes in p2.</a:t>
            </a:r>
          </a:p>
          <a:p>
            <a:pPr marL="0" indent="0" algn="l">
              <a:buNone/>
            </a:pPr>
            <a:r>
              <a:rPr lang="en-IN" sz="2800" b="1" i="0" u="none" strike="noStrike" baseline="0" dirty="0">
                <a:latin typeface="Courier"/>
              </a:rPr>
              <a:t>public class Demo {</a:t>
            </a:r>
          </a:p>
          <a:p>
            <a:pPr marL="0" indent="0" algn="l">
              <a:buNone/>
            </a:pPr>
            <a:r>
              <a:rPr lang="en-US" sz="2800" b="1" i="0" u="none" strike="noStrike" baseline="0" dirty="0">
                <a:latin typeface="Courier"/>
              </a:rPr>
              <a:t>public static void main(String </a:t>
            </a:r>
            <a:r>
              <a:rPr lang="en-US" sz="2800" b="1" i="0" u="none" strike="noStrike" baseline="0" dirty="0" err="1">
                <a:latin typeface="Courier"/>
              </a:rPr>
              <a:t>args</a:t>
            </a:r>
            <a:r>
              <a:rPr lang="en-US" sz="2800" b="1" i="0" u="none" strike="noStrike" baseline="0" dirty="0">
                <a:latin typeface="Courier"/>
              </a:rPr>
              <a:t>[]) {</a:t>
            </a:r>
          </a:p>
          <a:p>
            <a:pPr marL="0" indent="0" algn="l">
              <a:buNone/>
            </a:pPr>
            <a:r>
              <a:rPr lang="en-IN" sz="2800" b="1" i="0" u="none" strike="noStrike" baseline="0" dirty="0">
                <a:highlight>
                  <a:srgbClr val="B56D45"/>
                </a:highlight>
                <a:latin typeface="Courier"/>
              </a:rPr>
              <a:t>Protection2 ob1 = new Protection2();</a:t>
            </a:r>
          </a:p>
          <a:p>
            <a:pPr marL="0" indent="0" algn="l">
              <a:buNone/>
            </a:pPr>
            <a:r>
              <a:rPr lang="en-IN" sz="2800" b="1" i="0" u="none" strike="noStrike" baseline="0" dirty="0" err="1">
                <a:highlight>
                  <a:srgbClr val="B56D45"/>
                </a:highlight>
                <a:latin typeface="Courier"/>
              </a:rPr>
              <a:t>OtherPackage</a:t>
            </a:r>
            <a:r>
              <a:rPr lang="en-IN" sz="2800" b="1" i="0" u="none" strike="noStrike" baseline="0" dirty="0">
                <a:highlight>
                  <a:srgbClr val="B56D45"/>
                </a:highlight>
                <a:latin typeface="Courier"/>
              </a:rPr>
              <a:t> ob2 = new </a:t>
            </a:r>
            <a:r>
              <a:rPr lang="en-IN" sz="2800" b="1" i="0" u="none" strike="noStrike" baseline="0" dirty="0" err="1">
                <a:highlight>
                  <a:srgbClr val="B56D45"/>
                </a:highlight>
                <a:latin typeface="Courier"/>
              </a:rPr>
              <a:t>OtherPackage</a:t>
            </a:r>
            <a:r>
              <a:rPr lang="en-IN" sz="2800" b="1" i="0" u="none" strike="noStrike" baseline="0" dirty="0">
                <a:highlight>
                  <a:srgbClr val="B56D45"/>
                </a:highlight>
                <a:latin typeface="Courier"/>
              </a:rPr>
              <a:t>();</a:t>
            </a:r>
          </a:p>
          <a:p>
            <a:pPr marL="0" indent="0" algn="l">
              <a:buNone/>
            </a:pPr>
            <a:r>
              <a:rPr lang="en-IN" sz="2800" b="1" i="0" u="none" strike="noStrike" baseline="0" dirty="0">
                <a:latin typeface="Courier"/>
              </a:rPr>
              <a:t>} }</a:t>
            </a:r>
            <a:endParaRPr lang="en-IN" sz="4400" b="1" i="0" u="none" strike="noStrike" baseline="0" dirty="0">
              <a:solidFill>
                <a:srgbClr val="7030A0"/>
              </a:solidFill>
              <a:latin typeface="Courier"/>
            </a:endParaRPr>
          </a:p>
        </p:txBody>
      </p:sp>
    </p:spTree>
    <p:extLst>
      <p:ext uri="{BB962C8B-B14F-4D97-AF65-F5344CB8AC3E}">
        <p14:creationId xmlns:p14="http://schemas.microsoft.com/office/powerpoint/2010/main" val="1375914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fontScale="90000"/>
          </a:bodyPr>
          <a:lstStyle/>
          <a:p>
            <a:endParaRPr lang="en-IN" sz="72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204186"/>
            <a:ext cx="11479781" cy="5859263"/>
          </a:xfrm>
        </p:spPr>
        <p:txBody>
          <a:bodyPr>
            <a:normAutofit/>
          </a:bodyPr>
          <a:lstStyle/>
          <a:p>
            <a:pPr marL="0" indent="0" algn="l">
              <a:buNone/>
            </a:pPr>
            <a:r>
              <a:rPr lang="en-US" sz="1800" b="1" i="0" u="none" strike="noStrike" baseline="0" dirty="0">
                <a:latin typeface="Palatino-Roman"/>
              </a:rPr>
              <a:t>The test file for </a:t>
            </a:r>
            <a:r>
              <a:rPr lang="en-US" sz="1800" b="1" i="0" u="none" strike="noStrike" baseline="0" dirty="0">
                <a:latin typeface="Palatino-Bold"/>
              </a:rPr>
              <a:t>p2 </a:t>
            </a:r>
            <a:r>
              <a:rPr lang="en-US" sz="1800" b="1" i="0" u="none" strike="noStrike" baseline="0" dirty="0">
                <a:latin typeface="Palatino-Roman"/>
              </a:rPr>
              <a:t>is shown next:</a:t>
            </a:r>
          </a:p>
          <a:p>
            <a:pPr marL="0" indent="0" algn="l">
              <a:buNone/>
            </a:pPr>
            <a:r>
              <a:rPr lang="en-IN" sz="2800" b="1" i="0" u="none" strike="noStrike" baseline="0" dirty="0">
                <a:latin typeface="Courier"/>
              </a:rPr>
              <a:t>// Demo package p2.</a:t>
            </a:r>
          </a:p>
          <a:p>
            <a:pPr marL="0" indent="0" algn="l">
              <a:buNone/>
            </a:pPr>
            <a:r>
              <a:rPr lang="en-IN" sz="2800" b="1" i="0" u="none" strike="noStrike" baseline="0" dirty="0">
                <a:latin typeface="Courier"/>
              </a:rPr>
              <a:t>package p2;</a:t>
            </a:r>
          </a:p>
          <a:p>
            <a:pPr marL="0" indent="0" algn="l">
              <a:buNone/>
            </a:pPr>
            <a:r>
              <a:rPr lang="en-US" sz="2800" b="1" i="0" u="none" strike="noStrike" baseline="0" dirty="0">
                <a:latin typeface="Courier"/>
              </a:rPr>
              <a:t>// Instantiate the various classes in p2.</a:t>
            </a:r>
          </a:p>
          <a:p>
            <a:pPr marL="0" indent="0" algn="l">
              <a:buNone/>
            </a:pPr>
            <a:r>
              <a:rPr lang="en-IN" sz="2800" b="1" i="0" u="none" strike="noStrike" baseline="0" dirty="0">
                <a:latin typeface="Courier"/>
              </a:rPr>
              <a:t>public class Demo {</a:t>
            </a:r>
          </a:p>
          <a:p>
            <a:pPr marL="0" indent="0" algn="l">
              <a:buNone/>
            </a:pPr>
            <a:r>
              <a:rPr lang="en-US" sz="2800" b="1" i="0" u="none" strike="noStrike" baseline="0" dirty="0">
                <a:latin typeface="Courier"/>
              </a:rPr>
              <a:t>public static void main(String </a:t>
            </a:r>
            <a:r>
              <a:rPr lang="en-US" sz="2800" b="1" i="0" u="none" strike="noStrike" baseline="0" dirty="0" err="1">
                <a:latin typeface="Courier"/>
              </a:rPr>
              <a:t>args</a:t>
            </a:r>
            <a:r>
              <a:rPr lang="en-US" sz="2800" b="1" i="0" u="none" strike="noStrike" baseline="0" dirty="0">
                <a:latin typeface="Courier"/>
              </a:rPr>
              <a:t>[]) {</a:t>
            </a:r>
          </a:p>
          <a:p>
            <a:pPr marL="0" indent="0" algn="l">
              <a:buNone/>
            </a:pPr>
            <a:r>
              <a:rPr lang="en-IN" sz="2800" b="1" i="0" u="none" strike="noStrike" baseline="0" dirty="0">
                <a:highlight>
                  <a:srgbClr val="B56D45"/>
                </a:highlight>
                <a:latin typeface="Courier"/>
              </a:rPr>
              <a:t>Protection2 ob1 = new Protection2();</a:t>
            </a:r>
          </a:p>
          <a:p>
            <a:pPr marL="0" indent="0" algn="l">
              <a:buNone/>
            </a:pPr>
            <a:r>
              <a:rPr lang="en-IN" sz="2800" b="1" i="0" u="none" strike="noStrike" baseline="0" dirty="0" err="1">
                <a:highlight>
                  <a:srgbClr val="B56D45"/>
                </a:highlight>
                <a:latin typeface="Courier"/>
              </a:rPr>
              <a:t>OtherPackage</a:t>
            </a:r>
            <a:r>
              <a:rPr lang="en-IN" sz="2800" b="1" i="0" u="none" strike="noStrike" baseline="0" dirty="0">
                <a:highlight>
                  <a:srgbClr val="B56D45"/>
                </a:highlight>
                <a:latin typeface="Courier"/>
              </a:rPr>
              <a:t> ob2 = new </a:t>
            </a:r>
            <a:r>
              <a:rPr lang="en-IN" sz="2800" b="1" i="0" u="none" strike="noStrike" baseline="0" dirty="0" err="1">
                <a:highlight>
                  <a:srgbClr val="B56D45"/>
                </a:highlight>
                <a:latin typeface="Courier"/>
              </a:rPr>
              <a:t>OtherPackage</a:t>
            </a:r>
            <a:r>
              <a:rPr lang="en-IN" sz="2800" b="1" i="0" u="none" strike="noStrike" baseline="0" dirty="0">
                <a:highlight>
                  <a:srgbClr val="B56D45"/>
                </a:highlight>
                <a:latin typeface="Courier"/>
              </a:rPr>
              <a:t>();</a:t>
            </a:r>
          </a:p>
          <a:p>
            <a:pPr marL="0" indent="0" algn="l">
              <a:buNone/>
            </a:pPr>
            <a:r>
              <a:rPr lang="en-IN" sz="2800" b="1" i="0" u="none" strike="noStrike" baseline="0" dirty="0">
                <a:latin typeface="Courier"/>
              </a:rPr>
              <a:t>} }</a:t>
            </a:r>
            <a:endParaRPr lang="en-IN" sz="4400" b="1" i="0" u="none" strike="noStrike" baseline="0" dirty="0">
              <a:solidFill>
                <a:srgbClr val="7030A0"/>
              </a:solidFill>
              <a:latin typeface="Courier"/>
            </a:endParaRPr>
          </a:p>
        </p:txBody>
      </p:sp>
    </p:spTree>
    <p:extLst>
      <p:ext uri="{BB962C8B-B14F-4D97-AF65-F5344CB8AC3E}">
        <p14:creationId xmlns:p14="http://schemas.microsoft.com/office/powerpoint/2010/main" val="1601417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sz="3600" b="1" i="0" u="none" strike="noStrike" baseline="0" dirty="0">
                <a:latin typeface="FranklinGothic-DemiCnd"/>
              </a:rPr>
              <a:t>Importing Packages</a:t>
            </a:r>
            <a:endParaRPr lang="en-IN" sz="138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0" y="683582"/>
            <a:ext cx="11479781" cy="5379867"/>
          </a:xfrm>
        </p:spPr>
        <p:txBody>
          <a:bodyPr>
            <a:normAutofit/>
          </a:bodyPr>
          <a:lstStyle/>
          <a:p>
            <a:pPr algn="l"/>
            <a:r>
              <a:rPr lang="en-IN" b="0" i="0" u="none" strike="noStrike" baseline="0" dirty="0">
                <a:latin typeface="Palatino-Roman"/>
              </a:rPr>
              <a:t>Java includes the </a:t>
            </a:r>
            <a:r>
              <a:rPr lang="en-IN" b="1" i="0" u="none" strike="noStrike" baseline="0" dirty="0">
                <a:latin typeface="Palatino-Bold"/>
              </a:rPr>
              <a:t>import </a:t>
            </a:r>
            <a:r>
              <a:rPr lang="en-US" b="0" i="0" u="none" strike="noStrike" baseline="0" dirty="0">
                <a:latin typeface="Palatino-Roman"/>
              </a:rPr>
              <a:t>statement to bring certain classes, or entire packages, into visibility. </a:t>
            </a:r>
          </a:p>
          <a:p>
            <a:pPr algn="l"/>
            <a:r>
              <a:rPr lang="en-US" b="0" i="0" u="none" strike="noStrike" baseline="0" dirty="0">
                <a:latin typeface="Palatino-Roman"/>
              </a:rPr>
              <a:t>Once imported, a class can be referred to directly, using only its name. </a:t>
            </a:r>
          </a:p>
          <a:p>
            <a:pPr algn="l"/>
            <a:endParaRPr lang="en-US" b="0" i="0" u="none" strike="noStrike" baseline="0" dirty="0">
              <a:latin typeface="Palatino-Roman"/>
            </a:endParaRPr>
          </a:p>
          <a:p>
            <a:pPr algn="l"/>
            <a:r>
              <a:rPr lang="en-US" b="0" i="0" u="none" strike="noStrike" baseline="0" dirty="0">
                <a:latin typeface="Palatino-Roman"/>
              </a:rPr>
              <a:t>The </a:t>
            </a:r>
            <a:r>
              <a:rPr lang="en-US" b="1" i="0" u="none" strike="noStrike" baseline="0" dirty="0">
                <a:latin typeface="Palatino-Bold"/>
              </a:rPr>
              <a:t>import </a:t>
            </a:r>
            <a:r>
              <a:rPr lang="en-US" b="0" i="0" u="none" strike="noStrike" baseline="0" dirty="0">
                <a:latin typeface="Palatino-Roman"/>
              </a:rPr>
              <a:t>statement is a convenience to the programmer and is not technically needed to write a complete Java program. </a:t>
            </a:r>
          </a:p>
          <a:p>
            <a:pPr algn="l"/>
            <a:r>
              <a:rPr lang="en-US" b="0" i="0" u="none" strike="noStrike" baseline="0" dirty="0">
                <a:latin typeface="Palatino-Roman"/>
              </a:rPr>
              <a:t>If you are going to refer to a few dozen classes in your application, however, the </a:t>
            </a:r>
            <a:r>
              <a:rPr lang="en-US" b="1" i="0" u="none" strike="noStrike" baseline="0" dirty="0">
                <a:latin typeface="Palatino-Bold"/>
              </a:rPr>
              <a:t>import </a:t>
            </a:r>
            <a:r>
              <a:rPr lang="en-US" b="0" i="0" u="none" strike="noStrike" baseline="0" dirty="0">
                <a:latin typeface="Palatino-Roman"/>
              </a:rPr>
              <a:t>statement will  save a lot of typing.</a:t>
            </a:r>
          </a:p>
          <a:p>
            <a:pPr algn="l"/>
            <a:r>
              <a:rPr lang="en-US" b="0" i="0" u="none" strike="noStrike" baseline="0" dirty="0">
                <a:latin typeface="Palatino-Roman"/>
              </a:rPr>
              <a:t>In a Java source file, </a:t>
            </a:r>
            <a:r>
              <a:rPr lang="en-US" b="1" i="0" u="none" strike="noStrike" baseline="0" dirty="0">
                <a:latin typeface="Palatino-Bold"/>
              </a:rPr>
              <a:t>import </a:t>
            </a:r>
            <a:r>
              <a:rPr lang="en-US" b="0" i="0" u="none" strike="noStrike" baseline="0" dirty="0">
                <a:latin typeface="Palatino-Roman"/>
              </a:rPr>
              <a:t>statements occur immediately following the </a:t>
            </a:r>
            <a:r>
              <a:rPr lang="en-US" b="1" i="0" u="none" strike="noStrike" baseline="0" dirty="0">
                <a:latin typeface="Palatino-Bold"/>
              </a:rPr>
              <a:t>package </a:t>
            </a:r>
            <a:r>
              <a:rPr lang="en-US" b="0" i="0" u="none" strike="noStrike" baseline="0" dirty="0">
                <a:latin typeface="Palatino-Roman"/>
              </a:rPr>
              <a:t>statement (if it exists) and before any class definitions. </a:t>
            </a:r>
          </a:p>
          <a:p>
            <a:pPr algn="l"/>
            <a:r>
              <a:rPr lang="en-US" b="0" i="0" u="none" strike="noStrike" baseline="0" dirty="0">
                <a:latin typeface="Palatino-Roman"/>
              </a:rPr>
              <a:t>This is the general form of the </a:t>
            </a:r>
            <a:r>
              <a:rPr lang="en-US" b="1" i="0" u="none" strike="noStrike" baseline="0" dirty="0">
                <a:latin typeface="Palatino-Bold"/>
              </a:rPr>
              <a:t>import </a:t>
            </a:r>
            <a:r>
              <a:rPr lang="en-US" b="0" i="0" u="none" strike="noStrike" baseline="0" dirty="0">
                <a:latin typeface="Palatino-Roman"/>
              </a:rPr>
              <a:t>statement:</a:t>
            </a:r>
          </a:p>
          <a:p>
            <a:pPr algn="l"/>
            <a:r>
              <a:rPr lang="en-IN" sz="2400" b="1" i="0" u="none" strike="noStrike" baseline="0" dirty="0">
                <a:latin typeface="Palatino-Roman"/>
              </a:rPr>
              <a:t>import </a:t>
            </a:r>
            <a:r>
              <a:rPr lang="en-IN" sz="2400" b="1" i="1" u="none" strike="noStrike" baseline="0" dirty="0">
                <a:latin typeface="Palatino-Italic"/>
              </a:rPr>
              <a:t>pkg1</a:t>
            </a:r>
            <a:r>
              <a:rPr lang="en-IN" sz="2400" b="1" i="0" u="none" strike="noStrike" baseline="0" dirty="0">
                <a:latin typeface="Palatino-Roman"/>
              </a:rPr>
              <a:t>[.</a:t>
            </a:r>
            <a:r>
              <a:rPr lang="en-IN" sz="2400" b="1" i="1" u="none" strike="noStrike" baseline="0" dirty="0">
                <a:latin typeface="Palatino-Italic"/>
              </a:rPr>
              <a:t>pkg2</a:t>
            </a:r>
            <a:r>
              <a:rPr lang="en-IN" sz="2400" b="1" i="0" u="none" strike="noStrike" baseline="0" dirty="0">
                <a:latin typeface="Palatino-Roman"/>
              </a:rPr>
              <a:t>].(</a:t>
            </a:r>
            <a:r>
              <a:rPr lang="en-IN" sz="2400" b="1" i="1" u="none" strike="noStrike" baseline="0" dirty="0" err="1">
                <a:latin typeface="Palatino-Italic"/>
              </a:rPr>
              <a:t>classname</a:t>
            </a:r>
            <a:r>
              <a:rPr lang="en-IN" sz="2400" b="1" i="0" u="none" strike="noStrike" baseline="0" dirty="0">
                <a:latin typeface="Palatino-Roman"/>
              </a:rPr>
              <a:t>|*);</a:t>
            </a:r>
            <a:endParaRPr lang="en-IN" sz="4000" b="1" i="0" u="none" strike="noStrike" baseline="0" dirty="0">
              <a:solidFill>
                <a:srgbClr val="7030A0"/>
              </a:solidFill>
              <a:latin typeface="Courier"/>
            </a:endParaRPr>
          </a:p>
        </p:txBody>
      </p:sp>
    </p:spTree>
    <p:extLst>
      <p:ext uri="{BB962C8B-B14F-4D97-AF65-F5344CB8AC3E}">
        <p14:creationId xmlns:p14="http://schemas.microsoft.com/office/powerpoint/2010/main" val="353020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Importing Packages</a:t>
            </a:r>
            <a:endParaRPr lang="en-IN" sz="96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195310" y="683582"/>
            <a:ext cx="11701722" cy="5379867"/>
          </a:xfrm>
        </p:spPr>
        <p:txBody>
          <a:bodyPr>
            <a:normAutofit/>
          </a:bodyPr>
          <a:lstStyle/>
          <a:p>
            <a:pPr algn="just"/>
            <a:r>
              <a:rPr lang="en-US" b="0" i="1" u="none" strike="noStrike" baseline="0" dirty="0">
                <a:latin typeface="Palatino-Italic"/>
              </a:rPr>
              <a:t>pkg1 </a:t>
            </a:r>
            <a:r>
              <a:rPr lang="en-US" b="0" i="0" u="none" strike="noStrike" baseline="0" dirty="0">
                <a:latin typeface="Palatino-Roman"/>
              </a:rPr>
              <a:t>is the name of a top-level package, and </a:t>
            </a:r>
            <a:r>
              <a:rPr lang="en-US" b="0" i="1" u="none" strike="noStrike" baseline="0" dirty="0">
                <a:latin typeface="Palatino-Italic"/>
              </a:rPr>
              <a:t>pkg2 </a:t>
            </a:r>
            <a:r>
              <a:rPr lang="en-US" b="0" i="0" u="none" strike="noStrike" baseline="0" dirty="0">
                <a:latin typeface="Palatino-Roman"/>
              </a:rPr>
              <a:t>is the name of a subordinate</a:t>
            </a:r>
          </a:p>
          <a:p>
            <a:pPr algn="just"/>
            <a:r>
              <a:rPr lang="en-US" b="0" i="0" u="none" strike="noStrike" baseline="0" dirty="0">
                <a:latin typeface="Palatino-Roman"/>
              </a:rPr>
              <a:t>package inside the outer package separated by a dot (</a:t>
            </a:r>
            <a:r>
              <a:rPr lang="en-US" b="1" i="0" u="none" strike="noStrike" baseline="0" dirty="0">
                <a:latin typeface="Palatino-Bold"/>
              </a:rPr>
              <a:t>.</a:t>
            </a:r>
            <a:r>
              <a:rPr lang="en-US" b="0" i="0" u="none" strike="noStrike" baseline="0" dirty="0">
                <a:latin typeface="Palatino-Roman"/>
              </a:rPr>
              <a:t>). There is no practical limit on the depth of a package hierarchy, except that imposed by the file system</a:t>
            </a:r>
          </a:p>
          <a:p>
            <a:pPr algn="just"/>
            <a:r>
              <a:rPr lang="en-IN" b="1" i="0" u="none" strike="noStrike" baseline="0" dirty="0">
                <a:solidFill>
                  <a:srgbClr val="FF0000"/>
                </a:solidFill>
                <a:latin typeface="Courier"/>
              </a:rPr>
              <a:t>import </a:t>
            </a:r>
            <a:r>
              <a:rPr lang="en-IN" b="1" i="0" u="none" strike="noStrike" baseline="0" dirty="0" err="1">
                <a:solidFill>
                  <a:srgbClr val="FF0000"/>
                </a:solidFill>
                <a:latin typeface="Courier"/>
              </a:rPr>
              <a:t>java.util.Date</a:t>
            </a:r>
            <a:r>
              <a:rPr lang="en-IN" b="1" i="0" u="none" strike="noStrike" baseline="0" dirty="0">
                <a:solidFill>
                  <a:srgbClr val="FF0000"/>
                </a:solidFill>
                <a:latin typeface="Courier"/>
              </a:rPr>
              <a:t>;</a:t>
            </a:r>
          </a:p>
          <a:p>
            <a:pPr algn="just"/>
            <a:r>
              <a:rPr lang="en-IN" b="1" i="0" u="none" strike="noStrike" baseline="0" dirty="0">
                <a:solidFill>
                  <a:srgbClr val="FF0000"/>
                </a:solidFill>
                <a:latin typeface="Courier"/>
              </a:rPr>
              <a:t>import java.io.*;</a:t>
            </a:r>
            <a:endParaRPr lang="en-US" b="1" dirty="0">
              <a:solidFill>
                <a:srgbClr val="FF0000"/>
              </a:solidFill>
              <a:latin typeface="Palatino-Roman"/>
            </a:endParaRPr>
          </a:p>
          <a:p>
            <a:pPr algn="just"/>
            <a:r>
              <a:rPr lang="en-US" b="1" i="0" u="none" strike="noStrike" baseline="0" dirty="0">
                <a:solidFill>
                  <a:srgbClr val="0070C0"/>
                </a:solidFill>
                <a:latin typeface="Palatino-Roman"/>
              </a:rPr>
              <a:t>All of the standard Java classes included with Java are stored in a package called </a:t>
            </a:r>
            <a:r>
              <a:rPr lang="en-US" b="1" i="0" u="none" strike="noStrike" baseline="0" dirty="0">
                <a:solidFill>
                  <a:srgbClr val="0070C0"/>
                </a:solidFill>
                <a:latin typeface="Palatino-Bold"/>
              </a:rPr>
              <a:t>java</a:t>
            </a:r>
            <a:r>
              <a:rPr lang="en-US" b="1" i="0" u="none" strike="noStrike" baseline="0" dirty="0">
                <a:solidFill>
                  <a:srgbClr val="0070C0"/>
                </a:solidFill>
                <a:latin typeface="Palatino-Roman"/>
              </a:rPr>
              <a:t>.</a:t>
            </a:r>
          </a:p>
          <a:p>
            <a:pPr algn="just"/>
            <a:r>
              <a:rPr lang="en-US" b="0" i="0" u="none" strike="noStrike" baseline="0" dirty="0">
                <a:highlight>
                  <a:srgbClr val="FF00FF"/>
                </a:highlight>
                <a:latin typeface="Palatino-Roman"/>
              </a:rPr>
              <a:t>The basic language functions are stored in a package inside of the </a:t>
            </a:r>
            <a:r>
              <a:rPr lang="en-US" b="1" i="0" u="none" strike="noStrike" baseline="0" dirty="0">
                <a:highlight>
                  <a:srgbClr val="FF00FF"/>
                </a:highlight>
                <a:latin typeface="Palatino-Bold"/>
              </a:rPr>
              <a:t>java </a:t>
            </a:r>
            <a:r>
              <a:rPr lang="en-US" b="0" i="0" u="none" strike="noStrike" baseline="0" dirty="0">
                <a:highlight>
                  <a:srgbClr val="FF00FF"/>
                </a:highlight>
                <a:latin typeface="Palatino-Roman"/>
              </a:rPr>
              <a:t>package called </a:t>
            </a:r>
            <a:r>
              <a:rPr lang="en-US" b="1" i="0" u="none" strike="noStrike" baseline="0" dirty="0" err="1">
                <a:highlight>
                  <a:srgbClr val="FF00FF"/>
                </a:highlight>
                <a:latin typeface="Palatino-Bold"/>
              </a:rPr>
              <a:t>java.lang</a:t>
            </a:r>
            <a:r>
              <a:rPr lang="en-US" b="0" i="0" u="none" strike="noStrike" baseline="0" dirty="0">
                <a:highlight>
                  <a:srgbClr val="FF00FF"/>
                </a:highlight>
                <a:latin typeface="Palatino-Roman"/>
              </a:rPr>
              <a:t>. </a:t>
            </a:r>
          </a:p>
          <a:p>
            <a:pPr algn="just"/>
            <a:r>
              <a:rPr lang="en-US" b="0" i="0" u="none" strike="noStrike" baseline="0" dirty="0">
                <a:latin typeface="Palatino-Roman"/>
              </a:rPr>
              <a:t>Normally, you have to import every package or class that you want to use, but since Java is useless without much of the functionality in </a:t>
            </a:r>
            <a:r>
              <a:rPr lang="en-US" b="1" i="0" u="none" strike="noStrike" baseline="0" dirty="0" err="1">
                <a:latin typeface="Palatino-Bold"/>
              </a:rPr>
              <a:t>java.lang</a:t>
            </a:r>
            <a:r>
              <a:rPr lang="en-US" b="0" i="0" u="none" strike="noStrike" baseline="0" dirty="0">
                <a:latin typeface="Palatino-Roman"/>
              </a:rPr>
              <a:t>, </a:t>
            </a:r>
            <a:r>
              <a:rPr lang="en-US" b="0" i="0" u="none" strike="noStrike" baseline="0" dirty="0">
                <a:highlight>
                  <a:srgbClr val="FF00FF"/>
                </a:highlight>
                <a:latin typeface="Palatino-Roman"/>
              </a:rPr>
              <a:t>it is implicitly imported by the compiler for all programs</a:t>
            </a:r>
            <a:r>
              <a:rPr lang="en-US" b="0" i="0" u="none" strike="noStrike" baseline="0" dirty="0">
                <a:latin typeface="Palatino-Roman"/>
              </a:rPr>
              <a:t>. This is equivalent to the following line being at the top of </a:t>
            </a:r>
            <a:r>
              <a:rPr lang="en-IN" b="0" i="0" u="none" strike="noStrike" baseline="0" dirty="0">
                <a:latin typeface="Palatino-Roman"/>
              </a:rPr>
              <a:t>all of your programs:</a:t>
            </a:r>
          </a:p>
          <a:p>
            <a:pPr algn="just"/>
            <a:r>
              <a:rPr lang="en-IN" b="1" i="0" u="none" strike="noStrike" baseline="0" dirty="0">
                <a:latin typeface="Courier"/>
              </a:rPr>
              <a:t>import </a:t>
            </a:r>
            <a:r>
              <a:rPr lang="en-IN" b="1" i="0" u="none" strike="noStrike" baseline="0" dirty="0" err="1">
                <a:latin typeface="Courier"/>
              </a:rPr>
              <a:t>java.lang</a:t>
            </a:r>
            <a:r>
              <a:rPr lang="en-IN" b="1" i="0" u="none" strike="noStrike" baseline="0" dirty="0">
                <a:latin typeface="Courier"/>
              </a:rPr>
              <a:t>.*;</a:t>
            </a:r>
            <a:endParaRPr lang="en-IN" sz="4400" b="1" i="0" u="none" strike="noStrike" baseline="0" dirty="0">
              <a:solidFill>
                <a:srgbClr val="7030A0"/>
              </a:solidFill>
              <a:latin typeface="Courier"/>
            </a:endParaRPr>
          </a:p>
        </p:txBody>
      </p:sp>
    </p:spTree>
    <p:extLst>
      <p:ext uri="{BB962C8B-B14F-4D97-AF65-F5344CB8AC3E}">
        <p14:creationId xmlns:p14="http://schemas.microsoft.com/office/powerpoint/2010/main" val="104802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Importing Packages</a:t>
            </a:r>
            <a:endParaRPr lang="en-IN" sz="96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195310" y="683582"/>
            <a:ext cx="11701722" cy="5379867"/>
          </a:xfrm>
        </p:spPr>
        <p:txBody>
          <a:bodyPr>
            <a:normAutofit/>
          </a:bodyPr>
          <a:lstStyle/>
          <a:p>
            <a:pPr marL="0" indent="0" algn="l">
              <a:buNone/>
            </a:pPr>
            <a:r>
              <a:rPr lang="en-IN" sz="2400" b="1" i="0" u="none" strike="noStrike" baseline="0" dirty="0">
                <a:latin typeface="Courier"/>
              </a:rPr>
              <a:t>import </a:t>
            </a:r>
            <a:r>
              <a:rPr lang="en-IN" sz="2400" b="1" i="0" u="none" strike="noStrike" baseline="0" dirty="0" err="1">
                <a:latin typeface="Courier"/>
              </a:rPr>
              <a:t>java.util</a:t>
            </a:r>
            <a:r>
              <a:rPr lang="en-IN" sz="2400" b="1" i="0" u="none" strike="noStrike" baseline="0" dirty="0">
                <a:latin typeface="Courier"/>
              </a:rPr>
              <a:t>.*;</a:t>
            </a:r>
          </a:p>
          <a:p>
            <a:pPr marL="0" indent="0" algn="l">
              <a:buNone/>
            </a:pPr>
            <a:r>
              <a:rPr lang="en-IN" sz="2400" b="1" i="0" u="none" strike="noStrike" baseline="0" dirty="0">
                <a:latin typeface="Courier"/>
              </a:rPr>
              <a:t>class </a:t>
            </a:r>
            <a:r>
              <a:rPr lang="en-IN" sz="2400" b="1" i="0" u="none" strike="noStrike" baseline="0" dirty="0" err="1">
                <a:latin typeface="Courier"/>
              </a:rPr>
              <a:t>MyDate</a:t>
            </a:r>
            <a:r>
              <a:rPr lang="en-IN" sz="2400" b="1" i="0" u="none" strike="noStrike" baseline="0" dirty="0">
                <a:latin typeface="Courier"/>
              </a:rPr>
              <a:t> extends Date {</a:t>
            </a:r>
          </a:p>
          <a:p>
            <a:pPr marL="0" indent="0" algn="l">
              <a:buNone/>
            </a:pPr>
            <a:r>
              <a:rPr lang="en-IN" sz="2400" b="1" i="0" u="none" strike="noStrike" baseline="0" dirty="0">
                <a:latin typeface="Courier"/>
              </a:rPr>
              <a:t>}</a:t>
            </a:r>
          </a:p>
          <a:p>
            <a:pPr marL="0" indent="0" algn="l">
              <a:buNone/>
            </a:pPr>
            <a:r>
              <a:rPr lang="en-US" sz="2400" b="1" i="0" u="none" strike="noStrike" baseline="0" dirty="0">
                <a:latin typeface="Palatino-Roman"/>
              </a:rPr>
              <a:t>The same example without the </a:t>
            </a:r>
            <a:r>
              <a:rPr lang="en-US" sz="2400" b="1" i="0" u="none" strike="noStrike" baseline="0" dirty="0">
                <a:latin typeface="Palatino-Bold"/>
              </a:rPr>
              <a:t>import </a:t>
            </a:r>
            <a:r>
              <a:rPr lang="en-US" sz="2400" b="1" i="0" u="none" strike="noStrike" baseline="0" dirty="0">
                <a:latin typeface="Palatino-Roman"/>
              </a:rPr>
              <a:t>statement looks like this:</a:t>
            </a:r>
          </a:p>
          <a:p>
            <a:pPr marL="0" indent="0" algn="l">
              <a:buNone/>
            </a:pPr>
            <a:r>
              <a:rPr lang="en-US" sz="2400" b="1" i="0" u="none" strike="noStrike" baseline="0" dirty="0">
                <a:latin typeface="Courier"/>
              </a:rPr>
              <a:t>class </a:t>
            </a:r>
            <a:r>
              <a:rPr lang="en-US" sz="2400" b="1" i="0" u="none" strike="noStrike" baseline="0" dirty="0" err="1">
                <a:latin typeface="Courier"/>
              </a:rPr>
              <a:t>MyDate</a:t>
            </a:r>
            <a:r>
              <a:rPr lang="en-US" sz="2400" b="1" i="0" u="none" strike="noStrike" baseline="0" dirty="0">
                <a:latin typeface="Courier"/>
              </a:rPr>
              <a:t> extends </a:t>
            </a:r>
            <a:r>
              <a:rPr lang="en-US" sz="2400" b="1" i="0" u="none" strike="noStrike" baseline="0" dirty="0" err="1">
                <a:latin typeface="Courier"/>
              </a:rPr>
              <a:t>java.util.Date</a:t>
            </a:r>
            <a:r>
              <a:rPr lang="en-US" sz="2400" b="1" i="0" u="none" strike="noStrike" baseline="0" dirty="0">
                <a:latin typeface="Courier"/>
              </a:rPr>
              <a:t> {</a:t>
            </a:r>
          </a:p>
          <a:p>
            <a:pPr marL="0" indent="0" algn="l">
              <a:buNone/>
            </a:pPr>
            <a:r>
              <a:rPr lang="en-IN" sz="2400" b="1" i="0" u="none" strike="noStrike" baseline="0" dirty="0">
                <a:latin typeface="Courier"/>
              </a:rPr>
              <a:t>}</a:t>
            </a:r>
          </a:p>
          <a:p>
            <a:pPr marL="0" indent="0" algn="l">
              <a:buNone/>
            </a:pPr>
            <a:r>
              <a:rPr lang="en-US" sz="2400" b="1" i="0" u="none" strike="noStrike" baseline="0" dirty="0">
                <a:latin typeface="Palatino-Roman"/>
              </a:rPr>
              <a:t>In this version, </a:t>
            </a:r>
            <a:r>
              <a:rPr lang="en-US" sz="2400" b="1" i="0" u="none" strike="noStrike" baseline="0" dirty="0">
                <a:latin typeface="Palatino-Bold"/>
              </a:rPr>
              <a:t>Date </a:t>
            </a:r>
            <a:r>
              <a:rPr lang="en-US" sz="2400" b="1" i="0" u="none" strike="noStrike" baseline="0" dirty="0">
                <a:latin typeface="Palatino-Roman"/>
              </a:rPr>
              <a:t>is fully-qualified.</a:t>
            </a:r>
            <a:endParaRPr lang="en-IN" sz="4000" b="1" i="0" u="none" strike="noStrike" baseline="0" dirty="0">
              <a:solidFill>
                <a:srgbClr val="7030A0"/>
              </a:solidFill>
              <a:latin typeface="Courier"/>
            </a:endParaRPr>
          </a:p>
        </p:txBody>
      </p:sp>
    </p:spTree>
    <p:extLst>
      <p:ext uri="{BB962C8B-B14F-4D97-AF65-F5344CB8AC3E}">
        <p14:creationId xmlns:p14="http://schemas.microsoft.com/office/powerpoint/2010/main" val="1235962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Importing Packages</a:t>
            </a:r>
            <a:endParaRPr lang="en-IN" sz="9600" b="1" dirty="0"/>
          </a:p>
        </p:txBody>
      </p:sp>
      <p:graphicFrame>
        <p:nvGraphicFramePr>
          <p:cNvPr id="4" name="Table 4">
            <a:extLst>
              <a:ext uri="{FF2B5EF4-FFF2-40B4-BE49-F238E27FC236}">
                <a16:creationId xmlns:a16="http://schemas.microsoft.com/office/drawing/2014/main" id="{81848E8B-07F4-4F8B-A2BB-A252E846A4AB}"/>
              </a:ext>
            </a:extLst>
          </p:cNvPr>
          <p:cNvGraphicFramePr>
            <a:graphicFrameLocks noGrp="1"/>
          </p:cNvGraphicFramePr>
          <p:nvPr>
            <p:ph idx="1"/>
          </p:nvPr>
        </p:nvGraphicFramePr>
        <p:xfrm>
          <a:off x="266329" y="435006"/>
          <a:ext cx="11508420" cy="5726097"/>
        </p:xfrm>
        <a:graphic>
          <a:graphicData uri="http://schemas.openxmlformats.org/drawingml/2006/table">
            <a:tbl>
              <a:tblPr firstRow="1" bandRow="1">
                <a:tableStyleId>{5C22544A-7EE6-4342-B048-85BDC9FD1C3A}</a:tableStyleId>
              </a:tblPr>
              <a:tblGrid>
                <a:gridCol w="5754210">
                  <a:extLst>
                    <a:ext uri="{9D8B030D-6E8A-4147-A177-3AD203B41FA5}">
                      <a16:colId xmlns:a16="http://schemas.microsoft.com/office/drawing/2014/main" val="3386247760"/>
                    </a:ext>
                  </a:extLst>
                </a:gridCol>
                <a:gridCol w="5754210">
                  <a:extLst>
                    <a:ext uri="{9D8B030D-6E8A-4147-A177-3AD203B41FA5}">
                      <a16:colId xmlns:a16="http://schemas.microsoft.com/office/drawing/2014/main" val="623739947"/>
                    </a:ext>
                  </a:extLst>
                </a:gridCol>
              </a:tblGrid>
              <a:tr h="5726097">
                <a:tc>
                  <a:txBody>
                    <a:bodyPr/>
                    <a:lstStyle/>
                    <a:p>
                      <a:r>
                        <a:rPr lang="en-IN" sz="2000" b="0" i="0" u="none" strike="noStrike" kern="1200" baseline="0" dirty="0">
                          <a:solidFill>
                            <a:schemeClr val="lt1"/>
                          </a:solidFill>
                          <a:latin typeface="+mn-lt"/>
                          <a:ea typeface="+mn-ea"/>
                          <a:cs typeface="+mn-cs"/>
                        </a:rPr>
                        <a:t>package </a:t>
                      </a:r>
                      <a:r>
                        <a:rPr lang="en-IN" sz="2000" b="0" i="0" u="none" strike="noStrike" kern="1200" baseline="0" dirty="0" err="1">
                          <a:solidFill>
                            <a:schemeClr val="lt1"/>
                          </a:solidFill>
                          <a:latin typeface="+mn-lt"/>
                          <a:ea typeface="+mn-ea"/>
                          <a:cs typeface="+mn-cs"/>
                        </a:rPr>
                        <a:t>MyPack</a:t>
                      </a:r>
                      <a:r>
                        <a:rPr lang="en-IN" sz="2000" b="0" i="0" u="none" strike="noStrike" kern="1200" baseline="0" dirty="0">
                          <a:solidFill>
                            <a:schemeClr val="lt1"/>
                          </a:solidFill>
                          <a:latin typeface="+mn-lt"/>
                          <a:ea typeface="+mn-ea"/>
                          <a:cs typeface="+mn-cs"/>
                        </a:rPr>
                        <a:t>;</a:t>
                      </a:r>
                    </a:p>
                    <a:p>
                      <a:pPr algn="just"/>
                      <a:r>
                        <a:rPr lang="en-US" sz="1800" b="0" i="0" u="none" strike="noStrike" kern="1200" baseline="0" dirty="0">
                          <a:solidFill>
                            <a:schemeClr val="lt1"/>
                          </a:solidFill>
                          <a:latin typeface="+mn-lt"/>
                          <a:ea typeface="+mn-ea"/>
                          <a:cs typeface="+mn-cs"/>
                        </a:rPr>
                        <a:t>/* Now, the Balance class, its constructor, and its</a:t>
                      </a:r>
                    </a:p>
                    <a:p>
                      <a:pPr algn="just"/>
                      <a:r>
                        <a:rPr lang="en-US" sz="1800" b="0" i="0" u="none" strike="noStrike" kern="1200" baseline="0" dirty="0">
                          <a:solidFill>
                            <a:schemeClr val="lt1"/>
                          </a:solidFill>
                          <a:latin typeface="+mn-lt"/>
                          <a:ea typeface="+mn-ea"/>
                          <a:cs typeface="+mn-cs"/>
                        </a:rPr>
                        <a:t>show() method are public. This means that they can</a:t>
                      </a:r>
                    </a:p>
                    <a:p>
                      <a:pPr algn="just"/>
                      <a:r>
                        <a:rPr lang="en-US" sz="1800" b="0" i="0" u="none" strike="noStrike" kern="1200" baseline="0" dirty="0">
                          <a:solidFill>
                            <a:schemeClr val="lt1"/>
                          </a:solidFill>
                          <a:latin typeface="+mn-lt"/>
                          <a:ea typeface="+mn-ea"/>
                          <a:cs typeface="+mn-cs"/>
                        </a:rPr>
                        <a:t>be used by non-subclass code outside their package.</a:t>
                      </a:r>
                    </a:p>
                    <a:p>
                      <a:pPr algn="just"/>
                      <a:r>
                        <a:rPr lang="en-IN" sz="18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highlight>
                            <a:srgbClr val="FF00FF"/>
                          </a:highlight>
                          <a:latin typeface="+mn-lt"/>
                          <a:ea typeface="+mn-ea"/>
                          <a:cs typeface="+mn-cs"/>
                        </a:rPr>
                        <a:t>public class Balance </a:t>
                      </a:r>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String name;</a:t>
                      </a:r>
                    </a:p>
                    <a:p>
                      <a:r>
                        <a:rPr lang="en-IN" sz="2000" b="0" i="0" u="none" strike="noStrike" kern="1200" baseline="0" dirty="0">
                          <a:solidFill>
                            <a:schemeClr val="lt1"/>
                          </a:solidFill>
                          <a:latin typeface="+mn-lt"/>
                          <a:ea typeface="+mn-ea"/>
                          <a:cs typeface="+mn-cs"/>
                        </a:rPr>
                        <a:t>double </a:t>
                      </a:r>
                      <a:r>
                        <a:rPr lang="en-IN" sz="2000" b="0" i="0" u="none" strike="noStrike" kern="1200" baseline="0" dirty="0" err="1">
                          <a:solidFill>
                            <a:schemeClr val="lt1"/>
                          </a:solidFill>
                          <a:latin typeface="+mn-lt"/>
                          <a:ea typeface="+mn-ea"/>
                          <a:cs typeface="+mn-cs"/>
                        </a:rPr>
                        <a:t>bal</a:t>
                      </a:r>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highlight>
                            <a:srgbClr val="FF00FF"/>
                          </a:highlight>
                          <a:latin typeface="+mn-lt"/>
                          <a:ea typeface="+mn-ea"/>
                          <a:cs typeface="+mn-cs"/>
                        </a:rPr>
                        <a:t>public Balance</a:t>
                      </a:r>
                      <a:r>
                        <a:rPr lang="en-IN" sz="2000" b="0" i="0" u="none" strike="noStrike" kern="1200" baseline="0" dirty="0">
                          <a:solidFill>
                            <a:schemeClr val="lt1"/>
                          </a:solidFill>
                          <a:latin typeface="+mn-lt"/>
                          <a:ea typeface="+mn-ea"/>
                          <a:cs typeface="+mn-cs"/>
                        </a:rPr>
                        <a:t>(</a:t>
                      </a:r>
                      <a:r>
                        <a:rPr lang="en-IN" sz="2000" b="0" i="0" u="none" strike="noStrike" kern="1200" baseline="0" dirty="0" err="1">
                          <a:solidFill>
                            <a:schemeClr val="lt1"/>
                          </a:solidFill>
                          <a:latin typeface="+mn-lt"/>
                          <a:ea typeface="+mn-ea"/>
                          <a:cs typeface="+mn-cs"/>
                        </a:rPr>
                        <a:t>Sring</a:t>
                      </a:r>
                      <a:r>
                        <a:rPr lang="en-IN" sz="2000" b="0" i="0" u="none" strike="noStrike" kern="1200" baseline="0" dirty="0">
                          <a:solidFill>
                            <a:schemeClr val="lt1"/>
                          </a:solidFill>
                          <a:latin typeface="+mn-lt"/>
                          <a:ea typeface="+mn-ea"/>
                          <a:cs typeface="+mn-cs"/>
                        </a:rPr>
                        <a:t> n, double b) {</a:t>
                      </a:r>
                    </a:p>
                    <a:p>
                      <a:r>
                        <a:rPr lang="en-IN" sz="2000" b="0" i="0" u="none" strike="noStrike" kern="1200" baseline="0" dirty="0">
                          <a:solidFill>
                            <a:schemeClr val="lt1"/>
                          </a:solidFill>
                          <a:latin typeface="+mn-lt"/>
                          <a:ea typeface="+mn-ea"/>
                          <a:cs typeface="+mn-cs"/>
                        </a:rPr>
                        <a:t>name = n;</a:t>
                      </a:r>
                    </a:p>
                    <a:p>
                      <a:r>
                        <a:rPr lang="en-IN" sz="2000" b="0" i="0" u="none" strike="noStrike" kern="1200" baseline="0" dirty="0" err="1">
                          <a:solidFill>
                            <a:schemeClr val="lt1"/>
                          </a:solidFill>
                          <a:latin typeface="+mn-lt"/>
                          <a:ea typeface="+mn-ea"/>
                          <a:cs typeface="+mn-cs"/>
                        </a:rPr>
                        <a:t>bal</a:t>
                      </a:r>
                      <a:r>
                        <a:rPr lang="en-IN" sz="2000" b="0" i="0" u="none" strike="noStrike" kern="1200" baseline="0" dirty="0">
                          <a:solidFill>
                            <a:schemeClr val="lt1"/>
                          </a:solidFill>
                          <a:latin typeface="+mn-lt"/>
                          <a:ea typeface="+mn-ea"/>
                          <a:cs typeface="+mn-cs"/>
                        </a:rPr>
                        <a:t> = b;</a:t>
                      </a:r>
                    </a:p>
                    <a:p>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public void show() {</a:t>
                      </a:r>
                    </a:p>
                    <a:p>
                      <a:r>
                        <a:rPr lang="en-IN" sz="2000" b="0" i="0" u="none" strike="noStrike" kern="1200" baseline="0" dirty="0">
                          <a:solidFill>
                            <a:schemeClr val="lt1"/>
                          </a:solidFill>
                          <a:latin typeface="+mn-lt"/>
                          <a:ea typeface="+mn-ea"/>
                          <a:cs typeface="+mn-cs"/>
                        </a:rPr>
                        <a:t>if(</a:t>
                      </a:r>
                      <a:r>
                        <a:rPr lang="en-IN" sz="2000" b="0" i="0" u="none" strike="noStrike" kern="1200" baseline="0" dirty="0" err="1">
                          <a:solidFill>
                            <a:schemeClr val="lt1"/>
                          </a:solidFill>
                          <a:latin typeface="+mn-lt"/>
                          <a:ea typeface="+mn-ea"/>
                          <a:cs typeface="+mn-cs"/>
                        </a:rPr>
                        <a:t>bal</a:t>
                      </a:r>
                      <a:r>
                        <a:rPr lang="en-IN" sz="2000" b="0" i="0" u="none" strike="noStrike" kern="1200" baseline="0" dirty="0">
                          <a:solidFill>
                            <a:schemeClr val="lt1"/>
                          </a:solidFill>
                          <a:latin typeface="+mn-lt"/>
                          <a:ea typeface="+mn-ea"/>
                          <a:cs typeface="+mn-cs"/>
                        </a:rPr>
                        <a:t>&lt;0)</a:t>
                      </a:r>
                    </a:p>
                    <a:p>
                      <a:r>
                        <a:rPr lang="en-IN" sz="2000" b="0" i="0" u="none" strike="noStrike" kern="1200" baseline="0" dirty="0" err="1">
                          <a:solidFill>
                            <a:schemeClr val="lt1"/>
                          </a:solidFill>
                          <a:latin typeface="+mn-lt"/>
                          <a:ea typeface="+mn-ea"/>
                          <a:cs typeface="+mn-cs"/>
                        </a:rPr>
                        <a:t>System.out.print</a:t>
                      </a:r>
                      <a:r>
                        <a:rPr lang="en-IN" sz="2000" b="0" i="0" u="none" strike="noStrike" kern="1200" baseline="0" dirty="0">
                          <a:solidFill>
                            <a:schemeClr val="lt1"/>
                          </a:solidFill>
                          <a:latin typeface="+mn-lt"/>
                          <a:ea typeface="+mn-ea"/>
                          <a:cs typeface="+mn-cs"/>
                        </a:rPr>
                        <a:t>("--&gt; ");</a:t>
                      </a:r>
                    </a:p>
                    <a:p>
                      <a:r>
                        <a:rPr lang="en-IN" sz="2000" b="0" i="0" u="none" strike="noStrike" kern="1200" baseline="0" dirty="0" err="1">
                          <a:solidFill>
                            <a:schemeClr val="lt1"/>
                          </a:solidFill>
                          <a:latin typeface="+mn-lt"/>
                          <a:ea typeface="+mn-ea"/>
                          <a:cs typeface="+mn-cs"/>
                        </a:rPr>
                        <a:t>System.out.println</a:t>
                      </a:r>
                      <a:r>
                        <a:rPr lang="en-IN" sz="2000" b="0" i="0" u="none" strike="noStrike" kern="1200" baseline="0" dirty="0">
                          <a:solidFill>
                            <a:schemeClr val="lt1"/>
                          </a:solidFill>
                          <a:latin typeface="+mn-lt"/>
                          <a:ea typeface="+mn-ea"/>
                          <a:cs typeface="+mn-cs"/>
                        </a:rPr>
                        <a:t>(name + ": $" + </a:t>
                      </a:r>
                      <a:r>
                        <a:rPr lang="en-IN" sz="2000" b="0" i="0" u="none" strike="noStrike" kern="1200" baseline="0" dirty="0" err="1">
                          <a:solidFill>
                            <a:schemeClr val="lt1"/>
                          </a:solidFill>
                          <a:latin typeface="+mn-lt"/>
                          <a:ea typeface="+mn-ea"/>
                          <a:cs typeface="+mn-cs"/>
                        </a:rPr>
                        <a:t>bal</a:t>
                      </a:r>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a:t>
                      </a:r>
                    </a:p>
                    <a:p>
                      <a:r>
                        <a:rPr lang="en-IN" sz="2000" b="0" i="0" u="none" strike="noStrike" kern="1200" baseline="0" dirty="0">
                          <a:solidFill>
                            <a:schemeClr val="lt1"/>
                          </a:solidFill>
                          <a:latin typeface="+mn-lt"/>
                          <a:ea typeface="+mn-ea"/>
                          <a:cs typeface="+mn-cs"/>
                        </a:rPr>
                        <a:t>}</a:t>
                      </a:r>
                      <a:endParaRPr lang="en-IN" sz="2000" dirty="0"/>
                    </a:p>
                  </a:txBody>
                  <a:tcPr/>
                </a:tc>
                <a:tc>
                  <a:txBody>
                    <a:bodyPr/>
                    <a:lstStyle/>
                    <a:p>
                      <a:r>
                        <a:rPr lang="en-IN" sz="2400" b="0" i="0" u="none" strike="noStrike" kern="1200" baseline="0" dirty="0">
                          <a:solidFill>
                            <a:schemeClr val="lt1"/>
                          </a:solidFill>
                          <a:latin typeface="+mn-lt"/>
                          <a:ea typeface="+mn-ea"/>
                          <a:cs typeface="+mn-cs"/>
                        </a:rPr>
                        <a:t>import </a:t>
                      </a:r>
                      <a:r>
                        <a:rPr lang="en-IN" sz="2400" b="0" i="0" u="none" strike="noStrike" kern="1200" baseline="0" dirty="0" err="1">
                          <a:solidFill>
                            <a:schemeClr val="lt1"/>
                          </a:solidFill>
                          <a:latin typeface="+mn-lt"/>
                          <a:ea typeface="+mn-ea"/>
                          <a:cs typeface="+mn-cs"/>
                        </a:rPr>
                        <a:t>MyPack</a:t>
                      </a:r>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class </a:t>
                      </a:r>
                      <a:r>
                        <a:rPr lang="en-IN" sz="2400" b="0" i="0" u="none" strike="noStrike" kern="1200" baseline="0" dirty="0" err="1">
                          <a:solidFill>
                            <a:schemeClr val="lt1"/>
                          </a:solidFill>
                          <a:latin typeface="+mn-lt"/>
                          <a:ea typeface="+mn-ea"/>
                          <a:cs typeface="+mn-cs"/>
                        </a:rPr>
                        <a:t>TestBalance</a:t>
                      </a:r>
                      <a:r>
                        <a:rPr lang="en-IN" sz="2400" b="0" i="0" u="none" strike="noStrike" kern="1200" baseline="0" dirty="0">
                          <a:solidFill>
                            <a:schemeClr val="lt1"/>
                          </a:solidFill>
                          <a:latin typeface="+mn-lt"/>
                          <a:ea typeface="+mn-ea"/>
                          <a:cs typeface="+mn-cs"/>
                        </a:rPr>
                        <a:t> {</a:t>
                      </a:r>
                    </a:p>
                    <a:p>
                      <a:r>
                        <a:rPr lang="en-US" sz="2400" b="0" i="0" u="none" strike="noStrike" kern="1200" baseline="0" dirty="0">
                          <a:solidFill>
                            <a:schemeClr val="lt1"/>
                          </a:solidFill>
                          <a:latin typeface="+mn-lt"/>
                          <a:ea typeface="+mn-ea"/>
                          <a:cs typeface="+mn-cs"/>
                        </a:rPr>
                        <a:t>public static void main(String </a:t>
                      </a:r>
                      <a:r>
                        <a:rPr lang="en-US" sz="2400" b="0" i="0" u="none" strike="noStrike" kern="1200" baseline="0" dirty="0" err="1">
                          <a:solidFill>
                            <a:schemeClr val="lt1"/>
                          </a:solidFill>
                          <a:latin typeface="+mn-lt"/>
                          <a:ea typeface="+mn-ea"/>
                          <a:cs typeface="+mn-cs"/>
                        </a:rPr>
                        <a:t>args</a:t>
                      </a:r>
                      <a:r>
                        <a:rPr lang="en-US" sz="2400" b="0" i="0" u="none" strike="noStrike" kern="1200" baseline="0" dirty="0">
                          <a:solidFill>
                            <a:schemeClr val="lt1"/>
                          </a:solidFill>
                          <a:latin typeface="+mn-lt"/>
                          <a:ea typeface="+mn-ea"/>
                          <a:cs typeface="+mn-cs"/>
                        </a:rPr>
                        <a:t>[]) {</a:t>
                      </a:r>
                    </a:p>
                    <a:p>
                      <a:r>
                        <a:rPr lang="en-US" sz="2400" b="0" i="0" u="none" strike="noStrike" kern="1200" baseline="0" dirty="0">
                          <a:solidFill>
                            <a:schemeClr val="lt1"/>
                          </a:solidFill>
                          <a:latin typeface="+mn-lt"/>
                          <a:ea typeface="+mn-ea"/>
                          <a:cs typeface="+mn-cs"/>
                        </a:rPr>
                        <a:t>/* Because Balance is public, you may use Balance</a:t>
                      </a:r>
                    </a:p>
                    <a:p>
                      <a:r>
                        <a:rPr lang="en-US" sz="2400" b="0" i="0" u="none" strike="noStrike" kern="1200" baseline="0" dirty="0">
                          <a:solidFill>
                            <a:schemeClr val="lt1"/>
                          </a:solidFill>
                          <a:latin typeface="+mn-lt"/>
                          <a:ea typeface="+mn-ea"/>
                          <a:cs typeface="+mn-cs"/>
                        </a:rPr>
                        <a:t>class and call its constructor. */</a:t>
                      </a:r>
                    </a:p>
                    <a:p>
                      <a:r>
                        <a:rPr lang="en-US" sz="2400" b="1" i="0" u="none" strike="noStrike" kern="1200" baseline="0" dirty="0">
                          <a:solidFill>
                            <a:srgbClr val="00B050"/>
                          </a:solidFill>
                          <a:latin typeface="+mn-lt"/>
                          <a:ea typeface="+mn-ea"/>
                          <a:cs typeface="+mn-cs"/>
                        </a:rPr>
                        <a:t>Balance test = new Balance("J. J. Jaspers", 99.88);</a:t>
                      </a:r>
                    </a:p>
                    <a:p>
                      <a:r>
                        <a:rPr lang="en-US" sz="2400" b="0" i="0" u="none" strike="noStrike" kern="1200" baseline="0" dirty="0" err="1">
                          <a:solidFill>
                            <a:schemeClr val="lt1"/>
                          </a:solidFill>
                          <a:latin typeface="+mn-lt"/>
                          <a:ea typeface="+mn-ea"/>
                          <a:cs typeface="+mn-cs"/>
                        </a:rPr>
                        <a:t>test.show</a:t>
                      </a:r>
                      <a:r>
                        <a:rPr lang="en-US" sz="2400" b="0" i="0" u="none" strike="noStrike" kern="1200" baseline="0" dirty="0">
                          <a:solidFill>
                            <a:schemeClr val="lt1"/>
                          </a:solidFill>
                          <a:latin typeface="+mn-lt"/>
                          <a:ea typeface="+mn-ea"/>
                          <a:cs typeface="+mn-cs"/>
                        </a:rPr>
                        <a:t>(); // you may also call show()</a:t>
                      </a:r>
                    </a:p>
                    <a:p>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a:t>
                      </a:r>
                      <a:endParaRPr lang="en-IN" sz="2400" dirty="0"/>
                    </a:p>
                  </a:txBody>
                  <a:tcPr/>
                </a:tc>
                <a:extLst>
                  <a:ext uri="{0D108BD9-81ED-4DB2-BD59-A6C34878D82A}">
                    <a16:rowId xmlns:a16="http://schemas.microsoft.com/office/drawing/2014/main" val="1974580212"/>
                  </a:ext>
                </a:extLst>
              </a:tr>
            </a:tbl>
          </a:graphicData>
        </a:graphic>
      </p:graphicFrame>
    </p:spTree>
    <p:extLst>
      <p:ext uri="{BB962C8B-B14F-4D97-AF65-F5344CB8AC3E}">
        <p14:creationId xmlns:p14="http://schemas.microsoft.com/office/powerpoint/2010/main" val="1893533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Importing Packages</a:t>
            </a:r>
            <a:endParaRPr lang="en-IN" sz="9600" b="1" dirty="0"/>
          </a:p>
        </p:txBody>
      </p:sp>
      <p:pic>
        <p:nvPicPr>
          <p:cNvPr id="7" name="Content Placeholder 6">
            <a:extLst>
              <a:ext uri="{FF2B5EF4-FFF2-40B4-BE49-F238E27FC236}">
                <a16:creationId xmlns:a16="http://schemas.microsoft.com/office/drawing/2014/main" id="{EEB2EF67-E18E-4574-A6E5-6CF6B230C9E7}"/>
              </a:ext>
            </a:extLst>
          </p:cNvPr>
          <p:cNvPicPr>
            <a:picLocks noGrp="1" noChangeAspect="1"/>
          </p:cNvPicPr>
          <p:nvPr>
            <p:ph idx="1"/>
          </p:nvPr>
        </p:nvPicPr>
        <p:blipFill>
          <a:blip r:embed="rId2"/>
          <a:stretch>
            <a:fillRect/>
          </a:stretch>
        </p:blipFill>
        <p:spPr>
          <a:xfrm>
            <a:off x="692459" y="967666"/>
            <a:ext cx="8442664" cy="4145872"/>
          </a:xfrm>
          <a:prstGeom prst="rect">
            <a:avLst/>
          </a:prstGeom>
        </p:spPr>
      </p:pic>
    </p:spTree>
    <p:extLst>
      <p:ext uri="{BB962C8B-B14F-4D97-AF65-F5344CB8AC3E}">
        <p14:creationId xmlns:p14="http://schemas.microsoft.com/office/powerpoint/2010/main" val="355588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6E5B-8E63-4959-935C-38C67278ED48}"/>
              </a:ext>
            </a:extLst>
          </p:cNvPr>
          <p:cNvSpPr>
            <a:spLocks noGrp="1"/>
          </p:cNvSpPr>
          <p:nvPr>
            <p:ph type="title"/>
          </p:nvPr>
        </p:nvSpPr>
        <p:spPr>
          <a:xfrm>
            <a:off x="304801" y="108155"/>
            <a:ext cx="10750054" cy="816077"/>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5B99D97-AE37-4462-84DB-70B9B79272C2}"/>
              </a:ext>
            </a:extLst>
          </p:cNvPr>
          <p:cNvSpPr>
            <a:spLocks noGrp="1"/>
          </p:cNvSpPr>
          <p:nvPr>
            <p:ph idx="1"/>
          </p:nvPr>
        </p:nvSpPr>
        <p:spPr>
          <a:xfrm>
            <a:off x="393290" y="1032387"/>
            <a:ext cx="11356257" cy="4817808"/>
          </a:xfrm>
        </p:spPr>
        <p:txBody>
          <a:bodyPr/>
          <a:lstStyle/>
          <a:p>
            <a:r>
              <a:rPr lang="en-US" dirty="0"/>
              <a:t>INTRODUCTION  TO PACKAGES.</a:t>
            </a:r>
          </a:p>
          <a:p>
            <a:r>
              <a:rPr lang="en-US" dirty="0"/>
              <a:t>ACCESS CONTROL MECHANISM</a:t>
            </a:r>
          </a:p>
          <a:p>
            <a:r>
              <a:rPr lang="en-US" dirty="0"/>
              <a:t>IMPORTING PACKAGES</a:t>
            </a:r>
          </a:p>
          <a:p>
            <a:r>
              <a:rPr lang="en-US" dirty="0"/>
              <a:t>ADVANTAGES OF PACKAGES</a:t>
            </a:r>
          </a:p>
          <a:p>
            <a:r>
              <a:rPr lang="en-US" dirty="0"/>
              <a:t>TYPES OF PACKAGES</a:t>
            </a:r>
          </a:p>
          <a:p>
            <a:r>
              <a:rPr lang="en-US" dirty="0"/>
              <a:t>BASICS OF EXCEPTION HANDLING</a:t>
            </a:r>
          </a:p>
          <a:p>
            <a:r>
              <a:rPr lang="en-US" dirty="0"/>
              <a:t>TYPES OF EXCEPTION</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53685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Packages</a:t>
            </a:r>
            <a:endParaRPr lang="en-IN" sz="96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195310" y="683582"/>
            <a:ext cx="11701722" cy="5379867"/>
          </a:xfrm>
        </p:spPr>
        <p:txBody>
          <a:bodyPr>
            <a:normAutofit/>
          </a:bodyPr>
          <a:lstStyle/>
          <a:p>
            <a:pPr algn="l" fontAlgn="base"/>
            <a:r>
              <a:rPr lang="en-US" b="0" i="0" dirty="0">
                <a:solidFill>
                  <a:srgbClr val="444444"/>
                </a:solidFill>
                <a:effectLst/>
                <a:latin typeface="Georgia" panose="02040502050405020303" pitchFamily="18" charset="0"/>
              </a:rPr>
              <a:t>Types of Packages in Java</a:t>
            </a:r>
          </a:p>
          <a:p>
            <a:pPr algn="l" fontAlgn="base"/>
            <a:r>
              <a:rPr lang="en-US" b="0" i="0" dirty="0">
                <a:solidFill>
                  <a:srgbClr val="444444"/>
                </a:solidFill>
                <a:effectLst/>
                <a:latin typeface="Georgia" panose="02040502050405020303" pitchFamily="18" charset="0"/>
              </a:rPr>
              <a:t>They can be divided into two categories:</a:t>
            </a:r>
          </a:p>
          <a:p>
            <a:pPr algn="l" fontAlgn="base">
              <a:buFont typeface="+mj-lt"/>
              <a:buAutoNum type="arabicPeriod"/>
            </a:pPr>
            <a:r>
              <a:rPr lang="en-US" b="0" i="0" dirty="0">
                <a:solidFill>
                  <a:srgbClr val="444444"/>
                </a:solidFill>
                <a:effectLst/>
                <a:latin typeface="Georgia" panose="02040502050405020303" pitchFamily="18" charset="0"/>
              </a:rPr>
              <a:t>Java API packages or built-in packages and</a:t>
            </a:r>
          </a:p>
          <a:p>
            <a:pPr algn="l" fontAlgn="base">
              <a:buFont typeface="+mj-lt"/>
              <a:buAutoNum type="arabicPeriod"/>
            </a:pPr>
            <a:r>
              <a:rPr lang="en-US" b="0" i="0" dirty="0">
                <a:solidFill>
                  <a:srgbClr val="444444"/>
                </a:solidFill>
                <a:effectLst/>
                <a:latin typeface="Georgia" panose="02040502050405020303" pitchFamily="18" charset="0"/>
              </a:rPr>
              <a:t>User-defined packages.</a:t>
            </a:r>
          </a:p>
        </p:txBody>
      </p:sp>
      <p:pic>
        <p:nvPicPr>
          <p:cNvPr id="1026" name="Picture 2" descr="types of java packages">
            <a:extLst>
              <a:ext uri="{FF2B5EF4-FFF2-40B4-BE49-F238E27FC236}">
                <a16:creationId xmlns:a16="http://schemas.microsoft.com/office/drawing/2014/main" id="{B09867B3-F296-4EEA-986B-E1A750130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657" y="949356"/>
            <a:ext cx="571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Packages</a:t>
            </a:r>
            <a:endParaRPr lang="en-IN" sz="96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195310" y="683582"/>
            <a:ext cx="11701722" cy="5379867"/>
          </a:xfrm>
        </p:spPr>
        <p:txBody>
          <a:bodyPr>
            <a:normAutofit/>
          </a:bodyPr>
          <a:lstStyle/>
          <a:p>
            <a:pPr algn="l" fontAlgn="base"/>
            <a:r>
              <a:rPr lang="en-IN" b="0" i="0" dirty="0">
                <a:solidFill>
                  <a:srgbClr val="444444"/>
                </a:solidFill>
                <a:effectLst/>
                <a:latin typeface="Georgia" panose="02040502050405020303" pitchFamily="18" charset="0"/>
              </a:rPr>
              <a:t>Java provides a large number of classes grouped into different packages based on a particular functionality.</a:t>
            </a:r>
          </a:p>
          <a:p>
            <a:pPr algn="l" fontAlgn="base"/>
            <a:r>
              <a:rPr lang="en-IN" b="1" i="0" dirty="0">
                <a:solidFill>
                  <a:srgbClr val="444444"/>
                </a:solidFill>
                <a:effectLst/>
                <a:latin typeface="inherit"/>
              </a:rPr>
              <a:t>Examples:</a:t>
            </a:r>
            <a:endParaRPr lang="en-IN" b="0" i="0" dirty="0">
              <a:solidFill>
                <a:srgbClr val="444444"/>
              </a:solidFill>
              <a:effectLst/>
              <a:latin typeface="Georgia" panose="02040502050405020303" pitchFamily="18" charset="0"/>
            </a:endParaRPr>
          </a:p>
          <a:p>
            <a:pPr algn="l" fontAlgn="base"/>
            <a:r>
              <a:rPr lang="en-IN" b="1" i="0" dirty="0" err="1">
                <a:solidFill>
                  <a:srgbClr val="444444"/>
                </a:solidFill>
                <a:effectLst/>
                <a:latin typeface="inherit"/>
              </a:rPr>
              <a:t>java.lang</a:t>
            </a:r>
            <a:r>
              <a:rPr lang="en-IN" b="1" i="0" dirty="0">
                <a:solidFill>
                  <a:srgbClr val="444444"/>
                </a:solidFill>
                <a:effectLst/>
                <a:latin typeface="inherit"/>
              </a:rPr>
              <a:t>:</a:t>
            </a:r>
            <a:r>
              <a:rPr lang="en-IN" b="0" i="0" dirty="0">
                <a:solidFill>
                  <a:srgbClr val="444444"/>
                </a:solidFill>
                <a:effectLst/>
                <a:latin typeface="Georgia" panose="02040502050405020303" pitchFamily="18" charset="0"/>
              </a:rPr>
              <a:t> It contains classes for primitive types, strings, math functions, threads, and exceptions.</a:t>
            </a:r>
          </a:p>
          <a:p>
            <a:pPr algn="l" fontAlgn="base"/>
            <a:r>
              <a:rPr lang="en-IN" b="1" i="0" dirty="0" err="1">
                <a:solidFill>
                  <a:srgbClr val="444444"/>
                </a:solidFill>
                <a:effectLst/>
                <a:latin typeface="inherit"/>
              </a:rPr>
              <a:t>java.util</a:t>
            </a:r>
            <a:r>
              <a:rPr lang="en-IN" b="1" i="0" dirty="0">
                <a:solidFill>
                  <a:srgbClr val="444444"/>
                </a:solidFill>
                <a:effectLst/>
                <a:latin typeface="inherit"/>
              </a:rPr>
              <a:t>:</a:t>
            </a:r>
            <a:r>
              <a:rPr lang="en-IN" b="0" i="0" dirty="0">
                <a:solidFill>
                  <a:srgbClr val="444444"/>
                </a:solidFill>
                <a:effectLst/>
                <a:latin typeface="Georgia" panose="02040502050405020303" pitchFamily="18" charset="0"/>
              </a:rPr>
              <a:t> It contains classes such as vectors, hash tables, dates, Calendars, etc.</a:t>
            </a:r>
          </a:p>
          <a:p>
            <a:pPr algn="l" fontAlgn="base"/>
            <a:r>
              <a:rPr lang="en-IN" b="1" i="0" dirty="0">
                <a:solidFill>
                  <a:srgbClr val="444444"/>
                </a:solidFill>
                <a:effectLst/>
                <a:latin typeface="inherit"/>
              </a:rPr>
              <a:t>java.io:</a:t>
            </a:r>
            <a:r>
              <a:rPr lang="en-IN" b="0" i="0" dirty="0">
                <a:solidFill>
                  <a:srgbClr val="444444"/>
                </a:solidFill>
                <a:effectLst/>
                <a:latin typeface="Georgia" panose="02040502050405020303" pitchFamily="18" charset="0"/>
              </a:rPr>
              <a:t> It has stream classes for Input/Output.</a:t>
            </a:r>
          </a:p>
          <a:p>
            <a:pPr algn="l" fontAlgn="base"/>
            <a:r>
              <a:rPr lang="en-IN" b="1" i="0" dirty="0" err="1">
                <a:solidFill>
                  <a:srgbClr val="444444"/>
                </a:solidFill>
                <a:effectLst/>
                <a:latin typeface="inherit"/>
              </a:rPr>
              <a:t>java.awt</a:t>
            </a:r>
            <a:r>
              <a:rPr lang="en-IN" b="1" i="0" dirty="0">
                <a:solidFill>
                  <a:srgbClr val="444444"/>
                </a:solidFill>
                <a:effectLst/>
                <a:latin typeface="inherit"/>
              </a:rPr>
              <a:t>:</a:t>
            </a:r>
            <a:r>
              <a:rPr lang="en-IN" b="0" i="0" dirty="0">
                <a:solidFill>
                  <a:srgbClr val="444444"/>
                </a:solidFill>
                <a:effectLst/>
                <a:latin typeface="Georgia" panose="02040502050405020303" pitchFamily="18" charset="0"/>
              </a:rPr>
              <a:t> Classes for implementing Graphical User Interface – windows, buttons, menus, etc.</a:t>
            </a:r>
          </a:p>
          <a:p>
            <a:pPr algn="l" fontAlgn="base"/>
            <a:r>
              <a:rPr lang="en-IN" b="1" i="0" dirty="0">
                <a:solidFill>
                  <a:srgbClr val="444444"/>
                </a:solidFill>
                <a:effectLst/>
                <a:latin typeface="inherit"/>
              </a:rPr>
              <a:t>java.net:</a:t>
            </a:r>
            <a:r>
              <a:rPr lang="en-IN" b="0" i="0" dirty="0">
                <a:solidFill>
                  <a:srgbClr val="444444"/>
                </a:solidFill>
                <a:effectLst/>
                <a:latin typeface="Georgia" panose="02040502050405020303" pitchFamily="18" charset="0"/>
              </a:rPr>
              <a:t> Classes for networking</a:t>
            </a:r>
          </a:p>
          <a:p>
            <a:pPr algn="l" fontAlgn="base"/>
            <a:r>
              <a:rPr lang="en-IN" b="1" i="0" dirty="0">
                <a:solidFill>
                  <a:srgbClr val="444444"/>
                </a:solidFill>
                <a:effectLst/>
                <a:latin typeface="inherit"/>
              </a:rPr>
              <a:t>java. Applet:</a:t>
            </a:r>
            <a:r>
              <a:rPr lang="en-IN" b="0" i="0" dirty="0">
                <a:solidFill>
                  <a:srgbClr val="444444"/>
                </a:solidFill>
                <a:effectLst/>
                <a:latin typeface="Georgia" panose="02040502050405020303" pitchFamily="18" charset="0"/>
              </a:rPr>
              <a:t> Classes for creating and implementing applets</a:t>
            </a:r>
          </a:p>
        </p:txBody>
      </p:sp>
    </p:spTree>
    <p:extLst>
      <p:ext uri="{BB962C8B-B14F-4D97-AF65-F5344CB8AC3E}">
        <p14:creationId xmlns:p14="http://schemas.microsoft.com/office/powerpoint/2010/main" val="3091802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Packages</a:t>
            </a:r>
            <a:endParaRPr lang="en-IN" sz="9600" b="1"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195310" y="683582"/>
            <a:ext cx="11701722" cy="5379867"/>
          </a:xfrm>
        </p:spPr>
        <p:txBody>
          <a:bodyPr>
            <a:normAutofit/>
          </a:bodyPr>
          <a:lstStyle/>
          <a:p>
            <a:pPr algn="l" fontAlgn="base"/>
            <a:endParaRPr lang="en-IN" b="0" i="0" dirty="0">
              <a:solidFill>
                <a:srgbClr val="444444"/>
              </a:solidFill>
              <a:effectLst/>
              <a:latin typeface="Georgia" panose="02040502050405020303" pitchFamily="18" charset="0"/>
            </a:endParaRPr>
          </a:p>
        </p:txBody>
      </p:sp>
      <p:pic>
        <p:nvPicPr>
          <p:cNvPr id="2050" name="Picture 2">
            <a:extLst>
              <a:ext uri="{FF2B5EF4-FFF2-40B4-BE49-F238E27FC236}">
                <a16:creationId xmlns:a16="http://schemas.microsoft.com/office/drawing/2014/main" id="{A4B7FA6F-EBDE-4159-94F2-5BE6507D7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51" y="577049"/>
            <a:ext cx="10241224" cy="505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91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a:bodyPr>
          <a:lstStyle/>
          <a:p>
            <a:r>
              <a:rPr lang="en-IN" sz="2800" b="1" i="0" u="none" strike="noStrike" baseline="0" dirty="0">
                <a:latin typeface="FranklinGothic-DemiCnd"/>
              </a:rPr>
              <a:t>Advantages of  Packages</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470517"/>
            <a:ext cx="11105964" cy="5468643"/>
          </a:xfrm>
        </p:spPr>
        <p:txBody>
          <a:bodyPr>
            <a:normAutofit fontScale="92500" lnSpcReduction="20000"/>
          </a:bodyPr>
          <a:lstStyle/>
          <a:p>
            <a:pPr algn="just">
              <a:buFont typeface="Wingdings" panose="05000000000000000000" pitchFamily="2" charset="2"/>
              <a:buChar char="Ø"/>
            </a:pPr>
            <a:r>
              <a:rPr lang="en-US" b="0" i="0" dirty="0">
                <a:solidFill>
                  <a:srgbClr val="000000"/>
                </a:solidFill>
                <a:effectLst/>
                <a:latin typeface="Arial" panose="020B0604020202020204" pitchFamily="34" charset="0"/>
              </a:rPr>
              <a:t>Programmers can define their own packages to bundle a group of classes/interfaces, etc. </a:t>
            </a:r>
          </a:p>
          <a:p>
            <a:pPr algn="just">
              <a:buFont typeface="Wingdings" panose="05000000000000000000" pitchFamily="2" charset="2"/>
              <a:buChar char="Ø"/>
            </a:pPr>
            <a:r>
              <a:rPr lang="en-US" b="0" i="0" dirty="0">
                <a:solidFill>
                  <a:srgbClr val="000000"/>
                </a:solidFill>
                <a:effectLst/>
                <a:latin typeface="Arial" panose="020B0604020202020204" pitchFamily="34" charset="0"/>
              </a:rPr>
              <a:t>It is a good practice to group related classes implemented by you so that a programmer can easily determine that the classes, interfaces, enumerations, and annotations are related. </a:t>
            </a:r>
          </a:p>
          <a:p>
            <a:pPr algn="just">
              <a:buFont typeface="Wingdings" panose="05000000000000000000" pitchFamily="2" charset="2"/>
              <a:buChar char="Ø"/>
            </a:pPr>
            <a:r>
              <a:rPr lang="en-US" b="0" i="0" dirty="0">
                <a:solidFill>
                  <a:srgbClr val="000000"/>
                </a:solidFill>
                <a:effectLst/>
                <a:latin typeface="Arial" panose="020B0604020202020204" pitchFamily="34" charset="0"/>
              </a:rPr>
              <a:t>Since the package creates a new namespace there won't be any name conflicts with names in other packages.</a:t>
            </a:r>
          </a:p>
          <a:p>
            <a:pPr algn="just" fontAlgn="base">
              <a:buFont typeface="Wingdings" panose="05000000000000000000" pitchFamily="2" charset="2"/>
              <a:buChar char="Ø"/>
            </a:pPr>
            <a:r>
              <a:rPr lang="en-US" dirty="0">
                <a:solidFill>
                  <a:srgbClr val="000000"/>
                </a:solidFill>
                <a:latin typeface="Arial" panose="020B0604020202020204" pitchFamily="34" charset="0"/>
              </a:rPr>
              <a:t>Make easy searching or locating of classes and interfaces.</a:t>
            </a:r>
          </a:p>
          <a:p>
            <a:pPr algn="just" fontAlgn="base">
              <a:buFont typeface="Wingdings" panose="05000000000000000000" pitchFamily="2" charset="2"/>
              <a:buChar char="Ø"/>
            </a:pPr>
            <a:r>
              <a:rPr lang="en-US" dirty="0">
                <a:solidFill>
                  <a:srgbClr val="000000"/>
                </a:solidFill>
                <a:latin typeface="Arial" panose="020B0604020202020204" pitchFamily="34" charset="0"/>
              </a:rPr>
              <a:t>Avoid naming conflicts. For example, there can be two classes with the name Student in two packages, </a:t>
            </a:r>
            <a:r>
              <a:rPr lang="en-US" dirty="0" err="1">
                <a:solidFill>
                  <a:srgbClr val="000000"/>
                </a:solidFill>
                <a:latin typeface="Arial" panose="020B0604020202020204" pitchFamily="34" charset="0"/>
              </a:rPr>
              <a:t>university.csdept.Student</a:t>
            </a:r>
            <a:r>
              <a:rPr lang="en-US" dirty="0">
                <a:solidFill>
                  <a:srgbClr val="000000"/>
                </a:solidFill>
                <a:latin typeface="Arial" panose="020B0604020202020204" pitchFamily="34" charset="0"/>
              </a:rPr>
              <a:t> and </a:t>
            </a:r>
            <a:r>
              <a:rPr lang="en-US" dirty="0" err="1">
                <a:solidFill>
                  <a:srgbClr val="000000"/>
                </a:solidFill>
                <a:latin typeface="Arial" panose="020B0604020202020204" pitchFamily="34" charset="0"/>
              </a:rPr>
              <a:t>college.itdept.Student</a:t>
            </a:r>
            <a:endParaRPr lang="en-US" dirty="0">
              <a:solidFill>
                <a:srgbClr val="000000"/>
              </a:solidFill>
              <a:latin typeface="Arial" panose="020B0604020202020204" pitchFamily="34" charset="0"/>
            </a:endParaRPr>
          </a:p>
          <a:p>
            <a:pPr algn="just" fontAlgn="base">
              <a:buFont typeface="Wingdings" panose="05000000000000000000" pitchFamily="2" charset="2"/>
              <a:buChar char="Ø"/>
            </a:pPr>
            <a:r>
              <a:rPr lang="en-US" dirty="0">
                <a:solidFill>
                  <a:srgbClr val="000000"/>
                </a:solidFill>
                <a:latin typeface="Arial" panose="020B0604020202020204" pitchFamily="34" charset="0"/>
              </a:rPr>
              <a:t>Implement data encapsulation (or data-hiding).</a:t>
            </a:r>
          </a:p>
          <a:p>
            <a:pPr algn="just" fontAlgn="base">
              <a:buFont typeface="Wingdings" panose="05000000000000000000" pitchFamily="2" charset="2"/>
              <a:buChar char="Ø"/>
            </a:pPr>
            <a:r>
              <a:rPr lang="en-US" dirty="0">
                <a:solidFill>
                  <a:srgbClr val="000000"/>
                </a:solidFill>
                <a:latin typeface="Arial" panose="020B0604020202020204" pitchFamily="34" charset="0"/>
              </a:rPr>
              <a:t>Provide controlled access: The access specifiers protected and default have access control on package level. A member declared as protected is accessible by classes within the same package and its subclasses. A member without any access specifier that is default specifier is accessible only by classes in the same package.</a:t>
            </a:r>
          </a:p>
          <a:p>
            <a:pPr algn="just" fontAlgn="base">
              <a:buFont typeface="Wingdings" panose="05000000000000000000" pitchFamily="2" charset="2"/>
              <a:buChar char="Ø"/>
            </a:pPr>
            <a:r>
              <a:rPr lang="en-US" dirty="0">
                <a:solidFill>
                  <a:srgbClr val="000000"/>
                </a:solidFill>
                <a:latin typeface="Arial" panose="020B0604020202020204" pitchFamily="34" charset="0"/>
              </a:rPr>
              <a:t>Reuse the classes contained in the packages of other programs.</a:t>
            </a:r>
          </a:p>
          <a:p>
            <a:pPr algn="just" fontAlgn="base">
              <a:buFont typeface="Wingdings" panose="05000000000000000000" pitchFamily="2" charset="2"/>
              <a:buChar char="Ø"/>
            </a:pPr>
            <a:r>
              <a:rPr lang="en-US" dirty="0">
                <a:solidFill>
                  <a:srgbClr val="000000"/>
                </a:solidFill>
                <a:latin typeface="Arial" panose="020B0604020202020204" pitchFamily="34" charset="0"/>
              </a:rPr>
              <a:t>Uniquely compare the classes in other packages.</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34937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lnSpcReduction="10000"/>
          </a:bodyPr>
          <a:lstStyle/>
          <a:p>
            <a:pPr algn="just"/>
            <a:r>
              <a:rPr lang="en-US" sz="2000" b="0" i="0" dirty="0">
                <a:solidFill>
                  <a:srgbClr val="000000"/>
                </a:solidFill>
                <a:effectLst/>
                <a:latin typeface="Arial" panose="020B0604020202020204" pitchFamily="34" charset="0"/>
              </a:rPr>
              <a:t>An exception (or exceptional event) is a problem that arises during the execution of a program. When an </a:t>
            </a:r>
            <a:r>
              <a:rPr lang="en-US" sz="2000" b="1" i="0" dirty="0">
                <a:solidFill>
                  <a:srgbClr val="000000"/>
                </a:solidFill>
                <a:effectLst/>
                <a:latin typeface="Arial" panose="020B0604020202020204" pitchFamily="34" charset="0"/>
              </a:rPr>
              <a:t>Exception</a:t>
            </a:r>
            <a:r>
              <a:rPr lang="en-US" sz="2000" b="0" i="0" dirty="0">
                <a:solidFill>
                  <a:srgbClr val="000000"/>
                </a:solidFill>
                <a:effectLst/>
                <a:latin typeface="Arial" panose="020B0604020202020204" pitchFamily="34" charset="0"/>
              </a:rPr>
              <a:t> occurs the normal flow of the program is disrupted and the program/Application terminates abnormally, which is not recommended, Therefore, these exceptions are to be handled.</a:t>
            </a:r>
          </a:p>
          <a:p>
            <a:pPr algn="just"/>
            <a:r>
              <a:rPr lang="en-US" sz="2000" b="0" i="0" dirty="0">
                <a:solidFill>
                  <a:srgbClr val="000000"/>
                </a:solidFill>
                <a:effectLst/>
                <a:latin typeface="Arial" panose="020B0604020202020204" pitchFamily="34" charset="0"/>
              </a:rPr>
              <a:t>An exception can occur for many different reasons. </a:t>
            </a:r>
          </a:p>
          <a:p>
            <a:pPr algn="just"/>
            <a:r>
              <a:rPr lang="en-US" sz="2000" b="0" i="0" dirty="0">
                <a:solidFill>
                  <a:srgbClr val="000000"/>
                </a:solidFill>
                <a:effectLst/>
                <a:latin typeface="Arial" panose="020B0604020202020204" pitchFamily="34" charset="0"/>
              </a:rPr>
              <a:t>Following are some scenarios where an exception occurs.</a:t>
            </a:r>
          </a:p>
          <a:p>
            <a:pPr algn="just">
              <a:buFont typeface="Wingdings" panose="05000000000000000000" pitchFamily="2" charset="2"/>
              <a:buChar char="ü"/>
            </a:pPr>
            <a:r>
              <a:rPr lang="en-US" sz="2000" b="0" i="0" dirty="0">
                <a:solidFill>
                  <a:srgbClr val="FF0000"/>
                </a:solidFill>
                <a:effectLst/>
                <a:latin typeface="Arial" panose="020B0604020202020204" pitchFamily="34" charset="0"/>
              </a:rPr>
              <a:t>A user has entered an invalid data.</a:t>
            </a:r>
          </a:p>
          <a:p>
            <a:pPr algn="just">
              <a:buFont typeface="Wingdings" panose="05000000000000000000" pitchFamily="2" charset="2"/>
              <a:buChar char="ü"/>
            </a:pPr>
            <a:r>
              <a:rPr lang="en-US" sz="2000" b="0" i="0" dirty="0">
                <a:solidFill>
                  <a:srgbClr val="FF0000"/>
                </a:solidFill>
                <a:effectLst/>
                <a:latin typeface="Arial" panose="020B0604020202020204" pitchFamily="34" charset="0"/>
              </a:rPr>
              <a:t>A file that needs to be opened cannot be found.</a:t>
            </a:r>
          </a:p>
          <a:p>
            <a:pPr algn="just">
              <a:buFont typeface="Wingdings" panose="05000000000000000000" pitchFamily="2" charset="2"/>
              <a:buChar char="ü"/>
            </a:pPr>
            <a:r>
              <a:rPr lang="en-US" sz="2000" b="0" i="0" dirty="0">
                <a:solidFill>
                  <a:srgbClr val="FF0000"/>
                </a:solidFill>
                <a:effectLst/>
                <a:latin typeface="Arial" panose="020B0604020202020204" pitchFamily="34" charset="0"/>
              </a:rPr>
              <a:t>A network connection has been lost in the middle of communications or the JVM has run out of memory.</a:t>
            </a:r>
          </a:p>
          <a:p>
            <a:pPr algn="just"/>
            <a:r>
              <a:rPr lang="en-US" sz="2000" b="0" i="0" dirty="0">
                <a:solidFill>
                  <a:srgbClr val="000000"/>
                </a:solidFill>
                <a:effectLst/>
                <a:latin typeface="Arial" panose="020B0604020202020204" pitchFamily="34" charset="0"/>
              </a:rPr>
              <a:t>Some of these exceptions are caused by user error, others by programmer error, and others by physical resources that have failed in some manner.</a:t>
            </a:r>
          </a:p>
        </p:txBody>
      </p:sp>
    </p:spTree>
    <p:extLst>
      <p:ext uri="{BB962C8B-B14F-4D97-AF65-F5344CB8AC3E}">
        <p14:creationId xmlns:p14="http://schemas.microsoft.com/office/powerpoint/2010/main" val="4198912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just"/>
            <a:r>
              <a:rPr lang="en-US" b="0" i="0" dirty="0">
                <a:solidFill>
                  <a:srgbClr val="222426"/>
                </a:solidFill>
                <a:effectLst/>
                <a:latin typeface="PT Sans"/>
              </a:rPr>
              <a:t>If an exception occurs, which has not been handled by programmer then program execution gets terminated and a system generated error message is shown to the user. For example look at the system generated exception below</a:t>
            </a:r>
          </a:p>
          <a:p>
            <a:pPr algn="just"/>
            <a:r>
              <a:rPr lang="en-US" b="1" i="0" dirty="0">
                <a:solidFill>
                  <a:srgbClr val="222426"/>
                </a:solidFill>
                <a:effectLst/>
                <a:latin typeface="PT Sans"/>
              </a:rPr>
              <a:t>An exception generated by the system is given below</a:t>
            </a:r>
          </a:p>
        </p:txBody>
      </p:sp>
      <p:pic>
        <p:nvPicPr>
          <p:cNvPr id="5" name="Picture 4">
            <a:extLst>
              <a:ext uri="{FF2B5EF4-FFF2-40B4-BE49-F238E27FC236}">
                <a16:creationId xmlns:a16="http://schemas.microsoft.com/office/drawing/2014/main" id="{D6F092FE-1A44-45C2-8C55-77CEBACD8152}"/>
              </a:ext>
            </a:extLst>
          </p:cNvPr>
          <p:cNvPicPr>
            <a:picLocks noChangeAspect="1"/>
          </p:cNvPicPr>
          <p:nvPr/>
        </p:nvPicPr>
        <p:blipFill>
          <a:blip r:embed="rId2"/>
          <a:stretch>
            <a:fillRect/>
          </a:stretch>
        </p:blipFill>
        <p:spPr>
          <a:xfrm>
            <a:off x="417250" y="2521258"/>
            <a:ext cx="10637604" cy="3204839"/>
          </a:xfrm>
          <a:prstGeom prst="rect">
            <a:avLst/>
          </a:prstGeom>
        </p:spPr>
      </p:pic>
    </p:spTree>
    <p:extLst>
      <p:ext uri="{BB962C8B-B14F-4D97-AF65-F5344CB8AC3E}">
        <p14:creationId xmlns:p14="http://schemas.microsoft.com/office/powerpoint/2010/main" val="1305678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EXCEPTION HANDLING</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4" y="781235"/>
            <a:ext cx="11662109" cy="5157925"/>
          </a:xfrm>
        </p:spPr>
        <p:txBody>
          <a:bodyPr>
            <a:normAutofit/>
          </a:bodyPr>
          <a:lstStyle/>
          <a:p>
            <a:pPr algn="just"/>
            <a:r>
              <a:rPr lang="en-US" sz="2800" b="0" i="0" dirty="0">
                <a:solidFill>
                  <a:srgbClr val="222426"/>
                </a:solidFill>
                <a:effectLst/>
                <a:latin typeface="PT Sans"/>
              </a:rPr>
              <a:t>This message is not user friendly so a user will not be able to understand what went wrong.</a:t>
            </a:r>
          </a:p>
          <a:p>
            <a:pPr algn="just"/>
            <a:r>
              <a:rPr lang="en-US" sz="2800" b="0" i="0" dirty="0">
                <a:solidFill>
                  <a:srgbClr val="222426"/>
                </a:solidFill>
                <a:effectLst/>
                <a:latin typeface="PT Sans"/>
              </a:rPr>
              <a:t> In order to let them know the reason in simple language, we handle exceptions.</a:t>
            </a:r>
          </a:p>
          <a:p>
            <a:pPr algn="just"/>
            <a:r>
              <a:rPr lang="en-US" sz="2800" b="0" i="0" dirty="0">
                <a:solidFill>
                  <a:srgbClr val="222426"/>
                </a:solidFill>
                <a:effectLst/>
                <a:latin typeface="PT Sans"/>
              </a:rPr>
              <a:t> We handle such conditions and then prints a user friendly warning message to user, which lets them correct the error as most of the time exception occurs due to bad data provided by user.</a:t>
            </a:r>
            <a:endParaRPr lang="en-US" sz="2800" dirty="0">
              <a:solidFill>
                <a:srgbClr val="222426"/>
              </a:solidFill>
              <a:latin typeface="PT Sans"/>
            </a:endParaRPr>
          </a:p>
        </p:txBody>
      </p:sp>
    </p:spTree>
    <p:extLst>
      <p:ext uri="{BB962C8B-B14F-4D97-AF65-F5344CB8AC3E}">
        <p14:creationId xmlns:p14="http://schemas.microsoft.com/office/powerpoint/2010/main" val="3816892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EXCEPTION HANDLING</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just"/>
            <a:r>
              <a:rPr lang="en-US" sz="2400" b="0" i="0" u="none" strike="noStrike" baseline="0" dirty="0">
                <a:latin typeface="Palatino-Roman"/>
              </a:rPr>
              <a:t>An </a:t>
            </a:r>
            <a:r>
              <a:rPr lang="en-US" sz="2400" b="0" i="1" u="none" strike="noStrike" baseline="0" dirty="0">
                <a:latin typeface="Palatino-Italic"/>
              </a:rPr>
              <a:t>exception </a:t>
            </a:r>
            <a:r>
              <a:rPr lang="en-US" sz="2400" b="0" i="0" u="none" strike="noStrike" baseline="0" dirty="0">
                <a:latin typeface="Palatino-Roman"/>
              </a:rPr>
              <a:t>is an abnormal condition that arises in a code sequence at run time.</a:t>
            </a:r>
          </a:p>
          <a:p>
            <a:pPr algn="just"/>
            <a:r>
              <a:rPr lang="en-US" sz="2400" b="0" i="0" u="none" strike="noStrike" baseline="0" dirty="0">
                <a:latin typeface="Palatino-Roman"/>
              </a:rPr>
              <a:t> In other words, </a:t>
            </a:r>
            <a:r>
              <a:rPr lang="en-US" sz="2400" b="0" i="0" u="none" strike="noStrike" baseline="0" dirty="0">
                <a:highlight>
                  <a:srgbClr val="FFFF00"/>
                </a:highlight>
                <a:latin typeface="Palatino-Roman"/>
              </a:rPr>
              <a:t>an exception is a run-time error. </a:t>
            </a:r>
          </a:p>
          <a:p>
            <a:pPr algn="just"/>
            <a:r>
              <a:rPr lang="en-US" sz="2400" b="0" i="0" u="none" strike="noStrike" baseline="0" dirty="0">
                <a:latin typeface="Palatino-Roman"/>
              </a:rPr>
              <a:t>In computer languages that do not support exception handling, errors must be checked and handled manually—typically through the use of error codes, and so on. </a:t>
            </a:r>
          </a:p>
          <a:p>
            <a:pPr algn="just"/>
            <a:r>
              <a:rPr lang="en-US" sz="2400" b="0" i="0" u="none" strike="noStrike" baseline="0" dirty="0">
                <a:latin typeface="Palatino-Roman"/>
              </a:rPr>
              <a:t>This approach is as cumbersome as it is troublesome.</a:t>
            </a:r>
          </a:p>
          <a:p>
            <a:pPr algn="just"/>
            <a:r>
              <a:rPr lang="en-US" sz="2400" b="0" i="0" u="none" strike="noStrike" baseline="0" dirty="0">
                <a:latin typeface="Palatino-Roman"/>
              </a:rPr>
              <a:t> Java’s exception handling avoids these problems and, </a:t>
            </a:r>
            <a:r>
              <a:rPr lang="en-US" sz="2400" b="1" i="0" u="none" strike="noStrike" baseline="0" dirty="0">
                <a:solidFill>
                  <a:srgbClr val="00B050"/>
                </a:solidFill>
                <a:latin typeface="Palatino-Roman"/>
              </a:rPr>
              <a:t>in the process, brings run-time error management into </a:t>
            </a:r>
            <a:r>
              <a:rPr lang="en-US" sz="2400" b="1" i="0" u="none" strike="noStrike" baseline="0">
                <a:solidFill>
                  <a:srgbClr val="00B050"/>
                </a:solidFill>
                <a:latin typeface="Palatino-Roman"/>
              </a:rPr>
              <a:t>the object oriented </a:t>
            </a:r>
            <a:r>
              <a:rPr lang="en-IN" sz="2400" b="1" i="0" u="none" strike="noStrike" baseline="0" dirty="0">
                <a:solidFill>
                  <a:srgbClr val="00B050"/>
                </a:solidFill>
                <a:latin typeface="Palatino-Roman"/>
              </a:rPr>
              <a:t>world.</a:t>
            </a:r>
            <a:endParaRPr lang="en-IN" sz="2800" b="1" dirty="0">
              <a:solidFill>
                <a:srgbClr val="00B050"/>
              </a:solidFill>
            </a:endParaRPr>
          </a:p>
        </p:txBody>
      </p:sp>
    </p:spTree>
    <p:extLst>
      <p:ext uri="{BB962C8B-B14F-4D97-AF65-F5344CB8AC3E}">
        <p14:creationId xmlns:p14="http://schemas.microsoft.com/office/powerpoint/2010/main" val="3181350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069D-434B-4071-8D79-1D86FA9D6D26}"/>
              </a:ext>
            </a:extLst>
          </p:cNvPr>
          <p:cNvSpPr>
            <a:spLocks noGrp="1"/>
          </p:cNvSpPr>
          <p:nvPr>
            <p:ph type="title"/>
          </p:nvPr>
        </p:nvSpPr>
        <p:spPr>
          <a:xfrm>
            <a:off x="334297" y="97654"/>
            <a:ext cx="10720557" cy="639194"/>
          </a:xfrm>
        </p:spPr>
        <p:txBody>
          <a:bodyPr>
            <a:normAutofit/>
          </a:bodyPr>
          <a:lstStyle/>
          <a:p>
            <a:r>
              <a:rPr lang="en-US" dirty="0"/>
              <a:t>EXCEPTION CLASS HIERARCHY</a:t>
            </a:r>
            <a:endParaRPr lang="en-IN" dirty="0"/>
          </a:p>
        </p:txBody>
      </p:sp>
      <p:sp>
        <p:nvSpPr>
          <p:cNvPr id="3" name="Content Placeholder 2">
            <a:extLst>
              <a:ext uri="{FF2B5EF4-FFF2-40B4-BE49-F238E27FC236}">
                <a16:creationId xmlns:a16="http://schemas.microsoft.com/office/drawing/2014/main" id="{141B69D9-9D06-4DD3-AE47-0BA09758B9AD}"/>
              </a:ext>
            </a:extLst>
          </p:cNvPr>
          <p:cNvSpPr>
            <a:spLocks noGrp="1"/>
          </p:cNvSpPr>
          <p:nvPr>
            <p:ph idx="1"/>
          </p:nvPr>
        </p:nvSpPr>
        <p:spPr/>
        <p:txBody>
          <a:bodyPr/>
          <a:lstStyle/>
          <a:p>
            <a:endParaRPr lang="en-IN"/>
          </a:p>
        </p:txBody>
      </p:sp>
      <p:pic>
        <p:nvPicPr>
          <p:cNvPr id="7170" name="Picture 2" descr="Java Exception | Learn JAVA Online | Fresh2Refresh.com">
            <a:extLst>
              <a:ext uri="{FF2B5EF4-FFF2-40B4-BE49-F238E27FC236}">
                <a16:creationId xmlns:a16="http://schemas.microsoft.com/office/drawing/2014/main" id="{45600C31-3F5C-4E10-91F7-2CFCE4B95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54" y="875071"/>
            <a:ext cx="11075376" cy="500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153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3600" b="1" i="0" u="none" strike="noStrike" baseline="0" dirty="0">
                <a:latin typeface="FranklinGothic-DemiCnd"/>
              </a:rPr>
              <a:t>Exception-Handling Fundamentals</a:t>
            </a:r>
            <a:endParaRPr lang="en-IN" sz="239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l"/>
            <a:r>
              <a:rPr lang="en-US" b="1" i="0" u="none" strike="noStrike" baseline="0" dirty="0">
                <a:solidFill>
                  <a:srgbClr val="FF0000"/>
                </a:solidFill>
                <a:latin typeface="Palatino-Roman"/>
              </a:rPr>
              <a:t>Java exception handling is managed via five keywords:</a:t>
            </a:r>
          </a:p>
          <a:p>
            <a:pPr algn="l"/>
            <a:r>
              <a:rPr lang="en-US" sz="3200" b="0" i="0" u="none" strike="noStrike" baseline="0" dirty="0">
                <a:latin typeface="Palatino-Roman"/>
              </a:rPr>
              <a:t> </a:t>
            </a:r>
            <a:r>
              <a:rPr lang="en-US" sz="3200" b="1" i="0" u="none" strike="noStrike" baseline="0" dirty="0">
                <a:latin typeface="Palatino-Bold"/>
              </a:rPr>
              <a:t>try</a:t>
            </a:r>
            <a:r>
              <a:rPr lang="en-US" sz="3200" b="0" i="0" u="none" strike="noStrike" baseline="0" dirty="0">
                <a:latin typeface="Palatino-Roman"/>
              </a:rPr>
              <a:t> </a:t>
            </a:r>
          </a:p>
          <a:p>
            <a:pPr algn="l"/>
            <a:r>
              <a:rPr lang="en-US" sz="3200" b="1" i="0" u="none" strike="noStrike" baseline="0" dirty="0">
                <a:latin typeface="Palatino-Bold"/>
              </a:rPr>
              <a:t>catch</a:t>
            </a:r>
            <a:endParaRPr lang="en-US" sz="3200" b="0" i="0" u="none" strike="noStrike" baseline="0" dirty="0">
              <a:latin typeface="Palatino-Roman"/>
            </a:endParaRPr>
          </a:p>
          <a:p>
            <a:pPr algn="l"/>
            <a:r>
              <a:rPr lang="en-US" sz="3200" b="1" i="0" u="none" strike="noStrike" baseline="0" dirty="0">
                <a:latin typeface="Palatino-Bold"/>
              </a:rPr>
              <a:t>throw</a:t>
            </a:r>
            <a:endParaRPr lang="en-US" sz="3200" b="0" i="0" u="none" strike="noStrike" baseline="0" dirty="0">
              <a:latin typeface="Palatino-Roman"/>
            </a:endParaRPr>
          </a:p>
          <a:p>
            <a:pPr algn="l"/>
            <a:r>
              <a:rPr lang="en-US" sz="3200" b="0" i="0" u="none" strike="noStrike" baseline="0" dirty="0">
                <a:latin typeface="Palatino-Roman"/>
              </a:rPr>
              <a:t> </a:t>
            </a:r>
            <a:r>
              <a:rPr lang="en-US" sz="3200" b="1" i="0" u="none" strike="noStrike" baseline="0" dirty="0">
                <a:latin typeface="Palatino-Bold"/>
              </a:rPr>
              <a:t>throws</a:t>
            </a:r>
            <a:endParaRPr lang="en-US" sz="3200" b="0" i="0" u="none" strike="noStrike" baseline="0" dirty="0">
              <a:latin typeface="Palatino-Roman"/>
            </a:endParaRPr>
          </a:p>
          <a:p>
            <a:pPr algn="l"/>
            <a:r>
              <a:rPr lang="en-IN" sz="3200" b="1" i="0" u="none" strike="noStrike" baseline="0" dirty="0">
                <a:latin typeface="Palatino-Bold"/>
              </a:rPr>
              <a:t>finally</a:t>
            </a:r>
            <a:endParaRPr lang="en-US" sz="36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0351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84D0-F35B-A4E9-4EEE-985CD3661F11}"/>
              </a:ext>
            </a:extLst>
          </p:cNvPr>
          <p:cNvSpPr>
            <a:spLocks noGrp="1"/>
          </p:cNvSpPr>
          <p:nvPr>
            <p:ph type="title"/>
          </p:nvPr>
        </p:nvSpPr>
        <p:spPr>
          <a:xfrm>
            <a:off x="1567082" y="217378"/>
            <a:ext cx="9603275" cy="610395"/>
          </a:xfrm>
        </p:spPr>
        <p:txBody>
          <a:bodyPr/>
          <a:lstStyle/>
          <a:p>
            <a:r>
              <a:rPr lang="en-IN" dirty="0"/>
              <a:t>Introduction to packages</a:t>
            </a:r>
          </a:p>
        </p:txBody>
      </p:sp>
      <p:sp>
        <p:nvSpPr>
          <p:cNvPr id="3" name="Content Placeholder 2">
            <a:extLst>
              <a:ext uri="{FF2B5EF4-FFF2-40B4-BE49-F238E27FC236}">
                <a16:creationId xmlns:a16="http://schemas.microsoft.com/office/drawing/2014/main" id="{0DBF5A57-7EDF-4766-0D35-5ED0CBD16D7C}"/>
              </a:ext>
            </a:extLst>
          </p:cNvPr>
          <p:cNvSpPr>
            <a:spLocks noGrp="1"/>
          </p:cNvSpPr>
          <p:nvPr>
            <p:ph idx="1"/>
          </p:nvPr>
        </p:nvSpPr>
        <p:spPr>
          <a:xfrm>
            <a:off x="932729" y="664144"/>
            <a:ext cx="10492458" cy="5293893"/>
          </a:xfrm>
        </p:spPr>
        <p:txBody>
          <a:bodyPr>
            <a:noAutofit/>
          </a:bodyPr>
          <a:lstStyle/>
          <a:p>
            <a:r>
              <a:rPr lang="en-US" sz="2400" dirty="0"/>
              <a:t>In small projects, all the java files have unique names. So, it is not difficult to put them in a single folder.</a:t>
            </a:r>
          </a:p>
          <a:p>
            <a:r>
              <a:rPr lang="en-US" sz="2400" dirty="0"/>
              <a:t>But, in the case of huge projects where the number of java files is large, it is very difficult to put files in a single folder because the manner of storing files would be disorganized.</a:t>
            </a:r>
          </a:p>
          <a:p>
            <a:r>
              <a:rPr lang="en-US" sz="2400" dirty="0"/>
              <a:t>Moreover, if different java files in various modules of the project have the same name, it is not possible to store two java files with the same name in the same folder because it may occur naming conflict.</a:t>
            </a:r>
          </a:p>
          <a:p>
            <a:r>
              <a:rPr lang="en-US" sz="2400" dirty="0"/>
              <a:t>This problem of naming conflict can be overcome by using the concept of packages.</a:t>
            </a:r>
          </a:p>
          <a:p>
            <a:endParaRPr lang="en-US" sz="2400" dirty="0"/>
          </a:p>
        </p:txBody>
      </p:sp>
    </p:spTree>
    <p:extLst>
      <p:ext uri="{BB962C8B-B14F-4D97-AF65-F5344CB8AC3E}">
        <p14:creationId xmlns:p14="http://schemas.microsoft.com/office/powerpoint/2010/main" val="240945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3600" b="1" i="0" u="none" strike="noStrike" baseline="0" dirty="0">
                <a:latin typeface="FranklinGothic-DemiCnd"/>
              </a:rPr>
              <a:t>Exception-Handling Fundamentals</a:t>
            </a:r>
            <a:endParaRPr lang="en-IN" sz="239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fontScale="92500" lnSpcReduction="10000"/>
          </a:bodyPr>
          <a:lstStyle/>
          <a:p>
            <a:pPr algn="just"/>
            <a:r>
              <a:rPr lang="en-US" sz="2600" b="1" i="0" u="none" strike="noStrike" baseline="0" dirty="0">
                <a:solidFill>
                  <a:schemeClr val="accent3">
                    <a:lumMod val="50000"/>
                  </a:schemeClr>
                </a:solidFill>
                <a:latin typeface="Palatino-Roman"/>
              </a:rPr>
              <a:t>Program statements that you want to monitor for exceptions are contained within a </a:t>
            </a:r>
            <a:r>
              <a:rPr lang="en-US" sz="2600" b="1" i="0" u="none" strike="noStrike" baseline="0" dirty="0">
                <a:solidFill>
                  <a:schemeClr val="accent3">
                    <a:lumMod val="50000"/>
                  </a:schemeClr>
                </a:solidFill>
                <a:latin typeface="Palatino-Bold"/>
              </a:rPr>
              <a:t>try </a:t>
            </a:r>
            <a:r>
              <a:rPr lang="en-US" sz="2600" b="1" i="0" u="none" strike="noStrike" baseline="0" dirty="0">
                <a:solidFill>
                  <a:schemeClr val="accent3">
                    <a:lumMod val="50000"/>
                  </a:schemeClr>
                </a:solidFill>
                <a:latin typeface="Palatino-Roman"/>
              </a:rPr>
              <a:t>block.</a:t>
            </a:r>
          </a:p>
          <a:p>
            <a:pPr marL="0" indent="0" algn="just">
              <a:buNone/>
            </a:pPr>
            <a:endParaRPr lang="en-US" sz="2400" b="0" i="0" u="none" strike="noStrike" baseline="0" dirty="0">
              <a:latin typeface="Palatino-Roman"/>
            </a:endParaRPr>
          </a:p>
          <a:p>
            <a:pPr algn="just"/>
            <a:r>
              <a:rPr lang="en-US" sz="2400" b="0" i="0" u="none" strike="noStrike" baseline="0" dirty="0">
                <a:latin typeface="Palatino-Roman"/>
              </a:rPr>
              <a:t> If an exception occurs within the </a:t>
            </a:r>
            <a:r>
              <a:rPr lang="en-US" sz="2400" b="1" i="0" u="none" strike="noStrike" baseline="0" dirty="0">
                <a:latin typeface="Palatino-Bold"/>
              </a:rPr>
              <a:t>try </a:t>
            </a:r>
            <a:r>
              <a:rPr lang="en-US" sz="2400" b="0" i="0" u="none" strike="noStrike" baseline="0" dirty="0">
                <a:latin typeface="Palatino-Roman"/>
              </a:rPr>
              <a:t>block, it is thrown. </a:t>
            </a:r>
            <a:endParaRPr lang="en-US" sz="2400" dirty="0">
              <a:latin typeface="Palatino-Roman"/>
            </a:endParaRPr>
          </a:p>
          <a:p>
            <a:pPr algn="just"/>
            <a:r>
              <a:rPr lang="en-US" sz="2400" b="0" i="0" u="none" strike="noStrike" baseline="0" dirty="0">
                <a:highlight>
                  <a:srgbClr val="FF00FF"/>
                </a:highlight>
                <a:latin typeface="Palatino-Roman"/>
              </a:rPr>
              <a:t>Your code can catch this exception (using </a:t>
            </a:r>
            <a:r>
              <a:rPr lang="en-US" sz="2400" b="1" i="0" u="none" strike="noStrike" baseline="0" dirty="0">
                <a:highlight>
                  <a:srgbClr val="FF00FF"/>
                </a:highlight>
                <a:latin typeface="Palatino-Bold"/>
              </a:rPr>
              <a:t>catch</a:t>
            </a:r>
            <a:r>
              <a:rPr lang="en-US" sz="2400" b="0" i="0" u="none" strike="noStrike" baseline="0" dirty="0">
                <a:highlight>
                  <a:srgbClr val="FF00FF"/>
                </a:highlight>
                <a:latin typeface="Palatino-Roman"/>
              </a:rPr>
              <a:t>) and handle it in some rational manner</a:t>
            </a:r>
            <a:r>
              <a:rPr lang="en-US" sz="2400" b="0" i="0" u="none" strike="noStrike" baseline="0" dirty="0">
                <a:latin typeface="Palatino-Roman"/>
              </a:rPr>
              <a:t>.</a:t>
            </a:r>
          </a:p>
          <a:p>
            <a:pPr algn="just"/>
            <a:r>
              <a:rPr lang="en-US" sz="2400" b="0" i="0" u="none" strike="noStrike" baseline="0" dirty="0">
                <a:latin typeface="Palatino-Roman"/>
              </a:rPr>
              <a:t>System-generated exceptions are automatically thrown by the Java run-time system.</a:t>
            </a:r>
          </a:p>
          <a:p>
            <a:pPr algn="just"/>
            <a:r>
              <a:rPr lang="en-US" sz="2400" b="0" i="0" u="none" strike="noStrike" baseline="0" dirty="0">
                <a:latin typeface="Palatino-Roman"/>
              </a:rPr>
              <a:t> To manually throw an exception, use the keyword </a:t>
            </a:r>
            <a:r>
              <a:rPr lang="en-US" sz="2400" b="1" i="0" u="none" strike="noStrike" baseline="0" dirty="0">
                <a:latin typeface="Palatino-Bold"/>
              </a:rPr>
              <a:t>throw</a:t>
            </a:r>
            <a:r>
              <a:rPr lang="en-US" sz="2400" b="0" i="0" u="none" strike="noStrike" baseline="0" dirty="0">
                <a:latin typeface="Palatino-Roman"/>
              </a:rPr>
              <a:t>. </a:t>
            </a:r>
          </a:p>
          <a:p>
            <a:pPr algn="just"/>
            <a:r>
              <a:rPr lang="en-US" sz="2400" b="0" i="0" u="none" strike="noStrike" baseline="0" dirty="0">
                <a:latin typeface="Palatino-Roman"/>
              </a:rPr>
              <a:t>Any exception that is thrown out of a method must be specified as such by a </a:t>
            </a:r>
            <a:r>
              <a:rPr lang="en-US" sz="2400" b="1" i="0" u="none" strike="noStrike" baseline="0" dirty="0">
                <a:latin typeface="Palatino-Bold"/>
              </a:rPr>
              <a:t>throws </a:t>
            </a:r>
            <a:r>
              <a:rPr lang="en-US" sz="2400" b="0" i="0" u="none" strike="noStrike" baseline="0" dirty="0">
                <a:latin typeface="Palatino-Roman"/>
              </a:rPr>
              <a:t>clause. </a:t>
            </a:r>
          </a:p>
          <a:p>
            <a:pPr algn="just"/>
            <a:r>
              <a:rPr lang="en-US" sz="2400" b="0" i="0" u="none" strike="noStrike" baseline="0" dirty="0">
                <a:highlight>
                  <a:srgbClr val="FF00FF"/>
                </a:highlight>
                <a:latin typeface="Palatino-Roman"/>
              </a:rPr>
              <a:t>Any code that absolutely must be executed after a </a:t>
            </a:r>
            <a:r>
              <a:rPr lang="en-US" sz="2400" b="1" i="0" u="none" strike="noStrike" baseline="0" dirty="0">
                <a:highlight>
                  <a:srgbClr val="FF00FF"/>
                </a:highlight>
                <a:latin typeface="Palatino-Bold"/>
              </a:rPr>
              <a:t>try </a:t>
            </a:r>
            <a:r>
              <a:rPr lang="en-US" sz="2400" b="0" i="0" u="none" strike="noStrike" baseline="0" dirty="0">
                <a:highlight>
                  <a:srgbClr val="FF00FF"/>
                </a:highlight>
                <a:latin typeface="Palatino-Roman"/>
              </a:rPr>
              <a:t>block completes is put in a </a:t>
            </a:r>
            <a:r>
              <a:rPr lang="en-US" sz="2400" b="1" i="0" u="none" strike="noStrike" baseline="0" dirty="0">
                <a:highlight>
                  <a:srgbClr val="FF00FF"/>
                </a:highlight>
                <a:latin typeface="Palatino-Bold"/>
              </a:rPr>
              <a:t>finally </a:t>
            </a:r>
            <a:r>
              <a:rPr lang="en-US" sz="2400" b="0" i="0" u="none" strike="noStrike" baseline="0" dirty="0">
                <a:highlight>
                  <a:srgbClr val="FF00FF"/>
                </a:highlight>
                <a:latin typeface="Palatino-Roman"/>
              </a:rPr>
              <a:t>block</a:t>
            </a:r>
            <a:r>
              <a:rPr lang="en-US" sz="2400" b="0" i="0" u="none" strike="noStrike" baseline="0" dirty="0">
                <a:latin typeface="Palatino-Roman"/>
              </a:rPr>
              <a:t>.</a:t>
            </a:r>
            <a:endParaRPr lang="en-US" sz="4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788043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3600" b="1" i="0" u="none" strike="noStrike" baseline="0" dirty="0">
                <a:latin typeface="FranklinGothic-DemiCnd"/>
              </a:rPr>
              <a:t>Exception-Handling Fundamentals</a:t>
            </a:r>
            <a:endParaRPr lang="en-IN" sz="239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4" y="491613"/>
            <a:ext cx="11907915" cy="5565058"/>
          </a:xfrm>
        </p:spPr>
        <p:txBody>
          <a:bodyPr>
            <a:normAutofit/>
          </a:bodyPr>
          <a:lstStyle/>
          <a:p>
            <a:pPr marL="0" indent="0" algn="l">
              <a:buNone/>
            </a:pPr>
            <a:r>
              <a:rPr lang="en-US" sz="1800" b="1" i="0" u="none" strike="noStrike" baseline="0" dirty="0">
                <a:solidFill>
                  <a:srgbClr val="FF0000"/>
                </a:solidFill>
                <a:latin typeface="Palatino-Roman"/>
              </a:rPr>
              <a:t>This is the general form of an exception-handling block:</a:t>
            </a:r>
          </a:p>
          <a:p>
            <a:pPr marL="0" indent="0" algn="l">
              <a:buNone/>
            </a:pPr>
            <a:r>
              <a:rPr lang="en-IN" sz="2400" b="0" i="0" u="none" strike="noStrike" baseline="0" dirty="0">
                <a:latin typeface="Palatino-Roman"/>
              </a:rPr>
              <a:t>try {</a:t>
            </a:r>
          </a:p>
          <a:p>
            <a:pPr marL="0" indent="0" algn="l">
              <a:buNone/>
            </a:pPr>
            <a:r>
              <a:rPr lang="en-US" sz="2400" b="0" i="0" u="none" strike="noStrike" baseline="0" dirty="0">
                <a:latin typeface="Palatino-Roman"/>
              </a:rPr>
              <a:t>// block of code to monitor for errors</a:t>
            </a:r>
          </a:p>
          <a:p>
            <a:pPr marL="0" indent="0" algn="l">
              <a:buNone/>
            </a:pPr>
            <a:r>
              <a:rPr lang="en-IN" sz="2400" b="0" i="0" u="none" strike="noStrike" baseline="0" dirty="0">
                <a:latin typeface="Palatino-Roman"/>
              </a:rPr>
              <a:t>}</a:t>
            </a:r>
          </a:p>
          <a:p>
            <a:pPr marL="0" indent="0" algn="l">
              <a:buNone/>
            </a:pPr>
            <a:r>
              <a:rPr lang="en-IN" sz="2400" b="0" i="0" u="none" strike="noStrike" baseline="0" dirty="0">
                <a:solidFill>
                  <a:srgbClr val="231F20"/>
                </a:solidFill>
                <a:latin typeface="Palatino-Roman"/>
              </a:rPr>
              <a:t>catch (</a:t>
            </a:r>
            <a:r>
              <a:rPr lang="en-IN" sz="2400" b="0" i="1" u="none" strike="noStrike" baseline="0" dirty="0">
                <a:solidFill>
                  <a:srgbClr val="000000"/>
                </a:solidFill>
                <a:latin typeface="Palatino-Italic"/>
              </a:rPr>
              <a:t>ExceptionType1 </a:t>
            </a:r>
            <a:r>
              <a:rPr lang="en-IN" sz="2400" b="0" i="1" u="none" strike="noStrike" baseline="0" dirty="0" err="1">
                <a:solidFill>
                  <a:srgbClr val="000000"/>
                </a:solidFill>
                <a:latin typeface="Palatino-Italic"/>
              </a:rPr>
              <a:t>exOb</a:t>
            </a:r>
            <a:r>
              <a:rPr lang="en-IN" sz="2400" b="0" i="0" u="none" strike="noStrike" baseline="0" dirty="0">
                <a:solidFill>
                  <a:srgbClr val="000000"/>
                </a:solidFill>
                <a:latin typeface="Palatino-Roman"/>
              </a:rPr>
              <a:t>) {</a:t>
            </a:r>
          </a:p>
          <a:p>
            <a:pPr marL="0" indent="0" algn="l">
              <a:buNone/>
            </a:pPr>
            <a:r>
              <a:rPr lang="en-IN" sz="2400" b="0" i="0" u="none" strike="noStrike" baseline="0" dirty="0">
                <a:solidFill>
                  <a:srgbClr val="000000"/>
                </a:solidFill>
                <a:latin typeface="Palatino-Roman"/>
              </a:rPr>
              <a:t>// exception handler for </a:t>
            </a:r>
            <a:r>
              <a:rPr lang="en-IN" sz="2400" b="0" i="1" u="none" strike="noStrike" baseline="0" dirty="0">
                <a:solidFill>
                  <a:srgbClr val="000000"/>
                </a:solidFill>
                <a:latin typeface="Palatino-Italic"/>
              </a:rPr>
              <a:t>ExceptionType1</a:t>
            </a:r>
          </a:p>
          <a:p>
            <a:pPr marL="0" indent="0" algn="l">
              <a:buNone/>
            </a:pPr>
            <a:r>
              <a:rPr lang="en-IN" sz="2400" b="0" i="0" u="none" strike="noStrike" baseline="0" dirty="0">
                <a:solidFill>
                  <a:srgbClr val="000000"/>
                </a:solidFill>
                <a:latin typeface="Palatino-Roman"/>
              </a:rPr>
              <a:t>}</a:t>
            </a:r>
          </a:p>
          <a:p>
            <a:pPr marL="0" indent="0" algn="l">
              <a:buNone/>
            </a:pPr>
            <a:r>
              <a:rPr lang="en-IN" sz="2400" b="0" i="0" u="none" strike="noStrike" baseline="0" dirty="0">
                <a:solidFill>
                  <a:srgbClr val="000000"/>
                </a:solidFill>
                <a:latin typeface="Palatino-Roman"/>
              </a:rPr>
              <a:t>catch (</a:t>
            </a:r>
            <a:r>
              <a:rPr lang="en-IN" sz="2400" b="0" i="1" u="none" strike="noStrike" baseline="0" dirty="0">
                <a:solidFill>
                  <a:srgbClr val="000000"/>
                </a:solidFill>
                <a:latin typeface="Palatino-Italic"/>
              </a:rPr>
              <a:t>ExceptionType2 </a:t>
            </a:r>
            <a:r>
              <a:rPr lang="en-IN" sz="2400" b="0" i="1" u="none" strike="noStrike" baseline="0" dirty="0" err="1">
                <a:solidFill>
                  <a:srgbClr val="000000"/>
                </a:solidFill>
                <a:latin typeface="Palatino-Italic"/>
              </a:rPr>
              <a:t>exOb</a:t>
            </a:r>
            <a:r>
              <a:rPr lang="en-IN" sz="2400" b="0" i="0" u="none" strike="noStrike" baseline="0" dirty="0">
                <a:solidFill>
                  <a:srgbClr val="000000"/>
                </a:solidFill>
                <a:latin typeface="Palatino-Roman"/>
              </a:rPr>
              <a:t>) {</a:t>
            </a:r>
          </a:p>
          <a:p>
            <a:pPr marL="0" indent="0" algn="l">
              <a:buNone/>
            </a:pPr>
            <a:r>
              <a:rPr lang="en-IN" sz="2400" b="0" i="0" u="none" strike="noStrike" baseline="0" dirty="0">
                <a:solidFill>
                  <a:srgbClr val="000000"/>
                </a:solidFill>
                <a:latin typeface="Palatino-Roman"/>
              </a:rPr>
              <a:t>// exception handler for </a:t>
            </a:r>
            <a:r>
              <a:rPr lang="en-IN" sz="2400" b="0" i="1" u="none" strike="noStrike" baseline="0" dirty="0">
                <a:solidFill>
                  <a:srgbClr val="000000"/>
                </a:solidFill>
                <a:latin typeface="Palatino-Italic"/>
              </a:rPr>
              <a:t>ExceptionType2</a:t>
            </a:r>
          </a:p>
          <a:p>
            <a:pPr marL="0" indent="0" algn="l">
              <a:buNone/>
            </a:pPr>
            <a:r>
              <a:rPr lang="en-IN" sz="2400" b="0" i="0" u="none" strike="noStrike" baseline="0" dirty="0">
                <a:solidFill>
                  <a:srgbClr val="000000"/>
                </a:solidFill>
                <a:latin typeface="Palatino-Roman"/>
              </a:rPr>
              <a:t>}</a:t>
            </a:r>
          </a:p>
        </p:txBody>
      </p:sp>
    </p:spTree>
    <p:extLst>
      <p:ext uri="{BB962C8B-B14F-4D97-AF65-F5344CB8AC3E}">
        <p14:creationId xmlns:p14="http://schemas.microsoft.com/office/powerpoint/2010/main" val="1210682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3600" b="1" i="0" u="none" strike="noStrike" baseline="0" dirty="0">
                <a:latin typeface="FranklinGothic-DemiCnd"/>
              </a:rPr>
              <a:t>Exception-Handling Fundamentals</a:t>
            </a:r>
            <a:endParaRPr lang="en-IN" sz="239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4" y="491613"/>
            <a:ext cx="11907915" cy="5565058"/>
          </a:xfrm>
        </p:spPr>
        <p:txBody>
          <a:bodyPr>
            <a:normAutofit/>
          </a:bodyPr>
          <a:lstStyle/>
          <a:p>
            <a:pPr marL="0" indent="0" algn="l">
              <a:buNone/>
            </a:pPr>
            <a:r>
              <a:rPr lang="en-IN" sz="2800" b="0" i="0" u="none" strike="noStrike" baseline="0" dirty="0">
                <a:solidFill>
                  <a:srgbClr val="000000"/>
                </a:solidFill>
                <a:latin typeface="Palatino-Roman"/>
              </a:rPr>
              <a:t>// ...</a:t>
            </a:r>
          </a:p>
          <a:p>
            <a:pPr marL="0" indent="0" algn="l">
              <a:buNone/>
            </a:pPr>
            <a:r>
              <a:rPr lang="en-IN" sz="2800" b="0" i="0" u="none" strike="noStrike" baseline="0" dirty="0">
                <a:solidFill>
                  <a:srgbClr val="000000"/>
                </a:solidFill>
                <a:latin typeface="Palatino-Roman"/>
              </a:rPr>
              <a:t>finally {</a:t>
            </a:r>
          </a:p>
          <a:p>
            <a:pPr marL="0" indent="0" algn="l">
              <a:buNone/>
            </a:pPr>
            <a:r>
              <a:rPr lang="en-US" sz="2800" b="0" i="0" u="none" strike="noStrike" baseline="0" dirty="0">
                <a:solidFill>
                  <a:srgbClr val="000000"/>
                </a:solidFill>
                <a:latin typeface="Palatino-Roman"/>
              </a:rPr>
              <a:t>// block of code to be executed after try block ends</a:t>
            </a:r>
          </a:p>
          <a:p>
            <a:pPr marL="0" indent="0" algn="l">
              <a:buNone/>
            </a:pPr>
            <a:r>
              <a:rPr lang="en-IN" sz="2800" b="0" i="0" u="none" strike="noStrike" baseline="0" dirty="0">
                <a:solidFill>
                  <a:srgbClr val="000000"/>
                </a:solidFill>
                <a:latin typeface="Palatino-Roman"/>
              </a:rPr>
              <a:t>}</a:t>
            </a:r>
          </a:p>
          <a:p>
            <a:pPr marL="0" indent="0" algn="l">
              <a:buNone/>
            </a:pPr>
            <a:r>
              <a:rPr lang="en-US" sz="2800" b="0" i="0" u="none" strike="noStrike" baseline="0" dirty="0">
                <a:solidFill>
                  <a:srgbClr val="000000"/>
                </a:solidFill>
                <a:latin typeface="Palatino-Roman"/>
              </a:rPr>
              <a:t>Here, </a:t>
            </a:r>
            <a:r>
              <a:rPr lang="en-US" sz="2800" b="0" i="1" u="none" strike="noStrike" baseline="0" dirty="0" err="1">
                <a:solidFill>
                  <a:srgbClr val="000000"/>
                </a:solidFill>
                <a:latin typeface="Palatino-Italic"/>
              </a:rPr>
              <a:t>ExceptionType</a:t>
            </a:r>
            <a:r>
              <a:rPr lang="en-US" sz="2800" b="0" i="1" u="none" strike="noStrike" baseline="0" dirty="0">
                <a:solidFill>
                  <a:srgbClr val="000000"/>
                </a:solidFill>
                <a:latin typeface="Palatino-Italic"/>
              </a:rPr>
              <a:t> </a:t>
            </a:r>
            <a:r>
              <a:rPr lang="en-US" sz="2800" b="0" i="0" u="none" strike="noStrike" baseline="0" dirty="0">
                <a:solidFill>
                  <a:srgbClr val="000000"/>
                </a:solidFill>
                <a:latin typeface="Palatino-Roman"/>
              </a:rPr>
              <a:t>is the type of exception that has occurred. </a:t>
            </a:r>
            <a:endParaRPr lang="en-US" sz="5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90799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3600" b="1" i="0" u="none" strike="noStrike" baseline="0" dirty="0">
                <a:latin typeface="FranklinGothic-DemiCnd"/>
              </a:rPr>
              <a:t>Exception-Handling Fundamentals</a:t>
            </a:r>
            <a:endParaRPr lang="en-IN" sz="239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4" y="491613"/>
            <a:ext cx="11907915" cy="5565058"/>
          </a:xfrm>
        </p:spPr>
        <p:txBody>
          <a:bodyPr>
            <a:normAutofit/>
          </a:bodyPr>
          <a:lstStyle/>
          <a:p>
            <a:pPr marL="0" indent="0" algn="l">
              <a:buNone/>
            </a:pPr>
            <a:r>
              <a:rPr lang="en-IN" sz="2800" b="0" i="0" u="none" strike="noStrike" baseline="0" dirty="0">
                <a:solidFill>
                  <a:srgbClr val="000000"/>
                </a:solidFill>
                <a:latin typeface="Palatino-Roman"/>
              </a:rPr>
              <a:t>// ...</a:t>
            </a:r>
          </a:p>
          <a:p>
            <a:pPr marL="0" indent="0" algn="l">
              <a:buNone/>
            </a:pPr>
            <a:r>
              <a:rPr lang="en-IN" sz="2800" b="0" i="0" u="none" strike="noStrike" baseline="0" dirty="0">
                <a:solidFill>
                  <a:srgbClr val="000000"/>
                </a:solidFill>
                <a:latin typeface="Palatino-Roman"/>
              </a:rPr>
              <a:t>finally {</a:t>
            </a:r>
          </a:p>
          <a:p>
            <a:pPr marL="0" indent="0" algn="l">
              <a:buNone/>
            </a:pPr>
            <a:r>
              <a:rPr lang="en-US" sz="2800" b="0" i="0" u="none" strike="noStrike" baseline="0" dirty="0">
                <a:solidFill>
                  <a:srgbClr val="000000"/>
                </a:solidFill>
                <a:latin typeface="Palatino-Roman"/>
              </a:rPr>
              <a:t>// block of code to be executed after try block ends</a:t>
            </a:r>
          </a:p>
          <a:p>
            <a:pPr marL="0" indent="0" algn="l">
              <a:buNone/>
            </a:pPr>
            <a:r>
              <a:rPr lang="en-IN" sz="2800" b="0" i="0" u="none" strike="noStrike" baseline="0" dirty="0">
                <a:solidFill>
                  <a:srgbClr val="000000"/>
                </a:solidFill>
                <a:latin typeface="Palatino-Roman"/>
              </a:rPr>
              <a:t>}</a:t>
            </a:r>
          </a:p>
          <a:p>
            <a:pPr marL="0" indent="0" algn="l">
              <a:buNone/>
            </a:pPr>
            <a:r>
              <a:rPr lang="en-US" sz="2800" b="0" i="0" u="none" strike="noStrike" baseline="0" dirty="0">
                <a:solidFill>
                  <a:srgbClr val="000000"/>
                </a:solidFill>
                <a:latin typeface="Palatino-Roman"/>
              </a:rPr>
              <a:t>Here, </a:t>
            </a:r>
            <a:r>
              <a:rPr lang="en-US" sz="2800" b="0" i="1" u="none" strike="noStrike" baseline="0" dirty="0" err="1">
                <a:solidFill>
                  <a:srgbClr val="000000"/>
                </a:solidFill>
                <a:latin typeface="Palatino-Italic"/>
              </a:rPr>
              <a:t>ExceptionType</a:t>
            </a:r>
            <a:r>
              <a:rPr lang="en-US" sz="2800" b="0" i="1" u="none" strike="noStrike" baseline="0" dirty="0">
                <a:solidFill>
                  <a:srgbClr val="000000"/>
                </a:solidFill>
                <a:latin typeface="Palatino-Italic"/>
              </a:rPr>
              <a:t> </a:t>
            </a:r>
            <a:r>
              <a:rPr lang="en-US" sz="2800" b="0" i="0" u="none" strike="noStrike" baseline="0" dirty="0">
                <a:solidFill>
                  <a:srgbClr val="000000"/>
                </a:solidFill>
                <a:latin typeface="Palatino-Roman"/>
              </a:rPr>
              <a:t>is the type of exception that has occurred. </a:t>
            </a:r>
            <a:endParaRPr lang="en-US" sz="5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75785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TYPES OF 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599769"/>
            <a:ext cx="11799760" cy="5466734"/>
          </a:xfrm>
        </p:spPr>
        <p:txBody>
          <a:bodyPr>
            <a:normAutofit/>
          </a:bodyPr>
          <a:lstStyle/>
          <a:p>
            <a:pPr algn="just"/>
            <a:r>
              <a:rPr lang="en-US" b="0" i="0" u="none" strike="noStrike" baseline="0" dirty="0">
                <a:highlight>
                  <a:srgbClr val="FFFF00"/>
                </a:highlight>
                <a:latin typeface="Palatino-Roman"/>
              </a:rPr>
              <a:t>All exception types are subclasses of the built-in class </a:t>
            </a:r>
            <a:r>
              <a:rPr lang="en-US" b="1" i="0" u="none" strike="noStrike" baseline="0" dirty="0">
                <a:highlight>
                  <a:srgbClr val="FFFF00"/>
                </a:highlight>
                <a:latin typeface="Palatino-Bold"/>
              </a:rPr>
              <a:t>Throwable</a:t>
            </a:r>
            <a:r>
              <a:rPr lang="en-US" b="0" i="0" u="none" strike="noStrike" baseline="0" dirty="0">
                <a:highlight>
                  <a:srgbClr val="FFFF00"/>
                </a:highlight>
                <a:latin typeface="Palatino-Roman"/>
              </a:rPr>
              <a:t>. </a:t>
            </a:r>
          </a:p>
          <a:p>
            <a:pPr algn="just"/>
            <a:r>
              <a:rPr lang="en-US" b="0" i="0" u="none" strike="noStrike" baseline="0" dirty="0">
                <a:latin typeface="Palatino-Roman"/>
              </a:rPr>
              <a:t>Thus, </a:t>
            </a:r>
            <a:r>
              <a:rPr lang="en-US" b="1" i="0" u="none" strike="noStrike" baseline="0" dirty="0">
                <a:latin typeface="Palatino-Bold"/>
              </a:rPr>
              <a:t>Throwable </a:t>
            </a:r>
            <a:r>
              <a:rPr lang="en-US" b="0" i="0" u="none" strike="noStrike" baseline="0" dirty="0">
                <a:latin typeface="Palatino-Roman"/>
              </a:rPr>
              <a:t>is at the top of the exception class hierarchy.</a:t>
            </a:r>
          </a:p>
          <a:p>
            <a:pPr algn="just"/>
            <a:endParaRPr lang="en-US" dirty="0">
              <a:latin typeface="Palatino-Roman"/>
            </a:endParaRPr>
          </a:p>
          <a:p>
            <a:pPr algn="just"/>
            <a:r>
              <a:rPr lang="en-US" b="0" i="0" u="none" strike="noStrike" baseline="0" dirty="0">
                <a:latin typeface="Palatino-Roman"/>
              </a:rPr>
              <a:t>Immediately below </a:t>
            </a:r>
            <a:r>
              <a:rPr lang="en-US" b="1" i="0" u="none" strike="noStrike" baseline="0" dirty="0">
                <a:latin typeface="Palatino-Bold"/>
              </a:rPr>
              <a:t>Throwable </a:t>
            </a:r>
            <a:r>
              <a:rPr lang="en-US" b="0" i="0" u="none" strike="noStrike" baseline="0" dirty="0">
                <a:latin typeface="Palatino-Roman"/>
              </a:rPr>
              <a:t>are two subclasses that partition exceptions into two distinct branches. </a:t>
            </a:r>
          </a:p>
          <a:p>
            <a:pPr algn="just"/>
            <a:r>
              <a:rPr lang="en-US" b="0" i="0" u="none" strike="noStrike" baseline="0" dirty="0">
                <a:latin typeface="Palatino-Roman"/>
              </a:rPr>
              <a:t>One branch is headed by </a:t>
            </a:r>
            <a:r>
              <a:rPr lang="en-US" b="1" i="0" u="none" strike="noStrike" baseline="0" dirty="0">
                <a:latin typeface="Palatino-Bold"/>
              </a:rPr>
              <a:t>Exception</a:t>
            </a:r>
            <a:r>
              <a:rPr lang="en-US" b="0" i="0" u="none" strike="noStrike" baseline="0" dirty="0">
                <a:latin typeface="Palatino-Roman"/>
              </a:rPr>
              <a:t>. This class is used for exceptional conditions that user programs should catch. </a:t>
            </a:r>
          </a:p>
          <a:p>
            <a:pPr algn="just"/>
            <a:r>
              <a:rPr lang="en-US" b="0" i="0" u="none" strike="noStrike" baseline="0" dirty="0">
                <a:latin typeface="Palatino-Roman"/>
              </a:rPr>
              <a:t>This is also the class that you will subclass to create your own custom exception types. </a:t>
            </a:r>
          </a:p>
          <a:p>
            <a:pPr algn="just"/>
            <a:r>
              <a:rPr lang="en-US" b="0" i="0" u="none" strike="noStrike" baseline="0" dirty="0">
                <a:latin typeface="Palatino-Roman"/>
              </a:rPr>
              <a:t>There is an important subclass of </a:t>
            </a:r>
            <a:r>
              <a:rPr lang="en-US" b="1" i="0" u="none" strike="noStrike" baseline="0" dirty="0">
                <a:latin typeface="Palatino-Bold"/>
              </a:rPr>
              <a:t>Exception</a:t>
            </a:r>
            <a:r>
              <a:rPr lang="en-US" b="0" i="0" u="none" strike="noStrike" baseline="0" dirty="0">
                <a:latin typeface="Palatino-Roman"/>
              </a:rPr>
              <a:t>, called </a:t>
            </a:r>
            <a:r>
              <a:rPr lang="en-US" b="1" i="0" u="none" strike="noStrike" baseline="0" dirty="0" err="1">
                <a:latin typeface="Palatino-Bold"/>
              </a:rPr>
              <a:t>RuntimeException</a:t>
            </a:r>
            <a:r>
              <a:rPr lang="en-US" b="0" i="0" u="none" strike="noStrike" baseline="0" dirty="0">
                <a:latin typeface="Palatino-Roman"/>
              </a:rPr>
              <a:t>. </a:t>
            </a:r>
          </a:p>
          <a:p>
            <a:pPr algn="just"/>
            <a:r>
              <a:rPr lang="en-US" b="0" i="0" u="none" strike="noStrike" baseline="0" dirty="0">
                <a:latin typeface="Palatino-Roman"/>
              </a:rPr>
              <a:t>Exceptions of this type are automatically defined for the programs that you write and include things such as division by zero and invalid array </a:t>
            </a:r>
            <a:r>
              <a:rPr lang="en-IN" b="0" i="0" u="none" strike="noStrike" baseline="0" dirty="0">
                <a:latin typeface="Palatino-Roman"/>
              </a:rPr>
              <a:t>indexing.</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94930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TYPES OF 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fontScale="92500"/>
          </a:bodyPr>
          <a:lstStyle/>
          <a:p>
            <a:pPr algn="just"/>
            <a:r>
              <a:rPr lang="en-US" sz="2800" b="0" i="0" u="none" strike="noStrike" baseline="0" dirty="0">
                <a:latin typeface="Palatino-Roman"/>
              </a:rPr>
              <a:t>The other branch is topped by </a:t>
            </a:r>
            <a:r>
              <a:rPr lang="en-US" sz="2800" b="1" i="0" u="none" strike="noStrike" baseline="0" dirty="0">
                <a:latin typeface="Palatino-Bold"/>
              </a:rPr>
              <a:t>Error</a:t>
            </a:r>
            <a:r>
              <a:rPr lang="en-US" sz="2800" b="0" i="0" u="none" strike="noStrike" baseline="0" dirty="0">
                <a:latin typeface="Palatino-Roman"/>
              </a:rPr>
              <a:t>, which defines exceptions that are not expected to be caught under normal circumstances by your program. </a:t>
            </a:r>
          </a:p>
          <a:p>
            <a:pPr marL="0" indent="0" algn="just">
              <a:buNone/>
            </a:pPr>
            <a:endParaRPr lang="en-US" sz="2800" dirty="0">
              <a:latin typeface="Palatino-Roman"/>
            </a:endParaRPr>
          </a:p>
          <a:p>
            <a:pPr algn="just"/>
            <a:r>
              <a:rPr lang="en-US" sz="2800" b="0" i="0" u="none" strike="noStrike" baseline="0" dirty="0">
                <a:latin typeface="Palatino-Roman"/>
              </a:rPr>
              <a:t>Exceptions of type </a:t>
            </a:r>
            <a:r>
              <a:rPr lang="en-US" sz="2800" b="1" i="0" u="none" strike="noStrike" baseline="0" dirty="0">
                <a:latin typeface="Palatino-Bold"/>
              </a:rPr>
              <a:t>Error </a:t>
            </a:r>
            <a:r>
              <a:rPr lang="en-US" sz="2800" b="0" i="0" u="none" strike="noStrike" baseline="0" dirty="0">
                <a:latin typeface="Palatino-Roman"/>
              </a:rPr>
              <a:t>are used by the Java run-time system to indicate errors having to do with the run-time </a:t>
            </a:r>
            <a:r>
              <a:rPr lang="en-US" sz="2800" b="0" i="0" u="none" strike="noStrike" baseline="0" dirty="0" err="1">
                <a:latin typeface="Palatino-Roman"/>
              </a:rPr>
              <a:t>environment,itself</a:t>
            </a:r>
            <a:r>
              <a:rPr lang="en-US" sz="2800" b="0" i="0" u="none" strike="noStrike" baseline="0" dirty="0">
                <a:latin typeface="Palatino-Roman"/>
              </a:rPr>
              <a:t>. </a:t>
            </a:r>
          </a:p>
          <a:p>
            <a:pPr algn="just"/>
            <a:r>
              <a:rPr lang="en-US" sz="2800" b="0" i="0" u="none" strike="noStrike" baseline="0" dirty="0">
                <a:latin typeface="Palatino-Roman"/>
              </a:rPr>
              <a:t>Stack overflow is an example of such an error.[</a:t>
            </a:r>
            <a:r>
              <a:rPr lang="en-US" sz="2400" b="0" i="0" dirty="0">
                <a:solidFill>
                  <a:srgbClr val="242729"/>
                </a:solidFill>
                <a:effectLst/>
                <a:latin typeface="Arial" panose="020B0604020202020204" pitchFamily="34" charset="0"/>
              </a:rPr>
              <a:t>The common cause for a stack overflow is a </a:t>
            </a:r>
            <a:r>
              <a:rPr lang="en-US" sz="2400" b="1" i="0" dirty="0">
                <a:solidFill>
                  <a:srgbClr val="242729"/>
                </a:solidFill>
                <a:effectLst/>
                <a:latin typeface="Arial" panose="020B0604020202020204" pitchFamily="34" charset="0"/>
              </a:rPr>
              <a:t>bad recursive call</a:t>
            </a:r>
            <a:r>
              <a:rPr lang="en-US" sz="2400" b="0" i="0" dirty="0">
                <a:solidFill>
                  <a:srgbClr val="242729"/>
                </a:solidFill>
                <a:effectLst/>
                <a:latin typeface="Arial" panose="020B0604020202020204" pitchFamily="34" charset="0"/>
              </a:rPr>
              <a:t>. ]</a:t>
            </a:r>
            <a:r>
              <a:rPr lang="en-US" sz="2800" b="0" i="0" u="none" strike="noStrike" baseline="0" dirty="0">
                <a:latin typeface="Palatino-Roman"/>
              </a:rPr>
              <a:t> </a:t>
            </a:r>
          </a:p>
          <a:p>
            <a:pPr algn="just"/>
            <a:r>
              <a:rPr lang="en-US" sz="2800" b="1" dirty="0">
                <a:solidFill>
                  <a:schemeClr val="accent3">
                    <a:lumMod val="50000"/>
                  </a:schemeClr>
                </a:solidFill>
                <a:latin typeface="Palatino-Roman"/>
              </a:rPr>
              <a:t>Errors </a:t>
            </a:r>
            <a:r>
              <a:rPr lang="en-US" sz="2800" b="1" i="0" u="none" strike="noStrike" baseline="0" dirty="0">
                <a:solidFill>
                  <a:schemeClr val="accent3">
                    <a:lumMod val="50000"/>
                  </a:schemeClr>
                </a:solidFill>
                <a:latin typeface="Palatino-Roman"/>
              </a:rPr>
              <a:t>are typically created in response to catastrophic failures that cannot usually be handled by your program</a:t>
            </a:r>
            <a:r>
              <a:rPr lang="en-US" sz="2800" b="0" i="0" u="none" strike="noStrike" baseline="0" dirty="0">
                <a:latin typeface="Palatino-Roman"/>
              </a:rPr>
              <a:t>.</a:t>
            </a:r>
            <a:endParaRPr lang="en-US" sz="3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488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TYPES OF 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l">
              <a:buFont typeface="+mj-lt"/>
              <a:buAutoNum type="arabicPeriod"/>
            </a:pPr>
            <a:r>
              <a:rPr lang="en-US" sz="2800" b="0" i="0" dirty="0">
                <a:solidFill>
                  <a:srgbClr val="000000"/>
                </a:solidFill>
                <a:effectLst/>
                <a:latin typeface="verdana" panose="020B0604030504040204" pitchFamily="34" charset="0"/>
              </a:rPr>
              <a:t>Checked Exception</a:t>
            </a:r>
          </a:p>
          <a:p>
            <a:pPr algn="l">
              <a:buFont typeface="+mj-lt"/>
              <a:buAutoNum type="arabicPeriod"/>
            </a:pPr>
            <a:r>
              <a:rPr lang="en-US" sz="2800" b="0" i="0" dirty="0">
                <a:solidFill>
                  <a:srgbClr val="000000"/>
                </a:solidFill>
                <a:effectLst/>
                <a:latin typeface="verdana" panose="020B0604030504040204" pitchFamily="34" charset="0"/>
              </a:rPr>
              <a:t>Unchecked Exception</a:t>
            </a:r>
          </a:p>
          <a:p>
            <a:pPr algn="l">
              <a:buFont typeface="+mj-lt"/>
              <a:buAutoNum type="arabicPeriod"/>
            </a:pPr>
            <a:r>
              <a:rPr lang="en-US" sz="2800" b="0" i="0" dirty="0">
                <a:solidFill>
                  <a:srgbClr val="000000"/>
                </a:solidFill>
                <a:effectLst/>
                <a:latin typeface="verdana" panose="020B0604030504040204" pitchFamily="34" charset="0"/>
              </a:rPr>
              <a:t>Error</a:t>
            </a:r>
          </a:p>
        </p:txBody>
      </p:sp>
      <p:pic>
        <p:nvPicPr>
          <p:cNvPr id="1026" name="Picture 2" descr="Types of Java Exceptions">
            <a:extLst>
              <a:ext uri="{FF2B5EF4-FFF2-40B4-BE49-F238E27FC236}">
                <a16:creationId xmlns:a16="http://schemas.microsoft.com/office/drawing/2014/main" id="{19BA6B9A-4343-452B-A411-132B64344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469" y="510281"/>
            <a:ext cx="47625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159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EXCEPTION CLASS HIERARCHY</a:t>
            </a:r>
            <a:endParaRPr lang="en-IN" sz="9600" b="1" dirty="0"/>
          </a:p>
        </p:txBody>
      </p:sp>
      <p:pic>
        <p:nvPicPr>
          <p:cNvPr id="3" name="Content Placeholder 2" descr="Java - Exceptions">
            <a:extLst>
              <a:ext uri="{FF2B5EF4-FFF2-40B4-BE49-F238E27FC236}">
                <a16:creationId xmlns:a16="http://schemas.microsoft.com/office/drawing/2014/main" id="{18D75A76-3C49-474C-8461-4D009745E3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340" y="790113"/>
            <a:ext cx="4518349" cy="39981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Exception Hierarchy | Manish Sanger">
            <a:extLst>
              <a:ext uri="{FF2B5EF4-FFF2-40B4-BE49-F238E27FC236}">
                <a16:creationId xmlns:a16="http://schemas.microsoft.com/office/drawing/2014/main" id="{B73E3384-F6D3-4EC1-9906-082946F07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943" y="0"/>
            <a:ext cx="6162675"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27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CHECKED 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just">
              <a:buFont typeface="Wingdings" panose="05000000000000000000" pitchFamily="2" charset="2"/>
              <a:buChar char="Ø"/>
            </a:pPr>
            <a:r>
              <a:rPr lang="en-US" sz="2400" b="0" i="0" dirty="0">
                <a:solidFill>
                  <a:srgbClr val="000000"/>
                </a:solidFill>
                <a:effectLst/>
                <a:latin typeface="Arial" panose="020B0604020202020204" pitchFamily="34" charset="0"/>
              </a:rPr>
              <a:t>A </a:t>
            </a:r>
            <a:r>
              <a:rPr lang="en-US" sz="2400" b="1" i="0" dirty="0">
                <a:solidFill>
                  <a:srgbClr val="000000"/>
                </a:solidFill>
                <a:effectLst/>
                <a:latin typeface="Arial" panose="020B0604020202020204" pitchFamily="34" charset="0"/>
              </a:rPr>
              <a:t>checked exception </a:t>
            </a:r>
            <a:r>
              <a:rPr lang="en-US" sz="2400" b="0" i="0" dirty="0">
                <a:solidFill>
                  <a:srgbClr val="000000"/>
                </a:solidFill>
                <a:effectLst/>
                <a:latin typeface="Arial" panose="020B0604020202020204" pitchFamily="34" charset="0"/>
              </a:rPr>
              <a:t>is an exception that occurs at the compile time, these are also called as </a:t>
            </a:r>
            <a:r>
              <a:rPr lang="en-US" sz="2400" b="0" i="0" dirty="0">
                <a:solidFill>
                  <a:srgbClr val="000000"/>
                </a:solidFill>
                <a:effectLst/>
                <a:highlight>
                  <a:srgbClr val="FFFF00"/>
                </a:highlight>
                <a:latin typeface="Arial" panose="020B0604020202020204" pitchFamily="34" charset="0"/>
              </a:rPr>
              <a:t>compile-time exceptions. </a:t>
            </a:r>
          </a:p>
          <a:p>
            <a:pPr algn="just">
              <a:buFont typeface="Wingdings" panose="05000000000000000000" pitchFamily="2" charset="2"/>
              <a:buChar char="Ø"/>
            </a:pPr>
            <a:r>
              <a:rPr lang="en-US" sz="2400" b="0" i="0" dirty="0">
                <a:solidFill>
                  <a:srgbClr val="000000"/>
                </a:solidFill>
                <a:effectLst/>
                <a:latin typeface="Arial" panose="020B0604020202020204" pitchFamily="34" charset="0"/>
              </a:rPr>
              <a:t>These exceptions cannot simply be ignored at the time of compilation; the programmer should take care of (handle) these exceptions.</a:t>
            </a:r>
          </a:p>
          <a:p>
            <a:pPr algn="just">
              <a:buFont typeface="Wingdings" panose="05000000000000000000" pitchFamily="2" charset="2"/>
              <a:buChar char="Ø"/>
            </a:pPr>
            <a:r>
              <a:rPr lang="en-US" sz="2400" b="0" i="0" dirty="0">
                <a:solidFill>
                  <a:srgbClr val="000000"/>
                </a:solidFill>
                <a:effectLst/>
                <a:latin typeface="Arial" panose="020B0604020202020204" pitchFamily="34" charset="0"/>
              </a:rPr>
              <a:t>When a checked/compile time exception occurs you can resume the program by handling it using </a:t>
            </a:r>
            <a:r>
              <a:rPr lang="en-US" sz="2400" b="0" i="0" dirty="0">
                <a:solidFill>
                  <a:srgbClr val="000000"/>
                </a:solidFill>
                <a:effectLst/>
                <a:highlight>
                  <a:srgbClr val="FFFF00"/>
                </a:highlight>
                <a:latin typeface="Arial" panose="020B0604020202020204" pitchFamily="34" charset="0"/>
              </a:rPr>
              <a:t>try-catch blocks</a:t>
            </a:r>
            <a:r>
              <a:rPr lang="en-US" sz="2400" dirty="0">
                <a:solidFill>
                  <a:srgbClr val="222426"/>
                </a:solidFill>
                <a:highlight>
                  <a:srgbClr val="FFFF00"/>
                </a:highlight>
                <a:latin typeface="PT Sans"/>
              </a:rPr>
              <a:t> </a:t>
            </a:r>
            <a:r>
              <a:rPr lang="en-US" sz="2400" dirty="0">
                <a:solidFill>
                  <a:srgbClr val="222426"/>
                </a:solidFill>
                <a:latin typeface="PT Sans"/>
              </a:rPr>
              <a:t>or we </a:t>
            </a:r>
            <a:r>
              <a:rPr lang="en-US" sz="2400" b="0" i="0" dirty="0">
                <a:solidFill>
                  <a:srgbClr val="222426"/>
                </a:solidFill>
                <a:effectLst/>
                <a:latin typeface="PT Sans"/>
              </a:rPr>
              <a:t>should declare the exception using </a:t>
            </a:r>
            <a:r>
              <a:rPr lang="en-US" sz="2400" b="1" i="0" u="none" strike="noStrike" dirty="0">
                <a:solidFill>
                  <a:srgbClr val="7DC246"/>
                </a:solidFill>
                <a:effectLst/>
                <a:latin typeface="PT Sans"/>
                <a:hlinkClick r:id="rId2"/>
              </a:rPr>
              <a:t>throws keyword</a:t>
            </a:r>
            <a:r>
              <a:rPr lang="en-US" sz="2400" b="0" i="0" dirty="0">
                <a:solidFill>
                  <a:srgbClr val="222426"/>
                </a:solidFill>
                <a:effectLst/>
                <a:latin typeface="PT Sans"/>
              </a:rPr>
              <a:t>, otherwise the program will give a compilation error.</a:t>
            </a:r>
          </a:p>
          <a:p>
            <a:pPr algn="just">
              <a:buFont typeface="Wingdings" panose="05000000000000000000" pitchFamily="2" charset="2"/>
              <a:buChar char="Ø"/>
            </a:pPr>
            <a:r>
              <a:rPr lang="en-US" sz="2400" b="0" i="0" dirty="0">
                <a:solidFill>
                  <a:srgbClr val="000000"/>
                </a:solidFill>
                <a:effectLst/>
                <a:latin typeface="Arial" panose="020B0604020202020204" pitchFamily="34" charset="0"/>
              </a:rPr>
              <a:t> Using these you can display your own message or display the exception message after the execution of the complete program</a:t>
            </a:r>
            <a:r>
              <a:rPr lang="en-US" b="0" i="0" dirty="0">
                <a:solidFill>
                  <a:srgbClr val="000000"/>
                </a:solidFill>
                <a:effectLst/>
                <a:latin typeface="Arial" panose="020B0604020202020204" pitchFamily="34" charset="0"/>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15113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CHECKED 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just">
              <a:buFont typeface="Wingdings" panose="05000000000000000000" pitchFamily="2" charset="2"/>
              <a:buChar char="Ø"/>
            </a:pPr>
            <a:r>
              <a:rPr lang="en-US" sz="2000" b="0" i="0" dirty="0">
                <a:solidFill>
                  <a:srgbClr val="000000"/>
                </a:solidFill>
                <a:effectLst/>
                <a:latin typeface="verdana" panose="020B0604030504040204" pitchFamily="34" charset="0"/>
              </a:rPr>
              <a:t>The classes which directly inherit Throwable class except </a:t>
            </a:r>
            <a:r>
              <a:rPr lang="en-US" sz="2000" b="0" i="0" dirty="0" err="1">
                <a:solidFill>
                  <a:srgbClr val="000000"/>
                </a:solidFill>
                <a:effectLst/>
                <a:latin typeface="verdana" panose="020B0604030504040204" pitchFamily="34" charset="0"/>
              </a:rPr>
              <a:t>RuntimeException</a:t>
            </a:r>
            <a:r>
              <a:rPr lang="en-US" sz="2000" b="0" i="0" dirty="0">
                <a:solidFill>
                  <a:srgbClr val="000000"/>
                </a:solidFill>
                <a:effectLst/>
                <a:latin typeface="verdana" panose="020B0604030504040204" pitchFamily="34" charset="0"/>
              </a:rPr>
              <a:t> and Error are known as checked exceptions </a:t>
            </a:r>
          </a:p>
          <a:p>
            <a:pPr algn="just">
              <a:buFont typeface="Wingdings" panose="05000000000000000000" pitchFamily="2" charset="2"/>
              <a:buChar char="Ø"/>
            </a:pPr>
            <a:endParaRPr lang="en-US" dirty="0">
              <a:solidFill>
                <a:srgbClr val="000000"/>
              </a:solidFill>
              <a:latin typeface="verdana" panose="020B0604030504040204" pitchFamily="34" charset="0"/>
            </a:endParaRPr>
          </a:p>
          <a:p>
            <a:pPr algn="just">
              <a:buFont typeface="Wingdings" panose="05000000000000000000" pitchFamily="2" charset="2"/>
              <a:buChar char="Ø"/>
            </a:pPr>
            <a:r>
              <a:rPr lang="en-US" sz="2000" b="1" i="1" dirty="0">
                <a:solidFill>
                  <a:srgbClr val="FF0000"/>
                </a:solidFill>
                <a:effectLst/>
                <a:latin typeface="verdana" panose="020B0604030504040204" pitchFamily="34" charset="0"/>
              </a:rPr>
              <a:t>e.g. </a:t>
            </a:r>
            <a:r>
              <a:rPr lang="en-US" sz="2000" b="1" i="1" dirty="0" err="1">
                <a:solidFill>
                  <a:srgbClr val="FF0000"/>
                </a:solidFill>
                <a:effectLst/>
                <a:latin typeface="verdana" panose="020B0604030504040204" pitchFamily="34" charset="0"/>
              </a:rPr>
              <a:t>IOException</a:t>
            </a:r>
            <a:r>
              <a:rPr lang="en-US" sz="2000" b="1" i="1" dirty="0">
                <a:solidFill>
                  <a:srgbClr val="FF0000"/>
                </a:solidFill>
                <a:effectLst/>
                <a:latin typeface="verdana" panose="020B0604030504040204" pitchFamily="34" charset="0"/>
              </a:rPr>
              <a:t>, SQL Exception</a:t>
            </a:r>
          </a:p>
          <a:p>
            <a:pPr algn="just">
              <a:buFont typeface="Wingdings" panose="05000000000000000000" pitchFamily="2" charset="2"/>
              <a:buChar char="Ø"/>
            </a:pPr>
            <a:r>
              <a:rPr lang="en-US" sz="2000" b="0" i="0" dirty="0" err="1">
                <a:solidFill>
                  <a:srgbClr val="000000"/>
                </a:solidFill>
                <a:effectLst/>
                <a:latin typeface="verdana" panose="020B0604030504040204" pitchFamily="34" charset="0"/>
              </a:rPr>
              <a:t>IOException</a:t>
            </a:r>
            <a:r>
              <a:rPr lang="en-US" sz="2000" b="0" i="0" dirty="0">
                <a:solidFill>
                  <a:srgbClr val="000000"/>
                </a:solidFill>
                <a:effectLst/>
                <a:latin typeface="verdana" panose="020B0604030504040204" pitchFamily="34" charset="0"/>
              </a:rPr>
              <a:t> is related to Input and Output operations in the Java code. This exception happens when there is a failure during reading, writing and searching file or directory operations. </a:t>
            </a:r>
            <a:r>
              <a:rPr lang="en-US" sz="2000" b="0" i="0" dirty="0" err="1">
                <a:solidFill>
                  <a:srgbClr val="00B050"/>
                </a:solidFill>
                <a:effectLst/>
                <a:latin typeface="verdana" panose="020B0604030504040204" pitchFamily="34" charset="0"/>
              </a:rPr>
              <a:t>IOException</a:t>
            </a:r>
            <a:r>
              <a:rPr lang="en-US" sz="2000" b="0" i="0" dirty="0">
                <a:solidFill>
                  <a:srgbClr val="00B050"/>
                </a:solidFill>
                <a:effectLst/>
                <a:latin typeface="verdana" panose="020B0604030504040204" pitchFamily="34" charset="0"/>
              </a:rPr>
              <a:t> is a checked exception</a:t>
            </a:r>
            <a:r>
              <a:rPr lang="en-US" sz="2000" b="0" i="0" dirty="0">
                <a:solidFill>
                  <a:srgbClr val="000000"/>
                </a:solidFill>
                <a:effectLst/>
                <a:latin typeface="verdana" panose="020B0604030504040204" pitchFamily="34" charset="0"/>
              </a:rPr>
              <a:t>. A checked exception is handled in the java code by the developer.</a:t>
            </a:r>
          </a:p>
          <a:p>
            <a:pPr algn="just">
              <a:buFont typeface="Wingdings" panose="05000000000000000000" pitchFamily="2" charset="2"/>
              <a:buChar char="Ø"/>
            </a:pPr>
            <a:r>
              <a:rPr lang="en-US" dirty="0" err="1">
                <a:solidFill>
                  <a:srgbClr val="000000"/>
                </a:solidFill>
                <a:latin typeface="verdana" panose="020B0604030504040204" pitchFamily="34" charset="0"/>
              </a:rPr>
              <a:t>IOException</a:t>
            </a:r>
            <a:r>
              <a:rPr lang="en-US" dirty="0">
                <a:solidFill>
                  <a:srgbClr val="000000"/>
                </a:solidFill>
                <a:latin typeface="verdana" panose="020B0604030504040204" pitchFamily="34" charset="0"/>
              </a:rPr>
              <a:t> has sub classes such as </a:t>
            </a:r>
            <a:r>
              <a:rPr lang="en-US" dirty="0" err="1">
                <a:solidFill>
                  <a:srgbClr val="000000"/>
                </a:solidFill>
                <a:highlight>
                  <a:srgbClr val="FF00FF"/>
                </a:highlight>
                <a:latin typeface="verdana" panose="020B0604030504040204" pitchFamily="34" charset="0"/>
              </a:rPr>
              <a:t>FileNotFoundException</a:t>
            </a:r>
            <a:r>
              <a:rPr lang="en-US" dirty="0">
                <a:solidFill>
                  <a:srgbClr val="000000"/>
                </a:solidFill>
                <a:highlight>
                  <a:srgbClr val="FF00FF"/>
                </a:highlight>
                <a:latin typeface="verdana" panose="020B0604030504040204" pitchFamily="34" charset="0"/>
              </a:rPr>
              <a:t>, </a:t>
            </a:r>
            <a:r>
              <a:rPr lang="en-US" dirty="0" err="1">
                <a:solidFill>
                  <a:srgbClr val="000000"/>
                </a:solidFill>
                <a:highlight>
                  <a:srgbClr val="FF00FF"/>
                </a:highlight>
                <a:latin typeface="verdana" panose="020B0604030504040204" pitchFamily="34" charset="0"/>
              </a:rPr>
              <a:t>EOFException</a:t>
            </a:r>
            <a:r>
              <a:rPr lang="en-US" dirty="0">
                <a:solidFill>
                  <a:srgbClr val="000000"/>
                </a:solidFill>
                <a:highlight>
                  <a:srgbClr val="FF00FF"/>
                </a:highlight>
                <a:latin typeface="verdana" panose="020B0604030504040204" pitchFamily="34" charset="0"/>
              </a:rPr>
              <a:t>, </a:t>
            </a:r>
            <a:r>
              <a:rPr lang="en-US" dirty="0" err="1">
                <a:solidFill>
                  <a:srgbClr val="000000"/>
                </a:solidFill>
                <a:highlight>
                  <a:srgbClr val="FF00FF"/>
                </a:highlight>
                <a:latin typeface="verdana" panose="020B0604030504040204" pitchFamily="34" charset="0"/>
              </a:rPr>
              <a:t>UnsupportedEncodingException</a:t>
            </a:r>
            <a:r>
              <a:rPr lang="en-US" dirty="0">
                <a:solidFill>
                  <a:srgbClr val="000000"/>
                </a:solidFill>
                <a:highlight>
                  <a:srgbClr val="FF00FF"/>
                </a:highlight>
                <a:latin typeface="verdana" panose="020B0604030504040204" pitchFamily="34" charset="0"/>
              </a:rPr>
              <a:t>, </a:t>
            </a:r>
            <a:r>
              <a:rPr lang="en-US" dirty="0" err="1">
                <a:solidFill>
                  <a:srgbClr val="000000"/>
                </a:solidFill>
                <a:highlight>
                  <a:srgbClr val="FF00FF"/>
                </a:highlight>
                <a:latin typeface="verdana" panose="020B0604030504040204" pitchFamily="34" charset="0"/>
              </a:rPr>
              <a:t>SocketException</a:t>
            </a:r>
            <a:r>
              <a:rPr lang="en-US" dirty="0">
                <a:solidFill>
                  <a:srgbClr val="000000"/>
                </a:solidFill>
                <a:highlight>
                  <a:srgbClr val="FF00FF"/>
                </a:highlight>
                <a:latin typeface="verdana" panose="020B0604030504040204" pitchFamily="34" charset="0"/>
              </a:rPr>
              <a:t>, and </a:t>
            </a:r>
            <a:r>
              <a:rPr lang="en-US" dirty="0" err="1">
                <a:solidFill>
                  <a:srgbClr val="000000"/>
                </a:solidFill>
                <a:highlight>
                  <a:srgbClr val="FF00FF"/>
                </a:highlight>
                <a:latin typeface="verdana" panose="020B0604030504040204" pitchFamily="34" charset="0"/>
              </a:rPr>
              <a:t>SSLException</a:t>
            </a:r>
            <a:endParaRPr lang="en-US" dirty="0">
              <a:solidFill>
                <a:srgbClr val="000000"/>
              </a:solidFill>
              <a:highlight>
                <a:srgbClr val="FF00FF"/>
              </a:highlight>
              <a:latin typeface="verdana" panose="020B0604030504040204" pitchFamily="34" charset="0"/>
            </a:endParaRPr>
          </a:p>
        </p:txBody>
      </p:sp>
    </p:spTree>
    <p:extLst>
      <p:ext uri="{BB962C8B-B14F-4D97-AF65-F5344CB8AC3E}">
        <p14:creationId xmlns:p14="http://schemas.microsoft.com/office/powerpoint/2010/main" val="119000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60C66-E3B9-DD9F-A5E6-B39C59E8BB68}"/>
              </a:ext>
            </a:extLst>
          </p:cNvPr>
          <p:cNvSpPr>
            <a:spLocks noGrp="1"/>
          </p:cNvSpPr>
          <p:nvPr>
            <p:ph idx="1"/>
          </p:nvPr>
        </p:nvSpPr>
        <p:spPr>
          <a:xfrm>
            <a:off x="442763" y="0"/>
            <a:ext cx="11242306" cy="5852160"/>
          </a:xfrm>
        </p:spPr>
        <p:txBody>
          <a:bodyPr/>
          <a:lstStyle/>
          <a:p>
            <a:r>
              <a:rPr lang="en-US" sz="2800" dirty="0"/>
              <a:t>In Java, APIs consist of one or more packages where packages consist of many classes, classes contain several methods and fields.</a:t>
            </a:r>
          </a:p>
          <a:p>
            <a:r>
              <a:rPr lang="en-US" sz="2800" b="0" i="0" dirty="0">
                <a:solidFill>
                  <a:srgbClr val="000000"/>
                </a:solidFill>
                <a:effectLst/>
                <a:latin typeface="-apple-system"/>
              </a:rPr>
              <a:t>When you create an application in Java, you should create a  proper folder structure for better reusability, maintenance, and avoiding naming conflict</a:t>
            </a:r>
            <a:endParaRPr lang="en-IN" sz="2800" dirty="0"/>
          </a:p>
          <a:p>
            <a:endParaRPr lang="en-IN" dirty="0"/>
          </a:p>
        </p:txBody>
      </p:sp>
    </p:spTree>
    <p:extLst>
      <p:ext uri="{BB962C8B-B14F-4D97-AF65-F5344CB8AC3E}">
        <p14:creationId xmlns:p14="http://schemas.microsoft.com/office/powerpoint/2010/main" val="3742700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0"/>
            <a:ext cx="10770769" cy="719091"/>
          </a:xfrm>
        </p:spPr>
        <p:txBody>
          <a:bodyPr>
            <a:normAutofit/>
          </a:bodyPr>
          <a:lstStyle/>
          <a:p>
            <a:pPr algn="l"/>
            <a:r>
              <a:rPr lang="en-IN" b="1" dirty="0">
                <a:solidFill>
                  <a:srgbClr val="000000"/>
                </a:solidFill>
                <a:latin typeface="Arial" panose="020B0604020202020204" pitchFamily="34" charset="0"/>
                <a:ea typeface="+mn-ea"/>
                <a:cs typeface="+mn-cs"/>
              </a:rPr>
              <a:t>Checked Exception Example</a:t>
            </a:r>
          </a:p>
        </p:txBody>
      </p:sp>
      <p:graphicFrame>
        <p:nvGraphicFramePr>
          <p:cNvPr id="5" name="Table 5">
            <a:extLst>
              <a:ext uri="{FF2B5EF4-FFF2-40B4-BE49-F238E27FC236}">
                <a16:creationId xmlns:a16="http://schemas.microsoft.com/office/drawing/2014/main" id="{5CC416DE-FBBC-47FE-9FF8-2AD90F286AD3}"/>
              </a:ext>
            </a:extLst>
          </p:cNvPr>
          <p:cNvGraphicFramePr>
            <a:graphicFrameLocks noGrp="1"/>
          </p:cNvGraphicFramePr>
          <p:nvPr>
            <p:ph idx="1"/>
            <p:extLst>
              <p:ext uri="{D42A27DB-BD31-4B8C-83A1-F6EECF244321}">
                <p14:modId xmlns:p14="http://schemas.microsoft.com/office/powerpoint/2010/main" val="204760080"/>
              </p:ext>
            </p:extLst>
          </p:nvPr>
        </p:nvGraphicFramePr>
        <p:xfrm>
          <a:off x="157315" y="511277"/>
          <a:ext cx="11631560" cy="5299588"/>
        </p:xfrm>
        <a:graphic>
          <a:graphicData uri="http://schemas.openxmlformats.org/drawingml/2006/table">
            <a:tbl>
              <a:tblPr firstRow="1" bandRow="1">
                <a:tableStyleId>{7DF18680-E054-41AD-8BC1-D1AEF772440D}</a:tableStyleId>
              </a:tblPr>
              <a:tblGrid>
                <a:gridCol w="5815780">
                  <a:extLst>
                    <a:ext uri="{9D8B030D-6E8A-4147-A177-3AD203B41FA5}">
                      <a16:colId xmlns:a16="http://schemas.microsoft.com/office/drawing/2014/main" val="2806053664"/>
                    </a:ext>
                  </a:extLst>
                </a:gridCol>
                <a:gridCol w="5815780">
                  <a:extLst>
                    <a:ext uri="{9D8B030D-6E8A-4147-A177-3AD203B41FA5}">
                      <a16:colId xmlns:a16="http://schemas.microsoft.com/office/drawing/2014/main" val="2331810508"/>
                    </a:ext>
                  </a:extLst>
                </a:gridCol>
              </a:tblGrid>
              <a:tr h="5299588">
                <a:tc>
                  <a:txBody>
                    <a:bodyPr/>
                    <a:lstStyle/>
                    <a:p>
                      <a:r>
                        <a:rPr lang="en-IN" sz="2000" b="1" kern="1200" dirty="0">
                          <a:solidFill>
                            <a:schemeClr val="accent1"/>
                          </a:solidFill>
                          <a:effectLst/>
                          <a:latin typeface="+mn-lt"/>
                          <a:ea typeface="+mn-ea"/>
                          <a:cs typeface="+mn-cs"/>
                        </a:rPr>
                        <a:t>import java.io.*; </a:t>
                      </a:r>
                    </a:p>
                    <a:p>
                      <a:r>
                        <a:rPr lang="en-IN" sz="2000" b="1" kern="1200" dirty="0">
                          <a:solidFill>
                            <a:schemeClr val="accent1"/>
                          </a:solidFill>
                          <a:effectLst/>
                          <a:latin typeface="+mn-lt"/>
                          <a:ea typeface="+mn-ea"/>
                          <a:cs typeface="+mn-cs"/>
                        </a:rPr>
                        <a:t>class Example</a:t>
                      </a:r>
                    </a:p>
                    <a:p>
                      <a:r>
                        <a:rPr lang="en-IN" sz="2000" b="1" kern="1200" dirty="0">
                          <a:solidFill>
                            <a:schemeClr val="accent1"/>
                          </a:solidFill>
                          <a:effectLst/>
                          <a:latin typeface="+mn-lt"/>
                          <a:ea typeface="+mn-ea"/>
                          <a:cs typeface="+mn-cs"/>
                        </a:rPr>
                        <a:t> {</a:t>
                      </a:r>
                    </a:p>
                    <a:p>
                      <a:r>
                        <a:rPr lang="en-IN" sz="2000" b="1" kern="1200" dirty="0">
                          <a:solidFill>
                            <a:schemeClr val="accent1"/>
                          </a:solidFill>
                          <a:effectLst/>
                          <a:latin typeface="+mn-lt"/>
                          <a:ea typeface="+mn-ea"/>
                          <a:cs typeface="+mn-cs"/>
                        </a:rPr>
                        <a:t> public static void main(String </a:t>
                      </a:r>
                      <a:r>
                        <a:rPr lang="en-IN" sz="2000" b="1" kern="1200" dirty="0" err="1">
                          <a:solidFill>
                            <a:schemeClr val="accent1"/>
                          </a:solidFill>
                          <a:effectLst/>
                          <a:latin typeface="+mn-lt"/>
                          <a:ea typeface="+mn-ea"/>
                          <a:cs typeface="+mn-cs"/>
                        </a:rPr>
                        <a:t>args</a:t>
                      </a:r>
                      <a:r>
                        <a:rPr lang="en-IN" sz="2000" b="1" kern="1200" dirty="0">
                          <a:solidFill>
                            <a:schemeClr val="accent1"/>
                          </a:solidFill>
                          <a:effectLst/>
                          <a:latin typeface="+mn-lt"/>
                          <a:ea typeface="+mn-ea"/>
                          <a:cs typeface="+mn-cs"/>
                        </a:rPr>
                        <a:t>[]) </a:t>
                      </a:r>
                    </a:p>
                    <a:p>
                      <a:r>
                        <a:rPr lang="en-IN" sz="2000" b="1" kern="1200" dirty="0">
                          <a:solidFill>
                            <a:schemeClr val="accent1"/>
                          </a:solidFill>
                          <a:effectLst/>
                          <a:latin typeface="+mn-lt"/>
                          <a:ea typeface="+mn-ea"/>
                          <a:cs typeface="+mn-cs"/>
                        </a:rPr>
                        <a:t>{ </a:t>
                      </a:r>
                    </a:p>
                    <a:p>
                      <a:r>
                        <a:rPr lang="en-IN" sz="2000" b="1" kern="1200" dirty="0" err="1">
                          <a:solidFill>
                            <a:schemeClr val="accent1"/>
                          </a:solidFill>
                          <a:effectLst/>
                          <a:latin typeface="+mn-lt"/>
                          <a:ea typeface="+mn-ea"/>
                          <a:cs typeface="+mn-cs"/>
                        </a:rPr>
                        <a:t>FileInputStream</a:t>
                      </a:r>
                      <a:r>
                        <a:rPr lang="en-IN" sz="2000" b="1" kern="1200" dirty="0">
                          <a:solidFill>
                            <a:schemeClr val="accent1"/>
                          </a:solidFill>
                          <a:effectLst/>
                          <a:latin typeface="+mn-lt"/>
                          <a:ea typeface="+mn-ea"/>
                          <a:cs typeface="+mn-cs"/>
                        </a:rPr>
                        <a:t> </a:t>
                      </a:r>
                      <a:r>
                        <a:rPr lang="en-IN" sz="2000" b="1" kern="1200" dirty="0" err="1">
                          <a:solidFill>
                            <a:schemeClr val="accent1"/>
                          </a:solidFill>
                          <a:effectLst/>
                          <a:latin typeface="+mn-lt"/>
                          <a:ea typeface="+mn-ea"/>
                          <a:cs typeface="+mn-cs"/>
                        </a:rPr>
                        <a:t>fis</a:t>
                      </a:r>
                      <a:r>
                        <a:rPr lang="en-IN" sz="2000" b="1" kern="1200" dirty="0">
                          <a:solidFill>
                            <a:schemeClr val="accent1"/>
                          </a:solidFill>
                          <a:effectLst/>
                          <a:latin typeface="+mn-lt"/>
                          <a:ea typeface="+mn-ea"/>
                          <a:cs typeface="+mn-cs"/>
                        </a:rPr>
                        <a:t> = null; </a:t>
                      </a:r>
                    </a:p>
                    <a:p>
                      <a:endParaRPr lang="en-IN" sz="2000" b="1" kern="1200" dirty="0">
                        <a:solidFill>
                          <a:schemeClr val="accent1"/>
                        </a:solidFill>
                        <a:effectLst/>
                        <a:latin typeface="+mn-lt"/>
                        <a:ea typeface="+mn-ea"/>
                        <a:cs typeface="+mn-cs"/>
                      </a:endParaRPr>
                    </a:p>
                    <a:p>
                      <a:r>
                        <a:rPr lang="en-IN" sz="2000" b="1" kern="1200" dirty="0">
                          <a:solidFill>
                            <a:schemeClr val="accent1"/>
                          </a:solidFill>
                          <a:effectLst/>
                          <a:latin typeface="+mn-lt"/>
                          <a:ea typeface="+mn-ea"/>
                          <a:cs typeface="+mn-cs"/>
                        </a:rPr>
                        <a:t>*This constructor </a:t>
                      </a:r>
                      <a:r>
                        <a:rPr lang="en-IN" sz="2000" b="1" kern="1200" dirty="0" err="1">
                          <a:solidFill>
                            <a:schemeClr val="accent1"/>
                          </a:solidFill>
                          <a:effectLst/>
                          <a:latin typeface="+mn-lt"/>
                          <a:ea typeface="+mn-ea"/>
                          <a:cs typeface="+mn-cs"/>
                        </a:rPr>
                        <a:t>FileInputStream</a:t>
                      </a:r>
                      <a:r>
                        <a:rPr lang="en-IN" sz="2000" b="1" kern="1200" dirty="0">
                          <a:solidFill>
                            <a:schemeClr val="accent1"/>
                          </a:solidFill>
                          <a:effectLst/>
                          <a:latin typeface="+mn-lt"/>
                          <a:ea typeface="+mn-ea"/>
                          <a:cs typeface="+mn-cs"/>
                        </a:rPr>
                        <a:t>(File filename) * throws </a:t>
                      </a:r>
                      <a:r>
                        <a:rPr lang="en-IN" sz="2000" b="1" kern="1200" dirty="0" err="1">
                          <a:solidFill>
                            <a:schemeClr val="accent1"/>
                          </a:solidFill>
                          <a:effectLst/>
                          <a:latin typeface="+mn-lt"/>
                          <a:ea typeface="+mn-ea"/>
                          <a:cs typeface="+mn-cs"/>
                        </a:rPr>
                        <a:t>FileNotFoundException</a:t>
                      </a:r>
                      <a:r>
                        <a:rPr lang="en-IN" sz="2000" b="1" kern="1200" dirty="0">
                          <a:solidFill>
                            <a:schemeClr val="accent1"/>
                          </a:solidFill>
                          <a:effectLst/>
                          <a:latin typeface="+mn-lt"/>
                          <a:ea typeface="+mn-ea"/>
                          <a:cs typeface="+mn-cs"/>
                        </a:rPr>
                        <a:t> which is a checked * exception */ </a:t>
                      </a:r>
                    </a:p>
                    <a:p>
                      <a:endParaRPr lang="en-IN" sz="2000" b="1" kern="1200" dirty="0">
                        <a:solidFill>
                          <a:schemeClr val="accent1"/>
                        </a:solidFill>
                        <a:effectLst/>
                        <a:latin typeface="+mn-lt"/>
                        <a:ea typeface="+mn-ea"/>
                        <a:cs typeface="+mn-cs"/>
                      </a:endParaRPr>
                    </a:p>
                    <a:p>
                      <a:r>
                        <a:rPr lang="en-IN" sz="2000" b="1" kern="1200" dirty="0" err="1">
                          <a:solidFill>
                            <a:schemeClr val="accent1"/>
                          </a:solidFill>
                          <a:effectLst/>
                          <a:latin typeface="+mn-lt"/>
                          <a:ea typeface="+mn-ea"/>
                          <a:cs typeface="+mn-cs"/>
                        </a:rPr>
                        <a:t>fis</a:t>
                      </a:r>
                      <a:r>
                        <a:rPr lang="en-IN" sz="2000" b="1" kern="1200" dirty="0">
                          <a:solidFill>
                            <a:schemeClr val="accent1"/>
                          </a:solidFill>
                          <a:effectLst/>
                          <a:latin typeface="+mn-lt"/>
                          <a:ea typeface="+mn-ea"/>
                          <a:cs typeface="+mn-cs"/>
                        </a:rPr>
                        <a:t> = new </a:t>
                      </a:r>
                      <a:r>
                        <a:rPr lang="en-IN" sz="2000" b="1" kern="1200" dirty="0" err="1">
                          <a:solidFill>
                            <a:schemeClr val="accent1"/>
                          </a:solidFill>
                          <a:effectLst/>
                          <a:latin typeface="+mn-lt"/>
                          <a:ea typeface="+mn-ea"/>
                          <a:cs typeface="+mn-cs"/>
                        </a:rPr>
                        <a:t>FileInputStream</a:t>
                      </a:r>
                      <a:r>
                        <a:rPr lang="en-IN" sz="2000" b="1" kern="1200" dirty="0">
                          <a:solidFill>
                            <a:schemeClr val="accent1"/>
                          </a:solidFill>
                          <a:effectLst/>
                          <a:latin typeface="+mn-lt"/>
                          <a:ea typeface="+mn-ea"/>
                          <a:cs typeface="+mn-cs"/>
                        </a:rPr>
                        <a:t>("B:/myfile.txt"); </a:t>
                      </a:r>
                    </a:p>
                    <a:p>
                      <a:r>
                        <a:rPr lang="en-IN" sz="2000" b="1" kern="1200" dirty="0">
                          <a:solidFill>
                            <a:schemeClr val="accent1"/>
                          </a:solidFill>
                          <a:effectLst/>
                          <a:latin typeface="+mn-lt"/>
                          <a:ea typeface="+mn-ea"/>
                          <a:cs typeface="+mn-cs"/>
                        </a:rPr>
                        <a:t>int k; </a:t>
                      </a:r>
                      <a:br>
                        <a:rPr lang="en-IN" dirty="0">
                          <a:solidFill>
                            <a:schemeClr val="accent1"/>
                          </a:solidFill>
                        </a:rPr>
                      </a:br>
                      <a:endParaRPr lang="en-IN" dirty="0">
                        <a:solidFill>
                          <a:schemeClr val="accent1"/>
                        </a:solidFill>
                      </a:endParaRPr>
                    </a:p>
                  </a:txBody>
                  <a:tcPr>
                    <a:solidFill>
                      <a:schemeClr val="tx2">
                        <a:lumMod val="20000"/>
                        <a:lumOff val="80000"/>
                      </a:schemeClr>
                    </a:solidFill>
                  </a:tcPr>
                </a:tc>
                <a:tc>
                  <a:txBody>
                    <a:bodyPr/>
                    <a:lstStyle/>
                    <a:p>
                      <a:r>
                        <a:rPr lang="en-US" sz="2400" b="1" kern="1200" dirty="0">
                          <a:solidFill>
                            <a:schemeClr val="accent1"/>
                          </a:solidFill>
                          <a:effectLst/>
                          <a:latin typeface="+mn-lt"/>
                          <a:ea typeface="+mn-ea"/>
                          <a:cs typeface="+mn-cs"/>
                        </a:rPr>
                        <a:t>while(( k = </a:t>
                      </a:r>
                      <a:r>
                        <a:rPr lang="en-US" sz="2400" b="1" kern="1200" dirty="0" err="1">
                          <a:solidFill>
                            <a:schemeClr val="accent1"/>
                          </a:solidFill>
                          <a:effectLst/>
                          <a:latin typeface="+mn-lt"/>
                          <a:ea typeface="+mn-ea"/>
                          <a:cs typeface="+mn-cs"/>
                        </a:rPr>
                        <a:t>fis.read</a:t>
                      </a:r>
                      <a:r>
                        <a:rPr lang="en-US" sz="2400" b="1" kern="1200" dirty="0">
                          <a:solidFill>
                            <a:schemeClr val="accent1"/>
                          </a:solidFill>
                          <a:effectLst/>
                          <a:latin typeface="+mn-lt"/>
                          <a:ea typeface="+mn-ea"/>
                          <a:cs typeface="+mn-cs"/>
                        </a:rPr>
                        <a:t>() ) != -1) </a:t>
                      </a:r>
                    </a:p>
                    <a:p>
                      <a:r>
                        <a:rPr lang="en-US" sz="2400" b="1" kern="1200" dirty="0">
                          <a:solidFill>
                            <a:schemeClr val="accent1"/>
                          </a:solidFill>
                          <a:effectLst/>
                          <a:latin typeface="+mn-lt"/>
                          <a:ea typeface="+mn-ea"/>
                          <a:cs typeface="+mn-cs"/>
                        </a:rPr>
                        <a:t>{ </a:t>
                      </a:r>
                    </a:p>
                    <a:p>
                      <a:r>
                        <a:rPr lang="en-US" sz="2400" b="1" kern="1200" dirty="0" err="1">
                          <a:solidFill>
                            <a:schemeClr val="accent1"/>
                          </a:solidFill>
                          <a:effectLst/>
                          <a:latin typeface="+mn-lt"/>
                          <a:ea typeface="+mn-ea"/>
                          <a:cs typeface="+mn-cs"/>
                        </a:rPr>
                        <a:t>System.out.print</a:t>
                      </a:r>
                      <a:r>
                        <a:rPr lang="en-US" sz="2400" b="1" kern="1200" dirty="0">
                          <a:solidFill>
                            <a:schemeClr val="accent1"/>
                          </a:solidFill>
                          <a:effectLst/>
                          <a:latin typeface="+mn-lt"/>
                          <a:ea typeface="+mn-ea"/>
                          <a:cs typeface="+mn-cs"/>
                        </a:rPr>
                        <a:t>((char)k); </a:t>
                      </a:r>
                    </a:p>
                    <a:p>
                      <a:r>
                        <a:rPr lang="en-US" sz="2400" b="1" kern="1200" dirty="0">
                          <a:solidFill>
                            <a:schemeClr val="accent1"/>
                          </a:solidFill>
                          <a:effectLst/>
                          <a:latin typeface="+mn-lt"/>
                          <a:ea typeface="+mn-ea"/>
                          <a:cs typeface="+mn-cs"/>
                        </a:rPr>
                        <a:t>} </a:t>
                      </a:r>
                    </a:p>
                    <a:p>
                      <a:r>
                        <a:rPr lang="en-US" sz="2400" b="1" kern="1200" dirty="0">
                          <a:solidFill>
                            <a:schemeClr val="accent1"/>
                          </a:solidFill>
                          <a:effectLst/>
                          <a:latin typeface="+mn-lt"/>
                          <a:ea typeface="+mn-ea"/>
                          <a:cs typeface="+mn-cs"/>
                        </a:rPr>
                        <a:t>/*The method close() closes the file input stream * It throws </a:t>
                      </a:r>
                      <a:r>
                        <a:rPr lang="en-US" sz="2400" b="1" kern="1200" dirty="0" err="1">
                          <a:solidFill>
                            <a:schemeClr val="accent1"/>
                          </a:solidFill>
                          <a:effectLst/>
                          <a:latin typeface="+mn-lt"/>
                          <a:ea typeface="+mn-ea"/>
                          <a:cs typeface="+mn-cs"/>
                        </a:rPr>
                        <a:t>IOException</a:t>
                      </a:r>
                      <a:r>
                        <a:rPr lang="en-US" sz="2400" b="1" kern="1200" dirty="0">
                          <a:solidFill>
                            <a:schemeClr val="accent1"/>
                          </a:solidFill>
                          <a:effectLst/>
                          <a:latin typeface="+mn-lt"/>
                          <a:ea typeface="+mn-ea"/>
                          <a:cs typeface="+mn-cs"/>
                        </a:rPr>
                        <a:t>*/</a:t>
                      </a:r>
                    </a:p>
                    <a:p>
                      <a:r>
                        <a:rPr lang="en-US" sz="2400" b="1" kern="1200" dirty="0">
                          <a:solidFill>
                            <a:schemeClr val="accent1"/>
                          </a:solidFill>
                          <a:effectLst/>
                          <a:latin typeface="+mn-lt"/>
                          <a:ea typeface="+mn-ea"/>
                          <a:cs typeface="+mn-cs"/>
                        </a:rPr>
                        <a:t> </a:t>
                      </a:r>
                    </a:p>
                    <a:p>
                      <a:r>
                        <a:rPr lang="en-US" sz="2400" b="1" kern="1200" dirty="0" err="1">
                          <a:solidFill>
                            <a:schemeClr val="accent1"/>
                          </a:solidFill>
                          <a:effectLst/>
                          <a:latin typeface="+mn-lt"/>
                          <a:ea typeface="+mn-ea"/>
                          <a:cs typeface="+mn-cs"/>
                        </a:rPr>
                        <a:t>fis.close</a:t>
                      </a:r>
                      <a:r>
                        <a:rPr lang="en-US" sz="2400" b="1" kern="1200" dirty="0">
                          <a:solidFill>
                            <a:schemeClr val="accent1"/>
                          </a:solidFill>
                          <a:effectLst/>
                          <a:latin typeface="+mn-lt"/>
                          <a:ea typeface="+mn-ea"/>
                          <a:cs typeface="+mn-cs"/>
                        </a:rPr>
                        <a:t>(); </a:t>
                      </a:r>
                    </a:p>
                    <a:p>
                      <a:r>
                        <a:rPr lang="en-US" sz="2400" b="1" kern="1200" dirty="0">
                          <a:solidFill>
                            <a:schemeClr val="accent1"/>
                          </a:solidFill>
                          <a:effectLst/>
                          <a:latin typeface="+mn-lt"/>
                          <a:ea typeface="+mn-ea"/>
                          <a:cs typeface="+mn-cs"/>
                        </a:rPr>
                        <a:t>} </a:t>
                      </a:r>
                    </a:p>
                    <a:p>
                      <a:r>
                        <a:rPr lang="en-US" sz="2400" b="1" kern="1200" dirty="0">
                          <a:solidFill>
                            <a:schemeClr val="accent1"/>
                          </a:solidFill>
                          <a:effectLst/>
                          <a:latin typeface="+mn-lt"/>
                          <a:ea typeface="+mn-ea"/>
                          <a:cs typeface="+mn-cs"/>
                        </a:rPr>
                        <a:t>}</a:t>
                      </a:r>
                      <a:endParaRPr lang="en-IN" sz="2400" dirty="0">
                        <a:solidFill>
                          <a:schemeClr val="accent1"/>
                        </a:solidFill>
                      </a:endParaRPr>
                    </a:p>
                  </a:txBody>
                  <a:tcPr>
                    <a:solidFill>
                      <a:schemeClr val="tx2">
                        <a:lumMod val="20000"/>
                        <a:lumOff val="80000"/>
                      </a:schemeClr>
                    </a:solidFill>
                  </a:tcPr>
                </a:tc>
                <a:extLst>
                  <a:ext uri="{0D108BD9-81ED-4DB2-BD59-A6C34878D82A}">
                    <a16:rowId xmlns:a16="http://schemas.microsoft.com/office/drawing/2014/main" val="1915907999"/>
                  </a:ext>
                </a:extLst>
              </a:tr>
            </a:tbl>
          </a:graphicData>
        </a:graphic>
      </p:graphicFrame>
    </p:spTree>
    <p:extLst>
      <p:ext uri="{BB962C8B-B14F-4D97-AF65-F5344CB8AC3E}">
        <p14:creationId xmlns:p14="http://schemas.microsoft.com/office/powerpoint/2010/main" val="4267873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IN" b="1" dirty="0">
                <a:solidFill>
                  <a:srgbClr val="000000"/>
                </a:solidFill>
                <a:latin typeface="Arial" panose="020B0604020202020204" pitchFamily="34" charset="0"/>
                <a:ea typeface="+mn-ea"/>
                <a:cs typeface="+mn-cs"/>
              </a:rPr>
              <a:t>Checked Exception Example  -output</a:t>
            </a:r>
          </a:p>
        </p:txBody>
      </p:sp>
      <p:pic>
        <p:nvPicPr>
          <p:cNvPr id="8" name="Content Placeholder 7">
            <a:extLst>
              <a:ext uri="{FF2B5EF4-FFF2-40B4-BE49-F238E27FC236}">
                <a16:creationId xmlns:a16="http://schemas.microsoft.com/office/drawing/2014/main" id="{1C8B5C9F-FEFF-4900-A4CA-4189582554A6}"/>
              </a:ext>
            </a:extLst>
          </p:cNvPr>
          <p:cNvPicPr>
            <a:picLocks noGrp="1" noChangeAspect="1"/>
          </p:cNvPicPr>
          <p:nvPr>
            <p:ph idx="1"/>
          </p:nvPr>
        </p:nvPicPr>
        <p:blipFill>
          <a:blip r:embed="rId2"/>
          <a:stretch>
            <a:fillRect/>
          </a:stretch>
        </p:blipFill>
        <p:spPr>
          <a:xfrm>
            <a:off x="68826" y="1297858"/>
            <a:ext cx="9025961" cy="3716594"/>
          </a:xfrm>
          <a:prstGeom prst="rect">
            <a:avLst/>
          </a:prstGeom>
        </p:spPr>
      </p:pic>
    </p:spTree>
    <p:extLst>
      <p:ext uri="{BB962C8B-B14F-4D97-AF65-F5344CB8AC3E}">
        <p14:creationId xmlns:p14="http://schemas.microsoft.com/office/powerpoint/2010/main" val="32214681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US" b="1" i="0" dirty="0">
                <a:solidFill>
                  <a:srgbClr val="222426"/>
                </a:solidFill>
                <a:effectLst/>
                <a:latin typeface="PT Sans"/>
              </a:rPr>
              <a:t>How to resolve the error?</a:t>
            </a:r>
            <a:endParaRPr lang="en-IN" b="1" dirty="0">
              <a:solidFill>
                <a:srgbClr val="000000"/>
              </a:solidFill>
              <a:latin typeface="Arial" panose="020B0604020202020204" pitchFamily="34" charset="0"/>
              <a:ea typeface="+mn-ea"/>
              <a:cs typeface="+mn-cs"/>
            </a:endParaRPr>
          </a:p>
        </p:txBody>
      </p:sp>
      <p:sp>
        <p:nvSpPr>
          <p:cNvPr id="4" name="Content Placeholder 3">
            <a:extLst>
              <a:ext uri="{FF2B5EF4-FFF2-40B4-BE49-F238E27FC236}">
                <a16:creationId xmlns:a16="http://schemas.microsoft.com/office/drawing/2014/main" id="{A8B9700F-28F5-49A9-886A-AB4B42BEDE8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32EA755-FE26-4F4B-B43B-E6F9E56DE92B}"/>
              </a:ext>
            </a:extLst>
          </p:cNvPr>
          <p:cNvPicPr>
            <a:picLocks noChangeAspect="1"/>
          </p:cNvPicPr>
          <p:nvPr/>
        </p:nvPicPr>
        <p:blipFill>
          <a:blip r:embed="rId2"/>
          <a:stretch>
            <a:fillRect/>
          </a:stretch>
        </p:blipFill>
        <p:spPr>
          <a:xfrm>
            <a:off x="284086" y="566737"/>
            <a:ext cx="11007794" cy="5391611"/>
          </a:xfrm>
          <a:prstGeom prst="rect">
            <a:avLst/>
          </a:prstGeom>
        </p:spPr>
      </p:pic>
    </p:spTree>
    <p:extLst>
      <p:ext uri="{BB962C8B-B14F-4D97-AF65-F5344CB8AC3E}">
        <p14:creationId xmlns:p14="http://schemas.microsoft.com/office/powerpoint/2010/main" val="4279890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IN" b="1" i="0" dirty="0">
                <a:solidFill>
                  <a:srgbClr val="444542"/>
                </a:solidFill>
                <a:effectLst/>
                <a:latin typeface="PT Sans"/>
              </a:rPr>
              <a:t>Unchecked exceptions[Run time exception]</a:t>
            </a:r>
          </a:p>
        </p:txBody>
      </p:sp>
      <p:sp>
        <p:nvSpPr>
          <p:cNvPr id="4" name="Content Placeholder 3">
            <a:extLst>
              <a:ext uri="{FF2B5EF4-FFF2-40B4-BE49-F238E27FC236}">
                <a16:creationId xmlns:a16="http://schemas.microsoft.com/office/drawing/2014/main" id="{A8B9700F-28F5-49A9-886A-AB4B42BEDE86}"/>
              </a:ext>
            </a:extLst>
          </p:cNvPr>
          <p:cNvSpPr>
            <a:spLocks noGrp="1"/>
          </p:cNvSpPr>
          <p:nvPr>
            <p:ph idx="1"/>
          </p:nvPr>
        </p:nvSpPr>
        <p:spPr>
          <a:xfrm>
            <a:off x="284085" y="609600"/>
            <a:ext cx="11298315" cy="4856746"/>
          </a:xfrm>
        </p:spPr>
        <p:txBody>
          <a:bodyPr>
            <a:normAutofit/>
          </a:bodyPr>
          <a:lstStyle/>
          <a:p>
            <a:pPr algn="just"/>
            <a:r>
              <a:rPr lang="en-US" sz="2400" b="0" i="0" dirty="0">
                <a:solidFill>
                  <a:srgbClr val="222426"/>
                </a:solidFill>
                <a:effectLst/>
                <a:latin typeface="PT Sans"/>
              </a:rPr>
              <a:t>Unchecked exceptions are not checked at compile time.</a:t>
            </a:r>
          </a:p>
          <a:p>
            <a:pPr marL="0" indent="0" algn="just">
              <a:buNone/>
            </a:pPr>
            <a:endParaRPr lang="en-US" sz="2400" b="0" i="0" dirty="0">
              <a:solidFill>
                <a:srgbClr val="222426"/>
              </a:solidFill>
              <a:effectLst/>
              <a:latin typeface="PT Sans"/>
            </a:endParaRPr>
          </a:p>
          <a:p>
            <a:pPr algn="just"/>
            <a:r>
              <a:rPr lang="en-US" sz="2400" b="0" i="0" dirty="0">
                <a:solidFill>
                  <a:srgbClr val="222426"/>
                </a:solidFill>
                <a:effectLst/>
                <a:latin typeface="PT Sans"/>
              </a:rPr>
              <a:t>It means if your program is throwing an unchecked exception and even if you didn’t handle/declare that exception, the program won’t give a compilation error. </a:t>
            </a:r>
          </a:p>
          <a:p>
            <a:pPr algn="just"/>
            <a:r>
              <a:rPr lang="en-US" sz="2400" b="0" i="0" dirty="0">
                <a:solidFill>
                  <a:srgbClr val="222426"/>
                </a:solidFill>
                <a:effectLst/>
                <a:latin typeface="PT Sans"/>
              </a:rPr>
              <a:t>Most of the times these exception occurs due to the bad data provided by user during the user-program interaction. </a:t>
            </a:r>
          </a:p>
          <a:p>
            <a:pPr algn="just"/>
            <a:r>
              <a:rPr lang="en-US" sz="2400" b="0" i="0" dirty="0">
                <a:solidFill>
                  <a:schemeClr val="accent1"/>
                </a:solidFill>
                <a:effectLst/>
                <a:latin typeface="PT Sans"/>
              </a:rPr>
              <a:t>It is up to the programmer to judge the conditions in advance, that can cause such exceptions and handle them appropriately. </a:t>
            </a:r>
          </a:p>
          <a:p>
            <a:pPr algn="just"/>
            <a:r>
              <a:rPr lang="en-US" sz="2400" b="0" i="0" dirty="0">
                <a:solidFill>
                  <a:srgbClr val="222426"/>
                </a:solidFill>
                <a:effectLst/>
                <a:latin typeface="PT Sans"/>
              </a:rPr>
              <a:t>All Unchecked exceptions are direct sub classes of </a:t>
            </a:r>
            <a:r>
              <a:rPr lang="en-US" sz="2400" b="1" i="0" dirty="0" err="1">
                <a:solidFill>
                  <a:srgbClr val="222426"/>
                </a:solidFill>
                <a:effectLst/>
                <a:latin typeface="PT Sans"/>
              </a:rPr>
              <a:t>RuntimeException</a:t>
            </a:r>
            <a:r>
              <a:rPr lang="en-US" sz="2400" b="0" i="0" dirty="0">
                <a:solidFill>
                  <a:srgbClr val="222426"/>
                </a:solidFill>
                <a:effectLst/>
                <a:latin typeface="PT Sans"/>
              </a:rPr>
              <a:t> class.</a:t>
            </a:r>
            <a:endParaRPr lang="en-IN" sz="2400" dirty="0"/>
          </a:p>
        </p:txBody>
      </p:sp>
    </p:spTree>
    <p:extLst>
      <p:ext uri="{BB962C8B-B14F-4D97-AF65-F5344CB8AC3E}">
        <p14:creationId xmlns:p14="http://schemas.microsoft.com/office/powerpoint/2010/main" val="2262858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IN" b="1" i="0" dirty="0">
                <a:solidFill>
                  <a:srgbClr val="444542"/>
                </a:solidFill>
                <a:effectLst/>
                <a:latin typeface="PT Sans"/>
              </a:rPr>
              <a:t>Unchecked exceptions</a:t>
            </a:r>
          </a:p>
        </p:txBody>
      </p:sp>
      <p:sp>
        <p:nvSpPr>
          <p:cNvPr id="5" name="Rectangle 2">
            <a:extLst>
              <a:ext uri="{FF2B5EF4-FFF2-40B4-BE49-F238E27FC236}">
                <a16:creationId xmlns:a16="http://schemas.microsoft.com/office/drawing/2014/main" id="{2F9DE041-C55E-4B94-9F73-3C2EFE40D988}"/>
              </a:ext>
            </a:extLst>
          </p:cNvPr>
          <p:cNvSpPr>
            <a:spLocks noGrp="1" noChangeArrowheads="1"/>
          </p:cNvSpPr>
          <p:nvPr>
            <p:ph idx="1"/>
          </p:nvPr>
        </p:nvSpPr>
        <p:spPr bwMode="auto">
          <a:xfrm>
            <a:off x="284163" y="1433422"/>
            <a:ext cx="11799682" cy="3208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0" rIns="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fontAlgn="base">
              <a:spcAft>
                <a:spcPct val="0"/>
              </a:spcAft>
              <a:tabLst/>
            </a:pPr>
            <a:r>
              <a:rPr lang="en-US" altLang="en-US" dirty="0" err="1">
                <a:solidFill>
                  <a:srgbClr val="222426"/>
                </a:solidFill>
                <a:latin typeface="PT Sans"/>
              </a:rPr>
              <a:t>NullPointerException</a:t>
            </a:r>
            <a:endParaRPr lang="en-US" altLang="en-US" dirty="0">
              <a:solidFill>
                <a:srgbClr val="222426"/>
              </a:solidFill>
              <a:latin typeface="PT Sans"/>
            </a:endParaRPr>
          </a:p>
          <a:p>
            <a:pPr marR="0" lvl="0" algn="just" fontAlgn="base">
              <a:spcAft>
                <a:spcPct val="0"/>
              </a:spcAft>
              <a:tabLst/>
            </a:pPr>
            <a:r>
              <a:rPr lang="en-US" altLang="en-US" dirty="0" err="1">
                <a:solidFill>
                  <a:srgbClr val="222426"/>
                </a:solidFill>
                <a:latin typeface="PT Sans"/>
              </a:rPr>
              <a:t>ArrayIndexOutOfBoundsException</a:t>
            </a:r>
            <a:endParaRPr lang="en-US" altLang="en-US" dirty="0">
              <a:solidFill>
                <a:srgbClr val="222426"/>
              </a:solidFill>
              <a:latin typeface="PT Sans"/>
            </a:endParaRPr>
          </a:p>
          <a:p>
            <a:pPr marR="0" lvl="0" algn="just" fontAlgn="base">
              <a:spcAft>
                <a:spcPct val="0"/>
              </a:spcAft>
              <a:tabLst/>
            </a:pPr>
            <a:r>
              <a:rPr lang="en-US" altLang="en-US" dirty="0" err="1">
                <a:solidFill>
                  <a:srgbClr val="222426"/>
                </a:solidFill>
                <a:latin typeface="PT Sans"/>
              </a:rPr>
              <a:t>ArithmeticException</a:t>
            </a:r>
            <a:endParaRPr lang="en-US" altLang="en-US" dirty="0">
              <a:solidFill>
                <a:srgbClr val="222426"/>
              </a:solidFill>
              <a:latin typeface="PT Sans"/>
            </a:endParaRPr>
          </a:p>
          <a:p>
            <a:pPr marR="0" lvl="0" algn="just" fontAlgn="base">
              <a:spcAft>
                <a:spcPct val="0"/>
              </a:spcAft>
              <a:tabLst/>
            </a:pPr>
            <a:r>
              <a:rPr lang="en-US" altLang="en-US" dirty="0" err="1">
                <a:solidFill>
                  <a:srgbClr val="222426"/>
                </a:solidFill>
                <a:latin typeface="PT Sans"/>
              </a:rPr>
              <a:t>IllegalArgumentException</a:t>
            </a:r>
            <a:endParaRPr lang="en-US" altLang="en-US" dirty="0">
              <a:solidFill>
                <a:srgbClr val="222426"/>
              </a:solidFill>
              <a:latin typeface="PT Sans"/>
            </a:endParaRPr>
          </a:p>
          <a:p>
            <a:pPr marR="0" lvl="0" algn="just" fontAlgn="base">
              <a:spcAft>
                <a:spcPct val="0"/>
              </a:spcAft>
              <a:tabLst/>
            </a:pPr>
            <a:r>
              <a:rPr lang="en-US" altLang="en-US" dirty="0" err="1">
                <a:solidFill>
                  <a:srgbClr val="222426"/>
                </a:solidFill>
                <a:latin typeface="PT Sans"/>
              </a:rPr>
              <a:t>NumberFormatException</a:t>
            </a:r>
            <a:endParaRPr lang="en-US" altLang="en-US" dirty="0">
              <a:solidFill>
                <a:srgbClr val="222426"/>
              </a:solidFill>
              <a:latin typeface="PT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847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IN" b="1" i="0" dirty="0">
                <a:solidFill>
                  <a:srgbClr val="444542"/>
                </a:solidFill>
                <a:effectLst/>
                <a:latin typeface="PT Sans"/>
              </a:rPr>
              <a:t>Unchecked Exception Example</a:t>
            </a:r>
          </a:p>
        </p:txBody>
      </p:sp>
      <p:sp>
        <p:nvSpPr>
          <p:cNvPr id="4" name="Content Placeholder 3">
            <a:extLst>
              <a:ext uri="{FF2B5EF4-FFF2-40B4-BE49-F238E27FC236}">
                <a16:creationId xmlns:a16="http://schemas.microsoft.com/office/drawing/2014/main" id="{A8B9700F-28F5-49A9-886A-AB4B42BEDE86}"/>
              </a:ext>
            </a:extLst>
          </p:cNvPr>
          <p:cNvSpPr>
            <a:spLocks noGrp="1"/>
          </p:cNvSpPr>
          <p:nvPr>
            <p:ph idx="1"/>
          </p:nvPr>
        </p:nvSpPr>
        <p:spPr>
          <a:xfrm>
            <a:off x="284085" y="609599"/>
            <a:ext cx="10770769" cy="5437239"/>
          </a:xfrm>
        </p:spPr>
        <p:txBody>
          <a:bodyPr>
            <a:normAutofit/>
          </a:bodyPr>
          <a:lstStyle/>
          <a:p>
            <a:pPr marL="0" indent="0" algn="l">
              <a:buNone/>
            </a:pPr>
            <a:r>
              <a:rPr lang="en-IN" sz="2400" b="1" i="0" u="none" strike="noStrike" baseline="0" dirty="0">
                <a:latin typeface="Courier"/>
              </a:rPr>
              <a:t>class Exc0 {</a:t>
            </a:r>
          </a:p>
          <a:p>
            <a:pPr marL="0" indent="0" algn="l">
              <a:buNone/>
            </a:pPr>
            <a:r>
              <a:rPr lang="en-US" sz="2400" b="1" i="0" u="none" strike="noStrike" baseline="0" dirty="0">
                <a:latin typeface="Courier"/>
              </a:rPr>
              <a:t>public static void main(String </a:t>
            </a:r>
            <a:r>
              <a:rPr lang="en-US" sz="2400" b="1" i="0" u="none" strike="noStrike" baseline="0" dirty="0" err="1">
                <a:latin typeface="Courier"/>
              </a:rPr>
              <a:t>args</a:t>
            </a:r>
            <a:r>
              <a:rPr lang="en-US" sz="2400" b="1" i="0" u="none" strike="noStrike" baseline="0" dirty="0">
                <a:latin typeface="Courier"/>
              </a:rPr>
              <a:t>[]) {</a:t>
            </a:r>
          </a:p>
          <a:p>
            <a:pPr marL="0" indent="0" algn="l">
              <a:buNone/>
            </a:pPr>
            <a:r>
              <a:rPr lang="en-IN" sz="2400" b="1" i="0" u="none" strike="noStrike" baseline="0" dirty="0">
                <a:latin typeface="Courier"/>
              </a:rPr>
              <a:t>int d = 0;</a:t>
            </a:r>
          </a:p>
          <a:p>
            <a:pPr marL="0" indent="0" algn="l">
              <a:buNone/>
            </a:pPr>
            <a:r>
              <a:rPr lang="en-IN" sz="2400" b="1" i="0" u="none" strike="noStrike" baseline="0" dirty="0">
                <a:latin typeface="Courier"/>
              </a:rPr>
              <a:t>int a = 42 / d;</a:t>
            </a:r>
          </a:p>
          <a:p>
            <a:pPr marL="0" indent="0" algn="l">
              <a:buNone/>
            </a:pPr>
            <a:r>
              <a:rPr lang="en-IN" sz="2400" b="1" i="0" u="none" strike="noStrike" baseline="0" dirty="0">
                <a:latin typeface="Courier"/>
              </a:rPr>
              <a:t>}</a:t>
            </a:r>
          </a:p>
          <a:p>
            <a:pPr marL="0" indent="0" algn="l">
              <a:buNone/>
            </a:pPr>
            <a:r>
              <a:rPr lang="en-IN" sz="2400" b="1" i="0" u="none" strike="noStrike" baseline="0" dirty="0">
                <a:latin typeface="Courier"/>
              </a:rPr>
              <a:t>}</a:t>
            </a:r>
          </a:p>
          <a:p>
            <a:pPr algn="l"/>
            <a:endParaRPr lang="en-IN" b="1" dirty="0">
              <a:latin typeface="Courier"/>
            </a:endParaRPr>
          </a:p>
          <a:p>
            <a:pPr algn="l"/>
            <a:r>
              <a:rPr lang="en-US" sz="2000" b="0" i="0" u="none" strike="noStrike" baseline="0" dirty="0" err="1">
                <a:solidFill>
                  <a:srgbClr val="FF0000"/>
                </a:solidFill>
                <a:latin typeface="Courier"/>
              </a:rPr>
              <a:t>java.lang.ArithmeticException</a:t>
            </a:r>
            <a:r>
              <a:rPr lang="en-US" sz="2000" b="0" i="0" u="none" strike="noStrike" baseline="0" dirty="0">
                <a:solidFill>
                  <a:srgbClr val="FF0000"/>
                </a:solidFill>
                <a:latin typeface="Courier"/>
              </a:rPr>
              <a:t>: / by zero</a:t>
            </a:r>
          </a:p>
          <a:p>
            <a:pPr algn="l"/>
            <a:r>
              <a:rPr lang="en-US" sz="2000" b="0" i="0" u="none" strike="noStrike" baseline="0" dirty="0">
                <a:solidFill>
                  <a:srgbClr val="FF0000"/>
                </a:solidFill>
                <a:latin typeface="Courier"/>
              </a:rPr>
              <a:t>at Exc0.main(Exc0.java:4)</a:t>
            </a:r>
            <a:endParaRPr lang="en-IN" sz="2000" dirty="0">
              <a:solidFill>
                <a:srgbClr val="FF0000"/>
              </a:solidFill>
            </a:endParaRPr>
          </a:p>
          <a:p>
            <a:pPr algn="l"/>
            <a:endParaRPr lang="en-IN" b="1" dirty="0"/>
          </a:p>
        </p:txBody>
      </p:sp>
    </p:spTree>
    <p:extLst>
      <p:ext uri="{BB962C8B-B14F-4D97-AF65-F5344CB8AC3E}">
        <p14:creationId xmlns:p14="http://schemas.microsoft.com/office/powerpoint/2010/main" val="1426841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IN" b="1" i="0" dirty="0">
                <a:solidFill>
                  <a:srgbClr val="444542"/>
                </a:solidFill>
                <a:effectLst/>
                <a:latin typeface="PT Sans"/>
              </a:rPr>
              <a:t>Unchecked Exception Example</a:t>
            </a:r>
          </a:p>
        </p:txBody>
      </p:sp>
      <p:sp>
        <p:nvSpPr>
          <p:cNvPr id="4" name="Content Placeholder 3">
            <a:extLst>
              <a:ext uri="{FF2B5EF4-FFF2-40B4-BE49-F238E27FC236}">
                <a16:creationId xmlns:a16="http://schemas.microsoft.com/office/drawing/2014/main" id="{A8B9700F-28F5-49A9-886A-AB4B42BEDE86}"/>
              </a:ext>
            </a:extLst>
          </p:cNvPr>
          <p:cNvSpPr>
            <a:spLocks noGrp="1"/>
          </p:cNvSpPr>
          <p:nvPr>
            <p:ph idx="1"/>
          </p:nvPr>
        </p:nvSpPr>
        <p:spPr>
          <a:xfrm>
            <a:off x="284085" y="609599"/>
            <a:ext cx="11799760" cy="5437239"/>
          </a:xfrm>
        </p:spPr>
        <p:txBody>
          <a:bodyPr>
            <a:normAutofit fontScale="92500" lnSpcReduction="10000"/>
          </a:bodyPr>
          <a:lstStyle/>
          <a:p>
            <a:pPr algn="just"/>
            <a:r>
              <a:rPr lang="en-US" sz="2400" b="0" i="0" u="none" strike="noStrike" baseline="0" dirty="0">
                <a:latin typeface="Palatino-Roman"/>
              </a:rPr>
              <a:t>When the Java run-time system detects the attempt to divide by zero, it constructs a new exception object and then </a:t>
            </a:r>
            <a:r>
              <a:rPr lang="en-US" sz="2400" b="0" i="1" u="none" strike="noStrike" baseline="0" dirty="0">
                <a:latin typeface="Palatino-Italic"/>
              </a:rPr>
              <a:t>throws </a:t>
            </a:r>
            <a:r>
              <a:rPr lang="en-US" sz="2400" b="0" i="0" u="none" strike="noStrike" baseline="0" dirty="0">
                <a:latin typeface="Palatino-Roman"/>
              </a:rPr>
              <a:t>this exception.</a:t>
            </a:r>
          </a:p>
          <a:p>
            <a:pPr marL="0" indent="0" algn="just">
              <a:buNone/>
            </a:pPr>
            <a:r>
              <a:rPr lang="en-US" sz="2400" b="0" i="0" u="none" strike="noStrike" baseline="0" dirty="0">
                <a:latin typeface="Palatino-Roman"/>
              </a:rPr>
              <a:t> </a:t>
            </a:r>
          </a:p>
          <a:p>
            <a:pPr algn="just"/>
            <a:r>
              <a:rPr lang="en-US" sz="2400" b="0" i="0" u="none" strike="noStrike" baseline="0" dirty="0">
                <a:latin typeface="Palatino-Roman"/>
              </a:rPr>
              <a:t>This causes the execution of </a:t>
            </a:r>
            <a:r>
              <a:rPr lang="en-US" sz="2400" b="1" i="0" u="none" strike="noStrike" baseline="0" dirty="0">
                <a:latin typeface="Palatino-Bold"/>
              </a:rPr>
              <a:t>Exc0 </a:t>
            </a:r>
            <a:r>
              <a:rPr lang="en-US" sz="2400" b="0" i="0" u="none" strike="noStrike" baseline="0" dirty="0">
                <a:latin typeface="Palatino-Roman"/>
              </a:rPr>
              <a:t>to stop, because once an exception has been thrown, it must be </a:t>
            </a:r>
            <a:r>
              <a:rPr lang="en-US" sz="2400" b="0" i="1" u="none" strike="noStrike" baseline="0" dirty="0">
                <a:latin typeface="Palatino-Italic"/>
              </a:rPr>
              <a:t>caught </a:t>
            </a:r>
            <a:r>
              <a:rPr lang="en-US" sz="2400" b="0" i="0" u="none" strike="noStrike" baseline="0" dirty="0">
                <a:latin typeface="Palatino-Roman"/>
              </a:rPr>
              <a:t>by an exception handler and dealt with immediately.</a:t>
            </a:r>
          </a:p>
          <a:p>
            <a:pPr algn="just"/>
            <a:endParaRPr lang="en-US" sz="2400" dirty="0">
              <a:latin typeface="Palatino-Roman"/>
            </a:endParaRPr>
          </a:p>
          <a:p>
            <a:pPr algn="just"/>
            <a:r>
              <a:rPr lang="en-US" sz="2400" b="0" i="0" u="none" strike="noStrike" baseline="0" dirty="0">
                <a:latin typeface="Palatino-Roman"/>
              </a:rPr>
              <a:t> In this example, we haven’t supplied any exception handlers of our own, so the exception is caught by the </a:t>
            </a:r>
            <a:r>
              <a:rPr lang="en-US" sz="2400" b="0" i="0" u="none" strike="noStrike" baseline="0" dirty="0">
                <a:highlight>
                  <a:srgbClr val="FFFF00"/>
                </a:highlight>
                <a:latin typeface="Palatino-Roman"/>
              </a:rPr>
              <a:t>default handler provided by the Java run-time system</a:t>
            </a:r>
            <a:r>
              <a:rPr lang="en-US" sz="2400" b="0" i="0" u="none" strike="noStrike" baseline="0" dirty="0">
                <a:latin typeface="Palatino-Roman"/>
              </a:rPr>
              <a:t>.</a:t>
            </a:r>
          </a:p>
          <a:p>
            <a:pPr algn="just"/>
            <a:r>
              <a:rPr lang="en-US" sz="2400" b="0" i="0" u="none" strike="noStrike" baseline="0" dirty="0">
                <a:latin typeface="Palatino-Roman"/>
              </a:rPr>
              <a:t> Any exception that is not caught by your program will ultimately be processed by the default handler. </a:t>
            </a:r>
          </a:p>
          <a:p>
            <a:pPr algn="just"/>
            <a:r>
              <a:rPr lang="en-US" sz="2400" b="0" i="0" u="none" strike="noStrike" baseline="0" dirty="0">
                <a:latin typeface="Palatino-Roman"/>
              </a:rPr>
              <a:t>The default handler displays a string describing the exception, </a:t>
            </a:r>
            <a:r>
              <a:rPr lang="en-US" sz="2400" b="0" i="0" u="none" strike="noStrike" baseline="0" dirty="0">
                <a:highlight>
                  <a:srgbClr val="FF0000"/>
                </a:highlight>
                <a:latin typeface="Palatino-Roman"/>
              </a:rPr>
              <a:t>prints a stack trace from the point at which the exception occurred, and terminates the program</a:t>
            </a:r>
            <a:endParaRPr lang="en-IN" sz="2400" dirty="0">
              <a:highlight>
                <a:srgbClr val="FF0000"/>
              </a:highlight>
            </a:endParaRPr>
          </a:p>
        </p:txBody>
      </p:sp>
    </p:spTree>
    <p:extLst>
      <p:ext uri="{BB962C8B-B14F-4D97-AF65-F5344CB8AC3E}">
        <p14:creationId xmlns:p14="http://schemas.microsoft.com/office/powerpoint/2010/main" val="465878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1623830" cy="648069"/>
          </a:xfrm>
        </p:spPr>
        <p:txBody>
          <a:bodyPr>
            <a:noAutofit/>
          </a:bodyPr>
          <a:lstStyle/>
          <a:p>
            <a:pPr algn="l"/>
            <a:r>
              <a:rPr lang="en-IN" sz="2800" b="1" i="0" dirty="0">
                <a:solidFill>
                  <a:srgbClr val="444542"/>
                </a:solidFill>
                <a:effectLst/>
                <a:latin typeface="PT Sans"/>
              </a:rPr>
              <a:t>Unchecked Exception –arithmetic exception Example</a:t>
            </a:r>
          </a:p>
        </p:txBody>
      </p:sp>
      <p:sp>
        <p:nvSpPr>
          <p:cNvPr id="4" name="Content Placeholder 3">
            <a:extLst>
              <a:ext uri="{FF2B5EF4-FFF2-40B4-BE49-F238E27FC236}">
                <a16:creationId xmlns:a16="http://schemas.microsoft.com/office/drawing/2014/main" id="{A8B9700F-28F5-49A9-886A-AB4B42BEDE86}"/>
              </a:ext>
            </a:extLst>
          </p:cNvPr>
          <p:cNvSpPr>
            <a:spLocks noGrp="1"/>
          </p:cNvSpPr>
          <p:nvPr>
            <p:ph idx="1"/>
          </p:nvPr>
        </p:nvSpPr>
        <p:spPr>
          <a:xfrm>
            <a:off x="284085" y="609599"/>
            <a:ext cx="10770769" cy="5437239"/>
          </a:xfrm>
        </p:spPr>
        <p:txBody>
          <a:bodyPr>
            <a:normAutofit fontScale="92500"/>
          </a:bodyPr>
          <a:lstStyle/>
          <a:p>
            <a:pPr marL="0" indent="0" algn="just">
              <a:buNone/>
            </a:pPr>
            <a:r>
              <a:rPr lang="en-IN" sz="2400" dirty="0"/>
              <a:t>class Example {  </a:t>
            </a:r>
          </a:p>
          <a:p>
            <a:pPr marL="0" indent="0" algn="just">
              <a:buNone/>
            </a:pPr>
            <a:r>
              <a:rPr lang="en-IN" sz="2400" dirty="0"/>
              <a:t>   public static void main(String </a:t>
            </a:r>
            <a:r>
              <a:rPr lang="en-IN" sz="2400" dirty="0" err="1"/>
              <a:t>args</a:t>
            </a:r>
            <a:r>
              <a:rPr lang="en-IN" sz="2400" dirty="0"/>
              <a:t>[])</a:t>
            </a:r>
          </a:p>
          <a:p>
            <a:pPr marL="0" indent="0" algn="just">
              <a:buNone/>
            </a:pPr>
            <a:r>
              <a:rPr lang="en-IN" sz="2400" dirty="0"/>
              <a:t>   {</a:t>
            </a:r>
          </a:p>
          <a:p>
            <a:pPr marL="0" indent="0" algn="just">
              <a:buNone/>
            </a:pPr>
            <a:r>
              <a:rPr lang="en-IN" sz="2400" dirty="0"/>
              <a:t>	int num1=10;</a:t>
            </a:r>
          </a:p>
          <a:p>
            <a:pPr marL="0" indent="0" algn="just">
              <a:buNone/>
            </a:pPr>
            <a:r>
              <a:rPr lang="en-IN" sz="2400" dirty="0"/>
              <a:t>	int num2=0;</a:t>
            </a:r>
          </a:p>
          <a:p>
            <a:pPr marL="0" indent="0" algn="just">
              <a:buNone/>
            </a:pPr>
            <a:r>
              <a:rPr lang="en-IN" sz="2400" dirty="0"/>
              <a:t>	/*Since I'm dividing an integer with 0 it should throw </a:t>
            </a:r>
            <a:r>
              <a:rPr lang="en-IN" sz="2400" dirty="0" err="1">
                <a:highlight>
                  <a:srgbClr val="FFFF00"/>
                </a:highlight>
              </a:rPr>
              <a:t>ArithmeticException</a:t>
            </a:r>
            <a:r>
              <a:rPr lang="en-IN" sz="2400" dirty="0">
                <a:highlight>
                  <a:srgbClr val="FFFF00"/>
                </a:highlight>
              </a:rPr>
              <a:t> </a:t>
            </a:r>
            <a:r>
              <a:rPr lang="en-IN" sz="2400" dirty="0"/>
              <a:t>    */</a:t>
            </a:r>
          </a:p>
          <a:p>
            <a:pPr marL="0" indent="0" algn="just">
              <a:buNone/>
            </a:pPr>
            <a:r>
              <a:rPr lang="en-IN" sz="2400" dirty="0"/>
              <a:t>	</a:t>
            </a:r>
            <a:r>
              <a:rPr lang="en-IN" sz="2400" dirty="0">
                <a:highlight>
                  <a:srgbClr val="FFFF00"/>
                </a:highlight>
              </a:rPr>
              <a:t>int res=num1/num2;</a:t>
            </a:r>
          </a:p>
          <a:p>
            <a:pPr marL="0" indent="0" algn="just">
              <a:buNone/>
            </a:pPr>
            <a:r>
              <a:rPr lang="en-IN" sz="2400" dirty="0"/>
              <a:t>	</a:t>
            </a:r>
            <a:r>
              <a:rPr lang="en-IN" sz="2400" dirty="0" err="1"/>
              <a:t>System.out.println</a:t>
            </a:r>
            <a:r>
              <a:rPr lang="en-IN" sz="2400" dirty="0"/>
              <a:t>(res);</a:t>
            </a:r>
          </a:p>
          <a:p>
            <a:pPr marL="0" indent="0" algn="just">
              <a:buNone/>
            </a:pPr>
            <a:r>
              <a:rPr lang="en-IN" sz="2400" dirty="0"/>
              <a:t>   }</a:t>
            </a:r>
          </a:p>
          <a:p>
            <a:pPr marL="0" indent="0" algn="just">
              <a:buNone/>
            </a:pPr>
            <a:r>
              <a:rPr lang="en-IN" sz="2400" dirty="0"/>
              <a:t>}</a:t>
            </a:r>
          </a:p>
        </p:txBody>
      </p:sp>
    </p:spTree>
    <p:extLst>
      <p:ext uri="{BB962C8B-B14F-4D97-AF65-F5344CB8AC3E}">
        <p14:creationId xmlns:p14="http://schemas.microsoft.com/office/powerpoint/2010/main" val="1880938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1623830" cy="648069"/>
          </a:xfrm>
        </p:spPr>
        <p:txBody>
          <a:bodyPr>
            <a:noAutofit/>
          </a:bodyPr>
          <a:lstStyle/>
          <a:p>
            <a:pPr algn="l"/>
            <a:r>
              <a:rPr lang="en-IN" sz="2800" b="1" i="0" dirty="0">
                <a:solidFill>
                  <a:srgbClr val="444542"/>
                </a:solidFill>
                <a:effectLst/>
                <a:latin typeface="PT Sans"/>
              </a:rPr>
              <a:t>Unchecked Exception –</a:t>
            </a:r>
            <a:r>
              <a:rPr lang="en-IN" sz="2800" b="1" i="0" dirty="0" err="1">
                <a:solidFill>
                  <a:srgbClr val="444542"/>
                </a:solidFill>
                <a:effectLst/>
                <a:latin typeface="PT Sans"/>
              </a:rPr>
              <a:t>ArrayIndexOutOfBoundsExceptionExample</a:t>
            </a:r>
            <a:endParaRPr lang="en-IN" sz="2800" b="1" i="0" dirty="0">
              <a:solidFill>
                <a:srgbClr val="444542"/>
              </a:solidFill>
              <a:effectLst/>
              <a:latin typeface="PT Sans"/>
            </a:endParaRPr>
          </a:p>
        </p:txBody>
      </p:sp>
      <p:sp>
        <p:nvSpPr>
          <p:cNvPr id="4" name="Content Placeholder 3">
            <a:extLst>
              <a:ext uri="{FF2B5EF4-FFF2-40B4-BE49-F238E27FC236}">
                <a16:creationId xmlns:a16="http://schemas.microsoft.com/office/drawing/2014/main" id="{A8B9700F-28F5-49A9-886A-AB4B42BEDE86}"/>
              </a:ext>
            </a:extLst>
          </p:cNvPr>
          <p:cNvSpPr>
            <a:spLocks noGrp="1"/>
          </p:cNvSpPr>
          <p:nvPr>
            <p:ph idx="1"/>
          </p:nvPr>
        </p:nvSpPr>
        <p:spPr>
          <a:xfrm>
            <a:off x="284085" y="904567"/>
            <a:ext cx="10770769" cy="5152103"/>
          </a:xfrm>
        </p:spPr>
        <p:txBody>
          <a:bodyPr>
            <a:normAutofit/>
          </a:bodyPr>
          <a:lstStyle/>
          <a:p>
            <a:pPr marL="0" indent="0" algn="just">
              <a:buNone/>
            </a:pPr>
            <a:r>
              <a:rPr lang="en-US" dirty="0"/>
              <a:t>class Example {  </a:t>
            </a:r>
          </a:p>
          <a:p>
            <a:pPr marL="0" indent="0" algn="just">
              <a:buNone/>
            </a:pPr>
            <a:r>
              <a:rPr lang="en-US" dirty="0"/>
              <a:t>   public static void main(String </a:t>
            </a:r>
            <a:r>
              <a:rPr lang="en-US" dirty="0" err="1"/>
              <a:t>args</a:t>
            </a:r>
            <a:r>
              <a:rPr lang="en-US" dirty="0"/>
              <a:t>[])</a:t>
            </a:r>
          </a:p>
          <a:p>
            <a:pPr marL="0" indent="0" algn="just">
              <a:buNone/>
            </a:pPr>
            <a:r>
              <a:rPr lang="en-US" dirty="0"/>
              <a:t>   {</a:t>
            </a:r>
          </a:p>
          <a:p>
            <a:pPr marL="0" indent="0" algn="just">
              <a:buNone/>
            </a:pPr>
            <a:r>
              <a:rPr lang="en-US" dirty="0"/>
              <a:t>	int </a:t>
            </a:r>
            <a:r>
              <a:rPr lang="en-US" dirty="0" err="1"/>
              <a:t>arr</a:t>
            </a:r>
            <a:r>
              <a:rPr lang="en-US" dirty="0"/>
              <a:t>[] ={1,2,3,4,5};</a:t>
            </a:r>
          </a:p>
          <a:p>
            <a:pPr marL="0" indent="0" algn="just">
              <a:buNone/>
            </a:pPr>
            <a:r>
              <a:rPr lang="en-US" dirty="0"/>
              <a:t>	/* My array has only 5 elements but we are trying to display the value of 8th element. It should throw</a:t>
            </a:r>
          </a:p>
          <a:p>
            <a:pPr marL="0" indent="0" algn="just">
              <a:buNone/>
            </a:pPr>
            <a:r>
              <a:rPr lang="en-US" dirty="0"/>
              <a:t>	 * </a:t>
            </a:r>
            <a:r>
              <a:rPr lang="en-US" dirty="0" err="1"/>
              <a:t>ArrayIndexOutOfBoundsException</a:t>
            </a:r>
            <a:r>
              <a:rPr lang="en-US" dirty="0"/>
              <a:t> */</a:t>
            </a:r>
          </a:p>
          <a:p>
            <a:pPr marL="0" indent="0" algn="just">
              <a:buNone/>
            </a:pPr>
            <a:r>
              <a:rPr lang="en-US" dirty="0"/>
              <a:t>	</a:t>
            </a:r>
            <a:r>
              <a:rPr lang="en-US" dirty="0" err="1">
                <a:highlight>
                  <a:srgbClr val="FFFF00"/>
                </a:highlight>
              </a:rPr>
              <a:t>System.out.println</a:t>
            </a:r>
            <a:r>
              <a:rPr lang="en-US" dirty="0">
                <a:highlight>
                  <a:srgbClr val="FFFF00"/>
                </a:highlight>
              </a:rPr>
              <a:t>(</a:t>
            </a:r>
            <a:r>
              <a:rPr lang="en-US" dirty="0" err="1">
                <a:highlight>
                  <a:srgbClr val="FFFF00"/>
                </a:highlight>
              </a:rPr>
              <a:t>arr</a:t>
            </a:r>
            <a:r>
              <a:rPr lang="en-US" dirty="0">
                <a:highlight>
                  <a:srgbClr val="FFFF00"/>
                </a:highlight>
              </a:rPr>
              <a:t>[7]);</a:t>
            </a:r>
          </a:p>
          <a:p>
            <a:pPr marL="0" indent="0" algn="just">
              <a:buNone/>
            </a:pPr>
            <a:r>
              <a:rPr lang="en-US" dirty="0"/>
              <a:t>   }</a:t>
            </a:r>
          </a:p>
          <a:p>
            <a:pPr marL="0" indent="0" algn="just">
              <a:buNone/>
            </a:pPr>
            <a:r>
              <a:rPr lang="en-US" dirty="0"/>
              <a:t>}</a:t>
            </a:r>
            <a:endParaRPr lang="en-IN" dirty="0"/>
          </a:p>
        </p:txBody>
      </p:sp>
    </p:spTree>
    <p:extLst>
      <p:ext uri="{BB962C8B-B14F-4D97-AF65-F5344CB8AC3E}">
        <p14:creationId xmlns:p14="http://schemas.microsoft.com/office/powerpoint/2010/main" val="2982351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TYPES OF EXCEPTION</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l">
              <a:buFont typeface="+mj-lt"/>
              <a:buAutoNum type="arabicPeriod"/>
            </a:pPr>
            <a:r>
              <a:rPr lang="en-US" b="0" i="0" dirty="0">
                <a:solidFill>
                  <a:srgbClr val="000000"/>
                </a:solidFill>
                <a:effectLst/>
                <a:latin typeface="verdana" panose="020B0604030504040204" pitchFamily="34" charset="0"/>
              </a:rPr>
              <a:t>Checked Exception</a:t>
            </a:r>
          </a:p>
        </p:txBody>
      </p:sp>
      <p:pic>
        <p:nvPicPr>
          <p:cNvPr id="1026" name="Picture 2" descr="Checked and Unchecked Exceptions in Java - Scientech Easy">
            <a:extLst>
              <a:ext uri="{FF2B5EF4-FFF2-40B4-BE49-F238E27FC236}">
                <a16:creationId xmlns:a16="http://schemas.microsoft.com/office/drawing/2014/main" id="{92589BE4-445D-4B24-AE6E-E2444B79D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5" y="639098"/>
            <a:ext cx="10285592" cy="491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0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7496-2568-4F16-8E73-154D8D55D75F}"/>
              </a:ext>
            </a:extLst>
          </p:cNvPr>
          <p:cNvSpPr>
            <a:spLocks noGrp="1"/>
          </p:cNvSpPr>
          <p:nvPr>
            <p:ph type="title"/>
          </p:nvPr>
        </p:nvSpPr>
        <p:spPr>
          <a:xfrm>
            <a:off x="390617" y="292963"/>
            <a:ext cx="10664237" cy="621437"/>
          </a:xfrm>
        </p:spPr>
        <p:txBody>
          <a:bodyPr>
            <a:normAutofit/>
          </a:bodyPr>
          <a:lstStyle/>
          <a:p>
            <a:r>
              <a:rPr lang="en-US" sz="3600" dirty="0"/>
              <a:t>PACKAGES</a:t>
            </a:r>
            <a:endParaRPr lang="en-IN" sz="3600" dirty="0"/>
          </a:p>
        </p:txBody>
      </p:sp>
      <p:sp>
        <p:nvSpPr>
          <p:cNvPr id="3" name="Content Placeholder 2">
            <a:extLst>
              <a:ext uri="{FF2B5EF4-FFF2-40B4-BE49-F238E27FC236}">
                <a16:creationId xmlns:a16="http://schemas.microsoft.com/office/drawing/2014/main" id="{41B83281-092D-403B-ABA1-93039CC59B03}"/>
              </a:ext>
            </a:extLst>
          </p:cNvPr>
          <p:cNvSpPr>
            <a:spLocks noGrp="1"/>
          </p:cNvSpPr>
          <p:nvPr>
            <p:ph idx="1"/>
          </p:nvPr>
        </p:nvSpPr>
        <p:spPr>
          <a:xfrm>
            <a:off x="506028" y="825623"/>
            <a:ext cx="11114842" cy="5291092"/>
          </a:xfrm>
        </p:spPr>
        <p:txBody>
          <a:bodyPr>
            <a:normAutofit fontScale="92500" lnSpcReduction="10000"/>
          </a:bodyPr>
          <a:lstStyle/>
          <a:p>
            <a:pPr algn="just"/>
            <a:r>
              <a:rPr lang="en-US" sz="2600" b="0" i="1" u="none" strike="noStrike" baseline="0" dirty="0">
                <a:latin typeface="Palatino-Italic"/>
              </a:rPr>
              <a:t>Packages </a:t>
            </a:r>
            <a:r>
              <a:rPr lang="en-US" sz="2600" b="0" i="0" u="none" strike="noStrike" baseline="0" dirty="0">
                <a:latin typeface="Palatino-Roman"/>
              </a:rPr>
              <a:t>are containers for classes that are used to keep the class name space compartmentalized. </a:t>
            </a:r>
          </a:p>
          <a:p>
            <a:pPr algn="just"/>
            <a:r>
              <a:rPr lang="en-US" sz="2600" b="0" i="0" u="none" strike="noStrike" baseline="0" dirty="0">
                <a:latin typeface="Palatino-Roman"/>
              </a:rPr>
              <a:t>For example, a package allows you to create a class named </a:t>
            </a:r>
            <a:r>
              <a:rPr lang="en-US" sz="2600" b="1" i="0" u="none" strike="noStrike" baseline="0" dirty="0" err="1">
                <a:latin typeface="Palatino-Bold"/>
              </a:rPr>
              <a:t>List</a:t>
            </a:r>
            <a:r>
              <a:rPr lang="en-US" sz="2600" b="0" i="0" u="none" strike="noStrike" baseline="0" dirty="0" err="1">
                <a:latin typeface="Palatino-Roman"/>
              </a:rPr>
              <a:t>,which</a:t>
            </a:r>
            <a:r>
              <a:rPr lang="en-US" sz="2600" b="0" i="0" u="none" strike="noStrike" baseline="0" dirty="0">
                <a:latin typeface="Palatino-Roman"/>
              </a:rPr>
              <a:t> you can store in your own package without concern that it will collide with some other class named </a:t>
            </a:r>
            <a:r>
              <a:rPr lang="en-US" sz="2600" b="1" i="0" u="none" strike="noStrike" baseline="0" dirty="0">
                <a:latin typeface="Palatino-Bold"/>
              </a:rPr>
              <a:t>List </a:t>
            </a:r>
            <a:r>
              <a:rPr lang="en-US" sz="2600" b="0" i="0" u="none" strike="noStrike" baseline="0" dirty="0">
                <a:latin typeface="Palatino-Roman"/>
              </a:rPr>
              <a:t>stored elsewhere.</a:t>
            </a:r>
          </a:p>
          <a:p>
            <a:pPr algn="just"/>
            <a:r>
              <a:rPr lang="en-US" sz="2600" b="0" i="0" u="none" strike="noStrike" baseline="0" dirty="0">
                <a:latin typeface="Palatino-Roman"/>
              </a:rPr>
              <a:t> Packages are stored in a hierarchical manner and are explicitly imported into new class definitions.</a:t>
            </a:r>
          </a:p>
          <a:p>
            <a:pPr algn="l"/>
            <a:r>
              <a:rPr lang="en-US" sz="2600" i="0" u="none" strike="noStrike" baseline="0" dirty="0">
                <a:latin typeface="Palatino-Roman"/>
              </a:rPr>
              <a:t>In the preceding chapters, the name of each example class was taken from the same name space. </a:t>
            </a:r>
          </a:p>
          <a:p>
            <a:pPr algn="l"/>
            <a:r>
              <a:rPr lang="en-US" sz="2600" i="0" u="none" strike="noStrike" baseline="0" dirty="0">
                <a:latin typeface="Palatino-Roman"/>
              </a:rPr>
              <a:t>This </a:t>
            </a:r>
            <a:r>
              <a:rPr lang="en-US" sz="2600" dirty="0">
                <a:latin typeface="Palatino-Roman"/>
              </a:rPr>
              <a:t>means that a unique </a:t>
            </a:r>
            <a:r>
              <a:rPr lang="en-US" sz="2600" i="0" u="none" strike="noStrike" baseline="0" dirty="0">
                <a:latin typeface="Palatino-Roman"/>
              </a:rPr>
              <a:t>name had to be used for each class to avoid name collisions. </a:t>
            </a:r>
          </a:p>
          <a:p>
            <a:pPr algn="just"/>
            <a:endParaRPr lang="en-IN" sz="3200" b="1" dirty="0"/>
          </a:p>
        </p:txBody>
      </p:sp>
    </p:spTree>
    <p:extLst>
      <p:ext uri="{BB962C8B-B14F-4D97-AF65-F5344CB8AC3E}">
        <p14:creationId xmlns:p14="http://schemas.microsoft.com/office/powerpoint/2010/main" val="3132579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r>
              <a:rPr lang="en-IN" sz="2800" b="1" i="0" u="none" strike="noStrike" baseline="0" dirty="0">
                <a:latin typeface="FranklinGothic-DemiCnd"/>
              </a:rPr>
              <a:t>Using try and catch</a:t>
            </a:r>
            <a:endParaRPr lang="en-IN" sz="16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a:bodyPr>
          <a:lstStyle/>
          <a:p>
            <a:pPr algn="l"/>
            <a:r>
              <a:rPr lang="en-US" b="0" i="0" u="none" strike="noStrike" baseline="0" dirty="0">
                <a:latin typeface="Palatino-Roman"/>
              </a:rPr>
              <a:t>Although the default exception handler provided by the Java run-time system is useful for debugging, you will usually want to handle an exception yourself. Doing so provides two benefits. </a:t>
            </a:r>
          </a:p>
          <a:p>
            <a:pPr algn="l"/>
            <a:endParaRPr lang="en-US" sz="1800" dirty="0">
              <a:latin typeface="Palatino-Roman"/>
            </a:endParaRPr>
          </a:p>
          <a:p>
            <a:pPr algn="l"/>
            <a:r>
              <a:rPr lang="en-US" sz="2400" b="1" i="0" u="none" strike="noStrike" baseline="0" dirty="0">
                <a:solidFill>
                  <a:srgbClr val="00B050"/>
                </a:solidFill>
                <a:latin typeface="Palatino-Roman"/>
              </a:rPr>
              <a:t>First, it allows you to fix the error. </a:t>
            </a:r>
          </a:p>
          <a:p>
            <a:pPr algn="l"/>
            <a:r>
              <a:rPr lang="en-US" sz="2400" b="1" i="0" u="none" strike="noStrike" baseline="0" dirty="0">
                <a:solidFill>
                  <a:srgbClr val="00B050"/>
                </a:solidFill>
                <a:latin typeface="Palatino-Roman"/>
              </a:rPr>
              <a:t>Second, it prevents the program from automatically terminating. </a:t>
            </a:r>
          </a:p>
          <a:p>
            <a:pPr algn="just"/>
            <a:r>
              <a:rPr lang="en-US" sz="2400" b="0" i="0" u="none" strike="noStrike" baseline="0" dirty="0">
                <a:latin typeface="Palatino-Roman"/>
              </a:rPr>
              <a:t>To guard against and handle a run-time error, simply enclose the code that you want to monitor inside a </a:t>
            </a:r>
            <a:r>
              <a:rPr lang="en-US" sz="2400" b="1" i="0" u="none" strike="noStrike" baseline="0" dirty="0">
                <a:latin typeface="Palatino-Bold"/>
              </a:rPr>
              <a:t>try </a:t>
            </a:r>
            <a:r>
              <a:rPr lang="en-US" sz="2400" b="0" i="0" u="none" strike="noStrike" baseline="0" dirty="0">
                <a:latin typeface="Palatino-Roman"/>
              </a:rPr>
              <a:t>block. </a:t>
            </a:r>
          </a:p>
          <a:p>
            <a:pPr algn="just"/>
            <a:r>
              <a:rPr lang="en-US" sz="2400" b="0" i="0" u="none" strike="noStrike" baseline="0" dirty="0">
                <a:latin typeface="Palatino-Roman"/>
              </a:rPr>
              <a:t>Immediately following the </a:t>
            </a:r>
            <a:r>
              <a:rPr lang="en-US" sz="2400" b="1" i="0" u="none" strike="noStrike" baseline="0" dirty="0">
                <a:latin typeface="Palatino-Bold"/>
              </a:rPr>
              <a:t>try </a:t>
            </a:r>
            <a:r>
              <a:rPr lang="en-US" sz="2400" b="0" i="0" u="none" strike="noStrike" baseline="0" dirty="0">
                <a:latin typeface="Palatino-Roman"/>
              </a:rPr>
              <a:t>block, include a </a:t>
            </a:r>
            <a:r>
              <a:rPr lang="en-US" sz="2400" b="1" i="0" u="none" strike="noStrike" baseline="0" dirty="0">
                <a:latin typeface="Palatino-Bold"/>
              </a:rPr>
              <a:t>catch </a:t>
            </a:r>
            <a:r>
              <a:rPr lang="en-US" sz="2400" b="0" i="0" u="none" strike="noStrike" baseline="0" dirty="0">
                <a:latin typeface="Palatino-Roman"/>
              </a:rPr>
              <a:t>clause that specifies the exception type that you wish to catch.</a:t>
            </a:r>
            <a:endParaRPr lang="en-US" sz="2800" b="0" i="0" dirty="0">
              <a:solidFill>
                <a:srgbClr val="222426"/>
              </a:solidFill>
              <a:effectLst/>
              <a:latin typeface="PT Sans"/>
            </a:endParaRPr>
          </a:p>
        </p:txBody>
      </p:sp>
    </p:spTree>
    <p:extLst>
      <p:ext uri="{BB962C8B-B14F-4D97-AF65-F5344CB8AC3E}">
        <p14:creationId xmlns:p14="http://schemas.microsoft.com/office/powerpoint/2010/main" val="23393097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361597"/>
          </a:xfrm>
        </p:spPr>
        <p:txBody>
          <a:bodyPr>
            <a:noAutofit/>
          </a:bodyPr>
          <a:lstStyle/>
          <a:p>
            <a:r>
              <a:rPr lang="en-IN" b="1" i="0" u="none" strike="noStrike" baseline="0" dirty="0">
                <a:solidFill>
                  <a:srgbClr val="C00000"/>
                </a:solidFill>
                <a:latin typeface="FranklinGothic-DemiCnd"/>
              </a:rPr>
              <a:t>Using try and catch</a:t>
            </a:r>
            <a:endParaRPr lang="en-IN" sz="21500" b="1" dirty="0">
              <a:solidFill>
                <a:srgbClr val="C00000"/>
              </a:solidFill>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4" y="589935"/>
            <a:ext cx="11760431" cy="5456904"/>
          </a:xfrm>
        </p:spPr>
        <p:txBody>
          <a:bodyPr numCol="2">
            <a:normAutofit/>
          </a:bodyPr>
          <a:lstStyle/>
          <a:p>
            <a:pPr marL="0" indent="0" algn="l">
              <a:buNone/>
            </a:pPr>
            <a:r>
              <a:rPr lang="en-IN" sz="2400" b="1" i="0" u="none" strike="noStrike" baseline="0" dirty="0">
                <a:latin typeface="Courier"/>
              </a:rPr>
              <a:t>class Exc2 {</a:t>
            </a:r>
          </a:p>
          <a:p>
            <a:pPr marL="0" indent="0" algn="l">
              <a:buNone/>
            </a:pPr>
            <a:r>
              <a:rPr lang="en-US" sz="2400" b="1" i="0" u="none" strike="noStrike" baseline="0" dirty="0">
                <a:latin typeface="Courier"/>
              </a:rPr>
              <a:t>public static void main(String </a:t>
            </a:r>
            <a:r>
              <a:rPr lang="en-US" sz="2400" b="1" i="0" u="none" strike="noStrike" baseline="0" dirty="0" err="1">
                <a:latin typeface="Courier"/>
              </a:rPr>
              <a:t>args</a:t>
            </a:r>
            <a:r>
              <a:rPr lang="en-US" sz="2400" b="1" i="0" u="none" strike="noStrike" baseline="0" dirty="0">
                <a:latin typeface="Courier"/>
              </a:rPr>
              <a:t>[]) {</a:t>
            </a:r>
          </a:p>
          <a:p>
            <a:pPr marL="0" indent="0" algn="l">
              <a:buNone/>
            </a:pPr>
            <a:r>
              <a:rPr lang="en-IN" sz="2400" b="1" i="0" u="none" strike="noStrike" baseline="0" dirty="0">
                <a:latin typeface="Courier"/>
              </a:rPr>
              <a:t>int d, a;</a:t>
            </a:r>
          </a:p>
          <a:p>
            <a:pPr marL="0" indent="0" algn="l">
              <a:buNone/>
            </a:pPr>
            <a:r>
              <a:rPr lang="en-US" sz="2400" b="1" i="0" u="none" strike="noStrike" baseline="0" dirty="0">
                <a:solidFill>
                  <a:srgbClr val="00B050"/>
                </a:solidFill>
                <a:latin typeface="Courier"/>
              </a:rPr>
              <a:t>try</a:t>
            </a:r>
            <a:r>
              <a:rPr lang="en-US" sz="2400" b="1" i="0" u="none" strike="noStrike" baseline="0" dirty="0">
                <a:latin typeface="Courier"/>
              </a:rPr>
              <a:t> </a:t>
            </a:r>
            <a:r>
              <a:rPr lang="en-US" sz="2400" b="1" i="0" u="none" strike="noStrike" baseline="0" dirty="0">
                <a:solidFill>
                  <a:srgbClr val="00B0F0"/>
                </a:solidFill>
                <a:latin typeface="Courier"/>
              </a:rPr>
              <a:t>{ // monitor a block of code.</a:t>
            </a:r>
          </a:p>
          <a:p>
            <a:pPr marL="0" indent="0" algn="l">
              <a:buNone/>
            </a:pPr>
            <a:r>
              <a:rPr lang="en-IN" sz="2400" b="1" i="0" u="none" strike="noStrike" baseline="0" dirty="0">
                <a:solidFill>
                  <a:srgbClr val="00B0F0"/>
                </a:solidFill>
                <a:latin typeface="Courier"/>
              </a:rPr>
              <a:t>d = 0;</a:t>
            </a:r>
          </a:p>
          <a:p>
            <a:pPr marL="0" indent="0" algn="l">
              <a:buNone/>
            </a:pPr>
            <a:r>
              <a:rPr lang="en-IN" sz="2400" b="1" i="0" u="none" strike="noStrike" baseline="0" dirty="0">
                <a:solidFill>
                  <a:srgbClr val="00B0F0"/>
                </a:solidFill>
                <a:latin typeface="Courier"/>
              </a:rPr>
              <a:t>a = 42 / d;</a:t>
            </a:r>
          </a:p>
          <a:p>
            <a:pPr marL="0" indent="0" algn="l">
              <a:buNone/>
            </a:pPr>
            <a:r>
              <a:rPr lang="en-US" sz="2400" b="1" i="0" u="none" strike="noStrike" baseline="0" dirty="0" err="1">
                <a:solidFill>
                  <a:srgbClr val="00B0F0"/>
                </a:solidFill>
                <a:latin typeface="Courier"/>
              </a:rPr>
              <a:t>System.out.println</a:t>
            </a:r>
            <a:r>
              <a:rPr lang="en-US" sz="2400" b="1" i="0" u="none" strike="noStrike" baseline="0" dirty="0">
                <a:solidFill>
                  <a:srgbClr val="00B0F0"/>
                </a:solidFill>
                <a:latin typeface="Courier"/>
              </a:rPr>
              <a:t>("This will not be printed.");</a:t>
            </a:r>
          </a:p>
          <a:p>
            <a:pPr marL="0" indent="0" algn="l">
              <a:buNone/>
            </a:pPr>
            <a:r>
              <a:rPr lang="en-US" sz="2400" b="1" i="0" u="none" strike="noStrike" baseline="0" dirty="0">
                <a:solidFill>
                  <a:srgbClr val="00B0F0"/>
                </a:solidFill>
                <a:latin typeface="Courier"/>
              </a:rPr>
              <a:t>}</a:t>
            </a:r>
          </a:p>
          <a:p>
            <a:pPr marL="0" indent="0" algn="l">
              <a:buNone/>
            </a:pPr>
            <a:r>
              <a:rPr lang="en-US" sz="2400" b="1" i="0" u="none" strike="noStrike" baseline="0" dirty="0">
                <a:solidFill>
                  <a:srgbClr val="00B050"/>
                </a:solidFill>
                <a:latin typeface="Courier"/>
              </a:rPr>
              <a:t> catch (</a:t>
            </a:r>
            <a:r>
              <a:rPr lang="en-US" sz="2400" b="1" i="0" u="none" strike="noStrike" baseline="0" dirty="0" err="1">
                <a:solidFill>
                  <a:srgbClr val="00B050"/>
                </a:solidFill>
                <a:latin typeface="Courier"/>
              </a:rPr>
              <a:t>ArithmeticException</a:t>
            </a:r>
            <a:r>
              <a:rPr lang="en-US" sz="2400" b="1" i="0" u="none" strike="noStrike" baseline="0" dirty="0">
                <a:solidFill>
                  <a:srgbClr val="00B050"/>
                </a:solidFill>
                <a:latin typeface="Courier"/>
              </a:rPr>
              <a:t> e) </a:t>
            </a:r>
            <a:r>
              <a:rPr lang="en-US" sz="2400" b="1" i="0" u="none" strike="noStrike" baseline="0" dirty="0">
                <a:latin typeface="Courier"/>
              </a:rPr>
              <a:t>{ // catch divide-by-zero error</a:t>
            </a:r>
          </a:p>
          <a:p>
            <a:pPr marL="0" indent="0" algn="l">
              <a:buNone/>
            </a:pPr>
            <a:r>
              <a:rPr lang="en-US" sz="2400" b="1" i="0" u="none" strike="noStrike" baseline="0" dirty="0" err="1">
                <a:latin typeface="Courier"/>
              </a:rPr>
              <a:t>System.out.println</a:t>
            </a:r>
            <a:r>
              <a:rPr lang="en-US" sz="2400" b="1" i="0" u="none" strike="noStrike" baseline="0" dirty="0">
                <a:latin typeface="Courier"/>
              </a:rPr>
              <a:t>("Division by zero.");</a:t>
            </a:r>
          </a:p>
          <a:p>
            <a:pPr marL="0" indent="0" algn="l">
              <a:buNone/>
            </a:pPr>
            <a:r>
              <a:rPr lang="en-IN" sz="2400" b="1" i="0" u="none" strike="noStrike" baseline="0" dirty="0">
                <a:latin typeface="Courier"/>
              </a:rPr>
              <a:t>}</a:t>
            </a:r>
          </a:p>
          <a:p>
            <a:pPr marL="0" indent="0" algn="l">
              <a:buNone/>
            </a:pPr>
            <a:r>
              <a:rPr lang="en-US" sz="2400" b="1" i="0" u="none" strike="noStrike" baseline="0" dirty="0" err="1">
                <a:latin typeface="Courier"/>
              </a:rPr>
              <a:t>System.out.println</a:t>
            </a:r>
            <a:r>
              <a:rPr lang="en-US" sz="2400" b="1" i="0" u="none" strike="noStrike" baseline="0" dirty="0">
                <a:latin typeface="Courier"/>
              </a:rPr>
              <a:t>("After catch statement.");</a:t>
            </a:r>
          </a:p>
          <a:p>
            <a:pPr marL="0" indent="0" algn="l">
              <a:buNone/>
            </a:pPr>
            <a:r>
              <a:rPr lang="en-IN" sz="2400" b="1" i="0" u="none" strike="noStrike" baseline="0" dirty="0">
                <a:latin typeface="Courier"/>
              </a:rPr>
              <a:t>}</a:t>
            </a:r>
          </a:p>
          <a:p>
            <a:pPr marL="0" indent="0" algn="l">
              <a:buNone/>
            </a:pPr>
            <a:r>
              <a:rPr lang="en-IN" sz="2400" b="1" i="0" u="none" strike="noStrike" baseline="0" dirty="0">
                <a:latin typeface="Courier"/>
              </a:rPr>
              <a:t>}</a:t>
            </a:r>
            <a:endParaRPr lang="en-US" sz="2400" b="1" i="0" dirty="0">
              <a:solidFill>
                <a:srgbClr val="222426"/>
              </a:solidFill>
              <a:effectLst/>
              <a:latin typeface="PT Sans"/>
            </a:endParaRPr>
          </a:p>
        </p:txBody>
      </p:sp>
    </p:spTree>
    <p:extLst>
      <p:ext uri="{BB962C8B-B14F-4D97-AF65-F5344CB8AC3E}">
        <p14:creationId xmlns:p14="http://schemas.microsoft.com/office/powerpoint/2010/main" val="3137785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361597"/>
          </a:xfrm>
        </p:spPr>
        <p:txBody>
          <a:bodyPr>
            <a:noAutofit/>
          </a:bodyPr>
          <a:lstStyle/>
          <a:p>
            <a:r>
              <a:rPr lang="en-IN" b="1" i="0" u="none" strike="noStrike" baseline="0" dirty="0">
                <a:solidFill>
                  <a:srgbClr val="C00000"/>
                </a:solidFill>
                <a:latin typeface="FranklinGothic-DemiCnd"/>
              </a:rPr>
              <a:t>Using try and catch</a:t>
            </a:r>
            <a:endParaRPr lang="en-IN" sz="215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126869" y="580103"/>
            <a:ext cx="11406369" cy="5220929"/>
          </a:xfrm>
        </p:spPr>
        <p:txBody>
          <a:bodyPr/>
          <a:lstStyle/>
          <a:p>
            <a:pPr algn="l"/>
            <a:r>
              <a:rPr lang="en-US" b="0" i="0" u="none" strike="noStrike" baseline="0" dirty="0">
                <a:latin typeface="Palatino-Roman"/>
              </a:rPr>
              <a:t>This program generates the following output:</a:t>
            </a:r>
          </a:p>
          <a:p>
            <a:pPr algn="l"/>
            <a:r>
              <a:rPr lang="en-IN" sz="1800" b="1" i="0" u="none" strike="noStrike" baseline="0" dirty="0">
                <a:solidFill>
                  <a:srgbClr val="00B050"/>
                </a:solidFill>
                <a:latin typeface="Courier"/>
              </a:rPr>
              <a:t>Division by zero.</a:t>
            </a:r>
          </a:p>
          <a:p>
            <a:pPr algn="l"/>
            <a:r>
              <a:rPr lang="en-IN" sz="1800" b="1" i="0" u="none" strike="noStrike" baseline="0" dirty="0">
                <a:solidFill>
                  <a:srgbClr val="00B050"/>
                </a:solidFill>
                <a:latin typeface="Courier"/>
              </a:rPr>
              <a:t>After catch statement.</a:t>
            </a:r>
          </a:p>
          <a:p>
            <a:pPr algn="l"/>
            <a:endParaRPr lang="en-IN" sz="1800" b="1" dirty="0">
              <a:solidFill>
                <a:srgbClr val="00B050"/>
              </a:solidFill>
              <a:latin typeface="Courier"/>
            </a:endParaRPr>
          </a:p>
          <a:p>
            <a:pPr algn="just"/>
            <a:r>
              <a:rPr lang="en-US" b="0" i="0" u="none" strike="noStrike" baseline="0" dirty="0">
                <a:latin typeface="Palatino-Roman"/>
              </a:rPr>
              <a:t>Notice that the call to </a:t>
            </a:r>
            <a:r>
              <a:rPr lang="en-US" b="1" i="0" u="none" strike="noStrike" baseline="0" dirty="0" err="1">
                <a:latin typeface="Palatino-Bold"/>
              </a:rPr>
              <a:t>println</a:t>
            </a:r>
            <a:r>
              <a:rPr lang="en-US" b="1" i="0" u="none" strike="noStrike" baseline="0" dirty="0">
                <a:latin typeface="Palatino-Bold"/>
              </a:rPr>
              <a:t>( ) </a:t>
            </a:r>
            <a:r>
              <a:rPr lang="en-US" b="0" i="0" u="none" strike="noStrike" baseline="0" dirty="0">
                <a:latin typeface="Palatino-Roman"/>
              </a:rPr>
              <a:t>inside the </a:t>
            </a:r>
            <a:r>
              <a:rPr lang="en-US" b="1" i="0" u="none" strike="noStrike" baseline="0" dirty="0">
                <a:latin typeface="Palatino-Bold"/>
              </a:rPr>
              <a:t>try </a:t>
            </a:r>
            <a:r>
              <a:rPr lang="en-US" b="0" i="0" u="none" strike="noStrike" baseline="0" dirty="0">
                <a:latin typeface="Palatino-Roman"/>
              </a:rPr>
              <a:t>block is never executed. Once an exception is thrown, program control transfers out of the </a:t>
            </a:r>
            <a:r>
              <a:rPr lang="en-US" b="1" i="0" u="none" strike="noStrike" baseline="0" dirty="0">
                <a:latin typeface="Palatino-Bold"/>
              </a:rPr>
              <a:t>try </a:t>
            </a:r>
            <a:r>
              <a:rPr lang="en-US" b="0" i="0" u="none" strike="noStrike" baseline="0" dirty="0">
                <a:latin typeface="Palatino-Roman"/>
              </a:rPr>
              <a:t>block into the </a:t>
            </a:r>
            <a:r>
              <a:rPr lang="en-US" b="1" i="0" u="none" strike="noStrike" baseline="0" dirty="0">
                <a:latin typeface="Palatino-Bold"/>
              </a:rPr>
              <a:t>catch </a:t>
            </a:r>
            <a:r>
              <a:rPr lang="en-US" b="0" i="0" u="none" strike="noStrike" baseline="0" dirty="0">
                <a:latin typeface="Palatino-Roman"/>
              </a:rPr>
              <a:t>block.</a:t>
            </a:r>
          </a:p>
          <a:p>
            <a:pPr algn="just"/>
            <a:r>
              <a:rPr lang="en-US" b="0" i="0" u="none" strike="noStrike" baseline="0" dirty="0">
                <a:latin typeface="Palatino-Roman"/>
              </a:rPr>
              <a:t> Put </a:t>
            </a:r>
            <a:r>
              <a:rPr lang="en-US" b="0" i="0" u="none" strike="noStrike" baseline="0" dirty="0" err="1">
                <a:latin typeface="Palatino-Roman"/>
              </a:rPr>
              <a:t>differently,</a:t>
            </a:r>
            <a:r>
              <a:rPr lang="en-US" b="1" i="0" u="none" strike="noStrike" baseline="0" dirty="0" err="1">
                <a:latin typeface="Palatino-Bold"/>
              </a:rPr>
              <a:t>catch</a:t>
            </a:r>
            <a:r>
              <a:rPr lang="en-US" b="1" i="0" u="none" strike="noStrike" baseline="0" dirty="0">
                <a:latin typeface="Palatino-Bold"/>
              </a:rPr>
              <a:t> </a:t>
            </a:r>
            <a:r>
              <a:rPr lang="en-US" b="0" i="0" u="none" strike="noStrike" baseline="0" dirty="0">
                <a:latin typeface="Palatino-Roman"/>
              </a:rPr>
              <a:t>is not “called,” so execution never “returns” to the </a:t>
            </a:r>
            <a:r>
              <a:rPr lang="en-US" b="1" i="0" u="none" strike="noStrike" baseline="0" dirty="0">
                <a:latin typeface="Palatino-Bold"/>
              </a:rPr>
              <a:t>try </a:t>
            </a:r>
            <a:r>
              <a:rPr lang="en-US" b="0" i="0" u="none" strike="noStrike" baseline="0" dirty="0">
                <a:latin typeface="Palatino-Roman"/>
              </a:rPr>
              <a:t>block from a </a:t>
            </a:r>
            <a:r>
              <a:rPr lang="en-US" b="1" i="0" u="none" strike="noStrike" baseline="0" dirty="0">
                <a:latin typeface="Palatino-Bold"/>
              </a:rPr>
              <a:t>catch</a:t>
            </a:r>
            <a:r>
              <a:rPr lang="en-US" b="0" i="0" u="none" strike="noStrike" baseline="0" dirty="0">
                <a:latin typeface="Palatino-Roman"/>
              </a:rPr>
              <a:t>. Thus, the  line “This will not be printed.” is not displayed</a:t>
            </a:r>
            <a:r>
              <a:rPr lang="en-US" sz="1800" b="0" i="0" u="none" strike="noStrike" baseline="0" dirty="0">
                <a:latin typeface="Palatino-Roman"/>
              </a:rPr>
              <a:t>.</a:t>
            </a:r>
          </a:p>
          <a:p>
            <a:pPr algn="just"/>
            <a:r>
              <a:rPr lang="en-US" b="1" i="0" u="none" strike="noStrike" baseline="0" dirty="0">
                <a:latin typeface="Palatino-Roman"/>
              </a:rPr>
              <a:t> Once the </a:t>
            </a:r>
            <a:r>
              <a:rPr lang="en-US" b="1" i="0" u="none" strike="noStrike" baseline="0" dirty="0">
                <a:latin typeface="Palatino-Bold"/>
              </a:rPr>
              <a:t>catch </a:t>
            </a:r>
            <a:r>
              <a:rPr lang="en-US" b="1" i="0" u="none" strike="noStrike" baseline="0" dirty="0">
                <a:latin typeface="Palatino-Roman"/>
              </a:rPr>
              <a:t>statement has </a:t>
            </a:r>
            <a:r>
              <a:rPr lang="en-US" b="1" i="0" u="none" strike="noStrike" baseline="0" dirty="0" err="1">
                <a:latin typeface="Palatino-Roman"/>
              </a:rPr>
              <a:t>executed,program</a:t>
            </a:r>
            <a:r>
              <a:rPr lang="en-US" b="1" i="0" u="none" strike="noStrike" baseline="0" dirty="0">
                <a:latin typeface="Palatino-Roman"/>
              </a:rPr>
              <a:t> control continues with the next line in the program following the entire </a:t>
            </a:r>
            <a:r>
              <a:rPr lang="en-US" b="1" i="0" u="none" strike="noStrike" baseline="0" dirty="0">
                <a:latin typeface="Palatino-Bold"/>
              </a:rPr>
              <a:t>try</a:t>
            </a:r>
            <a:r>
              <a:rPr lang="en-US" b="1" i="0" u="none" strike="noStrike" baseline="0" dirty="0">
                <a:latin typeface="Palatino-Roman"/>
              </a:rPr>
              <a:t>/</a:t>
            </a:r>
            <a:r>
              <a:rPr lang="en-US" b="1" i="0" u="none" strike="noStrike" baseline="0" dirty="0">
                <a:latin typeface="Palatino-Bold"/>
              </a:rPr>
              <a:t>catch </a:t>
            </a:r>
            <a:r>
              <a:rPr lang="en-IN" b="1" i="0" u="none" strike="noStrike" baseline="0" dirty="0">
                <a:latin typeface="Palatino-Roman"/>
              </a:rPr>
              <a:t>mechanism.</a:t>
            </a:r>
            <a:endParaRPr lang="en-IN" sz="2400" b="1" dirty="0">
              <a:solidFill>
                <a:srgbClr val="00B050"/>
              </a:solidFill>
            </a:endParaRPr>
          </a:p>
        </p:txBody>
      </p:sp>
    </p:spTree>
    <p:extLst>
      <p:ext uri="{BB962C8B-B14F-4D97-AF65-F5344CB8AC3E}">
        <p14:creationId xmlns:p14="http://schemas.microsoft.com/office/powerpoint/2010/main" val="3845659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361597"/>
          </a:xfrm>
        </p:spPr>
        <p:txBody>
          <a:bodyPr>
            <a:noAutofit/>
          </a:bodyPr>
          <a:lstStyle/>
          <a:p>
            <a:r>
              <a:rPr lang="en-IN" b="1" i="0" u="none" strike="noStrike" baseline="0" dirty="0">
                <a:solidFill>
                  <a:srgbClr val="C00000"/>
                </a:solidFill>
                <a:latin typeface="FranklinGothic-DemiCnd"/>
              </a:rPr>
              <a:t>Using try and catch</a:t>
            </a:r>
            <a:endParaRPr lang="en-IN" sz="215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126869" y="580103"/>
            <a:ext cx="12065131" cy="5220929"/>
          </a:xfrm>
        </p:spPr>
        <p:txBody>
          <a:bodyPr>
            <a:normAutofit/>
          </a:bodyPr>
          <a:lstStyle/>
          <a:p>
            <a:pPr algn="just"/>
            <a:r>
              <a:rPr lang="en-US" sz="2800" b="0" i="0" u="none" strike="noStrike" baseline="0" dirty="0">
                <a:latin typeface="Palatino-Roman"/>
              </a:rPr>
              <a:t>A </a:t>
            </a:r>
            <a:r>
              <a:rPr lang="en-US" sz="2800" b="1" i="0" u="none" strike="noStrike" baseline="0" dirty="0">
                <a:latin typeface="Palatino-Bold"/>
              </a:rPr>
              <a:t>try </a:t>
            </a:r>
            <a:r>
              <a:rPr lang="en-US" sz="2800" b="0" i="0" u="none" strike="noStrike" baseline="0" dirty="0">
                <a:latin typeface="Palatino-Roman"/>
              </a:rPr>
              <a:t>and its </a:t>
            </a:r>
            <a:r>
              <a:rPr lang="en-US" sz="2800" b="1" i="0" u="none" strike="noStrike" baseline="0" dirty="0">
                <a:latin typeface="Palatino-Bold"/>
              </a:rPr>
              <a:t>catch </a:t>
            </a:r>
            <a:r>
              <a:rPr lang="en-US" sz="2800" b="0" i="0" u="none" strike="noStrike" baseline="0" dirty="0">
                <a:latin typeface="Palatino-Roman"/>
              </a:rPr>
              <a:t>statement form a unit. </a:t>
            </a:r>
          </a:p>
          <a:p>
            <a:pPr algn="just"/>
            <a:r>
              <a:rPr lang="en-US" sz="2800" b="0" i="0" u="none" strike="noStrike" baseline="0" dirty="0">
                <a:latin typeface="Palatino-Roman"/>
              </a:rPr>
              <a:t>The scope of the </a:t>
            </a:r>
            <a:r>
              <a:rPr lang="en-US" sz="2800" b="1" i="0" u="none" strike="noStrike" baseline="0" dirty="0">
                <a:latin typeface="Palatino-Bold"/>
              </a:rPr>
              <a:t>catch </a:t>
            </a:r>
            <a:r>
              <a:rPr lang="en-US" sz="2800" b="0" i="0" u="none" strike="noStrike" baseline="0" dirty="0">
                <a:latin typeface="Palatino-Roman"/>
              </a:rPr>
              <a:t>clause is restricted to those statements specified by the immediately preceding </a:t>
            </a:r>
            <a:r>
              <a:rPr lang="en-US" sz="2800" b="1" i="0" u="none" strike="noStrike" baseline="0" dirty="0">
                <a:latin typeface="Palatino-Bold"/>
              </a:rPr>
              <a:t>try </a:t>
            </a:r>
            <a:r>
              <a:rPr lang="en-US" sz="2800" b="0" i="0" u="none" strike="noStrike" baseline="0" dirty="0">
                <a:latin typeface="Palatino-Roman"/>
              </a:rPr>
              <a:t>statement. </a:t>
            </a:r>
          </a:p>
          <a:p>
            <a:pPr algn="just"/>
            <a:r>
              <a:rPr lang="en-US" sz="2800" b="0" i="0" u="none" strike="noStrike" baseline="0" dirty="0">
                <a:latin typeface="Palatino-Roman"/>
              </a:rPr>
              <a:t>The statements that are protected by </a:t>
            </a:r>
            <a:r>
              <a:rPr lang="en-US" sz="2800" b="1" i="0" u="none" strike="noStrike" baseline="0" dirty="0">
                <a:latin typeface="Palatino-Bold"/>
              </a:rPr>
              <a:t>try </a:t>
            </a:r>
            <a:r>
              <a:rPr lang="en-US" sz="2800" b="0" i="0" u="none" strike="noStrike" baseline="0" dirty="0">
                <a:latin typeface="Palatino-Roman"/>
              </a:rPr>
              <a:t>must be surrounded by curly braces. </a:t>
            </a:r>
          </a:p>
          <a:p>
            <a:pPr algn="just"/>
            <a:r>
              <a:rPr lang="en-US" sz="2800" b="0" i="0" u="none" strike="noStrike" baseline="0" dirty="0">
                <a:latin typeface="Palatino-Roman"/>
              </a:rPr>
              <a:t>You cannot use </a:t>
            </a:r>
            <a:r>
              <a:rPr lang="en-US" sz="2800" b="1" i="0" u="none" strike="noStrike" baseline="0" dirty="0">
                <a:latin typeface="Palatino-Bold"/>
              </a:rPr>
              <a:t>try </a:t>
            </a:r>
            <a:r>
              <a:rPr lang="en-US" sz="2800" b="0" i="0" u="none" strike="noStrike" baseline="0" dirty="0">
                <a:latin typeface="Palatino-Roman"/>
              </a:rPr>
              <a:t>on a single statement.</a:t>
            </a:r>
          </a:p>
          <a:p>
            <a:pPr algn="just"/>
            <a:r>
              <a:rPr lang="en-US" sz="2800" b="0" i="0" u="none" strike="noStrike" baseline="0" dirty="0">
                <a:latin typeface="Palatino-Roman"/>
              </a:rPr>
              <a:t>The goal of most well-constructed </a:t>
            </a:r>
            <a:r>
              <a:rPr lang="en-US" sz="2800" b="1" i="0" u="none" strike="noStrike" baseline="0" dirty="0">
                <a:latin typeface="Palatino-Bold"/>
              </a:rPr>
              <a:t>catch </a:t>
            </a:r>
            <a:r>
              <a:rPr lang="en-US" sz="2800" b="0" i="0" u="none" strike="noStrike" baseline="0" dirty="0">
                <a:latin typeface="Palatino-Roman"/>
              </a:rPr>
              <a:t>clauses should be to resolve the exceptional condition and then continue on as if the error had never happened.</a:t>
            </a:r>
          </a:p>
        </p:txBody>
      </p:sp>
    </p:spTree>
    <p:extLst>
      <p:ext uri="{BB962C8B-B14F-4D97-AF65-F5344CB8AC3E}">
        <p14:creationId xmlns:p14="http://schemas.microsoft.com/office/powerpoint/2010/main" val="1547903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361597"/>
          </a:xfrm>
        </p:spPr>
        <p:txBody>
          <a:bodyPr>
            <a:noAutofit/>
          </a:bodyPr>
          <a:lstStyle/>
          <a:p>
            <a:r>
              <a:rPr lang="en-IN" b="1" i="0" u="none" strike="noStrike" baseline="0" dirty="0">
                <a:solidFill>
                  <a:srgbClr val="C00000"/>
                </a:solidFill>
                <a:latin typeface="FranklinGothic-DemiCnd"/>
              </a:rPr>
              <a:t>Using try and catch</a:t>
            </a:r>
            <a:endParaRPr lang="en-IN" sz="21500" b="1" dirty="0">
              <a:solidFill>
                <a:srgbClr val="C00000"/>
              </a:solidFill>
            </a:endParaRPr>
          </a:p>
        </p:txBody>
      </p:sp>
      <p:graphicFrame>
        <p:nvGraphicFramePr>
          <p:cNvPr id="3" name="Table 3">
            <a:extLst>
              <a:ext uri="{FF2B5EF4-FFF2-40B4-BE49-F238E27FC236}">
                <a16:creationId xmlns:a16="http://schemas.microsoft.com/office/drawing/2014/main" id="{3978B0CA-00F1-449F-9AF5-EA0B054C2575}"/>
              </a:ext>
            </a:extLst>
          </p:cNvPr>
          <p:cNvGraphicFramePr>
            <a:graphicFrameLocks noGrp="1"/>
          </p:cNvGraphicFramePr>
          <p:nvPr>
            <p:ph idx="1"/>
            <p:extLst>
              <p:ext uri="{D42A27DB-BD31-4B8C-83A1-F6EECF244321}">
                <p14:modId xmlns:p14="http://schemas.microsoft.com/office/powerpoint/2010/main" val="1593184656"/>
              </p:ext>
            </p:extLst>
          </p:nvPr>
        </p:nvGraphicFramePr>
        <p:xfrm>
          <a:off x="78657" y="688258"/>
          <a:ext cx="11621728" cy="5349732"/>
        </p:xfrm>
        <a:graphic>
          <a:graphicData uri="http://schemas.openxmlformats.org/drawingml/2006/table">
            <a:tbl>
              <a:tblPr firstRow="1" bandRow="1">
                <a:tableStyleId>{3B4B98B0-60AC-42C2-AFA5-B58CD77FA1E5}</a:tableStyleId>
              </a:tblPr>
              <a:tblGrid>
                <a:gridCol w="5810864">
                  <a:extLst>
                    <a:ext uri="{9D8B030D-6E8A-4147-A177-3AD203B41FA5}">
                      <a16:colId xmlns:a16="http://schemas.microsoft.com/office/drawing/2014/main" val="234279825"/>
                    </a:ext>
                  </a:extLst>
                </a:gridCol>
                <a:gridCol w="5810864">
                  <a:extLst>
                    <a:ext uri="{9D8B030D-6E8A-4147-A177-3AD203B41FA5}">
                      <a16:colId xmlns:a16="http://schemas.microsoft.com/office/drawing/2014/main" val="2056585357"/>
                    </a:ext>
                  </a:extLst>
                </a:gridCol>
              </a:tblGrid>
              <a:tr h="5349732">
                <a:tc>
                  <a:txBody>
                    <a:bodyPr/>
                    <a:lstStyle/>
                    <a:p>
                      <a:r>
                        <a:rPr lang="en-US" sz="2400" b="0" i="0" u="none" strike="noStrike" kern="1200" baseline="0" dirty="0">
                          <a:solidFill>
                            <a:schemeClr val="tx1"/>
                          </a:solidFill>
                          <a:latin typeface="+mn-lt"/>
                          <a:ea typeface="+mn-ea"/>
                          <a:cs typeface="+mn-cs"/>
                        </a:rPr>
                        <a:t>// Handle an exception and move on.</a:t>
                      </a:r>
                    </a:p>
                    <a:p>
                      <a:r>
                        <a:rPr lang="en-IN" sz="2400" b="0" i="0" u="none" strike="noStrike" kern="1200" baseline="0" dirty="0">
                          <a:solidFill>
                            <a:schemeClr val="tx1"/>
                          </a:solidFill>
                          <a:latin typeface="+mn-lt"/>
                          <a:ea typeface="+mn-ea"/>
                          <a:cs typeface="+mn-cs"/>
                        </a:rPr>
                        <a:t>import </a:t>
                      </a:r>
                      <a:r>
                        <a:rPr lang="en-IN" sz="2400" b="0" i="0" u="none" strike="noStrike" kern="1200" baseline="0" dirty="0" err="1">
                          <a:solidFill>
                            <a:schemeClr val="tx1"/>
                          </a:solidFill>
                          <a:latin typeface="+mn-lt"/>
                          <a:ea typeface="+mn-ea"/>
                          <a:cs typeface="+mn-cs"/>
                        </a:rPr>
                        <a:t>java.util.Random</a:t>
                      </a:r>
                      <a:r>
                        <a:rPr lang="en-IN" sz="2400" b="0" i="0" u="none" strike="noStrike" kern="1200" baseline="0" dirty="0">
                          <a:solidFill>
                            <a:schemeClr val="tx1"/>
                          </a:solidFill>
                          <a:latin typeface="+mn-lt"/>
                          <a:ea typeface="+mn-ea"/>
                          <a:cs typeface="+mn-cs"/>
                        </a:rPr>
                        <a:t>;</a:t>
                      </a:r>
                    </a:p>
                    <a:p>
                      <a:r>
                        <a:rPr lang="en-IN" sz="2400" b="0" i="0" u="none" strike="noStrike" kern="1200" baseline="0" dirty="0">
                          <a:solidFill>
                            <a:schemeClr val="tx1"/>
                          </a:solidFill>
                          <a:latin typeface="+mn-lt"/>
                          <a:ea typeface="+mn-ea"/>
                          <a:cs typeface="+mn-cs"/>
                        </a:rPr>
                        <a:t>class </a:t>
                      </a:r>
                      <a:r>
                        <a:rPr lang="en-IN" sz="2400" b="0" i="0" u="none" strike="noStrike" kern="1200" baseline="0" dirty="0" err="1">
                          <a:solidFill>
                            <a:schemeClr val="tx1"/>
                          </a:solidFill>
                          <a:latin typeface="+mn-lt"/>
                          <a:ea typeface="+mn-ea"/>
                          <a:cs typeface="+mn-cs"/>
                        </a:rPr>
                        <a:t>HandleError</a:t>
                      </a:r>
                      <a:r>
                        <a:rPr lang="en-IN" sz="2400" b="0" i="0" u="none" strike="noStrike" kern="1200" baseline="0" dirty="0">
                          <a:solidFill>
                            <a:schemeClr val="tx1"/>
                          </a:solidFill>
                          <a:latin typeface="+mn-lt"/>
                          <a:ea typeface="+mn-ea"/>
                          <a:cs typeface="+mn-cs"/>
                        </a:rPr>
                        <a:t> </a:t>
                      </a:r>
                    </a:p>
                    <a:p>
                      <a:r>
                        <a:rPr lang="en-IN" sz="2400" b="0" i="0" u="none" strike="noStrike" kern="1200" baseline="0" dirty="0">
                          <a:solidFill>
                            <a:schemeClr val="tx1"/>
                          </a:solidFill>
                          <a:latin typeface="+mn-lt"/>
                          <a:ea typeface="+mn-ea"/>
                          <a:cs typeface="+mn-cs"/>
                        </a:rPr>
                        <a:t>{</a:t>
                      </a:r>
                    </a:p>
                    <a:p>
                      <a:r>
                        <a:rPr lang="en-US" sz="2400" b="0" i="0" u="none" strike="noStrike" kern="1200" baseline="0" dirty="0">
                          <a:solidFill>
                            <a:schemeClr val="tx1"/>
                          </a:solidFill>
                          <a:latin typeface="+mn-lt"/>
                          <a:ea typeface="+mn-ea"/>
                          <a:cs typeface="+mn-cs"/>
                        </a:rPr>
                        <a:t>public static void main(String </a:t>
                      </a:r>
                      <a:r>
                        <a:rPr lang="en-US" sz="2400" b="0" i="0" u="none" strike="noStrike" kern="1200" baseline="0" dirty="0" err="1">
                          <a:solidFill>
                            <a:schemeClr val="tx1"/>
                          </a:solidFill>
                          <a:latin typeface="+mn-lt"/>
                          <a:ea typeface="+mn-ea"/>
                          <a:cs typeface="+mn-cs"/>
                        </a:rPr>
                        <a:t>args</a:t>
                      </a:r>
                      <a:r>
                        <a:rPr lang="en-US" sz="2400" b="0" i="0" u="none" strike="noStrike" kern="1200" baseline="0" dirty="0">
                          <a:solidFill>
                            <a:schemeClr val="tx1"/>
                          </a:solidFill>
                          <a:latin typeface="+mn-lt"/>
                          <a:ea typeface="+mn-ea"/>
                          <a:cs typeface="+mn-cs"/>
                        </a:rPr>
                        <a:t>[])</a:t>
                      </a:r>
                    </a:p>
                    <a:p>
                      <a:r>
                        <a:rPr lang="en-US" sz="2400" b="0" i="0" u="none" strike="noStrike" kern="1200" baseline="0" dirty="0">
                          <a:solidFill>
                            <a:schemeClr val="tx1"/>
                          </a:solidFill>
                          <a:latin typeface="+mn-lt"/>
                          <a:ea typeface="+mn-ea"/>
                          <a:cs typeface="+mn-cs"/>
                        </a:rPr>
                        <a:t> {</a:t>
                      </a:r>
                    </a:p>
                    <a:p>
                      <a:r>
                        <a:rPr lang="en-US" sz="2400" b="0" i="0" u="none" strike="noStrike" kern="1200" baseline="0" dirty="0">
                          <a:solidFill>
                            <a:schemeClr val="tx1"/>
                          </a:solidFill>
                          <a:latin typeface="+mn-lt"/>
                          <a:ea typeface="+mn-ea"/>
                          <a:cs typeface="+mn-cs"/>
                        </a:rPr>
                        <a:t>int a=0, b=0, c=0;</a:t>
                      </a:r>
                    </a:p>
                    <a:p>
                      <a:r>
                        <a:rPr lang="en-IN" sz="2400" b="0" i="0" u="none" strike="noStrike" kern="1200" baseline="0" dirty="0">
                          <a:solidFill>
                            <a:schemeClr val="tx1"/>
                          </a:solidFill>
                          <a:highlight>
                            <a:srgbClr val="FF00FF"/>
                          </a:highlight>
                          <a:latin typeface="+mn-lt"/>
                          <a:ea typeface="+mn-ea"/>
                          <a:cs typeface="+mn-cs"/>
                        </a:rPr>
                        <a:t>Random r = new Random();</a:t>
                      </a:r>
                    </a:p>
                    <a:p>
                      <a:r>
                        <a:rPr lang="nn-NO" sz="2400" b="0" i="0" u="none" strike="noStrike" kern="1200" baseline="0" dirty="0">
                          <a:solidFill>
                            <a:schemeClr val="tx1"/>
                          </a:solidFill>
                          <a:latin typeface="+mn-lt"/>
                          <a:ea typeface="+mn-ea"/>
                          <a:cs typeface="+mn-cs"/>
                        </a:rPr>
                        <a:t>for(int i=0; i&lt;32000; i++) {</a:t>
                      </a:r>
                    </a:p>
                    <a:p>
                      <a:r>
                        <a:rPr lang="en-IN" sz="2400" b="0" i="0" u="none" strike="noStrike" kern="1200" baseline="0" dirty="0">
                          <a:solidFill>
                            <a:schemeClr val="tx1"/>
                          </a:solidFill>
                          <a:latin typeface="+mn-lt"/>
                          <a:ea typeface="+mn-ea"/>
                          <a:cs typeface="+mn-cs"/>
                        </a:rPr>
                        <a:t>try {</a:t>
                      </a:r>
                    </a:p>
                    <a:p>
                      <a:r>
                        <a:rPr lang="en-IN" sz="2400" b="0" i="0" u="none" strike="noStrike" kern="1200" baseline="0" dirty="0">
                          <a:solidFill>
                            <a:schemeClr val="tx1"/>
                          </a:solidFill>
                          <a:latin typeface="+mn-lt"/>
                          <a:ea typeface="+mn-ea"/>
                          <a:cs typeface="+mn-cs"/>
                        </a:rPr>
                        <a:t>b = </a:t>
                      </a:r>
                      <a:r>
                        <a:rPr lang="en-IN" sz="2400" b="0" i="0" u="none" strike="noStrike" kern="1200" baseline="0" dirty="0" err="1">
                          <a:solidFill>
                            <a:schemeClr val="tx1"/>
                          </a:solidFill>
                          <a:latin typeface="+mn-lt"/>
                          <a:ea typeface="+mn-ea"/>
                          <a:cs typeface="+mn-cs"/>
                        </a:rPr>
                        <a:t>r.nextInt</a:t>
                      </a:r>
                      <a:r>
                        <a:rPr lang="en-IN" sz="2400" b="0" i="0" u="none" strike="noStrike" kern="1200" baseline="0" dirty="0">
                          <a:solidFill>
                            <a:schemeClr val="tx1"/>
                          </a:solidFill>
                          <a:latin typeface="+mn-lt"/>
                          <a:ea typeface="+mn-ea"/>
                          <a:cs typeface="+mn-cs"/>
                        </a:rPr>
                        <a:t>();</a:t>
                      </a:r>
                    </a:p>
                    <a:p>
                      <a:r>
                        <a:rPr lang="en-IN" sz="2400" b="0" i="0" u="none" strike="noStrike" kern="1200" baseline="0" dirty="0">
                          <a:solidFill>
                            <a:schemeClr val="tx1"/>
                          </a:solidFill>
                          <a:latin typeface="+mn-lt"/>
                          <a:ea typeface="+mn-ea"/>
                          <a:cs typeface="+mn-cs"/>
                        </a:rPr>
                        <a:t>c = </a:t>
                      </a:r>
                      <a:r>
                        <a:rPr lang="en-IN" sz="2400" b="0" i="0" u="none" strike="noStrike" kern="1200" baseline="0" dirty="0" err="1">
                          <a:solidFill>
                            <a:schemeClr val="tx1"/>
                          </a:solidFill>
                          <a:latin typeface="+mn-lt"/>
                          <a:ea typeface="+mn-ea"/>
                          <a:cs typeface="+mn-cs"/>
                        </a:rPr>
                        <a:t>r.nextInt</a:t>
                      </a:r>
                      <a:r>
                        <a:rPr lang="en-IN" sz="2400" b="0" i="0" u="none" strike="noStrike" kern="1200" baseline="0" dirty="0">
                          <a:solidFill>
                            <a:schemeClr val="tx1"/>
                          </a:solidFill>
                          <a:latin typeface="+mn-lt"/>
                          <a:ea typeface="+mn-ea"/>
                          <a:cs typeface="+mn-cs"/>
                        </a:rPr>
                        <a:t>();</a:t>
                      </a:r>
                    </a:p>
                    <a:p>
                      <a:r>
                        <a:rPr lang="en-IN" sz="2400" b="0" i="0" u="none" strike="noStrike" kern="1200" baseline="0" dirty="0">
                          <a:solidFill>
                            <a:schemeClr val="tx1"/>
                          </a:solidFill>
                          <a:latin typeface="+mn-lt"/>
                          <a:ea typeface="+mn-ea"/>
                          <a:cs typeface="+mn-cs"/>
                        </a:rPr>
                        <a:t>a = 12345 / (b/c);</a:t>
                      </a:r>
                    </a:p>
                    <a:p>
                      <a:r>
                        <a:rPr lang="en-IN" sz="2400" b="0" i="0" u="none" strike="noStrike" kern="1200" baseline="0" dirty="0">
                          <a:solidFill>
                            <a:schemeClr val="tx1"/>
                          </a:solidFill>
                          <a:latin typeface="+mn-lt"/>
                          <a:ea typeface="+mn-ea"/>
                          <a:cs typeface="+mn-cs"/>
                        </a:rPr>
                        <a:t>}</a:t>
                      </a:r>
                      <a:endParaRPr lang="en-IN" sz="2400" dirty="0"/>
                    </a:p>
                  </a:txBody>
                  <a:tcPr/>
                </a:tc>
                <a:tc>
                  <a:txBody>
                    <a:bodyPr/>
                    <a:lstStyle/>
                    <a:p>
                      <a:r>
                        <a:rPr lang="en-IN" sz="2800" b="0" i="0" u="none" strike="noStrike" kern="1200" baseline="0" dirty="0">
                          <a:solidFill>
                            <a:schemeClr val="tx1"/>
                          </a:solidFill>
                          <a:latin typeface="+mn-lt"/>
                          <a:ea typeface="+mn-ea"/>
                          <a:cs typeface="+mn-cs"/>
                        </a:rPr>
                        <a:t>catch (</a:t>
                      </a:r>
                      <a:r>
                        <a:rPr lang="en-IN" sz="2800" b="0" i="0" u="none" strike="noStrike" kern="1200" baseline="0" dirty="0" err="1">
                          <a:solidFill>
                            <a:schemeClr val="tx1"/>
                          </a:solidFill>
                          <a:latin typeface="+mn-lt"/>
                          <a:ea typeface="+mn-ea"/>
                          <a:cs typeface="+mn-cs"/>
                        </a:rPr>
                        <a:t>ArithmeticException</a:t>
                      </a:r>
                      <a:r>
                        <a:rPr lang="en-IN" sz="2800" b="0" i="0" u="none" strike="noStrike" kern="1200" baseline="0" dirty="0">
                          <a:solidFill>
                            <a:schemeClr val="tx1"/>
                          </a:solidFill>
                          <a:latin typeface="+mn-lt"/>
                          <a:ea typeface="+mn-ea"/>
                          <a:cs typeface="+mn-cs"/>
                        </a:rPr>
                        <a:t> e) {</a:t>
                      </a:r>
                    </a:p>
                    <a:p>
                      <a:r>
                        <a:rPr lang="en-US" sz="2800" b="0" i="0" u="none" strike="noStrike" kern="1200" baseline="0" dirty="0" err="1">
                          <a:solidFill>
                            <a:schemeClr val="tx1"/>
                          </a:solidFill>
                          <a:latin typeface="+mn-lt"/>
                          <a:ea typeface="+mn-ea"/>
                          <a:cs typeface="+mn-cs"/>
                        </a:rPr>
                        <a:t>System.out.println</a:t>
                      </a:r>
                      <a:r>
                        <a:rPr lang="en-US" sz="2800" b="0" i="0" u="none" strike="noStrike" kern="1200" baseline="0" dirty="0">
                          <a:solidFill>
                            <a:schemeClr val="tx1"/>
                          </a:solidFill>
                          <a:latin typeface="+mn-lt"/>
                          <a:ea typeface="+mn-ea"/>
                          <a:cs typeface="+mn-cs"/>
                        </a:rPr>
                        <a:t>("Division by zero.");</a:t>
                      </a:r>
                    </a:p>
                    <a:p>
                      <a:endParaRPr lang="en-US" sz="2800" b="0" i="0" u="none" strike="noStrike" kern="1200" baseline="0" dirty="0">
                        <a:solidFill>
                          <a:schemeClr val="tx1"/>
                        </a:solidFill>
                        <a:latin typeface="+mn-lt"/>
                        <a:ea typeface="+mn-ea"/>
                        <a:cs typeface="+mn-cs"/>
                      </a:endParaRPr>
                    </a:p>
                    <a:p>
                      <a:r>
                        <a:rPr lang="en-US" sz="2800" b="0" i="0" u="none" strike="noStrike" kern="1200" baseline="0" dirty="0">
                          <a:solidFill>
                            <a:schemeClr val="tx1"/>
                          </a:solidFill>
                          <a:latin typeface="+mn-lt"/>
                          <a:ea typeface="+mn-ea"/>
                          <a:cs typeface="+mn-cs"/>
                        </a:rPr>
                        <a:t>a = 0; // set a to zero and continue</a:t>
                      </a:r>
                    </a:p>
                    <a:p>
                      <a:r>
                        <a:rPr lang="en-IN" sz="2800" b="0" i="0" u="none" strike="noStrike" kern="1200" baseline="0" dirty="0">
                          <a:solidFill>
                            <a:schemeClr val="tx1"/>
                          </a:solidFill>
                          <a:latin typeface="+mn-lt"/>
                          <a:ea typeface="+mn-ea"/>
                          <a:cs typeface="+mn-cs"/>
                        </a:rPr>
                        <a:t>}</a:t>
                      </a:r>
                    </a:p>
                    <a:p>
                      <a:r>
                        <a:rPr lang="en-IN" sz="2800" b="0" i="0" u="none" strike="noStrike" kern="1200" baseline="0" dirty="0" err="1">
                          <a:solidFill>
                            <a:schemeClr val="tx1"/>
                          </a:solidFill>
                          <a:latin typeface="+mn-lt"/>
                          <a:ea typeface="+mn-ea"/>
                          <a:cs typeface="+mn-cs"/>
                        </a:rPr>
                        <a:t>System.out.println</a:t>
                      </a:r>
                      <a:r>
                        <a:rPr lang="en-IN" sz="2800" b="0" i="0" u="none" strike="noStrike" kern="1200" baseline="0" dirty="0">
                          <a:solidFill>
                            <a:schemeClr val="tx1"/>
                          </a:solidFill>
                          <a:latin typeface="+mn-lt"/>
                          <a:ea typeface="+mn-ea"/>
                          <a:cs typeface="+mn-cs"/>
                        </a:rPr>
                        <a:t>("a: " + a);</a:t>
                      </a:r>
                    </a:p>
                    <a:p>
                      <a:r>
                        <a:rPr lang="en-IN" sz="2800" b="0" i="0" u="none" strike="noStrike" kern="1200" baseline="0" dirty="0">
                          <a:solidFill>
                            <a:schemeClr val="tx1"/>
                          </a:solidFill>
                          <a:latin typeface="+mn-lt"/>
                          <a:ea typeface="+mn-ea"/>
                          <a:cs typeface="+mn-cs"/>
                        </a:rPr>
                        <a:t>}</a:t>
                      </a:r>
                    </a:p>
                    <a:p>
                      <a:r>
                        <a:rPr lang="en-IN" sz="2800" b="0" i="0" u="none" strike="noStrike" kern="1200" baseline="0" dirty="0">
                          <a:solidFill>
                            <a:schemeClr val="tx1"/>
                          </a:solidFill>
                          <a:latin typeface="+mn-lt"/>
                          <a:ea typeface="+mn-ea"/>
                          <a:cs typeface="+mn-cs"/>
                        </a:rPr>
                        <a:t>}</a:t>
                      </a:r>
                    </a:p>
                    <a:p>
                      <a:r>
                        <a:rPr lang="en-IN" sz="2800" b="0" i="0" u="none" strike="noStrike" kern="1200" baseline="0" dirty="0">
                          <a:solidFill>
                            <a:schemeClr val="tx1"/>
                          </a:solidFill>
                          <a:latin typeface="+mn-lt"/>
                          <a:ea typeface="+mn-ea"/>
                          <a:cs typeface="+mn-cs"/>
                        </a:rPr>
                        <a:t>}</a:t>
                      </a:r>
                      <a:endParaRPr lang="en-IN" sz="2800" dirty="0"/>
                    </a:p>
                  </a:txBody>
                  <a:tcPr/>
                </a:tc>
                <a:extLst>
                  <a:ext uri="{0D108BD9-81ED-4DB2-BD59-A6C34878D82A}">
                    <a16:rowId xmlns:a16="http://schemas.microsoft.com/office/drawing/2014/main" val="1069623274"/>
                  </a:ext>
                </a:extLst>
              </a:tr>
            </a:tbl>
          </a:graphicData>
        </a:graphic>
      </p:graphicFrame>
    </p:spTree>
    <p:extLst>
      <p:ext uri="{BB962C8B-B14F-4D97-AF65-F5344CB8AC3E}">
        <p14:creationId xmlns:p14="http://schemas.microsoft.com/office/powerpoint/2010/main" val="6173864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27068"/>
          </a:xfrm>
        </p:spPr>
        <p:txBody>
          <a:bodyPr>
            <a:noAutofit/>
          </a:bodyPr>
          <a:lstStyle/>
          <a:p>
            <a:r>
              <a:rPr lang="en-IN" sz="3600" b="1" i="0" u="none" strike="noStrike" baseline="0" dirty="0">
                <a:latin typeface="FranklinGothic-DemiCnd"/>
              </a:rPr>
              <a:t>Multiple catch Clauses</a:t>
            </a:r>
            <a:endParaRPr lang="en-IN" sz="535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126869" y="580103"/>
            <a:ext cx="12065131" cy="5220929"/>
          </a:xfrm>
        </p:spPr>
        <p:txBody>
          <a:bodyPr>
            <a:normAutofit/>
          </a:bodyPr>
          <a:lstStyle/>
          <a:p>
            <a:pPr algn="just"/>
            <a:r>
              <a:rPr lang="en-US" sz="2400" b="0" i="0" u="none" strike="noStrike" baseline="0" dirty="0">
                <a:latin typeface="Palatino-Roman"/>
              </a:rPr>
              <a:t>In some cases, more than one exception could be raised by a single piece of code. </a:t>
            </a:r>
          </a:p>
          <a:p>
            <a:pPr algn="just"/>
            <a:r>
              <a:rPr lang="en-US" sz="2400" b="0" i="0" u="none" strike="noStrike" baseline="0" dirty="0">
                <a:latin typeface="Palatino-Roman"/>
              </a:rPr>
              <a:t>To handle this type of situation, </a:t>
            </a:r>
            <a:r>
              <a:rPr lang="en-US" sz="2400" b="0" i="0" u="none" strike="noStrike" baseline="0" dirty="0">
                <a:highlight>
                  <a:srgbClr val="FFFF00"/>
                </a:highlight>
                <a:latin typeface="Palatino-Roman"/>
              </a:rPr>
              <a:t>you can specify two or more </a:t>
            </a:r>
            <a:r>
              <a:rPr lang="en-US" sz="2400" b="1" i="0" u="none" strike="noStrike" baseline="0" dirty="0">
                <a:highlight>
                  <a:srgbClr val="FFFF00"/>
                </a:highlight>
                <a:latin typeface="Palatino-Bold"/>
              </a:rPr>
              <a:t>catch </a:t>
            </a:r>
            <a:r>
              <a:rPr lang="en-US" sz="2400" b="0" i="0" u="none" strike="noStrike" baseline="0" dirty="0">
                <a:highlight>
                  <a:srgbClr val="FFFF00"/>
                </a:highlight>
                <a:latin typeface="Palatino-Roman"/>
              </a:rPr>
              <a:t>clauses</a:t>
            </a:r>
            <a:r>
              <a:rPr lang="en-US" sz="2400" b="0" i="0" u="none" strike="noStrike" baseline="0" dirty="0">
                <a:latin typeface="Palatino-Roman"/>
              </a:rPr>
              <a:t>, each</a:t>
            </a:r>
          </a:p>
          <a:p>
            <a:pPr marL="0" indent="0" algn="just">
              <a:buNone/>
            </a:pPr>
            <a:r>
              <a:rPr lang="en-US" sz="2400" b="0" i="0" u="none" strike="noStrike" baseline="0" dirty="0">
                <a:latin typeface="Palatino-Roman"/>
              </a:rPr>
              <a:t> catching </a:t>
            </a:r>
            <a:r>
              <a:rPr lang="en-US" sz="2400" b="0" i="0" u="none" strike="noStrike" baseline="0" dirty="0">
                <a:highlight>
                  <a:srgbClr val="FFFF00"/>
                </a:highlight>
                <a:latin typeface="Palatino-Roman"/>
              </a:rPr>
              <a:t>a different type of exception. </a:t>
            </a:r>
          </a:p>
          <a:p>
            <a:pPr algn="just"/>
            <a:r>
              <a:rPr lang="en-US" sz="2400" b="0" i="0" u="none" strike="noStrike" baseline="0" dirty="0">
                <a:latin typeface="Palatino-Roman"/>
              </a:rPr>
              <a:t>When an exception is thrown, each </a:t>
            </a:r>
            <a:r>
              <a:rPr lang="en-US" sz="2400" b="1" i="0" u="none" strike="noStrike" baseline="0" dirty="0">
                <a:latin typeface="Palatino-Bold"/>
              </a:rPr>
              <a:t>catch </a:t>
            </a:r>
            <a:r>
              <a:rPr lang="en-US" sz="2400" b="0" i="0" u="none" strike="noStrike" baseline="0" dirty="0">
                <a:latin typeface="Palatino-Roman"/>
              </a:rPr>
              <a:t>statement is inspected in order, and the first one whose type matches that of the exception is executed. </a:t>
            </a:r>
          </a:p>
          <a:p>
            <a:pPr algn="just"/>
            <a:r>
              <a:rPr lang="en-US" sz="2400" b="0" i="0" u="none" strike="noStrike" baseline="0" dirty="0">
                <a:latin typeface="Palatino-Roman"/>
              </a:rPr>
              <a:t>After one </a:t>
            </a:r>
            <a:r>
              <a:rPr lang="en-US" sz="2400" b="1" i="0" u="none" strike="noStrike" baseline="0" dirty="0">
                <a:latin typeface="Palatino-Bold"/>
              </a:rPr>
              <a:t>catch </a:t>
            </a:r>
            <a:r>
              <a:rPr lang="en-US" sz="2400" b="0" i="0" u="none" strike="noStrike" baseline="0" dirty="0">
                <a:latin typeface="Palatino-Roman"/>
              </a:rPr>
              <a:t>statement executes, the others are bypassed, and execution continues after the </a:t>
            </a:r>
            <a:r>
              <a:rPr lang="en-US" sz="2400" b="1" i="0" u="none" strike="noStrike" baseline="0" dirty="0">
                <a:latin typeface="Palatino-Bold"/>
              </a:rPr>
              <a:t>try</a:t>
            </a:r>
            <a:r>
              <a:rPr lang="en-US" sz="2400" b="0" i="0" u="none" strike="noStrike" baseline="0" dirty="0">
                <a:latin typeface="Palatino-Roman"/>
              </a:rPr>
              <a:t>/</a:t>
            </a:r>
            <a:r>
              <a:rPr lang="en-US" sz="2400" b="1" i="0" u="none" strike="noStrike" baseline="0" dirty="0">
                <a:latin typeface="Palatino-Bold"/>
              </a:rPr>
              <a:t>catch </a:t>
            </a:r>
            <a:r>
              <a:rPr lang="en-US" sz="2400" b="0" i="0" u="none" strike="noStrike" baseline="0" dirty="0">
                <a:latin typeface="Palatino-Roman"/>
              </a:rPr>
              <a:t>block. </a:t>
            </a:r>
          </a:p>
          <a:p>
            <a:pPr algn="just"/>
            <a:r>
              <a:rPr lang="en-US" sz="2400" b="0" i="0" u="none" strike="noStrike" baseline="0" dirty="0">
                <a:latin typeface="Palatino-Roman"/>
              </a:rPr>
              <a:t>The following example traps two different exception types:</a:t>
            </a:r>
            <a:endParaRPr lang="en-US" sz="3600" b="0" i="0" u="none" strike="noStrike" baseline="0" dirty="0">
              <a:latin typeface="Palatino-Roman"/>
            </a:endParaRPr>
          </a:p>
        </p:txBody>
      </p:sp>
    </p:spTree>
    <p:extLst>
      <p:ext uri="{BB962C8B-B14F-4D97-AF65-F5344CB8AC3E}">
        <p14:creationId xmlns:p14="http://schemas.microsoft.com/office/powerpoint/2010/main" val="3020331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361597"/>
          </a:xfrm>
        </p:spPr>
        <p:txBody>
          <a:bodyPr>
            <a:noAutofit/>
          </a:bodyPr>
          <a:lstStyle/>
          <a:p>
            <a:r>
              <a:rPr lang="en-IN" b="1" i="0" u="none" strike="noStrike" baseline="0" dirty="0">
                <a:solidFill>
                  <a:srgbClr val="C00000"/>
                </a:solidFill>
                <a:latin typeface="FranklinGothic-DemiCnd"/>
              </a:rPr>
              <a:t>Using try and catch</a:t>
            </a:r>
            <a:endParaRPr lang="en-IN" sz="21500" b="1" dirty="0">
              <a:solidFill>
                <a:srgbClr val="C00000"/>
              </a:solidFill>
            </a:endParaRPr>
          </a:p>
        </p:txBody>
      </p:sp>
      <p:graphicFrame>
        <p:nvGraphicFramePr>
          <p:cNvPr id="3" name="Table 3">
            <a:extLst>
              <a:ext uri="{FF2B5EF4-FFF2-40B4-BE49-F238E27FC236}">
                <a16:creationId xmlns:a16="http://schemas.microsoft.com/office/drawing/2014/main" id="{3978B0CA-00F1-449F-9AF5-EA0B054C2575}"/>
              </a:ext>
            </a:extLst>
          </p:cNvPr>
          <p:cNvGraphicFramePr>
            <a:graphicFrameLocks noGrp="1"/>
          </p:cNvGraphicFramePr>
          <p:nvPr>
            <p:ph idx="1"/>
            <p:extLst>
              <p:ext uri="{D42A27DB-BD31-4B8C-83A1-F6EECF244321}">
                <p14:modId xmlns:p14="http://schemas.microsoft.com/office/powerpoint/2010/main" val="1270462718"/>
              </p:ext>
            </p:extLst>
          </p:nvPr>
        </p:nvGraphicFramePr>
        <p:xfrm>
          <a:off x="98323" y="688258"/>
          <a:ext cx="11930920" cy="5349732"/>
        </p:xfrm>
        <a:graphic>
          <a:graphicData uri="http://schemas.openxmlformats.org/drawingml/2006/table">
            <a:tbl>
              <a:tblPr firstRow="1" bandRow="1">
                <a:tableStyleId>{3B4B98B0-60AC-42C2-AFA5-B58CD77FA1E5}</a:tableStyleId>
              </a:tblPr>
              <a:tblGrid>
                <a:gridCol w="6020464">
                  <a:extLst>
                    <a:ext uri="{9D8B030D-6E8A-4147-A177-3AD203B41FA5}">
                      <a16:colId xmlns:a16="http://schemas.microsoft.com/office/drawing/2014/main" val="234279825"/>
                    </a:ext>
                  </a:extLst>
                </a:gridCol>
                <a:gridCol w="5910456">
                  <a:extLst>
                    <a:ext uri="{9D8B030D-6E8A-4147-A177-3AD203B41FA5}">
                      <a16:colId xmlns:a16="http://schemas.microsoft.com/office/drawing/2014/main" val="2056585357"/>
                    </a:ext>
                  </a:extLst>
                </a:gridCol>
              </a:tblGrid>
              <a:tr h="5349732">
                <a:tc>
                  <a:txBody>
                    <a:bodyPr/>
                    <a:lstStyle/>
                    <a:p>
                      <a:r>
                        <a:rPr lang="en-IN" sz="2800" b="0" i="0" u="none" strike="noStrike" kern="1200" baseline="0" dirty="0">
                          <a:solidFill>
                            <a:schemeClr val="tx1"/>
                          </a:solidFill>
                          <a:latin typeface="+mn-lt"/>
                          <a:ea typeface="+mn-ea"/>
                          <a:cs typeface="+mn-cs"/>
                        </a:rPr>
                        <a:t>// Demonstrate multiple catch statements.</a:t>
                      </a:r>
                    </a:p>
                    <a:p>
                      <a:r>
                        <a:rPr lang="en-IN" sz="2800" b="0" i="0" u="none" strike="noStrike" kern="1200" baseline="0" dirty="0">
                          <a:solidFill>
                            <a:schemeClr val="tx1"/>
                          </a:solidFill>
                          <a:latin typeface="+mn-lt"/>
                          <a:ea typeface="+mn-ea"/>
                          <a:cs typeface="+mn-cs"/>
                        </a:rPr>
                        <a:t>class </a:t>
                      </a:r>
                      <a:r>
                        <a:rPr lang="en-IN" sz="2800" b="0" i="0" u="none" strike="noStrike" kern="1200" baseline="0" dirty="0" err="1">
                          <a:solidFill>
                            <a:schemeClr val="tx1"/>
                          </a:solidFill>
                          <a:latin typeface="+mn-lt"/>
                          <a:ea typeface="+mn-ea"/>
                          <a:cs typeface="+mn-cs"/>
                        </a:rPr>
                        <a:t>MultiCatch</a:t>
                      </a:r>
                      <a:r>
                        <a:rPr lang="en-IN" sz="2800" b="0" i="0" u="none" strike="noStrike" kern="1200" baseline="0" dirty="0">
                          <a:solidFill>
                            <a:schemeClr val="tx1"/>
                          </a:solidFill>
                          <a:latin typeface="+mn-lt"/>
                          <a:ea typeface="+mn-ea"/>
                          <a:cs typeface="+mn-cs"/>
                        </a:rPr>
                        <a:t> {</a:t>
                      </a:r>
                    </a:p>
                    <a:p>
                      <a:r>
                        <a:rPr lang="en-US" sz="2800" b="0" i="0" u="none" strike="noStrike" kern="1200" baseline="0" dirty="0">
                          <a:solidFill>
                            <a:schemeClr val="tx1"/>
                          </a:solidFill>
                          <a:latin typeface="+mn-lt"/>
                          <a:ea typeface="+mn-ea"/>
                          <a:cs typeface="+mn-cs"/>
                        </a:rPr>
                        <a:t>public static void main(String </a:t>
                      </a:r>
                      <a:r>
                        <a:rPr lang="en-US" sz="2800" b="0" i="0" u="none" strike="noStrike" kern="1200" baseline="0" dirty="0" err="1">
                          <a:solidFill>
                            <a:schemeClr val="tx1"/>
                          </a:solidFill>
                          <a:latin typeface="+mn-lt"/>
                          <a:ea typeface="+mn-ea"/>
                          <a:cs typeface="+mn-cs"/>
                        </a:rPr>
                        <a:t>args</a:t>
                      </a:r>
                      <a:r>
                        <a:rPr lang="en-US" sz="2800" b="0" i="0" u="none" strike="noStrike" kern="1200" baseline="0" dirty="0">
                          <a:solidFill>
                            <a:schemeClr val="tx1"/>
                          </a:solidFill>
                          <a:latin typeface="+mn-lt"/>
                          <a:ea typeface="+mn-ea"/>
                          <a:cs typeface="+mn-cs"/>
                        </a:rPr>
                        <a:t>[]) {</a:t>
                      </a:r>
                    </a:p>
                    <a:p>
                      <a:r>
                        <a:rPr lang="en-IN" sz="2800" b="0" i="0" u="none" strike="noStrike" kern="1200" baseline="0" dirty="0">
                          <a:solidFill>
                            <a:schemeClr val="tx1"/>
                          </a:solidFill>
                          <a:highlight>
                            <a:srgbClr val="FF00FF"/>
                          </a:highlight>
                          <a:latin typeface="+mn-lt"/>
                          <a:ea typeface="+mn-ea"/>
                          <a:cs typeface="+mn-cs"/>
                        </a:rPr>
                        <a:t>try</a:t>
                      </a:r>
                    </a:p>
                    <a:p>
                      <a:r>
                        <a:rPr lang="en-IN" sz="2800" b="0" i="0" u="none" strike="noStrike" kern="1200" baseline="0" dirty="0">
                          <a:solidFill>
                            <a:schemeClr val="tx1"/>
                          </a:solidFill>
                          <a:latin typeface="+mn-lt"/>
                          <a:ea typeface="+mn-ea"/>
                          <a:cs typeface="+mn-cs"/>
                        </a:rPr>
                        <a:t> {</a:t>
                      </a:r>
                    </a:p>
                    <a:p>
                      <a:r>
                        <a:rPr lang="en-IN" sz="2800" b="0" i="0" u="none" strike="noStrike" kern="1200" baseline="0" dirty="0">
                          <a:solidFill>
                            <a:schemeClr val="tx1"/>
                          </a:solidFill>
                          <a:latin typeface="+mn-lt"/>
                          <a:ea typeface="+mn-ea"/>
                          <a:cs typeface="+mn-cs"/>
                        </a:rPr>
                        <a:t>int a = </a:t>
                      </a:r>
                      <a:r>
                        <a:rPr lang="en-IN" sz="2800" b="0" i="0" u="none" strike="noStrike" kern="1200" baseline="0" dirty="0" err="1">
                          <a:solidFill>
                            <a:schemeClr val="tx1"/>
                          </a:solidFill>
                          <a:latin typeface="+mn-lt"/>
                          <a:ea typeface="+mn-ea"/>
                          <a:cs typeface="+mn-cs"/>
                        </a:rPr>
                        <a:t>args.length</a:t>
                      </a:r>
                      <a:r>
                        <a:rPr lang="en-IN" sz="2800" b="0" i="0" u="none" strike="noStrike" kern="1200" baseline="0" dirty="0">
                          <a:solidFill>
                            <a:schemeClr val="tx1"/>
                          </a:solidFill>
                          <a:latin typeface="+mn-lt"/>
                          <a:ea typeface="+mn-ea"/>
                          <a:cs typeface="+mn-cs"/>
                        </a:rPr>
                        <a:t>;</a:t>
                      </a:r>
                    </a:p>
                    <a:p>
                      <a:r>
                        <a:rPr lang="en-IN" sz="2800" b="0" i="0" u="none" strike="noStrike" kern="1200" baseline="0" dirty="0" err="1">
                          <a:solidFill>
                            <a:schemeClr val="tx1"/>
                          </a:solidFill>
                          <a:latin typeface="+mn-lt"/>
                          <a:ea typeface="+mn-ea"/>
                          <a:cs typeface="+mn-cs"/>
                        </a:rPr>
                        <a:t>System.out.println</a:t>
                      </a:r>
                      <a:r>
                        <a:rPr lang="en-IN" sz="2800" b="0" i="0" u="none" strike="noStrike" kern="1200" baseline="0" dirty="0">
                          <a:solidFill>
                            <a:schemeClr val="tx1"/>
                          </a:solidFill>
                          <a:latin typeface="+mn-lt"/>
                          <a:ea typeface="+mn-ea"/>
                          <a:cs typeface="+mn-cs"/>
                        </a:rPr>
                        <a:t>("a = " + a);</a:t>
                      </a:r>
                    </a:p>
                    <a:p>
                      <a:r>
                        <a:rPr lang="en-IN" sz="2800" b="0" i="0" u="none" strike="noStrike" kern="1200" baseline="0" dirty="0">
                          <a:solidFill>
                            <a:schemeClr val="tx1"/>
                          </a:solidFill>
                          <a:latin typeface="+mn-lt"/>
                          <a:ea typeface="+mn-ea"/>
                          <a:cs typeface="+mn-cs"/>
                        </a:rPr>
                        <a:t>int b = 42 / a;</a:t>
                      </a:r>
                    </a:p>
                    <a:p>
                      <a:r>
                        <a:rPr lang="en-IN" sz="2800" b="0" i="0" u="none" strike="noStrike" kern="1200" baseline="0" dirty="0">
                          <a:solidFill>
                            <a:schemeClr val="tx1"/>
                          </a:solidFill>
                          <a:latin typeface="+mn-lt"/>
                          <a:ea typeface="+mn-ea"/>
                          <a:cs typeface="+mn-cs"/>
                        </a:rPr>
                        <a:t>int c[] = { 1 };</a:t>
                      </a:r>
                      <a:endParaRPr lang="en-IN" sz="3600" dirty="0"/>
                    </a:p>
                  </a:txBody>
                  <a:tcPr/>
                </a:tc>
                <a:tc>
                  <a:txBody>
                    <a:bodyPr/>
                    <a:lstStyle/>
                    <a:p>
                      <a:r>
                        <a:rPr lang="en-IN" sz="2800" b="0" i="0" u="none" strike="noStrike" kern="1200" baseline="0" dirty="0">
                          <a:solidFill>
                            <a:schemeClr val="tx1"/>
                          </a:solidFill>
                          <a:latin typeface="+mn-lt"/>
                          <a:ea typeface="+mn-ea"/>
                          <a:cs typeface="+mn-cs"/>
                        </a:rPr>
                        <a:t>c[42] = 99;</a:t>
                      </a:r>
                    </a:p>
                    <a:p>
                      <a:r>
                        <a:rPr lang="en-IN" sz="2800" b="0" i="0" u="none" strike="noStrike" kern="1200" baseline="0" dirty="0">
                          <a:solidFill>
                            <a:schemeClr val="tx1"/>
                          </a:solidFill>
                          <a:latin typeface="+mn-lt"/>
                          <a:ea typeface="+mn-ea"/>
                          <a:cs typeface="+mn-cs"/>
                        </a:rPr>
                        <a:t>} </a:t>
                      </a:r>
                      <a:r>
                        <a:rPr lang="en-IN" sz="2800" b="0" i="0" u="none" strike="noStrike" kern="1200" baseline="0" dirty="0">
                          <a:solidFill>
                            <a:schemeClr val="tx1"/>
                          </a:solidFill>
                          <a:highlight>
                            <a:srgbClr val="FF00FF"/>
                          </a:highlight>
                          <a:latin typeface="+mn-lt"/>
                          <a:ea typeface="+mn-ea"/>
                          <a:cs typeface="+mn-cs"/>
                        </a:rPr>
                        <a:t>catch</a:t>
                      </a:r>
                      <a:r>
                        <a:rPr lang="en-IN" sz="2800" b="0" i="0" u="none" strike="noStrike" kern="1200" baseline="0" dirty="0">
                          <a:solidFill>
                            <a:schemeClr val="tx1"/>
                          </a:solidFill>
                          <a:latin typeface="+mn-lt"/>
                          <a:ea typeface="+mn-ea"/>
                          <a:cs typeface="+mn-cs"/>
                        </a:rPr>
                        <a:t>(</a:t>
                      </a:r>
                      <a:r>
                        <a:rPr lang="en-IN" sz="2800" b="0" i="0" u="none" strike="noStrike" kern="1200" baseline="0" dirty="0" err="1">
                          <a:solidFill>
                            <a:schemeClr val="tx1"/>
                          </a:solidFill>
                          <a:latin typeface="+mn-lt"/>
                          <a:ea typeface="+mn-ea"/>
                          <a:cs typeface="+mn-cs"/>
                        </a:rPr>
                        <a:t>ArithmeticException</a:t>
                      </a:r>
                      <a:r>
                        <a:rPr lang="en-IN" sz="2800" b="0" i="0" u="none" strike="noStrike" kern="1200" baseline="0" dirty="0">
                          <a:solidFill>
                            <a:schemeClr val="tx1"/>
                          </a:solidFill>
                          <a:latin typeface="+mn-lt"/>
                          <a:ea typeface="+mn-ea"/>
                          <a:cs typeface="+mn-cs"/>
                        </a:rPr>
                        <a:t> e) {</a:t>
                      </a:r>
                    </a:p>
                    <a:p>
                      <a:r>
                        <a:rPr lang="en-US" sz="2800" b="0" i="0" u="none" strike="noStrike" kern="1200" baseline="0" dirty="0" err="1">
                          <a:solidFill>
                            <a:schemeClr val="tx1"/>
                          </a:solidFill>
                          <a:latin typeface="+mn-lt"/>
                          <a:ea typeface="+mn-ea"/>
                          <a:cs typeface="+mn-cs"/>
                        </a:rPr>
                        <a:t>System.out.println</a:t>
                      </a:r>
                      <a:r>
                        <a:rPr lang="en-US" sz="2800" b="0" i="0" u="none" strike="noStrike" kern="1200" baseline="0" dirty="0">
                          <a:solidFill>
                            <a:schemeClr val="tx1"/>
                          </a:solidFill>
                          <a:latin typeface="+mn-lt"/>
                          <a:ea typeface="+mn-ea"/>
                          <a:cs typeface="+mn-cs"/>
                        </a:rPr>
                        <a:t>("Divide by 0: " + </a:t>
                      </a:r>
                      <a:r>
                        <a:rPr lang="en-US" sz="2800" b="0" i="0" u="none" strike="noStrike" kern="1200" baseline="0" dirty="0">
                          <a:solidFill>
                            <a:schemeClr val="tx1"/>
                          </a:solidFill>
                          <a:highlight>
                            <a:srgbClr val="FFFF00"/>
                          </a:highlight>
                          <a:latin typeface="+mn-lt"/>
                          <a:ea typeface="+mn-ea"/>
                          <a:cs typeface="+mn-cs"/>
                        </a:rPr>
                        <a:t>e</a:t>
                      </a:r>
                      <a:r>
                        <a:rPr lang="en-US" sz="2800" b="0" i="0" u="none" strike="noStrike" kern="1200" baseline="0" dirty="0">
                          <a:solidFill>
                            <a:schemeClr val="tx1"/>
                          </a:solidFill>
                          <a:latin typeface="+mn-lt"/>
                          <a:ea typeface="+mn-ea"/>
                          <a:cs typeface="+mn-cs"/>
                        </a:rPr>
                        <a:t>);</a:t>
                      </a:r>
                    </a:p>
                    <a:p>
                      <a:r>
                        <a:rPr lang="en-IN" sz="2800" b="0" i="0" u="none" strike="noStrike" kern="1200" baseline="0" dirty="0">
                          <a:solidFill>
                            <a:schemeClr val="tx1"/>
                          </a:solidFill>
                          <a:latin typeface="+mn-lt"/>
                          <a:ea typeface="+mn-ea"/>
                          <a:cs typeface="+mn-cs"/>
                        </a:rPr>
                        <a:t>} </a:t>
                      </a:r>
                      <a:r>
                        <a:rPr lang="en-IN" sz="2800" b="0" i="0" u="none" strike="noStrike" kern="1200" baseline="0" dirty="0">
                          <a:solidFill>
                            <a:schemeClr val="tx1"/>
                          </a:solidFill>
                          <a:highlight>
                            <a:srgbClr val="FF00FF"/>
                          </a:highlight>
                          <a:latin typeface="+mn-lt"/>
                          <a:ea typeface="+mn-ea"/>
                          <a:cs typeface="+mn-cs"/>
                        </a:rPr>
                        <a:t>catch</a:t>
                      </a:r>
                      <a:r>
                        <a:rPr lang="en-IN" sz="2800" b="0" i="0" u="none" strike="noStrike" kern="1200" baseline="0" dirty="0">
                          <a:solidFill>
                            <a:schemeClr val="tx1"/>
                          </a:solidFill>
                          <a:latin typeface="+mn-lt"/>
                          <a:ea typeface="+mn-ea"/>
                          <a:cs typeface="+mn-cs"/>
                        </a:rPr>
                        <a:t>(</a:t>
                      </a:r>
                      <a:r>
                        <a:rPr lang="en-IN" sz="2800" b="0" i="0" u="none" strike="noStrike" kern="1200" baseline="0" dirty="0" err="1">
                          <a:solidFill>
                            <a:schemeClr val="tx1"/>
                          </a:solidFill>
                          <a:latin typeface="+mn-lt"/>
                          <a:ea typeface="+mn-ea"/>
                          <a:cs typeface="+mn-cs"/>
                        </a:rPr>
                        <a:t>ArrayIndexOutOfBoundsException</a:t>
                      </a:r>
                      <a:r>
                        <a:rPr lang="en-IN" sz="2800" b="0" i="0" u="none" strike="noStrike" kern="1200" baseline="0" dirty="0">
                          <a:solidFill>
                            <a:schemeClr val="tx1"/>
                          </a:solidFill>
                          <a:latin typeface="+mn-lt"/>
                          <a:ea typeface="+mn-ea"/>
                          <a:cs typeface="+mn-cs"/>
                        </a:rPr>
                        <a:t> e) {</a:t>
                      </a:r>
                    </a:p>
                    <a:p>
                      <a:r>
                        <a:rPr lang="en-IN" sz="2800" b="0" i="0" u="none" strike="noStrike" kern="1200" baseline="0" dirty="0" err="1">
                          <a:solidFill>
                            <a:schemeClr val="tx1"/>
                          </a:solidFill>
                          <a:latin typeface="+mn-lt"/>
                          <a:ea typeface="+mn-ea"/>
                          <a:cs typeface="+mn-cs"/>
                        </a:rPr>
                        <a:t>System.out.println</a:t>
                      </a:r>
                      <a:r>
                        <a:rPr lang="en-IN" sz="2800" b="0" i="0" u="none" strike="noStrike" kern="1200" baseline="0" dirty="0">
                          <a:solidFill>
                            <a:schemeClr val="tx1"/>
                          </a:solidFill>
                          <a:latin typeface="+mn-lt"/>
                          <a:ea typeface="+mn-ea"/>
                          <a:cs typeface="+mn-cs"/>
                        </a:rPr>
                        <a:t>("Array index </a:t>
                      </a:r>
                      <a:r>
                        <a:rPr lang="en-IN" sz="2800" b="0" i="0" u="none" strike="noStrike" kern="1200" baseline="0" dirty="0" err="1">
                          <a:solidFill>
                            <a:schemeClr val="tx1"/>
                          </a:solidFill>
                          <a:latin typeface="+mn-lt"/>
                          <a:ea typeface="+mn-ea"/>
                          <a:cs typeface="+mn-cs"/>
                        </a:rPr>
                        <a:t>oob</a:t>
                      </a:r>
                      <a:r>
                        <a:rPr lang="en-IN" sz="2800" b="0" i="0" u="none" strike="noStrike" kern="1200" baseline="0" dirty="0">
                          <a:solidFill>
                            <a:schemeClr val="tx1"/>
                          </a:solidFill>
                          <a:latin typeface="+mn-lt"/>
                          <a:ea typeface="+mn-ea"/>
                          <a:cs typeface="+mn-cs"/>
                        </a:rPr>
                        <a:t>: " + </a:t>
                      </a:r>
                      <a:r>
                        <a:rPr lang="en-IN" sz="2800" b="0" i="0" u="none" strike="noStrike" kern="1200" baseline="0" dirty="0">
                          <a:solidFill>
                            <a:schemeClr val="tx1"/>
                          </a:solidFill>
                          <a:highlight>
                            <a:srgbClr val="FFFF00"/>
                          </a:highlight>
                          <a:latin typeface="+mn-lt"/>
                          <a:ea typeface="+mn-ea"/>
                          <a:cs typeface="+mn-cs"/>
                        </a:rPr>
                        <a:t>e</a:t>
                      </a:r>
                      <a:r>
                        <a:rPr lang="en-IN" sz="2800" b="0" i="0" u="none" strike="noStrike" kern="1200" baseline="0" dirty="0">
                          <a:solidFill>
                            <a:schemeClr val="tx1"/>
                          </a:solidFill>
                          <a:latin typeface="+mn-lt"/>
                          <a:ea typeface="+mn-ea"/>
                          <a:cs typeface="+mn-cs"/>
                        </a:rPr>
                        <a:t>);</a:t>
                      </a:r>
                    </a:p>
                    <a:p>
                      <a:r>
                        <a:rPr lang="en-IN" sz="2800" b="0" i="0" u="none" strike="noStrike" kern="1200" baseline="0" dirty="0">
                          <a:solidFill>
                            <a:schemeClr val="tx1"/>
                          </a:solidFill>
                          <a:latin typeface="+mn-lt"/>
                          <a:ea typeface="+mn-ea"/>
                          <a:cs typeface="+mn-cs"/>
                        </a:rPr>
                        <a:t>}</a:t>
                      </a:r>
                    </a:p>
                    <a:p>
                      <a:r>
                        <a:rPr lang="en-US" sz="2800" b="0" i="0" u="none" strike="noStrike" kern="1200" baseline="0" dirty="0" err="1">
                          <a:solidFill>
                            <a:schemeClr val="tx1"/>
                          </a:solidFill>
                          <a:latin typeface="+mn-lt"/>
                          <a:ea typeface="+mn-ea"/>
                          <a:cs typeface="+mn-cs"/>
                        </a:rPr>
                        <a:t>System.out.println</a:t>
                      </a:r>
                      <a:r>
                        <a:rPr lang="en-US" sz="2800" b="0" i="0" u="none" strike="noStrike" kern="1200" baseline="0" dirty="0">
                          <a:solidFill>
                            <a:schemeClr val="tx1"/>
                          </a:solidFill>
                          <a:latin typeface="+mn-lt"/>
                          <a:ea typeface="+mn-ea"/>
                          <a:cs typeface="+mn-cs"/>
                        </a:rPr>
                        <a:t>("After try/catch blocks.");</a:t>
                      </a:r>
                    </a:p>
                    <a:p>
                      <a:r>
                        <a:rPr lang="en-IN" sz="2800" b="0" i="0" u="none" strike="noStrike" kern="1200" baseline="0" dirty="0">
                          <a:solidFill>
                            <a:schemeClr val="tx1"/>
                          </a:solidFill>
                          <a:latin typeface="+mn-lt"/>
                          <a:ea typeface="+mn-ea"/>
                          <a:cs typeface="+mn-cs"/>
                        </a:rPr>
                        <a:t>}}</a:t>
                      </a:r>
                      <a:endParaRPr lang="en-IN" sz="4000" dirty="0"/>
                    </a:p>
                  </a:txBody>
                  <a:tcPr/>
                </a:tc>
                <a:extLst>
                  <a:ext uri="{0D108BD9-81ED-4DB2-BD59-A6C34878D82A}">
                    <a16:rowId xmlns:a16="http://schemas.microsoft.com/office/drawing/2014/main" val="1069623274"/>
                  </a:ext>
                </a:extLst>
              </a:tr>
            </a:tbl>
          </a:graphicData>
        </a:graphic>
      </p:graphicFrame>
    </p:spTree>
    <p:extLst>
      <p:ext uri="{BB962C8B-B14F-4D97-AF65-F5344CB8AC3E}">
        <p14:creationId xmlns:p14="http://schemas.microsoft.com/office/powerpoint/2010/main" val="3951424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27068"/>
          </a:xfrm>
        </p:spPr>
        <p:txBody>
          <a:bodyPr>
            <a:noAutofit/>
          </a:bodyPr>
          <a:lstStyle/>
          <a:p>
            <a:r>
              <a:rPr lang="en-IN" sz="3600" b="1" i="0" u="none" strike="noStrike" baseline="0" dirty="0">
                <a:latin typeface="FranklinGothic-DemiCnd"/>
              </a:rPr>
              <a:t>Multiple catch Clauses</a:t>
            </a:r>
            <a:endParaRPr lang="en-IN" sz="535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372676" y="658761"/>
            <a:ext cx="12065131" cy="5220929"/>
          </a:xfrm>
        </p:spPr>
        <p:txBody>
          <a:bodyPr>
            <a:normAutofit/>
          </a:bodyPr>
          <a:lstStyle/>
          <a:p>
            <a:pPr algn="l"/>
            <a:r>
              <a:rPr lang="en-IN" sz="2400" b="1" i="0" u="none" strike="noStrike" baseline="0" dirty="0">
                <a:latin typeface="Courier"/>
              </a:rPr>
              <a:t>C:\&gt;java </a:t>
            </a:r>
            <a:r>
              <a:rPr lang="en-IN" sz="2400" b="1" i="0" u="none" strike="noStrike" baseline="0" dirty="0" err="1">
                <a:latin typeface="Courier"/>
              </a:rPr>
              <a:t>MultiCatch</a:t>
            </a:r>
            <a:endParaRPr lang="en-IN" sz="2400" b="1" i="0" u="none" strike="noStrike" baseline="0" dirty="0">
              <a:latin typeface="Courier"/>
            </a:endParaRPr>
          </a:p>
          <a:p>
            <a:pPr marL="0" indent="0" algn="l">
              <a:buNone/>
            </a:pPr>
            <a:r>
              <a:rPr lang="en-IN" sz="2400" b="1" i="0" u="none" strike="noStrike" baseline="0" dirty="0">
                <a:latin typeface="Courier"/>
              </a:rPr>
              <a:t>	</a:t>
            </a:r>
            <a:r>
              <a:rPr lang="en-IN" sz="2400" b="1" i="0" u="none" strike="noStrike" baseline="0" dirty="0">
                <a:solidFill>
                  <a:srgbClr val="00B050"/>
                </a:solidFill>
                <a:latin typeface="Courier"/>
              </a:rPr>
              <a:t>a = 0</a:t>
            </a:r>
          </a:p>
          <a:p>
            <a:pPr marL="0" indent="0" algn="l">
              <a:buNone/>
            </a:pPr>
            <a:r>
              <a:rPr lang="en-US" sz="2400" b="1" i="0" u="none" strike="noStrike" baseline="0" dirty="0">
                <a:solidFill>
                  <a:srgbClr val="00B050"/>
                </a:solidFill>
                <a:latin typeface="Courier"/>
              </a:rPr>
              <a:t>	Divide by 0: </a:t>
            </a:r>
            <a:r>
              <a:rPr lang="en-US" sz="2400" b="1" i="0" u="none" strike="noStrike" baseline="0" dirty="0" err="1">
                <a:solidFill>
                  <a:srgbClr val="00B050"/>
                </a:solidFill>
                <a:latin typeface="Courier"/>
              </a:rPr>
              <a:t>java.lang.ArithmeticException</a:t>
            </a:r>
            <a:r>
              <a:rPr lang="en-US" sz="2400" b="1" i="0" u="none" strike="noStrike" baseline="0" dirty="0">
                <a:solidFill>
                  <a:srgbClr val="00B050"/>
                </a:solidFill>
                <a:latin typeface="Courier"/>
              </a:rPr>
              <a:t>: / by zero</a:t>
            </a:r>
          </a:p>
          <a:p>
            <a:pPr marL="0" indent="0" algn="l">
              <a:buNone/>
            </a:pPr>
            <a:r>
              <a:rPr lang="en-IN" sz="2400" b="1" i="0" u="none" strike="noStrike" baseline="0" dirty="0">
                <a:solidFill>
                  <a:srgbClr val="00B050"/>
                </a:solidFill>
                <a:latin typeface="Courier"/>
              </a:rPr>
              <a:t>	After try/catch blocks.</a:t>
            </a:r>
          </a:p>
          <a:p>
            <a:pPr algn="l"/>
            <a:r>
              <a:rPr lang="en-IN" sz="2400" b="1" i="0" u="none" strike="noStrike" baseline="0" dirty="0">
                <a:latin typeface="Courier"/>
              </a:rPr>
              <a:t>C:\&gt;java </a:t>
            </a:r>
            <a:r>
              <a:rPr lang="en-IN" sz="2400" b="1" i="0" u="none" strike="noStrike" baseline="0" dirty="0" err="1">
                <a:latin typeface="Courier"/>
              </a:rPr>
              <a:t>MultiCatch</a:t>
            </a:r>
            <a:r>
              <a:rPr lang="en-IN" sz="2400" b="1" i="0" u="none" strike="noStrike" baseline="0" dirty="0">
                <a:latin typeface="Courier"/>
              </a:rPr>
              <a:t> </a:t>
            </a:r>
            <a:r>
              <a:rPr lang="en-IN" sz="2400" b="1" i="0" u="none" strike="noStrike" baseline="0" dirty="0" err="1">
                <a:latin typeface="Courier"/>
              </a:rPr>
              <a:t>TestArg</a:t>
            </a:r>
            <a:endParaRPr lang="en-IN" sz="2400" b="1" i="0" u="none" strike="noStrike" baseline="0" dirty="0">
              <a:latin typeface="Courier"/>
            </a:endParaRPr>
          </a:p>
          <a:p>
            <a:pPr marL="0" indent="0" algn="l">
              <a:buNone/>
            </a:pPr>
            <a:r>
              <a:rPr lang="en-IN" sz="2400" b="1" i="0" u="none" strike="noStrike" baseline="0" dirty="0">
                <a:latin typeface="Courier"/>
              </a:rPr>
              <a:t>	</a:t>
            </a:r>
            <a:r>
              <a:rPr lang="en-IN" sz="2400" b="1" i="0" u="none" strike="noStrike" baseline="0" dirty="0">
                <a:solidFill>
                  <a:srgbClr val="00B050"/>
                </a:solidFill>
                <a:latin typeface="Courier"/>
              </a:rPr>
              <a:t>a = 1</a:t>
            </a:r>
          </a:p>
          <a:p>
            <a:pPr marL="0" indent="0" algn="l">
              <a:buNone/>
            </a:pPr>
            <a:r>
              <a:rPr lang="en-IN" sz="2400" b="1" i="0" u="none" strike="noStrike" baseline="0" dirty="0">
                <a:solidFill>
                  <a:srgbClr val="00B050"/>
                </a:solidFill>
                <a:latin typeface="Courier"/>
              </a:rPr>
              <a:t>	Array index </a:t>
            </a:r>
            <a:r>
              <a:rPr lang="en-IN" sz="2400" b="1" i="0" u="none" strike="noStrike" baseline="0" dirty="0" err="1">
                <a:solidFill>
                  <a:srgbClr val="00B050"/>
                </a:solidFill>
                <a:latin typeface="Courier"/>
              </a:rPr>
              <a:t>oob</a:t>
            </a:r>
            <a:r>
              <a:rPr lang="en-IN" sz="2400" b="1" i="0" u="none" strike="noStrike" baseline="0" dirty="0">
                <a:solidFill>
                  <a:srgbClr val="00B050"/>
                </a:solidFill>
                <a:latin typeface="Courier"/>
              </a:rPr>
              <a:t>: java.lang.ArrayIndexOutOfBoundsException:42</a:t>
            </a:r>
          </a:p>
          <a:p>
            <a:pPr marL="0" indent="0" algn="l">
              <a:buNone/>
            </a:pPr>
            <a:r>
              <a:rPr lang="en-IN" sz="2400" b="1" i="0" u="none" strike="noStrike" baseline="0" dirty="0">
                <a:solidFill>
                  <a:srgbClr val="00B050"/>
                </a:solidFill>
                <a:latin typeface="Courier"/>
              </a:rPr>
              <a:t>	After try/catch blocks.</a:t>
            </a:r>
            <a:endParaRPr lang="en-US" sz="4400" b="1" i="0" u="none" strike="noStrike" baseline="0" dirty="0">
              <a:solidFill>
                <a:srgbClr val="00B050"/>
              </a:solidFill>
              <a:latin typeface="Palatino-Roman"/>
            </a:endParaRPr>
          </a:p>
        </p:txBody>
      </p:sp>
    </p:spTree>
    <p:extLst>
      <p:ext uri="{BB962C8B-B14F-4D97-AF65-F5344CB8AC3E}">
        <p14:creationId xmlns:p14="http://schemas.microsoft.com/office/powerpoint/2010/main" val="941455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BF35C2C-A382-9CB3-49E5-794CA16EB325}"/>
              </a:ext>
            </a:extLst>
          </p:cNvPr>
          <p:cNvSpPr>
            <a:spLocks noGrp="1"/>
          </p:cNvSpPr>
          <p:nvPr>
            <p:ph sz="half" idx="2"/>
          </p:nvPr>
        </p:nvSpPr>
        <p:spPr>
          <a:xfrm>
            <a:off x="616017" y="308009"/>
            <a:ext cx="5476326" cy="5160718"/>
          </a:xfrm>
        </p:spPr>
        <p:txBody>
          <a:bodyPr>
            <a:normAutofit fontScale="925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MultipleCatchBlock2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a:t>
            </a:r>
            <a:r>
              <a:rPr lang="en-IN" b="0" i="0" dirty="0">
                <a:solidFill>
                  <a:srgbClr val="C00000"/>
                </a:solidFill>
                <a:effectLst/>
                <a:latin typeface="inter-regular"/>
              </a:rPr>
              <a:t>10</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ArithmeticException</a:t>
            </a:r>
            <a:r>
              <a:rPr lang="en-IN" b="0" i="0" dirty="0">
                <a:solidFill>
                  <a:srgbClr val="000000"/>
                </a:solidFill>
                <a:effectLst/>
                <a:latin typeface="inter-regular"/>
              </a:rPr>
              <a:t> e)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"Arithmetic Exception occurs"</a:t>
            </a:r>
            <a:r>
              <a:rPr lang="en-IN" b="0" i="0" dirty="0">
                <a:solidFill>
                  <a:srgbClr val="000000"/>
                </a:solidFill>
                <a:effectLst/>
                <a:latin typeface="inter-regular"/>
              </a:rPr>
              <a:t>);                         }   </a:t>
            </a:r>
          </a:p>
        </p:txBody>
      </p:sp>
      <p:sp>
        <p:nvSpPr>
          <p:cNvPr id="6" name="Content Placeholder 5">
            <a:extLst>
              <a:ext uri="{FF2B5EF4-FFF2-40B4-BE49-F238E27FC236}">
                <a16:creationId xmlns:a16="http://schemas.microsoft.com/office/drawing/2014/main" id="{9A08884E-2890-4CFB-A764-5F27E1A18CEA}"/>
              </a:ext>
            </a:extLst>
          </p:cNvPr>
          <p:cNvSpPr>
            <a:spLocks noGrp="1"/>
          </p:cNvSpPr>
          <p:nvPr>
            <p:ph sz="quarter" idx="4"/>
          </p:nvPr>
        </p:nvSpPr>
        <p:spPr>
          <a:xfrm>
            <a:off x="6275672" y="308009"/>
            <a:ext cx="4781842" cy="5150853"/>
          </a:xfrm>
        </p:spPr>
        <p:txBody>
          <a:bodyPr>
            <a:normAutofit fontScale="92500" lnSpcReduction="20000"/>
          </a:bodyPr>
          <a:lstStyle/>
          <a:p>
            <a:pPr marL="0" indent="0" algn="just">
              <a:buNone/>
            </a:pP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ArrayIndexOutOfBoundsException</a:t>
            </a:r>
            <a:r>
              <a:rPr lang="en-IN" b="0" i="0" dirty="0">
                <a:solidFill>
                  <a:srgbClr val="000000"/>
                </a:solidFill>
                <a:effectLst/>
                <a:latin typeface="inter-regular"/>
              </a:rPr>
              <a:t> e)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ArrayIndexOutOfBounds</a:t>
            </a:r>
            <a:r>
              <a:rPr lang="en-IN" b="0" i="0" dirty="0">
                <a:solidFill>
                  <a:srgbClr val="0000FF"/>
                </a:solidFill>
                <a:effectLst/>
                <a:latin typeface="inter-regular"/>
              </a:rPr>
              <a:t> Exception occurs"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a:t>
            </a:r>
          </a:p>
          <a:p>
            <a:pPr marL="0" indent="0" algn="just">
              <a:buNone/>
            </a:pPr>
            <a:r>
              <a:rPr lang="en-IN" b="0" i="0" dirty="0">
                <a:solidFill>
                  <a:srgbClr val="000000"/>
                </a:solidFill>
                <a:effectLst/>
                <a:latin typeface="inter-regular"/>
              </a:rPr>
              <a:t>        {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"Parent Exception occurs"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2848156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27068"/>
          </a:xfrm>
        </p:spPr>
        <p:txBody>
          <a:bodyPr>
            <a:noAutofit/>
          </a:bodyPr>
          <a:lstStyle/>
          <a:p>
            <a:r>
              <a:rPr lang="en-IN" sz="3600" b="1" i="0" u="none" strike="noStrike" baseline="0" dirty="0">
                <a:latin typeface="FranklinGothic-DemiCnd"/>
              </a:rPr>
              <a:t>Multiple catch Clauses</a:t>
            </a:r>
            <a:endParaRPr lang="en-IN" sz="535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372676" y="658761"/>
            <a:ext cx="11535239" cy="5220929"/>
          </a:xfrm>
        </p:spPr>
        <p:txBody>
          <a:bodyPr>
            <a:normAutofit/>
          </a:bodyPr>
          <a:lstStyle/>
          <a:p>
            <a:pPr algn="just"/>
            <a:r>
              <a:rPr lang="en-US" sz="2400" b="1" i="0" u="none" strike="noStrike" baseline="0" dirty="0">
                <a:latin typeface="Palatino-Roman"/>
              </a:rPr>
              <a:t>When you use multiple </a:t>
            </a:r>
            <a:r>
              <a:rPr lang="en-US" sz="2400" b="1" i="0" u="none" strike="noStrike" baseline="0" dirty="0">
                <a:latin typeface="Palatino-Bold"/>
              </a:rPr>
              <a:t>catch </a:t>
            </a:r>
            <a:r>
              <a:rPr lang="en-US" sz="2400" b="1" i="0" u="none" strike="noStrike" baseline="0" dirty="0">
                <a:latin typeface="Palatino-Roman"/>
              </a:rPr>
              <a:t>statements, it is important to remember that exception   subclasses must come before any of their </a:t>
            </a:r>
            <a:r>
              <a:rPr lang="en-US" sz="2400" b="1" i="0" u="none" strike="noStrike" baseline="0" dirty="0" err="1">
                <a:latin typeface="Palatino-Roman"/>
              </a:rPr>
              <a:t>superclasses</a:t>
            </a:r>
            <a:r>
              <a:rPr lang="en-US" sz="2400" b="1" i="0" u="none" strike="noStrike" baseline="0" dirty="0">
                <a:latin typeface="Palatino-Roman"/>
              </a:rPr>
              <a:t>.</a:t>
            </a:r>
          </a:p>
          <a:p>
            <a:pPr algn="just"/>
            <a:r>
              <a:rPr lang="en-US" sz="2400" b="0" i="0" u="none" strike="noStrike" baseline="0" dirty="0">
                <a:latin typeface="Palatino-Roman"/>
              </a:rPr>
              <a:t> This is because a </a:t>
            </a:r>
            <a:r>
              <a:rPr lang="en-US" sz="2400" b="1" i="0" u="none" strike="noStrike" baseline="0" dirty="0">
                <a:latin typeface="Palatino-Bold"/>
              </a:rPr>
              <a:t>catch </a:t>
            </a:r>
            <a:r>
              <a:rPr lang="en-US" sz="2400" b="0" i="0" u="none" strike="noStrike" baseline="0" dirty="0">
                <a:latin typeface="Palatino-Roman"/>
              </a:rPr>
              <a:t>statement that uses a superclass will catch exceptions of that type plus any of its subclasses. </a:t>
            </a:r>
          </a:p>
          <a:p>
            <a:pPr algn="just"/>
            <a:r>
              <a:rPr lang="en-US" sz="2400" b="0" i="0" u="none" strike="noStrike" baseline="0" dirty="0">
                <a:latin typeface="Palatino-Roman"/>
              </a:rPr>
              <a:t>Thus, a subclass would never be reached if it came after its superclass.</a:t>
            </a:r>
            <a:endParaRPr lang="en-US" sz="5400" b="1" i="0" u="none" strike="noStrike" baseline="0" dirty="0">
              <a:latin typeface="Palatino-Roman"/>
            </a:endParaRPr>
          </a:p>
        </p:txBody>
      </p:sp>
    </p:spTree>
    <p:extLst>
      <p:ext uri="{BB962C8B-B14F-4D97-AF65-F5344CB8AC3E}">
        <p14:creationId xmlns:p14="http://schemas.microsoft.com/office/powerpoint/2010/main" val="100792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7496-2568-4F16-8E73-154D8D55D75F}"/>
              </a:ext>
            </a:extLst>
          </p:cNvPr>
          <p:cNvSpPr>
            <a:spLocks noGrp="1"/>
          </p:cNvSpPr>
          <p:nvPr>
            <p:ph type="title"/>
          </p:nvPr>
        </p:nvSpPr>
        <p:spPr>
          <a:xfrm>
            <a:off x="390617" y="292963"/>
            <a:ext cx="10664237" cy="621437"/>
          </a:xfrm>
        </p:spPr>
        <p:txBody>
          <a:bodyPr/>
          <a:lstStyle/>
          <a:p>
            <a:r>
              <a:rPr lang="en-US" dirty="0"/>
              <a:t>PACKAGES</a:t>
            </a:r>
            <a:endParaRPr lang="en-IN" dirty="0"/>
          </a:p>
        </p:txBody>
      </p:sp>
      <p:sp>
        <p:nvSpPr>
          <p:cNvPr id="3" name="Content Placeholder 2">
            <a:extLst>
              <a:ext uri="{FF2B5EF4-FFF2-40B4-BE49-F238E27FC236}">
                <a16:creationId xmlns:a16="http://schemas.microsoft.com/office/drawing/2014/main" id="{41B83281-092D-403B-ABA1-93039CC59B03}"/>
              </a:ext>
            </a:extLst>
          </p:cNvPr>
          <p:cNvSpPr>
            <a:spLocks noGrp="1"/>
          </p:cNvSpPr>
          <p:nvPr>
            <p:ph idx="1"/>
          </p:nvPr>
        </p:nvSpPr>
        <p:spPr>
          <a:xfrm>
            <a:off x="506028" y="834501"/>
            <a:ext cx="11114842" cy="5104659"/>
          </a:xfrm>
        </p:spPr>
        <p:txBody>
          <a:bodyPr>
            <a:normAutofit fontScale="92500" lnSpcReduction="10000"/>
          </a:bodyPr>
          <a:lstStyle/>
          <a:p>
            <a:pPr algn="just"/>
            <a:r>
              <a:rPr lang="en-US" sz="2400" i="0" u="none" strike="noStrike" baseline="0" dirty="0">
                <a:latin typeface="Palatino-Roman"/>
              </a:rPr>
              <a:t>After a while, without some way to manage the name space, you could run out of convenient, descriptive names for individual classes.</a:t>
            </a:r>
          </a:p>
          <a:p>
            <a:pPr algn="just"/>
            <a:r>
              <a:rPr lang="en-US" sz="2400" i="0" u="none" strike="noStrike" baseline="0" dirty="0">
                <a:latin typeface="Palatino-Roman"/>
              </a:rPr>
              <a:t>The name you choose for a class SHOULD  be reasonably unique and not collide with class names chosen by other programmers.</a:t>
            </a:r>
            <a:r>
              <a:rPr lang="en-IN" sz="2400" i="0" u="none" strike="noStrike" baseline="0" dirty="0">
                <a:latin typeface="Palatino-Roman"/>
              </a:rPr>
              <a:t> </a:t>
            </a:r>
          </a:p>
          <a:p>
            <a:pPr algn="just"/>
            <a:r>
              <a:rPr lang="en-IN" sz="2400" i="0" u="none" strike="noStrike" baseline="0" dirty="0">
                <a:solidFill>
                  <a:srgbClr val="FF0000"/>
                </a:solidFill>
                <a:latin typeface="Palatino-Roman"/>
              </a:rPr>
              <a:t>Java </a:t>
            </a:r>
            <a:r>
              <a:rPr lang="en-US" sz="2400" i="0" u="none" strike="noStrike" baseline="0" dirty="0">
                <a:solidFill>
                  <a:srgbClr val="FF0000"/>
                </a:solidFill>
                <a:latin typeface="Palatino-Roman"/>
              </a:rPr>
              <a:t>provides a mechanism for partitioning the class name space into more manageable chunks. This mechanism is the package. </a:t>
            </a:r>
          </a:p>
          <a:p>
            <a:pPr algn="just"/>
            <a:r>
              <a:rPr lang="en-US" sz="2800" i="0" u="none" strike="noStrike" baseline="0" dirty="0">
                <a:latin typeface="Palatino-Roman"/>
              </a:rPr>
              <a:t>The package is both a naming and a visibility control mechanism.</a:t>
            </a:r>
          </a:p>
          <a:p>
            <a:pPr algn="just"/>
            <a:r>
              <a:rPr lang="en-US" sz="2400" i="0" u="none" strike="noStrike" baseline="0" dirty="0">
                <a:latin typeface="Palatino-Roman"/>
              </a:rPr>
              <a:t>You can define classes inside a package that are not accessible by code outside that package. </a:t>
            </a:r>
          </a:p>
          <a:p>
            <a:pPr algn="just"/>
            <a:r>
              <a:rPr lang="en-US" sz="2400" i="0" u="none" strike="noStrike" baseline="0" dirty="0">
                <a:latin typeface="Palatino-Roman"/>
              </a:rPr>
              <a:t>You can also define class members that are only exposed to other members of the same package. </a:t>
            </a:r>
            <a:endParaRPr lang="en-IN" sz="2800" dirty="0"/>
          </a:p>
        </p:txBody>
      </p:sp>
    </p:spTree>
    <p:extLst>
      <p:ext uri="{BB962C8B-B14F-4D97-AF65-F5344CB8AC3E}">
        <p14:creationId xmlns:p14="http://schemas.microsoft.com/office/powerpoint/2010/main" val="29305597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27068"/>
          </a:xfrm>
        </p:spPr>
        <p:txBody>
          <a:bodyPr>
            <a:noAutofit/>
          </a:bodyPr>
          <a:lstStyle/>
          <a:p>
            <a:r>
              <a:rPr lang="en-IN" sz="2800" b="1" i="0" u="none" strike="noStrike" baseline="0" dirty="0">
                <a:latin typeface="FranklinGothic-DemiCnd"/>
              </a:rPr>
              <a:t>Nested try Statements</a:t>
            </a:r>
            <a:endParaRPr lang="en-IN" sz="924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372676" y="658761"/>
            <a:ext cx="11612847" cy="5220929"/>
          </a:xfrm>
        </p:spPr>
        <p:txBody>
          <a:bodyPr>
            <a:normAutofit lnSpcReduction="10000"/>
          </a:bodyPr>
          <a:lstStyle/>
          <a:p>
            <a:pPr algn="just"/>
            <a:r>
              <a:rPr lang="en-US" sz="2400" b="0" i="0" u="none" strike="noStrike" baseline="0" dirty="0">
                <a:latin typeface="Palatino-Roman"/>
              </a:rPr>
              <a:t>The </a:t>
            </a:r>
            <a:r>
              <a:rPr lang="en-US" sz="2400" b="1" i="0" u="none" strike="noStrike" baseline="0" dirty="0">
                <a:latin typeface="Palatino-Bold"/>
              </a:rPr>
              <a:t>try </a:t>
            </a:r>
            <a:r>
              <a:rPr lang="en-US" sz="2400" b="0" i="0" u="none" strike="noStrike" baseline="0" dirty="0">
                <a:latin typeface="Palatino-Roman"/>
              </a:rPr>
              <a:t>statement can be nested. </a:t>
            </a:r>
          </a:p>
          <a:p>
            <a:pPr algn="just"/>
            <a:r>
              <a:rPr lang="en-US" sz="2400" b="0" i="0" u="none" strike="noStrike" baseline="0" dirty="0">
                <a:latin typeface="Palatino-Roman"/>
              </a:rPr>
              <a:t>That is, a </a:t>
            </a:r>
            <a:r>
              <a:rPr lang="en-US" sz="2400" b="1" i="0" u="none" strike="noStrike" baseline="0" dirty="0">
                <a:latin typeface="Palatino-Bold"/>
              </a:rPr>
              <a:t>try </a:t>
            </a:r>
            <a:r>
              <a:rPr lang="en-US" sz="2400" b="0" i="0" u="none" strike="noStrike" baseline="0" dirty="0">
                <a:latin typeface="Palatino-Roman"/>
              </a:rPr>
              <a:t>statement can be inside the block of another </a:t>
            </a:r>
            <a:r>
              <a:rPr lang="en-US" sz="2400" b="1" i="0" u="none" strike="noStrike" baseline="0" dirty="0">
                <a:latin typeface="Palatino-Bold"/>
              </a:rPr>
              <a:t>try</a:t>
            </a:r>
            <a:r>
              <a:rPr lang="en-US" sz="2400" b="0" i="0" u="none" strike="noStrike" baseline="0" dirty="0">
                <a:latin typeface="Palatino-Roman"/>
              </a:rPr>
              <a:t>.</a:t>
            </a:r>
          </a:p>
          <a:p>
            <a:pPr algn="just"/>
            <a:r>
              <a:rPr lang="en-US" sz="2400" b="0" i="0" u="none" strike="noStrike" baseline="0" dirty="0">
                <a:latin typeface="Palatino-Roman"/>
              </a:rPr>
              <a:t>Each time a </a:t>
            </a:r>
            <a:r>
              <a:rPr lang="en-US" sz="2400" b="1" i="0" u="none" strike="noStrike" baseline="0" dirty="0">
                <a:latin typeface="Palatino-Bold"/>
              </a:rPr>
              <a:t>try </a:t>
            </a:r>
            <a:r>
              <a:rPr lang="en-US" sz="2400" b="0" i="0" u="none" strike="noStrike" baseline="0" dirty="0">
                <a:latin typeface="Palatino-Roman"/>
              </a:rPr>
              <a:t>statement is entered, the context of that exception is pushed on the stack. </a:t>
            </a:r>
          </a:p>
          <a:p>
            <a:pPr algn="just"/>
            <a:r>
              <a:rPr lang="en-US" sz="2400" b="0" i="0" u="none" strike="noStrike" baseline="0" dirty="0">
                <a:highlight>
                  <a:srgbClr val="FFFF00"/>
                </a:highlight>
                <a:latin typeface="Palatino-Roman"/>
              </a:rPr>
              <a:t>If an inner </a:t>
            </a:r>
            <a:r>
              <a:rPr lang="en-US" sz="2400" b="1" i="0" u="none" strike="noStrike" baseline="0" dirty="0">
                <a:highlight>
                  <a:srgbClr val="FFFF00"/>
                </a:highlight>
                <a:latin typeface="Palatino-Bold"/>
              </a:rPr>
              <a:t>try </a:t>
            </a:r>
            <a:r>
              <a:rPr lang="en-US" sz="2400" b="0" i="0" u="none" strike="noStrike" baseline="0" dirty="0">
                <a:highlight>
                  <a:srgbClr val="FFFF00"/>
                </a:highlight>
                <a:latin typeface="Palatino-Roman"/>
              </a:rPr>
              <a:t>statement does not have a </a:t>
            </a:r>
            <a:r>
              <a:rPr lang="en-US" sz="2400" b="1" i="0" u="none" strike="noStrike" baseline="0" dirty="0">
                <a:highlight>
                  <a:srgbClr val="FFFF00"/>
                </a:highlight>
                <a:latin typeface="Palatino-Bold"/>
              </a:rPr>
              <a:t>catch </a:t>
            </a:r>
            <a:r>
              <a:rPr lang="en-US" sz="2400" b="0" i="0" u="none" strike="noStrike" baseline="0" dirty="0">
                <a:highlight>
                  <a:srgbClr val="FFFF00"/>
                </a:highlight>
                <a:latin typeface="Palatino-Roman"/>
              </a:rPr>
              <a:t>handler for a particular exception, the stack is unwound and the next </a:t>
            </a:r>
            <a:r>
              <a:rPr lang="en-US" sz="2400" b="1" i="0" u="none" strike="noStrike" baseline="0" dirty="0">
                <a:highlight>
                  <a:srgbClr val="FFFF00"/>
                </a:highlight>
                <a:latin typeface="Palatino-Bold"/>
              </a:rPr>
              <a:t>try </a:t>
            </a:r>
            <a:r>
              <a:rPr lang="en-US" sz="2400" b="0" i="0" u="none" strike="noStrike" baseline="0" dirty="0">
                <a:highlight>
                  <a:srgbClr val="FFFF00"/>
                </a:highlight>
                <a:latin typeface="Palatino-Roman"/>
              </a:rPr>
              <a:t>statement’s </a:t>
            </a:r>
            <a:r>
              <a:rPr lang="en-US" sz="2400" b="1" i="0" u="none" strike="noStrike" baseline="0" dirty="0">
                <a:highlight>
                  <a:srgbClr val="FFFF00"/>
                </a:highlight>
                <a:latin typeface="Palatino-Bold"/>
              </a:rPr>
              <a:t>catch </a:t>
            </a:r>
            <a:r>
              <a:rPr lang="en-US" sz="2400" b="0" i="0" u="none" strike="noStrike" baseline="0" dirty="0">
                <a:highlight>
                  <a:srgbClr val="FFFF00"/>
                </a:highlight>
                <a:latin typeface="Palatino-Roman"/>
              </a:rPr>
              <a:t>handlers are inspected for a match.</a:t>
            </a:r>
          </a:p>
          <a:p>
            <a:pPr algn="just"/>
            <a:r>
              <a:rPr lang="en-US" sz="2400" b="0" i="0" u="none" strike="noStrike" baseline="0" dirty="0">
                <a:latin typeface="Palatino-Roman"/>
              </a:rPr>
              <a:t>This continues until one of the </a:t>
            </a:r>
            <a:r>
              <a:rPr lang="en-US" sz="2400" b="1" i="0" u="none" strike="noStrike" baseline="0" dirty="0">
                <a:latin typeface="Palatino-Bold"/>
              </a:rPr>
              <a:t>catch </a:t>
            </a:r>
            <a:r>
              <a:rPr lang="en-US" sz="2400" b="0" i="0" u="none" strike="noStrike" baseline="0" dirty="0">
                <a:latin typeface="Palatino-Roman"/>
              </a:rPr>
              <a:t>statements succeeds, or until all of the nested </a:t>
            </a:r>
            <a:r>
              <a:rPr lang="en-US" sz="2400" b="1" i="0" u="none" strike="noStrike" baseline="0" dirty="0">
                <a:latin typeface="Palatino-Bold"/>
              </a:rPr>
              <a:t>try </a:t>
            </a:r>
            <a:r>
              <a:rPr lang="en-US" sz="2400" b="0" i="0" u="none" strike="noStrike" baseline="0" dirty="0">
                <a:latin typeface="Palatino-Roman"/>
              </a:rPr>
              <a:t>statements are exhausted.</a:t>
            </a:r>
          </a:p>
          <a:p>
            <a:pPr algn="just"/>
            <a:r>
              <a:rPr lang="en-US" sz="2400" b="0" i="0" u="none" strike="noStrike" baseline="0" dirty="0">
                <a:latin typeface="Palatino-Roman"/>
              </a:rPr>
              <a:t>If no </a:t>
            </a:r>
            <a:r>
              <a:rPr lang="en-US" sz="2400" b="1" i="0" u="none" strike="noStrike" baseline="0" dirty="0">
                <a:latin typeface="Palatino-Bold"/>
              </a:rPr>
              <a:t>catch </a:t>
            </a:r>
            <a:r>
              <a:rPr lang="en-US" sz="2400" b="0" i="0" u="none" strike="noStrike" baseline="0" dirty="0">
                <a:latin typeface="Palatino-Roman"/>
              </a:rPr>
              <a:t>statement matches, then the Java run-time system will handle the exception.</a:t>
            </a:r>
            <a:endParaRPr lang="en-US" sz="6600" b="1" i="0" u="none" strike="noStrike" baseline="0" dirty="0">
              <a:latin typeface="Palatino-Roman"/>
            </a:endParaRPr>
          </a:p>
        </p:txBody>
      </p:sp>
    </p:spTree>
    <p:extLst>
      <p:ext uri="{BB962C8B-B14F-4D97-AF65-F5344CB8AC3E}">
        <p14:creationId xmlns:p14="http://schemas.microsoft.com/office/powerpoint/2010/main" val="1067716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361597"/>
          </a:xfrm>
        </p:spPr>
        <p:txBody>
          <a:bodyPr>
            <a:noAutofit/>
          </a:bodyPr>
          <a:lstStyle/>
          <a:p>
            <a:r>
              <a:rPr lang="en-IN" b="1" i="0" u="none" strike="noStrike" baseline="0" dirty="0">
                <a:solidFill>
                  <a:srgbClr val="C00000"/>
                </a:solidFill>
                <a:latin typeface="FranklinGothic-DemiCnd"/>
              </a:rPr>
              <a:t>Using try and catch</a:t>
            </a:r>
            <a:endParaRPr lang="en-IN" sz="21500" b="1" dirty="0">
              <a:solidFill>
                <a:srgbClr val="C00000"/>
              </a:solidFill>
            </a:endParaRPr>
          </a:p>
        </p:txBody>
      </p:sp>
      <p:graphicFrame>
        <p:nvGraphicFramePr>
          <p:cNvPr id="3" name="Table 3">
            <a:extLst>
              <a:ext uri="{FF2B5EF4-FFF2-40B4-BE49-F238E27FC236}">
                <a16:creationId xmlns:a16="http://schemas.microsoft.com/office/drawing/2014/main" id="{3978B0CA-00F1-449F-9AF5-EA0B054C2575}"/>
              </a:ext>
            </a:extLst>
          </p:cNvPr>
          <p:cNvGraphicFramePr>
            <a:graphicFrameLocks noGrp="1"/>
          </p:cNvGraphicFramePr>
          <p:nvPr>
            <p:ph idx="1"/>
            <p:extLst>
              <p:ext uri="{D42A27DB-BD31-4B8C-83A1-F6EECF244321}">
                <p14:modId xmlns:p14="http://schemas.microsoft.com/office/powerpoint/2010/main" val="900547853"/>
              </p:ext>
            </p:extLst>
          </p:nvPr>
        </p:nvGraphicFramePr>
        <p:xfrm>
          <a:off x="98323" y="688258"/>
          <a:ext cx="11602062" cy="5349732"/>
        </p:xfrm>
        <a:graphic>
          <a:graphicData uri="http://schemas.openxmlformats.org/drawingml/2006/table">
            <a:tbl>
              <a:tblPr firstRow="1" bandRow="1">
                <a:tableStyleId>{3B4B98B0-60AC-42C2-AFA5-B58CD77FA1E5}</a:tableStyleId>
              </a:tblPr>
              <a:tblGrid>
                <a:gridCol w="5854519">
                  <a:extLst>
                    <a:ext uri="{9D8B030D-6E8A-4147-A177-3AD203B41FA5}">
                      <a16:colId xmlns:a16="http://schemas.microsoft.com/office/drawing/2014/main" val="234279825"/>
                    </a:ext>
                  </a:extLst>
                </a:gridCol>
                <a:gridCol w="5747543">
                  <a:extLst>
                    <a:ext uri="{9D8B030D-6E8A-4147-A177-3AD203B41FA5}">
                      <a16:colId xmlns:a16="http://schemas.microsoft.com/office/drawing/2014/main" val="2056585357"/>
                    </a:ext>
                  </a:extLst>
                </a:gridCol>
              </a:tblGrid>
              <a:tr h="5349732">
                <a:tc>
                  <a:txBody>
                    <a:bodyPr/>
                    <a:lstStyle/>
                    <a:p>
                      <a:r>
                        <a:rPr lang="en-US" sz="2400" b="0" i="0" u="none" strike="noStrike" kern="1200" baseline="0" dirty="0">
                          <a:solidFill>
                            <a:schemeClr val="tx1"/>
                          </a:solidFill>
                          <a:latin typeface="+mn-lt"/>
                          <a:ea typeface="+mn-ea"/>
                          <a:cs typeface="+mn-cs"/>
                        </a:rPr>
                        <a:t>// An example of nested try statements.</a:t>
                      </a:r>
                    </a:p>
                    <a:p>
                      <a:r>
                        <a:rPr lang="en-IN" sz="2400" b="0" i="0" u="none" strike="noStrike" kern="1200" baseline="0" dirty="0">
                          <a:solidFill>
                            <a:schemeClr val="tx1"/>
                          </a:solidFill>
                          <a:latin typeface="+mn-lt"/>
                          <a:ea typeface="+mn-ea"/>
                          <a:cs typeface="+mn-cs"/>
                        </a:rPr>
                        <a:t>class </a:t>
                      </a:r>
                      <a:r>
                        <a:rPr lang="en-IN" sz="2400" b="0" i="0" u="none" strike="noStrike" kern="1200" baseline="0" dirty="0" err="1">
                          <a:solidFill>
                            <a:schemeClr val="tx1"/>
                          </a:solidFill>
                          <a:latin typeface="+mn-lt"/>
                          <a:ea typeface="+mn-ea"/>
                          <a:cs typeface="+mn-cs"/>
                        </a:rPr>
                        <a:t>NestTry</a:t>
                      </a:r>
                      <a:r>
                        <a:rPr lang="en-IN" sz="2400" b="0" i="0" u="none" strike="noStrike" kern="1200" baseline="0" dirty="0">
                          <a:solidFill>
                            <a:schemeClr val="tx1"/>
                          </a:solidFill>
                          <a:latin typeface="+mn-lt"/>
                          <a:ea typeface="+mn-ea"/>
                          <a:cs typeface="+mn-cs"/>
                        </a:rPr>
                        <a:t> </a:t>
                      </a:r>
                    </a:p>
                    <a:p>
                      <a:r>
                        <a:rPr lang="en-IN" sz="2400" b="0" i="0" u="none" strike="noStrike" kern="1200" baseline="0" dirty="0">
                          <a:solidFill>
                            <a:schemeClr val="tx1"/>
                          </a:solidFill>
                          <a:latin typeface="+mn-lt"/>
                          <a:ea typeface="+mn-ea"/>
                          <a:cs typeface="+mn-cs"/>
                        </a:rPr>
                        <a:t>{</a:t>
                      </a:r>
                    </a:p>
                    <a:p>
                      <a:r>
                        <a:rPr lang="en-US" sz="2400" b="0" i="0" u="none" strike="noStrike" kern="1200" baseline="0" dirty="0">
                          <a:solidFill>
                            <a:schemeClr val="tx1"/>
                          </a:solidFill>
                          <a:latin typeface="+mn-lt"/>
                          <a:ea typeface="+mn-ea"/>
                          <a:cs typeface="+mn-cs"/>
                        </a:rPr>
                        <a:t>public static void main(String </a:t>
                      </a:r>
                      <a:r>
                        <a:rPr lang="en-US" sz="2400" b="0" i="0" u="none" strike="noStrike" kern="1200" baseline="0" dirty="0" err="1">
                          <a:solidFill>
                            <a:schemeClr val="tx1"/>
                          </a:solidFill>
                          <a:latin typeface="+mn-lt"/>
                          <a:ea typeface="+mn-ea"/>
                          <a:cs typeface="+mn-cs"/>
                        </a:rPr>
                        <a:t>args</a:t>
                      </a:r>
                      <a:r>
                        <a:rPr lang="en-US" sz="2400" b="0" i="0" u="none" strike="noStrike" kern="1200" baseline="0" dirty="0">
                          <a:solidFill>
                            <a:schemeClr val="tx1"/>
                          </a:solidFill>
                          <a:latin typeface="+mn-lt"/>
                          <a:ea typeface="+mn-ea"/>
                          <a:cs typeface="+mn-cs"/>
                        </a:rPr>
                        <a:t>[]) </a:t>
                      </a:r>
                    </a:p>
                    <a:p>
                      <a:r>
                        <a:rPr lang="en-US" sz="2400" b="0" i="0" u="none" strike="noStrike" kern="1200" baseline="0" dirty="0">
                          <a:solidFill>
                            <a:schemeClr val="tx1"/>
                          </a:solidFill>
                          <a:latin typeface="+mn-lt"/>
                          <a:ea typeface="+mn-ea"/>
                          <a:cs typeface="+mn-cs"/>
                        </a:rPr>
                        <a:t>{</a:t>
                      </a:r>
                    </a:p>
                    <a:p>
                      <a:r>
                        <a:rPr lang="en-IN" sz="2400" b="0" i="0" u="none" strike="noStrike" kern="1200" baseline="0" dirty="0">
                          <a:solidFill>
                            <a:schemeClr val="tx1"/>
                          </a:solidFill>
                          <a:highlight>
                            <a:srgbClr val="FF00FF"/>
                          </a:highlight>
                          <a:latin typeface="+mn-lt"/>
                          <a:ea typeface="+mn-ea"/>
                          <a:cs typeface="+mn-cs"/>
                        </a:rPr>
                        <a:t>try </a:t>
                      </a:r>
                      <a:r>
                        <a:rPr lang="en-IN" sz="2400" b="0" i="0" u="none" strike="noStrike" kern="1200" baseline="0" dirty="0">
                          <a:solidFill>
                            <a:schemeClr val="tx1"/>
                          </a:solidFill>
                          <a:latin typeface="+mn-lt"/>
                          <a:ea typeface="+mn-ea"/>
                          <a:cs typeface="+mn-cs"/>
                        </a:rPr>
                        <a:t>{</a:t>
                      </a:r>
                    </a:p>
                    <a:p>
                      <a:r>
                        <a:rPr lang="en-IN" sz="2400" b="0" i="0" u="none" strike="noStrike" kern="1200" baseline="0" dirty="0">
                          <a:solidFill>
                            <a:schemeClr val="tx1"/>
                          </a:solidFill>
                          <a:latin typeface="+mn-lt"/>
                          <a:ea typeface="+mn-ea"/>
                          <a:cs typeface="+mn-cs"/>
                        </a:rPr>
                        <a:t>int a = </a:t>
                      </a:r>
                      <a:r>
                        <a:rPr lang="en-IN" sz="2400" b="0" i="0" u="none" strike="noStrike" kern="1200" baseline="0" dirty="0" err="1">
                          <a:solidFill>
                            <a:schemeClr val="tx1"/>
                          </a:solidFill>
                          <a:latin typeface="+mn-lt"/>
                          <a:ea typeface="+mn-ea"/>
                          <a:cs typeface="+mn-cs"/>
                        </a:rPr>
                        <a:t>args.length</a:t>
                      </a:r>
                      <a:r>
                        <a:rPr lang="en-IN" sz="2400" b="0" i="0" u="none" strike="noStrike" kern="1200" baseline="0" dirty="0">
                          <a:solidFill>
                            <a:schemeClr val="tx1"/>
                          </a:solidFill>
                          <a:latin typeface="+mn-lt"/>
                          <a:ea typeface="+mn-ea"/>
                          <a:cs typeface="+mn-cs"/>
                        </a:rPr>
                        <a:t>;</a:t>
                      </a:r>
                    </a:p>
                    <a:p>
                      <a:r>
                        <a:rPr lang="en-US" sz="2400" b="0" i="0" u="none" strike="noStrike" kern="1200" baseline="0" dirty="0">
                          <a:solidFill>
                            <a:schemeClr val="tx1"/>
                          </a:solidFill>
                          <a:latin typeface="+mn-lt"/>
                          <a:ea typeface="+mn-ea"/>
                          <a:cs typeface="+mn-cs"/>
                        </a:rPr>
                        <a:t>/* If no command-line </a:t>
                      </a:r>
                      <a:r>
                        <a:rPr lang="en-US" sz="2400" b="0" i="0" u="none" strike="noStrike" kern="1200" baseline="0" dirty="0" err="1">
                          <a:solidFill>
                            <a:schemeClr val="tx1"/>
                          </a:solidFill>
                          <a:latin typeface="+mn-lt"/>
                          <a:ea typeface="+mn-ea"/>
                          <a:cs typeface="+mn-cs"/>
                        </a:rPr>
                        <a:t>args</a:t>
                      </a:r>
                      <a:r>
                        <a:rPr lang="en-US" sz="2400" b="0" i="0" u="none" strike="noStrike" kern="1200" baseline="0" dirty="0">
                          <a:solidFill>
                            <a:schemeClr val="tx1"/>
                          </a:solidFill>
                          <a:latin typeface="+mn-lt"/>
                          <a:ea typeface="+mn-ea"/>
                          <a:cs typeface="+mn-cs"/>
                        </a:rPr>
                        <a:t> are present,</a:t>
                      </a:r>
                    </a:p>
                    <a:p>
                      <a:r>
                        <a:rPr lang="en-US" sz="2400" b="0" i="0" u="none" strike="noStrike" kern="1200" baseline="0" dirty="0">
                          <a:solidFill>
                            <a:schemeClr val="tx1"/>
                          </a:solidFill>
                          <a:latin typeface="+mn-lt"/>
                          <a:ea typeface="+mn-ea"/>
                          <a:cs typeface="+mn-cs"/>
                        </a:rPr>
                        <a:t>the following statement will generate</a:t>
                      </a:r>
                    </a:p>
                    <a:p>
                      <a:r>
                        <a:rPr lang="en-IN" sz="2400" b="0" i="0" u="none" strike="noStrike" kern="1200" baseline="0" dirty="0">
                          <a:solidFill>
                            <a:schemeClr val="tx1"/>
                          </a:solidFill>
                          <a:latin typeface="+mn-lt"/>
                          <a:ea typeface="+mn-ea"/>
                          <a:cs typeface="+mn-cs"/>
                        </a:rPr>
                        <a:t>a divide-by-zero exception. */</a:t>
                      </a:r>
                    </a:p>
                    <a:p>
                      <a:endParaRPr lang="en-IN" sz="2400" b="0" i="0" u="none" strike="noStrike" kern="1200" baseline="0" dirty="0">
                        <a:solidFill>
                          <a:schemeClr val="tx1"/>
                        </a:solidFill>
                        <a:latin typeface="+mn-lt"/>
                        <a:ea typeface="+mn-ea"/>
                        <a:cs typeface="+mn-cs"/>
                      </a:endParaRPr>
                    </a:p>
                    <a:p>
                      <a:r>
                        <a:rPr lang="en-IN" sz="2400" b="0" i="0" u="none" strike="noStrike" kern="1200" baseline="0" dirty="0">
                          <a:solidFill>
                            <a:schemeClr val="tx1"/>
                          </a:solidFill>
                          <a:latin typeface="+mn-lt"/>
                          <a:ea typeface="+mn-ea"/>
                          <a:cs typeface="+mn-cs"/>
                        </a:rPr>
                        <a:t>int b = 42 / a;</a:t>
                      </a:r>
                      <a:endParaRPr lang="en-IN" sz="4400" dirty="0"/>
                    </a:p>
                  </a:txBody>
                  <a:tcPr/>
                </a:tc>
                <a:tc>
                  <a:txBody>
                    <a:bodyPr/>
                    <a:lstStyle/>
                    <a:p>
                      <a:r>
                        <a:rPr lang="en-IN" sz="2400" b="0" i="0" u="none" strike="noStrike" kern="1200" baseline="0" dirty="0" err="1">
                          <a:solidFill>
                            <a:schemeClr val="tx1"/>
                          </a:solidFill>
                          <a:latin typeface="+mn-lt"/>
                          <a:ea typeface="+mn-ea"/>
                          <a:cs typeface="+mn-cs"/>
                        </a:rPr>
                        <a:t>System.out.println</a:t>
                      </a:r>
                      <a:r>
                        <a:rPr lang="en-IN" sz="2400" b="0" i="0" u="none" strike="noStrike" kern="1200" baseline="0" dirty="0">
                          <a:solidFill>
                            <a:schemeClr val="tx1"/>
                          </a:solidFill>
                          <a:latin typeface="+mn-lt"/>
                          <a:ea typeface="+mn-ea"/>
                          <a:cs typeface="+mn-cs"/>
                        </a:rPr>
                        <a:t>("a = " + a);</a:t>
                      </a:r>
                    </a:p>
                    <a:p>
                      <a:r>
                        <a:rPr lang="en-IN" sz="2400" b="0" i="0" u="none" strike="noStrike" kern="1200" baseline="0" dirty="0">
                          <a:solidFill>
                            <a:srgbClr val="00B050"/>
                          </a:solidFill>
                          <a:latin typeface="+mn-lt"/>
                          <a:ea typeface="+mn-ea"/>
                          <a:cs typeface="+mn-cs"/>
                        </a:rPr>
                        <a:t>try </a:t>
                      </a:r>
                    </a:p>
                    <a:p>
                      <a:r>
                        <a:rPr lang="en-IN" sz="2400" b="0" i="0" u="none" strike="noStrike" kern="1200" baseline="0" dirty="0">
                          <a:solidFill>
                            <a:srgbClr val="0070C0"/>
                          </a:solidFill>
                          <a:latin typeface="+mn-lt"/>
                          <a:ea typeface="+mn-ea"/>
                          <a:cs typeface="+mn-cs"/>
                        </a:rPr>
                        <a:t>{ // nested try block</a:t>
                      </a:r>
                    </a:p>
                    <a:p>
                      <a:r>
                        <a:rPr lang="en-US" sz="2400" b="0" i="0" u="none" strike="noStrike" kern="1200" baseline="0" dirty="0">
                          <a:solidFill>
                            <a:srgbClr val="0070C0"/>
                          </a:solidFill>
                          <a:latin typeface="+mn-lt"/>
                          <a:ea typeface="+mn-ea"/>
                          <a:cs typeface="+mn-cs"/>
                        </a:rPr>
                        <a:t>/* If one command-line </a:t>
                      </a:r>
                      <a:r>
                        <a:rPr lang="en-US" sz="2400" b="0" i="0" u="none" strike="noStrike" kern="1200" baseline="0" dirty="0" err="1">
                          <a:solidFill>
                            <a:srgbClr val="0070C0"/>
                          </a:solidFill>
                          <a:latin typeface="+mn-lt"/>
                          <a:ea typeface="+mn-ea"/>
                          <a:cs typeface="+mn-cs"/>
                        </a:rPr>
                        <a:t>arg</a:t>
                      </a:r>
                      <a:r>
                        <a:rPr lang="en-US" sz="2400" b="0" i="0" u="none" strike="noStrike" kern="1200" baseline="0" dirty="0">
                          <a:solidFill>
                            <a:srgbClr val="0070C0"/>
                          </a:solidFill>
                          <a:latin typeface="+mn-lt"/>
                          <a:ea typeface="+mn-ea"/>
                          <a:cs typeface="+mn-cs"/>
                        </a:rPr>
                        <a:t> is used,</a:t>
                      </a:r>
                    </a:p>
                    <a:p>
                      <a:r>
                        <a:rPr lang="en-IN" sz="2400" b="0" i="0" u="none" strike="noStrike" kern="1200" baseline="0" dirty="0">
                          <a:solidFill>
                            <a:srgbClr val="0070C0"/>
                          </a:solidFill>
                          <a:latin typeface="+mn-lt"/>
                          <a:ea typeface="+mn-ea"/>
                          <a:cs typeface="+mn-cs"/>
                        </a:rPr>
                        <a:t>then a divide-by-zero exception</a:t>
                      </a:r>
                    </a:p>
                    <a:p>
                      <a:r>
                        <a:rPr lang="en-US" sz="2400" b="0" i="0" u="none" strike="noStrike" kern="1200" baseline="0" dirty="0">
                          <a:solidFill>
                            <a:srgbClr val="0070C0"/>
                          </a:solidFill>
                          <a:latin typeface="+mn-lt"/>
                          <a:ea typeface="+mn-ea"/>
                          <a:cs typeface="+mn-cs"/>
                        </a:rPr>
                        <a:t>will be generated by the following code. */</a:t>
                      </a:r>
                    </a:p>
                    <a:p>
                      <a:endParaRPr lang="en-US" sz="2400" b="0" i="0" u="none" strike="noStrike" kern="1200" baseline="0" dirty="0">
                        <a:solidFill>
                          <a:srgbClr val="0070C0"/>
                        </a:solidFill>
                        <a:latin typeface="+mn-lt"/>
                        <a:ea typeface="+mn-ea"/>
                        <a:cs typeface="+mn-cs"/>
                      </a:endParaRPr>
                    </a:p>
                    <a:p>
                      <a:r>
                        <a:rPr lang="en-IN" sz="2400" b="0" i="0" u="none" strike="noStrike" kern="1200" baseline="0" dirty="0">
                          <a:solidFill>
                            <a:srgbClr val="0070C0"/>
                          </a:solidFill>
                          <a:latin typeface="+mn-lt"/>
                          <a:ea typeface="+mn-ea"/>
                          <a:cs typeface="+mn-cs"/>
                        </a:rPr>
                        <a:t>if(a==1)</a:t>
                      </a:r>
                    </a:p>
                    <a:p>
                      <a:r>
                        <a:rPr lang="en-IN" sz="2400" b="0" i="0" u="none" strike="noStrike" kern="1200" baseline="0" dirty="0">
                          <a:solidFill>
                            <a:srgbClr val="0070C0"/>
                          </a:solidFill>
                          <a:latin typeface="+mn-lt"/>
                          <a:ea typeface="+mn-ea"/>
                          <a:cs typeface="+mn-cs"/>
                        </a:rPr>
                        <a:t> a = a/(a-a); // division by zero</a:t>
                      </a:r>
                    </a:p>
                    <a:p>
                      <a:r>
                        <a:rPr lang="en-US" sz="2400" b="0" i="0" u="none" strike="noStrike" kern="1200" baseline="0" dirty="0">
                          <a:solidFill>
                            <a:srgbClr val="0070C0"/>
                          </a:solidFill>
                          <a:latin typeface="+mn-lt"/>
                          <a:ea typeface="+mn-ea"/>
                          <a:cs typeface="+mn-cs"/>
                        </a:rPr>
                        <a:t>/* If two command-line </a:t>
                      </a:r>
                      <a:r>
                        <a:rPr lang="en-US" sz="2400" b="0" i="0" u="none" strike="noStrike" kern="1200" baseline="0" dirty="0" err="1">
                          <a:solidFill>
                            <a:srgbClr val="0070C0"/>
                          </a:solidFill>
                          <a:latin typeface="+mn-lt"/>
                          <a:ea typeface="+mn-ea"/>
                          <a:cs typeface="+mn-cs"/>
                        </a:rPr>
                        <a:t>args</a:t>
                      </a:r>
                      <a:r>
                        <a:rPr lang="en-US" sz="2400" b="0" i="0" u="none" strike="noStrike" kern="1200" baseline="0" dirty="0">
                          <a:solidFill>
                            <a:srgbClr val="0070C0"/>
                          </a:solidFill>
                          <a:latin typeface="+mn-lt"/>
                          <a:ea typeface="+mn-ea"/>
                          <a:cs typeface="+mn-cs"/>
                        </a:rPr>
                        <a:t> are used,</a:t>
                      </a:r>
                    </a:p>
                    <a:p>
                      <a:r>
                        <a:rPr lang="en-US" sz="2400" b="0" i="0" u="none" strike="noStrike" kern="1200" baseline="0" dirty="0">
                          <a:solidFill>
                            <a:srgbClr val="0070C0"/>
                          </a:solidFill>
                          <a:latin typeface="+mn-lt"/>
                          <a:ea typeface="+mn-ea"/>
                          <a:cs typeface="+mn-cs"/>
                        </a:rPr>
                        <a:t>then generate an out-of-bounds exception. */</a:t>
                      </a:r>
                    </a:p>
                    <a:p>
                      <a:r>
                        <a:rPr lang="en-IN" sz="2400" b="0" i="0" u="none" strike="noStrike" kern="1200" baseline="0" dirty="0">
                          <a:solidFill>
                            <a:srgbClr val="0070C0"/>
                          </a:solidFill>
                          <a:latin typeface="+mn-lt"/>
                          <a:ea typeface="+mn-ea"/>
                          <a:cs typeface="+mn-cs"/>
                        </a:rPr>
                        <a:t>if(a==2) {</a:t>
                      </a:r>
                    </a:p>
                    <a:p>
                      <a:r>
                        <a:rPr lang="en-IN" sz="2400" b="0" i="0" u="none" strike="noStrike" kern="1200" baseline="0" dirty="0">
                          <a:solidFill>
                            <a:srgbClr val="0070C0"/>
                          </a:solidFill>
                          <a:latin typeface="+mn-lt"/>
                          <a:ea typeface="+mn-ea"/>
                          <a:cs typeface="+mn-cs"/>
                        </a:rPr>
                        <a:t>int c[] = { 1 };</a:t>
                      </a:r>
                      <a:endParaRPr lang="en-IN" sz="4800" dirty="0">
                        <a:solidFill>
                          <a:srgbClr val="0070C0"/>
                        </a:solidFill>
                      </a:endParaRPr>
                    </a:p>
                  </a:txBody>
                  <a:tcPr/>
                </a:tc>
                <a:extLst>
                  <a:ext uri="{0D108BD9-81ED-4DB2-BD59-A6C34878D82A}">
                    <a16:rowId xmlns:a16="http://schemas.microsoft.com/office/drawing/2014/main" val="1069623274"/>
                  </a:ext>
                </a:extLst>
              </a:tr>
            </a:tbl>
          </a:graphicData>
        </a:graphic>
      </p:graphicFrame>
    </p:spTree>
    <p:extLst>
      <p:ext uri="{BB962C8B-B14F-4D97-AF65-F5344CB8AC3E}">
        <p14:creationId xmlns:p14="http://schemas.microsoft.com/office/powerpoint/2010/main" val="1237138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361597"/>
          </a:xfrm>
        </p:spPr>
        <p:txBody>
          <a:bodyPr>
            <a:noAutofit/>
          </a:bodyPr>
          <a:lstStyle/>
          <a:p>
            <a:r>
              <a:rPr lang="en-IN" b="1" i="0" u="none" strike="noStrike" baseline="0" dirty="0">
                <a:solidFill>
                  <a:srgbClr val="C00000"/>
                </a:solidFill>
                <a:latin typeface="FranklinGothic-DemiCnd"/>
              </a:rPr>
              <a:t>Using try and catch</a:t>
            </a:r>
            <a:endParaRPr lang="en-IN" sz="21500" b="1" dirty="0">
              <a:solidFill>
                <a:srgbClr val="C00000"/>
              </a:solidFill>
            </a:endParaRPr>
          </a:p>
        </p:txBody>
      </p:sp>
      <p:graphicFrame>
        <p:nvGraphicFramePr>
          <p:cNvPr id="3" name="Table 3">
            <a:extLst>
              <a:ext uri="{FF2B5EF4-FFF2-40B4-BE49-F238E27FC236}">
                <a16:creationId xmlns:a16="http://schemas.microsoft.com/office/drawing/2014/main" id="{3978B0CA-00F1-449F-9AF5-EA0B054C2575}"/>
              </a:ext>
            </a:extLst>
          </p:cNvPr>
          <p:cNvGraphicFramePr>
            <a:graphicFrameLocks noGrp="1"/>
          </p:cNvGraphicFramePr>
          <p:nvPr>
            <p:ph idx="1"/>
            <p:extLst>
              <p:ext uri="{D42A27DB-BD31-4B8C-83A1-F6EECF244321}">
                <p14:modId xmlns:p14="http://schemas.microsoft.com/office/powerpoint/2010/main" val="2978769424"/>
              </p:ext>
            </p:extLst>
          </p:nvPr>
        </p:nvGraphicFramePr>
        <p:xfrm>
          <a:off x="98323" y="688258"/>
          <a:ext cx="11602062" cy="5349732"/>
        </p:xfrm>
        <a:graphic>
          <a:graphicData uri="http://schemas.openxmlformats.org/drawingml/2006/table">
            <a:tbl>
              <a:tblPr firstRow="1" bandRow="1">
                <a:tableStyleId>{3B4B98B0-60AC-42C2-AFA5-B58CD77FA1E5}</a:tableStyleId>
              </a:tblPr>
              <a:tblGrid>
                <a:gridCol w="5854519">
                  <a:extLst>
                    <a:ext uri="{9D8B030D-6E8A-4147-A177-3AD203B41FA5}">
                      <a16:colId xmlns:a16="http://schemas.microsoft.com/office/drawing/2014/main" val="234279825"/>
                    </a:ext>
                  </a:extLst>
                </a:gridCol>
                <a:gridCol w="5747543">
                  <a:extLst>
                    <a:ext uri="{9D8B030D-6E8A-4147-A177-3AD203B41FA5}">
                      <a16:colId xmlns:a16="http://schemas.microsoft.com/office/drawing/2014/main" val="2056585357"/>
                    </a:ext>
                  </a:extLst>
                </a:gridCol>
              </a:tblGrid>
              <a:tr h="5349732">
                <a:tc>
                  <a:txBody>
                    <a:bodyPr/>
                    <a:lstStyle/>
                    <a:p>
                      <a:r>
                        <a:rPr lang="en-US" sz="2400" b="0" i="0" u="none" strike="noStrike" kern="1200" baseline="0" dirty="0">
                          <a:solidFill>
                            <a:srgbClr val="0070C0"/>
                          </a:solidFill>
                          <a:latin typeface="+mn-lt"/>
                          <a:ea typeface="+mn-ea"/>
                          <a:cs typeface="+mn-cs"/>
                        </a:rPr>
                        <a:t>c[42] = 99; // generate an out-of-bounds exception</a:t>
                      </a:r>
                    </a:p>
                    <a:p>
                      <a:r>
                        <a:rPr lang="en-IN" sz="2400" b="0" i="0" u="none" strike="noStrike" kern="1200" baseline="0" dirty="0">
                          <a:solidFill>
                            <a:srgbClr val="0070C0"/>
                          </a:solidFill>
                          <a:latin typeface="+mn-lt"/>
                          <a:ea typeface="+mn-ea"/>
                          <a:cs typeface="+mn-cs"/>
                        </a:rPr>
                        <a:t>}</a:t>
                      </a:r>
                    </a:p>
                    <a:p>
                      <a:r>
                        <a:rPr lang="en-IN" sz="2400" b="0" i="0" u="none" strike="noStrike" kern="1200" baseline="0" dirty="0">
                          <a:solidFill>
                            <a:srgbClr val="0070C0"/>
                          </a:solidFill>
                          <a:latin typeface="+mn-lt"/>
                          <a:ea typeface="+mn-ea"/>
                          <a:cs typeface="+mn-cs"/>
                        </a:rPr>
                        <a:t>}</a:t>
                      </a:r>
                      <a:r>
                        <a:rPr lang="en-IN" sz="2400" b="0" i="0" u="none" strike="noStrike" kern="1200" baseline="0" dirty="0">
                          <a:solidFill>
                            <a:schemeClr val="tx1"/>
                          </a:solidFill>
                          <a:latin typeface="+mn-lt"/>
                          <a:ea typeface="+mn-ea"/>
                          <a:cs typeface="+mn-cs"/>
                        </a:rPr>
                        <a:t> </a:t>
                      </a:r>
                    </a:p>
                    <a:p>
                      <a:r>
                        <a:rPr lang="en-IN" sz="2400" b="0" i="0" u="none" strike="noStrike" kern="1200" baseline="0" dirty="0">
                          <a:solidFill>
                            <a:schemeClr val="tx1"/>
                          </a:solidFill>
                          <a:highlight>
                            <a:srgbClr val="FF00FF"/>
                          </a:highlight>
                          <a:latin typeface="+mn-lt"/>
                          <a:ea typeface="+mn-ea"/>
                          <a:cs typeface="+mn-cs"/>
                        </a:rPr>
                        <a:t>catch(</a:t>
                      </a:r>
                      <a:r>
                        <a:rPr lang="en-IN" sz="2400" b="0" i="0" u="none" strike="noStrike" kern="1200" baseline="0" dirty="0" err="1">
                          <a:solidFill>
                            <a:schemeClr val="tx1"/>
                          </a:solidFill>
                          <a:highlight>
                            <a:srgbClr val="FF00FF"/>
                          </a:highlight>
                          <a:latin typeface="+mn-lt"/>
                          <a:ea typeface="+mn-ea"/>
                          <a:cs typeface="+mn-cs"/>
                        </a:rPr>
                        <a:t>ArrayIndexOutOfBoundsException</a:t>
                      </a:r>
                      <a:r>
                        <a:rPr lang="en-IN" sz="2400" b="0" i="0" u="none" strike="noStrike" kern="1200" baseline="0" dirty="0">
                          <a:solidFill>
                            <a:schemeClr val="tx1"/>
                          </a:solidFill>
                          <a:highlight>
                            <a:srgbClr val="FF00FF"/>
                          </a:highlight>
                          <a:latin typeface="+mn-lt"/>
                          <a:ea typeface="+mn-ea"/>
                          <a:cs typeface="+mn-cs"/>
                        </a:rPr>
                        <a:t> e) </a:t>
                      </a:r>
                    </a:p>
                    <a:p>
                      <a:r>
                        <a:rPr lang="en-IN" sz="2400" b="0" i="0" u="none" strike="noStrike" kern="1200" baseline="0" dirty="0">
                          <a:solidFill>
                            <a:schemeClr val="tx1"/>
                          </a:solidFill>
                          <a:latin typeface="+mn-lt"/>
                          <a:ea typeface="+mn-ea"/>
                          <a:cs typeface="+mn-cs"/>
                        </a:rPr>
                        <a:t>{</a:t>
                      </a:r>
                    </a:p>
                    <a:p>
                      <a:r>
                        <a:rPr lang="en-US" sz="2400" b="0" i="0" u="none" strike="noStrike" kern="1200" baseline="0" dirty="0" err="1">
                          <a:solidFill>
                            <a:schemeClr val="tx1"/>
                          </a:solidFill>
                          <a:latin typeface="+mn-lt"/>
                          <a:ea typeface="+mn-ea"/>
                          <a:cs typeface="+mn-cs"/>
                        </a:rPr>
                        <a:t>System.out.println</a:t>
                      </a:r>
                      <a:r>
                        <a:rPr lang="en-US" sz="2400" b="0" i="0" u="none" strike="noStrike" kern="1200" baseline="0" dirty="0">
                          <a:solidFill>
                            <a:schemeClr val="tx1"/>
                          </a:solidFill>
                          <a:latin typeface="+mn-lt"/>
                          <a:ea typeface="+mn-ea"/>
                          <a:cs typeface="+mn-cs"/>
                        </a:rPr>
                        <a:t>("Array index out-of-bounds: " + e);</a:t>
                      </a:r>
                    </a:p>
                    <a:p>
                      <a:r>
                        <a:rPr lang="en-IN" sz="2400" b="0" i="0" u="none" strike="noStrike" kern="1200" baseline="0" dirty="0">
                          <a:solidFill>
                            <a:schemeClr val="tx1"/>
                          </a:solidFill>
                          <a:latin typeface="+mn-lt"/>
                          <a:ea typeface="+mn-ea"/>
                          <a:cs typeface="+mn-cs"/>
                        </a:rPr>
                        <a:t>}  } </a:t>
                      </a:r>
                    </a:p>
                    <a:p>
                      <a:r>
                        <a:rPr lang="en-IN" sz="2400" b="0" i="0" u="none" strike="noStrike" kern="1200" baseline="0" dirty="0">
                          <a:solidFill>
                            <a:schemeClr val="tx1"/>
                          </a:solidFill>
                          <a:highlight>
                            <a:srgbClr val="FF00FF"/>
                          </a:highlight>
                          <a:latin typeface="+mn-lt"/>
                          <a:ea typeface="+mn-ea"/>
                          <a:cs typeface="+mn-cs"/>
                        </a:rPr>
                        <a:t>catch(</a:t>
                      </a:r>
                      <a:r>
                        <a:rPr lang="en-IN" sz="2400" b="0" i="0" u="none" strike="noStrike" kern="1200" baseline="0" dirty="0" err="1">
                          <a:solidFill>
                            <a:schemeClr val="tx1"/>
                          </a:solidFill>
                          <a:highlight>
                            <a:srgbClr val="FF00FF"/>
                          </a:highlight>
                          <a:latin typeface="+mn-lt"/>
                          <a:ea typeface="+mn-ea"/>
                          <a:cs typeface="+mn-cs"/>
                        </a:rPr>
                        <a:t>ArithmeticException</a:t>
                      </a:r>
                      <a:r>
                        <a:rPr lang="en-IN" sz="2400" b="0" i="0" u="none" strike="noStrike" kern="1200" baseline="0" dirty="0">
                          <a:solidFill>
                            <a:schemeClr val="tx1"/>
                          </a:solidFill>
                          <a:highlight>
                            <a:srgbClr val="FF00FF"/>
                          </a:highlight>
                          <a:latin typeface="+mn-lt"/>
                          <a:ea typeface="+mn-ea"/>
                          <a:cs typeface="+mn-cs"/>
                        </a:rPr>
                        <a:t> e) </a:t>
                      </a:r>
                    </a:p>
                    <a:p>
                      <a:r>
                        <a:rPr lang="en-IN" sz="2400" b="0" i="0" u="none" strike="noStrike" kern="1200" baseline="0" dirty="0">
                          <a:solidFill>
                            <a:schemeClr val="tx1"/>
                          </a:solidFill>
                          <a:latin typeface="+mn-lt"/>
                          <a:ea typeface="+mn-ea"/>
                          <a:cs typeface="+mn-cs"/>
                        </a:rPr>
                        <a:t>{</a:t>
                      </a:r>
                    </a:p>
                    <a:p>
                      <a:r>
                        <a:rPr lang="en-US" sz="2400" b="0" i="0" u="none" strike="noStrike" kern="1200" baseline="0" dirty="0" err="1">
                          <a:solidFill>
                            <a:schemeClr val="tx1"/>
                          </a:solidFill>
                          <a:latin typeface="+mn-lt"/>
                          <a:ea typeface="+mn-ea"/>
                          <a:cs typeface="+mn-cs"/>
                        </a:rPr>
                        <a:t>System.out.println</a:t>
                      </a:r>
                      <a:r>
                        <a:rPr lang="en-US" sz="2400" b="0" i="0" u="none" strike="noStrike" kern="1200" baseline="0" dirty="0">
                          <a:solidFill>
                            <a:schemeClr val="tx1"/>
                          </a:solidFill>
                          <a:latin typeface="+mn-lt"/>
                          <a:ea typeface="+mn-ea"/>
                          <a:cs typeface="+mn-cs"/>
                        </a:rPr>
                        <a:t>("Divide by 0: " + e);</a:t>
                      </a:r>
                    </a:p>
                    <a:p>
                      <a:r>
                        <a:rPr lang="en-IN" sz="2400" b="0" i="0" u="none" strike="noStrike" kern="1200" baseline="0" dirty="0">
                          <a:solidFill>
                            <a:schemeClr val="tx1"/>
                          </a:solidFill>
                          <a:latin typeface="+mn-lt"/>
                          <a:ea typeface="+mn-ea"/>
                          <a:cs typeface="+mn-cs"/>
                        </a:rPr>
                        <a:t>}}}</a:t>
                      </a:r>
                      <a:endParaRPr lang="en-IN" sz="6000" dirty="0"/>
                    </a:p>
                  </a:txBody>
                  <a:tcPr/>
                </a:tc>
                <a:tc>
                  <a:txBody>
                    <a:bodyPr/>
                    <a:lstStyle/>
                    <a:p>
                      <a:endParaRPr lang="en-IN" sz="5400" dirty="0"/>
                    </a:p>
                  </a:txBody>
                  <a:tcPr/>
                </a:tc>
                <a:extLst>
                  <a:ext uri="{0D108BD9-81ED-4DB2-BD59-A6C34878D82A}">
                    <a16:rowId xmlns:a16="http://schemas.microsoft.com/office/drawing/2014/main" val="1069623274"/>
                  </a:ext>
                </a:extLst>
              </a:tr>
            </a:tbl>
          </a:graphicData>
        </a:graphic>
      </p:graphicFrame>
    </p:spTree>
    <p:extLst>
      <p:ext uri="{BB962C8B-B14F-4D97-AF65-F5344CB8AC3E}">
        <p14:creationId xmlns:p14="http://schemas.microsoft.com/office/powerpoint/2010/main" val="38434426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27068"/>
          </a:xfrm>
        </p:spPr>
        <p:txBody>
          <a:bodyPr>
            <a:noAutofit/>
          </a:bodyPr>
          <a:lstStyle/>
          <a:p>
            <a:r>
              <a:rPr lang="en-IN" sz="2800" b="1" i="0" u="none" strike="noStrike" baseline="0" dirty="0">
                <a:latin typeface="FranklinGothic-DemiCnd"/>
              </a:rPr>
              <a:t>Nested try Statements</a:t>
            </a:r>
            <a:endParaRPr lang="en-IN" sz="924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372676" y="658761"/>
            <a:ext cx="11612847" cy="5220929"/>
          </a:xfrm>
        </p:spPr>
        <p:txBody>
          <a:bodyPr>
            <a:normAutofit/>
          </a:bodyPr>
          <a:lstStyle/>
          <a:p>
            <a:pPr algn="just"/>
            <a:r>
              <a:rPr lang="en-US" sz="2400" b="1" i="0" u="none" strike="noStrike" baseline="0" dirty="0">
                <a:latin typeface="Palatino-Roman"/>
              </a:rPr>
              <a:t>When you execute the program with no command-line arguments, a divide-by-zero exception is generated by the outer </a:t>
            </a:r>
            <a:r>
              <a:rPr lang="en-US" sz="2400" b="1" i="0" u="none" strike="noStrike" baseline="0" dirty="0">
                <a:latin typeface="Palatino-Bold"/>
              </a:rPr>
              <a:t>try </a:t>
            </a:r>
            <a:r>
              <a:rPr lang="en-US" sz="2400" b="1" i="0" u="none" strike="noStrike" baseline="0" dirty="0">
                <a:latin typeface="Palatino-Roman"/>
              </a:rPr>
              <a:t>block. </a:t>
            </a:r>
          </a:p>
          <a:p>
            <a:pPr algn="just"/>
            <a:r>
              <a:rPr lang="en-US" sz="2400" b="1" i="0" u="none" strike="noStrike" baseline="0" dirty="0">
                <a:latin typeface="Palatino-Roman"/>
              </a:rPr>
              <a:t>Execution of the program with one command-line argument generates a divide-by-zero exception from within the nested </a:t>
            </a:r>
            <a:r>
              <a:rPr lang="en-US" sz="2400" b="1" i="0" u="none" strike="noStrike" baseline="0" dirty="0">
                <a:latin typeface="Palatino-Bold"/>
              </a:rPr>
              <a:t>try </a:t>
            </a:r>
            <a:r>
              <a:rPr lang="en-US" sz="2400" b="1" i="0" u="none" strike="noStrike" baseline="0" dirty="0">
                <a:latin typeface="Palatino-Roman"/>
              </a:rPr>
              <a:t>block. </a:t>
            </a:r>
          </a:p>
          <a:p>
            <a:pPr algn="just"/>
            <a:r>
              <a:rPr lang="en-US" sz="2400" b="1" i="0" u="none" strike="noStrike" baseline="0" dirty="0">
                <a:latin typeface="Palatino-Roman"/>
              </a:rPr>
              <a:t>Since the inner block does not catch this exception, it is passed on to the outer </a:t>
            </a:r>
            <a:r>
              <a:rPr lang="en-US" sz="2400" b="1" i="0" u="none" strike="noStrike" baseline="0" dirty="0">
                <a:latin typeface="Palatino-Bold"/>
              </a:rPr>
              <a:t>try </a:t>
            </a:r>
            <a:r>
              <a:rPr lang="en-US" sz="2400" b="1" i="0" u="none" strike="noStrike" baseline="0" dirty="0">
                <a:latin typeface="Palatino-Roman"/>
              </a:rPr>
              <a:t>block, where it is handled. </a:t>
            </a:r>
          </a:p>
          <a:p>
            <a:pPr algn="just"/>
            <a:r>
              <a:rPr lang="en-US" sz="2400" b="1" i="0" u="none" strike="noStrike" baseline="0" dirty="0">
                <a:latin typeface="Palatino-Roman"/>
              </a:rPr>
              <a:t>If you execute the program with two command-line arguments, an array boundary exception is generated from within the inner </a:t>
            </a:r>
            <a:r>
              <a:rPr lang="en-US" sz="2400" b="1" i="0" u="none" strike="noStrike" baseline="0" dirty="0">
                <a:latin typeface="Palatino-Bold"/>
              </a:rPr>
              <a:t>try </a:t>
            </a:r>
            <a:r>
              <a:rPr lang="en-US" sz="2400" b="1" i="0" u="none" strike="noStrike" baseline="0" dirty="0">
                <a:latin typeface="Palatino-Roman"/>
              </a:rPr>
              <a:t>block. </a:t>
            </a:r>
          </a:p>
          <a:p>
            <a:pPr algn="l"/>
            <a:r>
              <a:rPr lang="en-US" sz="1800" b="0" i="0" u="none" strike="noStrike" baseline="0" dirty="0">
                <a:latin typeface="Palatino-Roman"/>
              </a:rPr>
              <a:t>Here are sample runs that illustrate </a:t>
            </a:r>
            <a:r>
              <a:rPr lang="en-IN" sz="1800" b="0" i="0" u="none" strike="noStrike" baseline="0" dirty="0">
                <a:latin typeface="Palatino-Roman"/>
              </a:rPr>
              <a:t>each case:</a:t>
            </a:r>
            <a:endParaRPr lang="en-US" sz="6600" b="1" i="0" u="none" strike="noStrike" baseline="0" dirty="0">
              <a:latin typeface="Palatino-Roman"/>
            </a:endParaRPr>
          </a:p>
        </p:txBody>
      </p:sp>
    </p:spTree>
    <p:extLst>
      <p:ext uri="{BB962C8B-B14F-4D97-AF65-F5344CB8AC3E}">
        <p14:creationId xmlns:p14="http://schemas.microsoft.com/office/powerpoint/2010/main" val="12892844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27068"/>
          </a:xfrm>
        </p:spPr>
        <p:txBody>
          <a:bodyPr>
            <a:noAutofit/>
          </a:bodyPr>
          <a:lstStyle/>
          <a:p>
            <a:r>
              <a:rPr lang="en-IN" sz="2800" b="1" i="0" u="none" strike="noStrike" baseline="0" dirty="0">
                <a:latin typeface="FranklinGothic-DemiCnd"/>
              </a:rPr>
              <a:t>Nested try Statements</a:t>
            </a:r>
            <a:endParaRPr lang="en-IN" sz="92400" b="1" dirty="0">
              <a:solidFill>
                <a:srgbClr val="C00000"/>
              </a:solidFill>
            </a:endParaRPr>
          </a:p>
        </p:txBody>
      </p:sp>
      <p:sp>
        <p:nvSpPr>
          <p:cNvPr id="5" name="Content Placeholder 4">
            <a:extLst>
              <a:ext uri="{FF2B5EF4-FFF2-40B4-BE49-F238E27FC236}">
                <a16:creationId xmlns:a16="http://schemas.microsoft.com/office/drawing/2014/main" id="{A601D100-3C25-4EE2-BB9A-195DD3B7E881}"/>
              </a:ext>
            </a:extLst>
          </p:cNvPr>
          <p:cNvSpPr>
            <a:spLocks noGrp="1"/>
          </p:cNvSpPr>
          <p:nvPr>
            <p:ph idx="1"/>
          </p:nvPr>
        </p:nvSpPr>
        <p:spPr>
          <a:xfrm>
            <a:off x="372676" y="658761"/>
            <a:ext cx="11612847" cy="5220929"/>
          </a:xfrm>
        </p:spPr>
        <p:txBody>
          <a:bodyPr>
            <a:normAutofit/>
          </a:bodyPr>
          <a:lstStyle/>
          <a:p>
            <a:pPr algn="l"/>
            <a:r>
              <a:rPr lang="en-IN" b="1" i="0" u="none" strike="noStrike" baseline="0" dirty="0">
                <a:latin typeface="Courier"/>
              </a:rPr>
              <a:t>C:\&gt;java </a:t>
            </a:r>
            <a:r>
              <a:rPr lang="en-IN" b="1" i="0" u="none" strike="noStrike" baseline="0" dirty="0" err="1">
                <a:latin typeface="Courier"/>
              </a:rPr>
              <a:t>NestTry</a:t>
            </a:r>
            <a:endParaRPr lang="en-IN" b="1" i="0" u="none" strike="noStrike" baseline="0" dirty="0">
              <a:latin typeface="Courier"/>
            </a:endParaRPr>
          </a:p>
          <a:p>
            <a:pPr marL="0" indent="0" algn="l">
              <a:buNone/>
            </a:pPr>
            <a:r>
              <a:rPr lang="en-US" b="1" i="0" u="none" strike="noStrike" baseline="0" dirty="0">
                <a:latin typeface="Courier"/>
              </a:rPr>
              <a:t>	</a:t>
            </a:r>
            <a:r>
              <a:rPr lang="en-US" b="1" i="0" u="none" strike="noStrike" baseline="0" dirty="0">
                <a:solidFill>
                  <a:srgbClr val="00B050"/>
                </a:solidFill>
                <a:latin typeface="Courier"/>
              </a:rPr>
              <a:t>Divide by 0: </a:t>
            </a:r>
            <a:r>
              <a:rPr lang="en-US" b="1" i="0" u="none" strike="noStrike" baseline="0" dirty="0" err="1">
                <a:solidFill>
                  <a:srgbClr val="00B050"/>
                </a:solidFill>
                <a:latin typeface="Courier"/>
              </a:rPr>
              <a:t>java.lang.ArithmeticException</a:t>
            </a:r>
            <a:r>
              <a:rPr lang="en-US" b="1" i="0" u="none" strike="noStrike" baseline="0" dirty="0">
                <a:solidFill>
                  <a:srgbClr val="00B050"/>
                </a:solidFill>
                <a:latin typeface="Courier"/>
              </a:rPr>
              <a:t>: / by zero</a:t>
            </a:r>
          </a:p>
          <a:p>
            <a:r>
              <a:rPr lang="en-IN" b="1" dirty="0">
                <a:latin typeface="Courier"/>
              </a:rPr>
              <a:t>C:\&gt;java </a:t>
            </a:r>
            <a:r>
              <a:rPr lang="en-IN" b="1" dirty="0" err="1">
                <a:latin typeface="Courier"/>
              </a:rPr>
              <a:t>NestTry</a:t>
            </a:r>
            <a:r>
              <a:rPr lang="en-IN" b="1" dirty="0">
                <a:latin typeface="Courier"/>
              </a:rPr>
              <a:t> One</a:t>
            </a:r>
          </a:p>
          <a:p>
            <a:pPr marL="0" indent="0">
              <a:buNone/>
            </a:pPr>
            <a:r>
              <a:rPr lang="en-IN" b="1" dirty="0">
                <a:solidFill>
                  <a:srgbClr val="00B050"/>
                </a:solidFill>
                <a:latin typeface="Courier"/>
              </a:rPr>
              <a:t>	a = 1</a:t>
            </a:r>
          </a:p>
          <a:p>
            <a:pPr marL="0" indent="0" algn="l">
              <a:buNone/>
            </a:pPr>
            <a:r>
              <a:rPr lang="en-US" b="1" i="0" u="none" strike="noStrike" baseline="0" dirty="0">
                <a:solidFill>
                  <a:srgbClr val="00B050"/>
                </a:solidFill>
                <a:latin typeface="Courier"/>
              </a:rPr>
              <a:t>	Divide by 0: </a:t>
            </a:r>
            <a:r>
              <a:rPr lang="en-US" b="1" i="0" u="none" strike="noStrike" baseline="0" dirty="0" err="1">
                <a:solidFill>
                  <a:srgbClr val="00B050"/>
                </a:solidFill>
                <a:latin typeface="Courier"/>
              </a:rPr>
              <a:t>java.lang.ArithmeticException</a:t>
            </a:r>
            <a:r>
              <a:rPr lang="en-US" b="1" i="0" u="none" strike="noStrike" baseline="0" dirty="0">
                <a:solidFill>
                  <a:srgbClr val="00B050"/>
                </a:solidFill>
                <a:latin typeface="Courier"/>
              </a:rPr>
              <a:t>: / by zero</a:t>
            </a:r>
          </a:p>
          <a:p>
            <a:pPr algn="l"/>
            <a:r>
              <a:rPr lang="en-US" b="1" i="0" u="none" strike="noStrike" baseline="0" dirty="0">
                <a:latin typeface="Courier"/>
              </a:rPr>
              <a:t>C:\&gt;java </a:t>
            </a:r>
            <a:r>
              <a:rPr lang="en-US" b="1" i="0" u="none" strike="noStrike" baseline="0" dirty="0" err="1">
                <a:latin typeface="Courier"/>
              </a:rPr>
              <a:t>NestTry</a:t>
            </a:r>
            <a:r>
              <a:rPr lang="en-US" b="1" i="0" u="none" strike="noStrike" baseline="0" dirty="0">
                <a:latin typeface="Courier"/>
              </a:rPr>
              <a:t> One Two</a:t>
            </a:r>
          </a:p>
          <a:p>
            <a:pPr marL="457200" lvl="1" indent="0">
              <a:buNone/>
            </a:pPr>
            <a:r>
              <a:rPr lang="en-IN" sz="2000" b="1" i="0" u="none" strike="noStrike" baseline="0" dirty="0">
                <a:solidFill>
                  <a:srgbClr val="00B050"/>
                </a:solidFill>
                <a:latin typeface="Courier"/>
              </a:rPr>
              <a:t>a = 2</a:t>
            </a:r>
          </a:p>
          <a:p>
            <a:pPr marL="457200" lvl="1" indent="0">
              <a:buNone/>
            </a:pPr>
            <a:r>
              <a:rPr lang="en-IN" sz="2000" b="1" i="0" u="none" strike="noStrike" baseline="0" dirty="0">
                <a:solidFill>
                  <a:srgbClr val="00B050"/>
                </a:solidFill>
                <a:latin typeface="Courier"/>
              </a:rPr>
              <a:t>Array index out-of-bounds:</a:t>
            </a:r>
          </a:p>
          <a:p>
            <a:pPr marL="457200" lvl="1" indent="0">
              <a:buNone/>
            </a:pPr>
            <a:r>
              <a:rPr lang="en-IN" sz="2000" b="1" i="0" u="none" strike="noStrike" baseline="0" dirty="0">
                <a:solidFill>
                  <a:srgbClr val="00B050"/>
                </a:solidFill>
                <a:latin typeface="Courier"/>
              </a:rPr>
              <a:t>java.lang.ArrayIndexOutOfBoundsException:42</a:t>
            </a:r>
            <a:endParaRPr lang="en-US" sz="6600" b="1" i="0" u="none" strike="noStrike" baseline="0" dirty="0">
              <a:solidFill>
                <a:srgbClr val="00B050"/>
              </a:solidFill>
              <a:latin typeface="Palatino-Roman"/>
            </a:endParaRPr>
          </a:p>
        </p:txBody>
      </p:sp>
    </p:spTree>
    <p:extLst>
      <p:ext uri="{BB962C8B-B14F-4D97-AF65-F5344CB8AC3E}">
        <p14:creationId xmlns:p14="http://schemas.microsoft.com/office/powerpoint/2010/main" val="2637670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US" sz="2400" b="1" i="0" dirty="0">
                <a:solidFill>
                  <a:srgbClr val="444542"/>
                </a:solidFill>
                <a:effectLst/>
                <a:latin typeface="PT Sans"/>
              </a:rPr>
              <a:t>Difference between error and exception</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fontScale="92500" lnSpcReduction="20000"/>
          </a:bodyPr>
          <a:lstStyle/>
          <a:p>
            <a:r>
              <a:rPr lang="en-US" sz="2800" b="1" i="0" dirty="0">
                <a:effectLst/>
                <a:latin typeface="Roboto"/>
              </a:rPr>
              <a:t>Error : </a:t>
            </a:r>
            <a:r>
              <a:rPr lang="en-US" sz="2800" b="0" i="0" dirty="0">
                <a:effectLst/>
                <a:latin typeface="Roboto"/>
              </a:rPr>
              <a:t>An Error “indicates serious problems that a reasonable application should not try to catch.”</a:t>
            </a:r>
            <a:br>
              <a:rPr lang="en-US" sz="2800" dirty="0"/>
            </a:br>
            <a:endParaRPr lang="en-US" sz="2800" dirty="0"/>
          </a:p>
          <a:p>
            <a:r>
              <a:rPr lang="en-US" sz="2800" b="0" i="0" dirty="0">
                <a:effectLst/>
                <a:latin typeface="Roboto"/>
              </a:rPr>
              <a:t>Both Errors and Exceptions are the subclasses of </a:t>
            </a:r>
            <a:r>
              <a:rPr lang="en-US" sz="2800" b="0" i="0" dirty="0" err="1">
                <a:effectLst/>
                <a:latin typeface="Roboto"/>
              </a:rPr>
              <a:t>java.lang.Throwable</a:t>
            </a:r>
            <a:r>
              <a:rPr lang="en-US" sz="2800" b="0" i="0" dirty="0">
                <a:effectLst/>
                <a:latin typeface="Roboto"/>
              </a:rPr>
              <a:t> class. </a:t>
            </a:r>
          </a:p>
          <a:p>
            <a:r>
              <a:rPr lang="en-US" sz="2800" b="0" i="0" dirty="0">
                <a:effectLst/>
                <a:latin typeface="Roboto"/>
              </a:rPr>
              <a:t>Errors are the conditions which cannot get recovered by any handling techniques. </a:t>
            </a:r>
          </a:p>
          <a:p>
            <a:r>
              <a:rPr lang="en-US" sz="2800" b="0" i="0" dirty="0">
                <a:effectLst/>
                <a:latin typeface="Roboto"/>
              </a:rPr>
              <a:t>It surely cause termination of the program abnormally.</a:t>
            </a:r>
          </a:p>
          <a:p>
            <a:r>
              <a:rPr lang="en-US" sz="2800" b="0" i="0" dirty="0">
                <a:effectLst/>
                <a:latin typeface="Roboto"/>
              </a:rPr>
              <a:t> Errors belong to unchecked type and mostly occur at runtime. </a:t>
            </a:r>
          </a:p>
          <a:p>
            <a:r>
              <a:rPr lang="en-US" sz="2800" b="0" i="0" dirty="0">
                <a:effectLst/>
                <a:latin typeface="Roboto"/>
              </a:rPr>
              <a:t>Some of the examples of errors are Out of memory error or a System crash error.</a:t>
            </a:r>
            <a:endParaRPr lang="en-US" sz="2800" b="0" i="0" dirty="0">
              <a:solidFill>
                <a:srgbClr val="222426"/>
              </a:solidFill>
              <a:effectLst/>
              <a:latin typeface="PT Sans"/>
            </a:endParaRPr>
          </a:p>
        </p:txBody>
      </p:sp>
    </p:spTree>
    <p:extLst>
      <p:ext uri="{BB962C8B-B14F-4D97-AF65-F5344CB8AC3E}">
        <p14:creationId xmlns:p14="http://schemas.microsoft.com/office/powerpoint/2010/main" val="1554644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284085" y="71022"/>
            <a:ext cx="10770769" cy="648069"/>
          </a:xfrm>
        </p:spPr>
        <p:txBody>
          <a:bodyPr>
            <a:normAutofit/>
          </a:bodyPr>
          <a:lstStyle/>
          <a:p>
            <a:pPr algn="l"/>
            <a:r>
              <a:rPr lang="en-US" sz="2400" b="1" i="0" dirty="0">
                <a:solidFill>
                  <a:srgbClr val="444542"/>
                </a:solidFill>
                <a:effectLst/>
                <a:latin typeface="PT Sans"/>
              </a:rPr>
              <a:t>Difference between error and exception</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284085" y="781235"/>
            <a:ext cx="11416684" cy="5157925"/>
          </a:xfrm>
        </p:spPr>
        <p:txBody>
          <a:bodyPr>
            <a:normAutofit fontScale="92500" lnSpcReduction="10000"/>
          </a:bodyPr>
          <a:lstStyle/>
          <a:p>
            <a:r>
              <a:rPr lang="en-US" sz="2400" b="1" i="0" dirty="0">
                <a:effectLst/>
                <a:latin typeface="Roboto"/>
              </a:rPr>
              <a:t>Exceptions :</a:t>
            </a:r>
            <a:r>
              <a:rPr lang="en-US" sz="2400" b="0" i="0" dirty="0">
                <a:effectLst/>
                <a:latin typeface="Roboto"/>
              </a:rPr>
              <a:t> An Exception “indicates conditions that a reasonable application might want to catch.”</a:t>
            </a:r>
            <a:br>
              <a:rPr lang="en-US" sz="2400" dirty="0"/>
            </a:br>
            <a:endParaRPr lang="en-US" sz="2400" dirty="0"/>
          </a:p>
          <a:p>
            <a:r>
              <a:rPr lang="en-US" sz="2400" b="0" i="0" dirty="0">
                <a:effectLst/>
                <a:latin typeface="Roboto"/>
              </a:rPr>
              <a:t>Exceptions are the conditions that occur at runtime and may cause the termination of program. </a:t>
            </a:r>
          </a:p>
          <a:p>
            <a:r>
              <a:rPr lang="en-US" sz="2400" b="0" i="0" dirty="0">
                <a:effectLst/>
                <a:latin typeface="Roboto"/>
              </a:rPr>
              <a:t>But they are recoverable using try, catch and throw keywords. </a:t>
            </a:r>
          </a:p>
          <a:p>
            <a:r>
              <a:rPr lang="en-US" sz="2400" b="0" i="0" dirty="0">
                <a:effectLst/>
                <a:latin typeface="Roboto"/>
              </a:rPr>
              <a:t>Exceptions are divided into two </a:t>
            </a:r>
            <a:r>
              <a:rPr lang="en-US" sz="2400" b="0" i="0" dirty="0" err="1">
                <a:effectLst/>
                <a:latin typeface="Roboto"/>
              </a:rPr>
              <a:t>catagories</a:t>
            </a:r>
            <a:r>
              <a:rPr lang="en-US" sz="2400" b="0" i="0" dirty="0">
                <a:effectLst/>
                <a:latin typeface="Roboto"/>
              </a:rPr>
              <a:t> : </a:t>
            </a:r>
            <a:r>
              <a:rPr lang="en-US" sz="2400" b="0" i="0" u="none" strike="noStrike" dirty="0">
                <a:solidFill>
                  <a:srgbClr val="EC4E20"/>
                </a:solidFill>
                <a:effectLst/>
                <a:latin typeface="Roboto"/>
                <a:hlinkClick r:id="rId2"/>
              </a:rPr>
              <a:t>checked and unchecked exceptions</a:t>
            </a:r>
            <a:r>
              <a:rPr lang="en-US" sz="2400" b="0" i="0" dirty="0">
                <a:effectLst/>
                <a:latin typeface="Roboto"/>
              </a:rPr>
              <a:t>. </a:t>
            </a:r>
          </a:p>
          <a:p>
            <a:r>
              <a:rPr lang="en-US" sz="2400" b="0" i="0" dirty="0">
                <a:effectLst/>
                <a:latin typeface="Roboto"/>
              </a:rPr>
              <a:t>Checked exceptions like </a:t>
            </a:r>
            <a:r>
              <a:rPr lang="en-US" sz="2400" b="0" i="0" dirty="0" err="1">
                <a:effectLst/>
                <a:latin typeface="Roboto"/>
              </a:rPr>
              <a:t>IOException</a:t>
            </a:r>
            <a:r>
              <a:rPr lang="en-US" sz="2400" b="0" i="0" dirty="0">
                <a:effectLst/>
                <a:latin typeface="Roboto"/>
              </a:rPr>
              <a:t> known to the compiler at compile time while </a:t>
            </a:r>
          </a:p>
          <a:p>
            <a:r>
              <a:rPr lang="en-US" sz="2400" dirty="0">
                <a:latin typeface="Roboto"/>
              </a:rPr>
              <a:t>U</a:t>
            </a:r>
            <a:r>
              <a:rPr lang="en-US" sz="2400" b="0" i="0" dirty="0">
                <a:effectLst/>
                <a:latin typeface="Roboto"/>
              </a:rPr>
              <a:t>nchecked exceptions like </a:t>
            </a:r>
            <a:r>
              <a:rPr lang="en-US" sz="2400" b="0" i="0" dirty="0" err="1">
                <a:effectLst/>
                <a:latin typeface="Roboto"/>
              </a:rPr>
              <a:t>ArrayIndexOutOfBoundException</a:t>
            </a:r>
            <a:r>
              <a:rPr lang="en-US" sz="2400" b="0" i="0" dirty="0">
                <a:effectLst/>
                <a:latin typeface="Roboto"/>
              </a:rPr>
              <a:t> known to the compiler at runtime. </a:t>
            </a:r>
          </a:p>
          <a:p>
            <a:r>
              <a:rPr lang="en-US" sz="2400" b="0" i="0" dirty="0">
                <a:effectLst/>
                <a:latin typeface="Roboto"/>
              </a:rPr>
              <a:t>It is mostly caused by the program written by the programmer.</a:t>
            </a:r>
            <a:endParaRPr lang="en-US" sz="2800" b="0" i="0" dirty="0">
              <a:solidFill>
                <a:srgbClr val="222426"/>
              </a:solidFill>
              <a:effectLst/>
              <a:latin typeface="PT Sans"/>
            </a:endParaRPr>
          </a:p>
        </p:txBody>
      </p:sp>
    </p:spTree>
    <p:extLst>
      <p:ext uri="{BB962C8B-B14F-4D97-AF65-F5344CB8AC3E}">
        <p14:creationId xmlns:p14="http://schemas.microsoft.com/office/powerpoint/2010/main" val="3261154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177553"/>
            <a:ext cx="10912811" cy="1091955"/>
          </a:xfrm>
        </p:spPr>
        <p:txBody>
          <a:bodyPr>
            <a:normAutofit/>
          </a:bodyPr>
          <a:lstStyle/>
          <a:p>
            <a:r>
              <a:rPr lang="en-IN" b="1" i="0" dirty="0">
                <a:solidFill>
                  <a:srgbClr val="444542"/>
                </a:solidFill>
                <a:effectLst/>
                <a:latin typeface="PT Sans"/>
              </a:rPr>
              <a:t>Advantage of exception handling</a:t>
            </a: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328474" y="976544"/>
            <a:ext cx="10726381" cy="4873840"/>
          </a:xfrm>
        </p:spPr>
        <p:txBody>
          <a:bodyPr/>
          <a:lstStyle/>
          <a:p>
            <a:r>
              <a:rPr lang="en-US" b="0" i="0" dirty="0">
                <a:solidFill>
                  <a:srgbClr val="222426"/>
                </a:solidFill>
                <a:effectLst/>
                <a:latin typeface="PT Sans"/>
              </a:rPr>
              <a:t>Exception handling ensures that the flow of the program doesn’t break when an exception occurs. </a:t>
            </a:r>
          </a:p>
          <a:p>
            <a:r>
              <a:rPr lang="en-US" b="0" i="0" dirty="0">
                <a:solidFill>
                  <a:srgbClr val="222426"/>
                </a:solidFill>
                <a:effectLst/>
                <a:latin typeface="PT Sans"/>
              </a:rPr>
              <a:t>For example, if a program has bunch of statements and an exception occurs mid way after executing certain statements then the statements after the exception will not execute and the program will terminate abruptly.</a:t>
            </a:r>
            <a:br>
              <a:rPr lang="en-US" dirty="0"/>
            </a:br>
            <a:endParaRPr lang="en-US" dirty="0"/>
          </a:p>
          <a:p>
            <a:pPr algn="l"/>
            <a:r>
              <a:rPr lang="en-IN" b="1" i="0" dirty="0">
                <a:solidFill>
                  <a:srgbClr val="000000"/>
                </a:solidFill>
                <a:effectLst/>
                <a:latin typeface="Times New Roman" panose="02020603050405020304" pitchFamily="18" charset="0"/>
              </a:rPr>
              <a:t> Separating Error Handling Code from "Regular" Code :</a:t>
            </a:r>
            <a:r>
              <a:rPr lang="en-US" b="0" i="0" dirty="0">
                <a:solidFill>
                  <a:srgbClr val="000000"/>
                </a:solidFill>
                <a:effectLst/>
                <a:latin typeface="Times New Roman" panose="02020603050405020304" pitchFamily="18" charset="0"/>
              </a:rPr>
              <a:t>In traditional programming, error detection, reporting, and handling often lead to confusing spaghetti code. Java provides an elegant solution to the problem of error management: exceptions. Exceptions enable you to write the main flow of your code and deal with the, well, exceptional cases elsewhere.</a:t>
            </a:r>
            <a:endParaRPr lang="en-IN" b="1"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952149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177553"/>
            <a:ext cx="10912811" cy="1091955"/>
          </a:xfrm>
        </p:spPr>
        <p:txBody>
          <a:bodyPr>
            <a:normAutofit/>
          </a:bodyPr>
          <a:lstStyle/>
          <a:p>
            <a:r>
              <a:rPr lang="en-IN" b="1" i="0" dirty="0">
                <a:solidFill>
                  <a:srgbClr val="444542"/>
                </a:solidFill>
                <a:effectLst/>
                <a:latin typeface="PT Sans"/>
              </a:rPr>
              <a:t>Advantage of exception handling</a:t>
            </a: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328474" y="976544"/>
            <a:ext cx="10726381" cy="4873840"/>
          </a:xfrm>
        </p:spPr>
        <p:txBody>
          <a:bodyPr/>
          <a:lstStyle/>
          <a:p>
            <a:r>
              <a:rPr lang="en-US" b="1" i="0" dirty="0">
                <a:solidFill>
                  <a:srgbClr val="000000"/>
                </a:solidFill>
                <a:effectLst/>
                <a:latin typeface="Times New Roman" panose="02020603050405020304" pitchFamily="18" charset="0"/>
              </a:rPr>
              <a:t> Propagating Errors Up the Call Stack :A second advantage of exceptions is the ability to propagate error reporting up the call stack of methods. </a:t>
            </a:r>
          </a:p>
          <a:p>
            <a:endParaRPr lang="en-US" b="1"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Grouping Error Types and Error Differentiation</a:t>
            </a:r>
          </a:p>
          <a:p>
            <a:endParaRPr lang="en-IN" b="1"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229125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E864-0089-847F-43B0-7954734532F0}"/>
              </a:ext>
            </a:extLst>
          </p:cNvPr>
          <p:cNvSpPr>
            <a:spLocks noGrp="1"/>
          </p:cNvSpPr>
          <p:nvPr>
            <p:ph type="title"/>
          </p:nvPr>
        </p:nvSpPr>
        <p:spPr>
          <a:xfrm>
            <a:off x="1374577" y="121126"/>
            <a:ext cx="9603275" cy="1049235"/>
          </a:xfrm>
        </p:spPr>
        <p:txBody>
          <a:bodyPr/>
          <a:lstStyle/>
          <a:p>
            <a:r>
              <a:rPr lang="en-IN" b="0" i="0" u="sng" dirty="0">
                <a:solidFill>
                  <a:srgbClr val="610B38"/>
                </a:solidFill>
                <a:effectLst/>
                <a:latin typeface="erdana"/>
              </a:rPr>
              <a:t>Java throw keyword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CCBF957-58BB-972C-60BE-4F409CE75D08}"/>
              </a:ext>
            </a:extLst>
          </p:cNvPr>
          <p:cNvSpPr>
            <a:spLocks noGrp="1"/>
          </p:cNvSpPr>
          <p:nvPr>
            <p:ph idx="1"/>
          </p:nvPr>
        </p:nvSpPr>
        <p:spPr>
          <a:xfrm>
            <a:off x="914400" y="635267"/>
            <a:ext cx="10231655" cy="5149515"/>
          </a:xfrm>
        </p:spPr>
        <p:txBody>
          <a:bodyPr>
            <a:normAutofit/>
          </a:bodyPr>
          <a:lstStyle/>
          <a:p>
            <a:r>
              <a:rPr lang="en-US" sz="2800" b="0" i="0" dirty="0">
                <a:solidFill>
                  <a:srgbClr val="333333"/>
                </a:solidFill>
                <a:effectLst/>
                <a:latin typeface="inter-regular"/>
              </a:rPr>
              <a:t>The Java throw keyword is used to throw an exception explicitly.</a:t>
            </a:r>
          </a:p>
          <a:p>
            <a:pPr algn="just"/>
            <a:r>
              <a:rPr lang="en-US" sz="2800" b="0" i="0" dirty="0">
                <a:solidFill>
                  <a:srgbClr val="333333"/>
                </a:solidFill>
                <a:effectLst/>
                <a:latin typeface="inter-regular"/>
              </a:rPr>
              <a:t>We specify the </a:t>
            </a:r>
            <a:r>
              <a:rPr lang="en-US" sz="2800" b="1" i="0" dirty="0">
                <a:solidFill>
                  <a:srgbClr val="333333"/>
                </a:solidFill>
                <a:effectLst/>
                <a:highlight>
                  <a:srgbClr val="FFFF00"/>
                </a:highlight>
                <a:latin typeface="inter-bold"/>
              </a:rPr>
              <a:t>exception</a:t>
            </a:r>
            <a:r>
              <a:rPr lang="en-US" sz="2800" b="0" i="0" dirty="0">
                <a:solidFill>
                  <a:srgbClr val="333333"/>
                </a:solidFill>
                <a:effectLst/>
                <a:highlight>
                  <a:srgbClr val="FFFF00"/>
                </a:highlight>
                <a:latin typeface="inter-regular"/>
              </a:rPr>
              <a:t> object which is to be thrown</a:t>
            </a:r>
            <a:r>
              <a:rPr lang="en-US" sz="2800" b="0" i="0" dirty="0">
                <a:solidFill>
                  <a:srgbClr val="333333"/>
                </a:solidFill>
                <a:effectLst/>
                <a:latin typeface="inter-regular"/>
              </a:rPr>
              <a:t>. </a:t>
            </a:r>
          </a:p>
          <a:p>
            <a:pPr algn="just"/>
            <a:r>
              <a:rPr lang="en-US" sz="2800" b="0" i="0" dirty="0">
                <a:solidFill>
                  <a:srgbClr val="333333"/>
                </a:solidFill>
                <a:effectLst/>
                <a:latin typeface="inter-regular"/>
              </a:rPr>
              <a:t>The Exception has some message with it that provides the error description.</a:t>
            </a:r>
          </a:p>
          <a:p>
            <a:pPr algn="just"/>
            <a:r>
              <a:rPr lang="en-US" sz="2800" b="0" i="0" dirty="0">
                <a:solidFill>
                  <a:srgbClr val="333333"/>
                </a:solidFill>
                <a:effectLst/>
                <a:latin typeface="inter-regular"/>
              </a:rPr>
              <a:t> These exceptions may be related to user inputs, server, etc.</a:t>
            </a:r>
          </a:p>
          <a:p>
            <a:pPr algn="just"/>
            <a:r>
              <a:rPr lang="en-US" sz="2800" b="0" i="0" dirty="0">
                <a:solidFill>
                  <a:srgbClr val="333333"/>
                </a:solidFill>
                <a:effectLst/>
                <a:latin typeface="inter-regular"/>
              </a:rPr>
              <a:t>We can throw </a:t>
            </a:r>
            <a:r>
              <a:rPr lang="en-US" sz="2800" b="0" i="0" dirty="0">
                <a:solidFill>
                  <a:srgbClr val="333333"/>
                </a:solidFill>
                <a:effectLst/>
                <a:highlight>
                  <a:srgbClr val="FFFF00"/>
                </a:highlight>
                <a:latin typeface="inter-regular"/>
              </a:rPr>
              <a:t>either checked or unchecked exceptions </a:t>
            </a:r>
            <a:r>
              <a:rPr lang="en-US" sz="2800" b="0" i="0" dirty="0">
                <a:solidFill>
                  <a:srgbClr val="333333"/>
                </a:solidFill>
                <a:effectLst/>
                <a:latin typeface="inter-regular"/>
              </a:rPr>
              <a:t>in Java by throw keyword. </a:t>
            </a:r>
          </a:p>
          <a:p>
            <a:pPr algn="just"/>
            <a:r>
              <a:rPr lang="en-US" sz="2800" b="0" i="0" dirty="0">
                <a:solidFill>
                  <a:srgbClr val="333333"/>
                </a:solidFill>
                <a:effectLst/>
                <a:latin typeface="inter-regular"/>
              </a:rPr>
              <a:t>It is mainly used to throw </a:t>
            </a:r>
            <a:r>
              <a:rPr lang="en-US" sz="2800" b="0" i="0" dirty="0">
                <a:solidFill>
                  <a:srgbClr val="333333"/>
                </a:solidFill>
                <a:effectLst/>
                <a:highlight>
                  <a:srgbClr val="FFFF00"/>
                </a:highlight>
                <a:latin typeface="inter-regular"/>
              </a:rPr>
              <a:t>a custom exception</a:t>
            </a:r>
          </a:p>
          <a:p>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12420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b="1" i="0" u="none" strike="noStrike" baseline="0" dirty="0">
                <a:latin typeface="FranklinGothic-DemiCnd"/>
              </a:rPr>
              <a:t>Defining a Package</a:t>
            </a:r>
            <a:endParaRPr lang="en-IN" sz="48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1" y="1020932"/>
            <a:ext cx="11283518" cy="5042517"/>
          </a:xfrm>
        </p:spPr>
        <p:txBody>
          <a:bodyPr>
            <a:normAutofit fontScale="85000" lnSpcReduction="10000"/>
          </a:bodyPr>
          <a:lstStyle/>
          <a:p>
            <a:pPr algn="l"/>
            <a:r>
              <a:rPr lang="en-US" sz="2400" b="0" i="0" u="none" strike="noStrike" baseline="0" dirty="0">
                <a:latin typeface="Palatino-Roman"/>
              </a:rPr>
              <a:t>To create a package is quite easy: simply include a </a:t>
            </a:r>
            <a:r>
              <a:rPr lang="en-US" sz="2400" b="1" i="0" u="none" strike="noStrike" baseline="0" dirty="0">
                <a:latin typeface="Palatino-Bold"/>
              </a:rPr>
              <a:t>package </a:t>
            </a:r>
            <a:r>
              <a:rPr lang="en-US" sz="2400" b="0" i="0" u="none" strike="noStrike" baseline="0" dirty="0">
                <a:latin typeface="Palatino-Roman"/>
              </a:rPr>
              <a:t>command as the first statement in a Java source file.</a:t>
            </a:r>
          </a:p>
          <a:p>
            <a:pPr algn="l"/>
            <a:r>
              <a:rPr lang="en-US" sz="2400" b="0" i="0" u="none" strike="noStrike" baseline="0" dirty="0">
                <a:latin typeface="Palatino-Roman"/>
              </a:rPr>
              <a:t> Any classes declared within that file will belong to the specified package.</a:t>
            </a:r>
          </a:p>
          <a:p>
            <a:pPr algn="l"/>
            <a:r>
              <a:rPr lang="en-US" sz="2400" b="0" i="0" u="none" strike="noStrike" baseline="0" dirty="0">
                <a:latin typeface="Palatino-Roman"/>
              </a:rPr>
              <a:t>The </a:t>
            </a:r>
            <a:r>
              <a:rPr lang="en-US" sz="2400" b="1" i="0" u="none" strike="noStrike" baseline="0" dirty="0">
                <a:highlight>
                  <a:srgbClr val="FFFF00"/>
                </a:highlight>
                <a:latin typeface="Palatino-Bold"/>
              </a:rPr>
              <a:t>package </a:t>
            </a:r>
            <a:r>
              <a:rPr lang="en-US" sz="2400" b="0" i="0" u="none" strike="noStrike" baseline="0" dirty="0">
                <a:highlight>
                  <a:srgbClr val="FFFF00"/>
                </a:highlight>
                <a:latin typeface="Palatino-Roman"/>
              </a:rPr>
              <a:t>statement defines a name space in which classes are stored</a:t>
            </a:r>
            <a:r>
              <a:rPr lang="en-US" sz="2400" b="0" i="0" u="none" strike="noStrike" baseline="0" dirty="0">
                <a:latin typeface="Palatino-Roman"/>
              </a:rPr>
              <a:t>. </a:t>
            </a:r>
          </a:p>
          <a:p>
            <a:pPr algn="l"/>
            <a:r>
              <a:rPr lang="en-US" sz="2400" b="0" i="0" u="none" strike="noStrike" baseline="0" dirty="0">
                <a:latin typeface="Palatino-Roman"/>
              </a:rPr>
              <a:t>If you omit the </a:t>
            </a:r>
            <a:r>
              <a:rPr lang="en-US" sz="2400" b="1" i="0" u="none" strike="noStrike" baseline="0" dirty="0">
                <a:latin typeface="Palatino-Bold"/>
              </a:rPr>
              <a:t>package </a:t>
            </a:r>
            <a:r>
              <a:rPr lang="en-US" sz="2400" b="0" i="0" u="none" strike="noStrike" baseline="0" dirty="0">
                <a:latin typeface="Palatino-Roman"/>
              </a:rPr>
              <a:t>statement, the </a:t>
            </a:r>
            <a:r>
              <a:rPr lang="en-US" sz="2400" b="0" i="0" u="none" strike="noStrike" baseline="0" dirty="0">
                <a:highlight>
                  <a:srgbClr val="FFFF00"/>
                </a:highlight>
                <a:latin typeface="Palatino-Roman"/>
              </a:rPr>
              <a:t>class names are put into the default package, which has no name.</a:t>
            </a:r>
          </a:p>
          <a:p>
            <a:pPr algn="l"/>
            <a:r>
              <a:rPr lang="en-US" sz="2400" b="1" i="0" u="none" strike="noStrike" baseline="0" dirty="0">
                <a:solidFill>
                  <a:srgbClr val="7030A0"/>
                </a:solidFill>
                <a:latin typeface="Palatino-Roman"/>
              </a:rPr>
              <a:t>This is the general form of the </a:t>
            </a:r>
            <a:r>
              <a:rPr lang="en-US" sz="2400" b="1" i="0" u="none" strike="noStrike" baseline="0" dirty="0">
                <a:solidFill>
                  <a:srgbClr val="7030A0"/>
                </a:solidFill>
                <a:latin typeface="Palatino-Bold"/>
              </a:rPr>
              <a:t>package </a:t>
            </a:r>
            <a:r>
              <a:rPr lang="en-US" sz="2400" b="1" i="0" u="none" strike="noStrike" baseline="0" dirty="0">
                <a:solidFill>
                  <a:srgbClr val="7030A0"/>
                </a:solidFill>
                <a:latin typeface="Palatino-Roman"/>
              </a:rPr>
              <a:t>statement:</a:t>
            </a:r>
          </a:p>
          <a:p>
            <a:pPr algn="l"/>
            <a:r>
              <a:rPr lang="en-IN" sz="2400" b="1" i="0" u="none" strike="noStrike" baseline="0" dirty="0">
                <a:solidFill>
                  <a:srgbClr val="7030A0"/>
                </a:solidFill>
                <a:latin typeface="Palatino-Roman"/>
              </a:rPr>
              <a:t>package </a:t>
            </a:r>
            <a:r>
              <a:rPr lang="en-IN" sz="2400" b="1" i="1" u="none" strike="noStrike" baseline="0" dirty="0" err="1">
                <a:solidFill>
                  <a:srgbClr val="7030A0"/>
                </a:solidFill>
                <a:latin typeface="Palatino-Italic"/>
              </a:rPr>
              <a:t>pkg</a:t>
            </a:r>
            <a:r>
              <a:rPr lang="en-IN" sz="2400" b="1" i="0" u="none" strike="noStrike" baseline="0" dirty="0">
                <a:solidFill>
                  <a:srgbClr val="7030A0"/>
                </a:solidFill>
                <a:latin typeface="Palatino-Roman"/>
              </a:rPr>
              <a:t>;</a:t>
            </a:r>
          </a:p>
          <a:p>
            <a:pPr algn="l"/>
            <a:r>
              <a:rPr lang="en-US" sz="2400" b="0" i="0" u="none" strike="noStrike" baseline="0" dirty="0">
                <a:latin typeface="Palatino-Roman"/>
              </a:rPr>
              <a:t>Here, </a:t>
            </a:r>
            <a:r>
              <a:rPr lang="en-US" sz="2400" b="0" i="1" u="none" strike="noStrike" baseline="0" dirty="0">
                <a:latin typeface="Palatino-Italic"/>
              </a:rPr>
              <a:t>pkg </a:t>
            </a:r>
            <a:r>
              <a:rPr lang="en-US" sz="2400" b="0" i="0" u="none" strike="noStrike" baseline="0" dirty="0">
                <a:latin typeface="Palatino-Roman"/>
              </a:rPr>
              <a:t>is the name of the package. For example, the following statement creates a package</a:t>
            </a:r>
          </a:p>
          <a:p>
            <a:pPr algn="l"/>
            <a:r>
              <a:rPr lang="en-IN" sz="2400" b="0" i="0" u="none" strike="noStrike" baseline="0" dirty="0">
                <a:latin typeface="Palatino-Roman"/>
              </a:rPr>
              <a:t>called </a:t>
            </a:r>
            <a:r>
              <a:rPr lang="en-IN" sz="2400" b="1" i="0" u="none" strike="noStrike" baseline="0" dirty="0" err="1">
                <a:latin typeface="Palatino-Bold"/>
              </a:rPr>
              <a:t>MyPackage</a:t>
            </a:r>
            <a:r>
              <a:rPr lang="en-IN" sz="2400" b="0" i="0" u="none" strike="noStrike" baseline="0" dirty="0">
                <a:latin typeface="Palatino-Roman"/>
              </a:rPr>
              <a:t>.</a:t>
            </a:r>
          </a:p>
          <a:p>
            <a:pPr algn="l"/>
            <a:r>
              <a:rPr lang="en-IN" sz="2400" b="0" i="0" u="none" strike="noStrike" baseline="0" dirty="0">
                <a:latin typeface="Courier"/>
              </a:rPr>
              <a:t>package </a:t>
            </a:r>
            <a:r>
              <a:rPr lang="en-IN" sz="2400" b="0" i="0" u="none" strike="noStrike" baseline="0" dirty="0" err="1">
                <a:latin typeface="Courier"/>
              </a:rPr>
              <a:t>MyPackage</a:t>
            </a:r>
            <a:r>
              <a:rPr lang="en-IN" sz="2400" b="0" i="0" u="none" strike="noStrike" baseline="0" dirty="0">
                <a:latin typeface="Courier"/>
              </a:rPr>
              <a:t>;</a:t>
            </a:r>
            <a:endParaRPr lang="en-IN" sz="2800" dirty="0"/>
          </a:p>
        </p:txBody>
      </p:sp>
    </p:spTree>
    <p:extLst>
      <p:ext uri="{BB962C8B-B14F-4D97-AF65-F5344CB8AC3E}">
        <p14:creationId xmlns:p14="http://schemas.microsoft.com/office/powerpoint/2010/main" val="34765921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0DF7A-8A4A-E8FA-BFE0-FAF4EF87E142}"/>
              </a:ext>
            </a:extLst>
          </p:cNvPr>
          <p:cNvSpPr>
            <a:spLocks noGrp="1"/>
          </p:cNvSpPr>
          <p:nvPr>
            <p:ph idx="1"/>
          </p:nvPr>
        </p:nvSpPr>
        <p:spPr>
          <a:xfrm>
            <a:off x="924025" y="115504"/>
            <a:ext cx="10130829" cy="5350842"/>
          </a:xfrm>
        </p:spPr>
        <p:txBody>
          <a:bodyPr/>
          <a:lstStyle/>
          <a:p>
            <a:pPr algn="just"/>
            <a:r>
              <a:rPr lang="en-US" sz="2800" b="0" i="0" dirty="0">
                <a:solidFill>
                  <a:srgbClr val="333333"/>
                </a:solidFill>
                <a:effectLst/>
                <a:latin typeface="inter-regular"/>
              </a:rPr>
              <a:t>We can also define our own set of conditions and throw an exception explicitly using throw keyword.</a:t>
            </a:r>
          </a:p>
          <a:p>
            <a:pPr algn="just"/>
            <a:r>
              <a:rPr lang="en-US" sz="2800" b="0" i="0" dirty="0">
                <a:solidFill>
                  <a:srgbClr val="333333"/>
                </a:solidFill>
                <a:effectLst/>
                <a:latin typeface="inter-regular"/>
              </a:rPr>
              <a:t> For example, we can throw Arithmetic Exception if we divide a number by another number. Here, we just need to set the condition and throw exception using throw keyword</a:t>
            </a:r>
            <a:r>
              <a:rPr lang="en-US" b="0" i="0" dirty="0">
                <a:solidFill>
                  <a:srgbClr val="333333"/>
                </a:solidFill>
                <a:effectLst/>
                <a:latin typeface="inter-regular"/>
              </a:rPr>
              <a:t>.</a:t>
            </a:r>
          </a:p>
          <a:p>
            <a:pPr algn="just"/>
            <a:r>
              <a:rPr lang="en-US" sz="2800" dirty="0">
                <a:solidFill>
                  <a:srgbClr val="333333"/>
                </a:solidFill>
                <a:latin typeface="inter-regular"/>
              </a:rPr>
              <a:t>The syntax of the Java throw keyword is given below. </a:t>
            </a:r>
          </a:p>
          <a:p>
            <a:pPr algn="just"/>
            <a:r>
              <a:rPr lang="en-US" sz="2800" dirty="0">
                <a:solidFill>
                  <a:srgbClr val="333333"/>
                </a:solidFill>
                <a:latin typeface="inter-regular"/>
              </a:rPr>
              <a:t>                                                    throw Instance i.e.,</a:t>
            </a:r>
          </a:p>
          <a:p>
            <a:pPr marL="0" indent="0" algn="ctr">
              <a:buNone/>
            </a:pPr>
            <a:r>
              <a:rPr lang="en-US" sz="2800" dirty="0">
                <a:solidFill>
                  <a:srgbClr val="333333"/>
                </a:solidFill>
                <a:highlight>
                  <a:srgbClr val="FFFF00"/>
                </a:highlight>
                <a:latin typeface="inter-regular"/>
              </a:rPr>
              <a:t>throw new </a:t>
            </a:r>
            <a:r>
              <a:rPr lang="en-US" sz="2800" dirty="0" err="1">
                <a:solidFill>
                  <a:srgbClr val="333333"/>
                </a:solidFill>
                <a:highlight>
                  <a:srgbClr val="FFFF00"/>
                </a:highlight>
                <a:latin typeface="inter-regular"/>
              </a:rPr>
              <a:t>exception_class</a:t>
            </a:r>
            <a:r>
              <a:rPr lang="en-US" sz="2800" dirty="0">
                <a:solidFill>
                  <a:srgbClr val="333333"/>
                </a:solidFill>
                <a:highlight>
                  <a:srgbClr val="FFFF00"/>
                </a:highlight>
                <a:latin typeface="inter-regular"/>
              </a:rPr>
              <a:t>("error message"); </a:t>
            </a:r>
          </a:p>
          <a:p>
            <a:pPr marL="0" indent="0" algn="ctr">
              <a:buNone/>
            </a:pPr>
            <a:r>
              <a:rPr lang="en-US" sz="2800" dirty="0">
                <a:solidFill>
                  <a:srgbClr val="333333"/>
                </a:solidFill>
                <a:latin typeface="inter-regular"/>
              </a:rPr>
              <a:t>Example : throw new </a:t>
            </a:r>
            <a:r>
              <a:rPr lang="en-US" sz="2800" dirty="0" err="1">
                <a:solidFill>
                  <a:srgbClr val="333333"/>
                </a:solidFill>
                <a:latin typeface="inter-regular"/>
              </a:rPr>
              <a:t>IOException</a:t>
            </a:r>
            <a:r>
              <a:rPr lang="en-US" sz="2800" dirty="0">
                <a:solidFill>
                  <a:srgbClr val="333333"/>
                </a:solidFill>
                <a:latin typeface="inter-regular"/>
              </a:rPr>
              <a:t>("sorry device error");   </a:t>
            </a:r>
          </a:p>
          <a:p>
            <a:pPr marL="0" indent="0" algn="ctr">
              <a:buNone/>
            </a:pPr>
            <a:endParaRPr lang="en-US" b="0" i="0" dirty="0">
              <a:solidFill>
                <a:srgbClr val="000000"/>
              </a:solidFill>
              <a:effectLst/>
              <a:highlight>
                <a:srgbClr val="FFFF00"/>
              </a:highlight>
              <a:latin typeface="inter-regular"/>
            </a:endParaRPr>
          </a:p>
          <a:p>
            <a:pPr algn="just"/>
            <a:endParaRPr lang="en-IN" dirty="0"/>
          </a:p>
        </p:txBody>
      </p:sp>
    </p:spTree>
    <p:extLst>
      <p:ext uri="{BB962C8B-B14F-4D97-AF65-F5344CB8AC3E}">
        <p14:creationId xmlns:p14="http://schemas.microsoft.com/office/powerpoint/2010/main" val="26141714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34E85-ECBF-3151-DED7-BA046B981E8B}"/>
              </a:ext>
            </a:extLst>
          </p:cNvPr>
          <p:cNvSpPr>
            <a:spLocks noGrp="1"/>
          </p:cNvSpPr>
          <p:nvPr>
            <p:ph sz="half" idx="1"/>
          </p:nvPr>
        </p:nvSpPr>
        <p:spPr>
          <a:xfrm>
            <a:off x="596766" y="77002"/>
            <a:ext cx="5499234" cy="5900286"/>
          </a:xfrm>
        </p:spPr>
        <p:txBody>
          <a:bodyPr>
            <a:noAutofit/>
          </a:bodyPr>
          <a:lstStyle/>
          <a:p>
            <a:pPr algn="just">
              <a:buFont typeface="+mj-lt"/>
              <a:buAutoNum type="arabicPeriod"/>
            </a:pP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TestThrow1 {   </a:t>
            </a:r>
          </a:p>
          <a:p>
            <a:pPr algn="just">
              <a:buFont typeface="+mj-lt"/>
              <a:buAutoNum type="arabicPeriod"/>
            </a:pPr>
            <a:r>
              <a:rPr lang="en-US" sz="1800" b="0" i="0" dirty="0">
                <a:solidFill>
                  <a:srgbClr val="000000"/>
                </a:solidFill>
                <a:effectLst/>
                <a:latin typeface="inter-regular"/>
              </a:rPr>
              <a:t>    </a:t>
            </a:r>
            <a:r>
              <a:rPr lang="en-US" sz="1800" b="0" i="0" dirty="0">
                <a:solidFill>
                  <a:srgbClr val="008200"/>
                </a:solidFill>
                <a:effectLst/>
                <a:latin typeface="inter-regular"/>
              </a:rPr>
              <a:t>//function to check if person is eligible to vote or not </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validate(</a:t>
            </a:r>
            <a:r>
              <a:rPr lang="en-US" sz="1800" b="1" i="0" dirty="0">
                <a:solidFill>
                  <a:srgbClr val="006699"/>
                </a:solidFill>
                <a:effectLst/>
                <a:latin typeface="inter-regular"/>
              </a:rPr>
              <a:t>int</a:t>
            </a:r>
            <a:r>
              <a:rPr lang="en-US" sz="1800" b="0" i="0" dirty="0">
                <a:solidFill>
                  <a:srgbClr val="000000"/>
                </a:solidFill>
                <a:effectLst/>
                <a:latin typeface="inter-regular"/>
              </a:rPr>
              <a:t> age) {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if</a:t>
            </a:r>
            <a:r>
              <a:rPr lang="en-US" sz="1800" b="0" i="0" dirty="0">
                <a:solidFill>
                  <a:srgbClr val="000000"/>
                </a:solidFill>
                <a:effectLst/>
                <a:latin typeface="inter-regular"/>
              </a:rPr>
              <a:t>(age&lt;</a:t>
            </a:r>
            <a:r>
              <a:rPr lang="en-US" sz="1800" b="0" i="0" dirty="0">
                <a:solidFill>
                  <a:srgbClr val="C00000"/>
                </a:solidFill>
                <a:effectLst/>
                <a:latin typeface="inter-regular"/>
              </a:rPr>
              <a:t>18</a:t>
            </a: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r>
              <a:rPr lang="en-US" sz="1800" b="0" i="0" dirty="0">
                <a:solidFill>
                  <a:srgbClr val="008200"/>
                </a:solidFill>
                <a:effectLst/>
                <a:latin typeface="inter-regular"/>
              </a:rPr>
              <a:t>//throw Arithmetic exception if not eligible to vote</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throw</a:t>
            </a:r>
            <a:r>
              <a:rPr lang="en-US" sz="1800" b="0" i="0" dirty="0">
                <a:solidFill>
                  <a:srgbClr val="000000"/>
                </a:solidFill>
                <a:effectLst/>
                <a:latin typeface="inter-regular"/>
              </a:rPr>
              <a:t> </a:t>
            </a:r>
            <a:r>
              <a:rPr lang="en-US" sz="1800" b="1" i="0" dirty="0">
                <a:solidFill>
                  <a:srgbClr val="006699"/>
                </a:solidFill>
                <a:effectLst/>
                <a:latin typeface="inter-regular"/>
              </a:rPr>
              <a:t>new</a:t>
            </a:r>
            <a:r>
              <a:rPr lang="en-US" sz="1800" b="0" i="0" dirty="0">
                <a:solidFill>
                  <a:srgbClr val="000000"/>
                </a:solidFill>
                <a:effectLst/>
                <a:latin typeface="inter-regular"/>
              </a:rPr>
              <a:t> </a:t>
            </a:r>
            <a:r>
              <a:rPr lang="en-US" sz="1800" b="0" i="0" dirty="0" err="1">
                <a:solidFill>
                  <a:srgbClr val="000000"/>
                </a:solidFill>
                <a:effectLst/>
                <a:latin typeface="inter-regular"/>
              </a:rPr>
              <a:t>ArithmeticException</a:t>
            </a:r>
            <a:r>
              <a:rPr lang="en-US" sz="1800" b="0" i="0" dirty="0">
                <a:solidFill>
                  <a:srgbClr val="000000"/>
                </a:solidFill>
                <a:effectLst/>
                <a:latin typeface="inter-regular"/>
              </a:rPr>
              <a:t>(</a:t>
            </a:r>
            <a:r>
              <a:rPr lang="en-US" sz="1800" b="0" i="0" dirty="0">
                <a:solidFill>
                  <a:srgbClr val="0000FF"/>
                </a:solidFill>
                <a:effectLst/>
                <a:latin typeface="inter-regular"/>
              </a:rPr>
              <a:t>"Person is not eligible to vote"</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else</a:t>
            </a: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a:solidFill>
                  <a:srgbClr val="0000FF"/>
                </a:solidFill>
                <a:effectLst/>
                <a:latin typeface="inter-regular"/>
              </a:rPr>
              <a:t>"Person is eligible to vote!!"</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      } </a:t>
            </a:r>
          </a:p>
          <a:p>
            <a:pPr marL="0" indent="0" algn="just">
              <a:buNone/>
            </a:pPr>
            <a:endParaRPr lang="en-US" sz="1800" b="0" i="0" dirty="0">
              <a:solidFill>
                <a:srgbClr val="000000"/>
              </a:solidFill>
              <a:effectLst/>
              <a:latin typeface="inter-regular"/>
            </a:endParaRPr>
          </a:p>
        </p:txBody>
      </p:sp>
      <p:sp>
        <p:nvSpPr>
          <p:cNvPr id="4" name="Content Placeholder 3">
            <a:extLst>
              <a:ext uri="{FF2B5EF4-FFF2-40B4-BE49-F238E27FC236}">
                <a16:creationId xmlns:a16="http://schemas.microsoft.com/office/drawing/2014/main" id="{9925F2E9-6635-9772-3EB3-2B3C4EB8C8E6}"/>
              </a:ext>
            </a:extLst>
          </p:cNvPr>
          <p:cNvSpPr>
            <a:spLocks noGrp="1"/>
          </p:cNvSpPr>
          <p:nvPr>
            <p:ph sz="half" idx="2"/>
          </p:nvPr>
        </p:nvSpPr>
        <p:spPr>
          <a:xfrm>
            <a:off x="6660681" y="308008"/>
            <a:ext cx="5162349" cy="5150855"/>
          </a:xfrm>
        </p:spPr>
        <p:txBody>
          <a:bodyPr>
            <a:normAutofit/>
          </a:bodyPr>
          <a:lstStyle/>
          <a:p>
            <a:pPr algn="just">
              <a:buFont typeface="+mj-lt"/>
              <a:buAutoNum type="arabicPeriod"/>
            </a:pPr>
            <a:r>
              <a:rPr lang="en-US" sz="2200" b="0" i="0" dirty="0">
                <a:solidFill>
                  <a:srgbClr val="000000"/>
                </a:solidFill>
                <a:effectLst/>
                <a:latin typeface="inter-regular"/>
              </a:rPr>
              <a:t>    </a:t>
            </a:r>
            <a:r>
              <a:rPr lang="en-US" sz="2200" b="0" i="0" dirty="0">
                <a:solidFill>
                  <a:srgbClr val="008200"/>
                </a:solidFill>
                <a:effectLst/>
                <a:latin typeface="inter-regular"/>
              </a:rPr>
              <a:t>//main method</a:t>
            </a:r>
            <a:r>
              <a:rPr lang="en-US" sz="2200" b="0" i="0" dirty="0">
                <a:solidFill>
                  <a:srgbClr val="000000"/>
                </a:solidFill>
                <a:effectLst/>
                <a:latin typeface="inter-regular"/>
              </a:rPr>
              <a:t>    </a:t>
            </a:r>
          </a:p>
          <a:p>
            <a:pPr algn="just">
              <a:buFont typeface="+mj-lt"/>
              <a:buAutoNum type="arabicPeriod"/>
            </a:pPr>
            <a:r>
              <a:rPr lang="en-US" sz="2200" b="1" i="0" dirty="0">
                <a:solidFill>
                  <a:srgbClr val="006699"/>
                </a:solidFill>
                <a:effectLst/>
                <a:latin typeface="inter-regular"/>
              </a:rPr>
              <a:t>public</a:t>
            </a:r>
            <a:r>
              <a:rPr lang="en-US" sz="2200" b="0" i="0" dirty="0">
                <a:solidFill>
                  <a:srgbClr val="000000"/>
                </a:solidFill>
                <a:effectLst/>
                <a:latin typeface="inter-regular"/>
              </a:rPr>
              <a:t> </a:t>
            </a:r>
            <a:r>
              <a:rPr lang="en-US" sz="2200" b="1" i="0" dirty="0">
                <a:solidFill>
                  <a:srgbClr val="006699"/>
                </a:solidFill>
                <a:effectLst/>
                <a:latin typeface="inter-regular"/>
              </a:rPr>
              <a:t>static</a:t>
            </a:r>
            <a:r>
              <a:rPr lang="en-US" sz="2200" b="0" i="0" dirty="0">
                <a:solidFill>
                  <a:srgbClr val="000000"/>
                </a:solidFill>
                <a:effectLst/>
                <a:latin typeface="inter-regular"/>
              </a:rPr>
              <a:t> </a:t>
            </a:r>
            <a:r>
              <a:rPr lang="en-US" sz="2200" b="1" i="0" dirty="0">
                <a:solidFill>
                  <a:srgbClr val="006699"/>
                </a:solidFill>
                <a:effectLst/>
                <a:latin typeface="inter-regular"/>
              </a:rPr>
              <a:t>void</a:t>
            </a:r>
            <a:r>
              <a:rPr lang="en-US" sz="2200" b="0" i="0" dirty="0">
                <a:solidFill>
                  <a:srgbClr val="000000"/>
                </a:solidFill>
                <a:effectLst/>
                <a:latin typeface="inter-regular"/>
              </a:rPr>
              <a:t> main(String </a:t>
            </a:r>
            <a:r>
              <a:rPr lang="en-US" sz="2200" b="0" i="0" dirty="0" err="1">
                <a:solidFill>
                  <a:srgbClr val="000000"/>
                </a:solidFill>
                <a:effectLst/>
                <a:latin typeface="inter-regular"/>
              </a:rPr>
              <a:t>args</a:t>
            </a:r>
            <a:r>
              <a:rPr lang="en-US" sz="2200" b="0" i="0" dirty="0">
                <a:solidFill>
                  <a:srgbClr val="000000"/>
                </a:solidFill>
                <a:effectLst/>
                <a:latin typeface="inter-regular"/>
              </a:rPr>
              <a:t>[]){  </a:t>
            </a:r>
          </a:p>
          <a:p>
            <a:pPr algn="just">
              <a:buFont typeface="+mj-lt"/>
              <a:buAutoNum type="arabicPeriod"/>
            </a:pPr>
            <a:r>
              <a:rPr lang="en-US" sz="2200" b="0" i="0" dirty="0">
                <a:solidFill>
                  <a:srgbClr val="000000"/>
                </a:solidFill>
                <a:effectLst/>
                <a:latin typeface="inter-regular"/>
              </a:rPr>
              <a:t>        </a:t>
            </a:r>
            <a:r>
              <a:rPr lang="en-US" sz="2200" b="0" i="0" dirty="0">
                <a:solidFill>
                  <a:srgbClr val="008200"/>
                </a:solidFill>
                <a:effectLst/>
                <a:latin typeface="inter-regular"/>
              </a:rPr>
              <a:t>//calling the function</a:t>
            </a:r>
            <a:r>
              <a:rPr lang="en-US" sz="2200" b="0" i="0" dirty="0">
                <a:solidFill>
                  <a:srgbClr val="000000"/>
                </a:solidFill>
                <a:effectLst/>
                <a:latin typeface="inter-regular"/>
              </a:rPr>
              <a:t>  </a:t>
            </a:r>
          </a:p>
          <a:p>
            <a:pPr algn="just">
              <a:buFont typeface="+mj-lt"/>
              <a:buAutoNum type="arabicPeriod"/>
            </a:pPr>
            <a:r>
              <a:rPr lang="en-US" sz="2200" b="0" i="0" dirty="0">
                <a:solidFill>
                  <a:srgbClr val="000000"/>
                </a:solidFill>
                <a:effectLst/>
                <a:latin typeface="inter-regular"/>
              </a:rPr>
              <a:t>        validate(</a:t>
            </a:r>
            <a:r>
              <a:rPr lang="en-US" sz="2200" b="0" i="0" dirty="0">
                <a:solidFill>
                  <a:srgbClr val="C00000"/>
                </a:solidFill>
                <a:effectLst/>
                <a:latin typeface="inter-regular"/>
              </a:rPr>
              <a:t>13</a:t>
            </a:r>
            <a:r>
              <a:rPr lang="en-US" sz="2200" b="0" i="0" dirty="0">
                <a:solidFill>
                  <a:srgbClr val="000000"/>
                </a:solidFill>
                <a:effectLst/>
                <a:latin typeface="inter-regular"/>
              </a:rPr>
              <a:t>);  </a:t>
            </a:r>
          </a:p>
          <a:p>
            <a:pPr algn="just">
              <a:buFont typeface="+mj-lt"/>
              <a:buAutoNum type="arabicPeriod"/>
            </a:pPr>
            <a:r>
              <a:rPr lang="en-US" sz="2200" b="0" i="0" dirty="0">
                <a:solidFill>
                  <a:srgbClr val="000000"/>
                </a:solidFill>
                <a:effectLst/>
                <a:latin typeface="inter-regular"/>
              </a:rPr>
              <a:t>        </a:t>
            </a:r>
            <a:r>
              <a:rPr lang="en-US" sz="2200" b="0" i="0" dirty="0" err="1">
                <a:solidFill>
                  <a:srgbClr val="000000"/>
                </a:solidFill>
                <a:effectLst/>
                <a:latin typeface="inter-regular"/>
              </a:rPr>
              <a:t>System.out.println</a:t>
            </a:r>
            <a:r>
              <a:rPr lang="en-US" sz="2200" b="0" i="0" dirty="0">
                <a:solidFill>
                  <a:srgbClr val="000000"/>
                </a:solidFill>
                <a:effectLst/>
                <a:latin typeface="inter-regular"/>
              </a:rPr>
              <a:t>(</a:t>
            </a:r>
            <a:r>
              <a:rPr lang="en-US" sz="2200" b="0" i="0" dirty="0">
                <a:solidFill>
                  <a:srgbClr val="0000FF"/>
                </a:solidFill>
                <a:effectLst/>
                <a:latin typeface="inter-regular"/>
              </a:rPr>
              <a:t>"rest of the code..."</a:t>
            </a:r>
            <a:r>
              <a:rPr lang="en-US" sz="2200" b="0" i="0" dirty="0">
                <a:solidFill>
                  <a:srgbClr val="000000"/>
                </a:solidFill>
                <a:effectLst/>
                <a:latin typeface="inter-regular"/>
              </a:rPr>
              <a:t>);    </a:t>
            </a:r>
          </a:p>
          <a:p>
            <a:pPr algn="just">
              <a:buFont typeface="+mj-lt"/>
              <a:buAutoNum type="arabicPeriod"/>
            </a:pPr>
            <a:r>
              <a:rPr lang="en-US" sz="2200" b="0" i="0" dirty="0">
                <a:solidFill>
                  <a:srgbClr val="000000"/>
                </a:solidFill>
                <a:effectLst/>
                <a:latin typeface="inter-regular"/>
              </a:rPr>
              <a:t>  }    </a:t>
            </a:r>
          </a:p>
          <a:p>
            <a:pPr algn="just">
              <a:buFont typeface="+mj-lt"/>
              <a:buAutoNum type="arabicPeriod"/>
            </a:pPr>
            <a:r>
              <a:rPr lang="en-US" sz="22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161199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US" sz="2800" b="1" dirty="0">
                <a:solidFill>
                  <a:srgbClr val="444542"/>
                </a:solidFill>
                <a:latin typeface="PT Sans"/>
              </a:rPr>
              <a:t>FINALLY</a:t>
            </a: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355106"/>
            <a:ext cx="11878321" cy="5655077"/>
          </a:xfrm>
        </p:spPr>
        <p:txBody>
          <a:bodyPr>
            <a:normAutofit/>
          </a:bodyPr>
          <a:lstStyle/>
          <a:p>
            <a:pPr algn="just"/>
            <a:r>
              <a:rPr lang="en-US" sz="1800" b="1" i="0" u="none" strike="noStrike" baseline="0" dirty="0">
                <a:latin typeface="Palatino-Bold"/>
              </a:rPr>
              <a:t>finally </a:t>
            </a:r>
            <a:r>
              <a:rPr lang="en-US" sz="1800" b="0" i="0" u="none" strike="noStrike" baseline="0" dirty="0">
                <a:latin typeface="Palatino-Roman"/>
              </a:rPr>
              <a:t>creates a block of code that will be executed after a </a:t>
            </a:r>
            <a:r>
              <a:rPr lang="en-US" sz="1800" b="1" i="0" u="none" strike="noStrike" baseline="0" dirty="0">
                <a:latin typeface="Palatino-Bold"/>
              </a:rPr>
              <a:t>try</a:t>
            </a:r>
            <a:r>
              <a:rPr lang="en-US" sz="1800" b="0" i="0" u="none" strike="noStrike" baseline="0" dirty="0">
                <a:latin typeface="Palatino-Roman"/>
              </a:rPr>
              <a:t>/</a:t>
            </a:r>
            <a:r>
              <a:rPr lang="en-US" sz="1800" b="1" i="0" u="none" strike="noStrike" baseline="0" dirty="0">
                <a:latin typeface="Palatino-Bold"/>
              </a:rPr>
              <a:t>catch </a:t>
            </a:r>
            <a:r>
              <a:rPr lang="en-US" sz="1800" b="0" i="0" u="none" strike="noStrike" baseline="0" dirty="0">
                <a:latin typeface="Palatino-Roman"/>
              </a:rPr>
              <a:t>block has completed and before the code following the </a:t>
            </a:r>
            <a:r>
              <a:rPr lang="en-US" sz="1800" b="1" i="0" u="none" strike="noStrike" baseline="0" dirty="0">
                <a:latin typeface="Palatino-Bold"/>
              </a:rPr>
              <a:t>try/catch </a:t>
            </a:r>
            <a:r>
              <a:rPr lang="en-US" sz="1800" b="0" i="0" u="none" strike="noStrike" baseline="0" dirty="0">
                <a:latin typeface="Palatino-Roman"/>
              </a:rPr>
              <a:t>block.</a:t>
            </a:r>
          </a:p>
          <a:p>
            <a:pPr algn="just"/>
            <a:r>
              <a:rPr lang="en-US" sz="1800" b="0" i="0" u="none" strike="noStrike" baseline="0" dirty="0">
                <a:latin typeface="Palatino-Roman"/>
              </a:rPr>
              <a:t>The </a:t>
            </a:r>
            <a:r>
              <a:rPr lang="en-US" sz="1800" b="1" i="0" u="none" strike="noStrike" baseline="0" dirty="0">
                <a:latin typeface="Palatino-Bold"/>
              </a:rPr>
              <a:t>finally </a:t>
            </a:r>
            <a:r>
              <a:rPr lang="en-US" sz="1800" b="0" i="0" u="none" strike="noStrike" baseline="0" dirty="0">
                <a:latin typeface="Palatino-Roman"/>
              </a:rPr>
              <a:t>block will execute whether or not an exception is thrown.</a:t>
            </a:r>
          </a:p>
          <a:p>
            <a:pPr marL="0" indent="0" algn="just">
              <a:buNone/>
            </a:pPr>
            <a:endParaRPr lang="en-US" sz="1800" b="0" i="0" u="none" strike="noStrike" baseline="0" dirty="0">
              <a:latin typeface="Palatino-Roman"/>
            </a:endParaRPr>
          </a:p>
          <a:p>
            <a:pPr algn="just"/>
            <a:r>
              <a:rPr lang="en-US" sz="1800" b="0" i="0" u="none" strike="noStrike" baseline="0" dirty="0">
                <a:latin typeface="Palatino-Roman"/>
              </a:rPr>
              <a:t> If an exception is thrown, the </a:t>
            </a:r>
            <a:r>
              <a:rPr lang="en-US" sz="1800" b="1" i="0" u="none" strike="noStrike" baseline="0" dirty="0">
                <a:latin typeface="Palatino-Bold"/>
              </a:rPr>
              <a:t>finally </a:t>
            </a:r>
            <a:r>
              <a:rPr lang="en-US" sz="1800" b="0" i="0" u="none" strike="noStrike" baseline="0" dirty="0">
                <a:latin typeface="Palatino-Roman"/>
              </a:rPr>
              <a:t>block will execute even if no </a:t>
            </a:r>
            <a:r>
              <a:rPr lang="en-US" sz="1800" b="1" i="0" u="none" strike="noStrike" baseline="0" dirty="0">
                <a:latin typeface="Palatino-Bold"/>
              </a:rPr>
              <a:t>catch </a:t>
            </a:r>
            <a:r>
              <a:rPr lang="en-US" sz="1800" b="0" i="0" u="none" strike="noStrike" baseline="0" dirty="0">
                <a:latin typeface="Palatino-Roman"/>
              </a:rPr>
              <a:t>statement matches the exception. </a:t>
            </a:r>
          </a:p>
          <a:p>
            <a:pPr algn="just"/>
            <a:r>
              <a:rPr lang="en-US" sz="1800" b="0" i="0" u="none" strike="noStrike" baseline="0" dirty="0">
                <a:latin typeface="Palatino-Roman"/>
              </a:rPr>
              <a:t>Any time a method is about to return to the caller from inside a </a:t>
            </a:r>
            <a:r>
              <a:rPr lang="en-US" sz="1800" b="1" i="0" u="none" strike="noStrike" baseline="0" dirty="0">
                <a:latin typeface="Palatino-Bold"/>
              </a:rPr>
              <a:t>try/catch </a:t>
            </a:r>
            <a:r>
              <a:rPr lang="en-US" sz="1800" b="0" i="0" u="none" strike="noStrike" baseline="0" dirty="0">
                <a:latin typeface="Palatino-Roman"/>
              </a:rPr>
              <a:t>block, via an uncaught exception or</a:t>
            </a:r>
          </a:p>
          <a:p>
            <a:pPr marL="0" indent="0" algn="just">
              <a:buNone/>
            </a:pPr>
            <a:r>
              <a:rPr lang="en-US" sz="1800" b="0" i="0" u="none" strike="noStrike" baseline="0" dirty="0">
                <a:latin typeface="Palatino-Roman"/>
              </a:rPr>
              <a:t>    an explicit return statement, the </a:t>
            </a:r>
            <a:r>
              <a:rPr lang="en-US" sz="1800" b="1" i="0" u="none" strike="noStrike" baseline="0" dirty="0">
                <a:latin typeface="Palatino-Bold"/>
              </a:rPr>
              <a:t>finally </a:t>
            </a:r>
            <a:r>
              <a:rPr lang="en-US" sz="1800" b="0" i="0" u="none" strike="noStrike" baseline="0" dirty="0">
                <a:latin typeface="Palatino-Roman"/>
              </a:rPr>
              <a:t>clause is also executed just before the method returns.</a:t>
            </a:r>
          </a:p>
          <a:p>
            <a:pPr algn="just"/>
            <a:r>
              <a:rPr lang="en-US" sz="1800" b="0" i="0" u="none" strike="noStrike" baseline="0" dirty="0">
                <a:latin typeface="Palatino-Roman"/>
              </a:rPr>
              <a:t> This can be useful for closing file handles and freeing up any other resources that might have been allocated at the beginning of a method with the intent of disposing of them before returning. </a:t>
            </a:r>
          </a:p>
          <a:p>
            <a:pPr algn="just"/>
            <a:r>
              <a:rPr lang="en-US" sz="1800" dirty="0">
                <a:latin typeface="Palatino-Roman"/>
              </a:rPr>
              <a:t>The finally clause is optional. However, each try statement requires at least one catch or a finally clause.</a:t>
            </a:r>
            <a:endParaRPr lang="en-IN" sz="1800" dirty="0">
              <a:latin typeface="Palatino-Roman"/>
            </a:endParaRPr>
          </a:p>
        </p:txBody>
      </p:sp>
    </p:spTree>
    <p:extLst>
      <p:ext uri="{BB962C8B-B14F-4D97-AF65-F5344CB8AC3E}">
        <p14:creationId xmlns:p14="http://schemas.microsoft.com/office/powerpoint/2010/main" val="32522645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US" sz="2800" b="1" dirty="0">
                <a:solidFill>
                  <a:srgbClr val="444542"/>
                </a:solidFill>
                <a:latin typeface="PT Sans"/>
              </a:rPr>
              <a:t>FINALLY</a:t>
            </a: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355106"/>
            <a:ext cx="11878321" cy="5655077"/>
          </a:xfrm>
        </p:spPr>
        <p:txBody>
          <a:bodyPr>
            <a:normAutofit fontScale="55000" lnSpcReduction="20000"/>
          </a:bodyPr>
          <a:lstStyle/>
          <a:p>
            <a:pPr algn="just" rtl="0" fontAlgn="base"/>
            <a:r>
              <a:rPr lang="en-US" sz="2600" b="1" dirty="0">
                <a:latin typeface="Palatino-Roman"/>
              </a:rPr>
              <a:t>We can have try without catch block by using finally block.</a:t>
            </a:r>
          </a:p>
          <a:p>
            <a:pPr algn="just" rtl="0" fontAlgn="base"/>
            <a:r>
              <a:rPr lang="en-US" sz="2600" dirty="0">
                <a:latin typeface="Palatino-Roman"/>
              </a:rPr>
              <a:t>You can use try with finally. As you know finally block always executes even if you have exception or return statement in try block except in case of </a:t>
            </a:r>
            <a:r>
              <a:rPr lang="en-US" sz="2600" dirty="0" err="1">
                <a:latin typeface="Palatino-Roman"/>
              </a:rPr>
              <a:t>System.exit</a:t>
            </a:r>
            <a:r>
              <a:rPr lang="en-US" sz="2600" dirty="0">
                <a:latin typeface="Palatino-Roman"/>
              </a:rPr>
              <a:t>().</a:t>
            </a:r>
          </a:p>
          <a:p>
            <a:pPr marL="0" indent="0" algn="just">
              <a:buNone/>
            </a:pPr>
            <a:endParaRPr lang="en-US" sz="2300" b="1" i="0" u="none" strike="noStrike" baseline="0" dirty="0">
              <a:latin typeface="Bahnschrift Light" panose="020B0502040204020203" pitchFamily="34" charset="0"/>
            </a:endParaRPr>
          </a:p>
          <a:p>
            <a:pPr marL="0" indent="0" algn="just" fontAlgn="base" latinLnBrk="1">
              <a:buNone/>
            </a:pPr>
            <a:r>
              <a:rPr lang="en-US" sz="2500" b="1" i="0" u="none" strike="noStrike" baseline="0" dirty="0">
                <a:latin typeface="Bahnschrift Light" panose="020B0502040204020203" pitchFamily="34" charset="0"/>
              </a:rPr>
              <a:t> </a:t>
            </a:r>
            <a:r>
              <a:rPr lang="en-US" sz="2500" b="1" dirty="0"/>
              <a:t>p</a:t>
            </a:r>
            <a:r>
              <a:rPr lang="en-IN" sz="2500" b="1" i="0" dirty="0" err="1">
                <a:solidFill>
                  <a:srgbClr val="800080"/>
                </a:solidFill>
                <a:effectLst/>
              </a:rPr>
              <a:t>ublic</a:t>
            </a:r>
            <a:r>
              <a:rPr lang="en-IN" sz="2500" b="1" i="0" dirty="0">
                <a:solidFill>
                  <a:srgbClr val="006FE0"/>
                </a:solidFill>
                <a:effectLst/>
              </a:rPr>
              <a:t> </a:t>
            </a:r>
            <a:r>
              <a:rPr lang="en-IN" sz="2500" b="1" i="0" dirty="0">
                <a:solidFill>
                  <a:srgbClr val="800080"/>
                </a:solidFill>
                <a:effectLst/>
              </a:rPr>
              <a:t>class</a:t>
            </a:r>
            <a:r>
              <a:rPr lang="en-IN" sz="2500" b="1" i="0" dirty="0">
                <a:solidFill>
                  <a:srgbClr val="006FE0"/>
                </a:solidFill>
                <a:effectLst/>
              </a:rPr>
              <a:t> </a:t>
            </a:r>
            <a:r>
              <a:rPr lang="en-IN" sz="2500" b="1" i="0" dirty="0" err="1">
                <a:solidFill>
                  <a:srgbClr val="008080"/>
                </a:solidFill>
                <a:effectLst/>
              </a:rPr>
              <a:t>TryWithoutCatchMain</a:t>
            </a:r>
            <a:r>
              <a:rPr lang="en-IN" sz="2500" b="1" i="0" dirty="0">
                <a:solidFill>
                  <a:srgbClr val="006FE0"/>
                </a:solidFill>
                <a:effectLst/>
              </a:rPr>
              <a:t> </a:t>
            </a:r>
            <a:r>
              <a:rPr lang="en-IN" sz="2500" b="1" i="0" dirty="0">
                <a:solidFill>
                  <a:srgbClr val="333333"/>
                </a:solidFill>
                <a:effectLst/>
              </a:rPr>
              <a:t>{</a:t>
            </a:r>
            <a:endParaRPr lang="en-IN" sz="2500" b="1" i="0" dirty="0">
              <a:solidFill>
                <a:srgbClr val="000000"/>
              </a:solidFill>
              <a:effectLst/>
            </a:endParaRPr>
          </a:p>
          <a:p>
            <a:pPr marL="0" indent="0" algn="just" fontAlgn="base" latinLnBrk="1">
              <a:buNone/>
            </a:pPr>
            <a:r>
              <a:rPr lang="en-IN" sz="2500" b="1" i="0" dirty="0">
                <a:solidFill>
                  <a:srgbClr val="000000"/>
                </a:solidFill>
                <a:effectLst/>
              </a:rPr>
              <a:t> </a:t>
            </a:r>
            <a:r>
              <a:rPr lang="en-IN" sz="2500" b="1" i="0" dirty="0">
                <a:solidFill>
                  <a:srgbClr val="800080"/>
                </a:solidFill>
                <a:effectLst/>
              </a:rPr>
              <a:t>public</a:t>
            </a:r>
            <a:r>
              <a:rPr lang="en-IN" sz="2500" b="1" i="0" dirty="0">
                <a:solidFill>
                  <a:srgbClr val="006FE0"/>
                </a:solidFill>
                <a:effectLst/>
              </a:rPr>
              <a:t> </a:t>
            </a:r>
            <a:r>
              <a:rPr lang="en-IN" sz="2500" b="1" i="0" dirty="0">
                <a:solidFill>
                  <a:srgbClr val="800080"/>
                </a:solidFill>
                <a:effectLst/>
              </a:rPr>
              <a:t>static</a:t>
            </a:r>
            <a:r>
              <a:rPr lang="en-IN" sz="2500" b="1" i="0" dirty="0">
                <a:solidFill>
                  <a:srgbClr val="006FE0"/>
                </a:solidFill>
                <a:effectLst/>
              </a:rPr>
              <a:t> </a:t>
            </a:r>
            <a:r>
              <a:rPr lang="en-IN" sz="2500" b="1" i="0" dirty="0">
                <a:solidFill>
                  <a:srgbClr val="800080"/>
                </a:solidFill>
                <a:effectLst/>
              </a:rPr>
              <a:t>void</a:t>
            </a:r>
            <a:r>
              <a:rPr lang="en-IN" sz="2500" b="1" i="0" dirty="0">
                <a:solidFill>
                  <a:srgbClr val="006FE0"/>
                </a:solidFill>
                <a:effectLst/>
              </a:rPr>
              <a:t> </a:t>
            </a:r>
            <a:r>
              <a:rPr lang="en-IN" sz="2500" b="1" i="0" dirty="0">
                <a:solidFill>
                  <a:srgbClr val="008080"/>
                </a:solidFill>
                <a:effectLst/>
              </a:rPr>
              <a:t>main</a:t>
            </a:r>
            <a:r>
              <a:rPr lang="en-IN" sz="2500" b="1" i="0" dirty="0">
                <a:solidFill>
                  <a:srgbClr val="333333"/>
                </a:solidFill>
                <a:effectLst/>
              </a:rPr>
              <a:t>(</a:t>
            </a:r>
            <a:r>
              <a:rPr lang="en-IN" sz="2500" b="1" i="0" dirty="0">
                <a:solidFill>
                  <a:srgbClr val="800080"/>
                </a:solidFill>
                <a:effectLst/>
              </a:rPr>
              <a:t>String</a:t>
            </a:r>
            <a:r>
              <a:rPr lang="en-IN" sz="2500" b="1" i="0" dirty="0">
                <a:solidFill>
                  <a:srgbClr val="006FE0"/>
                </a:solidFill>
                <a:effectLst/>
              </a:rPr>
              <a:t> </a:t>
            </a:r>
            <a:r>
              <a:rPr lang="en-IN" sz="2500" b="1" i="0" dirty="0" err="1">
                <a:solidFill>
                  <a:srgbClr val="002D7A"/>
                </a:solidFill>
                <a:effectLst/>
              </a:rPr>
              <a:t>args</a:t>
            </a:r>
            <a:r>
              <a:rPr lang="en-IN" sz="2500" b="1" i="0" dirty="0">
                <a:solidFill>
                  <a:srgbClr val="333333"/>
                </a:solidFill>
                <a:effectLst/>
              </a:rPr>
              <a:t>[])</a:t>
            </a:r>
            <a:endParaRPr lang="en-IN" sz="2500" b="1" i="0" dirty="0">
              <a:solidFill>
                <a:srgbClr val="000000"/>
              </a:solidFill>
              <a:effectLst/>
            </a:endParaRPr>
          </a:p>
          <a:p>
            <a:pPr marL="0" indent="0" algn="just" fontAlgn="base" latinLnBrk="1">
              <a:buNone/>
            </a:pPr>
            <a:r>
              <a:rPr lang="en-IN" sz="2500" b="1" i="0" dirty="0">
                <a:solidFill>
                  <a:srgbClr val="333333"/>
                </a:solidFill>
                <a:effectLst/>
              </a:rPr>
              <a:t>{</a:t>
            </a:r>
            <a:endParaRPr lang="en-IN" sz="2500" b="1" i="0" dirty="0">
              <a:solidFill>
                <a:srgbClr val="000000"/>
              </a:solidFill>
              <a:effectLst/>
            </a:endParaRPr>
          </a:p>
          <a:p>
            <a:pPr marL="0" indent="0" algn="just" fontAlgn="base" latinLnBrk="1">
              <a:buNone/>
            </a:pPr>
            <a:r>
              <a:rPr lang="en-IN" sz="2500" b="1" i="0" dirty="0">
                <a:solidFill>
                  <a:srgbClr val="006FE0"/>
                </a:solidFill>
                <a:effectLst/>
              </a:rPr>
              <a:t>  </a:t>
            </a:r>
            <a:r>
              <a:rPr lang="en-IN" sz="2500" b="1" i="0" dirty="0">
                <a:solidFill>
                  <a:srgbClr val="000000"/>
                </a:solidFill>
                <a:effectLst/>
              </a:rPr>
              <a:t>try</a:t>
            </a:r>
          </a:p>
          <a:p>
            <a:pPr marL="0" indent="0" algn="just" fontAlgn="base" latinLnBrk="1">
              <a:buNone/>
            </a:pPr>
            <a:r>
              <a:rPr lang="en-IN" sz="2500" b="1" i="0" dirty="0">
                <a:solidFill>
                  <a:srgbClr val="006FE0"/>
                </a:solidFill>
                <a:effectLst/>
              </a:rPr>
              <a:t>  </a:t>
            </a:r>
            <a:r>
              <a:rPr lang="en-IN" sz="2500" b="1" i="0" dirty="0">
                <a:solidFill>
                  <a:srgbClr val="333333"/>
                </a:solidFill>
                <a:effectLst/>
              </a:rPr>
              <a:t>{</a:t>
            </a:r>
            <a:endParaRPr lang="en-IN" sz="2500" b="1" i="0" dirty="0">
              <a:solidFill>
                <a:srgbClr val="000000"/>
              </a:solidFill>
              <a:effectLst/>
            </a:endParaRPr>
          </a:p>
          <a:p>
            <a:pPr marL="0" indent="0" algn="just" fontAlgn="base" latinLnBrk="1">
              <a:buNone/>
            </a:pPr>
            <a:r>
              <a:rPr lang="en-IN" sz="2500" b="1" i="0" dirty="0">
                <a:solidFill>
                  <a:srgbClr val="006FE0"/>
                </a:solidFill>
                <a:effectLst/>
              </a:rPr>
              <a:t>   </a:t>
            </a:r>
            <a:r>
              <a:rPr lang="en-IN" sz="2500" b="1" i="0" dirty="0" err="1">
                <a:solidFill>
                  <a:srgbClr val="002D7A"/>
                </a:solidFill>
                <a:effectLst/>
              </a:rPr>
              <a:t>System</a:t>
            </a:r>
            <a:r>
              <a:rPr lang="en-IN" sz="2500" b="1" i="0" dirty="0" err="1">
                <a:solidFill>
                  <a:srgbClr val="333333"/>
                </a:solidFill>
                <a:effectLst/>
              </a:rPr>
              <a:t>.</a:t>
            </a:r>
            <a:r>
              <a:rPr lang="en-IN" sz="2500" b="1" i="0" dirty="0" err="1">
                <a:solidFill>
                  <a:srgbClr val="002D7A"/>
                </a:solidFill>
                <a:effectLst/>
              </a:rPr>
              <a:t>out</a:t>
            </a:r>
            <a:r>
              <a:rPr lang="en-IN" sz="2500" b="1" i="0" dirty="0" err="1">
                <a:solidFill>
                  <a:srgbClr val="333333"/>
                </a:solidFill>
                <a:effectLst/>
              </a:rPr>
              <a:t>.</a:t>
            </a:r>
            <a:r>
              <a:rPr lang="en-IN" sz="2500" b="1" i="0" dirty="0" err="1">
                <a:solidFill>
                  <a:srgbClr val="008080"/>
                </a:solidFill>
                <a:effectLst/>
              </a:rPr>
              <a:t>println</a:t>
            </a:r>
            <a:r>
              <a:rPr lang="en-IN" sz="2500" b="1" i="0" dirty="0">
                <a:solidFill>
                  <a:srgbClr val="333333"/>
                </a:solidFill>
                <a:effectLst/>
              </a:rPr>
              <a:t>(</a:t>
            </a:r>
            <a:r>
              <a:rPr lang="en-IN" sz="2500" b="1" i="0" dirty="0">
                <a:solidFill>
                  <a:srgbClr val="DD1144"/>
                </a:solidFill>
                <a:effectLst/>
              </a:rPr>
              <a:t>"Executing try block"</a:t>
            </a:r>
            <a:r>
              <a:rPr lang="en-IN" sz="2500" b="1" i="0" dirty="0">
                <a:solidFill>
                  <a:srgbClr val="333333"/>
                </a:solidFill>
                <a:effectLst/>
              </a:rPr>
              <a:t>);</a:t>
            </a:r>
            <a:r>
              <a:rPr lang="en-IN" sz="2500" b="1" i="0" dirty="0">
                <a:solidFill>
                  <a:srgbClr val="006FE0"/>
                </a:solidFill>
                <a:effectLst/>
              </a:rPr>
              <a:t> </a:t>
            </a:r>
            <a:endParaRPr lang="en-IN" sz="2500" b="1" i="0" dirty="0">
              <a:solidFill>
                <a:srgbClr val="000000"/>
              </a:solidFill>
              <a:effectLst/>
            </a:endParaRPr>
          </a:p>
          <a:p>
            <a:pPr marL="0" indent="0" algn="just" fontAlgn="base" latinLnBrk="1">
              <a:buNone/>
            </a:pPr>
            <a:r>
              <a:rPr lang="en-IN" sz="2500" b="1" i="0" dirty="0">
                <a:solidFill>
                  <a:srgbClr val="006FE0"/>
                </a:solidFill>
                <a:effectLst/>
              </a:rPr>
              <a:t>  </a:t>
            </a:r>
            <a:r>
              <a:rPr lang="en-IN" sz="2500" b="1" i="0" dirty="0">
                <a:solidFill>
                  <a:srgbClr val="333333"/>
                </a:solidFill>
                <a:effectLst/>
              </a:rPr>
              <a:t>}</a:t>
            </a:r>
            <a:endParaRPr lang="en-IN" sz="2500" b="1" i="0" dirty="0">
              <a:solidFill>
                <a:srgbClr val="000000"/>
              </a:solidFill>
              <a:effectLst/>
            </a:endParaRPr>
          </a:p>
          <a:p>
            <a:pPr marL="0" indent="0" algn="just" fontAlgn="base" latinLnBrk="1">
              <a:buNone/>
            </a:pPr>
            <a:r>
              <a:rPr lang="en-IN" sz="2500" b="1" i="0" dirty="0">
                <a:solidFill>
                  <a:srgbClr val="006FE0"/>
                </a:solidFill>
                <a:effectLst/>
              </a:rPr>
              <a:t>  </a:t>
            </a:r>
            <a:r>
              <a:rPr lang="en-IN" sz="2500" b="1" i="0" dirty="0">
                <a:solidFill>
                  <a:srgbClr val="000000"/>
                </a:solidFill>
                <a:effectLst/>
              </a:rPr>
              <a:t>finally</a:t>
            </a:r>
          </a:p>
          <a:p>
            <a:pPr marL="0" indent="0" algn="just" fontAlgn="base" latinLnBrk="1">
              <a:buNone/>
            </a:pPr>
            <a:r>
              <a:rPr lang="en-IN" sz="2500" b="1" i="0" dirty="0">
                <a:solidFill>
                  <a:srgbClr val="006FE0"/>
                </a:solidFill>
                <a:effectLst/>
              </a:rPr>
              <a:t>  </a:t>
            </a:r>
            <a:r>
              <a:rPr lang="en-IN" sz="2500" b="1" i="0" dirty="0">
                <a:solidFill>
                  <a:srgbClr val="333333"/>
                </a:solidFill>
                <a:effectLst/>
              </a:rPr>
              <a:t>{</a:t>
            </a:r>
            <a:endParaRPr lang="en-IN" sz="2500" b="1" i="0" dirty="0">
              <a:solidFill>
                <a:srgbClr val="000000"/>
              </a:solidFill>
              <a:effectLst/>
            </a:endParaRPr>
          </a:p>
          <a:p>
            <a:pPr marL="0" indent="0" algn="just" fontAlgn="base" latinLnBrk="1">
              <a:buNone/>
            </a:pPr>
            <a:r>
              <a:rPr lang="en-IN" sz="2500" b="1" i="0" dirty="0">
                <a:solidFill>
                  <a:srgbClr val="006FE0"/>
                </a:solidFill>
                <a:effectLst/>
              </a:rPr>
              <a:t>   </a:t>
            </a:r>
            <a:r>
              <a:rPr lang="en-IN" sz="2500" b="1" i="0" dirty="0" err="1">
                <a:solidFill>
                  <a:srgbClr val="002D7A"/>
                </a:solidFill>
                <a:effectLst/>
              </a:rPr>
              <a:t>System</a:t>
            </a:r>
            <a:r>
              <a:rPr lang="en-IN" sz="2500" b="1" i="0" dirty="0" err="1">
                <a:solidFill>
                  <a:srgbClr val="333333"/>
                </a:solidFill>
                <a:effectLst/>
              </a:rPr>
              <a:t>.</a:t>
            </a:r>
            <a:r>
              <a:rPr lang="en-IN" sz="2500" b="1" i="0" dirty="0" err="1">
                <a:solidFill>
                  <a:srgbClr val="002D7A"/>
                </a:solidFill>
                <a:effectLst/>
              </a:rPr>
              <a:t>out</a:t>
            </a:r>
            <a:r>
              <a:rPr lang="en-IN" sz="2500" b="1" i="0" dirty="0" err="1">
                <a:solidFill>
                  <a:srgbClr val="333333"/>
                </a:solidFill>
                <a:effectLst/>
              </a:rPr>
              <a:t>.</a:t>
            </a:r>
            <a:r>
              <a:rPr lang="en-IN" sz="2500" b="1" i="0" dirty="0" err="1">
                <a:solidFill>
                  <a:srgbClr val="008080"/>
                </a:solidFill>
                <a:effectLst/>
              </a:rPr>
              <a:t>println</a:t>
            </a:r>
            <a:r>
              <a:rPr lang="en-IN" sz="2500" b="1" i="0" dirty="0">
                <a:solidFill>
                  <a:srgbClr val="333333"/>
                </a:solidFill>
                <a:effectLst/>
              </a:rPr>
              <a:t>(</a:t>
            </a:r>
            <a:r>
              <a:rPr lang="en-IN" sz="2500" b="1" i="0" dirty="0">
                <a:solidFill>
                  <a:srgbClr val="DD1144"/>
                </a:solidFill>
                <a:effectLst/>
              </a:rPr>
              <a:t>"Executing finally block"</a:t>
            </a:r>
            <a:r>
              <a:rPr lang="en-IN" sz="2500" b="1" i="0" dirty="0">
                <a:solidFill>
                  <a:srgbClr val="333333"/>
                </a:solidFill>
                <a:effectLst/>
              </a:rPr>
              <a:t>);</a:t>
            </a:r>
            <a:r>
              <a:rPr lang="en-IN" sz="2500" b="1" i="0" dirty="0">
                <a:solidFill>
                  <a:srgbClr val="006FE0"/>
                </a:solidFill>
                <a:effectLst/>
              </a:rPr>
              <a:t> </a:t>
            </a:r>
            <a:endParaRPr lang="en-IN" sz="2500" b="1" i="0" dirty="0">
              <a:solidFill>
                <a:srgbClr val="000000"/>
              </a:solidFill>
              <a:effectLst/>
            </a:endParaRPr>
          </a:p>
          <a:p>
            <a:pPr marL="0" indent="0" algn="just" fontAlgn="base" latinLnBrk="1">
              <a:buNone/>
            </a:pPr>
            <a:r>
              <a:rPr lang="en-IN" sz="2500" b="1" i="0" dirty="0">
                <a:solidFill>
                  <a:srgbClr val="006FE0"/>
                </a:solidFill>
                <a:effectLst/>
              </a:rPr>
              <a:t>  </a:t>
            </a:r>
            <a:r>
              <a:rPr lang="en-IN" sz="2500" b="1" i="0" dirty="0">
                <a:solidFill>
                  <a:srgbClr val="333333"/>
                </a:solidFill>
                <a:effectLst/>
              </a:rPr>
              <a:t>} }}</a:t>
            </a:r>
            <a:endParaRPr lang="en-IN" sz="2500" b="1" i="0" dirty="0">
              <a:solidFill>
                <a:srgbClr val="000000"/>
              </a:solidFill>
              <a:effectLst/>
            </a:endParaRPr>
          </a:p>
          <a:p>
            <a:pPr marL="0" indent="0" algn="just">
              <a:buNone/>
            </a:pPr>
            <a:r>
              <a:rPr lang="en-US" sz="1800" b="0" i="0" u="none" strike="noStrike" baseline="0" dirty="0">
                <a:latin typeface="Palatino-Roman"/>
              </a:rPr>
              <a:t>.</a:t>
            </a:r>
            <a:endParaRPr lang="en-IN" b="1" dirty="0">
              <a:latin typeface="Palatino-Roman"/>
            </a:endParaRPr>
          </a:p>
        </p:txBody>
      </p:sp>
      <p:pic>
        <p:nvPicPr>
          <p:cNvPr id="4" name="Picture 3">
            <a:extLst>
              <a:ext uri="{FF2B5EF4-FFF2-40B4-BE49-F238E27FC236}">
                <a16:creationId xmlns:a16="http://schemas.microsoft.com/office/drawing/2014/main" id="{A1E3C261-5939-44F1-95CE-3DE3C6E10ED9}"/>
              </a:ext>
            </a:extLst>
          </p:cNvPr>
          <p:cNvPicPr>
            <a:picLocks noChangeAspect="1"/>
          </p:cNvPicPr>
          <p:nvPr/>
        </p:nvPicPr>
        <p:blipFill>
          <a:blip r:embed="rId2"/>
          <a:stretch>
            <a:fillRect/>
          </a:stretch>
        </p:blipFill>
        <p:spPr>
          <a:xfrm>
            <a:off x="6724141" y="2539706"/>
            <a:ext cx="4168760" cy="2316379"/>
          </a:xfrm>
          <a:prstGeom prst="rect">
            <a:avLst/>
          </a:prstGeom>
        </p:spPr>
      </p:pic>
    </p:spTree>
    <p:extLst>
      <p:ext uri="{BB962C8B-B14F-4D97-AF65-F5344CB8AC3E}">
        <p14:creationId xmlns:p14="http://schemas.microsoft.com/office/powerpoint/2010/main" val="36377286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US" sz="2200" b="1" i="0" dirty="0">
                <a:solidFill>
                  <a:srgbClr val="000000"/>
                </a:solidFill>
                <a:effectLst/>
                <a:latin typeface="Source Sans Pro" panose="020B0503030403020204" pitchFamily="34" charset="0"/>
              </a:rPr>
              <a:t>What happens when you have return statement in try block:</a:t>
            </a:r>
            <a:br>
              <a:rPr lang="en-US" sz="1600" b="1" i="0" dirty="0">
                <a:solidFill>
                  <a:srgbClr val="000000"/>
                </a:solidFill>
                <a:effectLst/>
                <a:latin typeface="Source Sans Pro" panose="020B0503030403020204" pitchFamily="34" charset="0"/>
              </a:rPr>
            </a:b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470517"/>
            <a:ext cx="11878321" cy="5539666"/>
          </a:xfrm>
        </p:spPr>
        <p:txBody>
          <a:bodyPr>
            <a:normAutofit/>
          </a:bodyPr>
          <a:lstStyle/>
          <a:p>
            <a:pPr marL="0" indent="0" algn="just">
              <a:buNone/>
            </a:pPr>
            <a:endParaRPr lang="en-US" sz="2300" b="1" i="0" u="none" strike="noStrike" baseline="0" dirty="0">
              <a:latin typeface="Bahnschrift Light" panose="020B0502040204020203" pitchFamily="34" charset="0"/>
            </a:endParaRPr>
          </a:p>
          <a:p>
            <a:pPr marL="0" indent="0" algn="just">
              <a:buNone/>
            </a:pPr>
            <a:r>
              <a:rPr lang="en-US" sz="1800" b="0" i="0" u="none" strike="noStrike" baseline="0" dirty="0">
                <a:latin typeface="Palatino-Roman"/>
              </a:rPr>
              <a:t>.</a:t>
            </a:r>
            <a:endParaRPr lang="en-IN" b="1" dirty="0">
              <a:latin typeface="Palatino-Roman"/>
            </a:endParaRPr>
          </a:p>
        </p:txBody>
      </p:sp>
      <p:pic>
        <p:nvPicPr>
          <p:cNvPr id="5" name="Picture 4">
            <a:extLst>
              <a:ext uri="{FF2B5EF4-FFF2-40B4-BE49-F238E27FC236}">
                <a16:creationId xmlns:a16="http://schemas.microsoft.com/office/drawing/2014/main" id="{AD20AA6A-5BE2-455F-BDC7-B33126180D11}"/>
              </a:ext>
            </a:extLst>
          </p:cNvPr>
          <p:cNvPicPr>
            <a:picLocks noChangeAspect="1"/>
          </p:cNvPicPr>
          <p:nvPr/>
        </p:nvPicPr>
        <p:blipFill>
          <a:blip r:embed="rId2"/>
          <a:stretch>
            <a:fillRect/>
          </a:stretch>
        </p:blipFill>
        <p:spPr>
          <a:xfrm>
            <a:off x="248575" y="470517"/>
            <a:ext cx="6188845" cy="5131293"/>
          </a:xfrm>
          <a:prstGeom prst="rect">
            <a:avLst/>
          </a:prstGeom>
        </p:spPr>
      </p:pic>
      <p:pic>
        <p:nvPicPr>
          <p:cNvPr id="6" name="Picture 5">
            <a:extLst>
              <a:ext uri="{FF2B5EF4-FFF2-40B4-BE49-F238E27FC236}">
                <a16:creationId xmlns:a16="http://schemas.microsoft.com/office/drawing/2014/main" id="{77838295-6211-4022-85FC-593679F120AF}"/>
              </a:ext>
            </a:extLst>
          </p:cNvPr>
          <p:cNvPicPr>
            <a:picLocks noChangeAspect="1"/>
          </p:cNvPicPr>
          <p:nvPr/>
        </p:nvPicPr>
        <p:blipFill>
          <a:blip r:embed="rId3"/>
          <a:stretch>
            <a:fillRect/>
          </a:stretch>
        </p:blipFill>
        <p:spPr>
          <a:xfrm>
            <a:off x="6963560" y="1811045"/>
            <a:ext cx="4091294" cy="2423604"/>
          </a:xfrm>
          <a:prstGeom prst="rect">
            <a:avLst/>
          </a:prstGeom>
        </p:spPr>
      </p:pic>
    </p:spTree>
    <p:extLst>
      <p:ext uri="{BB962C8B-B14F-4D97-AF65-F5344CB8AC3E}">
        <p14:creationId xmlns:p14="http://schemas.microsoft.com/office/powerpoint/2010/main" val="19452725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US" sz="3100" b="1" i="0" dirty="0">
                <a:solidFill>
                  <a:srgbClr val="000000"/>
                </a:solidFill>
                <a:effectLst/>
                <a:latin typeface="Source Sans Pro" panose="020B0503030403020204" pitchFamily="34" charset="0"/>
              </a:rPr>
              <a:t>What if exception is thrown in try block :</a:t>
            </a:r>
            <a:br>
              <a:rPr lang="en-US" sz="1600" b="1" i="0" dirty="0">
                <a:solidFill>
                  <a:srgbClr val="000000"/>
                </a:solidFill>
                <a:effectLst/>
                <a:latin typeface="Source Sans Pro" panose="020B0503030403020204" pitchFamily="34" charset="0"/>
              </a:rPr>
            </a:b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470517"/>
            <a:ext cx="11878321" cy="5539666"/>
          </a:xfrm>
        </p:spPr>
        <p:txBody>
          <a:bodyPr>
            <a:normAutofit/>
          </a:bodyPr>
          <a:lstStyle/>
          <a:p>
            <a:pPr marL="0" indent="0" algn="just">
              <a:buNone/>
            </a:pPr>
            <a:endParaRPr lang="en-US" sz="2300" b="1" i="0" u="none" strike="noStrike" baseline="0" dirty="0">
              <a:latin typeface="Bahnschrift Light" panose="020B0502040204020203" pitchFamily="34" charset="0"/>
            </a:endParaRPr>
          </a:p>
          <a:p>
            <a:pPr marL="0" indent="0" algn="just">
              <a:buNone/>
            </a:pPr>
            <a:r>
              <a:rPr lang="en-US" sz="1800" b="0" i="0" u="none" strike="noStrike" baseline="0" dirty="0">
                <a:latin typeface="Palatino-Roman"/>
              </a:rPr>
              <a:t>.</a:t>
            </a:r>
            <a:endParaRPr lang="en-IN" b="1" dirty="0">
              <a:latin typeface="Palatino-Roman"/>
            </a:endParaRPr>
          </a:p>
        </p:txBody>
      </p:sp>
      <p:pic>
        <p:nvPicPr>
          <p:cNvPr id="4" name="Picture 3">
            <a:extLst>
              <a:ext uri="{FF2B5EF4-FFF2-40B4-BE49-F238E27FC236}">
                <a16:creationId xmlns:a16="http://schemas.microsoft.com/office/drawing/2014/main" id="{F41DA112-4CA8-4D1A-8088-91E70DD29375}"/>
              </a:ext>
            </a:extLst>
          </p:cNvPr>
          <p:cNvPicPr>
            <a:picLocks noChangeAspect="1"/>
          </p:cNvPicPr>
          <p:nvPr/>
        </p:nvPicPr>
        <p:blipFill>
          <a:blip r:embed="rId2"/>
          <a:stretch>
            <a:fillRect/>
          </a:stretch>
        </p:blipFill>
        <p:spPr>
          <a:xfrm>
            <a:off x="248576" y="511437"/>
            <a:ext cx="5628441" cy="5457825"/>
          </a:xfrm>
          <a:prstGeom prst="rect">
            <a:avLst/>
          </a:prstGeom>
        </p:spPr>
      </p:pic>
      <p:pic>
        <p:nvPicPr>
          <p:cNvPr id="7" name="Picture 6">
            <a:extLst>
              <a:ext uri="{FF2B5EF4-FFF2-40B4-BE49-F238E27FC236}">
                <a16:creationId xmlns:a16="http://schemas.microsoft.com/office/drawing/2014/main" id="{9ABB67FF-6E75-45C4-AE5A-3C92C3174F3A}"/>
              </a:ext>
            </a:extLst>
          </p:cNvPr>
          <p:cNvPicPr>
            <a:picLocks noChangeAspect="1"/>
          </p:cNvPicPr>
          <p:nvPr/>
        </p:nvPicPr>
        <p:blipFill>
          <a:blip r:embed="rId3"/>
          <a:stretch>
            <a:fillRect/>
          </a:stretch>
        </p:blipFill>
        <p:spPr>
          <a:xfrm>
            <a:off x="6063451" y="1722268"/>
            <a:ext cx="5628441" cy="2982898"/>
          </a:xfrm>
          <a:prstGeom prst="rect">
            <a:avLst/>
          </a:prstGeom>
        </p:spPr>
      </p:pic>
    </p:spTree>
    <p:extLst>
      <p:ext uri="{BB962C8B-B14F-4D97-AF65-F5344CB8AC3E}">
        <p14:creationId xmlns:p14="http://schemas.microsoft.com/office/powerpoint/2010/main" val="12226244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727969"/>
          </a:xfrm>
        </p:spPr>
        <p:txBody>
          <a:bodyPr>
            <a:normAutofit fontScale="90000"/>
          </a:bodyPr>
          <a:lstStyle/>
          <a:p>
            <a:r>
              <a:rPr lang="en-IN" sz="3100" b="1" i="0" u="none" strike="noStrike" baseline="0" dirty="0">
                <a:latin typeface="FranklinGothic-DemiCnd"/>
              </a:rPr>
              <a:t>Java’s Built-in Exceptions [</a:t>
            </a:r>
            <a:r>
              <a:rPr lang="en-US" sz="2000" b="1" i="0" u="none" strike="noStrike" baseline="0" dirty="0">
                <a:latin typeface="FranklinGothic-Book"/>
              </a:rPr>
              <a:t>Java’s Unchecked </a:t>
            </a:r>
            <a:r>
              <a:rPr lang="en-US" sz="2000" b="1" i="0" u="none" strike="noStrike" baseline="0" dirty="0">
                <a:latin typeface="FranklinGothic-Demi"/>
              </a:rPr>
              <a:t>Runtime Exception </a:t>
            </a:r>
            <a:r>
              <a:rPr lang="en-US" sz="2000" b="1" i="0" u="none" strike="noStrike" baseline="0" dirty="0">
                <a:latin typeface="FranklinGothic-Book"/>
              </a:rPr>
              <a:t>Subclasses Defined in </a:t>
            </a:r>
            <a:r>
              <a:rPr lang="en-US" sz="2000" b="1" i="0" u="none" strike="noStrike" baseline="0" dirty="0" err="1">
                <a:latin typeface="FranklinGothic-Demi"/>
              </a:rPr>
              <a:t>java.lang</a:t>
            </a:r>
            <a:r>
              <a:rPr lang="en-US" sz="2000" b="1" i="0" u="none" strike="noStrike" baseline="0" dirty="0">
                <a:latin typeface="FranklinGothic-Demi"/>
              </a:rPr>
              <a:t>]</a:t>
            </a:r>
            <a:br>
              <a:rPr lang="en-US" sz="1600" b="1" i="0" dirty="0">
                <a:solidFill>
                  <a:srgbClr val="000000"/>
                </a:solidFill>
                <a:effectLst/>
                <a:latin typeface="Source Sans Pro" panose="020B0503030403020204" pitchFamily="34" charset="0"/>
              </a:rPr>
            </a:b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470517"/>
            <a:ext cx="11878321" cy="5539666"/>
          </a:xfrm>
        </p:spPr>
        <p:txBody>
          <a:bodyPr>
            <a:normAutofit/>
          </a:bodyPr>
          <a:lstStyle/>
          <a:p>
            <a:pPr marL="0" indent="0" algn="just">
              <a:buNone/>
            </a:pPr>
            <a:endParaRPr lang="en-US" sz="2300" b="1" i="0" u="none" strike="noStrike" baseline="0" dirty="0">
              <a:latin typeface="Bahnschrift Light" panose="020B0502040204020203" pitchFamily="34" charset="0"/>
            </a:endParaRPr>
          </a:p>
          <a:p>
            <a:pPr marL="0" indent="0" algn="just">
              <a:buNone/>
            </a:pPr>
            <a:r>
              <a:rPr lang="en-US" sz="1800" b="0" i="0" u="none" strike="noStrike" baseline="0" dirty="0">
                <a:latin typeface="Palatino-Roman"/>
              </a:rPr>
              <a:t>.</a:t>
            </a:r>
            <a:endParaRPr lang="en-IN" b="1" dirty="0">
              <a:latin typeface="Palatino-Roman"/>
            </a:endParaRPr>
          </a:p>
        </p:txBody>
      </p:sp>
      <p:pic>
        <p:nvPicPr>
          <p:cNvPr id="5" name="Picture 4">
            <a:extLst>
              <a:ext uri="{FF2B5EF4-FFF2-40B4-BE49-F238E27FC236}">
                <a16:creationId xmlns:a16="http://schemas.microsoft.com/office/drawing/2014/main" id="{C79F045E-2DC7-4DFD-943C-F8E54B28C80F}"/>
              </a:ext>
            </a:extLst>
          </p:cNvPr>
          <p:cNvPicPr>
            <a:picLocks noChangeAspect="1"/>
          </p:cNvPicPr>
          <p:nvPr/>
        </p:nvPicPr>
        <p:blipFill>
          <a:blip r:embed="rId2"/>
          <a:stretch>
            <a:fillRect/>
          </a:stretch>
        </p:blipFill>
        <p:spPr>
          <a:xfrm>
            <a:off x="985421" y="594804"/>
            <a:ext cx="8001417" cy="5326602"/>
          </a:xfrm>
          <a:prstGeom prst="rect">
            <a:avLst/>
          </a:prstGeom>
        </p:spPr>
      </p:pic>
    </p:spTree>
    <p:extLst>
      <p:ext uri="{BB962C8B-B14F-4D97-AF65-F5344CB8AC3E}">
        <p14:creationId xmlns:p14="http://schemas.microsoft.com/office/powerpoint/2010/main" val="6080509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727969"/>
          </a:xfrm>
        </p:spPr>
        <p:txBody>
          <a:bodyPr>
            <a:normAutofit fontScale="90000"/>
          </a:bodyPr>
          <a:lstStyle/>
          <a:p>
            <a:r>
              <a:rPr lang="en-IN" sz="3100" b="1" i="0" u="none" strike="noStrike" baseline="0" dirty="0">
                <a:latin typeface="FranklinGothic-DemiCnd"/>
              </a:rPr>
              <a:t>Java’s Built-in Exceptions [</a:t>
            </a:r>
            <a:r>
              <a:rPr lang="en-US" sz="2200" b="1" i="0" u="none" strike="noStrike" baseline="0" dirty="0">
                <a:latin typeface="FranklinGothic-Book"/>
              </a:rPr>
              <a:t>Java’s Checked Exceptions Defined in </a:t>
            </a:r>
            <a:r>
              <a:rPr lang="en-US" sz="2200" b="1" i="0" u="none" strike="noStrike" baseline="0" dirty="0" err="1">
                <a:latin typeface="FranklinGothic-Demi"/>
              </a:rPr>
              <a:t>java.lang</a:t>
            </a:r>
            <a:r>
              <a:rPr lang="en-US" sz="2000" b="1" i="0" u="none" strike="noStrike" baseline="0" dirty="0">
                <a:latin typeface="FranklinGothic-Demi"/>
              </a:rPr>
              <a:t>]</a:t>
            </a:r>
            <a:br>
              <a:rPr lang="en-US" sz="1600" b="1" i="0" dirty="0">
                <a:solidFill>
                  <a:srgbClr val="000000"/>
                </a:solidFill>
                <a:effectLst/>
                <a:latin typeface="Source Sans Pro" panose="020B0503030403020204" pitchFamily="34" charset="0"/>
              </a:rPr>
            </a:b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470517"/>
            <a:ext cx="11878321" cy="5539666"/>
          </a:xfrm>
        </p:spPr>
        <p:txBody>
          <a:bodyPr>
            <a:normAutofit/>
          </a:bodyPr>
          <a:lstStyle/>
          <a:p>
            <a:pPr marL="0" indent="0" algn="just">
              <a:buNone/>
            </a:pPr>
            <a:endParaRPr lang="en-US" sz="2300" b="1" i="0" u="none" strike="noStrike" baseline="0" dirty="0">
              <a:latin typeface="Bahnschrift Light" panose="020B0502040204020203" pitchFamily="34" charset="0"/>
            </a:endParaRPr>
          </a:p>
          <a:p>
            <a:pPr marL="0" indent="0" algn="just">
              <a:buNone/>
            </a:pPr>
            <a:r>
              <a:rPr lang="en-US" sz="1800" b="0" i="0" u="none" strike="noStrike" baseline="0" dirty="0">
                <a:latin typeface="Palatino-Roman"/>
              </a:rPr>
              <a:t>.</a:t>
            </a:r>
            <a:endParaRPr lang="en-IN" b="1" dirty="0">
              <a:latin typeface="Palatino-Roman"/>
            </a:endParaRPr>
          </a:p>
        </p:txBody>
      </p:sp>
      <p:pic>
        <p:nvPicPr>
          <p:cNvPr id="4" name="Picture 3">
            <a:extLst>
              <a:ext uri="{FF2B5EF4-FFF2-40B4-BE49-F238E27FC236}">
                <a16:creationId xmlns:a16="http://schemas.microsoft.com/office/drawing/2014/main" id="{C08ACB2B-D32B-4EEF-8191-A2585DE5BB8A}"/>
              </a:ext>
            </a:extLst>
          </p:cNvPr>
          <p:cNvPicPr>
            <a:picLocks noChangeAspect="1"/>
          </p:cNvPicPr>
          <p:nvPr/>
        </p:nvPicPr>
        <p:blipFill>
          <a:blip r:embed="rId2"/>
          <a:stretch>
            <a:fillRect/>
          </a:stretch>
        </p:blipFill>
        <p:spPr>
          <a:xfrm>
            <a:off x="1464816" y="621437"/>
            <a:ext cx="7560121" cy="5015883"/>
          </a:xfrm>
          <a:prstGeom prst="rect">
            <a:avLst/>
          </a:prstGeom>
        </p:spPr>
      </p:pic>
    </p:spTree>
    <p:extLst>
      <p:ext uri="{BB962C8B-B14F-4D97-AF65-F5344CB8AC3E}">
        <p14:creationId xmlns:p14="http://schemas.microsoft.com/office/powerpoint/2010/main" val="24593972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621437"/>
          </a:xfrm>
        </p:spPr>
        <p:txBody>
          <a:bodyPr>
            <a:normAutofit/>
          </a:bodyPr>
          <a:lstStyle/>
          <a:p>
            <a:r>
              <a:rPr lang="en-US" sz="2400" b="1" i="0" u="none" strike="noStrike" baseline="0" dirty="0">
                <a:latin typeface="FranklinGothic-DemiCnd"/>
              </a:rPr>
              <a:t>Creating Your Own Exception Subclasses [USER DEFINED EXCEPTIONS]</a:t>
            </a:r>
            <a:endParaRPr lang="en-IN" sz="4000"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470517"/>
            <a:ext cx="11878321" cy="5539666"/>
          </a:xfrm>
        </p:spPr>
        <p:txBody>
          <a:bodyPr>
            <a:normAutofit/>
          </a:bodyPr>
          <a:lstStyle/>
          <a:p>
            <a:pPr algn="just"/>
            <a:r>
              <a:rPr lang="en-US" sz="1800" b="1" dirty="0">
                <a:latin typeface="Palatino-Roman"/>
              </a:rPr>
              <a:t>J</a:t>
            </a:r>
            <a:r>
              <a:rPr lang="en-US" sz="1800" b="1" i="0" u="none" strike="noStrike" baseline="0" dirty="0">
                <a:latin typeface="Palatino-Roman"/>
              </a:rPr>
              <a:t>ust define a subclass of </a:t>
            </a:r>
            <a:r>
              <a:rPr lang="en-US" sz="1800" b="1" i="0" u="none" strike="noStrike" baseline="0" dirty="0">
                <a:latin typeface="Palatino-Bold"/>
              </a:rPr>
              <a:t>Exception.</a:t>
            </a:r>
          </a:p>
          <a:p>
            <a:pPr algn="l"/>
            <a:r>
              <a:rPr lang="en-US" sz="1800" b="0" i="0" u="none" strike="noStrike" baseline="0" dirty="0">
                <a:latin typeface="Palatino-Roman"/>
              </a:rPr>
              <a:t>The </a:t>
            </a:r>
            <a:r>
              <a:rPr lang="en-US" sz="1800" b="1" i="0" u="none" strike="noStrike" baseline="0" dirty="0">
                <a:latin typeface="Palatino-Bold"/>
              </a:rPr>
              <a:t>Exception </a:t>
            </a:r>
            <a:r>
              <a:rPr lang="en-US" sz="1800" b="0" i="0" u="none" strike="noStrike" baseline="0" dirty="0">
                <a:latin typeface="Palatino-Roman"/>
              </a:rPr>
              <a:t>class does not define any methods of its own. </a:t>
            </a:r>
          </a:p>
          <a:p>
            <a:pPr algn="l"/>
            <a:r>
              <a:rPr lang="en-US" sz="1800" b="0" i="0" u="none" strike="noStrike" baseline="0" dirty="0">
                <a:latin typeface="Palatino-Roman"/>
              </a:rPr>
              <a:t>It does, of course, inherit those methods provided by </a:t>
            </a:r>
            <a:r>
              <a:rPr lang="en-US" sz="1800" b="1" i="0" u="none" strike="noStrike" baseline="0" dirty="0">
                <a:latin typeface="Palatino-Bold"/>
              </a:rPr>
              <a:t>Throwable</a:t>
            </a:r>
            <a:r>
              <a:rPr lang="en-US" sz="1800" b="0" i="0" u="none" strike="noStrike" baseline="0" dirty="0">
                <a:latin typeface="Palatino-Roman"/>
              </a:rPr>
              <a:t>. </a:t>
            </a:r>
          </a:p>
          <a:p>
            <a:pPr algn="l"/>
            <a:r>
              <a:rPr lang="en-US" sz="1800" b="0" i="0" u="none" strike="noStrike" baseline="0" dirty="0">
                <a:latin typeface="Palatino-Roman"/>
              </a:rPr>
              <a:t>Thus, all exceptions, including those that you </a:t>
            </a:r>
            <a:r>
              <a:rPr lang="en-US" sz="1800" b="0" i="0" u="none" strike="noStrike" baseline="0" dirty="0" err="1">
                <a:latin typeface="Palatino-Roman"/>
              </a:rPr>
              <a:t>create,have</a:t>
            </a:r>
            <a:r>
              <a:rPr lang="en-US" sz="1800" b="0" i="0" u="none" strike="noStrike" baseline="0" dirty="0">
                <a:latin typeface="Palatino-Roman"/>
              </a:rPr>
              <a:t> the methods defined by </a:t>
            </a:r>
            <a:r>
              <a:rPr lang="en-US" sz="1800" b="1" i="0" u="none" strike="noStrike" baseline="0" dirty="0">
                <a:latin typeface="Palatino-Bold"/>
              </a:rPr>
              <a:t>Throwable </a:t>
            </a:r>
            <a:r>
              <a:rPr lang="en-US" sz="1800" b="0" i="0" u="none" strike="noStrike" baseline="0" dirty="0">
                <a:latin typeface="Palatino-Roman"/>
              </a:rPr>
              <a:t>available to them.</a:t>
            </a:r>
            <a:endParaRPr lang="en-US" sz="1800" b="1" i="0" u="none" strike="noStrike" baseline="0" dirty="0">
              <a:latin typeface="Palatino-Bold"/>
            </a:endParaRPr>
          </a:p>
          <a:p>
            <a:pPr algn="l"/>
            <a:r>
              <a:rPr lang="en-US" sz="1800" dirty="0">
                <a:latin typeface="Palatino-Roman"/>
              </a:rPr>
              <a:t>O</a:t>
            </a:r>
            <a:r>
              <a:rPr lang="en-US" sz="1800" b="0" i="0" u="none" strike="noStrike" baseline="0" dirty="0">
                <a:latin typeface="Palatino-Roman"/>
              </a:rPr>
              <a:t>verride one or more of these methods in exception classes that you </a:t>
            </a:r>
            <a:r>
              <a:rPr lang="en-IN" sz="1800" b="0" i="0" u="none" strike="noStrike" baseline="0" dirty="0">
                <a:latin typeface="Palatino-Roman"/>
              </a:rPr>
              <a:t>create.</a:t>
            </a:r>
          </a:p>
          <a:p>
            <a:pPr algn="l"/>
            <a:r>
              <a:rPr lang="en-IN" sz="1800" dirty="0">
                <a:latin typeface="Palatino-Roman"/>
              </a:rPr>
              <a:t>CONSTRUCTORS OF EXCEPTION CLASS</a:t>
            </a:r>
          </a:p>
          <a:p>
            <a:pPr marL="0" indent="0" algn="l">
              <a:buNone/>
            </a:pPr>
            <a:r>
              <a:rPr lang="en-IN" sz="2400" b="1" i="0" u="none" strike="noStrike" baseline="0" dirty="0">
                <a:latin typeface="Palatino-Roman"/>
              </a:rPr>
              <a:t>Exception( )</a:t>
            </a:r>
          </a:p>
          <a:p>
            <a:pPr marL="0" indent="0" algn="l">
              <a:buNone/>
            </a:pPr>
            <a:r>
              <a:rPr lang="en-IN" sz="2400" b="1" i="0" u="none" strike="noStrike" baseline="0" dirty="0">
                <a:latin typeface="Palatino-Roman"/>
              </a:rPr>
              <a:t>Exception(String </a:t>
            </a:r>
            <a:r>
              <a:rPr lang="en-IN" sz="2400" b="1" i="1" u="none" strike="noStrike" baseline="0" dirty="0" err="1">
                <a:latin typeface="Palatino-Italic"/>
              </a:rPr>
              <a:t>msg</a:t>
            </a:r>
            <a:r>
              <a:rPr lang="en-IN" sz="2400" b="1" i="0" u="none" strike="noStrike" baseline="0" dirty="0">
                <a:latin typeface="Palatino-Roman"/>
              </a:rPr>
              <a:t>)</a:t>
            </a:r>
          </a:p>
          <a:p>
            <a:pPr algn="l"/>
            <a:r>
              <a:rPr lang="en-US" sz="1800" b="0" i="0" u="none" strike="noStrike" baseline="0" dirty="0">
                <a:latin typeface="Palatino-Roman"/>
              </a:rPr>
              <a:t>You can override </a:t>
            </a:r>
            <a:r>
              <a:rPr lang="en-US" sz="1800" b="1" i="0" u="none" strike="noStrike" baseline="0" dirty="0" err="1">
                <a:latin typeface="Palatino-Bold"/>
              </a:rPr>
              <a:t>toString</a:t>
            </a:r>
            <a:r>
              <a:rPr lang="en-US" sz="1800" b="1" i="0" u="none" strike="noStrike" baseline="0" dirty="0">
                <a:latin typeface="Palatino-Bold"/>
              </a:rPr>
              <a:t>( )</a:t>
            </a:r>
            <a:r>
              <a:rPr lang="en-US" sz="1800" b="0" i="0" u="none" strike="noStrike" baseline="0" dirty="0">
                <a:latin typeface="Palatino-Roman"/>
              </a:rPr>
              <a:t>. </a:t>
            </a:r>
          </a:p>
          <a:p>
            <a:pPr algn="l"/>
            <a:r>
              <a:rPr lang="en-US" sz="1800" b="0" i="0" u="none" strike="noStrike" baseline="0" dirty="0">
                <a:latin typeface="Palatino-Roman"/>
              </a:rPr>
              <a:t>The version of </a:t>
            </a:r>
            <a:r>
              <a:rPr lang="en-US" sz="1800" b="1" i="0" u="none" strike="noStrike" baseline="0" dirty="0" err="1">
                <a:latin typeface="Palatino-Bold"/>
              </a:rPr>
              <a:t>toString</a:t>
            </a:r>
            <a:r>
              <a:rPr lang="en-US" sz="1800" b="1" i="0" u="none" strike="noStrike" baseline="0" dirty="0">
                <a:latin typeface="Palatino-Bold"/>
              </a:rPr>
              <a:t>( ) </a:t>
            </a:r>
            <a:r>
              <a:rPr lang="en-US" sz="1800" b="0" i="0" u="none" strike="noStrike" baseline="0" dirty="0">
                <a:latin typeface="Palatino-Roman"/>
              </a:rPr>
              <a:t>defined by </a:t>
            </a:r>
            <a:r>
              <a:rPr lang="en-US" sz="1800" b="1" i="0" u="none" strike="noStrike" baseline="0" dirty="0">
                <a:latin typeface="Palatino-Bold"/>
              </a:rPr>
              <a:t>Throwable </a:t>
            </a:r>
            <a:r>
              <a:rPr lang="en-US" sz="1800" b="0" i="0" u="none" strike="noStrike" baseline="0" dirty="0">
                <a:latin typeface="Palatino-Roman"/>
              </a:rPr>
              <a:t>(and inherited by </a:t>
            </a:r>
            <a:r>
              <a:rPr lang="en-US" sz="1800" b="1" i="0" u="none" strike="noStrike" baseline="0" dirty="0">
                <a:latin typeface="Palatino-Bold"/>
              </a:rPr>
              <a:t>Exception</a:t>
            </a:r>
            <a:r>
              <a:rPr lang="en-US" sz="1800" b="0" i="0" u="none" strike="noStrike" baseline="0" dirty="0">
                <a:latin typeface="Palatino-Roman"/>
              </a:rPr>
              <a:t>) first displays the name of the exception followed by a colon, which is then followed by your description. </a:t>
            </a:r>
          </a:p>
          <a:p>
            <a:pPr algn="l"/>
            <a:r>
              <a:rPr lang="en-US" sz="1800" b="0" i="0" u="none" strike="noStrike" baseline="0" dirty="0">
                <a:latin typeface="Palatino-Roman"/>
              </a:rPr>
              <a:t>By overriding </a:t>
            </a:r>
            <a:r>
              <a:rPr lang="en-US" sz="1800" b="1" i="0" u="none" strike="noStrike" baseline="0" dirty="0" err="1">
                <a:latin typeface="Palatino-Bold"/>
              </a:rPr>
              <a:t>toString</a:t>
            </a:r>
            <a:r>
              <a:rPr lang="en-US" sz="1800" b="1" i="0" u="none" strike="noStrike" baseline="0" dirty="0">
                <a:latin typeface="Palatino-Bold"/>
              </a:rPr>
              <a:t>( )</a:t>
            </a:r>
            <a:r>
              <a:rPr lang="en-US" sz="1800" b="0" i="0" u="none" strike="noStrike" baseline="0" dirty="0">
                <a:latin typeface="Palatino-Roman"/>
              </a:rPr>
              <a:t>, you can prevent the exception name and colon from being displayed..</a:t>
            </a:r>
            <a:endParaRPr lang="en-IN" b="1" dirty="0">
              <a:latin typeface="Palatino-Roman"/>
            </a:endParaRPr>
          </a:p>
        </p:txBody>
      </p:sp>
    </p:spTree>
    <p:extLst>
      <p:ext uri="{BB962C8B-B14F-4D97-AF65-F5344CB8AC3E}">
        <p14:creationId xmlns:p14="http://schemas.microsoft.com/office/powerpoint/2010/main" val="3469902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621437"/>
          </a:xfrm>
        </p:spPr>
        <p:txBody>
          <a:bodyPr>
            <a:normAutofit/>
          </a:bodyPr>
          <a:lstStyle/>
          <a:p>
            <a:r>
              <a:rPr lang="en-US" sz="2400" b="1" i="0" u="none" strike="noStrike" baseline="0" dirty="0">
                <a:latin typeface="FranklinGothic-DemiCnd"/>
              </a:rPr>
              <a:t>Creating Your Own Exception Subclasses [USER DEFINED EXCEPTIONS]</a:t>
            </a:r>
            <a:endParaRPr lang="en-IN" sz="4000"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470517"/>
            <a:ext cx="11878321" cy="5539666"/>
          </a:xfrm>
        </p:spPr>
        <p:txBody>
          <a:bodyPr>
            <a:normAutofit/>
          </a:bodyPr>
          <a:lstStyle/>
          <a:p>
            <a:pPr marL="0" indent="0" algn="just">
              <a:buNone/>
            </a:pPr>
            <a:endParaRPr lang="en-IN" b="1" dirty="0">
              <a:latin typeface="Palatino-Roman"/>
            </a:endParaRPr>
          </a:p>
        </p:txBody>
      </p:sp>
      <p:pic>
        <p:nvPicPr>
          <p:cNvPr id="4" name="Picture 3">
            <a:extLst>
              <a:ext uri="{FF2B5EF4-FFF2-40B4-BE49-F238E27FC236}">
                <a16:creationId xmlns:a16="http://schemas.microsoft.com/office/drawing/2014/main" id="{60FBAED0-7C2D-4E12-B796-48F8B2A02459}"/>
              </a:ext>
            </a:extLst>
          </p:cNvPr>
          <p:cNvPicPr>
            <a:picLocks noChangeAspect="1"/>
          </p:cNvPicPr>
          <p:nvPr/>
        </p:nvPicPr>
        <p:blipFill>
          <a:blip r:embed="rId2"/>
          <a:stretch>
            <a:fillRect/>
          </a:stretch>
        </p:blipFill>
        <p:spPr>
          <a:xfrm>
            <a:off x="1287262" y="355107"/>
            <a:ext cx="8167456" cy="5726097"/>
          </a:xfrm>
          <a:prstGeom prst="rect">
            <a:avLst/>
          </a:prstGeom>
        </p:spPr>
      </p:pic>
    </p:spTree>
    <p:extLst>
      <p:ext uri="{BB962C8B-B14F-4D97-AF65-F5344CB8AC3E}">
        <p14:creationId xmlns:p14="http://schemas.microsoft.com/office/powerpoint/2010/main" val="241024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612560"/>
          </a:xfrm>
        </p:spPr>
        <p:txBody>
          <a:bodyPr>
            <a:normAutofit/>
          </a:bodyPr>
          <a:lstStyle/>
          <a:p>
            <a:r>
              <a:rPr lang="en-IN" b="1" i="0" u="none" strike="noStrike" baseline="0" dirty="0">
                <a:latin typeface="FranklinGothic-DemiCnd"/>
              </a:rPr>
              <a:t>Defining a Package</a:t>
            </a:r>
            <a:endParaRPr lang="en-IN" sz="4800" dirty="0"/>
          </a:p>
        </p:txBody>
      </p:sp>
      <p:sp>
        <p:nvSpPr>
          <p:cNvPr id="3" name="Content Placeholder 2">
            <a:extLst>
              <a:ext uri="{FF2B5EF4-FFF2-40B4-BE49-F238E27FC236}">
                <a16:creationId xmlns:a16="http://schemas.microsoft.com/office/drawing/2014/main" id="{ACC50649-9F7D-4084-80E1-213FC842230C}"/>
              </a:ext>
            </a:extLst>
          </p:cNvPr>
          <p:cNvSpPr>
            <a:spLocks noGrp="1"/>
          </p:cNvSpPr>
          <p:nvPr>
            <p:ph idx="1"/>
          </p:nvPr>
        </p:nvSpPr>
        <p:spPr>
          <a:xfrm>
            <a:off x="417251" y="1020932"/>
            <a:ext cx="11283518" cy="5042517"/>
          </a:xfrm>
        </p:spPr>
        <p:txBody>
          <a:bodyPr>
            <a:normAutofit fontScale="92500" lnSpcReduction="10000"/>
          </a:bodyPr>
          <a:lstStyle/>
          <a:p>
            <a:pPr algn="just"/>
            <a:r>
              <a:rPr lang="en-US" sz="2400" b="0" i="0" u="none" strike="noStrike" baseline="0" dirty="0">
                <a:latin typeface="Palatino-Roman"/>
              </a:rPr>
              <a:t>Java uses file system directories to store packages. For example, the </a:t>
            </a:r>
            <a:r>
              <a:rPr lang="en-US" sz="2400" b="1" i="0" u="none" strike="noStrike" baseline="0" dirty="0">
                <a:latin typeface="Palatino-Bold"/>
              </a:rPr>
              <a:t>.class </a:t>
            </a:r>
            <a:r>
              <a:rPr lang="en-US" sz="2400" b="0" i="0" u="none" strike="noStrike" baseline="0" dirty="0">
                <a:latin typeface="Palatino-Roman"/>
              </a:rPr>
              <a:t>files for any classes you declare to be part of </a:t>
            </a:r>
            <a:r>
              <a:rPr lang="en-US" sz="2400" b="1" i="0" u="none" strike="noStrike" baseline="0" dirty="0" err="1">
                <a:latin typeface="Palatino-Bold"/>
              </a:rPr>
              <a:t>MyPackage</a:t>
            </a:r>
            <a:r>
              <a:rPr lang="en-US" sz="2400" b="1" i="0" u="none" strike="noStrike" baseline="0" dirty="0">
                <a:latin typeface="Palatino-Bold"/>
              </a:rPr>
              <a:t> </a:t>
            </a:r>
            <a:r>
              <a:rPr lang="en-US" sz="2400" b="0" i="0" u="none" strike="noStrike" baseline="0" dirty="0">
                <a:latin typeface="Palatino-Roman"/>
              </a:rPr>
              <a:t>must be stored in a directory called </a:t>
            </a:r>
            <a:r>
              <a:rPr lang="en-US" sz="2400" b="1" i="0" u="none" strike="noStrike" baseline="0" dirty="0" err="1">
                <a:latin typeface="Palatino-Bold"/>
              </a:rPr>
              <a:t>MyPackage</a:t>
            </a:r>
            <a:endParaRPr lang="en-US" sz="2400" b="0" i="0" u="none" strike="noStrike" baseline="0" dirty="0">
              <a:latin typeface="Palatino-Roman"/>
            </a:endParaRPr>
          </a:p>
          <a:p>
            <a:pPr algn="just"/>
            <a:r>
              <a:rPr lang="en-US" sz="2400" b="0" i="0" u="none" strike="noStrike" baseline="0" dirty="0">
                <a:latin typeface="Palatino-Roman"/>
              </a:rPr>
              <a:t>You can create a hierarchy of packages. </a:t>
            </a:r>
          </a:p>
          <a:p>
            <a:pPr algn="just"/>
            <a:r>
              <a:rPr lang="en-US" sz="2400" b="0" i="0" u="none" strike="noStrike" baseline="0" dirty="0">
                <a:latin typeface="Palatino-Roman"/>
              </a:rPr>
              <a:t>The general form of a multileveled package statement </a:t>
            </a:r>
            <a:r>
              <a:rPr lang="en-IN" sz="2400" b="0" i="0" u="none" strike="noStrike" baseline="0" dirty="0">
                <a:latin typeface="Palatino-Roman"/>
              </a:rPr>
              <a:t>is shown here:</a:t>
            </a:r>
          </a:p>
          <a:p>
            <a:pPr algn="just"/>
            <a:r>
              <a:rPr lang="en-IN" sz="3200" b="1" i="0" u="none" strike="noStrike" baseline="0" dirty="0">
                <a:latin typeface="Palatino-Roman"/>
              </a:rPr>
              <a:t>package </a:t>
            </a:r>
            <a:r>
              <a:rPr lang="en-IN" sz="3200" b="1" i="1" u="none" strike="noStrike" baseline="0" dirty="0">
                <a:latin typeface="Palatino-Italic"/>
              </a:rPr>
              <a:t>pkg1</a:t>
            </a:r>
            <a:r>
              <a:rPr lang="en-IN" sz="3200" b="1" i="0" u="none" strike="noStrike" baseline="0" dirty="0">
                <a:latin typeface="Palatino-Roman"/>
              </a:rPr>
              <a:t>[.</a:t>
            </a:r>
            <a:r>
              <a:rPr lang="en-IN" sz="3200" b="1" i="1" u="none" strike="noStrike" baseline="0" dirty="0">
                <a:latin typeface="Palatino-Italic"/>
              </a:rPr>
              <a:t>pkg2</a:t>
            </a:r>
            <a:r>
              <a:rPr lang="en-IN" sz="3200" b="1" i="0" u="none" strike="noStrike" baseline="0" dirty="0">
                <a:latin typeface="Palatino-Roman"/>
              </a:rPr>
              <a:t>[.</a:t>
            </a:r>
            <a:r>
              <a:rPr lang="en-IN" sz="3200" b="1" i="1" u="none" strike="noStrike" baseline="0" dirty="0">
                <a:latin typeface="Palatino-Italic"/>
              </a:rPr>
              <a:t>pkg3</a:t>
            </a:r>
            <a:r>
              <a:rPr lang="en-IN" sz="3200" b="1" i="0" u="none" strike="noStrike" baseline="0" dirty="0">
                <a:latin typeface="Palatino-Roman"/>
              </a:rPr>
              <a:t>]];</a:t>
            </a:r>
          </a:p>
          <a:p>
            <a:pPr algn="just"/>
            <a:r>
              <a:rPr lang="en-US" sz="2400" b="0" i="0" u="none" strike="noStrike" baseline="0" dirty="0">
                <a:latin typeface="Palatino-Roman"/>
              </a:rPr>
              <a:t>A package hierarchy must be reflected in the file system of your Java development system. </a:t>
            </a:r>
          </a:p>
          <a:p>
            <a:pPr algn="just"/>
            <a:r>
              <a:rPr lang="en-US" sz="2400" b="0" i="0" u="none" strike="noStrike" baseline="0" dirty="0">
                <a:latin typeface="Palatino-Roman"/>
              </a:rPr>
              <a:t>For example, a package declared as</a:t>
            </a:r>
          </a:p>
          <a:p>
            <a:pPr algn="just"/>
            <a:r>
              <a:rPr lang="en-IN" sz="2400" b="0" i="0" u="none" strike="noStrike" baseline="0" dirty="0">
                <a:latin typeface="Courier"/>
              </a:rPr>
              <a:t>package </a:t>
            </a:r>
            <a:r>
              <a:rPr lang="en-IN" sz="2400" b="0" i="0" u="none" strike="noStrike" baseline="0" dirty="0" err="1">
                <a:latin typeface="Courier"/>
              </a:rPr>
              <a:t>java.awt.image</a:t>
            </a:r>
            <a:r>
              <a:rPr lang="en-IN" sz="2400" b="0" i="0" u="none" strike="noStrike" baseline="0" dirty="0">
                <a:latin typeface="Courier"/>
              </a:rPr>
              <a:t>;</a:t>
            </a:r>
            <a:r>
              <a:rPr lang="en-US" sz="2400" b="0" i="0" u="none" strike="noStrike" baseline="0" dirty="0">
                <a:latin typeface="Palatino-Roman"/>
              </a:rPr>
              <a:t>needs to be stored in </a:t>
            </a:r>
            <a:r>
              <a:rPr lang="en-US" sz="2400" b="1" i="0" u="none" strike="noStrike" baseline="0" dirty="0">
                <a:latin typeface="Palatino-Bold"/>
              </a:rPr>
              <a:t>java\</a:t>
            </a:r>
            <a:r>
              <a:rPr lang="en-US" sz="2400" b="1" i="0" u="none" strike="noStrike" baseline="0" dirty="0" err="1">
                <a:latin typeface="Palatino-Bold"/>
              </a:rPr>
              <a:t>awt</a:t>
            </a:r>
            <a:r>
              <a:rPr lang="en-US" sz="2400" b="1" i="0" u="none" strike="noStrike" baseline="0" dirty="0">
                <a:latin typeface="Palatino-Bold"/>
              </a:rPr>
              <a:t>\image </a:t>
            </a:r>
            <a:r>
              <a:rPr lang="en-US" sz="2400" b="0" i="0" u="none" strike="noStrike" baseline="0" dirty="0">
                <a:latin typeface="Palatino-Roman"/>
              </a:rPr>
              <a:t>in a Windows environment. </a:t>
            </a:r>
            <a:endParaRPr lang="en-IN" sz="3600" dirty="0"/>
          </a:p>
        </p:txBody>
      </p:sp>
    </p:spTree>
    <p:extLst>
      <p:ext uri="{BB962C8B-B14F-4D97-AF65-F5344CB8AC3E}">
        <p14:creationId xmlns:p14="http://schemas.microsoft.com/office/powerpoint/2010/main" val="6552184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621437"/>
          </a:xfrm>
        </p:spPr>
        <p:txBody>
          <a:bodyPr>
            <a:normAutofit/>
          </a:bodyPr>
          <a:lstStyle/>
          <a:p>
            <a:r>
              <a:rPr lang="en-US" sz="2400" b="1" i="0" u="none" strike="noStrike" baseline="0" dirty="0">
                <a:latin typeface="FranklinGothic-DemiCnd"/>
              </a:rPr>
              <a:t>Creating Your Own Exception Subclasses [USER DEFINED EXCEPTIONS]</a:t>
            </a:r>
            <a:endParaRPr lang="en-IN" sz="4000" dirty="0"/>
          </a:p>
        </p:txBody>
      </p:sp>
      <p:graphicFrame>
        <p:nvGraphicFramePr>
          <p:cNvPr id="5" name="Table 5">
            <a:extLst>
              <a:ext uri="{FF2B5EF4-FFF2-40B4-BE49-F238E27FC236}">
                <a16:creationId xmlns:a16="http://schemas.microsoft.com/office/drawing/2014/main" id="{B59D29C4-ACD3-4EF7-85C3-68FF96BFDDC2}"/>
              </a:ext>
            </a:extLst>
          </p:cNvPr>
          <p:cNvGraphicFramePr>
            <a:graphicFrameLocks noGrp="1"/>
          </p:cNvGraphicFramePr>
          <p:nvPr>
            <p:ph idx="1"/>
            <p:extLst>
              <p:ext uri="{D42A27DB-BD31-4B8C-83A1-F6EECF244321}">
                <p14:modId xmlns:p14="http://schemas.microsoft.com/office/powerpoint/2010/main" val="3903123392"/>
              </p:ext>
            </p:extLst>
          </p:nvPr>
        </p:nvGraphicFramePr>
        <p:xfrm>
          <a:off x="142043" y="319596"/>
          <a:ext cx="11907914" cy="6067886"/>
        </p:xfrm>
        <a:graphic>
          <a:graphicData uri="http://schemas.openxmlformats.org/drawingml/2006/table">
            <a:tbl>
              <a:tblPr firstRow="1" bandRow="1">
                <a:tableStyleId>{93296810-A885-4BE3-A3E7-6D5BEEA58F35}</a:tableStyleId>
              </a:tblPr>
              <a:tblGrid>
                <a:gridCol w="5953957">
                  <a:extLst>
                    <a:ext uri="{9D8B030D-6E8A-4147-A177-3AD203B41FA5}">
                      <a16:colId xmlns:a16="http://schemas.microsoft.com/office/drawing/2014/main" val="3297052194"/>
                    </a:ext>
                  </a:extLst>
                </a:gridCol>
                <a:gridCol w="5953957">
                  <a:extLst>
                    <a:ext uri="{9D8B030D-6E8A-4147-A177-3AD203B41FA5}">
                      <a16:colId xmlns:a16="http://schemas.microsoft.com/office/drawing/2014/main" val="2582562745"/>
                    </a:ext>
                  </a:extLst>
                </a:gridCol>
              </a:tblGrid>
              <a:tr h="6067886">
                <a:tc>
                  <a:txBody>
                    <a:bodyPr/>
                    <a:lstStyle/>
                    <a:p>
                      <a:r>
                        <a:rPr lang="en-US" sz="2400" b="0" i="0" u="none" strike="noStrike" kern="1200" baseline="0" dirty="0">
                          <a:solidFill>
                            <a:schemeClr val="lt1"/>
                          </a:solidFill>
                          <a:latin typeface="+mn-lt"/>
                          <a:ea typeface="+mn-ea"/>
                          <a:cs typeface="+mn-cs"/>
                        </a:rPr>
                        <a:t>// This program creates a custom exception type.</a:t>
                      </a:r>
                    </a:p>
                    <a:p>
                      <a:r>
                        <a:rPr lang="en-IN" sz="2400" b="0" i="0" u="none" strike="noStrike" kern="1200" baseline="0" dirty="0">
                          <a:solidFill>
                            <a:schemeClr val="lt1"/>
                          </a:solidFill>
                          <a:latin typeface="+mn-lt"/>
                          <a:ea typeface="+mn-ea"/>
                          <a:cs typeface="+mn-cs"/>
                        </a:rPr>
                        <a:t>class </a:t>
                      </a:r>
                      <a:r>
                        <a:rPr lang="en-IN" sz="2400" b="0" i="0" u="none" strike="noStrike" kern="1200" baseline="0" dirty="0" err="1">
                          <a:solidFill>
                            <a:schemeClr val="lt1"/>
                          </a:solidFill>
                          <a:latin typeface="+mn-lt"/>
                          <a:ea typeface="+mn-ea"/>
                          <a:cs typeface="+mn-cs"/>
                        </a:rPr>
                        <a:t>MyException</a:t>
                      </a:r>
                      <a:r>
                        <a:rPr lang="en-IN" sz="2400" b="0" i="0" u="none" strike="noStrike" kern="1200" baseline="0" dirty="0">
                          <a:solidFill>
                            <a:schemeClr val="lt1"/>
                          </a:solidFill>
                          <a:latin typeface="+mn-lt"/>
                          <a:ea typeface="+mn-ea"/>
                          <a:cs typeface="+mn-cs"/>
                        </a:rPr>
                        <a:t> extends Exception {</a:t>
                      </a:r>
                    </a:p>
                    <a:p>
                      <a:r>
                        <a:rPr lang="en-IN" sz="2400" b="0" i="0" u="none" strike="noStrike" kern="1200" baseline="0" dirty="0">
                          <a:solidFill>
                            <a:schemeClr val="lt1"/>
                          </a:solidFill>
                          <a:latin typeface="+mn-lt"/>
                          <a:ea typeface="+mn-ea"/>
                          <a:cs typeface="+mn-cs"/>
                        </a:rPr>
                        <a:t>private int detail;</a:t>
                      </a:r>
                    </a:p>
                    <a:p>
                      <a:r>
                        <a:rPr lang="en-IN" sz="2400" b="0" i="0" u="none" strike="noStrike" kern="1200" baseline="0" dirty="0" err="1">
                          <a:solidFill>
                            <a:schemeClr val="lt1"/>
                          </a:solidFill>
                          <a:latin typeface="+mn-lt"/>
                          <a:ea typeface="+mn-ea"/>
                          <a:cs typeface="+mn-cs"/>
                        </a:rPr>
                        <a:t>MyException</a:t>
                      </a:r>
                      <a:r>
                        <a:rPr lang="en-IN" sz="2400" b="0" i="0" u="none" strike="noStrike" kern="1200" baseline="0" dirty="0">
                          <a:solidFill>
                            <a:schemeClr val="lt1"/>
                          </a:solidFill>
                          <a:latin typeface="+mn-lt"/>
                          <a:ea typeface="+mn-ea"/>
                          <a:cs typeface="+mn-cs"/>
                        </a:rPr>
                        <a:t>(int a) {</a:t>
                      </a:r>
                    </a:p>
                    <a:p>
                      <a:r>
                        <a:rPr lang="en-IN" sz="2400" b="0" i="0" u="none" strike="noStrike" kern="1200" baseline="0" dirty="0">
                          <a:solidFill>
                            <a:schemeClr val="lt1"/>
                          </a:solidFill>
                          <a:latin typeface="+mn-lt"/>
                          <a:ea typeface="+mn-ea"/>
                          <a:cs typeface="+mn-cs"/>
                        </a:rPr>
                        <a:t>detail = a;</a:t>
                      </a:r>
                    </a:p>
                    <a:p>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public String </a:t>
                      </a:r>
                      <a:r>
                        <a:rPr lang="en-IN" sz="2400" b="0" i="0" u="none" strike="noStrike" kern="1200" baseline="0" dirty="0" err="1">
                          <a:solidFill>
                            <a:schemeClr val="lt1"/>
                          </a:solidFill>
                          <a:latin typeface="+mn-lt"/>
                          <a:ea typeface="+mn-ea"/>
                          <a:cs typeface="+mn-cs"/>
                        </a:rPr>
                        <a:t>toString</a:t>
                      </a:r>
                      <a:r>
                        <a:rPr lang="en-IN" sz="2400" b="0" i="0" u="none" strike="noStrike" kern="1200" baseline="0" dirty="0">
                          <a:solidFill>
                            <a:schemeClr val="lt1"/>
                          </a:solidFill>
                          <a:latin typeface="+mn-lt"/>
                          <a:ea typeface="+mn-ea"/>
                          <a:cs typeface="+mn-cs"/>
                        </a:rPr>
                        <a:t>() {</a:t>
                      </a:r>
                    </a:p>
                    <a:p>
                      <a:r>
                        <a:rPr lang="en-IN" sz="2400" b="0" i="0" u="none" strike="noStrike" kern="1200" baseline="0" dirty="0">
                          <a:solidFill>
                            <a:schemeClr val="lt1"/>
                          </a:solidFill>
                          <a:latin typeface="+mn-lt"/>
                          <a:ea typeface="+mn-ea"/>
                          <a:cs typeface="+mn-cs"/>
                        </a:rPr>
                        <a:t>return "</a:t>
                      </a:r>
                      <a:r>
                        <a:rPr lang="en-IN" sz="2400" b="0" i="0" u="none" strike="noStrike" kern="1200" baseline="0" dirty="0" err="1">
                          <a:solidFill>
                            <a:schemeClr val="lt1"/>
                          </a:solidFill>
                          <a:latin typeface="+mn-lt"/>
                          <a:ea typeface="+mn-ea"/>
                          <a:cs typeface="+mn-cs"/>
                        </a:rPr>
                        <a:t>MyException</a:t>
                      </a:r>
                      <a:r>
                        <a:rPr lang="en-IN" sz="2400" b="0" i="0" u="none" strike="noStrike" kern="1200" baseline="0" dirty="0">
                          <a:solidFill>
                            <a:schemeClr val="lt1"/>
                          </a:solidFill>
                          <a:latin typeface="+mn-lt"/>
                          <a:ea typeface="+mn-ea"/>
                          <a:cs typeface="+mn-cs"/>
                        </a:rPr>
                        <a:t>[" + detail + "]";</a:t>
                      </a:r>
                    </a:p>
                    <a:p>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class </a:t>
                      </a:r>
                      <a:r>
                        <a:rPr lang="en-IN" sz="2400" b="0" i="0" u="none" strike="noStrike" kern="1200" baseline="0" dirty="0" err="1">
                          <a:solidFill>
                            <a:schemeClr val="lt1"/>
                          </a:solidFill>
                          <a:latin typeface="+mn-lt"/>
                          <a:ea typeface="+mn-ea"/>
                          <a:cs typeface="+mn-cs"/>
                        </a:rPr>
                        <a:t>ExceptionDemo</a:t>
                      </a:r>
                      <a:r>
                        <a:rPr lang="en-IN" sz="2400" b="0" i="0" u="none" strike="noStrike" kern="1200" baseline="0" dirty="0">
                          <a:solidFill>
                            <a:schemeClr val="lt1"/>
                          </a:solidFill>
                          <a:latin typeface="+mn-lt"/>
                          <a:ea typeface="+mn-ea"/>
                          <a:cs typeface="+mn-cs"/>
                        </a:rPr>
                        <a:t> {</a:t>
                      </a:r>
                    </a:p>
                    <a:p>
                      <a:r>
                        <a:rPr lang="en-US" sz="2400" b="0" i="0" u="none" strike="noStrike" kern="1200" baseline="0" dirty="0">
                          <a:solidFill>
                            <a:schemeClr val="lt1"/>
                          </a:solidFill>
                          <a:latin typeface="+mn-lt"/>
                          <a:ea typeface="+mn-ea"/>
                          <a:cs typeface="+mn-cs"/>
                        </a:rPr>
                        <a:t>static void compute(int a) throws </a:t>
                      </a:r>
                      <a:r>
                        <a:rPr lang="en-US" sz="2400" b="0" i="0" u="none" strike="noStrike" kern="1200" baseline="0" dirty="0" err="1">
                          <a:solidFill>
                            <a:schemeClr val="lt1"/>
                          </a:solidFill>
                          <a:latin typeface="+mn-lt"/>
                          <a:ea typeface="+mn-ea"/>
                          <a:cs typeface="+mn-cs"/>
                        </a:rPr>
                        <a:t>MyException</a:t>
                      </a:r>
                      <a:r>
                        <a:rPr lang="en-US" sz="2400" b="0" i="0" u="none" strike="noStrike" kern="1200" baseline="0" dirty="0">
                          <a:solidFill>
                            <a:schemeClr val="lt1"/>
                          </a:solidFill>
                          <a:latin typeface="+mn-lt"/>
                          <a:ea typeface="+mn-ea"/>
                          <a:cs typeface="+mn-cs"/>
                        </a:rPr>
                        <a:t> </a:t>
                      </a:r>
                    </a:p>
                    <a:p>
                      <a:r>
                        <a:rPr lang="en-US" sz="2400" b="0" i="0" u="none" strike="noStrike" kern="1200" baseline="0" dirty="0">
                          <a:solidFill>
                            <a:schemeClr val="lt1"/>
                          </a:solidFill>
                          <a:latin typeface="+mn-lt"/>
                          <a:ea typeface="+mn-ea"/>
                          <a:cs typeface="+mn-cs"/>
                        </a:rPr>
                        <a:t>{</a:t>
                      </a:r>
                    </a:p>
                    <a:p>
                      <a:r>
                        <a:rPr lang="en-US" sz="2400" b="0" i="0" u="none" strike="noStrike" kern="1200" baseline="0" dirty="0" err="1">
                          <a:solidFill>
                            <a:schemeClr val="lt1"/>
                          </a:solidFill>
                          <a:latin typeface="+mn-lt"/>
                          <a:ea typeface="+mn-ea"/>
                          <a:cs typeface="+mn-cs"/>
                        </a:rPr>
                        <a:t>System.out.println</a:t>
                      </a:r>
                      <a:r>
                        <a:rPr lang="en-US" sz="2400" b="0" i="0" u="none" strike="noStrike" kern="1200" baseline="0" dirty="0">
                          <a:solidFill>
                            <a:schemeClr val="lt1"/>
                          </a:solidFill>
                          <a:latin typeface="+mn-lt"/>
                          <a:ea typeface="+mn-ea"/>
                          <a:cs typeface="+mn-cs"/>
                        </a:rPr>
                        <a:t>("Called compute(" + a + ")");</a:t>
                      </a:r>
                    </a:p>
                  </a:txBody>
                  <a:tcPr/>
                </a:tc>
                <a:tc>
                  <a:txBody>
                    <a:bodyPr/>
                    <a:lstStyle/>
                    <a:p>
                      <a:r>
                        <a:rPr lang="en-IN" sz="2400" b="0" i="0" u="none" strike="noStrike" kern="1200" baseline="0" dirty="0">
                          <a:solidFill>
                            <a:schemeClr val="lt1"/>
                          </a:solidFill>
                          <a:latin typeface="+mn-lt"/>
                          <a:ea typeface="+mn-ea"/>
                          <a:cs typeface="+mn-cs"/>
                        </a:rPr>
                        <a:t>if(a &gt; 10)</a:t>
                      </a:r>
                    </a:p>
                    <a:p>
                      <a:r>
                        <a:rPr lang="en-IN" sz="2400" b="0" i="0" u="none" strike="noStrike" kern="1200" baseline="0" dirty="0">
                          <a:solidFill>
                            <a:schemeClr val="lt1"/>
                          </a:solidFill>
                          <a:latin typeface="+mn-lt"/>
                          <a:ea typeface="+mn-ea"/>
                          <a:cs typeface="+mn-cs"/>
                        </a:rPr>
                        <a:t>throw new </a:t>
                      </a:r>
                      <a:r>
                        <a:rPr lang="en-IN" sz="2400" b="0" i="0" u="none" strike="noStrike" kern="1200" baseline="0" dirty="0" err="1">
                          <a:solidFill>
                            <a:schemeClr val="lt1"/>
                          </a:solidFill>
                          <a:latin typeface="+mn-lt"/>
                          <a:ea typeface="+mn-ea"/>
                          <a:cs typeface="+mn-cs"/>
                        </a:rPr>
                        <a:t>MyException</a:t>
                      </a:r>
                      <a:r>
                        <a:rPr lang="en-IN" sz="2400" b="0" i="0" u="none" strike="noStrike" kern="1200" baseline="0" dirty="0">
                          <a:solidFill>
                            <a:schemeClr val="lt1"/>
                          </a:solidFill>
                          <a:latin typeface="+mn-lt"/>
                          <a:ea typeface="+mn-ea"/>
                          <a:cs typeface="+mn-cs"/>
                        </a:rPr>
                        <a:t>(a);</a:t>
                      </a:r>
                    </a:p>
                    <a:p>
                      <a:r>
                        <a:rPr lang="en-IN" sz="2400" b="0" i="0" u="none" strike="noStrike" kern="1200" baseline="0" dirty="0" err="1">
                          <a:solidFill>
                            <a:schemeClr val="lt1"/>
                          </a:solidFill>
                          <a:latin typeface="+mn-lt"/>
                          <a:ea typeface="+mn-ea"/>
                          <a:cs typeface="+mn-cs"/>
                        </a:rPr>
                        <a:t>System.out.println</a:t>
                      </a:r>
                      <a:r>
                        <a:rPr lang="en-IN" sz="2400" b="0" i="0" u="none" strike="noStrike" kern="1200" baseline="0" dirty="0">
                          <a:solidFill>
                            <a:schemeClr val="lt1"/>
                          </a:solidFill>
                          <a:latin typeface="+mn-lt"/>
                          <a:ea typeface="+mn-ea"/>
                          <a:cs typeface="+mn-cs"/>
                        </a:rPr>
                        <a:t>("Normal exit");</a:t>
                      </a:r>
                    </a:p>
                    <a:p>
                      <a:r>
                        <a:rPr lang="en-IN" sz="2400" b="0" i="0" u="none" strike="noStrike" kern="1200" baseline="0" dirty="0">
                          <a:solidFill>
                            <a:schemeClr val="lt1"/>
                          </a:solidFill>
                          <a:latin typeface="+mn-lt"/>
                          <a:ea typeface="+mn-ea"/>
                          <a:cs typeface="+mn-cs"/>
                        </a:rPr>
                        <a:t>}</a:t>
                      </a:r>
                      <a:endParaRPr lang="en-IN" sz="2400" dirty="0"/>
                    </a:p>
                    <a:p>
                      <a:r>
                        <a:rPr lang="en-US" sz="2400" b="0" i="0" u="none" strike="noStrike" kern="1200" baseline="0" dirty="0">
                          <a:solidFill>
                            <a:schemeClr val="lt1"/>
                          </a:solidFill>
                          <a:latin typeface="+mn-lt"/>
                          <a:ea typeface="+mn-ea"/>
                          <a:cs typeface="+mn-cs"/>
                        </a:rPr>
                        <a:t>public static void main(String </a:t>
                      </a:r>
                      <a:r>
                        <a:rPr lang="en-US" sz="2400" b="0" i="0" u="none" strike="noStrike" kern="1200" baseline="0" dirty="0" err="1">
                          <a:solidFill>
                            <a:schemeClr val="lt1"/>
                          </a:solidFill>
                          <a:latin typeface="+mn-lt"/>
                          <a:ea typeface="+mn-ea"/>
                          <a:cs typeface="+mn-cs"/>
                        </a:rPr>
                        <a:t>args</a:t>
                      </a:r>
                      <a:r>
                        <a:rPr lang="en-US" sz="2400" b="0" i="0" u="none" strike="noStrike" kern="1200" baseline="0" dirty="0">
                          <a:solidFill>
                            <a:schemeClr val="lt1"/>
                          </a:solidFill>
                          <a:latin typeface="+mn-lt"/>
                          <a:ea typeface="+mn-ea"/>
                          <a:cs typeface="+mn-cs"/>
                        </a:rPr>
                        <a:t>[]) {</a:t>
                      </a:r>
                    </a:p>
                    <a:p>
                      <a:r>
                        <a:rPr lang="en-IN" sz="2400" b="0" i="0" u="none" strike="noStrike" kern="1200" baseline="0" dirty="0">
                          <a:solidFill>
                            <a:schemeClr val="lt1"/>
                          </a:solidFill>
                          <a:latin typeface="+mn-lt"/>
                          <a:ea typeface="+mn-ea"/>
                          <a:cs typeface="+mn-cs"/>
                        </a:rPr>
                        <a:t>try {</a:t>
                      </a:r>
                    </a:p>
                    <a:p>
                      <a:r>
                        <a:rPr lang="en-IN" sz="2400" b="0" i="0" u="none" strike="noStrike" kern="1200" baseline="0" dirty="0">
                          <a:solidFill>
                            <a:schemeClr val="lt1"/>
                          </a:solidFill>
                          <a:latin typeface="+mn-lt"/>
                          <a:ea typeface="+mn-ea"/>
                          <a:cs typeface="+mn-cs"/>
                        </a:rPr>
                        <a:t>compute(1);</a:t>
                      </a:r>
                    </a:p>
                    <a:p>
                      <a:r>
                        <a:rPr lang="en-IN" sz="2400" b="0" i="0" u="none" strike="noStrike" kern="1200" baseline="0" dirty="0">
                          <a:solidFill>
                            <a:schemeClr val="lt1"/>
                          </a:solidFill>
                          <a:latin typeface="+mn-lt"/>
                          <a:ea typeface="+mn-ea"/>
                          <a:cs typeface="+mn-cs"/>
                        </a:rPr>
                        <a:t>compute(20);</a:t>
                      </a:r>
                    </a:p>
                    <a:p>
                      <a:r>
                        <a:rPr lang="en-IN" sz="2400" b="0" i="0" u="none" strike="noStrike" kern="1200" baseline="0" dirty="0">
                          <a:solidFill>
                            <a:schemeClr val="lt1"/>
                          </a:solidFill>
                          <a:latin typeface="+mn-lt"/>
                          <a:ea typeface="+mn-ea"/>
                          <a:cs typeface="+mn-cs"/>
                        </a:rPr>
                        <a:t>} catch (</a:t>
                      </a:r>
                      <a:r>
                        <a:rPr lang="en-IN" sz="2400" b="0" i="0" u="none" strike="noStrike" kern="1200" baseline="0" dirty="0" err="1">
                          <a:solidFill>
                            <a:schemeClr val="lt1"/>
                          </a:solidFill>
                          <a:latin typeface="+mn-lt"/>
                          <a:ea typeface="+mn-ea"/>
                          <a:cs typeface="+mn-cs"/>
                        </a:rPr>
                        <a:t>MyException</a:t>
                      </a:r>
                      <a:r>
                        <a:rPr lang="en-IN" sz="2400" b="0" i="0" u="none" strike="noStrike" kern="1200" baseline="0" dirty="0">
                          <a:solidFill>
                            <a:schemeClr val="lt1"/>
                          </a:solidFill>
                          <a:latin typeface="+mn-lt"/>
                          <a:ea typeface="+mn-ea"/>
                          <a:cs typeface="+mn-cs"/>
                        </a:rPr>
                        <a:t> e) {</a:t>
                      </a:r>
                    </a:p>
                    <a:p>
                      <a:r>
                        <a:rPr lang="en-US" sz="2400" b="0" i="0" u="none" strike="noStrike" kern="1200" baseline="0" dirty="0" err="1">
                          <a:solidFill>
                            <a:schemeClr val="lt1"/>
                          </a:solidFill>
                          <a:latin typeface="+mn-lt"/>
                          <a:ea typeface="+mn-ea"/>
                          <a:cs typeface="+mn-cs"/>
                        </a:rPr>
                        <a:t>System.out.println</a:t>
                      </a:r>
                      <a:r>
                        <a:rPr lang="en-US" sz="2400" b="0" i="0" u="none" strike="noStrike" kern="1200" baseline="0" dirty="0">
                          <a:solidFill>
                            <a:schemeClr val="lt1"/>
                          </a:solidFill>
                          <a:latin typeface="+mn-lt"/>
                          <a:ea typeface="+mn-ea"/>
                          <a:cs typeface="+mn-cs"/>
                        </a:rPr>
                        <a:t>("Caught " + e);</a:t>
                      </a:r>
                    </a:p>
                    <a:p>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a:t>
                      </a:r>
                    </a:p>
                    <a:p>
                      <a:r>
                        <a:rPr lang="en-IN" sz="2400" b="0" i="0" u="none" strike="noStrike" kern="1200" baseline="0" dirty="0">
                          <a:solidFill>
                            <a:schemeClr val="lt1"/>
                          </a:solidFill>
                          <a:latin typeface="+mn-lt"/>
                          <a:ea typeface="+mn-ea"/>
                          <a:cs typeface="+mn-cs"/>
                        </a:rPr>
                        <a:t>}</a:t>
                      </a:r>
                      <a:endParaRPr lang="en-IN" sz="2400" dirty="0"/>
                    </a:p>
                  </a:txBody>
                  <a:tcPr/>
                </a:tc>
                <a:extLst>
                  <a:ext uri="{0D108BD9-81ED-4DB2-BD59-A6C34878D82A}">
                    <a16:rowId xmlns:a16="http://schemas.microsoft.com/office/drawing/2014/main" val="2672866251"/>
                  </a:ext>
                </a:extLst>
              </a:tr>
            </a:tbl>
          </a:graphicData>
        </a:graphic>
      </p:graphicFrame>
    </p:spTree>
    <p:extLst>
      <p:ext uri="{BB962C8B-B14F-4D97-AF65-F5344CB8AC3E}">
        <p14:creationId xmlns:p14="http://schemas.microsoft.com/office/powerpoint/2010/main" val="39391938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446A-DE9B-7816-97B9-1495B8284E43}"/>
              </a:ext>
            </a:extLst>
          </p:cNvPr>
          <p:cNvSpPr>
            <a:spLocks noGrp="1"/>
          </p:cNvSpPr>
          <p:nvPr>
            <p:ph type="title"/>
          </p:nvPr>
        </p:nvSpPr>
        <p:spPr>
          <a:xfrm>
            <a:off x="1294362" y="121125"/>
            <a:ext cx="9760492" cy="485267"/>
          </a:xfrm>
        </p:spPr>
        <p:txBody>
          <a:bodyPr>
            <a:normAutofit fontScale="90000"/>
          </a:bodyPr>
          <a:lstStyle/>
          <a:p>
            <a:r>
              <a:rPr lang="en-IN" b="1" i="0" dirty="0">
                <a:solidFill>
                  <a:srgbClr val="343F55"/>
                </a:solidFill>
                <a:effectLst/>
                <a:latin typeface="Poppins" panose="020B0502040204020203" pitchFamily="2" charset="0"/>
              </a:rPr>
              <a:t>Java Throws Keyword</a:t>
            </a:r>
            <a:br>
              <a:rPr lang="en-IN" b="1" i="0" dirty="0">
                <a:solidFill>
                  <a:srgbClr val="343F55"/>
                </a:solidFill>
                <a:effectLst/>
                <a:latin typeface="Poppins" panose="020B0502040204020203" pitchFamily="2" charset="0"/>
              </a:rPr>
            </a:br>
            <a:endParaRPr lang="en-IN" dirty="0"/>
          </a:p>
        </p:txBody>
      </p:sp>
      <p:sp>
        <p:nvSpPr>
          <p:cNvPr id="7" name="Content Placeholder 6">
            <a:extLst>
              <a:ext uri="{FF2B5EF4-FFF2-40B4-BE49-F238E27FC236}">
                <a16:creationId xmlns:a16="http://schemas.microsoft.com/office/drawing/2014/main" id="{06DBCE90-D010-18E2-ED30-1A1656C3185C}"/>
              </a:ext>
            </a:extLst>
          </p:cNvPr>
          <p:cNvSpPr>
            <a:spLocks noGrp="1"/>
          </p:cNvSpPr>
          <p:nvPr>
            <p:ph idx="1"/>
          </p:nvPr>
        </p:nvSpPr>
        <p:spPr>
          <a:xfrm>
            <a:off x="847023" y="683394"/>
            <a:ext cx="10684042" cy="5515275"/>
          </a:xfrm>
        </p:spPr>
        <p:txBody>
          <a:bodyPr>
            <a:noAutofit/>
          </a:bodyPr>
          <a:lstStyle/>
          <a:p>
            <a:r>
              <a:rPr lang="en-US" sz="2800" dirty="0"/>
              <a:t>The throws keyword in Java is used to declare exceptions that can occur during the execution of a program</a:t>
            </a:r>
          </a:p>
          <a:p>
            <a:r>
              <a:rPr lang="en-US" sz="2800" dirty="0"/>
              <a:t>For any method that can throw exceptions, it is mandatory to use the throws keyword to list the exceptions that can be thrown. </a:t>
            </a:r>
          </a:p>
          <a:p>
            <a:r>
              <a:rPr lang="en-US" sz="2800" dirty="0"/>
              <a:t>The throws keyword provides information about the exceptions to the programmer as well as to the caller of the method that throws the exceptions.</a:t>
            </a:r>
          </a:p>
          <a:p>
            <a:r>
              <a:rPr lang="en-US" sz="2800" dirty="0"/>
              <a:t>The throws keyword allows exceptions to be propagated in the call stack. </a:t>
            </a:r>
          </a:p>
        </p:txBody>
      </p:sp>
    </p:spTree>
    <p:extLst>
      <p:ext uri="{BB962C8B-B14F-4D97-AF65-F5344CB8AC3E}">
        <p14:creationId xmlns:p14="http://schemas.microsoft.com/office/powerpoint/2010/main" val="29656506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5EC2E-8676-1D21-5E5C-6C861DE5B3FA}"/>
              </a:ext>
            </a:extLst>
          </p:cNvPr>
          <p:cNvSpPr>
            <a:spLocks noGrp="1"/>
          </p:cNvSpPr>
          <p:nvPr>
            <p:ph idx="1"/>
          </p:nvPr>
        </p:nvSpPr>
        <p:spPr>
          <a:xfrm>
            <a:off x="596767" y="0"/>
            <a:ext cx="10458088" cy="5466345"/>
          </a:xfrm>
        </p:spPr>
        <p:txBody>
          <a:bodyPr/>
          <a:lstStyle/>
          <a:p>
            <a:r>
              <a:rPr lang="en-US" sz="2800" dirty="0"/>
              <a:t>When a method declares that it throws an exception, it is not required to handle the exception. </a:t>
            </a:r>
          </a:p>
          <a:p>
            <a:r>
              <a:rPr lang="en-US" sz="2800" dirty="0"/>
              <a:t>The caller of a method that throws exceptions is required to handle the exceptions (or throw them to its caller and so on) so that the flow of the program can be maintained.</a:t>
            </a:r>
          </a:p>
          <a:p>
            <a:r>
              <a:rPr lang="en-US" sz="2800" dirty="0"/>
              <a:t>Only checked exceptions are required to be thrown using the throws keyword. Unchecked exceptions don’t need to be thrown or handled explicitly in code.</a:t>
            </a:r>
            <a:endParaRPr lang="en-IN" sz="2800" dirty="0"/>
          </a:p>
          <a:p>
            <a:endParaRPr lang="en-IN" dirty="0"/>
          </a:p>
          <a:p>
            <a:endParaRPr lang="en-IN" dirty="0"/>
          </a:p>
        </p:txBody>
      </p:sp>
    </p:spTree>
    <p:extLst>
      <p:ext uri="{BB962C8B-B14F-4D97-AF65-F5344CB8AC3E}">
        <p14:creationId xmlns:p14="http://schemas.microsoft.com/office/powerpoint/2010/main" val="31262481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73A6C7-8020-A6A2-16CA-C06D47FCB25E}"/>
              </a:ext>
            </a:extLst>
          </p:cNvPr>
          <p:cNvPicPr>
            <a:picLocks noChangeAspect="1"/>
          </p:cNvPicPr>
          <p:nvPr/>
        </p:nvPicPr>
        <p:blipFill>
          <a:blip r:embed="rId2"/>
          <a:stretch>
            <a:fillRect/>
          </a:stretch>
        </p:blipFill>
        <p:spPr>
          <a:xfrm>
            <a:off x="1012016" y="1064531"/>
            <a:ext cx="10229827" cy="3594096"/>
          </a:xfrm>
          <a:prstGeom prst="rect">
            <a:avLst/>
          </a:prstGeom>
        </p:spPr>
      </p:pic>
    </p:spTree>
    <p:extLst>
      <p:ext uri="{BB962C8B-B14F-4D97-AF65-F5344CB8AC3E}">
        <p14:creationId xmlns:p14="http://schemas.microsoft.com/office/powerpoint/2010/main" val="28355381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09FB7-8411-8850-85E1-E317DFB63AE0}"/>
              </a:ext>
            </a:extLst>
          </p:cNvPr>
          <p:cNvSpPr>
            <a:spLocks noGrp="1"/>
          </p:cNvSpPr>
          <p:nvPr>
            <p:ph idx="1"/>
          </p:nvPr>
        </p:nvSpPr>
        <p:spPr>
          <a:xfrm>
            <a:off x="616017" y="279134"/>
            <a:ext cx="10741794" cy="5909910"/>
          </a:xfrm>
        </p:spPr>
        <p:txBody>
          <a:bodyPr>
            <a:normAutofit fontScale="92500" lnSpcReduction="20000"/>
          </a:bodyPr>
          <a:lstStyle/>
          <a:p>
            <a:r>
              <a:rPr lang="en-US" dirty="0"/>
              <a:t>public class Main {</a:t>
            </a:r>
          </a:p>
          <a:p>
            <a:r>
              <a:rPr lang="en-US" dirty="0"/>
              <a:t>  static void </a:t>
            </a:r>
            <a:r>
              <a:rPr lang="en-US" dirty="0" err="1"/>
              <a:t>checkAge</a:t>
            </a:r>
            <a:r>
              <a:rPr lang="en-US" dirty="0"/>
              <a:t>(int age) throws </a:t>
            </a:r>
            <a:r>
              <a:rPr lang="en-US" dirty="0" err="1"/>
              <a:t>ArithmeticException</a:t>
            </a:r>
            <a:r>
              <a:rPr lang="en-US" dirty="0"/>
              <a:t> {</a:t>
            </a:r>
          </a:p>
          <a:p>
            <a:r>
              <a:rPr lang="en-US" dirty="0"/>
              <a:t>    if (age &lt; 18) {</a:t>
            </a:r>
          </a:p>
          <a:p>
            <a:r>
              <a:rPr lang="en-US" dirty="0"/>
              <a:t>     </a:t>
            </a:r>
          </a:p>
          <a:p>
            <a:r>
              <a:rPr lang="en-US" dirty="0"/>
              <a:t> throw new </a:t>
            </a:r>
            <a:r>
              <a:rPr lang="en-US" dirty="0" err="1"/>
              <a:t>ArithmeticException</a:t>
            </a:r>
            <a:r>
              <a:rPr lang="en-US" dirty="0"/>
              <a:t>("Access denied - You must be at least 18 years old.");</a:t>
            </a:r>
          </a:p>
          <a:p>
            <a:r>
              <a:rPr lang="en-US" dirty="0"/>
              <a:t>    }</a:t>
            </a:r>
          </a:p>
          <a:p>
            <a:r>
              <a:rPr lang="en-US" dirty="0"/>
              <a:t>    else {</a:t>
            </a:r>
          </a:p>
          <a:p>
            <a:r>
              <a:rPr lang="en-US" dirty="0"/>
              <a:t>      </a:t>
            </a:r>
            <a:r>
              <a:rPr lang="en-US" dirty="0" err="1"/>
              <a:t>System.out.println</a:t>
            </a:r>
            <a:r>
              <a:rPr lang="en-US" dirty="0"/>
              <a:t>("Access granted - You are old enough!");</a:t>
            </a:r>
          </a:p>
          <a:p>
            <a:r>
              <a:rPr lang="en-US" dirty="0"/>
              <a:t>    }</a:t>
            </a:r>
          </a:p>
          <a:p>
            <a:r>
              <a:rPr lang="en-US" dirty="0"/>
              <a:t>  }</a:t>
            </a:r>
          </a:p>
          <a:p>
            <a:r>
              <a:rPr lang="en-US" dirty="0"/>
              <a:t>  public static void main(String[] </a:t>
            </a:r>
            <a:r>
              <a:rPr lang="en-US" dirty="0" err="1"/>
              <a:t>args</a:t>
            </a:r>
            <a:r>
              <a:rPr lang="en-US" dirty="0"/>
              <a:t>) {</a:t>
            </a:r>
          </a:p>
          <a:p>
            <a:r>
              <a:rPr lang="en-US" dirty="0"/>
              <a:t>    </a:t>
            </a:r>
            <a:r>
              <a:rPr lang="en-US" dirty="0" err="1"/>
              <a:t>checkAge</a:t>
            </a:r>
            <a:r>
              <a:rPr lang="en-US" dirty="0"/>
              <a:t>(15); // Set age to 15 (which is below 18...)</a:t>
            </a:r>
          </a:p>
          <a:p>
            <a:r>
              <a:rPr lang="en-US" dirty="0"/>
              <a:t>  }</a:t>
            </a:r>
          </a:p>
          <a:p>
            <a:r>
              <a:rPr lang="en-US" dirty="0"/>
              <a:t>}</a:t>
            </a:r>
            <a:endParaRPr lang="en-IN" dirty="0"/>
          </a:p>
        </p:txBody>
      </p:sp>
    </p:spTree>
    <p:extLst>
      <p:ext uri="{BB962C8B-B14F-4D97-AF65-F5344CB8AC3E}">
        <p14:creationId xmlns:p14="http://schemas.microsoft.com/office/powerpoint/2010/main" val="32792505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B3F7A7-09CB-802D-89BD-020C05DF8163}"/>
              </a:ext>
            </a:extLst>
          </p:cNvPr>
          <p:cNvPicPr>
            <a:picLocks noGrp="1" noChangeAspect="1"/>
          </p:cNvPicPr>
          <p:nvPr>
            <p:ph idx="1"/>
          </p:nvPr>
        </p:nvPicPr>
        <p:blipFill>
          <a:blip r:embed="rId2"/>
          <a:stretch>
            <a:fillRect/>
          </a:stretch>
        </p:blipFill>
        <p:spPr>
          <a:xfrm>
            <a:off x="1131368" y="356135"/>
            <a:ext cx="9754804" cy="5211120"/>
          </a:xfrm>
        </p:spPr>
      </p:pic>
    </p:spTree>
    <p:extLst>
      <p:ext uri="{BB962C8B-B14F-4D97-AF65-F5344CB8AC3E}">
        <p14:creationId xmlns:p14="http://schemas.microsoft.com/office/powerpoint/2010/main" val="32615804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IN" sz="4400" b="1" i="0" u="none" strike="noStrike" baseline="0" dirty="0" err="1">
                <a:latin typeface="FranklinGothic-DemiCnd"/>
              </a:rPr>
              <a:t>throwS</a:t>
            </a: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248575" y="621437"/>
            <a:ext cx="11878321" cy="5113538"/>
          </a:xfrm>
        </p:spPr>
        <p:txBody>
          <a:bodyPr>
            <a:normAutofit/>
          </a:bodyPr>
          <a:lstStyle/>
          <a:p>
            <a:r>
              <a:rPr lang="en-US" b="0" i="0" dirty="0">
                <a:effectLst/>
                <a:latin typeface="Roboto"/>
              </a:rPr>
              <a:t>throws is a keyword in Java which is </a:t>
            </a:r>
            <a:r>
              <a:rPr lang="en-US" b="1" i="0" dirty="0">
                <a:effectLst/>
                <a:latin typeface="Roboto"/>
              </a:rPr>
              <a:t>used in the signature of method </a:t>
            </a:r>
            <a:r>
              <a:rPr lang="en-US" b="0" i="0" dirty="0">
                <a:effectLst/>
                <a:latin typeface="Roboto"/>
              </a:rPr>
              <a:t>to indicate that this method might throw one of the listed type exceptions. </a:t>
            </a:r>
          </a:p>
          <a:p>
            <a:r>
              <a:rPr lang="en-US" b="0" i="0" dirty="0">
                <a:effectLst/>
                <a:latin typeface="Roboto"/>
              </a:rPr>
              <a:t>The caller to these methods has to handle the exception using a try-catch block.</a:t>
            </a:r>
          </a:p>
          <a:p>
            <a:pPr marL="0" indent="0">
              <a:buNone/>
            </a:pPr>
            <a:endParaRPr lang="en-US" sz="1800" dirty="0">
              <a:latin typeface="Roboto"/>
            </a:endParaRPr>
          </a:p>
          <a:p>
            <a:pPr algn="l" fontAlgn="base"/>
            <a:r>
              <a:rPr lang="en-US" dirty="0">
                <a:latin typeface="Roboto"/>
              </a:rPr>
              <a:t>To prevent compile time error we can handle the exception in two ways:</a:t>
            </a:r>
          </a:p>
          <a:p>
            <a:pPr algn="l" fontAlgn="base">
              <a:buFont typeface="+mj-lt"/>
              <a:buAutoNum type="arabicPeriod"/>
            </a:pPr>
            <a:r>
              <a:rPr lang="en-US" b="1" dirty="0">
                <a:latin typeface="Roboto"/>
              </a:rPr>
              <a:t>By using </a:t>
            </a:r>
            <a:r>
              <a:rPr lang="en-US" b="1" dirty="0">
                <a:latin typeface="Roboto"/>
                <a:hlinkClick r:id="rId2">
                  <a:extLst>
                    <a:ext uri="{A12FA001-AC4F-418D-AE19-62706E023703}">
                      <ahyp:hlinkClr xmlns:ahyp="http://schemas.microsoft.com/office/drawing/2018/hyperlinkcolor" val="tx"/>
                    </a:ext>
                  </a:extLst>
                </a:hlinkClick>
              </a:rPr>
              <a:t>try catch</a:t>
            </a:r>
            <a:endParaRPr lang="en-US" b="1" dirty="0">
              <a:latin typeface="Roboto"/>
            </a:endParaRPr>
          </a:p>
          <a:p>
            <a:pPr algn="l" fontAlgn="base">
              <a:buFont typeface="+mj-lt"/>
              <a:buAutoNum type="arabicPeriod"/>
            </a:pPr>
            <a:r>
              <a:rPr lang="en-US" b="1" dirty="0">
                <a:latin typeface="Roboto"/>
              </a:rPr>
              <a:t>By using throws keyword</a:t>
            </a:r>
          </a:p>
          <a:p>
            <a:pPr algn="l" fontAlgn="base"/>
            <a:r>
              <a:rPr lang="en-US" dirty="0">
                <a:latin typeface="Roboto"/>
              </a:rPr>
              <a:t>We can use throws keyword to delegate the responsibility of exception handling to the caller (It may be a method or JVM) then caller method is responsible to handle that exception.</a:t>
            </a:r>
          </a:p>
          <a:p>
            <a:pPr marL="0" indent="0">
              <a:buNone/>
            </a:pPr>
            <a:endParaRPr lang="en-IN" sz="1800" dirty="0">
              <a:latin typeface="Palatino-Roman"/>
            </a:endParaRPr>
          </a:p>
        </p:txBody>
      </p:sp>
    </p:spTree>
    <p:extLst>
      <p:ext uri="{BB962C8B-B14F-4D97-AF65-F5344CB8AC3E}">
        <p14:creationId xmlns:p14="http://schemas.microsoft.com/office/powerpoint/2010/main" val="13021239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IN" sz="4400" b="1" i="0" u="none" strike="noStrike" baseline="0" dirty="0" err="1">
                <a:latin typeface="FranklinGothic-DemiCnd"/>
              </a:rPr>
              <a:t>throwS</a:t>
            </a: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328473" y="621437"/>
            <a:ext cx="11798423" cy="5477522"/>
          </a:xfrm>
        </p:spPr>
        <p:txBody>
          <a:bodyPr>
            <a:normAutofit fontScale="70000" lnSpcReduction="20000"/>
          </a:bodyPr>
          <a:lstStyle/>
          <a:p>
            <a:pPr marL="0" indent="0" algn="l">
              <a:buNone/>
            </a:pPr>
            <a:r>
              <a:rPr lang="en-IN" b="1" i="0" dirty="0">
                <a:solidFill>
                  <a:srgbClr val="006699"/>
                </a:solidFill>
                <a:effectLst/>
                <a:latin typeface="verdana" panose="020B0604030504040204" pitchFamily="34" charset="0"/>
              </a:rPr>
              <a:t>import</a:t>
            </a:r>
            <a:r>
              <a:rPr lang="en-IN" b="1" i="0" dirty="0">
                <a:solidFill>
                  <a:srgbClr val="000000"/>
                </a:solidFill>
                <a:effectLst/>
                <a:latin typeface="verdana" panose="020B0604030504040204" pitchFamily="34" charset="0"/>
              </a:rPr>
              <a:t> java.io.*;  </a:t>
            </a:r>
          </a:p>
          <a:p>
            <a:pPr marL="0" indent="0" algn="l">
              <a:buNone/>
            </a:pPr>
            <a:r>
              <a:rPr lang="en-IN" b="1" i="0" dirty="0">
                <a:solidFill>
                  <a:srgbClr val="006699"/>
                </a:solidFill>
                <a:effectLst/>
                <a:latin typeface="verdana" panose="020B0604030504040204" pitchFamily="34" charset="0"/>
              </a:rPr>
              <a:t>class</a:t>
            </a:r>
            <a:r>
              <a:rPr lang="en-IN" b="1" i="0" dirty="0">
                <a:solidFill>
                  <a:srgbClr val="000000"/>
                </a:solidFill>
                <a:effectLst/>
                <a:latin typeface="verdana" panose="020B0604030504040204" pitchFamily="34" charset="0"/>
              </a:rPr>
              <a:t> M{  </a:t>
            </a:r>
          </a:p>
          <a:p>
            <a:pPr marL="0" indent="0" algn="l">
              <a:buNone/>
            </a:pPr>
            <a:r>
              <a:rPr lang="en-IN" b="1"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1" i="0" dirty="0">
                <a:solidFill>
                  <a:srgbClr val="000000"/>
                </a:solidFill>
                <a:effectLst/>
                <a:latin typeface="verdana" panose="020B0604030504040204" pitchFamily="34" charset="0"/>
              </a:rPr>
              <a:t> method()</a:t>
            </a:r>
            <a:r>
              <a:rPr lang="en-IN" b="1" i="0" dirty="0">
                <a:solidFill>
                  <a:srgbClr val="006699"/>
                </a:solidFill>
                <a:effectLst/>
                <a:latin typeface="verdana" panose="020B0604030504040204" pitchFamily="34" charset="0"/>
              </a:rPr>
              <a:t>throws</a:t>
            </a:r>
            <a:r>
              <a:rPr lang="en-IN" b="1" i="0" dirty="0">
                <a:solidFill>
                  <a:srgbClr val="000000"/>
                </a:solidFill>
                <a:effectLst/>
                <a:latin typeface="verdana" panose="020B0604030504040204" pitchFamily="34" charset="0"/>
              </a:rPr>
              <a:t> </a:t>
            </a:r>
            <a:r>
              <a:rPr lang="en-IN" b="1" i="0" dirty="0" err="1">
                <a:solidFill>
                  <a:srgbClr val="000000"/>
                </a:solidFill>
                <a:effectLst/>
                <a:latin typeface="verdana" panose="020B0604030504040204" pitchFamily="34" charset="0"/>
              </a:rPr>
              <a:t>IOException</a:t>
            </a:r>
            <a:r>
              <a:rPr lang="en-IN" b="1" i="0" dirty="0">
                <a:solidFill>
                  <a:srgbClr val="000000"/>
                </a:solidFill>
                <a:effectLst/>
                <a:latin typeface="verdana" panose="020B0604030504040204" pitchFamily="34" charset="0"/>
              </a:rPr>
              <a:t>{  </a:t>
            </a:r>
          </a:p>
          <a:p>
            <a:pPr marL="0" indent="0" algn="l">
              <a:buNone/>
            </a:pPr>
            <a:r>
              <a:rPr lang="en-IN" b="1"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throw</a:t>
            </a:r>
            <a:r>
              <a:rPr lang="en-IN" b="1"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new</a:t>
            </a:r>
            <a:r>
              <a:rPr lang="en-IN" b="1" i="0" dirty="0">
                <a:solidFill>
                  <a:srgbClr val="000000"/>
                </a:solidFill>
                <a:effectLst/>
                <a:latin typeface="verdana" panose="020B0604030504040204" pitchFamily="34" charset="0"/>
              </a:rPr>
              <a:t> </a:t>
            </a:r>
            <a:r>
              <a:rPr lang="en-IN" b="1" i="0" dirty="0" err="1">
                <a:solidFill>
                  <a:srgbClr val="000000"/>
                </a:solidFill>
                <a:effectLst/>
                <a:latin typeface="verdana" panose="020B0604030504040204" pitchFamily="34" charset="0"/>
              </a:rPr>
              <a:t>IOException</a:t>
            </a:r>
            <a:r>
              <a:rPr lang="en-IN" b="1" i="0" dirty="0">
                <a:solidFill>
                  <a:srgbClr val="000000"/>
                </a:solidFill>
                <a:effectLst/>
                <a:latin typeface="verdana" panose="020B0604030504040204" pitchFamily="34" charset="0"/>
              </a:rPr>
              <a:t>(</a:t>
            </a:r>
            <a:r>
              <a:rPr lang="en-IN" b="1" i="0" dirty="0">
                <a:solidFill>
                  <a:srgbClr val="0000FF"/>
                </a:solidFill>
                <a:effectLst/>
                <a:latin typeface="verdana" panose="020B0604030504040204" pitchFamily="34" charset="0"/>
              </a:rPr>
              <a:t>"device error"</a:t>
            </a:r>
            <a:r>
              <a:rPr lang="en-IN" b="1" i="0" dirty="0">
                <a:solidFill>
                  <a:srgbClr val="000000"/>
                </a:solidFill>
                <a:effectLst/>
                <a:latin typeface="verdana" panose="020B0604030504040204" pitchFamily="34" charset="0"/>
              </a:rPr>
              <a:t>);  </a:t>
            </a:r>
          </a:p>
          <a:p>
            <a:pPr marL="0" indent="0" algn="l">
              <a:buNone/>
            </a:pPr>
            <a:r>
              <a:rPr lang="en-IN" b="1" i="0" dirty="0">
                <a:solidFill>
                  <a:srgbClr val="000000"/>
                </a:solidFill>
                <a:effectLst/>
                <a:latin typeface="verdana" panose="020B0604030504040204" pitchFamily="34" charset="0"/>
              </a:rPr>
              <a:t> }  </a:t>
            </a:r>
          </a:p>
          <a:p>
            <a:pPr marL="0" indent="0" algn="l">
              <a:buNone/>
            </a:pPr>
            <a:r>
              <a:rPr lang="en-IN" b="1" i="0" dirty="0">
                <a:solidFill>
                  <a:srgbClr val="000000"/>
                </a:solidFill>
                <a:effectLst/>
                <a:latin typeface="verdana" panose="020B0604030504040204" pitchFamily="34" charset="0"/>
              </a:rPr>
              <a:t>}  </a:t>
            </a:r>
          </a:p>
          <a:p>
            <a:pPr marL="0" indent="0" algn="l">
              <a:buNone/>
            </a:pPr>
            <a:r>
              <a:rPr lang="en-IN" b="1" i="0" dirty="0">
                <a:solidFill>
                  <a:srgbClr val="006699"/>
                </a:solidFill>
                <a:effectLst/>
                <a:latin typeface="verdana" panose="020B0604030504040204" pitchFamily="34" charset="0"/>
              </a:rPr>
              <a:t>public</a:t>
            </a:r>
            <a:r>
              <a:rPr lang="en-IN" b="1"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class</a:t>
            </a:r>
            <a:r>
              <a:rPr lang="en-IN" b="1" i="0" dirty="0">
                <a:solidFill>
                  <a:srgbClr val="000000"/>
                </a:solidFill>
                <a:effectLst/>
                <a:latin typeface="verdana" panose="020B0604030504040204" pitchFamily="34" charset="0"/>
              </a:rPr>
              <a:t> Testthrows2{  </a:t>
            </a:r>
          </a:p>
          <a:p>
            <a:pPr marL="0" indent="0" algn="l">
              <a:buNone/>
            </a:pPr>
            <a:r>
              <a:rPr lang="en-IN" b="1"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public</a:t>
            </a:r>
            <a:r>
              <a:rPr lang="en-IN" b="1"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static</a:t>
            </a:r>
            <a:r>
              <a:rPr lang="en-IN" b="1"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1" i="0" dirty="0">
                <a:solidFill>
                  <a:srgbClr val="000000"/>
                </a:solidFill>
                <a:effectLst/>
                <a:latin typeface="verdana" panose="020B0604030504040204" pitchFamily="34" charset="0"/>
              </a:rPr>
              <a:t> main(String </a:t>
            </a:r>
            <a:r>
              <a:rPr lang="en-IN" b="1" i="0" dirty="0" err="1">
                <a:solidFill>
                  <a:srgbClr val="000000"/>
                </a:solidFill>
                <a:effectLst/>
                <a:latin typeface="verdana" panose="020B0604030504040204" pitchFamily="34" charset="0"/>
              </a:rPr>
              <a:t>args</a:t>
            </a:r>
            <a:r>
              <a:rPr lang="en-IN" b="1" i="0" dirty="0">
                <a:solidFill>
                  <a:srgbClr val="000000"/>
                </a:solidFill>
                <a:effectLst/>
                <a:latin typeface="verdana" panose="020B0604030504040204" pitchFamily="34" charset="0"/>
              </a:rPr>
              <a:t>[]){  </a:t>
            </a:r>
          </a:p>
          <a:p>
            <a:pPr marL="0" indent="0" algn="l">
              <a:buNone/>
            </a:pPr>
            <a:r>
              <a:rPr lang="en-IN" b="1" i="0" dirty="0">
                <a:solidFill>
                  <a:srgbClr val="000000"/>
                </a:solidFill>
                <a:effectLst/>
                <a:latin typeface="verdana" panose="020B0604030504040204" pitchFamily="34" charset="0"/>
              </a:rPr>
              <a:t>    </a:t>
            </a:r>
            <a:r>
              <a:rPr lang="en-IN" b="1" i="0" dirty="0">
                <a:solidFill>
                  <a:srgbClr val="006699"/>
                </a:solidFill>
                <a:effectLst/>
                <a:highlight>
                  <a:srgbClr val="FF00FF"/>
                </a:highlight>
                <a:latin typeface="verdana" panose="020B0604030504040204" pitchFamily="34" charset="0"/>
              </a:rPr>
              <a:t>try</a:t>
            </a:r>
            <a:r>
              <a:rPr lang="en-IN" b="1" i="0" dirty="0">
                <a:solidFill>
                  <a:srgbClr val="000000"/>
                </a:solidFill>
                <a:effectLst/>
                <a:highlight>
                  <a:srgbClr val="FF00FF"/>
                </a:highlight>
                <a:latin typeface="verdana" panose="020B0604030504040204" pitchFamily="34" charset="0"/>
              </a:rPr>
              <a:t>{  </a:t>
            </a:r>
          </a:p>
          <a:p>
            <a:pPr marL="0" indent="0" algn="l">
              <a:buNone/>
            </a:pPr>
            <a:r>
              <a:rPr lang="en-IN" b="1" i="0" dirty="0">
                <a:solidFill>
                  <a:srgbClr val="000000"/>
                </a:solidFill>
                <a:effectLst/>
                <a:highlight>
                  <a:srgbClr val="FF00FF"/>
                </a:highlight>
                <a:latin typeface="verdana" panose="020B0604030504040204" pitchFamily="34" charset="0"/>
              </a:rPr>
              <a:t>     M m=</a:t>
            </a:r>
            <a:r>
              <a:rPr lang="en-IN" b="1" i="0" dirty="0">
                <a:solidFill>
                  <a:srgbClr val="006699"/>
                </a:solidFill>
                <a:effectLst/>
                <a:highlight>
                  <a:srgbClr val="FF00FF"/>
                </a:highlight>
                <a:latin typeface="verdana" panose="020B0604030504040204" pitchFamily="34" charset="0"/>
              </a:rPr>
              <a:t>new</a:t>
            </a:r>
            <a:r>
              <a:rPr lang="en-IN" b="1" i="0" dirty="0">
                <a:solidFill>
                  <a:srgbClr val="000000"/>
                </a:solidFill>
                <a:effectLst/>
                <a:highlight>
                  <a:srgbClr val="FF00FF"/>
                </a:highlight>
                <a:latin typeface="verdana" panose="020B0604030504040204" pitchFamily="34" charset="0"/>
              </a:rPr>
              <a:t> M();  </a:t>
            </a:r>
          </a:p>
          <a:p>
            <a:pPr marL="0" indent="0" algn="l">
              <a:buNone/>
            </a:pPr>
            <a:r>
              <a:rPr lang="en-IN" b="1" i="0" dirty="0">
                <a:solidFill>
                  <a:srgbClr val="000000"/>
                </a:solidFill>
                <a:effectLst/>
                <a:highlight>
                  <a:srgbClr val="FF00FF"/>
                </a:highlight>
                <a:latin typeface="verdana" panose="020B0604030504040204" pitchFamily="34" charset="0"/>
              </a:rPr>
              <a:t>     </a:t>
            </a:r>
            <a:r>
              <a:rPr lang="en-IN" b="1" i="0" dirty="0" err="1">
                <a:solidFill>
                  <a:srgbClr val="000000"/>
                </a:solidFill>
                <a:effectLst/>
                <a:highlight>
                  <a:srgbClr val="FF00FF"/>
                </a:highlight>
                <a:latin typeface="verdana" panose="020B0604030504040204" pitchFamily="34" charset="0"/>
              </a:rPr>
              <a:t>m.method</a:t>
            </a:r>
            <a:r>
              <a:rPr lang="en-IN" b="1" i="0" dirty="0">
                <a:solidFill>
                  <a:srgbClr val="000000"/>
                </a:solidFill>
                <a:effectLst/>
                <a:highlight>
                  <a:srgbClr val="FF00FF"/>
                </a:highlight>
                <a:latin typeface="verdana" panose="020B0604030504040204" pitchFamily="34" charset="0"/>
              </a:rPr>
              <a:t>();  </a:t>
            </a:r>
          </a:p>
          <a:p>
            <a:pPr marL="0" indent="0" algn="l">
              <a:buNone/>
            </a:pPr>
            <a:r>
              <a:rPr lang="en-IN" b="1" i="0" dirty="0">
                <a:solidFill>
                  <a:srgbClr val="000000"/>
                </a:solidFill>
                <a:effectLst/>
                <a:highlight>
                  <a:srgbClr val="FF00FF"/>
                </a:highlight>
                <a:latin typeface="verdana" panose="020B0604030504040204" pitchFamily="34" charset="0"/>
              </a:rPr>
              <a:t>    }</a:t>
            </a:r>
            <a:r>
              <a:rPr lang="en-IN" b="1" i="0" dirty="0">
                <a:solidFill>
                  <a:srgbClr val="006699"/>
                </a:solidFill>
                <a:effectLst/>
                <a:highlight>
                  <a:srgbClr val="FF00FF"/>
                </a:highlight>
                <a:latin typeface="verdana" panose="020B0604030504040204" pitchFamily="34" charset="0"/>
              </a:rPr>
              <a:t>catch</a:t>
            </a:r>
            <a:r>
              <a:rPr lang="en-IN" b="1" i="0" dirty="0">
                <a:solidFill>
                  <a:srgbClr val="000000"/>
                </a:solidFill>
                <a:effectLst/>
                <a:highlight>
                  <a:srgbClr val="FF00FF"/>
                </a:highlight>
                <a:latin typeface="verdana" panose="020B0604030504040204" pitchFamily="34" charset="0"/>
              </a:rPr>
              <a:t>(Exception e){</a:t>
            </a:r>
            <a:r>
              <a:rPr lang="en-IN" b="1" i="0" dirty="0" err="1">
                <a:solidFill>
                  <a:srgbClr val="000000"/>
                </a:solidFill>
                <a:effectLst/>
                <a:highlight>
                  <a:srgbClr val="FF00FF"/>
                </a:highlight>
                <a:latin typeface="verdana" panose="020B0604030504040204" pitchFamily="34" charset="0"/>
              </a:rPr>
              <a:t>System.out.println</a:t>
            </a:r>
            <a:r>
              <a:rPr lang="en-IN" b="1" i="0" dirty="0">
                <a:solidFill>
                  <a:srgbClr val="000000"/>
                </a:solidFill>
                <a:effectLst/>
                <a:highlight>
                  <a:srgbClr val="FF00FF"/>
                </a:highlight>
                <a:latin typeface="verdana" panose="020B0604030504040204" pitchFamily="34" charset="0"/>
              </a:rPr>
              <a:t>(</a:t>
            </a:r>
            <a:r>
              <a:rPr lang="en-IN" b="1" i="0" dirty="0">
                <a:solidFill>
                  <a:srgbClr val="0000FF"/>
                </a:solidFill>
                <a:effectLst/>
                <a:highlight>
                  <a:srgbClr val="FF00FF"/>
                </a:highlight>
                <a:latin typeface="verdana" panose="020B0604030504040204" pitchFamily="34" charset="0"/>
              </a:rPr>
              <a:t>"exception handled"</a:t>
            </a:r>
            <a:r>
              <a:rPr lang="en-IN" b="1" i="0" dirty="0">
                <a:solidFill>
                  <a:srgbClr val="000000"/>
                </a:solidFill>
                <a:effectLst/>
                <a:highlight>
                  <a:srgbClr val="FF00FF"/>
                </a:highlight>
                <a:latin typeface="verdana" panose="020B0604030504040204" pitchFamily="34" charset="0"/>
              </a:rPr>
              <a:t>);}    </a:t>
            </a:r>
            <a:r>
              <a:rPr lang="en-IN" b="1" i="0" dirty="0">
                <a:solidFill>
                  <a:srgbClr val="000000"/>
                </a:solidFill>
                <a:effectLst/>
                <a:latin typeface="verdana" panose="020B0604030504040204" pitchFamily="34" charset="0"/>
              </a:rPr>
              <a:t> </a:t>
            </a:r>
          </a:p>
          <a:p>
            <a:pPr marL="0" indent="0" algn="l">
              <a:buNone/>
            </a:pPr>
            <a:r>
              <a:rPr lang="en-IN" b="1" i="0" dirty="0">
                <a:solidFill>
                  <a:srgbClr val="000000"/>
                </a:solidFill>
                <a:effectLst/>
                <a:latin typeface="verdana" panose="020B0604030504040204" pitchFamily="34" charset="0"/>
              </a:rPr>
              <a:t>  </a:t>
            </a:r>
          </a:p>
          <a:p>
            <a:pPr marL="0" indent="0" algn="l">
              <a:buNone/>
            </a:pPr>
            <a:r>
              <a:rPr lang="en-IN" b="1" i="0" dirty="0">
                <a:solidFill>
                  <a:srgbClr val="000000"/>
                </a:solidFill>
                <a:effectLst/>
                <a:latin typeface="verdana" panose="020B0604030504040204" pitchFamily="34" charset="0"/>
              </a:rPr>
              <a:t>    </a:t>
            </a:r>
            <a:r>
              <a:rPr lang="en-IN" b="1" i="0" dirty="0" err="1">
                <a:solidFill>
                  <a:srgbClr val="000000"/>
                </a:solidFill>
                <a:effectLst/>
                <a:latin typeface="verdana" panose="020B0604030504040204" pitchFamily="34" charset="0"/>
              </a:rPr>
              <a:t>System.out.println</a:t>
            </a:r>
            <a:r>
              <a:rPr lang="en-IN" b="1" i="0" dirty="0">
                <a:solidFill>
                  <a:srgbClr val="000000"/>
                </a:solidFill>
                <a:effectLst/>
                <a:latin typeface="verdana" panose="020B0604030504040204" pitchFamily="34" charset="0"/>
              </a:rPr>
              <a:t>(</a:t>
            </a:r>
            <a:r>
              <a:rPr lang="en-IN" b="1" i="0" dirty="0">
                <a:solidFill>
                  <a:srgbClr val="0000FF"/>
                </a:solidFill>
                <a:effectLst/>
                <a:latin typeface="verdana" panose="020B0604030504040204" pitchFamily="34" charset="0"/>
              </a:rPr>
              <a:t>"normal flow..."</a:t>
            </a:r>
            <a:r>
              <a:rPr lang="en-IN" b="1" i="0" dirty="0">
                <a:solidFill>
                  <a:srgbClr val="000000"/>
                </a:solidFill>
                <a:effectLst/>
                <a:latin typeface="verdana" panose="020B0604030504040204" pitchFamily="34" charset="0"/>
              </a:rPr>
              <a:t>);  </a:t>
            </a:r>
          </a:p>
          <a:p>
            <a:pPr marL="0" indent="0" algn="l">
              <a:buNone/>
            </a:pPr>
            <a:r>
              <a:rPr lang="en-IN" b="1" i="0" dirty="0">
                <a:solidFill>
                  <a:srgbClr val="000000"/>
                </a:solidFill>
                <a:effectLst/>
                <a:latin typeface="verdana" panose="020B0604030504040204" pitchFamily="34" charset="0"/>
              </a:rPr>
              <a:t>  }  </a:t>
            </a:r>
          </a:p>
          <a:p>
            <a:pPr marL="0" indent="0" algn="l">
              <a:buNone/>
            </a:pPr>
            <a:r>
              <a:rPr lang="en-IN" b="1" i="0" dirty="0">
                <a:solidFill>
                  <a:srgbClr val="000000"/>
                </a:solidFill>
                <a:effectLst/>
                <a:latin typeface="verdana" panose="020B0604030504040204" pitchFamily="34" charset="0"/>
              </a:rPr>
              <a:t>}  </a:t>
            </a:r>
          </a:p>
          <a:p>
            <a:pPr marL="0" indent="0">
              <a:buNone/>
            </a:pPr>
            <a:endParaRPr lang="en-IN" sz="1800" dirty="0">
              <a:latin typeface="Palatino-Roman"/>
            </a:endParaRPr>
          </a:p>
        </p:txBody>
      </p:sp>
    </p:spTree>
    <p:extLst>
      <p:ext uri="{BB962C8B-B14F-4D97-AF65-F5344CB8AC3E}">
        <p14:creationId xmlns:p14="http://schemas.microsoft.com/office/powerpoint/2010/main" val="20952899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177554"/>
            <a:ext cx="10912811" cy="292963"/>
          </a:xfrm>
        </p:spPr>
        <p:txBody>
          <a:bodyPr>
            <a:normAutofit fontScale="90000"/>
          </a:bodyPr>
          <a:lstStyle/>
          <a:p>
            <a:r>
              <a:rPr lang="en-IN" sz="4400" b="1" i="0" u="none" strike="noStrike" baseline="0" dirty="0" err="1">
                <a:latin typeface="FranklinGothic-DemiCnd"/>
              </a:rPr>
              <a:t>throwS</a:t>
            </a: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328473" y="621437"/>
            <a:ext cx="11798423" cy="5477522"/>
          </a:xfrm>
        </p:spPr>
        <p:txBody>
          <a:bodyPr>
            <a:normAutofit/>
          </a:bodyPr>
          <a:lstStyle/>
          <a:p>
            <a:pPr algn="l"/>
            <a:r>
              <a:rPr lang="en-US" b="0" i="0" u="none" strike="noStrike" baseline="0" dirty="0">
                <a:latin typeface="Palatino-Roman"/>
              </a:rPr>
              <a:t>A </a:t>
            </a:r>
            <a:r>
              <a:rPr lang="en-US" b="1" i="0" u="none" strike="noStrike" baseline="0" dirty="0">
                <a:latin typeface="Palatino-Bold"/>
              </a:rPr>
              <a:t>throws </a:t>
            </a:r>
            <a:r>
              <a:rPr lang="en-US" b="1" i="0" u="none" strike="noStrike" baseline="0" dirty="0">
                <a:latin typeface="Palatino-Roman"/>
              </a:rPr>
              <a:t>clause lists the types of exceptions that a method might throw.</a:t>
            </a:r>
          </a:p>
          <a:p>
            <a:pPr algn="l"/>
            <a:r>
              <a:rPr lang="en-US" sz="1800" dirty="0">
                <a:latin typeface="Palatino-Roman"/>
              </a:rPr>
              <a:t>We can use throws keyword to delegate the responsibility of exception handling to the caller (It may be a method or JVM) then caller method is responsible to handle that exception.</a:t>
            </a:r>
          </a:p>
          <a:p>
            <a:pPr algn="just"/>
            <a:r>
              <a:rPr lang="en-US" sz="1800" dirty="0">
                <a:latin typeface="Palatino-Roman"/>
              </a:rPr>
              <a:t>It gives an information to the programmer that there may occur an exception so it is better for the programmer to provide the exception handling code so that normal flow can be maintained.</a:t>
            </a:r>
          </a:p>
          <a:p>
            <a:pPr algn="l"/>
            <a:r>
              <a:rPr lang="en-US" sz="1800" b="0" i="0" u="none" strike="noStrike" baseline="0" dirty="0">
                <a:latin typeface="Palatino-Roman"/>
              </a:rPr>
              <a:t>This is the general form of a method declaration that includes a </a:t>
            </a:r>
            <a:r>
              <a:rPr lang="en-US" sz="1800" b="1" i="0" u="none" strike="noStrike" baseline="0" dirty="0">
                <a:latin typeface="Palatino-Bold"/>
              </a:rPr>
              <a:t>throws </a:t>
            </a:r>
            <a:r>
              <a:rPr lang="en-US" sz="1800" b="0" i="0" u="none" strike="noStrike" baseline="0" dirty="0">
                <a:latin typeface="Palatino-Roman"/>
              </a:rPr>
              <a:t>clause:</a:t>
            </a:r>
          </a:p>
          <a:p>
            <a:pPr algn="l"/>
            <a:r>
              <a:rPr lang="en-US" sz="2400" b="1" i="1" u="none" strike="noStrike" baseline="0" dirty="0">
                <a:latin typeface="Palatino-Italic"/>
              </a:rPr>
              <a:t>type method-name</a:t>
            </a:r>
            <a:r>
              <a:rPr lang="en-US" sz="2400" b="1" i="0" u="none" strike="noStrike" baseline="0" dirty="0">
                <a:latin typeface="Palatino-Roman"/>
              </a:rPr>
              <a:t>(</a:t>
            </a:r>
            <a:r>
              <a:rPr lang="en-US" sz="2400" b="1" i="1" u="none" strike="noStrike" baseline="0" dirty="0">
                <a:latin typeface="Palatino-Italic"/>
              </a:rPr>
              <a:t>parameter-list</a:t>
            </a:r>
            <a:r>
              <a:rPr lang="en-US" sz="2400" b="1" i="0" u="none" strike="noStrike" baseline="0" dirty="0">
                <a:latin typeface="Palatino-Roman"/>
              </a:rPr>
              <a:t>) throws </a:t>
            </a:r>
            <a:r>
              <a:rPr lang="en-US" sz="2400" b="1" i="1" u="none" strike="noStrike" baseline="0" dirty="0">
                <a:latin typeface="Palatino-Italic"/>
              </a:rPr>
              <a:t>exception-list</a:t>
            </a:r>
          </a:p>
          <a:p>
            <a:pPr algn="l"/>
            <a:r>
              <a:rPr lang="en-IN" sz="2400" b="0" i="0" u="none" strike="noStrike" baseline="0" dirty="0">
                <a:latin typeface="Palatino-Roman"/>
              </a:rPr>
              <a:t>{</a:t>
            </a:r>
          </a:p>
          <a:p>
            <a:pPr algn="l"/>
            <a:r>
              <a:rPr lang="en-IN" sz="2400" b="0" i="0" u="none" strike="noStrike" baseline="0" dirty="0">
                <a:latin typeface="Palatino-Roman"/>
              </a:rPr>
              <a:t>// body of method</a:t>
            </a:r>
          </a:p>
          <a:p>
            <a:pPr algn="l"/>
            <a:r>
              <a:rPr lang="en-IN" sz="2400" b="0" i="0" u="none" strike="noStrike" baseline="0" dirty="0">
                <a:latin typeface="Palatino-Roman"/>
              </a:rPr>
              <a:t>}</a:t>
            </a:r>
          </a:p>
          <a:p>
            <a:pPr algn="l"/>
            <a:r>
              <a:rPr lang="en-US" sz="1800" b="0" i="0" u="none" strike="noStrike" baseline="0" dirty="0">
                <a:latin typeface="Palatino-Roman"/>
              </a:rPr>
              <a:t>Here, </a:t>
            </a:r>
            <a:r>
              <a:rPr lang="en-US" sz="1800" b="0" i="1" u="none" strike="noStrike" baseline="0" dirty="0">
                <a:latin typeface="Palatino-Italic"/>
              </a:rPr>
              <a:t>exception-list </a:t>
            </a:r>
            <a:r>
              <a:rPr lang="en-US" sz="1800" b="0" i="0" u="none" strike="noStrike" baseline="0" dirty="0">
                <a:latin typeface="Palatino-Roman"/>
              </a:rPr>
              <a:t>is a comma-separated list of the exceptions that a method can throw.</a:t>
            </a:r>
            <a:endParaRPr lang="en-IN" sz="1800" dirty="0">
              <a:latin typeface="Palatino-Roman"/>
            </a:endParaRPr>
          </a:p>
        </p:txBody>
      </p:sp>
    </p:spTree>
    <p:extLst>
      <p:ext uri="{BB962C8B-B14F-4D97-AF65-F5344CB8AC3E}">
        <p14:creationId xmlns:p14="http://schemas.microsoft.com/office/powerpoint/2010/main" val="28173292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3481-93B3-4478-B6CA-6A53F306BC24}"/>
              </a:ext>
            </a:extLst>
          </p:cNvPr>
          <p:cNvSpPr>
            <a:spLocks noGrp="1"/>
          </p:cNvSpPr>
          <p:nvPr>
            <p:ph type="title"/>
          </p:nvPr>
        </p:nvSpPr>
        <p:spPr>
          <a:xfrm>
            <a:off x="142043" y="0"/>
            <a:ext cx="10912811" cy="470517"/>
          </a:xfrm>
        </p:spPr>
        <p:txBody>
          <a:bodyPr>
            <a:normAutofit fontScale="90000"/>
          </a:bodyPr>
          <a:lstStyle/>
          <a:p>
            <a:r>
              <a:rPr lang="en-US" sz="2800" b="1" i="0" dirty="0">
                <a:solidFill>
                  <a:srgbClr val="444542"/>
                </a:solidFill>
                <a:effectLst/>
                <a:latin typeface="PT Sans"/>
              </a:rPr>
              <a:t>What is the need of having throws keyword when you can handle exception using try-catch?</a:t>
            </a:r>
            <a:br>
              <a:rPr lang="en-US" sz="2800" b="1" i="0" dirty="0">
                <a:solidFill>
                  <a:srgbClr val="444542"/>
                </a:solidFill>
                <a:effectLst/>
                <a:latin typeface="PT Sans"/>
              </a:rPr>
            </a:br>
            <a:br>
              <a:rPr lang="en-IN" b="1" i="0" dirty="0">
                <a:solidFill>
                  <a:srgbClr val="444542"/>
                </a:solidFill>
                <a:effectLst/>
                <a:latin typeface="PT Sans"/>
              </a:rPr>
            </a:br>
            <a:endParaRPr lang="en-IN" dirty="0"/>
          </a:p>
        </p:txBody>
      </p:sp>
      <p:sp>
        <p:nvSpPr>
          <p:cNvPr id="3" name="Content Placeholder 2">
            <a:extLst>
              <a:ext uri="{FF2B5EF4-FFF2-40B4-BE49-F238E27FC236}">
                <a16:creationId xmlns:a16="http://schemas.microsoft.com/office/drawing/2014/main" id="{8B718989-8122-49B4-AB45-1FEBB177454C}"/>
              </a:ext>
            </a:extLst>
          </p:cNvPr>
          <p:cNvSpPr>
            <a:spLocks noGrp="1"/>
          </p:cNvSpPr>
          <p:nvPr>
            <p:ph idx="1"/>
          </p:nvPr>
        </p:nvSpPr>
        <p:spPr>
          <a:xfrm>
            <a:off x="328473" y="923277"/>
            <a:ext cx="11798423" cy="5175681"/>
          </a:xfrm>
        </p:spPr>
        <p:txBody>
          <a:bodyPr>
            <a:normAutofit fontScale="85000" lnSpcReduction="10000"/>
          </a:bodyPr>
          <a:lstStyle/>
          <a:p>
            <a:r>
              <a:rPr lang="en-US" sz="2100" dirty="0">
                <a:latin typeface="Palatino-Roman"/>
              </a:rPr>
              <a:t>The throws does the same thing that try-catch does but there are some cases where you would prefer throws over try-catch. For example: Lets say we have a method </a:t>
            </a:r>
            <a:r>
              <a:rPr lang="en-US" sz="2100" dirty="0" err="1">
                <a:latin typeface="Palatino-Roman"/>
              </a:rPr>
              <a:t>myMethod</a:t>
            </a:r>
            <a:r>
              <a:rPr lang="en-US" sz="2100" dirty="0">
                <a:latin typeface="Palatino-Roman"/>
              </a:rPr>
              <a:t>() that has statements that can throw either </a:t>
            </a:r>
            <a:r>
              <a:rPr lang="en-US" sz="2100" dirty="0" err="1">
                <a:latin typeface="Palatino-Roman"/>
              </a:rPr>
              <a:t>ArithmeticException</a:t>
            </a:r>
            <a:r>
              <a:rPr lang="en-US" sz="2100" dirty="0">
                <a:latin typeface="Palatino-Roman"/>
              </a:rPr>
              <a:t> or </a:t>
            </a:r>
            <a:r>
              <a:rPr lang="en-US" sz="2100" dirty="0" err="1">
                <a:latin typeface="Palatino-Roman"/>
              </a:rPr>
              <a:t>NullPointerException</a:t>
            </a:r>
            <a:r>
              <a:rPr lang="en-US" sz="2100" dirty="0">
                <a:latin typeface="Palatino-Roman"/>
              </a:rPr>
              <a:t>, in this case you can use try-catch as shown below:</a:t>
            </a:r>
          </a:p>
          <a:p>
            <a:pPr marL="0" indent="0">
              <a:buNone/>
            </a:pPr>
            <a:r>
              <a:rPr lang="en-IN" sz="1900" b="1" dirty="0">
                <a:latin typeface="Palatino-Roman"/>
              </a:rPr>
              <a:t>public void </a:t>
            </a:r>
            <a:r>
              <a:rPr lang="en-IN" sz="1900" b="1" dirty="0" err="1">
                <a:latin typeface="Palatino-Roman"/>
              </a:rPr>
              <a:t>myMethod</a:t>
            </a:r>
            <a:r>
              <a:rPr lang="en-IN" sz="1900" b="1" dirty="0">
                <a:latin typeface="Palatino-Roman"/>
              </a:rPr>
              <a:t>()</a:t>
            </a:r>
          </a:p>
          <a:p>
            <a:pPr marL="0" indent="0">
              <a:buNone/>
            </a:pPr>
            <a:r>
              <a:rPr lang="en-IN" sz="1900" b="1" dirty="0">
                <a:latin typeface="Palatino-Roman"/>
              </a:rPr>
              <a:t>{   try {</a:t>
            </a:r>
          </a:p>
          <a:p>
            <a:pPr marL="0" indent="0">
              <a:buNone/>
            </a:pPr>
            <a:r>
              <a:rPr lang="en-IN" sz="1900" b="1" dirty="0">
                <a:latin typeface="Palatino-Roman"/>
              </a:rPr>
              <a:t>    // Statements that might throw an exception </a:t>
            </a:r>
          </a:p>
          <a:p>
            <a:pPr marL="0" indent="0">
              <a:buNone/>
            </a:pPr>
            <a:r>
              <a:rPr lang="en-IN" sz="1900" b="1" dirty="0">
                <a:latin typeface="Palatino-Roman"/>
              </a:rPr>
              <a:t>  }</a:t>
            </a:r>
          </a:p>
          <a:p>
            <a:pPr marL="0" indent="0">
              <a:buNone/>
            </a:pPr>
            <a:r>
              <a:rPr lang="en-IN" sz="1900" b="1" dirty="0">
                <a:latin typeface="Palatino-Roman"/>
              </a:rPr>
              <a:t>  catch (</a:t>
            </a:r>
            <a:r>
              <a:rPr lang="en-IN" sz="1900" b="1" dirty="0" err="1">
                <a:latin typeface="Palatino-Roman"/>
              </a:rPr>
              <a:t>ArithmeticException</a:t>
            </a:r>
            <a:r>
              <a:rPr lang="en-IN" sz="1900" b="1" dirty="0">
                <a:latin typeface="Palatino-Roman"/>
              </a:rPr>
              <a:t> e) {</a:t>
            </a:r>
          </a:p>
          <a:p>
            <a:pPr marL="0" indent="0">
              <a:buNone/>
            </a:pPr>
            <a:r>
              <a:rPr lang="en-IN" sz="1900" b="1" dirty="0">
                <a:latin typeface="Palatino-Roman"/>
              </a:rPr>
              <a:t>    // Exception handling statements</a:t>
            </a:r>
          </a:p>
          <a:p>
            <a:pPr marL="0" indent="0">
              <a:buNone/>
            </a:pPr>
            <a:r>
              <a:rPr lang="en-IN" sz="1900" b="1" dirty="0">
                <a:latin typeface="Palatino-Roman"/>
              </a:rPr>
              <a:t>  }</a:t>
            </a:r>
          </a:p>
          <a:p>
            <a:pPr marL="0" indent="0">
              <a:buNone/>
            </a:pPr>
            <a:r>
              <a:rPr lang="en-IN" sz="1900" b="1" dirty="0">
                <a:latin typeface="Palatino-Roman"/>
              </a:rPr>
              <a:t>  catch (</a:t>
            </a:r>
            <a:r>
              <a:rPr lang="en-IN" sz="1900" b="1" dirty="0" err="1">
                <a:latin typeface="Palatino-Roman"/>
              </a:rPr>
              <a:t>NullPointerException</a:t>
            </a:r>
            <a:r>
              <a:rPr lang="en-IN" sz="1900" b="1" dirty="0">
                <a:latin typeface="Palatino-Roman"/>
              </a:rPr>
              <a:t> e) {</a:t>
            </a:r>
          </a:p>
          <a:p>
            <a:pPr marL="0" indent="0">
              <a:buNone/>
            </a:pPr>
            <a:r>
              <a:rPr lang="en-IN" sz="1900" b="1" dirty="0">
                <a:latin typeface="Palatino-Roman"/>
              </a:rPr>
              <a:t>    // Exception handling statements</a:t>
            </a:r>
          </a:p>
          <a:p>
            <a:pPr marL="0" indent="0">
              <a:buNone/>
            </a:pPr>
            <a:r>
              <a:rPr lang="en-IN" sz="1900" b="1" dirty="0">
                <a:latin typeface="Palatino-Roman"/>
              </a:rPr>
              <a:t>  } </a:t>
            </a:r>
            <a:r>
              <a:rPr lang="en-IN" sz="1800" dirty="0">
                <a:latin typeface="Palatino-Roman"/>
              </a:rPr>
              <a:t>}</a:t>
            </a:r>
          </a:p>
        </p:txBody>
      </p:sp>
    </p:spTree>
    <p:extLst>
      <p:ext uri="{BB962C8B-B14F-4D97-AF65-F5344CB8AC3E}">
        <p14:creationId xmlns:p14="http://schemas.microsoft.com/office/powerpoint/2010/main" val="38916476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4342</TotalTime>
  <Words>8270</Words>
  <Application>Microsoft Office PowerPoint</Application>
  <PresentationFormat>Widescreen</PresentationFormat>
  <Paragraphs>890</Paragraphs>
  <Slides>104</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104</vt:i4>
      </vt:variant>
    </vt:vector>
  </HeadingPairs>
  <TitlesOfParts>
    <vt:vector size="128" baseType="lpstr">
      <vt:lpstr>-apple-system</vt:lpstr>
      <vt:lpstr>Arial</vt:lpstr>
      <vt:lpstr>Bahnschrift Light</vt:lpstr>
      <vt:lpstr>Courier</vt:lpstr>
      <vt:lpstr>erdana</vt:lpstr>
      <vt:lpstr>FranklinGothic-Book</vt:lpstr>
      <vt:lpstr>FranklinGothic-Demi</vt:lpstr>
      <vt:lpstr>FranklinGothic-DemiCnd</vt:lpstr>
      <vt:lpstr>Georgia</vt:lpstr>
      <vt:lpstr>Gill Sans MT</vt:lpstr>
      <vt:lpstr>inherit</vt:lpstr>
      <vt:lpstr>inter-bold</vt:lpstr>
      <vt:lpstr>inter-regular</vt:lpstr>
      <vt:lpstr>Palatino-Bold</vt:lpstr>
      <vt:lpstr>Palatino-Italic</vt:lpstr>
      <vt:lpstr>Palatino-Roman</vt:lpstr>
      <vt:lpstr>Poppins</vt:lpstr>
      <vt:lpstr>PT Sans</vt:lpstr>
      <vt:lpstr>Roboto</vt:lpstr>
      <vt:lpstr>Source Sans Pro</vt:lpstr>
      <vt:lpstr>Times New Roman</vt:lpstr>
      <vt:lpstr>Verdana</vt:lpstr>
      <vt:lpstr>Wingdings</vt:lpstr>
      <vt:lpstr>Gallery</vt:lpstr>
      <vt:lpstr>CST 205 OOP</vt:lpstr>
      <vt:lpstr>SYLLABUS</vt:lpstr>
      <vt:lpstr>OBJECTIVE</vt:lpstr>
      <vt:lpstr>Introduction to packages</vt:lpstr>
      <vt:lpstr>PowerPoint Presentation</vt:lpstr>
      <vt:lpstr>PACKAGES</vt:lpstr>
      <vt:lpstr>PACKAGES</vt:lpstr>
      <vt:lpstr>Defining a Package</vt:lpstr>
      <vt:lpstr>Defining a Package</vt:lpstr>
      <vt:lpstr>Finding Packages and CLASSPATH</vt:lpstr>
      <vt:lpstr>A Short Package Example</vt:lpstr>
      <vt:lpstr>A Short Package Example</vt:lpstr>
      <vt:lpstr>Defining a Package</vt:lpstr>
      <vt:lpstr>Access Protection</vt:lpstr>
      <vt:lpstr>Access Protection</vt:lpstr>
      <vt:lpstr>Access Protection</vt:lpstr>
      <vt:lpstr>An Access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Importing Packages</vt:lpstr>
      <vt:lpstr>Importing Packages</vt:lpstr>
      <vt:lpstr>Importing Packages</vt:lpstr>
      <vt:lpstr>Importing Packages</vt:lpstr>
      <vt:lpstr>Importing Packages</vt:lpstr>
      <vt:lpstr>Packages</vt:lpstr>
      <vt:lpstr>Packages</vt:lpstr>
      <vt:lpstr>Packages</vt:lpstr>
      <vt:lpstr>Advantages of  Packages</vt:lpstr>
      <vt:lpstr>EXCEPTION</vt:lpstr>
      <vt:lpstr>EXCEPTION</vt:lpstr>
      <vt:lpstr>EXCEPTION HANDLING</vt:lpstr>
      <vt:lpstr>EXCEPTION HANDLING</vt:lpstr>
      <vt:lpstr>EXCEPTION CLASS HIERARCHY</vt:lpstr>
      <vt:lpstr>Exception-Handling Fundamentals</vt:lpstr>
      <vt:lpstr>Exception-Handling Fundamentals</vt:lpstr>
      <vt:lpstr>Exception-Handling Fundamentals</vt:lpstr>
      <vt:lpstr>Exception-Handling Fundamentals</vt:lpstr>
      <vt:lpstr>Exception-Handling Fundamentals</vt:lpstr>
      <vt:lpstr>TYPES OF EXCEPTION</vt:lpstr>
      <vt:lpstr>TYPES OF EXCEPTION</vt:lpstr>
      <vt:lpstr>TYPES OF EXCEPTION</vt:lpstr>
      <vt:lpstr>EXCEPTION CLASS HIERARCHY</vt:lpstr>
      <vt:lpstr>CHECKED EXCEPTION</vt:lpstr>
      <vt:lpstr>CHECKED EXCEPTION</vt:lpstr>
      <vt:lpstr>Checked Exception Example</vt:lpstr>
      <vt:lpstr>Checked Exception Example  -output</vt:lpstr>
      <vt:lpstr>How to resolve the error?</vt:lpstr>
      <vt:lpstr>Unchecked exceptions[Run time exception]</vt:lpstr>
      <vt:lpstr>Unchecked exceptions</vt:lpstr>
      <vt:lpstr>Unchecked Exception Example</vt:lpstr>
      <vt:lpstr>Unchecked Exception Example</vt:lpstr>
      <vt:lpstr>Unchecked Exception –arithmetic exception Example</vt:lpstr>
      <vt:lpstr>Unchecked Exception –ArrayIndexOutOfBoundsExceptionExample</vt:lpstr>
      <vt:lpstr>TYPES OF EXCEPTION</vt:lpstr>
      <vt:lpstr>Using try and catch</vt:lpstr>
      <vt:lpstr>Using try and catch</vt:lpstr>
      <vt:lpstr>Using try and catch</vt:lpstr>
      <vt:lpstr>Using try and catch</vt:lpstr>
      <vt:lpstr>Using try and catch</vt:lpstr>
      <vt:lpstr>Multiple catch Clauses</vt:lpstr>
      <vt:lpstr>Using try and catch</vt:lpstr>
      <vt:lpstr>Multiple catch Clauses</vt:lpstr>
      <vt:lpstr>PowerPoint Presentation</vt:lpstr>
      <vt:lpstr>Multiple catch Clauses</vt:lpstr>
      <vt:lpstr>Nested try Statements</vt:lpstr>
      <vt:lpstr>Using try and catch</vt:lpstr>
      <vt:lpstr>Using try and catch</vt:lpstr>
      <vt:lpstr>Nested try Statements</vt:lpstr>
      <vt:lpstr>Nested try Statements</vt:lpstr>
      <vt:lpstr>Difference between error and exception</vt:lpstr>
      <vt:lpstr>Difference between error and exception</vt:lpstr>
      <vt:lpstr>Advantage of exception handling </vt:lpstr>
      <vt:lpstr>Advantage of exception handling </vt:lpstr>
      <vt:lpstr>Java throw keyword </vt:lpstr>
      <vt:lpstr>PowerPoint Presentation</vt:lpstr>
      <vt:lpstr>PowerPoint Presentation</vt:lpstr>
      <vt:lpstr>FINALLY </vt:lpstr>
      <vt:lpstr>FINALLY </vt:lpstr>
      <vt:lpstr>What happens when you have return statement in try block:  </vt:lpstr>
      <vt:lpstr>What if exception is thrown in try block :  </vt:lpstr>
      <vt:lpstr>Java’s Built-in Exceptions [Java’s Unchecked Runtime Exception Subclasses Defined in java.lang]  </vt:lpstr>
      <vt:lpstr>Java’s Built-in Exceptions [Java’s Checked Exceptions Defined in java.lang]  </vt:lpstr>
      <vt:lpstr>Creating Your Own Exception Subclasses [USER DEFINED EXCEPTIONS]</vt:lpstr>
      <vt:lpstr>Creating Your Own Exception Subclasses [USER DEFINED EXCEPTIONS]</vt:lpstr>
      <vt:lpstr>Creating Your Own Exception Subclasses [USER DEFINED EXCEPTIONS]</vt:lpstr>
      <vt:lpstr>Java Throws Keyword </vt:lpstr>
      <vt:lpstr>PowerPoint Presentation</vt:lpstr>
      <vt:lpstr>PowerPoint Presentation</vt:lpstr>
      <vt:lpstr>PowerPoint Presentation</vt:lpstr>
      <vt:lpstr>PowerPoint Presentation</vt:lpstr>
      <vt:lpstr>throwS </vt:lpstr>
      <vt:lpstr>throwS </vt:lpstr>
      <vt:lpstr>throwS </vt:lpstr>
      <vt:lpstr>What is the need of having throws keyword when you can handle exception using try-catch?  </vt:lpstr>
      <vt:lpstr>What is the need of having throws keyword when you can handle exception using try-catch?  </vt:lpstr>
      <vt:lpstr>What is the need of having throws keyword when you can handle exception using try-catch?  </vt:lpstr>
      <vt:lpstr>Creating Your Own Exception Subclasses [USER DEFINED EXCEPTIONS]</vt:lpstr>
      <vt:lpstr>Creating Your Own Exception Subclasses [USER DEFINED EXCEPTIONS]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205 OOP</dc:title>
  <dc:creator>Mithu Mery George Toc H</dc:creator>
  <cp:lastModifiedBy>Eldhose P Sim Toc H</cp:lastModifiedBy>
  <cp:revision>89</cp:revision>
  <dcterms:created xsi:type="dcterms:W3CDTF">2020-10-05T14:59:34Z</dcterms:created>
  <dcterms:modified xsi:type="dcterms:W3CDTF">2022-11-08T06:14:56Z</dcterms:modified>
</cp:coreProperties>
</file>