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9" r:id="rId6"/>
    <p:sldId id="290" r:id="rId7"/>
    <p:sldId id="299" r:id="rId8"/>
    <p:sldId id="301" r:id="rId9"/>
    <p:sldId id="303" r:id="rId10"/>
    <p:sldId id="302" r:id="rId11"/>
    <p:sldId id="331" r:id="rId12"/>
    <p:sldId id="305" r:id="rId13"/>
    <p:sldId id="306" r:id="rId14"/>
    <p:sldId id="328" r:id="rId15"/>
    <p:sldId id="313" r:id="rId16"/>
    <p:sldId id="314" r:id="rId17"/>
    <p:sldId id="308" r:id="rId18"/>
    <p:sldId id="309" r:id="rId19"/>
    <p:sldId id="310" r:id="rId20"/>
    <p:sldId id="311" r:id="rId21"/>
    <p:sldId id="312" r:id="rId22"/>
    <p:sldId id="330" r:id="rId23"/>
    <p:sldId id="329" r:id="rId24"/>
    <p:sldId id="317" r:id="rId25"/>
    <p:sldId id="318" r:id="rId26"/>
    <p:sldId id="322" r:id="rId27"/>
    <p:sldId id="319" r:id="rId28"/>
    <p:sldId id="323" r:id="rId29"/>
    <p:sldId id="315" r:id="rId30"/>
    <p:sldId id="320" r:id="rId31"/>
    <p:sldId id="321" r:id="rId32"/>
    <p:sldId id="324" r:id="rId33"/>
    <p:sldId id="325" r:id="rId34"/>
    <p:sldId id="316" r:id="rId35"/>
    <p:sldId id="326"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850791"/>
            <a:ext cx="3454869" cy="4198288"/>
          </a:xfrm>
        </p:spPr>
        <p:txBody>
          <a:bodyPr anchor="ctr">
            <a:normAutofit/>
          </a:bodyPr>
          <a:lstStyle/>
          <a:p>
            <a:r>
              <a:rPr lang="en-US" sz="3600" dirty="0">
                <a:solidFill>
                  <a:srgbClr val="FFFFFF"/>
                </a:solidFill>
              </a:rPr>
              <a:t>CST 205 OOP-INTERFACES ,OBJECT STREAMS AND SERIALIZATION</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Sit Dolor Amet</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marL="0" indent="0" algn="l">
              <a:buNone/>
            </a:pPr>
            <a:r>
              <a:rPr lang="en-IN" sz="2800" b="1" i="0" u="none" strike="noStrike" baseline="0" dirty="0">
                <a:latin typeface="FranklinGothic-DemiCnd"/>
              </a:rPr>
              <a:t>Defining an Interface</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14905" y="861134"/>
            <a:ext cx="11185864" cy="5925844"/>
          </a:xfrm>
        </p:spPr>
        <p:txBody>
          <a:bodyPr>
            <a:normAutofit/>
          </a:bodyPr>
          <a:lstStyle/>
          <a:p>
            <a:pPr algn="just"/>
            <a:r>
              <a:rPr lang="en-US" sz="2400" b="0" i="0" u="none" strike="noStrike" baseline="0" dirty="0">
                <a:latin typeface="Palatino-Roman"/>
              </a:rPr>
              <a:t>When no access specifier is included, then default access results, and the interface is only available to other members of the package in which it is declared.</a:t>
            </a:r>
          </a:p>
          <a:p>
            <a:pPr algn="just"/>
            <a:r>
              <a:rPr lang="en-US" sz="2400" b="0" i="0" u="none" strike="noStrike" baseline="0" dirty="0">
                <a:latin typeface="Palatino-Roman"/>
              </a:rPr>
              <a:t> When it is declared as </a:t>
            </a:r>
            <a:r>
              <a:rPr lang="en-US" sz="2400" b="1" i="0" u="none" strike="noStrike" baseline="0" dirty="0">
                <a:latin typeface="Palatino-Bold"/>
              </a:rPr>
              <a:t>public</a:t>
            </a:r>
            <a:r>
              <a:rPr lang="en-US" sz="2400" b="0" i="0" u="none" strike="noStrike" baseline="0" dirty="0">
                <a:latin typeface="Palatino-Roman"/>
              </a:rPr>
              <a:t>, the interface can be used by any other code. </a:t>
            </a:r>
          </a:p>
          <a:p>
            <a:pPr algn="just"/>
            <a:r>
              <a:rPr lang="en-US" sz="2400" b="0" i="0" u="none" strike="noStrike" baseline="0" dirty="0">
                <a:latin typeface="Palatino-Roman"/>
              </a:rPr>
              <a:t>In this case, the interface must be the only public interface declared in the file, and the file must have the same name as the interface. </a:t>
            </a:r>
            <a:r>
              <a:rPr lang="en-US" sz="2400" b="0" i="1" u="none" strike="noStrike" baseline="0" dirty="0">
                <a:latin typeface="Palatino-Italic"/>
              </a:rPr>
              <a:t>name </a:t>
            </a:r>
            <a:r>
              <a:rPr lang="en-US" sz="2400" b="0" i="0" u="none" strike="noStrike" baseline="0" dirty="0">
                <a:latin typeface="Palatino-Roman"/>
              </a:rPr>
              <a:t>is the name of the interface, and can be any valid identifier. </a:t>
            </a:r>
          </a:p>
          <a:p>
            <a:pPr algn="just"/>
            <a:r>
              <a:rPr lang="en-US" sz="2400" b="0" i="0" u="none" strike="noStrike" baseline="0" dirty="0">
                <a:latin typeface="Palatino-Roman"/>
              </a:rPr>
              <a:t>Notice that the methods that are declared have no bodies. They end with a semicolon after the parameter list. </a:t>
            </a:r>
          </a:p>
          <a:p>
            <a:pPr algn="just"/>
            <a:r>
              <a:rPr lang="en-US" sz="2400" b="0" i="0" u="none" strike="noStrike" baseline="0" dirty="0">
                <a:latin typeface="Palatino-Roman"/>
              </a:rPr>
              <a:t>They are, essentially, abstract methods; there can be no default implementation of any method specified within an interface. Each class that includes an interface must implement all of the methods.</a:t>
            </a:r>
            <a:endParaRPr lang="en-IN" sz="3200" dirty="0"/>
          </a:p>
        </p:txBody>
      </p:sp>
    </p:spTree>
    <p:extLst>
      <p:ext uri="{BB962C8B-B14F-4D97-AF65-F5344CB8AC3E}">
        <p14:creationId xmlns:p14="http://schemas.microsoft.com/office/powerpoint/2010/main" val="195943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The relationship between classes and interfaces</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14905" y="861134"/>
            <a:ext cx="11185864" cy="5925844"/>
          </a:xfrm>
        </p:spPr>
        <p:txBody>
          <a:bodyPr>
            <a:normAutofit/>
          </a:bodyPr>
          <a:lstStyle/>
          <a:p>
            <a:pPr algn="just"/>
            <a:endParaRPr lang="en-IN" sz="3200" dirty="0">
              <a:highlight>
                <a:srgbClr val="00FFFF"/>
              </a:highlight>
            </a:endParaRPr>
          </a:p>
        </p:txBody>
      </p:sp>
      <p:pic>
        <p:nvPicPr>
          <p:cNvPr id="3" name="Picture 2">
            <a:extLst>
              <a:ext uri="{FF2B5EF4-FFF2-40B4-BE49-F238E27FC236}">
                <a16:creationId xmlns:a16="http://schemas.microsoft.com/office/drawing/2014/main" id="{845C3C9C-14FF-4F74-9C18-D098ED523993}"/>
              </a:ext>
            </a:extLst>
          </p:cNvPr>
          <p:cNvPicPr>
            <a:picLocks noChangeAspect="1"/>
          </p:cNvPicPr>
          <p:nvPr/>
        </p:nvPicPr>
        <p:blipFill>
          <a:blip r:embed="rId2"/>
          <a:stretch>
            <a:fillRect/>
          </a:stretch>
        </p:blipFill>
        <p:spPr>
          <a:xfrm>
            <a:off x="683581" y="1162976"/>
            <a:ext cx="9036681" cy="4935984"/>
          </a:xfrm>
          <a:prstGeom prst="rect">
            <a:avLst/>
          </a:prstGeom>
        </p:spPr>
      </p:pic>
    </p:spTree>
    <p:extLst>
      <p:ext uri="{BB962C8B-B14F-4D97-AF65-F5344CB8AC3E}">
        <p14:creationId xmlns:p14="http://schemas.microsoft.com/office/powerpoint/2010/main" val="92880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1" i="0" dirty="0">
                <a:solidFill>
                  <a:srgbClr val="222222"/>
                </a:solidFill>
                <a:effectLst/>
                <a:latin typeface="Source Sans Pro" panose="020B0503030403020204" pitchFamily="34" charset="0"/>
              </a:rPr>
              <a:t>Why is an Interface required?</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6" y="825623"/>
            <a:ext cx="11274642" cy="5814873"/>
          </a:xfrm>
        </p:spPr>
        <p:txBody>
          <a:bodyPr>
            <a:normAutofit/>
          </a:bodyPr>
          <a:lstStyle/>
          <a:p>
            <a:pPr algn="just"/>
            <a:r>
              <a:rPr lang="en-US" sz="2400" b="0" i="0" dirty="0">
                <a:solidFill>
                  <a:srgbClr val="222222"/>
                </a:solidFill>
                <a:effectLst/>
                <a:latin typeface="Source Sans Pro" panose="020B0503030403020204" pitchFamily="34" charset="0"/>
              </a:rPr>
              <a:t>Suppose you have a requirement where class "dog" inheriting class "animal" and "Pet" (see image below). But you cannot extend two classes in Java.</a:t>
            </a:r>
          </a:p>
          <a:p>
            <a:pPr algn="just"/>
            <a:r>
              <a:rPr lang="en-US" sz="2400" b="0" i="0" dirty="0">
                <a:solidFill>
                  <a:srgbClr val="222222"/>
                </a:solidFill>
                <a:effectLst/>
                <a:latin typeface="Source Sans Pro" panose="020B0503030403020204" pitchFamily="34" charset="0"/>
              </a:rPr>
              <a:t>Class Dog can extend to class "Animal" and implement interface as "Pet".</a:t>
            </a:r>
          </a:p>
          <a:p>
            <a:pPr algn="l"/>
            <a:r>
              <a:rPr lang="en-US" sz="1800" b="0" i="0" dirty="0">
                <a:solidFill>
                  <a:srgbClr val="222222"/>
                </a:solidFill>
                <a:effectLst/>
                <a:latin typeface="Source Sans Pro" panose="020B0503030403020204" pitchFamily="34" charset="0"/>
              </a:rPr>
              <a:t>The rulebook for interface says,</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An interface is 100% abstract class and has only abstract methods.</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Class can implement any number of interfaces.</a:t>
            </a:r>
          </a:p>
          <a:p>
            <a:pPr marL="0" indent="0">
              <a:buNone/>
            </a:pPr>
            <a:endParaRPr lang="en-US" sz="1800" b="0" i="0" dirty="0">
              <a:solidFill>
                <a:srgbClr val="222222"/>
              </a:solidFill>
              <a:effectLst/>
              <a:latin typeface="Source Sans Pro" panose="020B0503030403020204" pitchFamily="34" charset="0"/>
            </a:endParaRPr>
          </a:p>
          <a:p>
            <a:pPr marL="0" indent="0" algn="just">
              <a:buNone/>
            </a:pPr>
            <a:endParaRPr lang="en-US" sz="3600" dirty="0">
              <a:solidFill>
                <a:srgbClr val="222222"/>
              </a:solidFill>
              <a:highlight>
                <a:srgbClr val="00FFFF"/>
              </a:highlight>
              <a:latin typeface="Source Sans Pro" panose="020B0503030403020204" pitchFamily="34" charset="0"/>
            </a:endParaRPr>
          </a:p>
          <a:p>
            <a:pPr algn="just"/>
            <a:endParaRPr lang="en-US" sz="3600" dirty="0">
              <a:solidFill>
                <a:srgbClr val="222222"/>
              </a:solidFill>
              <a:highlight>
                <a:srgbClr val="00FFFF"/>
              </a:highlight>
              <a:latin typeface="Source Sans Pro" panose="020B0503030403020204" pitchFamily="34" charset="0"/>
            </a:endParaRPr>
          </a:p>
          <a:p>
            <a:pPr algn="just"/>
            <a:endParaRPr lang="en-IN" sz="3600" dirty="0">
              <a:highlight>
                <a:srgbClr val="00FFFF"/>
              </a:highlight>
            </a:endParaRPr>
          </a:p>
        </p:txBody>
      </p:sp>
      <p:pic>
        <p:nvPicPr>
          <p:cNvPr id="1026" name="Picture 2" descr="How to use Interfaces in Java">
            <a:extLst>
              <a:ext uri="{FF2B5EF4-FFF2-40B4-BE49-F238E27FC236}">
                <a16:creationId xmlns:a16="http://schemas.microsoft.com/office/drawing/2014/main" id="{01E3720B-9B15-4C74-A0BE-5D8DF784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311" y="3895078"/>
            <a:ext cx="3810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7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1" i="0" dirty="0">
                <a:solidFill>
                  <a:srgbClr val="222222"/>
                </a:solidFill>
                <a:effectLst/>
                <a:latin typeface="Source Sans Pro" panose="020B0503030403020204" pitchFamily="34" charset="0"/>
              </a:rPr>
              <a:t>Why is an Interface required?</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6" y="905521"/>
            <a:ext cx="10795247" cy="5734975"/>
          </a:xfrm>
        </p:spPr>
        <p:txBody>
          <a:bodyPr>
            <a:normAutofit lnSpcReduction="10000"/>
          </a:bodyPr>
          <a:lstStyle/>
          <a:p>
            <a:pPr marL="0" indent="0" algn="l">
              <a:buNone/>
            </a:pPr>
            <a:endParaRPr lang="en-US" sz="2000" b="0" i="0" dirty="0">
              <a:solidFill>
                <a:srgbClr val="000000"/>
              </a:solidFill>
              <a:effectLst/>
              <a:latin typeface="Segoe UI" panose="020B0502040204020203" pitchFamily="34" charset="0"/>
            </a:endParaRPr>
          </a:p>
          <a:p>
            <a:pPr algn="l"/>
            <a:endParaRPr lang="en-US" sz="2000" dirty="0">
              <a:solidFill>
                <a:srgbClr val="000000"/>
              </a:solidFill>
              <a:latin typeface="Segoe UI" panose="020B0502040204020203" pitchFamily="34" charset="0"/>
            </a:endParaRPr>
          </a:p>
          <a:p>
            <a:pPr algn="l"/>
            <a:r>
              <a:rPr lang="en-US" sz="2800" b="0" i="0" dirty="0">
                <a:solidFill>
                  <a:srgbClr val="000000"/>
                </a:solidFill>
                <a:effectLst/>
                <a:latin typeface="Segoe UI" panose="020B0502040204020203" pitchFamily="34" charset="0"/>
              </a:rPr>
              <a:t>Why And When To Use Interfaces?</a:t>
            </a:r>
          </a:p>
          <a:p>
            <a:pPr marL="0" indent="0" algn="l">
              <a:buNone/>
            </a:pPr>
            <a:r>
              <a:rPr lang="en-US" sz="2400" dirty="0">
                <a:latin typeface="Palatino-Roman"/>
              </a:rPr>
              <a:t>1) To achieve security - hide certain details and only show the important details of an object (interface).</a:t>
            </a:r>
          </a:p>
          <a:p>
            <a:pPr marL="0" indent="0" algn="l">
              <a:buNone/>
            </a:pPr>
            <a:r>
              <a:rPr lang="en-US" sz="2400" dirty="0">
                <a:latin typeface="Palatino-Roman"/>
              </a:rPr>
              <a:t>2) Java does not support "multiple inheritance" (a class can only inherit from one superclass). However, it can be achieved with interfaces, because the class can implement multiple interfaces. </a:t>
            </a:r>
          </a:p>
          <a:p>
            <a:pPr marL="0" indent="0" algn="l">
              <a:buNone/>
            </a:pPr>
            <a:r>
              <a:rPr lang="en-US" sz="2400" dirty="0">
                <a:latin typeface="Palatino-Roman"/>
              </a:rPr>
              <a:t>3.)interfaces define a set of functionality as a rule or a contract. When you implement an interface all of these functionality must be implemented in the concrete class.</a:t>
            </a:r>
          </a:p>
          <a:p>
            <a:pPr marL="0" indent="0" algn="l">
              <a:buNone/>
            </a:pPr>
            <a:br>
              <a:rPr lang="en-US" sz="2000" dirty="0"/>
            </a:br>
            <a:endParaRPr lang="en-US" sz="1800" b="0" i="0" dirty="0">
              <a:solidFill>
                <a:srgbClr val="222222"/>
              </a:solidFill>
              <a:effectLst/>
              <a:latin typeface="Source Sans Pro" panose="020B0503030403020204" pitchFamily="34" charset="0"/>
            </a:endParaRPr>
          </a:p>
          <a:p>
            <a:pPr marL="0" indent="0" algn="just">
              <a:buNone/>
            </a:pPr>
            <a:endParaRPr lang="en-US" sz="3600" dirty="0">
              <a:solidFill>
                <a:srgbClr val="222222"/>
              </a:solidFill>
              <a:highlight>
                <a:srgbClr val="00FFFF"/>
              </a:highlight>
              <a:latin typeface="Source Sans Pro" panose="020B0503030403020204" pitchFamily="34" charset="0"/>
            </a:endParaRPr>
          </a:p>
          <a:p>
            <a:pPr algn="just"/>
            <a:endParaRPr lang="en-US" sz="3600" dirty="0">
              <a:solidFill>
                <a:srgbClr val="222222"/>
              </a:solidFill>
              <a:highlight>
                <a:srgbClr val="00FFFF"/>
              </a:highlight>
              <a:latin typeface="Source Sans Pro" panose="020B0503030403020204" pitchFamily="34" charset="0"/>
            </a:endParaRPr>
          </a:p>
          <a:p>
            <a:pPr algn="just"/>
            <a:endParaRPr lang="en-IN" sz="3600" dirty="0">
              <a:highlight>
                <a:srgbClr val="00FFFF"/>
              </a:highlight>
            </a:endParaRPr>
          </a:p>
        </p:txBody>
      </p:sp>
    </p:spTree>
    <p:extLst>
      <p:ext uri="{BB962C8B-B14F-4D97-AF65-F5344CB8AC3E}">
        <p14:creationId xmlns:p14="http://schemas.microsoft.com/office/powerpoint/2010/main" val="21121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IN" sz="2800" b="1" i="0" u="none" strike="noStrike" baseline="0">
                <a:latin typeface="FranklinGothic-DemiCnd"/>
              </a:rPr>
              <a:t>Implementing Interfaces</a:t>
            </a:r>
            <a:endParaRPr lang="en-IN" sz="28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lnSpcReduction="10000"/>
          </a:bodyPr>
          <a:lstStyle/>
          <a:p>
            <a:pPr marL="0" indent="0" algn="l">
              <a:buNone/>
            </a:pPr>
            <a:r>
              <a:rPr lang="en-IN" sz="2400" b="1" i="0" u="none" strike="noStrike" baseline="0" dirty="0">
                <a:latin typeface="Courier"/>
              </a:rPr>
              <a:t>interface </a:t>
            </a:r>
            <a:r>
              <a:rPr lang="en-IN" sz="2400" b="1" i="0" u="none" strike="noStrike" baseline="0" dirty="0" err="1">
                <a:latin typeface="Courier"/>
              </a:rPr>
              <a:t>Callback</a:t>
            </a:r>
            <a:r>
              <a:rPr lang="en-IN" sz="2400" b="1" i="0" u="none" strike="noStrike" baseline="0" dirty="0">
                <a:latin typeface="Courier"/>
              </a:rPr>
              <a:t> {</a:t>
            </a:r>
          </a:p>
          <a:p>
            <a:pPr marL="0" indent="0" algn="l">
              <a:buNone/>
            </a:pPr>
            <a:r>
              <a:rPr lang="en-IN" sz="2400" b="1" i="0" u="none" strike="noStrike" baseline="0" dirty="0">
                <a:latin typeface="Courier"/>
              </a:rPr>
              <a:t>void </a:t>
            </a:r>
            <a:r>
              <a:rPr lang="en-IN" sz="2400" b="1" i="0" u="none" strike="noStrike" baseline="0" dirty="0" err="1">
                <a:latin typeface="Courier"/>
              </a:rPr>
              <a:t>callback</a:t>
            </a:r>
            <a:r>
              <a:rPr lang="en-IN" sz="2400" b="1" i="0" u="none" strike="noStrike" baseline="0" dirty="0">
                <a:latin typeface="Courier"/>
              </a:rPr>
              <a:t>(int param);</a:t>
            </a:r>
          </a:p>
          <a:p>
            <a:pPr marL="0" indent="0" algn="l">
              <a:buNone/>
            </a:pPr>
            <a:r>
              <a:rPr lang="en-IN" sz="2400" b="1" i="0" u="none" strike="noStrike" baseline="0" dirty="0">
                <a:latin typeface="Courier"/>
              </a:rPr>
              <a:t>}</a:t>
            </a:r>
          </a:p>
          <a:p>
            <a:pPr algn="l"/>
            <a:r>
              <a:rPr lang="en-IN" sz="2400" b="1" i="0" u="none" strike="noStrike" baseline="0" dirty="0">
                <a:latin typeface="FranklinGothic-DemiCnd"/>
              </a:rPr>
              <a:t>Implementing Interfaces</a:t>
            </a:r>
          </a:p>
          <a:p>
            <a:pPr algn="l"/>
            <a:r>
              <a:rPr lang="en-US" sz="2400" b="0" i="0" u="none" strike="noStrike" baseline="0" dirty="0">
                <a:latin typeface="Palatino-Roman"/>
              </a:rPr>
              <a:t>Once an </a:t>
            </a:r>
            <a:r>
              <a:rPr lang="en-US" sz="2400" b="1" i="0" u="none" strike="noStrike" baseline="0" dirty="0">
                <a:latin typeface="Palatino-Bold"/>
              </a:rPr>
              <a:t>interface </a:t>
            </a:r>
            <a:r>
              <a:rPr lang="en-US" sz="2400" b="0" i="0" u="none" strike="noStrike" baseline="0" dirty="0">
                <a:latin typeface="Palatino-Roman"/>
              </a:rPr>
              <a:t>has been defined, one or more classes can implement that interface. </a:t>
            </a:r>
          </a:p>
          <a:p>
            <a:pPr algn="l"/>
            <a:r>
              <a:rPr lang="en-US" sz="2400" b="0" i="0" u="none" strike="noStrike" baseline="0" dirty="0">
                <a:latin typeface="Palatino-Roman"/>
              </a:rPr>
              <a:t>To implement an interface, include the </a:t>
            </a:r>
            <a:r>
              <a:rPr lang="en-US" sz="2400" b="1" i="0" u="none" strike="noStrike" baseline="0" dirty="0">
                <a:latin typeface="Palatino-Bold"/>
              </a:rPr>
              <a:t>implements </a:t>
            </a:r>
            <a:r>
              <a:rPr lang="en-US" sz="2400" b="0" i="0" u="none" strike="noStrike" baseline="0" dirty="0">
                <a:latin typeface="Palatino-Roman"/>
              </a:rPr>
              <a:t>clause in a class definition, and then create the methods defined by the interface. </a:t>
            </a:r>
          </a:p>
          <a:p>
            <a:pPr algn="l"/>
            <a:r>
              <a:rPr lang="en-US" sz="2400" b="0" i="0" u="none" strike="noStrike" baseline="0" dirty="0">
                <a:latin typeface="Palatino-Roman"/>
              </a:rPr>
              <a:t>The general form of a class that includes the </a:t>
            </a:r>
            <a:r>
              <a:rPr lang="en-US" sz="2400" b="1" i="0" u="none" strike="noStrike" baseline="0" dirty="0">
                <a:latin typeface="Palatino-Bold"/>
              </a:rPr>
              <a:t>implements </a:t>
            </a:r>
            <a:r>
              <a:rPr lang="en-IN" sz="2400" b="0" i="0" u="none" strike="noStrike" baseline="0" dirty="0">
                <a:latin typeface="Palatino-Roman"/>
              </a:rPr>
              <a:t>clause looks like this:</a:t>
            </a:r>
          </a:p>
          <a:p>
            <a:pPr marL="0" indent="0" algn="l">
              <a:buNone/>
            </a:pPr>
            <a:r>
              <a:rPr lang="en-IN" sz="2400" b="1" i="0" u="none" strike="noStrike" baseline="0" dirty="0">
                <a:highlight>
                  <a:srgbClr val="FFFF00"/>
                </a:highlight>
                <a:latin typeface="Palatino-Roman"/>
              </a:rPr>
              <a:t>class </a:t>
            </a:r>
            <a:r>
              <a:rPr lang="en-IN" sz="2400" b="1" i="1" u="none" strike="noStrike" baseline="0" dirty="0" err="1">
                <a:highlight>
                  <a:srgbClr val="FFFF00"/>
                </a:highlight>
                <a:latin typeface="Palatino-Italic"/>
              </a:rPr>
              <a:t>classname</a:t>
            </a:r>
            <a:r>
              <a:rPr lang="en-IN" sz="2400" b="1" i="1" u="none" strike="noStrike" baseline="0" dirty="0">
                <a:highlight>
                  <a:srgbClr val="FFFF00"/>
                </a:highlight>
                <a:latin typeface="Palatino-Italic"/>
              </a:rPr>
              <a:t> </a:t>
            </a:r>
            <a:r>
              <a:rPr lang="en-IN" sz="2400" b="1" i="0" u="none" strike="noStrike" baseline="0" dirty="0">
                <a:highlight>
                  <a:srgbClr val="FFFF00"/>
                </a:highlight>
                <a:latin typeface="Palatino-Roman"/>
              </a:rPr>
              <a:t>[extends </a:t>
            </a:r>
            <a:r>
              <a:rPr lang="en-IN" sz="2400" b="1" i="1" u="none" strike="noStrike" baseline="0" dirty="0">
                <a:highlight>
                  <a:srgbClr val="FFFF00"/>
                </a:highlight>
                <a:latin typeface="Palatino-Italic"/>
              </a:rPr>
              <a:t>superclass</a:t>
            </a:r>
            <a:r>
              <a:rPr lang="en-IN" sz="2400" b="1" i="0" u="none" strike="noStrike" baseline="0" dirty="0">
                <a:highlight>
                  <a:srgbClr val="FFFF00"/>
                </a:highlight>
                <a:latin typeface="Palatino-Roman"/>
              </a:rPr>
              <a:t>] [implements </a:t>
            </a:r>
            <a:r>
              <a:rPr lang="en-IN" sz="2400" b="1" i="1" u="none" strike="noStrike" baseline="0" dirty="0">
                <a:highlight>
                  <a:srgbClr val="FFFF00"/>
                </a:highlight>
                <a:latin typeface="Palatino-Italic"/>
              </a:rPr>
              <a:t>interface </a:t>
            </a:r>
            <a:r>
              <a:rPr lang="en-IN" sz="2400" b="1" i="0" u="none" strike="noStrike" baseline="0" dirty="0">
                <a:highlight>
                  <a:srgbClr val="FFFF00"/>
                </a:highlight>
                <a:latin typeface="Palatino-Roman"/>
              </a:rPr>
              <a:t>[,</a:t>
            </a:r>
            <a:r>
              <a:rPr lang="en-IN" sz="2400" b="1" i="1" u="none" strike="noStrike" baseline="0" dirty="0">
                <a:highlight>
                  <a:srgbClr val="FFFF00"/>
                </a:highlight>
                <a:latin typeface="Palatino-Italic"/>
              </a:rPr>
              <a:t>interface...</a:t>
            </a:r>
            <a:r>
              <a:rPr lang="en-IN" sz="2400" b="1" i="0" u="none" strike="noStrike" baseline="0" dirty="0">
                <a:highlight>
                  <a:srgbClr val="FFFF00"/>
                </a:highlight>
                <a:latin typeface="Palatino-Roman"/>
              </a:rPr>
              <a:t>]] {</a:t>
            </a:r>
          </a:p>
          <a:p>
            <a:pPr marL="0" indent="0" algn="l">
              <a:buNone/>
            </a:pPr>
            <a:r>
              <a:rPr lang="en-IN" sz="2400" b="1" i="0" u="none" strike="noStrike" baseline="0" dirty="0">
                <a:latin typeface="Palatino-Roman"/>
              </a:rPr>
              <a:t>// class-body</a:t>
            </a:r>
          </a:p>
          <a:p>
            <a:pPr marL="0" indent="0" algn="l">
              <a:buNone/>
            </a:pPr>
            <a:r>
              <a:rPr lang="en-IN" sz="2400" b="1" i="0" u="none" strike="noStrike" baseline="0" dirty="0">
                <a:latin typeface="Palatino-Roman"/>
              </a:rPr>
              <a:t>}</a:t>
            </a:r>
            <a:endParaRPr lang="en-IN" sz="4000" b="1" dirty="0">
              <a:highlight>
                <a:srgbClr val="00FFFF"/>
              </a:highlight>
            </a:endParaRPr>
          </a:p>
        </p:txBody>
      </p:sp>
    </p:spTree>
    <p:extLst>
      <p:ext uri="{BB962C8B-B14F-4D97-AF65-F5344CB8AC3E}">
        <p14:creationId xmlns:p14="http://schemas.microsoft.com/office/powerpoint/2010/main" val="14096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IN" sz="2800" b="1" i="0" u="none" strike="noStrike" baseline="0" dirty="0">
                <a:latin typeface="FranklinGothic-DemiCnd"/>
              </a:rPr>
              <a:t>Implementing Interfaces</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lnSpcReduction="10000"/>
          </a:bodyPr>
          <a:lstStyle/>
          <a:p>
            <a:pPr algn="l"/>
            <a:r>
              <a:rPr lang="en-US" sz="2200" b="0" i="0" u="none" strike="noStrike" baseline="0" dirty="0">
                <a:latin typeface="Palatino-Roman"/>
              </a:rPr>
              <a:t>If a class implements more than one interface, the interfaces are separated with a comma.</a:t>
            </a:r>
          </a:p>
          <a:p>
            <a:pPr algn="l"/>
            <a:r>
              <a:rPr lang="en-US" sz="2200" b="0" i="0" u="none" strike="noStrike" baseline="0" dirty="0">
                <a:latin typeface="Palatino-Roman"/>
              </a:rPr>
              <a:t>The methods that implement an interface must be declared </a:t>
            </a:r>
            <a:r>
              <a:rPr lang="en-US" sz="2200" b="1" i="0" u="none" strike="noStrike" baseline="0" dirty="0">
                <a:latin typeface="Palatino-Bold"/>
              </a:rPr>
              <a:t>public</a:t>
            </a:r>
            <a:r>
              <a:rPr lang="en-US" sz="2200" b="0" i="0" u="none" strike="noStrike" baseline="0" dirty="0">
                <a:latin typeface="Palatino-Roman"/>
              </a:rPr>
              <a:t>. </a:t>
            </a:r>
          </a:p>
          <a:p>
            <a:pPr algn="l"/>
            <a:r>
              <a:rPr lang="en-US" sz="2200" b="0" i="0" u="none" strike="noStrike" baseline="0" dirty="0">
                <a:latin typeface="Palatino-Roman"/>
              </a:rPr>
              <a:t>Also, the type signature of the implementing method must match exactly the type signature specified in the </a:t>
            </a:r>
            <a:r>
              <a:rPr lang="en-US" sz="2200" b="1" i="0" u="none" strike="noStrike" baseline="0" dirty="0">
                <a:latin typeface="Palatino-Bold"/>
              </a:rPr>
              <a:t>interface </a:t>
            </a:r>
            <a:r>
              <a:rPr lang="en-US" sz="2200" b="0" i="0" u="none" strike="noStrike" baseline="0" dirty="0">
                <a:latin typeface="Palatino-Roman"/>
              </a:rPr>
              <a:t>definition.</a:t>
            </a:r>
            <a:endParaRPr lang="en-IN" sz="3000" b="1" i="0" u="none" strike="noStrike" baseline="0" dirty="0">
              <a:latin typeface="Courier"/>
            </a:endParaRPr>
          </a:p>
          <a:p>
            <a:pPr marL="0" indent="0" algn="l">
              <a:buNone/>
            </a:pPr>
            <a:endParaRPr lang="en-IN" sz="2400" b="1" dirty="0">
              <a:latin typeface="Courier"/>
            </a:endParaRPr>
          </a:p>
          <a:p>
            <a:pPr marL="0" indent="0" algn="l">
              <a:buNone/>
            </a:pPr>
            <a:r>
              <a:rPr lang="en-IN" sz="2400" b="1" i="0" u="none" strike="noStrike" baseline="0" dirty="0">
                <a:latin typeface="Courier"/>
              </a:rPr>
              <a:t>class Client implements </a:t>
            </a:r>
            <a:r>
              <a:rPr lang="en-IN" sz="2400" b="1" i="0" u="none" strike="noStrike" baseline="0" dirty="0" err="1">
                <a:latin typeface="Courier"/>
              </a:rPr>
              <a:t>Callback</a:t>
            </a:r>
            <a:r>
              <a:rPr lang="en-IN" sz="2400" b="1" i="0" u="none" strike="noStrike" baseline="0" dirty="0">
                <a:latin typeface="Courier"/>
              </a:rPr>
              <a:t> {</a:t>
            </a:r>
          </a:p>
          <a:p>
            <a:pPr marL="0" indent="0" algn="l">
              <a:buNone/>
            </a:pPr>
            <a:r>
              <a:rPr lang="en-IN" sz="2400" b="1" i="0" u="none" strike="noStrike" baseline="0" dirty="0">
                <a:latin typeface="Courier"/>
              </a:rPr>
              <a:t>// Implement </a:t>
            </a:r>
            <a:r>
              <a:rPr lang="en-IN" sz="2400" b="1" i="0" u="none" strike="noStrike" baseline="0" dirty="0" err="1">
                <a:latin typeface="Courier"/>
              </a:rPr>
              <a:t>Callback's</a:t>
            </a:r>
            <a:r>
              <a:rPr lang="en-IN" sz="2400" b="1" i="0" u="none" strike="noStrike" baseline="0" dirty="0">
                <a:latin typeface="Courier"/>
              </a:rPr>
              <a:t> interface</a:t>
            </a:r>
          </a:p>
          <a:p>
            <a:pPr marL="0" indent="0" algn="l">
              <a:buNone/>
            </a:pPr>
            <a:r>
              <a:rPr lang="en-US" sz="2400" b="1" i="0" u="none" strike="noStrike" baseline="0" dirty="0">
                <a:highlight>
                  <a:srgbClr val="FFFF00"/>
                </a:highlight>
                <a:latin typeface="Courier"/>
              </a:rPr>
              <a:t>public</a:t>
            </a:r>
            <a:r>
              <a:rPr lang="en-US" sz="2400" b="1" i="0" u="none" strike="noStrike" baseline="0" dirty="0">
                <a:latin typeface="Courier"/>
              </a:rPr>
              <a:t> void callback(int p) {</a:t>
            </a:r>
          </a:p>
          <a:p>
            <a:pPr marL="0" indent="0" algn="l">
              <a:buNone/>
            </a:pPr>
            <a:r>
              <a:rPr lang="en-US" sz="2400" b="1" i="0" u="none" strike="noStrike" baseline="0" dirty="0" err="1">
                <a:latin typeface="Courier"/>
              </a:rPr>
              <a:t>System.out.println</a:t>
            </a:r>
            <a:r>
              <a:rPr lang="en-US" sz="2400" b="1" i="0" u="none" strike="noStrike" baseline="0" dirty="0">
                <a:latin typeface="Courier"/>
              </a:rPr>
              <a:t>("callback called with " + p);</a:t>
            </a:r>
          </a:p>
          <a:p>
            <a:pPr marL="0" indent="0" algn="l">
              <a:buNone/>
            </a:pPr>
            <a:r>
              <a:rPr lang="en-IN" sz="2400" b="1" i="0" u="none" strike="noStrike" baseline="0" dirty="0">
                <a:latin typeface="Courier"/>
              </a:rPr>
              <a:t>}</a:t>
            </a:r>
          </a:p>
          <a:p>
            <a:pPr marL="0" indent="0" algn="l">
              <a:buNone/>
            </a:pPr>
            <a:r>
              <a:rPr lang="en-IN" sz="2400" b="1" i="0" u="none" strike="noStrike" baseline="0" dirty="0">
                <a:latin typeface="Courier"/>
              </a:rPr>
              <a:t>}</a:t>
            </a:r>
            <a:endParaRPr lang="en-IN" sz="4800" b="1" dirty="0">
              <a:highlight>
                <a:srgbClr val="00FFFF"/>
              </a:highlight>
            </a:endParaRPr>
          </a:p>
        </p:txBody>
      </p:sp>
    </p:spTree>
    <p:extLst>
      <p:ext uri="{BB962C8B-B14F-4D97-AF65-F5344CB8AC3E}">
        <p14:creationId xmlns:p14="http://schemas.microsoft.com/office/powerpoint/2010/main" val="92646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IN" sz="2800" b="1" i="0" u="none" strike="noStrike" baseline="0" dirty="0">
                <a:latin typeface="FranklinGothic-DemiCnd"/>
              </a:rPr>
              <a:t>Implementing Interfaces</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a:bodyPr>
          <a:lstStyle/>
          <a:p>
            <a:pPr algn="just"/>
            <a:r>
              <a:rPr lang="en-US" sz="2400" b="0" i="0" u="none" strike="noStrike" baseline="0" dirty="0">
                <a:latin typeface="Palatino-Roman"/>
              </a:rPr>
              <a:t>It is both permissible and common for classes that implement</a:t>
            </a:r>
            <a:r>
              <a:rPr lang="en-US" sz="2400" b="0" i="0" u="none" strike="noStrike" baseline="0" dirty="0">
                <a:solidFill>
                  <a:schemeClr val="accent2">
                    <a:lumMod val="75000"/>
                  </a:schemeClr>
                </a:solidFill>
                <a:latin typeface="Palatino-Roman"/>
              </a:rPr>
              <a:t> interfaces to define additional members of their own</a:t>
            </a:r>
            <a:r>
              <a:rPr lang="en-US" sz="2400" b="0" i="0" u="none" strike="noStrike" baseline="0" dirty="0">
                <a:latin typeface="Palatino-Roman"/>
              </a:rPr>
              <a:t>. For example, the following version of </a:t>
            </a:r>
            <a:r>
              <a:rPr lang="en-US" sz="2400" b="1" i="0" u="none" strike="noStrike" baseline="0" dirty="0">
                <a:latin typeface="Palatino-Bold"/>
              </a:rPr>
              <a:t>Client </a:t>
            </a:r>
            <a:r>
              <a:rPr lang="en-US" sz="2400" b="0" i="0" u="none" strike="noStrike" baseline="0" dirty="0">
                <a:latin typeface="Palatino-Roman"/>
              </a:rPr>
              <a:t>implements </a:t>
            </a:r>
            <a:r>
              <a:rPr lang="en-US" sz="2400" b="1" i="0" u="none" strike="noStrike" baseline="0" dirty="0">
                <a:latin typeface="Palatino-Bold"/>
              </a:rPr>
              <a:t>callback( ) </a:t>
            </a:r>
            <a:r>
              <a:rPr lang="en-US" sz="2400" b="0" i="0" u="none" strike="noStrike" baseline="0" dirty="0">
                <a:latin typeface="Palatino-Roman"/>
              </a:rPr>
              <a:t>and adds the method </a:t>
            </a:r>
            <a:r>
              <a:rPr lang="en-US" sz="2400" b="1" i="0" u="none" strike="noStrike" baseline="0" dirty="0" err="1">
                <a:latin typeface="Palatino-Bold"/>
              </a:rPr>
              <a:t>nonIfaceMeth</a:t>
            </a:r>
            <a:r>
              <a:rPr lang="en-US" sz="2400" b="1" i="0" u="none" strike="noStrike" baseline="0" dirty="0">
                <a:latin typeface="Palatino-Bold"/>
              </a:rPr>
              <a:t>( )</a:t>
            </a:r>
            <a:r>
              <a:rPr lang="en-US" sz="2400" b="0" i="0" u="none" strike="noStrike" baseline="0" dirty="0">
                <a:latin typeface="Palatino-Roman"/>
              </a:rPr>
              <a:t>:</a:t>
            </a:r>
          </a:p>
          <a:p>
            <a:pPr marL="0" indent="0" algn="l">
              <a:buNone/>
            </a:pPr>
            <a:r>
              <a:rPr lang="en-IN" sz="1800" b="1" i="0" u="none" strike="noStrike" baseline="0" dirty="0">
                <a:latin typeface="Courier"/>
              </a:rPr>
              <a:t>class Client implements </a:t>
            </a:r>
            <a:r>
              <a:rPr lang="en-IN" sz="1800" b="1" i="0" u="none" strike="noStrike" baseline="0" dirty="0" err="1">
                <a:latin typeface="Courier"/>
              </a:rPr>
              <a:t>Callback</a:t>
            </a:r>
            <a:r>
              <a:rPr lang="en-IN" sz="1800" b="1" i="0" u="none" strike="noStrike" baseline="0" dirty="0">
                <a:latin typeface="Courier"/>
              </a:rPr>
              <a:t> {</a:t>
            </a:r>
          </a:p>
          <a:p>
            <a:pPr marL="0" indent="0" algn="l">
              <a:buNone/>
            </a:pPr>
            <a:r>
              <a:rPr lang="en-IN" sz="1800" b="1" i="0" u="none" strike="noStrike" baseline="0" dirty="0">
                <a:latin typeface="Courier"/>
              </a:rPr>
              <a:t>// Implement </a:t>
            </a:r>
            <a:r>
              <a:rPr lang="en-IN" sz="1800" b="1" i="0" u="none" strike="noStrike" baseline="0" dirty="0" err="1">
                <a:latin typeface="Courier"/>
              </a:rPr>
              <a:t>Callback's</a:t>
            </a:r>
            <a:r>
              <a:rPr lang="en-IN" sz="1800" b="1" i="0" u="none" strike="noStrike" baseline="0" dirty="0">
                <a:latin typeface="Courier"/>
              </a:rPr>
              <a:t> interface</a:t>
            </a:r>
          </a:p>
          <a:p>
            <a:pPr marL="0" indent="0" algn="l">
              <a:buNone/>
            </a:pPr>
            <a:r>
              <a:rPr lang="en-US" sz="1800" b="1" i="0" u="none" strike="noStrike" baseline="0" dirty="0">
                <a:solidFill>
                  <a:srgbClr val="00B0F0"/>
                </a:solidFill>
                <a:latin typeface="Courier"/>
              </a:rPr>
              <a:t>public void callback(int p) </a:t>
            </a:r>
            <a:r>
              <a:rPr lang="en-US" sz="1800" b="1" i="0" u="none" strike="noStrike" baseline="0" dirty="0">
                <a:latin typeface="Courier"/>
              </a:rPr>
              <a:t>{</a:t>
            </a:r>
          </a:p>
          <a:p>
            <a:pPr marL="0" indent="0" algn="l">
              <a:buNone/>
            </a:pPr>
            <a:r>
              <a:rPr lang="en-US" sz="1800" b="1" i="0" u="none" strike="noStrike" baseline="0" dirty="0" err="1">
                <a:latin typeface="Courier"/>
              </a:rPr>
              <a:t>System.out.println</a:t>
            </a:r>
            <a:r>
              <a:rPr lang="en-US" sz="1800" b="1" i="0" u="none" strike="noStrike" baseline="0" dirty="0">
                <a:latin typeface="Courier"/>
              </a:rPr>
              <a:t>("callback called with " + p);</a:t>
            </a:r>
          </a:p>
          <a:p>
            <a:pPr marL="0" indent="0" algn="l">
              <a:buNone/>
            </a:pPr>
            <a:r>
              <a:rPr lang="en-IN" sz="1800" b="1" i="0" u="none" strike="noStrike" baseline="0" dirty="0">
                <a:latin typeface="Courier"/>
              </a:rPr>
              <a:t>}</a:t>
            </a:r>
          </a:p>
          <a:p>
            <a:pPr marL="0" indent="0" algn="l">
              <a:buNone/>
            </a:pPr>
            <a:r>
              <a:rPr lang="en-IN" sz="1800" b="1" i="0" u="none" strike="noStrike" baseline="0" dirty="0">
                <a:solidFill>
                  <a:srgbClr val="00B0F0"/>
                </a:solidFill>
                <a:latin typeface="Courier"/>
              </a:rPr>
              <a:t>void </a:t>
            </a:r>
            <a:r>
              <a:rPr lang="en-IN" sz="1800" b="1" i="0" u="none" strike="noStrike" baseline="0" dirty="0" err="1">
                <a:solidFill>
                  <a:srgbClr val="00B0F0"/>
                </a:solidFill>
                <a:latin typeface="Courier"/>
              </a:rPr>
              <a:t>nonIfaceMeth</a:t>
            </a:r>
            <a:r>
              <a:rPr lang="en-IN" sz="1800" b="1" i="0" u="none" strike="noStrike" baseline="0" dirty="0">
                <a:solidFill>
                  <a:srgbClr val="00B0F0"/>
                </a:solidFill>
                <a:latin typeface="Courier"/>
              </a:rPr>
              <a:t>() </a:t>
            </a:r>
            <a:r>
              <a:rPr lang="en-IN" sz="1800" b="1" i="0" u="none" strike="noStrike" baseline="0" dirty="0">
                <a:latin typeface="Courier"/>
              </a:rPr>
              <a:t>{</a:t>
            </a:r>
          </a:p>
          <a:p>
            <a:pPr marL="0" indent="0" algn="l">
              <a:buNone/>
            </a:pPr>
            <a:r>
              <a:rPr lang="en-IN" sz="1800" b="1" i="0" u="none" strike="noStrike" baseline="0" dirty="0" err="1">
                <a:latin typeface="Courier"/>
              </a:rPr>
              <a:t>System.out.println</a:t>
            </a:r>
            <a:r>
              <a:rPr lang="en-IN" sz="1800" b="1" i="0" u="none" strike="noStrike" baseline="0" dirty="0">
                <a:latin typeface="Courier"/>
              </a:rPr>
              <a:t>("Classes that implement interfaces " +</a:t>
            </a:r>
          </a:p>
          <a:p>
            <a:pPr marL="0" indent="0" algn="l">
              <a:buNone/>
            </a:pPr>
            <a:r>
              <a:rPr lang="en-US" sz="1800" b="1" i="0" u="none" strike="noStrike" baseline="0" dirty="0">
                <a:latin typeface="Courier"/>
              </a:rPr>
              <a:t>"may also define other members, too.");</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IN" sz="4800" b="1" dirty="0">
              <a:highlight>
                <a:srgbClr val="00FFFF"/>
              </a:highlight>
            </a:endParaRPr>
          </a:p>
        </p:txBody>
      </p:sp>
    </p:spTree>
    <p:extLst>
      <p:ext uri="{BB962C8B-B14F-4D97-AF65-F5344CB8AC3E}">
        <p14:creationId xmlns:p14="http://schemas.microsoft.com/office/powerpoint/2010/main" val="388932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1" i="0" u="none" strike="noStrike" baseline="0" dirty="0">
                <a:latin typeface="FranklinGothic-DemiCnd"/>
              </a:rPr>
              <a:t>Accessing Implementations Through Interface References</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fontScale="92500"/>
          </a:bodyPr>
          <a:lstStyle/>
          <a:p>
            <a:pPr algn="just"/>
            <a:r>
              <a:rPr lang="en-US" sz="2800" b="0" i="0" u="none" strike="noStrike" baseline="0" dirty="0">
                <a:latin typeface="Palatino-Roman"/>
              </a:rPr>
              <a:t>You can declare variables as object references that use an interface rather than a class type.</a:t>
            </a:r>
          </a:p>
          <a:p>
            <a:pPr algn="just"/>
            <a:r>
              <a:rPr lang="en-US" sz="2800" b="1" i="0" u="none" strike="noStrike" baseline="0" dirty="0">
                <a:latin typeface="Palatino-Roman"/>
              </a:rPr>
              <a:t>Any instance of any class that implements the declared interface can be referred to by such a variable.</a:t>
            </a:r>
          </a:p>
          <a:p>
            <a:pPr algn="just"/>
            <a:r>
              <a:rPr lang="en-US" sz="2800" b="0" i="0" u="none" strike="noStrike" baseline="0" dirty="0">
                <a:latin typeface="Palatino-Roman"/>
              </a:rPr>
              <a:t> When you call a method through one of these references, the correct version will be called based on the actual instance of the interface being referred to. This is one of the key features of interfaces. </a:t>
            </a:r>
          </a:p>
          <a:p>
            <a:pPr algn="just"/>
            <a:r>
              <a:rPr lang="en-US" sz="2800" b="0" i="0" u="none" strike="noStrike" baseline="0" dirty="0">
                <a:latin typeface="Palatino-Roman"/>
              </a:rPr>
              <a:t>The method to be executed is looked up dynamically at run time, allowing classes to be created later than the code which calls methods on them. </a:t>
            </a:r>
          </a:p>
          <a:p>
            <a:pPr algn="just"/>
            <a:r>
              <a:rPr lang="en-US" sz="2800" b="0" i="0" u="none" strike="noStrike" baseline="0" dirty="0">
                <a:latin typeface="Palatino-Roman"/>
              </a:rPr>
              <a:t>The calling code can dispatch through an interface without having to know anything about the “callee.”</a:t>
            </a:r>
            <a:endParaRPr lang="en-IN" sz="6600" b="1" dirty="0">
              <a:highlight>
                <a:srgbClr val="00FFFF"/>
              </a:highlight>
            </a:endParaRPr>
          </a:p>
        </p:txBody>
      </p:sp>
    </p:spTree>
    <p:extLst>
      <p:ext uri="{BB962C8B-B14F-4D97-AF65-F5344CB8AC3E}">
        <p14:creationId xmlns:p14="http://schemas.microsoft.com/office/powerpoint/2010/main" val="180377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1" i="0" u="none" strike="noStrike" baseline="0" dirty="0">
                <a:latin typeface="FranklinGothic-DemiCnd"/>
              </a:rPr>
              <a:t>Accessing Implementations Through Interface References</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a:bodyPr>
          <a:lstStyle/>
          <a:p>
            <a:pPr marL="0" indent="0" algn="l">
              <a:buNone/>
            </a:pPr>
            <a:r>
              <a:rPr lang="en-IN" sz="2000" b="1" i="0" u="none" strike="noStrike" baseline="0" dirty="0">
                <a:latin typeface="Courier"/>
              </a:rPr>
              <a:t>class </a:t>
            </a:r>
            <a:r>
              <a:rPr lang="en-IN" sz="2000" b="1" i="0" u="none" strike="noStrike" baseline="0" dirty="0" err="1">
                <a:latin typeface="Courier"/>
              </a:rPr>
              <a:t>TestIface</a:t>
            </a:r>
            <a:r>
              <a:rPr lang="en-IN" sz="2000" b="1" i="0" u="none" strike="noStrike" baseline="0" dirty="0">
                <a:latin typeface="Courier"/>
              </a:rPr>
              <a:t> {</a:t>
            </a:r>
          </a:p>
          <a:p>
            <a:pPr marL="0" indent="0" algn="l">
              <a:buNone/>
            </a:pPr>
            <a:r>
              <a:rPr lang="en-US" sz="2000" b="1" i="0" u="none" strike="noStrike" baseline="0" dirty="0">
                <a:latin typeface="Courier"/>
              </a:rPr>
              <a:t>public static void main(String </a:t>
            </a:r>
            <a:r>
              <a:rPr lang="en-US" sz="2000" b="1" i="0" u="none" strike="noStrike" baseline="0" dirty="0" err="1">
                <a:latin typeface="Courier"/>
              </a:rPr>
              <a:t>args</a:t>
            </a:r>
            <a:r>
              <a:rPr lang="en-US" sz="2000" b="1" i="0" u="none" strike="noStrike" baseline="0" dirty="0">
                <a:latin typeface="Courier"/>
              </a:rPr>
              <a:t>[]) {</a:t>
            </a:r>
          </a:p>
          <a:p>
            <a:pPr marL="0" indent="0" algn="l">
              <a:buNone/>
            </a:pPr>
            <a:r>
              <a:rPr lang="en-IN" sz="2000" b="1" i="0" u="none" strike="noStrike" baseline="0" dirty="0" err="1">
                <a:latin typeface="Courier"/>
              </a:rPr>
              <a:t>Callback</a:t>
            </a:r>
            <a:r>
              <a:rPr lang="en-IN" sz="2000" b="1" i="0" u="none" strike="noStrike" baseline="0" dirty="0">
                <a:latin typeface="Courier"/>
              </a:rPr>
              <a:t> c = new Client();</a:t>
            </a:r>
          </a:p>
          <a:p>
            <a:pPr marL="0" indent="0" algn="l">
              <a:buNone/>
            </a:pPr>
            <a:r>
              <a:rPr lang="en-IN" sz="2000" b="1" i="0" u="none" strike="noStrike" baseline="0" dirty="0" err="1">
                <a:latin typeface="Courier"/>
              </a:rPr>
              <a:t>c.callback</a:t>
            </a:r>
            <a:r>
              <a:rPr lang="en-IN" sz="2000" b="1" i="0" u="none" strike="noStrike" baseline="0" dirty="0">
                <a:latin typeface="Courier"/>
              </a:rPr>
              <a:t>(42);</a:t>
            </a:r>
          </a:p>
          <a:p>
            <a:pPr marL="0" indent="0" algn="l">
              <a:buNone/>
            </a:pPr>
            <a:r>
              <a:rPr lang="en-IN" sz="2000" b="1" i="0" u="none" strike="noStrike" baseline="0" dirty="0">
                <a:latin typeface="Courier"/>
              </a:rPr>
              <a:t>}</a:t>
            </a:r>
          </a:p>
          <a:p>
            <a:pPr marL="0" indent="0" algn="l">
              <a:buNone/>
            </a:pPr>
            <a:r>
              <a:rPr lang="en-IN" sz="2000" b="1" i="0" u="none" strike="noStrike" baseline="0" dirty="0">
                <a:latin typeface="Courier"/>
              </a:rPr>
              <a:t>}</a:t>
            </a:r>
          </a:p>
          <a:p>
            <a:pPr marL="0" indent="0" algn="l">
              <a:buNone/>
            </a:pPr>
            <a:r>
              <a:rPr lang="en-US" sz="2000" b="1" i="0" u="none" strike="noStrike" baseline="0" dirty="0">
                <a:latin typeface="Palatino-Roman"/>
              </a:rPr>
              <a:t>The output of this program is shown here:</a:t>
            </a:r>
          </a:p>
          <a:p>
            <a:pPr marL="0" indent="0" algn="l">
              <a:buNone/>
            </a:pPr>
            <a:r>
              <a:rPr lang="en-IN" sz="2000" b="1" i="0" u="none" strike="noStrike" baseline="0" dirty="0" err="1">
                <a:latin typeface="Courier"/>
              </a:rPr>
              <a:t>callback</a:t>
            </a:r>
            <a:r>
              <a:rPr lang="en-IN" sz="2000" b="1" i="0" u="none" strike="noStrike" baseline="0" dirty="0">
                <a:latin typeface="Courier"/>
              </a:rPr>
              <a:t> called with 42</a:t>
            </a:r>
          </a:p>
          <a:p>
            <a:pPr algn="l"/>
            <a:r>
              <a:rPr lang="en-US" sz="1800" b="1" i="0" u="none" strike="noStrike" baseline="0" dirty="0">
                <a:latin typeface="Palatino-Bold"/>
              </a:rPr>
              <a:t>c </a:t>
            </a:r>
            <a:r>
              <a:rPr lang="en-US" sz="1800" b="0" i="0" u="none" strike="noStrike" baseline="0" dirty="0">
                <a:latin typeface="Palatino-Roman"/>
              </a:rPr>
              <a:t>is declared to be of the interface type </a:t>
            </a:r>
            <a:r>
              <a:rPr lang="en-US" sz="1800" b="1" i="0" u="none" strike="noStrike" baseline="0" dirty="0">
                <a:latin typeface="Palatino-Bold"/>
              </a:rPr>
              <a:t>Callback</a:t>
            </a:r>
            <a:r>
              <a:rPr lang="en-US" sz="1800" b="0" i="0" u="none" strike="noStrike" baseline="0" dirty="0">
                <a:latin typeface="Palatino-Roman"/>
              </a:rPr>
              <a:t>, yet it was assigned an instance of </a:t>
            </a:r>
            <a:r>
              <a:rPr lang="en-US" sz="1800" b="1" i="0" u="none" strike="noStrike" baseline="0" dirty="0">
                <a:latin typeface="Palatino-Bold"/>
              </a:rPr>
              <a:t>Client</a:t>
            </a:r>
            <a:r>
              <a:rPr lang="en-US" sz="1800" b="0" i="0" u="none" strike="noStrike" baseline="0" dirty="0">
                <a:latin typeface="Palatino-Roman"/>
              </a:rPr>
              <a:t>. </a:t>
            </a:r>
          </a:p>
          <a:p>
            <a:pPr algn="l"/>
            <a:r>
              <a:rPr lang="en-US" sz="1800" b="0" i="0" u="none" strike="noStrike" baseline="0" dirty="0">
                <a:latin typeface="Palatino-Roman"/>
              </a:rPr>
              <a:t>Although </a:t>
            </a:r>
            <a:r>
              <a:rPr lang="en-US" sz="1800" b="1" i="0" u="none" strike="noStrike" baseline="0" dirty="0">
                <a:latin typeface="Palatino-Bold"/>
              </a:rPr>
              <a:t>c </a:t>
            </a:r>
            <a:r>
              <a:rPr lang="en-US" sz="1800" b="0" i="0" u="none" strike="noStrike" baseline="0" dirty="0">
                <a:latin typeface="Palatino-Roman"/>
              </a:rPr>
              <a:t>can be used to access the </a:t>
            </a:r>
            <a:r>
              <a:rPr lang="en-US" sz="1800" b="1" i="0" u="none" strike="noStrike" baseline="0" dirty="0">
                <a:latin typeface="Palatino-Bold"/>
              </a:rPr>
              <a:t>callback( ) </a:t>
            </a:r>
            <a:r>
              <a:rPr lang="en-US" sz="1800" b="0" i="0" u="none" strike="noStrike" baseline="0" dirty="0">
                <a:latin typeface="Palatino-Roman"/>
              </a:rPr>
              <a:t>method, it cannot access any other members of the </a:t>
            </a:r>
            <a:r>
              <a:rPr lang="en-US" sz="1800" b="1" i="0" u="none" strike="noStrike" baseline="0" dirty="0">
                <a:latin typeface="Palatino-Bold"/>
              </a:rPr>
              <a:t>Client </a:t>
            </a:r>
            <a:r>
              <a:rPr lang="en-US" sz="1800" b="0" i="0" u="none" strike="noStrike" baseline="0" dirty="0">
                <a:latin typeface="Palatino-Roman"/>
              </a:rPr>
              <a:t>class.</a:t>
            </a:r>
          </a:p>
          <a:p>
            <a:pPr algn="l"/>
            <a:r>
              <a:rPr lang="en-US" sz="1800" b="0" i="0" u="none" strike="noStrike" baseline="0" dirty="0">
                <a:latin typeface="Palatino-Roman"/>
              </a:rPr>
              <a:t> An interface reference variable only has knowledge of the methods declared by its </a:t>
            </a:r>
            <a:r>
              <a:rPr lang="en-US" sz="1800" b="1" i="0" u="none" strike="noStrike" baseline="0" dirty="0">
                <a:latin typeface="Palatino-Bold"/>
              </a:rPr>
              <a:t>interface </a:t>
            </a:r>
            <a:r>
              <a:rPr lang="en-US" sz="1800" b="0" i="0" u="none" strike="noStrike" baseline="0" dirty="0">
                <a:latin typeface="Palatino-Roman"/>
              </a:rPr>
              <a:t>declaration. Thus, </a:t>
            </a:r>
            <a:r>
              <a:rPr lang="en-US" sz="1800" b="1" i="0" u="none" strike="noStrike" baseline="0" dirty="0">
                <a:latin typeface="Palatino-Bold"/>
              </a:rPr>
              <a:t>c </a:t>
            </a:r>
            <a:r>
              <a:rPr lang="en-US" sz="1800" b="0" i="0" u="none" strike="noStrike" baseline="0" dirty="0">
                <a:latin typeface="Palatino-Roman"/>
              </a:rPr>
              <a:t>could not be used to access </a:t>
            </a:r>
            <a:r>
              <a:rPr lang="en-US" sz="1800" b="1" i="0" u="none" strike="noStrike" baseline="0" dirty="0" err="1">
                <a:latin typeface="Palatino-Bold"/>
              </a:rPr>
              <a:t>nonIfaceMeth</a:t>
            </a:r>
            <a:r>
              <a:rPr lang="en-US" sz="1800" b="1" i="0" u="none" strike="noStrike" baseline="0" dirty="0">
                <a:latin typeface="Palatino-Bold"/>
              </a:rPr>
              <a:t>( ) </a:t>
            </a:r>
            <a:r>
              <a:rPr lang="en-US" sz="1800" b="0" i="0" u="none" strike="noStrike" baseline="0" dirty="0">
                <a:latin typeface="Palatino-Roman"/>
              </a:rPr>
              <a:t>since it is defined by </a:t>
            </a:r>
            <a:r>
              <a:rPr lang="en-US" sz="1800" b="1" i="0" u="none" strike="noStrike" baseline="0" dirty="0">
                <a:latin typeface="Palatino-Bold"/>
              </a:rPr>
              <a:t>Client </a:t>
            </a:r>
            <a:r>
              <a:rPr lang="en-US" sz="1800" b="0" i="0" u="none" strike="noStrike" baseline="0" dirty="0">
                <a:latin typeface="Palatino-Roman"/>
              </a:rPr>
              <a:t>but not </a:t>
            </a:r>
            <a:r>
              <a:rPr lang="en-US" sz="1800" b="1" i="0" u="none" strike="noStrike" baseline="0" dirty="0">
                <a:latin typeface="Palatino-Bold"/>
              </a:rPr>
              <a:t>Callback</a:t>
            </a:r>
            <a:r>
              <a:rPr lang="en-US" sz="1800" b="0" i="0" u="none" strike="noStrike" baseline="0" dirty="0">
                <a:latin typeface="Palatino-Roman"/>
              </a:rPr>
              <a:t>.</a:t>
            </a:r>
            <a:endParaRPr lang="en-IN" sz="7200" b="1" dirty="0"/>
          </a:p>
        </p:txBody>
      </p:sp>
    </p:spTree>
    <p:extLst>
      <p:ext uri="{BB962C8B-B14F-4D97-AF65-F5344CB8AC3E}">
        <p14:creationId xmlns:p14="http://schemas.microsoft.com/office/powerpoint/2010/main" val="1456732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IN" sz="2800" b="1" i="0" u="none" strike="noStrike" baseline="0" dirty="0">
                <a:latin typeface="FranklinGothic-DemiCnd"/>
              </a:rPr>
              <a:t>Implementing Interfaces</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668785" y="577048"/>
            <a:ext cx="11105964" cy="6280951"/>
          </a:xfrm>
        </p:spPr>
        <p:txBody>
          <a:bodyPr>
            <a:normAutofit fontScale="25000" lnSpcReduction="20000"/>
          </a:bodyPr>
          <a:lstStyle/>
          <a:p>
            <a:pPr marL="0" indent="0" algn="l">
              <a:buNone/>
            </a:pPr>
            <a:r>
              <a:rPr lang="en-IN" sz="7200" dirty="0"/>
              <a:t>// Interface</a:t>
            </a:r>
          </a:p>
          <a:p>
            <a:pPr marL="0" indent="0" algn="l">
              <a:buNone/>
            </a:pPr>
            <a:r>
              <a:rPr lang="en-IN" sz="7200" dirty="0">
                <a:solidFill>
                  <a:schemeClr val="accent2">
                    <a:lumMod val="75000"/>
                  </a:schemeClr>
                </a:solidFill>
              </a:rPr>
              <a:t>interface Animal </a:t>
            </a:r>
            <a:r>
              <a:rPr lang="en-IN" sz="7200" dirty="0"/>
              <a:t>{</a:t>
            </a:r>
          </a:p>
          <a:p>
            <a:pPr marL="0" indent="0" algn="l">
              <a:buNone/>
            </a:pPr>
            <a:r>
              <a:rPr lang="en-IN" sz="7200" dirty="0"/>
              <a:t>  public void </a:t>
            </a:r>
            <a:r>
              <a:rPr lang="en-IN" sz="7200" dirty="0" err="1"/>
              <a:t>animalSound</a:t>
            </a:r>
            <a:r>
              <a:rPr lang="en-IN" sz="7200" dirty="0"/>
              <a:t>(); // interface method (does not have a body)</a:t>
            </a:r>
          </a:p>
          <a:p>
            <a:pPr marL="0" indent="0" algn="l">
              <a:buNone/>
            </a:pPr>
            <a:r>
              <a:rPr lang="en-IN" sz="7200" dirty="0"/>
              <a:t>  public void sleep(); // interface method (does not have a body)</a:t>
            </a:r>
          </a:p>
          <a:p>
            <a:pPr marL="0" indent="0" algn="l">
              <a:buNone/>
            </a:pPr>
            <a:r>
              <a:rPr lang="en-IN" sz="7200" dirty="0"/>
              <a:t>}</a:t>
            </a:r>
          </a:p>
          <a:p>
            <a:pPr marL="0" indent="0" algn="l">
              <a:buNone/>
            </a:pPr>
            <a:r>
              <a:rPr lang="en-IN" sz="7200" dirty="0"/>
              <a:t>// Pig "implements" the Animal interface</a:t>
            </a:r>
          </a:p>
          <a:p>
            <a:pPr marL="0" indent="0" algn="l">
              <a:buNone/>
            </a:pPr>
            <a:r>
              <a:rPr lang="en-IN" sz="7200" dirty="0">
                <a:solidFill>
                  <a:schemeClr val="accent2">
                    <a:lumMod val="75000"/>
                  </a:schemeClr>
                </a:solidFill>
              </a:rPr>
              <a:t>class Pig implements Animal </a:t>
            </a:r>
            <a:r>
              <a:rPr lang="en-IN" sz="7200" dirty="0"/>
              <a:t>{</a:t>
            </a:r>
          </a:p>
          <a:p>
            <a:pPr marL="0" indent="0" algn="l">
              <a:buNone/>
            </a:pPr>
            <a:r>
              <a:rPr lang="en-IN" sz="7200" dirty="0"/>
              <a:t>  public void </a:t>
            </a:r>
            <a:r>
              <a:rPr lang="en-IN" sz="7200" dirty="0" err="1">
                <a:solidFill>
                  <a:schemeClr val="accent2">
                    <a:lumMod val="75000"/>
                  </a:schemeClr>
                </a:solidFill>
              </a:rPr>
              <a:t>animalSound</a:t>
            </a:r>
            <a:r>
              <a:rPr lang="en-IN" sz="7200" dirty="0"/>
              <a:t>() {</a:t>
            </a:r>
          </a:p>
          <a:p>
            <a:pPr marL="0" indent="0" algn="l">
              <a:buNone/>
            </a:pPr>
            <a:r>
              <a:rPr lang="en-IN" sz="7200" dirty="0"/>
              <a:t>    // The body of </a:t>
            </a:r>
            <a:r>
              <a:rPr lang="en-IN" sz="7200" dirty="0" err="1"/>
              <a:t>animalSound</a:t>
            </a:r>
            <a:r>
              <a:rPr lang="en-IN" sz="7200" dirty="0"/>
              <a:t>() is provided here</a:t>
            </a:r>
          </a:p>
          <a:p>
            <a:pPr marL="0" indent="0" algn="l">
              <a:buNone/>
            </a:pPr>
            <a:r>
              <a:rPr lang="en-IN" sz="7200" dirty="0"/>
              <a:t>    </a:t>
            </a:r>
            <a:r>
              <a:rPr lang="en-IN" sz="7200" dirty="0" err="1"/>
              <a:t>System.out.println</a:t>
            </a:r>
            <a:r>
              <a:rPr lang="en-IN" sz="7200" dirty="0"/>
              <a:t>("The pig says: wee wee");</a:t>
            </a:r>
          </a:p>
          <a:p>
            <a:pPr marL="0" indent="0" algn="l">
              <a:buNone/>
            </a:pPr>
            <a:r>
              <a:rPr lang="en-IN" sz="7200" dirty="0"/>
              <a:t>  }</a:t>
            </a:r>
          </a:p>
          <a:p>
            <a:pPr marL="0" indent="0" algn="l">
              <a:buNone/>
            </a:pPr>
            <a:r>
              <a:rPr lang="en-IN" sz="7200" dirty="0"/>
              <a:t>  public void </a:t>
            </a:r>
            <a:r>
              <a:rPr lang="en-IN" sz="7200" dirty="0">
                <a:solidFill>
                  <a:schemeClr val="accent2">
                    <a:lumMod val="75000"/>
                  </a:schemeClr>
                </a:solidFill>
              </a:rPr>
              <a:t>sleep</a:t>
            </a:r>
            <a:r>
              <a:rPr lang="en-IN" sz="7200" dirty="0"/>
              <a:t>() {</a:t>
            </a:r>
          </a:p>
          <a:p>
            <a:pPr marL="0" indent="0" algn="l">
              <a:buNone/>
            </a:pPr>
            <a:r>
              <a:rPr lang="en-IN" sz="7200" dirty="0"/>
              <a:t>    // The body of sleep() is provided here</a:t>
            </a:r>
          </a:p>
          <a:p>
            <a:pPr marL="0" indent="0" algn="l">
              <a:buNone/>
            </a:pPr>
            <a:r>
              <a:rPr lang="en-IN" sz="7200" dirty="0"/>
              <a:t>    </a:t>
            </a:r>
            <a:r>
              <a:rPr lang="en-IN" sz="7200" dirty="0" err="1"/>
              <a:t>System.out.println</a:t>
            </a:r>
            <a:r>
              <a:rPr lang="en-IN" sz="7200" dirty="0"/>
              <a:t>("</a:t>
            </a:r>
            <a:r>
              <a:rPr lang="en-IN" sz="7200" dirty="0" err="1"/>
              <a:t>Zzz</a:t>
            </a:r>
            <a:r>
              <a:rPr lang="en-IN" sz="7200" dirty="0"/>
              <a:t>");</a:t>
            </a:r>
          </a:p>
          <a:p>
            <a:pPr marL="0" indent="0" algn="l">
              <a:buNone/>
            </a:pPr>
            <a:r>
              <a:rPr lang="en-IN" sz="7200" dirty="0"/>
              <a:t>  }</a:t>
            </a:r>
          </a:p>
          <a:p>
            <a:pPr marL="0" indent="0" algn="l">
              <a:buNone/>
            </a:pPr>
            <a:r>
              <a:rPr lang="en-IN" sz="7200" dirty="0"/>
              <a:t>}</a:t>
            </a:r>
          </a:p>
        </p:txBody>
      </p:sp>
    </p:spTree>
    <p:extLst>
      <p:ext uri="{BB962C8B-B14F-4D97-AF65-F5344CB8AC3E}">
        <p14:creationId xmlns:p14="http://schemas.microsoft.com/office/powerpoint/2010/main" val="8856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F12D-90B6-4E3B-9740-F4A99A2001B3}"/>
              </a:ext>
            </a:extLst>
          </p:cNvPr>
          <p:cNvSpPr>
            <a:spLocks noGrp="1"/>
          </p:cNvSpPr>
          <p:nvPr>
            <p:ph type="title"/>
          </p:nvPr>
        </p:nvSpPr>
        <p:spPr>
          <a:xfrm>
            <a:off x="581192" y="702156"/>
            <a:ext cx="11029616" cy="478574"/>
          </a:xfrm>
        </p:spPr>
        <p:txBody>
          <a:bodyPr>
            <a:normAutofit fontScale="90000"/>
          </a:bodyPr>
          <a:lstStyle/>
          <a:p>
            <a:r>
              <a:rPr lang="en-US" dirty="0"/>
              <a:t>OBJECTIVES</a:t>
            </a:r>
            <a:endParaRPr lang="en-IN" dirty="0"/>
          </a:p>
        </p:txBody>
      </p:sp>
      <p:sp>
        <p:nvSpPr>
          <p:cNvPr id="3" name="Content Placeholder 2">
            <a:extLst>
              <a:ext uri="{FF2B5EF4-FFF2-40B4-BE49-F238E27FC236}">
                <a16:creationId xmlns:a16="http://schemas.microsoft.com/office/drawing/2014/main" id="{A05BA806-B54F-4DF0-9B88-A805103BFBD7}"/>
              </a:ext>
            </a:extLst>
          </p:cNvPr>
          <p:cNvSpPr>
            <a:spLocks noGrp="1"/>
          </p:cNvSpPr>
          <p:nvPr>
            <p:ph idx="1"/>
          </p:nvPr>
        </p:nvSpPr>
        <p:spPr>
          <a:xfrm>
            <a:off x="581192" y="1349406"/>
            <a:ext cx="11029615" cy="4625944"/>
          </a:xfrm>
        </p:spPr>
        <p:txBody>
          <a:bodyPr>
            <a:normAutofit/>
          </a:bodyPr>
          <a:lstStyle/>
          <a:p>
            <a:r>
              <a:rPr lang="en-US" sz="3600" dirty="0"/>
              <a:t>To explain about interfaces</a:t>
            </a:r>
          </a:p>
          <a:p>
            <a:r>
              <a:rPr lang="en-US" sz="3600" dirty="0"/>
              <a:t>To give an overview of accessing interface</a:t>
            </a:r>
          </a:p>
          <a:p>
            <a:r>
              <a:rPr lang="en-US" sz="3600" dirty="0"/>
              <a:t>Implementation of interfaces</a:t>
            </a:r>
          </a:p>
          <a:p>
            <a:r>
              <a:rPr lang="en-US" sz="3600" dirty="0"/>
              <a:t>Interface vs class.</a:t>
            </a:r>
          </a:p>
          <a:p>
            <a:r>
              <a:rPr lang="en-US" sz="3600" dirty="0"/>
              <a:t>Object stream and serialization</a:t>
            </a:r>
            <a:endParaRPr lang="en-IN" sz="3600" dirty="0"/>
          </a:p>
        </p:txBody>
      </p:sp>
    </p:spTree>
    <p:extLst>
      <p:ext uri="{BB962C8B-B14F-4D97-AF65-F5344CB8AC3E}">
        <p14:creationId xmlns:p14="http://schemas.microsoft.com/office/powerpoint/2010/main" val="86614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1" i="0" u="none" strike="noStrike" baseline="0" dirty="0">
                <a:latin typeface="FranklinGothic-DemiCnd"/>
              </a:rPr>
              <a:t>Accessing Implementations Through Interface References</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lnSpcReduction="10000"/>
          </a:bodyPr>
          <a:lstStyle/>
          <a:p>
            <a:pPr marL="0" indent="0" algn="l">
              <a:buNone/>
            </a:pPr>
            <a:r>
              <a:rPr lang="en-US" sz="1800" b="1" i="0" u="none" strike="noStrike" baseline="0" dirty="0">
                <a:solidFill>
                  <a:schemeClr val="accent2">
                    <a:lumMod val="75000"/>
                  </a:schemeClr>
                </a:solidFill>
                <a:latin typeface="Palatino-Roman"/>
              </a:rPr>
              <a:t>interface Bank{  </a:t>
            </a:r>
          </a:p>
          <a:p>
            <a:pPr marL="0" indent="0" algn="l">
              <a:buNone/>
            </a:pPr>
            <a:r>
              <a:rPr lang="en-US" sz="1800" b="1" i="0" u="none" strike="noStrike" baseline="0" dirty="0">
                <a:solidFill>
                  <a:schemeClr val="accent2">
                    <a:lumMod val="75000"/>
                  </a:schemeClr>
                </a:solidFill>
                <a:latin typeface="Palatino-Roman"/>
              </a:rPr>
              <a:t>float </a:t>
            </a:r>
            <a:r>
              <a:rPr lang="en-US" sz="1800" b="1" i="0" u="none" strike="noStrike" baseline="0" dirty="0" err="1">
                <a:solidFill>
                  <a:schemeClr val="accent2">
                    <a:lumMod val="75000"/>
                  </a:schemeClr>
                </a:solidFill>
                <a:latin typeface="Palatino-Roman"/>
              </a:rPr>
              <a:t>rateOfInterest</a:t>
            </a:r>
            <a:r>
              <a:rPr lang="en-US" sz="1800" b="1" i="0" u="none" strike="noStrike" baseline="0" dirty="0">
                <a:solidFill>
                  <a:schemeClr val="accent2">
                    <a:lumMod val="75000"/>
                  </a:schemeClr>
                </a:solidFill>
                <a:latin typeface="Palatino-Roman"/>
              </a:rPr>
              <a:t>();  </a:t>
            </a:r>
          </a:p>
          <a:p>
            <a:pPr marL="0" indent="0" algn="l">
              <a:buNone/>
            </a:pPr>
            <a:r>
              <a:rPr lang="en-US" sz="1800" b="1" i="0" u="none" strike="noStrike" baseline="0" dirty="0">
                <a:solidFill>
                  <a:schemeClr val="accent2">
                    <a:lumMod val="75000"/>
                  </a:schemeClr>
                </a:solidFill>
                <a:latin typeface="Palatino-Roman"/>
              </a:rPr>
              <a:t>}  </a:t>
            </a:r>
          </a:p>
          <a:p>
            <a:pPr marL="0" indent="0" algn="l">
              <a:buNone/>
            </a:pPr>
            <a:r>
              <a:rPr lang="en-US" sz="1800" b="0" i="0" u="none" strike="noStrike" baseline="0" dirty="0">
                <a:latin typeface="Palatino-Roman"/>
              </a:rPr>
              <a:t>class SBI </a:t>
            </a:r>
            <a:r>
              <a:rPr lang="en-US" sz="1800" b="0" i="0" u="none" strike="noStrike" baseline="0" dirty="0">
                <a:solidFill>
                  <a:schemeClr val="accent2">
                    <a:lumMod val="75000"/>
                  </a:schemeClr>
                </a:solidFill>
                <a:latin typeface="Palatino-Roman"/>
              </a:rPr>
              <a:t>implements Bank</a:t>
            </a:r>
            <a:r>
              <a:rPr lang="en-US" sz="1800" b="0" i="0" u="none" strike="noStrike" baseline="0" dirty="0">
                <a:latin typeface="Palatino-Roman"/>
              </a:rPr>
              <a:t>{  </a:t>
            </a:r>
          </a:p>
          <a:p>
            <a:pPr marL="0" indent="0" algn="l">
              <a:buNone/>
            </a:pPr>
            <a:r>
              <a:rPr lang="en-US" sz="1800" b="0" i="0" u="none" strike="noStrike" baseline="0" dirty="0">
                <a:latin typeface="Palatino-Roman"/>
              </a:rPr>
              <a:t>public float </a:t>
            </a:r>
            <a:r>
              <a:rPr lang="en-US" sz="1800" b="0" i="0" u="none" strike="noStrike" baseline="0" dirty="0" err="1">
                <a:latin typeface="Palatino-Roman"/>
              </a:rPr>
              <a:t>rateOfInterest</a:t>
            </a:r>
            <a:r>
              <a:rPr lang="en-US" sz="1800" b="0" i="0" u="none" strike="noStrike" baseline="0" dirty="0">
                <a:latin typeface="Palatino-Roman"/>
              </a:rPr>
              <a:t>(){return 9.15f;}  </a:t>
            </a:r>
          </a:p>
          <a:p>
            <a:pPr marL="0" indent="0" algn="l">
              <a:buNone/>
            </a:pPr>
            <a:r>
              <a:rPr lang="en-US" sz="1800" b="0" i="0" u="none" strike="noStrike" baseline="0" dirty="0">
                <a:latin typeface="Palatino-Roman"/>
              </a:rPr>
              <a:t>}  </a:t>
            </a:r>
          </a:p>
          <a:p>
            <a:pPr marL="0" indent="0" algn="l">
              <a:buNone/>
            </a:pPr>
            <a:r>
              <a:rPr lang="en-US" sz="1800" b="0" i="0" u="none" strike="noStrike" baseline="0" dirty="0">
                <a:latin typeface="Palatino-Roman"/>
              </a:rPr>
              <a:t>class PNB </a:t>
            </a:r>
            <a:r>
              <a:rPr lang="en-US" sz="1800" b="0" i="0" u="none" strike="noStrike" baseline="0" dirty="0">
                <a:solidFill>
                  <a:schemeClr val="accent2">
                    <a:lumMod val="75000"/>
                  </a:schemeClr>
                </a:solidFill>
                <a:latin typeface="Palatino-Roman"/>
              </a:rPr>
              <a:t>implements Bank</a:t>
            </a:r>
            <a:r>
              <a:rPr lang="en-US" sz="1800" b="0" i="0" u="none" strike="noStrike" baseline="0" dirty="0">
                <a:latin typeface="Palatino-Roman"/>
              </a:rPr>
              <a:t>{  </a:t>
            </a:r>
          </a:p>
          <a:p>
            <a:pPr marL="0" indent="0" algn="l">
              <a:buNone/>
            </a:pPr>
            <a:r>
              <a:rPr lang="en-US" sz="1800" b="0" i="0" u="none" strike="noStrike" baseline="0" dirty="0">
                <a:latin typeface="Palatino-Roman"/>
              </a:rPr>
              <a:t>public float </a:t>
            </a:r>
            <a:r>
              <a:rPr lang="en-US" sz="1800" b="0" i="0" u="none" strike="noStrike" baseline="0" dirty="0" err="1">
                <a:latin typeface="Palatino-Roman"/>
              </a:rPr>
              <a:t>rateOfInterest</a:t>
            </a:r>
            <a:r>
              <a:rPr lang="en-US" sz="1800" b="0" i="0" u="none" strike="noStrike" baseline="0" dirty="0">
                <a:latin typeface="Palatino-Roman"/>
              </a:rPr>
              <a:t>(){return 9.7f;}  </a:t>
            </a:r>
          </a:p>
          <a:p>
            <a:pPr marL="0" indent="0" algn="l">
              <a:buNone/>
            </a:pPr>
            <a:r>
              <a:rPr lang="en-US" sz="1800" b="0" i="0" u="none" strike="noStrike" baseline="0" dirty="0">
                <a:latin typeface="Palatino-Roman"/>
              </a:rPr>
              <a:t>}  </a:t>
            </a:r>
          </a:p>
          <a:p>
            <a:pPr marL="0" indent="0" algn="l">
              <a:buNone/>
            </a:pPr>
            <a:r>
              <a:rPr lang="en-US" sz="1800" b="0" i="0" u="none" strike="noStrike" baseline="0" dirty="0">
                <a:latin typeface="Palatino-Roman"/>
              </a:rPr>
              <a:t>class TestInterface2{  </a:t>
            </a:r>
          </a:p>
          <a:p>
            <a:pPr marL="0" indent="0" algn="l">
              <a:buNone/>
            </a:pPr>
            <a:r>
              <a:rPr lang="en-US" sz="1800" b="0" i="0" u="none" strike="noStrike" baseline="0" dirty="0">
                <a:latin typeface="Palatino-Roman"/>
              </a:rPr>
              <a:t>public static void main(String[] </a:t>
            </a:r>
            <a:r>
              <a:rPr lang="en-US" sz="1800" b="0" i="0" u="none" strike="noStrike" baseline="0" dirty="0" err="1">
                <a:latin typeface="Palatino-Roman"/>
              </a:rPr>
              <a:t>args</a:t>
            </a:r>
            <a:r>
              <a:rPr lang="en-US" sz="1800" b="0" i="0" u="none" strike="noStrike" baseline="0" dirty="0">
                <a:latin typeface="Palatino-Roman"/>
              </a:rPr>
              <a:t>){  </a:t>
            </a:r>
          </a:p>
          <a:p>
            <a:pPr marL="0" indent="0" algn="l">
              <a:buNone/>
            </a:pPr>
            <a:r>
              <a:rPr lang="en-US" sz="1800" b="0" i="0" u="none" strike="noStrike" baseline="0" dirty="0">
                <a:highlight>
                  <a:srgbClr val="00FFFF"/>
                </a:highlight>
                <a:latin typeface="Palatino-Roman"/>
              </a:rPr>
              <a:t>Bank b=new SBI();  </a:t>
            </a:r>
          </a:p>
          <a:p>
            <a:pPr marL="0" indent="0" algn="l">
              <a:buNone/>
            </a:pPr>
            <a:r>
              <a:rPr lang="en-US" sz="1800" b="0" i="0" u="none" strike="noStrike" baseline="0" dirty="0" err="1">
                <a:latin typeface="Palatino-Roman"/>
              </a:rPr>
              <a:t>System.out.println</a:t>
            </a:r>
            <a:r>
              <a:rPr lang="en-US" sz="1800" b="0" i="0" u="none" strike="noStrike" baseline="0" dirty="0">
                <a:latin typeface="Palatino-Roman"/>
              </a:rPr>
              <a:t>("ROI: "+</a:t>
            </a:r>
            <a:r>
              <a:rPr lang="en-US" sz="1800" b="0" i="0" u="none" strike="noStrike" baseline="0" dirty="0" err="1">
                <a:latin typeface="Palatino-Roman"/>
              </a:rPr>
              <a:t>b.rateOfInterest</a:t>
            </a:r>
            <a:r>
              <a:rPr lang="en-US" sz="1800" b="0" i="0" u="none" strike="noStrike" baseline="0" dirty="0">
                <a:latin typeface="Palatino-Roman"/>
              </a:rPr>
              <a:t>());  </a:t>
            </a:r>
          </a:p>
          <a:p>
            <a:pPr marL="0" indent="0" algn="l">
              <a:buNone/>
            </a:pPr>
            <a:r>
              <a:rPr lang="en-US" sz="1800" b="0" i="0" u="none" strike="noStrike" baseline="0" dirty="0">
                <a:latin typeface="Palatino-Roman"/>
              </a:rPr>
              <a:t>}} .</a:t>
            </a:r>
            <a:endParaRPr lang="en-IN" sz="7200" b="1" dirty="0">
              <a:highlight>
                <a:srgbClr val="00FFFF"/>
              </a:highlight>
            </a:endParaRPr>
          </a:p>
        </p:txBody>
      </p:sp>
    </p:spTree>
    <p:extLst>
      <p:ext uri="{BB962C8B-B14F-4D97-AF65-F5344CB8AC3E}">
        <p14:creationId xmlns:p14="http://schemas.microsoft.com/office/powerpoint/2010/main" val="2899237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lnSpcReduction="10000"/>
          </a:bodyPr>
          <a:lstStyle/>
          <a:p>
            <a:pPr algn="just"/>
            <a:r>
              <a:rPr lang="en-US" sz="2800" b="1" dirty="0">
                <a:solidFill>
                  <a:srgbClr val="00B0F0"/>
                </a:solidFill>
              </a:rPr>
              <a:t>Serialization</a:t>
            </a:r>
            <a:r>
              <a:rPr lang="en-US" sz="2800" dirty="0">
                <a:solidFill>
                  <a:schemeClr val="tx1"/>
                </a:solidFill>
              </a:rPr>
              <a:t> is the process of writing the state of an object to a byte stream. </a:t>
            </a:r>
          </a:p>
          <a:p>
            <a:pPr algn="just"/>
            <a:r>
              <a:rPr lang="en-US" sz="2800" dirty="0">
                <a:solidFill>
                  <a:srgbClr val="002060"/>
                </a:solidFill>
              </a:rPr>
              <a:t>This is useful when you want to save the state of your program to a persistent storage area, such as a file.</a:t>
            </a:r>
          </a:p>
          <a:p>
            <a:pPr algn="just"/>
            <a:r>
              <a:rPr lang="en-US" sz="2800" dirty="0">
                <a:solidFill>
                  <a:schemeClr val="tx1"/>
                </a:solidFill>
              </a:rPr>
              <a:t>At a later time, you may restore these objects by using the process of </a:t>
            </a:r>
            <a:r>
              <a:rPr lang="en-US" sz="2800" b="1" dirty="0">
                <a:solidFill>
                  <a:srgbClr val="002060"/>
                </a:solidFill>
              </a:rPr>
              <a:t>deserialization</a:t>
            </a:r>
            <a:r>
              <a:rPr lang="en-US" sz="2800" dirty="0">
                <a:solidFill>
                  <a:srgbClr val="002060"/>
                </a:solidFill>
              </a:rPr>
              <a:t>.</a:t>
            </a:r>
          </a:p>
          <a:p>
            <a:pPr algn="just"/>
            <a:r>
              <a:rPr lang="en-US" sz="2800" dirty="0">
                <a:solidFill>
                  <a:schemeClr val="tx1"/>
                </a:solidFill>
              </a:rPr>
              <a:t>Serialization is also needed to implement Remote Method Invocation (RMI). RMI allows a Java object on one machine to invoke a method of a Java object on a different machine. </a:t>
            </a:r>
          </a:p>
          <a:p>
            <a:pPr algn="just"/>
            <a:r>
              <a:rPr lang="en-US" sz="2800" dirty="0">
                <a:solidFill>
                  <a:schemeClr val="tx1"/>
                </a:solidFill>
              </a:rPr>
              <a:t>An object may be supplied as an argument to that remote method. The sending machine serializes the object and transmits it. The receiving machine deserializes it.</a:t>
            </a:r>
            <a:endParaRPr lang="en-IN" sz="2800" dirty="0">
              <a:solidFill>
                <a:schemeClr val="tx1"/>
              </a:solidFill>
            </a:endParaRPr>
          </a:p>
        </p:txBody>
      </p:sp>
    </p:spTree>
    <p:extLst>
      <p:ext uri="{BB962C8B-B14F-4D97-AF65-F5344CB8AC3E}">
        <p14:creationId xmlns:p14="http://schemas.microsoft.com/office/powerpoint/2010/main" val="415563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8" y="736847"/>
            <a:ext cx="11105964" cy="5925844"/>
          </a:xfrm>
        </p:spPr>
        <p:txBody>
          <a:bodyPr>
            <a:normAutofit fontScale="92500" lnSpcReduction="20000"/>
          </a:bodyPr>
          <a:lstStyle/>
          <a:p>
            <a:pPr algn="just">
              <a:buFont typeface="Wingdings" panose="05000000000000000000" pitchFamily="2" charset="2"/>
              <a:buChar char="§"/>
            </a:pPr>
            <a:r>
              <a:rPr lang="en-US" sz="2800" dirty="0">
                <a:solidFill>
                  <a:schemeClr val="tx1"/>
                </a:solidFill>
              </a:rPr>
              <a:t>Serialization in Java is a mechanism of writing the state of an object into a byte-stream. It is mainly used in Hibernate, RMI, JPA, EJB and JMS technologies.</a:t>
            </a:r>
          </a:p>
          <a:p>
            <a:pPr algn="just">
              <a:buFont typeface="Wingdings" panose="05000000000000000000" pitchFamily="2" charset="2"/>
              <a:buChar char="§"/>
            </a:pPr>
            <a:r>
              <a:rPr lang="en-US" sz="2800" dirty="0">
                <a:solidFill>
                  <a:schemeClr val="tx1"/>
                </a:solidFill>
              </a:rPr>
              <a:t>The reverse operation of serialization is called deserialization where byte-stream is converted into an object.</a:t>
            </a:r>
          </a:p>
          <a:p>
            <a:pPr algn="just">
              <a:buFont typeface="Wingdings" panose="05000000000000000000" pitchFamily="2" charset="2"/>
              <a:buChar char="§"/>
            </a:pPr>
            <a:r>
              <a:rPr lang="en-US" sz="2800" dirty="0">
                <a:solidFill>
                  <a:schemeClr val="tx1"/>
                </a:solidFill>
              </a:rPr>
              <a:t> The serialization and deserialization process is platform-independent, it means you can serialize an object in a platform and deserialize in different platform.</a:t>
            </a:r>
          </a:p>
          <a:p>
            <a:pPr algn="just">
              <a:buFont typeface="Wingdings" panose="05000000000000000000" pitchFamily="2" charset="2"/>
              <a:buChar char="§"/>
            </a:pPr>
            <a:r>
              <a:rPr lang="en-US" sz="2800" dirty="0">
                <a:solidFill>
                  <a:schemeClr val="tx1"/>
                </a:solidFill>
              </a:rPr>
              <a:t>For serializing the object, we call the </a:t>
            </a:r>
            <a:r>
              <a:rPr lang="en-US" sz="2800" dirty="0" err="1">
                <a:solidFill>
                  <a:schemeClr val="tx1"/>
                </a:solidFill>
              </a:rPr>
              <a:t>writeObject</a:t>
            </a:r>
            <a:r>
              <a:rPr lang="en-US" sz="2800" dirty="0">
                <a:solidFill>
                  <a:schemeClr val="tx1"/>
                </a:solidFill>
              </a:rPr>
              <a:t>() method </a:t>
            </a:r>
            <a:r>
              <a:rPr lang="en-US" sz="2800" dirty="0" err="1">
                <a:solidFill>
                  <a:schemeClr val="tx1"/>
                </a:solidFill>
              </a:rPr>
              <a:t>ObjectOutputStream</a:t>
            </a:r>
            <a:r>
              <a:rPr lang="en-US" sz="2800" dirty="0">
                <a:solidFill>
                  <a:schemeClr val="tx1"/>
                </a:solidFill>
              </a:rPr>
              <a:t>, and for deserialization we call the </a:t>
            </a:r>
            <a:r>
              <a:rPr lang="en-US" sz="2800" dirty="0" err="1">
                <a:solidFill>
                  <a:schemeClr val="tx1"/>
                </a:solidFill>
              </a:rPr>
              <a:t>readObject</a:t>
            </a:r>
            <a:r>
              <a:rPr lang="en-US" sz="2800" dirty="0">
                <a:solidFill>
                  <a:schemeClr val="tx1"/>
                </a:solidFill>
              </a:rPr>
              <a:t>() method of </a:t>
            </a:r>
            <a:r>
              <a:rPr lang="en-US" sz="2800" dirty="0" err="1">
                <a:solidFill>
                  <a:schemeClr val="tx1"/>
                </a:solidFill>
              </a:rPr>
              <a:t>ObjectInputStream</a:t>
            </a:r>
            <a:r>
              <a:rPr lang="en-US" sz="2800" dirty="0">
                <a:solidFill>
                  <a:schemeClr val="tx1"/>
                </a:solidFill>
              </a:rPr>
              <a:t> class.</a:t>
            </a:r>
          </a:p>
          <a:p>
            <a:pPr algn="just">
              <a:buFont typeface="Wingdings" panose="05000000000000000000" pitchFamily="2" charset="2"/>
              <a:buChar char="§"/>
            </a:pPr>
            <a:r>
              <a:rPr lang="en-US" sz="2800" dirty="0">
                <a:solidFill>
                  <a:schemeClr val="tx1"/>
                </a:solidFill>
              </a:rPr>
              <a:t>We must have to implement the Serializable interface for serializing the object.[</a:t>
            </a:r>
            <a:r>
              <a:rPr lang="en-IN" sz="2800" b="0" i="0" dirty="0" err="1">
                <a:solidFill>
                  <a:schemeClr val="tx1"/>
                </a:solidFill>
                <a:effectLst/>
                <a:latin typeface="erdana"/>
              </a:rPr>
              <a:t>java.io.Serializable</a:t>
            </a:r>
            <a:r>
              <a:rPr lang="en-IN" sz="2800" b="0" i="0" dirty="0">
                <a:solidFill>
                  <a:schemeClr val="tx1"/>
                </a:solidFill>
                <a:effectLst/>
                <a:latin typeface="erdana"/>
              </a:rPr>
              <a:t> interface]</a:t>
            </a:r>
          </a:p>
          <a:p>
            <a:pPr algn="just">
              <a:buFont typeface="Wingdings" panose="05000000000000000000" pitchFamily="2" charset="2"/>
              <a:buChar char="§"/>
            </a:pPr>
            <a:endParaRPr lang="en-IN" sz="2800" dirty="0">
              <a:highlight>
                <a:srgbClr val="00FFFF"/>
              </a:highlight>
            </a:endParaRPr>
          </a:p>
        </p:txBody>
      </p:sp>
    </p:spTree>
    <p:extLst>
      <p:ext uri="{BB962C8B-B14F-4D97-AF65-F5344CB8AC3E}">
        <p14:creationId xmlns:p14="http://schemas.microsoft.com/office/powerpoint/2010/main" val="182912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8" y="736847"/>
            <a:ext cx="11105964" cy="5925844"/>
          </a:xfrm>
        </p:spPr>
        <p:txBody>
          <a:bodyPr>
            <a:normAutofit/>
          </a:bodyPr>
          <a:lstStyle/>
          <a:p>
            <a:pPr marL="0" indent="0" algn="just">
              <a:buNone/>
            </a:pPr>
            <a:endParaRPr lang="en-IN" sz="2800" dirty="0">
              <a:highlight>
                <a:srgbClr val="00FFFF"/>
              </a:highlight>
            </a:endParaRPr>
          </a:p>
        </p:txBody>
      </p:sp>
      <p:pic>
        <p:nvPicPr>
          <p:cNvPr id="2050" name="Picture 2">
            <a:extLst>
              <a:ext uri="{FF2B5EF4-FFF2-40B4-BE49-F238E27FC236}">
                <a16:creationId xmlns:a16="http://schemas.microsoft.com/office/drawing/2014/main" id="{9ADD3D60-8BF0-4653-8403-569B1C430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95" y="985421"/>
            <a:ext cx="9836457" cy="520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81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8" y="736847"/>
            <a:ext cx="11105964" cy="5925844"/>
          </a:xfrm>
        </p:spPr>
        <p:txBody>
          <a:bodyPr>
            <a:normAutofit/>
          </a:bodyPr>
          <a:lstStyle/>
          <a:p>
            <a:pPr algn="just">
              <a:buFont typeface="Wingdings" panose="05000000000000000000" pitchFamily="2" charset="2"/>
              <a:buChar char="§"/>
            </a:pPr>
            <a:r>
              <a:rPr lang="en-US" sz="2400" dirty="0">
                <a:solidFill>
                  <a:schemeClr val="tx1"/>
                </a:solidFill>
              </a:rPr>
              <a:t>Serializable is a marker interface (has no data member and method). It is used to "mark" Java classes so that the objects of these classes may get a certain capability. </a:t>
            </a:r>
          </a:p>
          <a:p>
            <a:pPr algn="just">
              <a:buFont typeface="Wingdings" panose="05000000000000000000" pitchFamily="2" charset="2"/>
              <a:buChar char="§"/>
            </a:pPr>
            <a:r>
              <a:rPr lang="en-US" sz="2400" dirty="0">
                <a:solidFill>
                  <a:schemeClr val="tx1"/>
                </a:solidFill>
              </a:rPr>
              <a:t>It must be implemented by the class whose object you want to persist.</a:t>
            </a:r>
          </a:p>
          <a:p>
            <a:pPr marL="0" indent="0" algn="just">
              <a:buNone/>
            </a:pPr>
            <a:r>
              <a:rPr lang="en-IN" sz="2400" b="1" u="sng" dirty="0">
                <a:solidFill>
                  <a:schemeClr val="tx1"/>
                </a:solidFill>
              </a:rPr>
              <a:t>Advantages of Java Serialization</a:t>
            </a:r>
          </a:p>
          <a:p>
            <a:pPr marL="514350" indent="-514350" algn="just">
              <a:buFont typeface="+mj-lt"/>
              <a:buAutoNum type="arabicPeriod"/>
            </a:pPr>
            <a:r>
              <a:rPr lang="en-US" sz="2400" dirty="0">
                <a:solidFill>
                  <a:schemeClr val="tx1"/>
                </a:solidFill>
              </a:rPr>
              <a:t>It is mainly used to travel object's state on the network (which is known as marshaling).</a:t>
            </a:r>
          </a:p>
          <a:p>
            <a:pPr marL="514350" indent="-514350" algn="just">
              <a:buFont typeface="+mj-lt"/>
              <a:buAutoNum type="arabicPeriod"/>
            </a:pPr>
            <a:r>
              <a:rPr lang="en-US" sz="2400" dirty="0">
                <a:solidFill>
                  <a:schemeClr val="tx1"/>
                </a:solidFill>
              </a:rPr>
              <a:t> To save/persist state of an object.</a:t>
            </a:r>
          </a:p>
          <a:p>
            <a:pPr marL="514350" indent="-514350" algn="just">
              <a:buFont typeface="+mj-lt"/>
              <a:buAutoNum type="arabicPeriod"/>
            </a:pPr>
            <a:endParaRPr lang="en-US" sz="2800" b="0" i="0" dirty="0">
              <a:solidFill>
                <a:srgbClr val="000000"/>
              </a:solidFill>
              <a:effectLst/>
              <a:latin typeface="verdana" panose="020B0604030504040204" pitchFamily="34" charset="0"/>
            </a:endParaRPr>
          </a:p>
          <a:p>
            <a:pPr algn="just">
              <a:buFont typeface="Wingdings" panose="05000000000000000000" pitchFamily="2" charset="2"/>
              <a:buChar char="§"/>
            </a:pPr>
            <a:endParaRPr lang="en-IN" sz="2800" dirty="0"/>
          </a:p>
        </p:txBody>
      </p:sp>
    </p:spTree>
    <p:extLst>
      <p:ext uri="{BB962C8B-B14F-4D97-AF65-F5344CB8AC3E}">
        <p14:creationId xmlns:p14="http://schemas.microsoft.com/office/powerpoint/2010/main" val="3817187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8" y="736847"/>
            <a:ext cx="11434438" cy="5619565"/>
          </a:xfrm>
        </p:spPr>
        <p:txBody>
          <a:bodyPr>
            <a:normAutofit/>
          </a:bodyPr>
          <a:lstStyle/>
          <a:p>
            <a:pPr marL="0" indent="0" algn="just">
              <a:buNone/>
            </a:pPr>
            <a:r>
              <a:rPr lang="en-US" sz="2600" b="1" u="sng" dirty="0">
                <a:solidFill>
                  <a:schemeClr val="tx1"/>
                </a:solidFill>
              </a:rPr>
              <a:t>POINTS TO REMEMBER</a:t>
            </a:r>
          </a:p>
          <a:p>
            <a:pPr marL="0" indent="0" algn="just">
              <a:buNone/>
            </a:pPr>
            <a:r>
              <a:rPr lang="en-US" sz="2600" dirty="0">
                <a:solidFill>
                  <a:schemeClr val="tx1"/>
                </a:solidFill>
              </a:rPr>
              <a:t>1. If a parent class has implemented Serializable interface then child class doesn’t need to implement it but vice-versa is not true.</a:t>
            </a:r>
          </a:p>
          <a:p>
            <a:pPr marL="0" indent="0" algn="just">
              <a:buNone/>
            </a:pPr>
            <a:r>
              <a:rPr lang="en-US" sz="2600" dirty="0">
                <a:solidFill>
                  <a:schemeClr val="tx1"/>
                </a:solidFill>
              </a:rPr>
              <a:t>2. Only non-static data members are saved via Serialization process.</a:t>
            </a:r>
          </a:p>
          <a:p>
            <a:pPr marL="0" indent="0" algn="just">
              <a:buNone/>
            </a:pPr>
            <a:r>
              <a:rPr lang="en-US" sz="2600" dirty="0">
                <a:solidFill>
                  <a:schemeClr val="tx1"/>
                </a:solidFill>
              </a:rPr>
              <a:t>3. Static data members and transient data members are not saved via Serialization process. So, if you don’t want to save value of a non-static data member then make it transient.</a:t>
            </a:r>
          </a:p>
          <a:p>
            <a:pPr marL="0" indent="0" algn="just">
              <a:buNone/>
            </a:pPr>
            <a:r>
              <a:rPr lang="en-US" sz="2600" dirty="0">
                <a:solidFill>
                  <a:schemeClr val="tx1"/>
                </a:solidFill>
              </a:rPr>
              <a:t>4. Associated objects must be implementing Serializable interface.</a:t>
            </a:r>
          </a:p>
          <a:p>
            <a:pPr algn="just">
              <a:buFont typeface="Wingdings" panose="05000000000000000000" pitchFamily="2" charset="2"/>
              <a:buChar char="§"/>
            </a:pPr>
            <a:endParaRPr lang="en-IN" sz="2800" dirty="0"/>
          </a:p>
        </p:txBody>
      </p:sp>
    </p:spTree>
    <p:extLst>
      <p:ext uri="{BB962C8B-B14F-4D97-AF65-F5344CB8AC3E}">
        <p14:creationId xmlns:p14="http://schemas.microsoft.com/office/powerpoint/2010/main" val="3987359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IN" b="0" i="0" dirty="0">
                <a:solidFill>
                  <a:srgbClr val="000000"/>
                </a:solidFill>
                <a:effectLst/>
                <a:latin typeface="Arial" panose="020B0604020202020204" pitchFamily="34" charset="0"/>
              </a:rPr>
              <a:t>object stream classes</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8" y="692458"/>
            <a:ext cx="11105964" cy="5925844"/>
          </a:xfrm>
        </p:spPr>
        <p:txBody>
          <a:bodyPr>
            <a:normAutofit fontScale="92500" lnSpcReduction="10000"/>
          </a:bodyPr>
          <a:lstStyle/>
          <a:p>
            <a:pPr marL="0" indent="0" algn="l">
              <a:buNone/>
            </a:pPr>
            <a:r>
              <a:rPr lang="en-US" sz="2400" dirty="0">
                <a:solidFill>
                  <a:srgbClr val="FF0000"/>
                </a:solidFill>
                <a:latin typeface="Palatino-Roman"/>
              </a:rPr>
              <a:t>The object stream classes :</a:t>
            </a:r>
          </a:p>
          <a:p>
            <a:pPr marL="457200" indent="-457200" algn="l">
              <a:buFont typeface="+mj-lt"/>
              <a:buAutoNum type="arabicPeriod"/>
            </a:pPr>
            <a:r>
              <a:rPr lang="en-US" sz="2400" b="1" dirty="0" err="1">
                <a:solidFill>
                  <a:srgbClr val="FF0000"/>
                </a:solidFill>
                <a:latin typeface="Palatino-Roman"/>
              </a:rPr>
              <a:t>ObjectInputStream</a:t>
            </a:r>
            <a:r>
              <a:rPr lang="en-US" sz="2400" b="1" dirty="0">
                <a:solidFill>
                  <a:srgbClr val="FF0000"/>
                </a:solidFill>
                <a:latin typeface="Palatino-Roman"/>
              </a:rPr>
              <a:t> </a:t>
            </a:r>
          </a:p>
          <a:p>
            <a:pPr marL="457200" indent="-457200" algn="l">
              <a:buFont typeface="+mj-lt"/>
              <a:buAutoNum type="arabicPeriod"/>
            </a:pPr>
            <a:r>
              <a:rPr lang="en-US" sz="2400" b="1" dirty="0" err="1">
                <a:solidFill>
                  <a:srgbClr val="FF0000"/>
                </a:solidFill>
                <a:latin typeface="Palatino-Roman"/>
              </a:rPr>
              <a:t>ObjectOutputStream</a:t>
            </a:r>
            <a:r>
              <a:rPr lang="en-US" sz="2400" b="1" dirty="0">
                <a:solidFill>
                  <a:srgbClr val="FF0000"/>
                </a:solidFill>
                <a:latin typeface="Palatino-Roman"/>
              </a:rPr>
              <a:t>.</a:t>
            </a:r>
          </a:p>
          <a:p>
            <a:pPr algn="just">
              <a:buFont typeface="Wingdings" panose="05000000000000000000" pitchFamily="2" charset="2"/>
              <a:buChar char="ü"/>
            </a:pPr>
            <a:r>
              <a:rPr lang="en-US" sz="2400" dirty="0"/>
              <a:t>These classes implement </a:t>
            </a:r>
            <a:r>
              <a:rPr lang="en-US" sz="2400" dirty="0" err="1"/>
              <a:t>ObjectInput</a:t>
            </a:r>
            <a:r>
              <a:rPr lang="en-US" sz="2400" dirty="0"/>
              <a:t> and </a:t>
            </a:r>
            <a:r>
              <a:rPr lang="en-US" sz="2400" dirty="0" err="1"/>
              <a:t>ObjectOutput</a:t>
            </a:r>
            <a:r>
              <a:rPr lang="en-US" sz="2400" dirty="0"/>
              <a:t>, which are </a:t>
            </a:r>
            <a:r>
              <a:rPr lang="en-US" sz="2400" dirty="0" err="1"/>
              <a:t>subinterfaces</a:t>
            </a:r>
            <a:r>
              <a:rPr lang="en-US" sz="2400" dirty="0"/>
              <a:t> of </a:t>
            </a:r>
            <a:r>
              <a:rPr lang="en-US" sz="2400" dirty="0" err="1"/>
              <a:t>DataInput</a:t>
            </a:r>
            <a:r>
              <a:rPr lang="en-US" sz="2400" dirty="0"/>
              <a:t> and </a:t>
            </a:r>
            <a:r>
              <a:rPr lang="en-US" sz="2400" dirty="0" err="1"/>
              <a:t>DataOutput</a:t>
            </a:r>
            <a:r>
              <a:rPr lang="en-US" sz="2400" dirty="0"/>
              <a:t>.</a:t>
            </a:r>
          </a:p>
          <a:p>
            <a:pPr algn="just">
              <a:buFont typeface="Wingdings" panose="05000000000000000000" pitchFamily="2" charset="2"/>
              <a:buChar char="ü"/>
            </a:pPr>
            <a:r>
              <a:rPr lang="en-US" sz="2400" dirty="0"/>
              <a:t>Classes </a:t>
            </a:r>
            <a:r>
              <a:rPr lang="en-US" sz="2400" dirty="0" err="1"/>
              <a:t>ObjectInputStream</a:t>
            </a:r>
            <a:r>
              <a:rPr lang="en-US" sz="2400" dirty="0"/>
              <a:t> and </a:t>
            </a:r>
            <a:r>
              <a:rPr lang="en-US" sz="2400" dirty="0" err="1"/>
              <a:t>ObjectOutputStream</a:t>
            </a:r>
            <a:r>
              <a:rPr lang="en-US" sz="2400" dirty="0"/>
              <a:t> are high-level streams that contain the methods for serializing and deserializing an object.</a:t>
            </a:r>
          </a:p>
          <a:p>
            <a:pPr algn="just">
              <a:buFont typeface="Wingdings" panose="05000000000000000000" pitchFamily="2" charset="2"/>
              <a:buChar char="ü"/>
            </a:pPr>
            <a:r>
              <a:rPr lang="en-US" sz="2400" dirty="0"/>
              <a:t>The </a:t>
            </a:r>
            <a:r>
              <a:rPr lang="en-US" sz="2400" dirty="0" err="1"/>
              <a:t>ObjectOutputStream</a:t>
            </a:r>
            <a:r>
              <a:rPr lang="en-US" sz="2400" dirty="0"/>
              <a:t> class is used to write primitive data types, and Java objects to an </a:t>
            </a:r>
            <a:r>
              <a:rPr lang="en-US" sz="2400" dirty="0" err="1"/>
              <a:t>OutputStream</a:t>
            </a:r>
            <a:r>
              <a:rPr lang="en-US" sz="2400" dirty="0"/>
              <a:t>. Only objects that support the </a:t>
            </a:r>
            <a:r>
              <a:rPr lang="en-US" sz="2400" dirty="0" err="1"/>
              <a:t>java.io.Serializable</a:t>
            </a:r>
            <a:r>
              <a:rPr lang="en-US" sz="2400" dirty="0"/>
              <a:t> interface can be written to streams.</a:t>
            </a:r>
          </a:p>
          <a:p>
            <a:pPr algn="just">
              <a:buFont typeface="Wingdings" panose="05000000000000000000" pitchFamily="2" charset="2"/>
              <a:buChar char="ü"/>
            </a:pPr>
            <a:r>
              <a:rPr lang="en-US" sz="2400" dirty="0"/>
              <a:t>The </a:t>
            </a:r>
            <a:r>
              <a:rPr lang="en-US" sz="2400" dirty="0" err="1"/>
              <a:t>ObjectOutputStream</a:t>
            </a:r>
            <a:r>
              <a:rPr lang="en-US" sz="2400" dirty="0"/>
              <a:t> class contains many write methods for writing various data types</a:t>
            </a:r>
          </a:p>
          <a:p>
            <a:pPr marL="0" indent="0" algn="just">
              <a:buNone/>
            </a:pPr>
            <a:r>
              <a:rPr lang="en-US" sz="2400" b="1" dirty="0">
                <a:latin typeface="Arial Rounded MT Bold" panose="020F0704030504030204" pitchFamily="34" charset="0"/>
              </a:rPr>
              <a:t>	</a:t>
            </a:r>
            <a:r>
              <a:rPr lang="en-US" sz="2400" b="1" dirty="0">
                <a:solidFill>
                  <a:srgbClr val="0070C0"/>
                </a:solidFill>
                <a:latin typeface="Arial Rounded MT Bold" panose="020F0704030504030204" pitchFamily="34" charset="0"/>
              </a:rPr>
              <a:t>public final void </a:t>
            </a:r>
            <a:r>
              <a:rPr lang="en-US" sz="2400" b="1" dirty="0" err="1">
                <a:solidFill>
                  <a:srgbClr val="0070C0"/>
                </a:solidFill>
                <a:latin typeface="Arial Rounded MT Bold" panose="020F0704030504030204" pitchFamily="34" charset="0"/>
              </a:rPr>
              <a:t>writeObject</a:t>
            </a:r>
            <a:r>
              <a:rPr lang="en-US" sz="2400" b="1" dirty="0">
                <a:solidFill>
                  <a:srgbClr val="0070C0"/>
                </a:solidFill>
                <a:latin typeface="Arial Rounded MT Bold" panose="020F0704030504030204" pitchFamily="34" charset="0"/>
              </a:rPr>
              <a:t>(Object x) throws </a:t>
            </a:r>
            <a:r>
              <a:rPr lang="en-US" sz="2400" b="1" dirty="0" err="1">
                <a:solidFill>
                  <a:srgbClr val="0070C0"/>
                </a:solidFill>
                <a:latin typeface="Arial Rounded MT Bold" panose="020F0704030504030204" pitchFamily="34" charset="0"/>
              </a:rPr>
              <a:t>IOException</a:t>
            </a:r>
            <a:endParaRPr lang="en-US" sz="2400" b="1" dirty="0">
              <a:solidFill>
                <a:srgbClr val="0070C0"/>
              </a:solidFill>
              <a:highlight>
                <a:srgbClr val="00FFFF"/>
              </a:highlight>
              <a:latin typeface="Arial Rounded MT Bold" panose="020F0704030504030204" pitchFamily="34" charset="0"/>
            </a:endParaRPr>
          </a:p>
          <a:p>
            <a:pPr algn="just">
              <a:buFont typeface="Wingdings" panose="05000000000000000000" pitchFamily="2" charset="2"/>
              <a:buChar char="ü"/>
            </a:pPr>
            <a:r>
              <a:rPr lang="en-US" sz="2400" dirty="0">
                <a:highlight>
                  <a:srgbClr val="00FFFF"/>
                </a:highlight>
              </a:rPr>
              <a:t>The above method serializes an Object and sends it to the output stream.</a:t>
            </a:r>
          </a:p>
        </p:txBody>
      </p:sp>
    </p:spTree>
    <p:extLst>
      <p:ext uri="{BB962C8B-B14F-4D97-AF65-F5344CB8AC3E}">
        <p14:creationId xmlns:p14="http://schemas.microsoft.com/office/powerpoint/2010/main" val="57810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sz="2800" dirty="0" err="1"/>
              <a:t>ObjectOutputStream</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a:bodyPr>
          <a:lstStyle/>
          <a:p>
            <a:pPr marL="0" indent="0" algn="l">
              <a:buNone/>
            </a:pPr>
            <a:endParaRPr lang="en-US" sz="2400" dirty="0"/>
          </a:p>
        </p:txBody>
      </p:sp>
      <p:pic>
        <p:nvPicPr>
          <p:cNvPr id="3" name="Picture 2">
            <a:extLst>
              <a:ext uri="{FF2B5EF4-FFF2-40B4-BE49-F238E27FC236}">
                <a16:creationId xmlns:a16="http://schemas.microsoft.com/office/drawing/2014/main" id="{DDD03C91-AE48-4486-BFEF-E005EFF84B03}"/>
              </a:ext>
            </a:extLst>
          </p:cNvPr>
          <p:cNvPicPr>
            <a:picLocks noChangeAspect="1"/>
          </p:cNvPicPr>
          <p:nvPr/>
        </p:nvPicPr>
        <p:blipFill>
          <a:blip r:embed="rId2"/>
          <a:stretch>
            <a:fillRect/>
          </a:stretch>
        </p:blipFill>
        <p:spPr>
          <a:xfrm>
            <a:off x="946820" y="1030430"/>
            <a:ext cx="10025045" cy="5299969"/>
          </a:xfrm>
          <a:prstGeom prst="rect">
            <a:avLst/>
          </a:prstGeom>
        </p:spPr>
      </p:pic>
    </p:spTree>
    <p:extLst>
      <p:ext uri="{BB962C8B-B14F-4D97-AF65-F5344CB8AC3E}">
        <p14:creationId xmlns:p14="http://schemas.microsoft.com/office/powerpoint/2010/main" val="2276098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488271"/>
          </a:xfrm>
        </p:spPr>
        <p:txBody>
          <a:bodyPr>
            <a:normAutofit fontScale="90000"/>
          </a:bodyPr>
          <a:lstStyle/>
          <a:p>
            <a:pPr algn="l"/>
            <a:r>
              <a:rPr lang="en-IN" b="0" i="0" dirty="0" err="1">
                <a:solidFill>
                  <a:srgbClr val="610B38"/>
                </a:solidFill>
                <a:effectLst/>
                <a:latin typeface="erdana"/>
              </a:rPr>
              <a:t>ObjectInputStream</a:t>
            </a:r>
            <a:r>
              <a:rPr lang="en-IN" b="0" i="0" dirty="0">
                <a:solidFill>
                  <a:srgbClr val="610B38"/>
                </a:solidFill>
                <a:effectLst/>
                <a:latin typeface="erdana"/>
              </a:rPr>
              <a:t> class</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55107" y="816746"/>
            <a:ext cx="11567603" cy="6041254"/>
          </a:xfrm>
        </p:spPr>
        <p:txBody>
          <a:bodyPr>
            <a:normAutofit fontScale="70000" lnSpcReduction="20000"/>
          </a:bodyPr>
          <a:lstStyle/>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000" dirty="0">
              <a:solidFill>
                <a:srgbClr val="000000"/>
              </a:solidFill>
              <a:latin typeface="verdana" panose="020B0604030504040204" pitchFamily="34" charset="0"/>
            </a:endParaRPr>
          </a:p>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000" dirty="0">
              <a:solidFill>
                <a:srgbClr val="000000"/>
              </a:solidFill>
              <a:latin typeface="verdana" panose="020B0604030504040204" pitchFamily="34" charset="0"/>
            </a:endParaRPr>
          </a:p>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000" dirty="0">
              <a:solidFill>
                <a:srgbClr val="000000"/>
              </a:solidFill>
              <a:latin typeface="verdana" panose="020B0604030504040204" pitchFamily="34" charset="0"/>
            </a:endParaRPr>
          </a:p>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0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400" b="0" i="0" dirty="0">
              <a:solidFill>
                <a:srgbClr val="000000"/>
              </a:solidFill>
              <a:effectLst/>
              <a:latin typeface="verdana" panose="020B0604030504040204" pitchFamily="34" charset="0"/>
            </a:endParaRPr>
          </a:p>
          <a:p>
            <a:pPr algn="just">
              <a:buFont typeface="Wingdings" panose="05000000000000000000" pitchFamily="2" charset="2"/>
              <a:buChar char="ü"/>
            </a:pPr>
            <a:endParaRPr lang="en-US" sz="2600" b="0" i="0" dirty="0">
              <a:solidFill>
                <a:srgbClr val="000000"/>
              </a:solidFill>
              <a:effectLst/>
              <a:latin typeface="verdana" panose="020B0604030504040204" pitchFamily="34" charset="0"/>
            </a:endParaRPr>
          </a:p>
          <a:p>
            <a:pPr algn="just">
              <a:buFont typeface="Wingdings" panose="05000000000000000000" pitchFamily="2" charset="2"/>
              <a:buChar char="ü"/>
            </a:pPr>
            <a:r>
              <a:rPr lang="en-US" sz="2600" b="0" i="0" dirty="0">
                <a:solidFill>
                  <a:srgbClr val="000000"/>
                </a:solidFill>
                <a:effectLst/>
                <a:latin typeface="verdana" panose="020B0604030504040204" pitchFamily="34" charset="0"/>
              </a:rPr>
              <a:t>An </a:t>
            </a:r>
            <a:r>
              <a:rPr lang="en-US" sz="2600" b="0" i="0" dirty="0" err="1">
                <a:solidFill>
                  <a:srgbClr val="000000"/>
                </a:solidFill>
                <a:effectLst/>
                <a:latin typeface="verdana" panose="020B0604030504040204" pitchFamily="34" charset="0"/>
              </a:rPr>
              <a:t>ObjectInputStream</a:t>
            </a:r>
            <a:r>
              <a:rPr lang="en-US" sz="2600" b="0" i="0" dirty="0">
                <a:solidFill>
                  <a:srgbClr val="000000"/>
                </a:solidFill>
                <a:effectLst/>
                <a:latin typeface="verdana" panose="020B0604030504040204" pitchFamily="34" charset="0"/>
              </a:rPr>
              <a:t> deserializes objects and primitive data written using an </a:t>
            </a:r>
            <a:r>
              <a:rPr lang="en-US" sz="2600" b="0" i="0" dirty="0" err="1">
                <a:solidFill>
                  <a:srgbClr val="000000"/>
                </a:solidFill>
                <a:effectLst/>
                <a:latin typeface="verdana" panose="020B0604030504040204" pitchFamily="34" charset="0"/>
              </a:rPr>
              <a:t>ObjectOutputStream</a:t>
            </a:r>
            <a:r>
              <a:rPr lang="en-US" sz="2600" b="0" i="0" dirty="0">
                <a:solidFill>
                  <a:srgbClr val="000000"/>
                </a:solidFill>
                <a:effectLst/>
                <a:latin typeface="verdana" panose="020B0604030504040204" pitchFamily="34" charset="0"/>
              </a:rPr>
              <a:t>.</a:t>
            </a:r>
          </a:p>
          <a:p>
            <a:pPr marL="0" indent="0" algn="just">
              <a:buNone/>
            </a:pPr>
            <a:endParaRPr lang="en-US" sz="2600" b="0" i="0" dirty="0">
              <a:solidFill>
                <a:srgbClr val="000000"/>
              </a:solidFill>
              <a:effectLst/>
              <a:latin typeface="verdana" panose="020B0604030504040204" pitchFamily="34" charset="0"/>
            </a:endParaRPr>
          </a:p>
          <a:p>
            <a:pPr algn="just">
              <a:buFont typeface="Wingdings" panose="05000000000000000000" pitchFamily="2" charset="2"/>
              <a:buChar char="ü"/>
            </a:pPr>
            <a:r>
              <a:rPr lang="en-US" sz="2600" dirty="0" err="1">
                <a:solidFill>
                  <a:srgbClr val="000000"/>
                </a:solidFill>
                <a:latin typeface="verdana" panose="020B0604030504040204" pitchFamily="34" charset="0"/>
              </a:rPr>
              <a:t>ObjectInputStream</a:t>
            </a:r>
            <a:r>
              <a:rPr lang="en-US" sz="2600" dirty="0">
                <a:solidFill>
                  <a:srgbClr val="000000"/>
                </a:solidFill>
                <a:latin typeface="verdana" panose="020B0604030504040204" pitchFamily="34" charset="0"/>
              </a:rPr>
              <a:t> class contains the following method for deserializing an object −</a:t>
            </a:r>
          </a:p>
          <a:p>
            <a:pPr algn="just">
              <a:buFont typeface="Wingdings" panose="05000000000000000000" pitchFamily="2" charset="2"/>
              <a:buChar char="ü"/>
            </a:pPr>
            <a:r>
              <a:rPr lang="en-US" sz="2600" b="1" dirty="0">
                <a:solidFill>
                  <a:srgbClr val="0070C0"/>
                </a:solidFill>
                <a:latin typeface="Arial Rounded MT Bold" panose="020F0704030504030204" pitchFamily="34" charset="0"/>
              </a:rPr>
              <a:t>public final Object </a:t>
            </a:r>
            <a:r>
              <a:rPr lang="en-US" sz="2600" b="1" dirty="0" err="1">
                <a:solidFill>
                  <a:srgbClr val="0070C0"/>
                </a:solidFill>
                <a:latin typeface="Arial Rounded MT Bold" panose="020F0704030504030204" pitchFamily="34" charset="0"/>
              </a:rPr>
              <a:t>readObject</a:t>
            </a:r>
            <a:r>
              <a:rPr lang="en-US" sz="2600" b="1" dirty="0">
                <a:solidFill>
                  <a:srgbClr val="0070C0"/>
                </a:solidFill>
                <a:latin typeface="Arial Rounded MT Bold" panose="020F0704030504030204" pitchFamily="34" charset="0"/>
              </a:rPr>
              <a:t>() throws </a:t>
            </a:r>
            <a:r>
              <a:rPr lang="en-US" sz="2600" b="1" dirty="0" err="1">
                <a:solidFill>
                  <a:srgbClr val="0070C0"/>
                </a:solidFill>
                <a:latin typeface="Arial Rounded MT Bold" panose="020F0704030504030204" pitchFamily="34" charset="0"/>
              </a:rPr>
              <a:t>IOException</a:t>
            </a:r>
            <a:r>
              <a:rPr lang="en-US" sz="2600" b="1" dirty="0">
                <a:solidFill>
                  <a:srgbClr val="0070C0"/>
                </a:solidFill>
                <a:latin typeface="Arial Rounded MT Bold" panose="020F0704030504030204" pitchFamily="34" charset="0"/>
              </a:rPr>
              <a:t>, </a:t>
            </a:r>
            <a:r>
              <a:rPr lang="en-US" sz="2600" b="1" dirty="0" err="1">
                <a:solidFill>
                  <a:srgbClr val="0070C0"/>
                </a:solidFill>
                <a:latin typeface="Arial Rounded MT Bold" panose="020F0704030504030204" pitchFamily="34" charset="0"/>
              </a:rPr>
              <a:t>ClassNotFoundException</a:t>
            </a:r>
            <a:endParaRPr lang="en-US" sz="2600" b="1" dirty="0">
              <a:solidFill>
                <a:srgbClr val="0070C0"/>
              </a:solidFill>
              <a:latin typeface="Arial Rounded MT Bold" panose="020F0704030504030204" pitchFamily="34" charset="0"/>
            </a:endParaRPr>
          </a:p>
          <a:p>
            <a:pPr algn="just">
              <a:buFont typeface="Wingdings" panose="05000000000000000000" pitchFamily="2" charset="2"/>
              <a:buChar char="ü"/>
            </a:pPr>
            <a:r>
              <a:rPr lang="en-US" sz="2600" b="0" i="0" dirty="0">
                <a:solidFill>
                  <a:srgbClr val="000000"/>
                </a:solidFill>
                <a:effectLst/>
                <a:latin typeface="Arial" panose="020B0604020202020204" pitchFamily="34" charset="0"/>
              </a:rPr>
              <a:t>This method retrieves the next Object out of the stream and deserializes it. The return value is Object, so you will need to cast it to its appropriate data type.</a:t>
            </a:r>
            <a:endParaRPr lang="en-US" sz="2600" b="1" dirty="0">
              <a:latin typeface="Courier"/>
            </a:endParaRPr>
          </a:p>
          <a:p>
            <a:pPr marL="0" indent="0" algn="l">
              <a:buNone/>
            </a:pPr>
            <a:endParaRPr lang="en-US" sz="2400" b="0" i="0" dirty="0">
              <a:solidFill>
                <a:srgbClr val="000000"/>
              </a:solidFill>
              <a:effectLst/>
              <a:latin typeface="verdana" panose="020B0604030504040204" pitchFamily="34" charset="0"/>
            </a:endParaRPr>
          </a:p>
          <a:p>
            <a:pPr marL="0" indent="0" algn="l">
              <a:buNone/>
            </a:pPr>
            <a:endParaRPr lang="en-US" sz="2400" dirty="0">
              <a:solidFill>
                <a:srgbClr val="000000"/>
              </a:solidFill>
              <a:latin typeface="verdana" panose="020B0604030504040204" pitchFamily="34" charset="0"/>
            </a:endParaRPr>
          </a:p>
          <a:p>
            <a:pPr marL="0" indent="0" algn="l">
              <a:buNone/>
            </a:pPr>
            <a:endParaRPr lang="en-US" sz="2400" dirty="0"/>
          </a:p>
        </p:txBody>
      </p:sp>
      <p:pic>
        <p:nvPicPr>
          <p:cNvPr id="3" name="Picture 2">
            <a:extLst>
              <a:ext uri="{FF2B5EF4-FFF2-40B4-BE49-F238E27FC236}">
                <a16:creationId xmlns:a16="http://schemas.microsoft.com/office/drawing/2014/main" id="{E7A3089D-2B41-463F-B1CE-099E13AD54A1}"/>
              </a:ext>
            </a:extLst>
          </p:cNvPr>
          <p:cNvPicPr>
            <a:picLocks noChangeAspect="1"/>
          </p:cNvPicPr>
          <p:nvPr/>
        </p:nvPicPr>
        <p:blipFill>
          <a:blip r:embed="rId2"/>
          <a:stretch>
            <a:fillRect/>
          </a:stretch>
        </p:blipFill>
        <p:spPr>
          <a:xfrm>
            <a:off x="905523" y="559293"/>
            <a:ext cx="10149332" cy="3169327"/>
          </a:xfrm>
          <a:prstGeom prst="rect">
            <a:avLst/>
          </a:prstGeom>
        </p:spPr>
      </p:pic>
    </p:spTree>
    <p:extLst>
      <p:ext uri="{BB962C8B-B14F-4D97-AF65-F5344CB8AC3E}">
        <p14:creationId xmlns:p14="http://schemas.microsoft.com/office/powerpoint/2010/main" val="4114836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fontScale="77500" lnSpcReduction="20000"/>
          </a:bodyPr>
          <a:lstStyle/>
          <a:p>
            <a:pPr marL="0" indent="0" algn="l">
              <a:buNone/>
            </a:pPr>
            <a:r>
              <a:rPr lang="en-US" sz="2000" b="1" dirty="0">
                <a:highlight>
                  <a:srgbClr val="00FFFF"/>
                </a:highlight>
                <a:latin typeface="Courier"/>
              </a:rPr>
              <a:t>import java.io.*;</a:t>
            </a:r>
          </a:p>
          <a:p>
            <a:pPr marL="0" indent="0" algn="l">
              <a:buNone/>
            </a:pPr>
            <a:r>
              <a:rPr lang="en-US" sz="2000" b="1" dirty="0">
                <a:latin typeface="Courier"/>
              </a:rPr>
              <a:t>public class </a:t>
            </a:r>
            <a:r>
              <a:rPr lang="en-US" sz="2000" b="1" dirty="0" err="1">
                <a:highlight>
                  <a:srgbClr val="00FFFF"/>
                </a:highlight>
                <a:latin typeface="Courier"/>
              </a:rPr>
              <a:t>SerializationDemo</a:t>
            </a:r>
            <a:r>
              <a:rPr lang="en-US" sz="2000" b="1" dirty="0">
                <a:latin typeface="Courier"/>
              </a:rPr>
              <a:t> {</a:t>
            </a:r>
          </a:p>
          <a:p>
            <a:pPr marL="0" indent="0" algn="l">
              <a:buNone/>
            </a:pPr>
            <a:r>
              <a:rPr lang="en-US" sz="2000" b="1" dirty="0">
                <a:latin typeface="Courier"/>
              </a:rPr>
              <a:t>public static void main(String </a:t>
            </a:r>
            <a:r>
              <a:rPr lang="en-US" sz="2000" b="1" dirty="0" err="1">
                <a:latin typeface="Courier"/>
              </a:rPr>
              <a:t>args</a:t>
            </a:r>
            <a:r>
              <a:rPr lang="en-US" sz="2000" b="1" dirty="0">
                <a:latin typeface="Courier"/>
              </a:rPr>
              <a:t>[]) {</a:t>
            </a:r>
          </a:p>
          <a:p>
            <a:pPr marL="0" indent="0" algn="l">
              <a:buNone/>
            </a:pPr>
            <a:r>
              <a:rPr lang="en-US" sz="2000" b="1" dirty="0">
                <a:latin typeface="Courier"/>
              </a:rPr>
              <a:t>// Object serialization</a:t>
            </a:r>
          </a:p>
          <a:p>
            <a:pPr marL="0" indent="0" algn="l">
              <a:buNone/>
            </a:pPr>
            <a:r>
              <a:rPr lang="en-US" sz="2000" b="1" dirty="0">
                <a:latin typeface="Courier"/>
              </a:rPr>
              <a:t>try {</a:t>
            </a:r>
            <a:endParaRPr lang="en-US" sz="2000" b="1" dirty="0">
              <a:highlight>
                <a:srgbClr val="00FFFF"/>
              </a:highlight>
              <a:latin typeface="Courier"/>
            </a:endParaRPr>
          </a:p>
          <a:p>
            <a:pPr marL="0" indent="0" algn="l">
              <a:buNone/>
            </a:pPr>
            <a:r>
              <a:rPr lang="en-US" sz="2000" b="1" dirty="0" err="1">
                <a:highlight>
                  <a:srgbClr val="00FFFF"/>
                </a:highlight>
                <a:latin typeface="Courier"/>
              </a:rPr>
              <a:t>MyClass</a:t>
            </a:r>
            <a:r>
              <a:rPr lang="en-US" sz="2000" b="1" dirty="0">
                <a:highlight>
                  <a:srgbClr val="00FFFF"/>
                </a:highlight>
                <a:latin typeface="Courier"/>
              </a:rPr>
              <a:t> object1 = new </a:t>
            </a:r>
            <a:r>
              <a:rPr lang="en-US" sz="2000" b="1" dirty="0" err="1">
                <a:highlight>
                  <a:srgbClr val="00FFFF"/>
                </a:highlight>
                <a:latin typeface="Courier"/>
              </a:rPr>
              <a:t>MyClass</a:t>
            </a:r>
            <a:r>
              <a:rPr lang="en-US" sz="2000" b="1" dirty="0">
                <a:highlight>
                  <a:srgbClr val="00FFFF"/>
                </a:highlight>
                <a:latin typeface="Courier"/>
              </a:rPr>
              <a:t>("Hello", -7, 2.7e10);</a:t>
            </a:r>
          </a:p>
          <a:p>
            <a:pPr marL="0" indent="0" algn="l">
              <a:buNone/>
            </a:pPr>
            <a:r>
              <a:rPr lang="en-US" sz="2000" b="1" dirty="0" err="1">
                <a:latin typeface="Courier"/>
              </a:rPr>
              <a:t>System.out.println</a:t>
            </a:r>
            <a:r>
              <a:rPr lang="en-US" sz="2000" b="1" dirty="0">
                <a:latin typeface="Courier"/>
              </a:rPr>
              <a:t>("object1: " + object1);</a:t>
            </a:r>
          </a:p>
          <a:p>
            <a:pPr marL="0" indent="0" algn="l">
              <a:buNone/>
            </a:pPr>
            <a:r>
              <a:rPr lang="en-US" sz="2000" b="1" dirty="0" err="1">
                <a:latin typeface="Courier"/>
              </a:rPr>
              <a:t>FileOutputStream</a:t>
            </a:r>
            <a:r>
              <a:rPr lang="en-US" sz="2000" b="1" dirty="0">
                <a:latin typeface="Courier"/>
              </a:rPr>
              <a:t> </a:t>
            </a:r>
            <a:r>
              <a:rPr lang="en-US" sz="2000" b="1" dirty="0" err="1">
                <a:latin typeface="Courier"/>
              </a:rPr>
              <a:t>fos</a:t>
            </a:r>
            <a:r>
              <a:rPr lang="en-US" sz="2000" b="1" dirty="0">
                <a:latin typeface="Courier"/>
              </a:rPr>
              <a:t> = new </a:t>
            </a:r>
            <a:r>
              <a:rPr lang="en-US" sz="2000" b="1" dirty="0" err="1">
                <a:latin typeface="Courier"/>
              </a:rPr>
              <a:t>FileOutputStream</a:t>
            </a:r>
            <a:r>
              <a:rPr lang="en-US" sz="2000" b="1" dirty="0">
                <a:latin typeface="Courier"/>
              </a:rPr>
              <a:t>("serial");</a:t>
            </a:r>
          </a:p>
          <a:p>
            <a:pPr marL="0" indent="0" algn="l">
              <a:buNone/>
            </a:pPr>
            <a:r>
              <a:rPr lang="en-US" sz="2000" b="1" dirty="0" err="1">
                <a:latin typeface="Courier"/>
              </a:rPr>
              <a:t>ObjectOutputStream</a:t>
            </a:r>
            <a:r>
              <a:rPr lang="en-US" sz="2000" b="1" dirty="0">
                <a:latin typeface="Courier"/>
              </a:rPr>
              <a:t> </a:t>
            </a:r>
            <a:r>
              <a:rPr lang="en-US" sz="2000" b="1" dirty="0" err="1">
                <a:latin typeface="Courier"/>
              </a:rPr>
              <a:t>oos</a:t>
            </a:r>
            <a:r>
              <a:rPr lang="en-US" sz="2000" b="1" dirty="0">
                <a:latin typeface="Courier"/>
              </a:rPr>
              <a:t> = new </a:t>
            </a:r>
            <a:r>
              <a:rPr lang="en-US" sz="2000" b="1" dirty="0" err="1">
                <a:latin typeface="Courier"/>
              </a:rPr>
              <a:t>ObjectOutputStream</a:t>
            </a:r>
            <a:r>
              <a:rPr lang="en-US" sz="2000" b="1" dirty="0">
                <a:latin typeface="Courier"/>
              </a:rPr>
              <a:t>(</a:t>
            </a:r>
            <a:r>
              <a:rPr lang="en-US" sz="2000" b="1" dirty="0" err="1">
                <a:latin typeface="Courier"/>
              </a:rPr>
              <a:t>fos</a:t>
            </a:r>
            <a:r>
              <a:rPr lang="en-US" sz="2000" b="1" dirty="0">
                <a:latin typeface="Courier"/>
              </a:rPr>
              <a:t>);</a:t>
            </a:r>
          </a:p>
          <a:p>
            <a:pPr marL="0" indent="0" algn="l">
              <a:buNone/>
            </a:pPr>
            <a:r>
              <a:rPr lang="en-US" sz="2000" b="1" dirty="0" err="1">
                <a:latin typeface="Courier"/>
              </a:rPr>
              <a:t>oos.writeObject</a:t>
            </a:r>
            <a:r>
              <a:rPr lang="en-US" sz="2000" b="1" dirty="0">
                <a:latin typeface="Courier"/>
              </a:rPr>
              <a:t>(object1);</a:t>
            </a:r>
          </a:p>
          <a:p>
            <a:pPr marL="0" indent="0" algn="l">
              <a:buNone/>
            </a:pPr>
            <a:r>
              <a:rPr lang="en-US" sz="2000" b="1" dirty="0" err="1">
                <a:latin typeface="Courier"/>
              </a:rPr>
              <a:t>oos.flush</a:t>
            </a:r>
            <a:r>
              <a:rPr lang="en-US" sz="2000" b="1" dirty="0">
                <a:latin typeface="Courier"/>
              </a:rPr>
              <a:t>();</a:t>
            </a:r>
          </a:p>
          <a:p>
            <a:pPr marL="0" indent="0" algn="l">
              <a:buNone/>
            </a:pPr>
            <a:r>
              <a:rPr lang="en-US" sz="2000" b="1" dirty="0" err="1">
                <a:latin typeface="Courier"/>
              </a:rPr>
              <a:t>oos.close</a:t>
            </a:r>
            <a:r>
              <a:rPr lang="en-US" sz="2000" b="1" dirty="0">
                <a:latin typeface="Courier"/>
              </a:rPr>
              <a:t>();</a:t>
            </a:r>
          </a:p>
          <a:p>
            <a:pPr marL="0" indent="0" algn="l">
              <a:buNone/>
            </a:pPr>
            <a:r>
              <a:rPr lang="en-US" sz="2000" b="1" dirty="0">
                <a:latin typeface="Courier"/>
              </a:rPr>
              <a:t>}</a:t>
            </a:r>
          </a:p>
          <a:p>
            <a:pPr marL="0" indent="0" algn="l">
              <a:buNone/>
            </a:pPr>
            <a:r>
              <a:rPr lang="en-US" sz="2000" b="1" dirty="0">
                <a:latin typeface="Courier"/>
              </a:rPr>
              <a:t>catch(</a:t>
            </a:r>
            <a:r>
              <a:rPr lang="en-US" sz="2000" b="1" dirty="0" err="1">
                <a:latin typeface="Courier"/>
              </a:rPr>
              <a:t>IOException</a:t>
            </a:r>
            <a:r>
              <a:rPr lang="en-US" sz="2000" b="1" dirty="0">
                <a:latin typeface="Courier"/>
              </a:rPr>
              <a:t> e) {</a:t>
            </a:r>
          </a:p>
          <a:p>
            <a:pPr marL="0" indent="0" algn="l">
              <a:buNone/>
            </a:pPr>
            <a:r>
              <a:rPr lang="en-US" sz="2000" b="1" dirty="0" err="1">
                <a:latin typeface="Courier"/>
              </a:rPr>
              <a:t>System.out.println</a:t>
            </a:r>
            <a:r>
              <a:rPr lang="en-US" sz="2000" b="1" dirty="0">
                <a:latin typeface="Courier"/>
              </a:rPr>
              <a:t>("Exception during serialization: " + e);</a:t>
            </a:r>
          </a:p>
          <a:p>
            <a:pPr marL="0" indent="0" algn="l">
              <a:buNone/>
            </a:pPr>
            <a:r>
              <a:rPr lang="en-US" sz="2000" b="1" dirty="0" err="1">
                <a:latin typeface="Courier"/>
              </a:rPr>
              <a:t>System.exit</a:t>
            </a:r>
            <a:r>
              <a:rPr lang="en-US" sz="2000" b="1" dirty="0">
                <a:latin typeface="Courier"/>
              </a:rPr>
              <a:t>(0);</a:t>
            </a:r>
          </a:p>
          <a:p>
            <a:pPr marL="0" indent="0" algn="l">
              <a:buNone/>
            </a:pPr>
            <a:r>
              <a:rPr lang="en-US" sz="2000" b="1" dirty="0">
                <a:latin typeface="Courier"/>
              </a:rPr>
              <a:t>}</a:t>
            </a:r>
          </a:p>
        </p:txBody>
      </p:sp>
    </p:spTree>
    <p:extLst>
      <p:ext uri="{BB962C8B-B14F-4D97-AF65-F5344CB8AC3E}">
        <p14:creationId xmlns:p14="http://schemas.microsoft.com/office/powerpoint/2010/main" val="190836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F12D-90B6-4E3B-9740-F4A99A2001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BA806-B54F-4DF0-9B88-A805103BFBD7}"/>
              </a:ext>
            </a:extLst>
          </p:cNvPr>
          <p:cNvSpPr>
            <a:spLocks noGrp="1"/>
          </p:cNvSpPr>
          <p:nvPr>
            <p:ph idx="1"/>
          </p:nvPr>
        </p:nvSpPr>
        <p:spPr/>
        <p:txBody>
          <a:bodyPr/>
          <a:lstStyle/>
          <a:p>
            <a:endParaRPr lang="en-IN" dirty="0"/>
          </a:p>
        </p:txBody>
      </p:sp>
      <p:pic>
        <p:nvPicPr>
          <p:cNvPr id="4" name="Content Placeholder 3">
            <a:extLst>
              <a:ext uri="{FF2B5EF4-FFF2-40B4-BE49-F238E27FC236}">
                <a16:creationId xmlns:a16="http://schemas.microsoft.com/office/drawing/2014/main" id="{31A0CAD5-8486-4FCD-A5B1-59656D49B4F7}"/>
              </a:ext>
            </a:extLst>
          </p:cNvPr>
          <p:cNvPicPr>
            <a:picLocks noChangeAspect="1"/>
          </p:cNvPicPr>
          <p:nvPr/>
        </p:nvPicPr>
        <p:blipFill>
          <a:blip r:embed="rId2"/>
          <a:stretch>
            <a:fillRect/>
          </a:stretch>
        </p:blipFill>
        <p:spPr>
          <a:xfrm>
            <a:off x="408374" y="985421"/>
            <a:ext cx="11461072" cy="4385569"/>
          </a:xfrm>
          <a:prstGeom prst="rect">
            <a:avLst/>
          </a:prstGeom>
        </p:spPr>
      </p:pic>
    </p:spTree>
    <p:extLst>
      <p:ext uri="{BB962C8B-B14F-4D97-AF65-F5344CB8AC3E}">
        <p14:creationId xmlns:p14="http://schemas.microsoft.com/office/powerpoint/2010/main" val="393297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43018" y="466078"/>
            <a:ext cx="11105964" cy="5925844"/>
          </a:xfrm>
        </p:spPr>
        <p:txBody>
          <a:bodyPr>
            <a:normAutofit fontScale="92500" lnSpcReduction="10000"/>
          </a:bodyPr>
          <a:lstStyle/>
          <a:p>
            <a:pPr marL="0" indent="0" algn="l">
              <a:buNone/>
            </a:pPr>
            <a:r>
              <a:rPr lang="en-IN" sz="1800" b="1" i="0" u="none" strike="noStrike" baseline="0" dirty="0">
                <a:latin typeface="Courier"/>
              </a:rPr>
              <a:t>// Object deserialization</a:t>
            </a:r>
          </a:p>
          <a:p>
            <a:pPr marL="0" indent="0" algn="l">
              <a:buNone/>
            </a:pPr>
            <a:r>
              <a:rPr lang="en-IN" sz="1800" b="1" i="0" u="none" strike="noStrike" baseline="0" dirty="0">
                <a:latin typeface="Courier"/>
              </a:rPr>
              <a:t>try {</a:t>
            </a:r>
          </a:p>
          <a:p>
            <a:pPr marL="0" indent="0" algn="l">
              <a:buNone/>
            </a:pPr>
            <a:r>
              <a:rPr lang="en-IN" sz="1800" b="1" i="0" u="none" strike="noStrike" baseline="0" dirty="0" err="1">
                <a:latin typeface="Courier"/>
              </a:rPr>
              <a:t>MyClass</a:t>
            </a:r>
            <a:r>
              <a:rPr lang="en-IN" sz="1800" b="1" i="0" u="none" strike="noStrike" baseline="0" dirty="0">
                <a:latin typeface="Courier"/>
              </a:rPr>
              <a:t> object2;</a:t>
            </a:r>
          </a:p>
          <a:p>
            <a:pPr marL="0" indent="0" algn="l">
              <a:buNone/>
            </a:pPr>
            <a:r>
              <a:rPr lang="en-US" sz="1800" b="1" i="0" u="none" strike="noStrike" baseline="0" dirty="0" err="1">
                <a:latin typeface="Courier"/>
              </a:rPr>
              <a:t>FileInputStream</a:t>
            </a:r>
            <a:r>
              <a:rPr lang="en-US" sz="1800" b="1" i="0" u="none" strike="noStrike" baseline="0" dirty="0">
                <a:latin typeface="Courier"/>
              </a:rPr>
              <a:t> </a:t>
            </a:r>
            <a:r>
              <a:rPr lang="en-US" sz="1800" b="1" i="0" u="none" strike="noStrike" baseline="0" dirty="0" err="1">
                <a:latin typeface="Courier"/>
              </a:rPr>
              <a:t>fis</a:t>
            </a:r>
            <a:r>
              <a:rPr lang="en-US" sz="1800" b="1" i="0" u="none" strike="noStrike" baseline="0" dirty="0">
                <a:latin typeface="Courier"/>
              </a:rPr>
              <a:t> = new </a:t>
            </a:r>
            <a:r>
              <a:rPr lang="en-US" sz="1800" b="1" i="0" u="none" strike="noStrike" baseline="0" dirty="0" err="1">
                <a:latin typeface="Courier"/>
              </a:rPr>
              <a:t>FileInputStream</a:t>
            </a:r>
            <a:r>
              <a:rPr lang="en-US" sz="1800" b="1" i="0" u="none" strike="noStrike" baseline="0" dirty="0">
                <a:latin typeface="Courier"/>
              </a:rPr>
              <a:t>("serial");</a:t>
            </a:r>
          </a:p>
          <a:p>
            <a:pPr marL="0" indent="0" algn="l">
              <a:buNone/>
            </a:pPr>
            <a:r>
              <a:rPr lang="en-US" sz="1800" b="1" i="0" u="none" strike="noStrike" baseline="0" dirty="0" err="1">
                <a:latin typeface="Courier"/>
              </a:rPr>
              <a:t>ObjectInputStream</a:t>
            </a:r>
            <a:r>
              <a:rPr lang="en-US" sz="1800" b="1" i="0" u="none" strike="noStrike" baseline="0" dirty="0">
                <a:latin typeface="Courier"/>
              </a:rPr>
              <a:t> </a:t>
            </a:r>
            <a:r>
              <a:rPr lang="en-US" sz="1800" b="1" i="0" u="none" strike="noStrike" baseline="0" dirty="0" err="1">
                <a:latin typeface="Courier"/>
              </a:rPr>
              <a:t>ois</a:t>
            </a:r>
            <a:r>
              <a:rPr lang="en-US" sz="1800" b="1" i="0" u="none" strike="noStrike" baseline="0" dirty="0">
                <a:latin typeface="Courier"/>
              </a:rPr>
              <a:t> = new </a:t>
            </a:r>
            <a:r>
              <a:rPr lang="en-US" sz="1800" b="1" i="0" u="none" strike="noStrike" baseline="0" dirty="0" err="1">
                <a:latin typeface="Courier"/>
              </a:rPr>
              <a:t>ObjectInputStream</a:t>
            </a:r>
            <a:r>
              <a:rPr lang="en-US" sz="1800" b="1" i="0" u="none" strike="noStrike" baseline="0" dirty="0">
                <a:latin typeface="Courier"/>
              </a:rPr>
              <a:t>(</a:t>
            </a:r>
            <a:r>
              <a:rPr lang="en-US" sz="1800" b="1" i="0" u="none" strike="noStrike" baseline="0" dirty="0" err="1">
                <a:latin typeface="Courier"/>
              </a:rPr>
              <a:t>fis</a:t>
            </a:r>
            <a:r>
              <a:rPr lang="en-US" sz="1800" b="1" i="0" u="none" strike="noStrike" baseline="0" dirty="0">
                <a:latin typeface="Courier"/>
              </a:rPr>
              <a:t>);</a:t>
            </a:r>
          </a:p>
          <a:p>
            <a:pPr marL="0" indent="0" algn="l">
              <a:buNone/>
            </a:pPr>
            <a:r>
              <a:rPr lang="en-IN" sz="1800" b="1" i="0" u="none" strike="noStrike" baseline="0" dirty="0">
                <a:latin typeface="Courier"/>
              </a:rPr>
              <a:t>object2 = (</a:t>
            </a:r>
            <a:r>
              <a:rPr lang="en-IN" sz="1800" b="1" i="0" u="none" strike="noStrike" baseline="0" dirty="0" err="1">
                <a:latin typeface="Courier"/>
              </a:rPr>
              <a:t>MyClass</a:t>
            </a:r>
            <a:r>
              <a:rPr lang="en-IN" sz="1800" b="1" i="0" u="none" strike="noStrike" baseline="0" dirty="0">
                <a:latin typeface="Courier"/>
              </a:rPr>
              <a:t>)</a:t>
            </a:r>
            <a:r>
              <a:rPr lang="en-IN" sz="1800" b="1" i="0" u="none" strike="noStrike" baseline="0" dirty="0" err="1">
                <a:latin typeface="Courier"/>
              </a:rPr>
              <a:t>ois.readObject</a:t>
            </a:r>
            <a:r>
              <a:rPr lang="en-IN" sz="1800" b="1" i="0" u="none" strike="noStrike" baseline="0" dirty="0">
                <a:latin typeface="Courier"/>
              </a:rPr>
              <a:t>();</a:t>
            </a:r>
          </a:p>
          <a:p>
            <a:pPr marL="0" indent="0" algn="l">
              <a:buNone/>
            </a:pPr>
            <a:r>
              <a:rPr lang="en-IN" sz="1800" b="1" i="0" u="none" strike="noStrike" baseline="0" dirty="0" err="1">
                <a:latin typeface="Courier"/>
              </a:rPr>
              <a:t>ois.close</a:t>
            </a:r>
            <a:r>
              <a:rPr lang="en-IN" sz="1800" b="1" i="0" u="none" strike="noStrike" baseline="0" dirty="0">
                <a:latin typeface="Courier"/>
              </a:rPr>
              <a:t>();</a:t>
            </a:r>
          </a:p>
          <a:p>
            <a:pPr marL="0" indent="0" algn="l">
              <a:buNone/>
            </a:pPr>
            <a:r>
              <a:rPr lang="en-IN" sz="1800" b="1" i="0" u="none" strike="noStrike" baseline="0" dirty="0" err="1">
                <a:latin typeface="Courier"/>
              </a:rPr>
              <a:t>System.out.println</a:t>
            </a:r>
            <a:r>
              <a:rPr lang="en-IN" sz="1800" b="1" i="0" u="none" strike="noStrike" baseline="0" dirty="0">
                <a:latin typeface="Courier"/>
              </a:rPr>
              <a:t>("object2: " + object2);</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catch(Exception e) {</a:t>
            </a:r>
          </a:p>
          <a:p>
            <a:pPr marL="0" indent="0" algn="l">
              <a:buNone/>
            </a:pPr>
            <a:r>
              <a:rPr lang="en-US" sz="1800" b="1" i="0" u="none" strike="noStrike" baseline="0" dirty="0" err="1">
                <a:latin typeface="Courier"/>
              </a:rPr>
              <a:t>System.out.println</a:t>
            </a:r>
            <a:r>
              <a:rPr lang="en-US" sz="1800" b="1" i="0" u="none" strike="noStrike" baseline="0" dirty="0">
                <a:latin typeface="Courier"/>
              </a:rPr>
              <a:t>("Exception during deserialization: " + e);</a:t>
            </a:r>
          </a:p>
          <a:p>
            <a:pPr marL="0" indent="0" algn="l">
              <a:buNone/>
            </a:pPr>
            <a:r>
              <a:rPr lang="en-IN" sz="1800" b="1" i="0" u="none" strike="noStrike" baseline="0" dirty="0" err="1">
                <a:latin typeface="Courier"/>
              </a:rPr>
              <a:t>System.exit</a:t>
            </a:r>
            <a:r>
              <a:rPr lang="en-IN" sz="1800" b="1" i="0" u="none" strike="noStrike" baseline="0" dirty="0">
                <a:latin typeface="Courier"/>
              </a:rPr>
              <a:t>(0);</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p>
          <a:p>
            <a:pPr marL="0" indent="0" algn="l">
              <a:buNone/>
            </a:pPr>
            <a:r>
              <a:rPr lang="en-IN" sz="1800" b="1" i="0" u="none" strike="noStrike" baseline="0" dirty="0">
                <a:latin typeface="Courier"/>
              </a:rPr>
              <a:t>}</a:t>
            </a:r>
            <a:endParaRPr lang="en-US" sz="2000" b="1" dirty="0">
              <a:latin typeface="Courier"/>
            </a:endParaRPr>
          </a:p>
        </p:txBody>
      </p:sp>
    </p:spTree>
    <p:extLst>
      <p:ext uri="{BB962C8B-B14F-4D97-AF65-F5344CB8AC3E}">
        <p14:creationId xmlns:p14="http://schemas.microsoft.com/office/powerpoint/2010/main" val="2436888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861134"/>
            <a:ext cx="11105964" cy="5925844"/>
          </a:xfrm>
        </p:spPr>
        <p:txBody>
          <a:bodyPr>
            <a:normAutofit lnSpcReduction="10000"/>
          </a:bodyPr>
          <a:lstStyle/>
          <a:p>
            <a:pPr marL="0" indent="0" algn="l">
              <a:buNone/>
            </a:pPr>
            <a:r>
              <a:rPr lang="en-US" sz="2000" b="1" dirty="0">
                <a:latin typeface="Courier"/>
              </a:rPr>
              <a:t>class </a:t>
            </a:r>
            <a:r>
              <a:rPr lang="en-US" sz="2000" b="1" dirty="0" err="1">
                <a:latin typeface="Courier"/>
              </a:rPr>
              <a:t>MyClass</a:t>
            </a:r>
            <a:r>
              <a:rPr lang="en-US" sz="2000" b="1" dirty="0">
                <a:latin typeface="Courier"/>
              </a:rPr>
              <a:t> </a:t>
            </a:r>
            <a:r>
              <a:rPr lang="en-US" sz="2000" b="1" dirty="0">
                <a:solidFill>
                  <a:srgbClr val="FF0000"/>
                </a:solidFill>
                <a:latin typeface="Courier"/>
              </a:rPr>
              <a:t>implements Serializable </a:t>
            </a:r>
            <a:r>
              <a:rPr lang="en-US" sz="2000" b="1" dirty="0">
                <a:latin typeface="Courier"/>
              </a:rPr>
              <a:t>{</a:t>
            </a:r>
          </a:p>
          <a:p>
            <a:pPr marL="0" indent="0" algn="l">
              <a:buNone/>
            </a:pPr>
            <a:r>
              <a:rPr lang="en-US" sz="2000" b="1" dirty="0">
                <a:latin typeface="Courier"/>
              </a:rPr>
              <a:t>String s;</a:t>
            </a:r>
          </a:p>
          <a:p>
            <a:pPr marL="0" indent="0" algn="l">
              <a:buNone/>
            </a:pPr>
            <a:r>
              <a:rPr lang="en-US" sz="2000" b="1" dirty="0">
                <a:latin typeface="Courier"/>
              </a:rPr>
              <a:t>int </a:t>
            </a:r>
            <a:r>
              <a:rPr lang="en-US" sz="2000" b="1" dirty="0" err="1">
                <a:latin typeface="Courier"/>
              </a:rPr>
              <a:t>i</a:t>
            </a:r>
            <a:r>
              <a:rPr lang="en-US" sz="2000" b="1" dirty="0">
                <a:latin typeface="Courier"/>
              </a:rPr>
              <a:t>;</a:t>
            </a:r>
          </a:p>
          <a:p>
            <a:pPr marL="0" indent="0" algn="l">
              <a:buNone/>
            </a:pPr>
            <a:r>
              <a:rPr lang="en-US" sz="2000" b="1" dirty="0">
                <a:latin typeface="Courier"/>
              </a:rPr>
              <a:t>double d;</a:t>
            </a:r>
          </a:p>
          <a:p>
            <a:pPr marL="0" indent="0" algn="l">
              <a:buNone/>
            </a:pPr>
            <a:r>
              <a:rPr lang="en-US" sz="2000" b="1" dirty="0">
                <a:latin typeface="Courier"/>
              </a:rPr>
              <a:t>public </a:t>
            </a:r>
            <a:r>
              <a:rPr lang="en-US" sz="2000" b="1" dirty="0" err="1">
                <a:latin typeface="Courier"/>
              </a:rPr>
              <a:t>MyClass</a:t>
            </a:r>
            <a:r>
              <a:rPr lang="en-US" sz="2000" b="1" dirty="0">
                <a:latin typeface="Courier"/>
              </a:rPr>
              <a:t>(String s, int </a:t>
            </a:r>
            <a:r>
              <a:rPr lang="en-US" sz="2000" b="1" dirty="0" err="1">
                <a:latin typeface="Courier"/>
              </a:rPr>
              <a:t>i</a:t>
            </a:r>
            <a:r>
              <a:rPr lang="en-US" sz="2000" b="1" dirty="0">
                <a:latin typeface="Courier"/>
              </a:rPr>
              <a:t>, double d) {</a:t>
            </a:r>
          </a:p>
          <a:p>
            <a:pPr marL="0" indent="0" algn="l">
              <a:buNone/>
            </a:pPr>
            <a:r>
              <a:rPr lang="en-US" sz="2000" b="1" dirty="0" err="1">
                <a:latin typeface="Courier"/>
              </a:rPr>
              <a:t>this.s</a:t>
            </a:r>
            <a:r>
              <a:rPr lang="en-US" sz="2000" b="1" dirty="0">
                <a:latin typeface="Courier"/>
              </a:rPr>
              <a:t> = s;</a:t>
            </a:r>
          </a:p>
          <a:p>
            <a:pPr marL="0" indent="0" algn="l">
              <a:buNone/>
            </a:pPr>
            <a:r>
              <a:rPr lang="en-US" sz="2000" b="1" dirty="0" err="1">
                <a:latin typeface="Courier"/>
              </a:rPr>
              <a:t>this.i</a:t>
            </a:r>
            <a:r>
              <a:rPr lang="en-US" sz="2000" b="1" dirty="0">
                <a:latin typeface="Courier"/>
              </a:rPr>
              <a:t> = </a:t>
            </a:r>
            <a:r>
              <a:rPr lang="en-US" sz="2000" b="1" dirty="0" err="1">
                <a:latin typeface="Courier"/>
              </a:rPr>
              <a:t>i</a:t>
            </a:r>
            <a:r>
              <a:rPr lang="en-US" sz="2000" b="1" dirty="0">
                <a:latin typeface="Courier"/>
              </a:rPr>
              <a:t>;</a:t>
            </a:r>
          </a:p>
          <a:p>
            <a:pPr marL="0" indent="0" algn="l">
              <a:buNone/>
            </a:pPr>
            <a:r>
              <a:rPr lang="en-US" sz="2000" b="1" dirty="0" err="1">
                <a:latin typeface="Courier"/>
              </a:rPr>
              <a:t>this.d</a:t>
            </a:r>
            <a:r>
              <a:rPr lang="en-US" sz="2000" b="1" dirty="0">
                <a:latin typeface="Courier"/>
              </a:rPr>
              <a:t> = d;</a:t>
            </a:r>
          </a:p>
          <a:p>
            <a:pPr marL="0" indent="0" algn="l">
              <a:buNone/>
            </a:pPr>
            <a:r>
              <a:rPr lang="en-US" sz="2000" b="1" dirty="0">
                <a:latin typeface="Courier"/>
              </a:rPr>
              <a:t>}</a:t>
            </a:r>
          </a:p>
          <a:p>
            <a:pPr marL="0" indent="0" algn="l">
              <a:buNone/>
            </a:pPr>
            <a:r>
              <a:rPr lang="en-US" sz="2000" b="1" dirty="0">
                <a:latin typeface="Courier"/>
              </a:rPr>
              <a:t>public String </a:t>
            </a:r>
            <a:r>
              <a:rPr lang="en-US" sz="2000" b="1" dirty="0" err="1">
                <a:latin typeface="Courier"/>
              </a:rPr>
              <a:t>toString</a:t>
            </a:r>
            <a:r>
              <a:rPr lang="en-US" sz="2000" b="1" dirty="0">
                <a:latin typeface="Courier"/>
              </a:rPr>
              <a:t>() {</a:t>
            </a:r>
          </a:p>
          <a:p>
            <a:pPr marL="0" indent="0" algn="l">
              <a:buNone/>
            </a:pPr>
            <a:r>
              <a:rPr lang="en-US" sz="2000" b="1" dirty="0">
                <a:latin typeface="Courier"/>
              </a:rPr>
              <a:t>return "s=" + s + "; </a:t>
            </a:r>
            <a:r>
              <a:rPr lang="en-US" sz="2000" b="1" dirty="0" err="1">
                <a:latin typeface="Courier"/>
              </a:rPr>
              <a:t>i</a:t>
            </a:r>
            <a:r>
              <a:rPr lang="en-US" sz="2000" b="1" dirty="0">
                <a:latin typeface="Courier"/>
              </a:rPr>
              <a:t>=" + </a:t>
            </a:r>
            <a:r>
              <a:rPr lang="en-US" sz="2000" b="1" dirty="0" err="1">
                <a:latin typeface="Courier"/>
              </a:rPr>
              <a:t>i</a:t>
            </a:r>
            <a:r>
              <a:rPr lang="en-US" sz="2000" b="1" dirty="0">
                <a:latin typeface="Courier"/>
              </a:rPr>
              <a:t> + "; d=" + d;</a:t>
            </a:r>
          </a:p>
          <a:p>
            <a:pPr marL="0" indent="0" algn="l">
              <a:buNone/>
            </a:pPr>
            <a:r>
              <a:rPr lang="en-US" sz="2000" b="1" dirty="0">
                <a:latin typeface="Courier"/>
              </a:rPr>
              <a:t>}</a:t>
            </a:r>
          </a:p>
          <a:p>
            <a:pPr marL="0" indent="0" algn="l">
              <a:buNone/>
            </a:pPr>
            <a:r>
              <a:rPr lang="en-US" sz="2000" b="1" dirty="0">
                <a:latin typeface="Courier"/>
              </a:rPr>
              <a:t>}</a:t>
            </a:r>
          </a:p>
        </p:txBody>
      </p:sp>
    </p:spTree>
    <p:extLst>
      <p:ext uri="{BB962C8B-B14F-4D97-AF65-F5344CB8AC3E}">
        <p14:creationId xmlns:p14="http://schemas.microsoft.com/office/powerpoint/2010/main" val="2164465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Serialization and Deserialization in Java</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43018" y="466078"/>
            <a:ext cx="11105964" cy="5925844"/>
          </a:xfrm>
        </p:spPr>
        <p:txBody>
          <a:bodyPr>
            <a:normAutofit/>
          </a:bodyPr>
          <a:lstStyle/>
          <a:p>
            <a:pPr marL="0" indent="0" algn="l">
              <a:buNone/>
            </a:pPr>
            <a:r>
              <a:rPr lang="en-US" sz="2000" b="1" dirty="0">
                <a:latin typeface="Courier"/>
              </a:rPr>
              <a:t>This program demonstrates that the instance variables of object1 and object2 are identical.</a:t>
            </a:r>
          </a:p>
          <a:p>
            <a:pPr marL="0" indent="0" algn="l">
              <a:buNone/>
            </a:pPr>
            <a:r>
              <a:rPr lang="en-US" sz="2000" b="1" dirty="0">
                <a:latin typeface="Courier"/>
              </a:rPr>
              <a:t>The output is shown here:</a:t>
            </a:r>
          </a:p>
          <a:p>
            <a:pPr marL="0" indent="0" algn="l">
              <a:buNone/>
            </a:pPr>
            <a:r>
              <a:rPr lang="en-US" sz="2000" b="1" dirty="0">
                <a:latin typeface="Courier"/>
              </a:rPr>
              <a:t>object1: s=Hello; </a:t>
            </a:r>
            <a:r>
              <a:rPr lang="en-US" sz="2000" b="1" dirty="0" err="1">
                <a:latin typeface="Courier"/>
              </a:rPr>
              <a:t>i</a:t>
            </a:r>
            <a:r>
              <a:rPr lang="en-US" sz="2000" b="1" dirty="0">
                <a:latin typeface="Courier"/>
              </a:rPr>
              <a:t>=-7; d=2.7E10</a:t>
            </a:r>
          </a:p>
          <a:p>
            <a:pPr marL="0" indent="0" algn="l">
              <a:buNone/>
            </a:pPr>
            <a:r>
              <a:rPr lang="en-US" sz="2000" b="1" dirty="0">
                <a:latin typeface="Courier"/>
              </a:rPr>
              <a:t>object2: s=Hello; </a:t>
            </a:r>
            <a:r>
              <a:rPr lang="en-US" sz="2000" b="1" dirty="0" err="1">
                <a:latin typeface="Courier"/>
              </a:rPr>
              <a:t>i</a:t>
            </a:r>
            <a:r>
              <a:rPr lang="en-US" sz="2000" b="1" dirty="0">
                <a:latin typeface="Courier"/>
              </a:rPr>
              <a:t>=-7; d=2.7E10</a:t>
            </a:r>
          </a:p>
        </p:txBody>
      </p:sp>
    </p:spTree>
    <p:extLst>
      <p:ext uri="{BB962C8B-B14F-4D97-AF65-F5344CB8AC3E}">
        <p14:creationId xmlns:p14="http://schemas.microsoft.com/office/powerpoint/2010/main" val="1801865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algn="l"/>
            <a:r>
              <a:rPr lang="en-US" b="0" i="0" dirty="0">
                <a:solidFill>
                  <a:srgbClr val="610B38"/>
                </a:solidFill>
                <a:effectLst/>
                <a:latin typeface="erdana"/>
              </a:rPr>
              <a:t>summary</a:t>
            </a:r>
            <a:endParaRPr lang="en-IN" sz="4000" b="1" i="0" u="none" strike="noStrike" baseline="0" dirty="0">
              <a:latin typeface="FranklinGothic-DemiCnd"/>
            </a:endParaRP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43018" y="466078"/>
            <a:ext cx="11105964" cy="5925844"/>
          </a:xfrm>
        </p:spPr>
        <p:txBody>
          <a:bodyPr>
            <a:normAutofit/>
          </a:bodyPr>
          <a:lstStyle/>
          <a:p>
            <a:pPr algn="just"/>
            <a:r>
              <a:rPr lang="en-US" sz="2800" b="0" i="0" u="none" strike="noStrike" baseline="0" dirty="0">
                <a:solidFill>
                  <a:schemeClr val="tx1"/>
                </a:solidFill>
                <a:latin typeface="Palatino-Roman"/>
              </a:rPr>
              <a:t>An interface is a completely "abstract class" that is used to group related methods with empty bodies:</a:t>
            </a:r>
          </a:p>
          <a:p>
            <a:pPr algn="just"/>
            <a:r>
              <a:rPr lang="en-US" sz="2800" b="0" i="0" u="none" strike="noStrike" baseline="0" dirty="0">
                <a:solidFill>
                  <a:schemeClr val="tx1"/>
                </a:solidFill>
                <a:latin typeface="Palatino-Roman"/>
              </a:rPr>
              <a:t>To access the interface methods, the interface must be "implemented" (</a:t>
            </a:r>
            <a:r>
              <a:rPr lang="en-US" sz="2800" b="0" i="0" u="none" strike="noStrike" baseline="0" dirty="0" err="1">
                <a:solidFill>
                  <a:schemeClr val="tx1"/>
                </a:solidFill>
                <a:latin typeface="Palatino-Roman"/>
              </a:rPr>
              <a:t>kinda</a:t>
            </a:r>
            <a:r>
              <a:rPr lang="en-US" sz="2800" b="0" i="0" u="none" strike="noStrike" baseline="0" dirty="0">
                <a:solidFill>
                  <a:schemeClr val="tx1"/>
                </a:solidFill>
                <a:latin typeface="Palatino-Roman"/>
              </a:rPr>
              <a:t> like inherited) by another class with the implements keyword (instead of extends). The body of the interface method is provided by the "implement" class.</a:t>
            </a:r>
          </a:p>
          <a:p>
            <a:pPr algn="just"/>
            <a:r>
              <a:rPr lang="en-US" sz="2800" b="0" i="0" u="none" strike="noStrike" baseline="0" dirty="0">
                <a:solidFill>
                  <a:schemeClr val="tx1"/>
                </a:solidFill>
                <a:latin typeface="Palatino-Roman"/>
              </a:rPr>
              <a:t>Serialization is the process of writing the state of an object to a byte stream. This is useful when you want to save the state of your program to a persistent storage area, such as a file.</a:t>
            </a:r>
            <a:endParaRPr lang="en-US" sz="3200" b="1" dirty="0">
              <a:solidFill>
                <a:schemeClr val="tx1"/>
              </a:solidFill>
              <a:latin typeface="Courier"/>
            </a:endParaRPr>
          </a:p>
        </p:txBody>
      </p:sp>
    </p:spTree>
    <p:extLst>
      <p:ext uri="{BB962C8B-B14F-4D97-AF65-F5344CB8AC3E}">
        <p14:creationId xmlns:p14="http://schemas.microsoft.com/office/powerpoint/2010/main" val="156624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r>
              <a:rPr lang="en-IN" sz="2800" b="1" i="0" u="none" strike="noStrike" baseline="0" dirty="0">
                <a:latin typeface="FranklinGothic-DemiCnd"/>
              </a:rPr>
              <a:t>INTERFACES</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470517"/>
            <a:ext cx="11179944" cy="5877017"/>
          </a:xfrm>
        </p:spPr>
        <p:txBody>
          <a:bodyPr>
            <a:normAutofit/>
          </a:bodyPr>
          <a:lstStyle/>
          <a:p>
            <a:pPr algn="just"/>
            <a:r>
              <a:rPr lang="en-IN" sz="2400" b="0" i="0" u="none" strike="noStrike" baseline="0" dirty="0">
                <a:latin typeface="Palatino-Roman"/>
              </a:rPr>
              <a:t>Interfaces </a:t>
            </a:r>
            <a:r>
              <a:rPr lang="en-US" sz="2400" b="0" i="0" u="none" strike="noStrike" baseline="0" dirty="0">
                <a:latin typeface="Palatino-Roman"/>
              </a:rPr>
              <a:t>are syntactically similar to classes, but they lack instance variables, and </a:t>
            </a:r>
            <a:r>
              <a:rPr lang="en-US" sz="2400" b="0" i="0" u="none" strike="noStrike" baseline="0" dirty="0">
                <a:solidFill>
                  <a:srgbClr val="FF0000"/>
                </a:solidFill>
                <a:latin typeface="Palatino-Roman"/>
              </a:rPr>
              <a:t>their methods are </a:t>
            </a:r>
            <a:r>
              <a:rPr lang="en-IN" sz="2400" b="0" i="0" u="none" strike="noStrike" baseline="0" dirty="0">
                <a:solidFill>
                  <a:srgbClr val="FF0000"/>
                </a:solidFill>
                <a:latin typeface="Palatino-Roman"/>
              </a:rPr>
              <a:t>declared without any body</a:t>
            </a:r>
            <a:r>
              <a:rPr lang="en-IN" sz="2400" b="0" i="0" u="none" strike="noStrike" baseline="0" dirty="0">
                <a:latin typeface="Palatino-Roman"/>
              </a:rPr>
              <a:t>.</a:t>
            </a:r>
          </a:p>
          <a:p>
            <a:pPr algn="just"/>
            <a:r>
              <a:rPr lang="en-US" sz="2400" b="0" i="0" u="none" strike="noStrike" baseline="0" dirty="0">
                <a:latin typeface="Palatino-Roman"/>
              </a:rPr>
              <a:t>Once it is defined, any number of classes can implement an </a:t>
            </a:r>
            <a:r>
              <a:rPr lang="en-US" sz="2400" b="1" i="0" u="none" strike="noStrike" baseline="0" dirty="0">
                <a:latin typeface="Palatino-Bold"/>
              </a:rPr>
              <a:t>interface</a:t>
            </a:r>
            <a:r>
              <a:rPr lang="en-US" sz="2400" b="0" i="0" u="none" strike="noStrike" baseline="0" dirty="0">
                <a:latin typeface="Palatino-Roman"/>
              </a:rPr>
              <a:t>. </a:t>
            </a:r>
          </a:p>
          <a:p>
            <a:pPr algn="just"/>
            <a:r>
              <a:rPr lang="en-US" sz="2400" b="0" i="0" u="none" strike="noStrike" baseline="0" dirty="0">
                <a:highlight>
                  <a:srgbClr val="FFFF00"/>
                </a:highlight>
                <a:latin typeface="Palatino-Roman"/>
              </a:rPr>
              <a:t>Also, one class can implement any number of interfaces.</a:t>
            </a:r>
          </a:p>
          <a:p>
            <a:pPr algn="just"/>
            <a:r>
              <a:rPr lang="en-US" sz="2400" b="0" i="0" u="none" strike="noStrike" baseline="0" dirty="0">
                <a:latin typeface="Palatino-Roman"/>
              </a:rPr>
              <a:t>To implement an interface, </a:t>
            </a:r>
            <a:r>
              <a:rPr lang="en-US" sz="2400" b="0" i="0" u="none" strike="noStrike" baseline="0" dirty="0">
                <a:highlight>
                  <a:srgbClr val="FFFF00"/>
                </a:highlight>
                <a:latin typeface="Palatino-Roman"/>
              </a:rPr>
              <a:t>a class must create the complete set of methods defined by the interface. However, each class is free to determine the details of its own implementation.</a:t>
            </a:r>
          </a:p>
          <a:p>
            <a:pPr algn="just"/>
            <a:r>
              <a:rPr lang="en-US" sz="2400" b="0" i="0" u="none" strike="noStrike" baseline="0" dirty="0">
                <a:latin typeface="Palatino-Roman"/>
              </a:rPr>
              <a:t>By providing the </a:t>
            </a:r>
            <a:r>
              <a:rPr lang="en-US" sz="2400" b="1" i="0" u="none" strike="noStrike" baseline="0" dirty="0">
                <a:latin typeface="Palatino-Bold"/>
              </a:rPr>
              <a:t>interface </a:t>
            </a:r>
            <a:r>
              <a:rPr lang="en-US" sz="2400" b="0" i="0" u="none" strike="noStrike" baseline="0" dirty="0">
                <a:latin typeface="Palatino-Roman"/>
              </a:rPr>
              <a:t>keyword, Java allows you to fully utilize the “</a:t>
            </a:r>
            <a:r>
              <a:rPr lang="en-US" sz="2400" b="0" i="0" u="none" strike="noStrike" baseline="0" dirty="0">
                <a:solidFill>
                  <a:srgbClr val="FF0000"/>
                </a:solidFill>
                <a:latin typeface="Palatino-Roman"/>
              </a:rPr>
              <a:t>one </a:t>
            </a:r>
            <a:r>
              <a:rPr lang="en-US" sz="2400" b="0" i="0" u="none" strike="noStrike" baseline="0" dirty="0" err="1">
                <a:solidFill>
                  <a:srgbClr val="FF0000"/>
                </a:solidFill>
                <a:latin typeface="Palatino-Roman"/>
              </a:rPr>
              <a:t>interface,multiple</a:t>
            </a:r>
            <a:r>
              <a:rPr lang="en-US" sz="2400" b="0" i="0" u="none" strike="noStrike" baseline="0" dirty="0">
                <a:solidFill>
                  <a:srgbClr val="FF0000"/>
                </a:solidFill>
                <a:latin typeface="Palatino-Roman"/>
              </a:rPr>
              <a:t> methods” </a:t>
            </a:r>
            <a:r>
              <a:rPr lang="en-US" sz="2400" b="0" i="0" u="none" strike="noStrike" baseline="0" dirty="0">
                <a:latin typeface="Palatino-Roman"/>
              </a:rPr>
              <a:t>aspect of polymorphism.</a:t>
            </a:r>
          </a:p>
          <a:p>
            <a:pPr algn="just"/>
            <a:r>
              <a:rPr lang="en-US" sz="2400" b="0" i="0" u="none" strike="noStrike" baseline="0" dirty="0">
                <a:latin typeface="Palatino-Roman"/>
              </a:rPr>
              <a:t>Interfaces are designed to support dynamic method resolution at run time.</a:t>
            </a:r>
            <a:endParaRPr lang="en-IN" sz="2000" dirty="0"/>
          </a:p>
        </p:txBody>
      </p:sp>
    </p:spTree>
    <p:extLst>
      <p:ext uri="{BB962C8B-B14F-4D97-AF65-F5344CB8AC3E}">
        <p14:creationId xmlns:p14="http://schemas.microsoft.com/office/powerpoint/2010/main" val="23602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r>
              <a:rPr lang="en-IN" sz="2800" b="1" i="0" u="none" strike="noStrike" baseline="0" dirty="0">
                <a:latin typeface="FranklinGothic-DemiCnd"/>
              </a:rPr>
              <a:t>INTERFACES</a:t>
            </a:r>
            <a:endParaRPr lang="en-IN" sz="96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470517"/>
            <a:ext cx="11105964" cy="5743852"/>
          </a:xfrm>
        </p:spPr>
        <p:txBody>
          <a:bodyPr>
            <a:normAutofit/>
          </a:bodyPr>
          <a:lstStyle/>
          <a:p>
            <a:pPr algn="just">
              <a:buFont typeface="Arial" panose="020B0604020202020204" pitchFamily="34" charset="0"/>
              <a:buChar char="•"/>
            </a:pPr>
            <a:r>
              <a:rPr lang="en-US" sz="2400" b="0" i="0" dirty="0">
                <a:solidFill>
                  <a:srgbClr val="000000"/>
                </a:solidFill>
                <a:effectLst/>
                <a:latin typeface="Arial" panose="020B0604020202020204" pitchFamily="34" charset="0"/>
              </a:rPr>
              <a:t> </a:t>
            </a:r>
            <a:r>
              <a:rPr lang="en-US" sz="2800" b="0" i="0" dirty="0">
                <a:solidFill>
                  <a:srgbClr val="000000"/>
                </a:solidFill>
                <a:effectLst/>
                <a:latin typeface="Arial" panose="020B0604020202020204" pitchFamily="34" charset="0"/>
              </a:rPr>
              <a:t>You cannot instantiate an interface.</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An interface does not contain any constructors.</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All of the methods in an interface are abstract.</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An interface cannot contain instance fields. </a:t>
            </a:r>
            <a:r>
              <a:rPr lang="en-US" sz="2800" b="0" i="0" dirty="0">
                <a:solidFill>
                  <a:srgbClr val="FF0000"/>
                </a:solidFill>
                <a:effectLst/>
                <a:highlight>
                  <a:srgbClr val="00FFFF"/>
                </a:highlight>
                <a:latin typeface="Arial" panose="020B0604020202020204" pitchFamily="34" charset="0"/>
              </a:rPr>
              <a:t>The only fields that can appear in an interface must be declared both static and final</a:t>
            </a:r>
            <a:r>
              <a:rPr lang="en-US" sz="2800" b="0" i="0" dirty="0">
                <a:solidFill>
                  <a:srgbClr val="000000"/>
                </a:solidFill>
                <a:effectLst/>
                <a:latin typeface="Arial" panose="020B0604020202020204" pitchFamily="34" charset="0"/>
              </a:rPr>
              <a:t>.</a:t>
            </a:r>
          </a:p>
          <a:p>
            <a:pPr algn="just">
              <a:buFont typeface="Arial" panose="020B0604020202020204" pitchFamily="34" charset="0"/>
              <a:buChar char="•"/>
            </a:pPr>
            <a:r>
              <a:rPr lang="en-US" sz="2800" b="0" i="0" dirty="0">
                <a:solidFill>
                  <a:srgbClr val="000000"/>
                </a:solidFill>
                <a:effectLst/>
                <a:highlight>
                  <a:srgbClr val="FFFF00"/>
                </a:highlight>
                <a:latin typeface="Arial" panose="020B0604020202020204" pitchFamily="34" charset="0"/>
              </a:rPr>
              <a:t>An interface is not extended by a class; it is implemented by a class.</a:t>
            </a:r>
          </a:p>
          <a:p>
            <a:pPr algn="just">
              <a:buFont typeface="Arial" panose="020B0604020202020204" pitchFamily="34" charset="0"/>
              <a:buChar char="•"/>
            </a:pPr>
            <a:r>
              <a:rPr lang="en-US" sz="2800" b="0" i="0" dirty="0">
                <a:solidFill>
                  <a:srgbClr val="000000"/>
                </a:solidFill>
                <a:effectLst/>
                <a:latin typeface="Arial" panose="020B0604020202020204" pitchFamily="34" charset="0"/>
              </a:rPr>
              <a:t>An interface can extend multiple interfaces.</a:t>
            </a:r>
          </a:p>
          <a:p>
            <a:pPr marL="0" indent="0" algn="just">
              <a:buNone/>
            </a:pPr>
            <a:endParaRPr lang="en-US" sz="2800" dirty="0">
              <a:solidFill>
                <a:srgbClr val="000000"/>
              </a:solidFill>
              <a:latin typeface="Arial" panose="020B0604020202020204" pitchFamily="34" charset="0"/>
            </a:endParaRPr>
          </a:p>
          <a:p>
            <a:pPr algn="l"/>
            <a:endParaRPr lang="en-IN" dirty="0"/>
          </a:p>
        </p:txBody>
      </p:sp>
    </p:spTree>
    <p:extLst>
      <p:ext uri="{BB962C8B-B14F-4D97-AF65-F5344CB8AC3E}">
        <p14:creationId xmlns:p14="http://schemas.microsoft.com/office/powerpoint/2010/main" val="77780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r>
              <a:rPr lang="en-IN" b="1" i="0" u="none" strike="noStrike" baseline="0" dirty="0">
                <a:latin typeface="FranklinGothic-DemiCnd"/>
              </a:rPr>
              <a:t>INTERFACES</a:t>
            </a:r>
            <a:endParaRPr lang="en-IN" sz="8000" b="1" dirty="0"/>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594805" y="470517"/>
            <a:ext cx="11105964" cy="5468643"/>
          </a:xfrm>
        </p:spPr>
        <p:txBody>
          <a:bodyPr>
            <a:normAutofit/>
          </a:bodyPr>
          <a:lstStyle/>
          <a:p>
            <a:pPr algn="just"/>
            <a:r>
              <a:rPr lang="en-US" sz="1600" b="0" i="0" dirty="0">
                <a:solidFill>
                  <a:srgbClr val="000000"/>
                </a:solidFill>
                <a:effectLst/>
                <a:latin typeface="Arial" panose="020B0604020202020204" pitchFamily="34" charset="0"/>
              </a:rPr>
              <a:t> </a:t>
            </a:r>
            <a:r>
              <a:rPr lang="en-US" sz="2400" b="0" i="0" dirty="0">
                <a:solidFill>
                  <a:srgbClr val="000000"/>
                </a:solidFill>
                <a:effectLst/>
                <a:latin typeface="Arial" panose="020B0604020202020204" pitchFamily="34" charset="0"/>
              </a:rPr>
              <a:t>It is a collection of abstract methods. A class implements an interface, thereby inheriting the abstract methods of the interface.</a:t>
            </a:r>
          </a:p>
          <a:p>
            <a:pPr algn="just"/>
            <a:r>
              <a:rPr lang="en-US" sz="2400" dirty="0">
                <a:solidFill>
                  <a:srgbClr val="000000"/>
                </a:solidFill>
                <a:latin typeface="Arial" panose="020B0604020202020204" pitchFamily="34" charset="0"/>
              </a:rPr>
              <a:t>A</a:t>
            </a:r>
            <a:r>
              <a:rPr lang="en-US" sz="2400" b="0" i="0" dirty="0">
                <a:solidFill>
                  <a:srgbClr val="000000"/>
                </a:solidFill>
                <a:effectLst/>
                <a:latin typeface="Arial" panose="020B0604020202020204" pitchFamily="34" charset="0"/>
              </a:rPr>
              <a:t>n interface </a:t>
            </a:r>
            <a:r>
              <a:rPr lang="en-US" sz="2400" b="0" i="0" dirty="0">
                <a:solidFill>
                  <a:srgbClr val="000000"/>
                </a:solidFill>
                <a:effectLst/>
                <a:highlight>
                  <a:srgbClr val="FFFF00"/>
                </a:highlight>
                <a:latin typeface="Arial" panose="020B0604020202020204" pitchFamily="34" charset="0"/>
              </a:rPr>
              <a:t>contains behaviors </a:t>
            </a:r>
            <a:r>
              <a:rPr lang="en-US" sz="2400" b="0" i="0" dirty="0">
                <a:solidFill>
                  <a:srgbClr val="000000"/>
                </a:solidFill>
                <a:effectLst/>
                <a:latin typeface="Arial" panose="020B0604020202020204" pitchFamily="34" charset="0"/>
              </a:rPr>
              <a:t>that a class implements.</a:t>
            </a:r>
          </a:p>
          <a:p>
            <a:pPr algn="just"/>
            <a:r>
              <a:rPr lang="en-US" sz="2400" b="1" i="0" u="sng" dirty="0">
                <a:solidFill>
                  <a:srgbClr val="000000"/>
                </a:solidFill>
                <a:effectLst/>
                <a:latin typeface="Arial" panose="020B0604020202020204" pitchFamily="34" charset="0"/>
              </a:rPr>
              <a:t>An interface is similar to a class in the following ways −</a:t>
            </a:r>
          </a:p>
          <a:p>
            <a:pPr algn="just">
              <a:buFont typeface="Wingdings" panose="05000000000000000000" pitchFamily="2" charset="2"/>
              <a:buChar char="ü"/>
            </a:pPr>
            <a:r>
              <a:rPr lang="en-US" sz="2400" b="0" i="0" dirty="0">
                <a:solidFill>
                  <a:srgbClr val="000000"/>
                </a:solidFill>
                <a:effectLst/>
                <a:latin typeface="Arial" panose="020B0604020202020204" pitchFamily="34" charset="0"/>
              </a:rPr>
              <a:t>An interface can contain any number of methods.</a:t>
            </a:r>
          </a:p>
          <a:p>
            <a:pPr algn="just">
              <a:buFont typeface="Wingdings" panose="05000000000000000000" pitchFamily="2" charset="2"/>
              <a:buChar char="ü"/>
            </a:pPr>
            <a:r>
              <a:rPr lang="en-US" sz="2400" b="0" i="0" dirty="0">
                <a:solidFill>
                  <a:srgbClr val="000000"/>
                </a:solidFill>
                <a:effectLst/>
                <a:latin typeface="Arial" panose="020B0604020202020204" pitchFamily="34" charset="0"/>
              </a:rPr>
              <a:t>An interface is written in a file with a </a:t>
            </a:r>
            <a:r>
              <a:rPr lang="en-US" sz="2400" b="1" i="0" dirty="0">
                <a:solidFill>
                  <a:srgbClr val="000000"/>
                </a:solidFill>
                <a:effectLst/>
                <a:latin typeface="Arial" panose="020B0604020202020204" pitchFamily="34" charset="0"/>
              </a:rPr>
              <a:t>.java</a:t>
            </a:r>
            <a:r>
              <a:rPr lang="en-US" sz="2400" b="0" i="0" dirty="0">
                <a:solidFill>
                  <a:srgbClr val="000000"/>
                </a:solidFill>
                <a:effectLst/>
                <a:latin typeface="Arial" panose="020B0604020202020204" pitchFamily="34" charset="0"/>
              </a:rPr>
              <a:t> extension, with the name of the interface matching the name of the file.</a:t>
            </a:r>
          </a:p>
          <a:p>
            <a:pPr algn="just">
              <a:buFont typeface="Wingdings" panose="05000000000000000000" pitchFamily="2" charset="2"/>
              <a:buChar char="ü"/>
            </a:pPr>
            <a:r>
              <a:rPr lang="en-US" sz="2400" b="0" i="0" dirty="0">
                <a:solidFill>
                  <a:srgbClr val="000000"/>
                </a:solidFill>
                <a:effectLst/>
                <a:latin typeface="Arial" panose="020B0604020202020204" pitchFamily="34" charset="0"/>
              </a:rPr>
              <a:t>The byte code of an interface appears in a </a:t>
            </a:r>
            <a:r>
              <a:rPr lang="en-US" sz="2400" b="1" i="0" dirty="0">
                <a:solidFill>
                  <a:srgbClr val="000000"/>
                </a:solidFill>
                <a:effectLst/>
                <a:latin typeface="Arial" panose="020B0604020202020204" pitchFamily="34" charset="0"/>
              </a:rPr>
              <a:t>.class</a:t>
            </a:r>
            <a:r>
              <a:rPr lang="en-US" sz="2400" b="0" i="0" dirty="0">
                <a:solidFill>
                  <a:srgbClr val="000000"/>
                </a:solidFill>
                <a:effectLst/>
                <a:latin typeface="Arial" panose="020B0604020202020204" pitchFamily="34" charset="0"/>
              </a:rPr>
              <a:t> file.</a:t>
            </a:r>
          </a:p>
          <a:p>
            <a:pPr algn="just">
              <a:buFont typeface="Wingdings" panose="05000000000000000000" pitchFamily="2" charset="2"/>
              <a:buChar char="ü"/>
            </a:pPr>
            <a:r>
              <a:rPr lang="en-US" sz="2400" b="0" i="0" dirty="0">
                <a:solidFill>
                  <a:srgbClr val="000000"/>
                </a:solidFill>
                <a:effectLst/>
                <a:latin typeface="Arial" panose="020B0604020202020204" pitchFamily="34" charset="0"/>
              </a:rPr>
              <a:t>Interfaces appear in packages, and their corresponding bytecode file must be in a directory structure that matches the package name.</a:t>
            </a:r>
          </a:p>
          <a:p>
            <a:pPr algn="l"/>
            <a:endParaRPr lang="en-IN" dirty="0"/>
          </a:p>
        </p:txBody>
      </p:sp>
    </p:spTree>
    <p:extLst>
      <p:ext uri="{BB962C8B-B14F-4D97-AF65-F5344CB8AC3E}">
        <p14:creationId xmlns:p14="http://schemas.microsoft.com/office/powerpoint/2010/main" val="391641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847818"/>
          </a:xfrm>
        </p:spPr>
        <p:txBody>
          <a:bodyPr>
            <a:normAutofit/>
          </a:bodyPr>
          <a:lstStyle/>
          <a:p>
            <a:r>
              <a:rPr lang="en-IN" b="1" i="0" u="none" strike="noStrike" baseline="0" dirty="0">
                <a:latin typeface="FranklinGothic-DemiCnd"/>
              </a:rPr>
              <a:t>INTERFACES  VS CLASSES</a:t>
            </a:r>
            <a:endParaRPr lang="en-IN" sz="8000" b="1" dirty="0"/>
          </a:p>
        </p:txBody>
      </p:sp>
      <p:graphicFrame>
        <p:nvGraphicFramePr>
          <p:cNvPr id="7" name="Content Placeholder 6">
            <a:extLst>
              <a:ext uri="{FF2B5EF4-FFF2-40B4-BE49-F238E27FC236}">
                <a16:creationId xmlns:a16="http://schemas.microsoft.com/office/drawing/2014/main" id="{E27295FD-E45F-44DE-9094-6C266393553A}"/>
              </a:ext>
            </a:extLst>
          </p:cNvPr>
          <p:cNvGraphicFramePr>
            <a:graphicFrameLocks noGrp="1"/>
          </p:cNvGraphicFramePr>
          <p:nvPr>
            <p:ph idx="1"/>
            <p:extLst>
              <p:ext uri="{D42A27DB-BD31-4B8C-83A1-F6EECF244321}">
                <p14:modId xmlns:p14="http://schemas.microsoft.com/office/powerpoint/2010/main" val="2441161005"/>
              </p:ext>
            </p:extLst>
          </p:nvPr>
        </p:nvGraphicFramePr>
        <p:xfrm>
          <a:off x="658368" y="918840"/>
          <a:ext cx="10021824" cy="5789530"/>
        </p:xfrm>
        <a:graphic>
          <a:graphicData uri="http://schemas.openxmlformats.org/drawingml/2006/table">
            <a:tbl>
              <a:tblPr/>
              <a:tblGrid>
                <a:gridCol w="3340608">
                  <a:extLst>
                    <a:ext uri="{9D8B030D-6E8A-4147-A177-3AD203B41FA5}">
                      <a16:colId xmlns:a16="http://schemas.microsoft.com/office/drawing/2014/main" val="1247129843"/>
                    </a:ext>
                  </a:extLst>
                </a:gridCol>
                <a:gridCol w="3340608">
                  <a:extLst>
                    <a:ext uri="{9D8B030D-6E8A-4147-A177-3AD203B41FA5}">
                      <a16:colId xmlns:a16="http://schemas.microsoft.com/office/drawing/2014/main" val="3207742979"/>
                    </a:ext>
                  </a:extLst>
                </a:gridCol>
                <a:gridCol w="3340608">
                  <a:extLst>
                    <a:ext uri="{9D8B030D-6E8A-4147-A177-3AD203B41FA5}">
                      <a16:colId xmlns:a16="http://schemas.microsoft.com/office/drawing/2014/main" val="3381812412"/>
                    </a:ext>
                  </a:extLst>
                </a:gridCol>
              </a:tblGrid>
              <a:tr h="319176">
                <a:tc>
                  <a:txBody>
                    <a:bodyPr/>
                    <a:lstStyle/>
                    <a:p>
                      <a:pPr algn="ctr" fontAlgn="ctr"/>
                      <a:r>
                        <a:rPr lang="en-IN" sz="1600" b="1" cap="all" dirty="0">
                          <a:effectLst/>
                        </a:rPr>
                        <a:t>BASIS FOR COMPARISON</a:t>
                      </a:r>
                    </a:p>
                  </a:txBody>
                  <a:tcPr marL="29306" marR="29306" marT="29306" marB="2930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1600" b="1" cap="all" dirty="0">
                          <a:effectLst/>
                        </a:rPr>
                        <a:t>CLASS</a:t>
                      </a:r>
                    </a:p>
                  </a:txBody>
                  <a:tcPr marL="29306" marR="29306" marT="29306" marB="2930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1600" b="1" cap="all" dirty="0">
                          <a:effectLst/>
                        </a:rPr>
                        <a:t>INTERFACE</a:t>
                      </a:r>
                    </a:p>
                  </a:txBody>
                  <a:tcPr marL="29306" marR="29306" marT="29306" marB="2930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125612487"/>
                  </a:ext>
                </a:extLst>
              </a:tr>
              <a:tr h="1405495">
                <a:tc>
                  <a:txBody>
                    <a:bodyPr/>
                    <a:lstStyle/>
                    <a:p>
                      <a:pPr algn="l" fontAlgn="t"/>
                      <a:r>
                        <a:rPr lang="en-IN" sz="1800" dirty="0">
                          <a:effectLst/>
                        </a:rPr>
                        <a:t>Basic</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A class is instantiated to create objects.</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An interface can never be instantiated as the methods are unable to perform any action on invoking.</a:t>
                      </a:r>
                      <a:br>
                        <a:rPr lang="en-US" sz="1800" dirty="0">
                          <a:effectLst/>
                        </a:rPr>
                      </a:br>
                      <a:endParaRPr lang="en-US" sz="1800" dirty="0">
                        <a:effectLst/>
                      </a:endParaRP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26688887"/>
                  </a:ext>
                </a:extLst>
              </a:tr>
              <a:tr h="327178">
                <a:tc>
                  <a:txBody>
                    <a:bodyPr/>
                    <a:lstStyle/>
                    <a:p>
                      <a:pPr algn="l" fontAlgn="t"/>
                      <a:r>
                        <a:rPr lang="en-IN" sz="1800">
                          <a:effectLst/>
                        </a:rPr>
                        <a:t>Keyword</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class</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interface</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27108188"/>
                  </a:ext>
                </a:extLst>
              </a:tr>
              <a:tr h="866336">
                <a:tc>
                  <a:txBody>
                    <a:bodyPr/>
                    <a:lstStyle/>
                    <a:p>
                      <a:pPr algn="l" fontAlgn="t"/>
                      <a:r>
                        <a:rPr lang="en-IN" sz="1800" dirty="0">
                          <a:effectLst/>
                        </a:rPr>
                        <a:t>Access specifier</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The members of a class can be private, public or protected.</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The members of an interface are always public.</a:t>
                      </a:r>
                      <a:br>
                        <a:rPr lang="en-US" sz="1800" dirty="0">
                          <a:effectLst/>
                        </a:rPr>
                      </a:br>
                      <a:endParaRPr lang="en-US" sz="1800" dirty="0">
                        <a:effectLst/>
                      </a:endParaRP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5306867"/>
                  </a:ext>
                </a:extLst>
              </a:tr>
              <a:tr h="866336">
                <a:tc>
                  <a:txBody>
                    <a:bodyPr/>
                    <a:lstStyle/>
                    <a:p>
                      <a:pPr algn="l" fontAlgn="t"/>
                      <a:r>
                        <a:rPr lang="en-IN" sz="1800">
                          <a:effectLst/>
                        </a:rPr>
                        <a:t>Methods</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The methods of a class are defined to perform a specific action.</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dirty="0">
                          <a:effectLst/>
                        </a:rPr>
                        <a:t>The methods in an interface are purely abstract.</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306545151"/>
                  </a:ext>
                </a:extLst>
              </a:tr>
              <a:tr h="972033">
                <a:tc>
                  <a:txBody>
                    <a:bodyPr/>
                    <a:lstStyle/>
                    <a:p>
                      <a:pPr algn="l" fontAlgn="t"/>
                      <a:r>
                        <a:rPr lang="en-IN" sz="1800">
                          <a:effectLst/>
                        </a:rPr>
                        <a:t>Implement/Extend</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A class can implement any number of interface and can extend only one class.</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An interface can extend multiple interfaces but can not implement any interface.</a:t>
                      </a:r>
                    </a:p>
                  </a:txBody>
                  <a:tcPr marL="29306" marR="29306" marT="29306" marB="2930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67780205"/>
                  </a:ext>
                </a:extLst>
              </a:tr>
              <a:tr h="972033">
                <a:tc>
                  <a:txBody>
                    <a:bodyPr/>
                    <a:lstStyle/>
                    <a:p>
                      <a:pPr algn="l" fontAlgn="t"/>
                      <a:r>
                        <a:rPr lang="en-IN" sz="1800" dirty="0">
                          <a:effectLst/>
                        </a:rPr>
                        <a:t>Constructor</a:t>
                      </a:r>
                    </a:p>
                  </a:txBody>
                  <a:tcPr marL="29306" marR="29306" marT="29306" marB="29306">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800" dirty="0">
                          <a:effectLst/>
                        </a:rPr>
                        <a:t>A class can have constructors to initialize the variables.</a:t>
                      </a:r>
                    </a:p>
                  </a:txBody>
                  <a:tcPr marL="29306" marR="29306" marT="29306" marB="29306">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800" dirty="0">
                          <a:effectLst/>
                        </a:rPr>
                        <a:t>An interface can never have a constructor as there is hardly any variable to initialize.</a:t>
                      </a:r>
                    </a:p>
                  </a:txBody>
                  <a:tcPr marL="29306" marR="29306" marT="29306" marB="29306">
                    <a:lnL>
                      <a:noFill/>
                    </a:lnL>
                    <a:lnR>
                      <a:noFill/>
                    </a:lnR>
                    <a:lnT w="7620"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447236868"/>
                  </a:ext>
                </a:extLst>
              </a:tr>
            </a:tbl>
          </a:graphicData>
        </a:graphic>
      </p:graphicFrame>
      <p:sp>
        <p:nvSpPr>
          <p:cNvPr id="8" name="Rectangle 2">
            <a:extLst>
              <a:ext uri="{FF2B5EF4-FFF2-40B4-BE49-F238E27FC236}">
                <a16:creationId xmlns:a16="http://schemas.microsoft.com/office/drawing/2014/main" id="{FEB2D843-5AF0-496B-9776-2F2C3BB17B08}"/>
              </a:ext>
            </a:extLst>
          </p:cNvPr>
          <p:cNvSpPr>
            <a:spLocks noChangeArrowheads="1"/>
          </p:cNvSpPr>
          <p:nvPr/>
        </p:nvSpPr>
        <p:spPr bwMode="auto">
          <a:xfrm>
            <a:off x="-11884277" y="494931"/>
            <a:ext cx="42036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880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421D-F75F-A76B-E257-26632C7B8EFB}"/>
              </a:ext>
            </a:extLst>
          </p:cNvPr>
          <p:cNvSpPr>
            <a:spLocks noGrp="1"/>
          </p:cNvSpPr>
          <p:nvPr>
            <p:ph type="title"/>
          </p:nvPr>
        </p:nvSpPr>
        <p:spPr/>
        <p:txBody>
          <a:bodyPr>
            <a:normAutofit fontScale="90000"/>
          </a:bodyPr>
          <a:lstStyle/>
          <a:p>
            <a:r>
              <a:rPr lang="en-US" b="0" i="0" dirty="0">
                <a:solidFill>
                  <a:srgbClr val="202124"/>
                </a:solidFill>
                <a:effectLst/>
                <a:latin typeface="arial" panose="020B0604020202020204" pitchFamily="34" charset="0"/>
              </a:rPr>
              <a:t>In general terms, an interface can be defined as a container that stores the signatures of the methods to be implemented in the code segment</a:t>
            </a:r>
            <a:endParaRPr lang="en-IN" dirty="0"/>
          </a:p>
        </p:txBody>
      </p:sp>
      <p:sp>
        <p:nvSpPr>
          <p:cNvPr id="3" name="Text Placeholder 2">
            <a:extLst>
              <a:ext uri="{FF2B5EF4-FFF2-40B4-BE49-F238E27FC236}">
                <a16:creationId xmlns:a16="http://schemas.microsoft.com/office/drawing/2014/main" id="{1B70CB54-23F7-7BD1-98DB-B3290B0E45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4955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0C89-ECAA-492C-B289-267C6FBCD3B9}"/>
              </a:ext>
            </a:extLst>
          </p:cNvPr>
          <p:cNvSpPr>
            <a:spLocks noGrp="1"/>
          </p:cNvSpPr>
          <p:nvPr>
            <p:ph type="title"/>
          </p:nvPr>
        </p:nvSpPr>
        <p:spPr>
          <a:xfrm>
            <a:off x="417251" y="71022"/>
            <a:ext cx="10637603" cy="506027"/>
          </a:xfrm>
        </p:spPr>
        <p:txBody>
          <a:bodyPr>
            <a:normAutofit fontScale="90000"/>
          </a:bodyPr>
          <a:lstStyle/>
          <a:p>
            <a:pPr marL="0" indent="0" algn="l">
              <a:buNone/>
            </a:pPr>
            <a:r>
              <a:rPr lang="en-IN" sz="2800" b="1" i="0" u="none" strike="noStrike" baseline="0" dirty="0">
                <a:latin typeface="FranklinGothic-DemiCnd"/>
              </a:rPr>
              <a:t>Defining an Interface</a:t>
            </a:r>
          </a:p>
        </p:txBody>
      </p:sp>
      <p:sp>
        <p:nvSpPr>
          <p:cNvPr id="4" name="Content Placeholder 3">
            <a:extLst>
              <a:ext uri="{FF2B5EF4-FFF2-40B4-BE49-F238E27FC236}">
                <a16:creationId xmlns:a16="http://schemas.microsoft.com/office/drawing/2014/main" id="{963A45A8-C142-4D53-98EB-072B8FF64795}"/>
              </a:ext>
            </a:extLst>
          </p:cNvPr>
          <p:cNvSpPr>
            <a:spLocks noGrp="1"/>
          </p:cNvSpPr>
          <p:nvPr>
            <p:ph idx="1"/>
          </p:nvPr>
        </p:nvSpPr>
        <p:spPr>
          <a:xfrm>
            <a:off x="301841" y="861134"/>
            <a:ext cx="11398928" cy="5925844"/>
          </a:xfrm>
        </p:spPr>
        <p:txBody>
          <a:bodyPr>
            <a:normAutofit lnSpcReduction="10000"/>
          </a:bodyPr>
          <a:lstStyle/>
          <a:p>
            <a:pPr marL="0" indent="0" algn="l">
              <a:buNone/>
            </a:pPr>
            <a:r>
              <a:rPr lang="en-US" sz="1800" b="0" i="0" u="none" strike="noStrike" baseline="0" dirty="0">
                <a:latin typeface="Palatino-Roman"/>
              </a:rPr>
              <a:t>An interface is defined much like a class. This is the general form of an interface:</a:t>
            </a:r>
          </a:p>
          <a:p>
            <a:pPr marL="0" indent="0" algn="l">
              <a:buNone/>
            </a:pPr>
            <a:r>
              <a:rPr lang="en-IN" sz="2800" b="0" i="1" u="none" strike="noStrike" baseline="0" dirty="0">
                <a:solidFill>
                  <a:srgbClr val="FF0000"/>
                </a:solidFill>
                <a:latin typeface="Palatino-Italic"/>
              </a:rPr>
              <a:t>access </a:t>
            </a:r>
            <a:r>
              <a:rPr lang="en-IN" sz="2800" b="0" i="0" u="none" strike="noStrike" baseline="0" dirty="0">
                <a:solidFill>
                  <a:srgbClr val="FF0000"/>
                </a:solidFill>
                <a:latin typeface="Palatino-Roman"/>
              </a:rPr>
              <a:t>interface </a:t>
            </a:r>
            <a:r>
              <a:rPr lang="en-IN" sz="2800" b="0" i="1" u="none" strike="noStrike" baseline="0" dirty="0">
                <a:solidFill>
                  <a:srgbClr val="FF0000"/>
                </a:solidFill>
                <a:latin typeface="Palatino-Italic"/>
              </a:rPr>
              <a:t>name </a:t>
            </a:r>
            <a:r>
              <a:rPr lang="en-IN" sz="2800" b="0" i="0" u="none" strike="noStrike" baseline="0" dirty="0">
                <a:latin typeface="Palatino-Roman"/>
              </a:rPr>
              <a:t>{</a:t>
            </a:r>
          </a:p>
          <a:p>
            <a:pPr marL="0" indent="0" algn="l">
              <a:buNone/>
            </a:pPr>
            <a:r>
              <a:rPr lang="en-IN" sz="2800" b="0" i="1" u="none" strike="noStrike" baseline="0" dirty="0">
                <a:latin typeface="Palatino-Italic"/>
              </a:rPr>
              <a:t>return-type method-name1</a:t>
            </a:r>
            <a:r>
              <a:rPr lang="en-IN" sz="2800" b="0" i="0" u="none" strike="noStrike" baseline="0" dirty="0">
                <a:latin typeface="Palatino-Roman"/>
              </a:rPr>
              <a:t>(</a:t>
            </a:r>
            <a:r>
              <a:rPr lang="en-IN" sz="2800" b="0" i="1" u="none" strike="noStrike" baseline="0" dirty="0">
                <a:latin typeface="Palatino-Italic"/>
              </a:rPr>
              <a:t>parameter-list</a:t>
            </a:r>
            <a:r>
              <a:rPr lang="en-IN" sz="2800" b="0" i="0" u="none" strike="noStrike" baseline="0" dirty="0">
                <a:latin typeface="Palatino-Roman"/>
              </a:rPr>
              <a:t>)</a:t>
            </a:r>
            <a:r>
              <a:rPr lang="en-IN" sz="2800" b="0" i="1" u="none" strike="noStrike" baseline="0" dirty="0">
                <a:latin typeface="Palatino-Italic"/>
              </a:rPr>
              <a:t>;</a:t>
            </a:r>
          </a:p>
          <a:p>
            <a:pPr marL="0" indent="0" algn="l">
              <a:buNone/>
            </a:pPr>
            <a:r>
              <a:rPr lang="en-IN" sz="2800" b="0" i="1" u="none" strike="noStrike" baseline="0" dirty="0">
                <a:latin typeface="Palatino-Italic"/>
              </a:rPr>
              <a:t>return-type method-name2</a:t>
            </a:r>
            <a:r>
              <a:rPr lang="en-IN" sz="2800" b="0" i="0" u="none" strike="noStrike" baseline="0" dirty="0">
                <a:latin typeface="Palatino-Roman"/>
              </a:rPr>
              <a:t>(</a:t>
            </a:r>
            <a:r>
              <a:rPr lang="en-IN" sz="2800" b="0" i="1" u="none" strike="noStrike" baseline="0" dirty="0">
                <a:latin typeface="Palatino-Italic"/>
              </a:rPr>
              <a:t>parameter-list</a:t>
            </a:r>
            <a:r>
              <a:rPr lang="en-IN" sz="2800" b="0" i="0" u="none" strike="noStrike" baseline="0" dirty="0">
                <a:latin typeface="Palatino-Roman"/>
              </a:rPr>
              <a:t>)</a:t>
            </a:r>
            <a:r>
              <a:rPr lang="en-IN" sz="2800" b="0" i="1" u="none" strike="noStrike" baseline="0" dirty="0">
                <a:latin typeface="Palatino-Italic"/>
              </a:rPr>
              <a:t>;</a:t>
            </a:r>
          </a:p>
          <a:p>
            <a:pPr marL="0" indent="0" algn="l">
              <a:buNone/>
            </a:pPr>
            <a:r>
              <a:rPr lang="en-IN" sz="2800" b="0" i="1" u="none" strike="noStrike" baseline="0" dirty="0">
                <a:latin typeface="Palatino-Italic"/>
              </a:rPr>
              <a:t>type final-varname1 = value;</a:t>
            </a:r>
          </a:p>
          <a:p>
            <a:pPr marL="0" indent="0" algn="l">
              <a:buNone/>
            </a:pPr>
            <a:r>
              <a:rPr lang="en-IN" sz="2800" b="0" i="1" u="none" strike="noStrike" baseline="0" dirty="0">
                <a:latin typeface="Palatino-Italic"/>
              </a:rPr>
              <a:t>type final-varname2 = value;</a:t>
            </a:r>
          </a:p>
          <a:p>
            <a:pPr marL="0" indent="0" algn="l">
              <a:buNone/>
            </a:pPr>
            <a:r>
              <a:rPr lang="en-IN" sz="2800" b="0" i="1" u="none" strike="noStrike" baseline="0" dirty="0">
                <a:latin typeface="Palatino-Italic"/>
              </a:rPr>
              <a:t>// ...</a:t>
            </a:r>
          </a:p>
          <a:p>
            <a:pPr marL="0" indent="0" algn="l">
              <a:buNone/>
            </a:pPr>
            <a:r>
              <a:rPr lang="en-IN" sz="2800" b="0" i="1" u="none" strike="noStrike" baseline="0" dirty="0">
                <a:latin typeface="Palatino-Italic"/>
              </a:rPr>
              <a:t>return-type method-</a:t>
            </a:r>
            <a:r>
              <a:rPr lang="en-IN" sz="2800" b="0" i="1" u="none" strike="noStrike" baseline="0" dirty="0" err="1">
                <a:latin typeface="Palatino-Italic"/>
              </a:rPr>
              <a:t>nameN</a:t>
            </a:r>
            <a:r>
              <a:rPr lang="en-IN" sz="2800" b="0" i="0" u="none" strike="noStrike" baseline="0" dirty="0">
                <a:latin typeface="Palatino-Roman"/>
              </a:rPr>
              <a:t>(</a:t>
            </a:r>
            <a:r>
              <a:rPr lang="en-IN" sz="2800" b="0" i="1" u="none" strike="noStrike" baseline="0" dirty="0">
                <a:latin typeface="Palatino-Italic"/>
              </a:rPr>
              <a:t>parameter-list</a:t>
            </a:r>
            <a:r>
              <a:rPr lang="en-IN" sz="2800" b="0" i="0" u="none" strike="noStrike" baseline="0" dirty="0">
                <a:latin typeface="Palatino-Roman"/>
              </a:rPr>
              <a:t>)</a:t>
            </a:r>
            <a:r>
              <a:rPr lang="en-IN" sz="2800" b="0" i="1" u="none" strike="noStrike" baseline="0" dirty="0">
                <a:latin typeface="Palatino-Italic"/>
              </a:rPr>
              <a:t>;</a:t>
            </a:r>
          </a:p>
          <a:p>
            <a:pPr marL="0" indent="0" algn="l">
              <a:buNone/>
            </a:pPr>
            <a:r>
              <a:rPr lang="en-IN" sz="2800" b="0" i="1" u="none" strike="noStrike" baseline="0" dirty="0">
                <a:latin typeface="Palatino-Italic"/>
              </a:rPr>
              <a:t>type final-</a:t>
            </a:r>
            <a:r>
              <a:rPr lang="en-IN" sz="2800" b="0" i="1" u="none" strike="noStrike" baseline="0" dirty="0" err="1">
                <a:latin typeface="Palatino-Italic"/>
              </a:rPr>
              <a:t>varnameN</a:t>
            </a:r>
            <a:r>
              <a:rPr lang="en-IN" sz="2800" b="0" i="1" u="none" strike="noStrike" baseline="0" dirty="0">
                <a:latin typeface="Palatino-Italic"/>
              </a:rPr>
              <a:t> = value;</a:t>
            </a:r>
          </a:p>
          <a:p>
            <a:pPr marL="0" indent="0" algn="l">
              <a:buNone/>
            </a:pPr>
            <a:r>
              <a:rPr lang="en-IN" sz="2800" b="0" i="0" u="none" strike="noStrike" baseline="0" dirty="0">
                <a:latin typeface="Palatino-Roman"/>
              </a:rPr>
              <a:t>}</a:t>
            </a:r>
            <a:endParaRPr lang="en-IN" sz="2400" dirty="0"/>
          </a:p>
        </p:txBody>
      </p:sp>
    </p:spTree>
    <p:extLst>
      <p:ext uri="{BB962C8B-B14F-4D97-AF65-F5344CB8AC3E}">
        <p14:creationId xmlns:p14="http://schemas.microsoft.com/office/powerpoint/2010/main" val="383010211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{5D7592E2-3DDD-4393-875D-E82F0DCC8F87}tf67061901_win32</Template>
  <TotalTime>899</TotalTime>
  <Words>2658</Words>
  <Application>Microsoft Office PowerPoint</Application>
  <PresentationFormat>Widescreen</PresentationFormat>
  <Paragraphs>284</Paragraphs>
  <Slides>33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33</vt:i4>
      </vt:variant>
    </vt:vector>
  </HeadingPairs>
  <TitlesOfParts>
    <vt:vector size="51" baseType="lpstr">
      <vt:lpstr>Arial</vt:lpstr>
      <vt:lpstr>Arial</vt:lpstr>
      <vt:lpstr>Arial Rounded MT Bold</vt:lpstr>
      <vt:lpstr>Courier</vt:lpstr>
      <vt:lpstr>erdana</vt:lpstr>
      <vt:lpstr>Franklin Gothic Book</vt:lpstr>
      <vt:lpstr>Franklin Gothic Demi</vt:lpstr>
      <vt:lpstr>FranklinGothic-DemiCnd</vt:lpstr>
      <vt:lpstr>Gill Sans MT</vt:lpstr>
      <vt:lpstr>Palatino-Bold</vt:lpstr>
      <vt:lpstr>Palatino-Italic</vt:lpstr>
      <vt:lpstr>Palatino-Roman</vt:lpstr>
      <vt:lpstr>Segoe UI</vt:lpstr>
      <vt:lpstr>Source Sans Pro</vt:lpstr>
      <vt:lpstr>Verdana</vt:lpstr>
      <vt:lpstr>Wingdings</vt:lpstr>
      <vt:lpstr>Wingdings 2</vt:lpstr>
      <vt:lpstr>DividendVTI</vt:lpstr>
      <vt:lpstr>CST 205 OOP-INTERFACES ,OBJECT STREAMS AND SERIALIZATION</vt:lpstr>
      <vt:lpstr>OBJECTIVES</vt:lpstr>
      <vt:lpstr>PowerPoint Presentation</vt:lpstr>
      <vt:lpstr>INTERFACES</vt:lpstr>
      <vt:lpstr>INTERFACES</vt:lpstr>
      <vt:lpstr>INTERFACES</vt:lpstr>
      <vt:lpstr>INTERFACES  VS CLASSES</vt:lpstr>
      <vt:lpstr>In general terms, an interface can be defined as a container that stores the signatures of the methods to be implemented in the code segment</vt:lpstr>
      <vt:lpstr>Defining an Interface</vt:lpstr>
      <vt:lpstr>Defining an Interface</vt:lpstr>
      <vt:lpstr>The relationship between classes and interfaces</vt:lpstr>
      <vt:lpstr>Why is an Interface required?</vt:lpstr>
      <vt:lpstr>Why is an Interface required?</vt:lpstr>
      <vt:lpstr>Implementing Interfaces</vt:lpstr>
      <vt:lpstr>Implementing Interfaces</vt:lpstr>
      <vt:lpstr>Implementing Interfaces</vt:lpstr>
      <vt:lpstr>Accessing Implementations Through Interface References</vt:lpstr>
      <vt:lpstr>Accessing Implementations Through Interface References</vt:lpstr>
      <vt:lpstr>Implementing Interfaces</vt:lpstr>
      <vt:lpstr>Accessing Implementations Through Interface References</vt:lpstr>
      <vt:lpstr>Serialization and Deserialization in Java</vt:lpstr>
      <vt:lpstr>Serialization and Deserialization in Java</vt:lpstr>
      <vt:lpstr>Serialization and Deserialization in Java</vt:lpstr>
      <vt:lpstr>Serialization and Deserialization in Java</vt:lpstr>
      <vt:lpstr>Serialization and Deserialization in Java</vt:lpstr>
      <vt:lpstr>object stream classes</vt:lpstr>
      <vt:lpstr>ObjectOutputStream</vt:lpstr>
      <vt:lpstr>ObjectInputStream class</vt:lpstr>
      <vt:lpstr>Serialization and Deserialization in Java</vt:lpstr>
      <vt:lpstr>Serialization and Deserialization in Java</vt:lpstr>
      <vt:lpstr>Serialization and Deserialization in Java</vt:lpstr>
      <vt:lpstr>Serialization and Deserialization in Java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Mithu Mery George Toc H</dc:creator>
  <cp:lastModifiedBy>Eldhose P Sim Toc H</cp:lastModifiedBy>
  <cp:revision>34</cp:revision>
  <dcterms:created xsi:type="dcterms:W3CDTF">2020-10-18T17:10:03Z</dcterms:created>
  <dcterms:modified xsi:type="dcterms:W3CDTF">2022-11-15T10:31:37Z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