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1" r:id="rId3"/>
    <p:sldId id="257" r:id="rId4"/>
    <p:sldId id="269" r:id="rId5"/>
    <p:sldId id="315" r:id="rId6"/>
    <p:sldId id="258" r:id="rId7"/>
    <p:sldId id="260" r:id="rId8"/>
    <p:sldId id="261" r:id="rId9"/>
    <p:sldId id="262" r:id="rId10"/>
    <p:sldId id="316" r:id="rId11"/>
    <p:sldId id="317" r:id="rId12"/>
    <p:sldId id="318" r:id="rId13"/>
    <p:sldId id="264" r:id="rId14"/>
    <p:sldId id="271" r:id="rId15"/>
    <p:sldId id="272" r:id="rId16"/>
    <p:sldId id="273" r:id="rId17"/>
    <p:sldId id="265" r:id="rId18"/>
    <p:sldId id="266" r:id="rId19"/>
    <p:sldId id="267" r:id="rId20"/>
    <p:sldId id="268" r:id="rId21"/>
    <p:sldId id="276" r:id="rId22"/>
    <p:sldId id="280" r:id="rId23"/>
    <p:sldId id="281" r:id="rId24"/>
    <p:sldId id="282" r:id="rId25"/>
    <p:sldId id="319" r:id="rId26"/>
    <p:sldId id="322" r:id="rId27"/>
    <p:sldId id="320" r:id="rId28"/>
    <p:sldId id="321" r:id="rId29"/>
    <p:sldId id="283" r:id="rId30"/>
    <p:sldId id="284" r:id="rId31"/>
    <p:sldId id="285" r:id="rId32"/>
    <p:sldId id="32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94718" autoAdjust="0"/>
  </p:normalViewPr>
  <p:slideViewPr>
    <p:cSldViewPr>
      <p:cViewPr varScale="1">
        <p:scale>
          <a:sx n="81" d="100"/>
          <a:sy n="81" d="100"/>
        </p:scale>
        <p:origin x="19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A206627-F84B-4A99-A153-64D7D8960BBB}" type="datetimeFigureOut">
              <a:rPr lang="en-US" smtClean="0"/>
              <a:pPr/>
              <a:t>1/24/2022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1CC5B2-288D-4603-ADC2-615E9B09463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applet/Appl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APPLET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84975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4"/>
    </mc:Choice>
    <mc:Fallback xmlns="">
      <p:transition spd="slow" advTm="56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/>
              <a:t>In a Java window, the upper-left </a:t>
            </a:r>
            <a:r>
              <a:rPr lang="en-IN" dirty="0"/>
              <a:t>corner is location 0,0. </a:t>
            </a:r>
          </a:p>
          <a:p>
            <a:endParaRPr lang="en-IN" dirty="0"/>
          </a:p>
          <a:p>
            <a:pPr algn="just"/>
            <a:r>
              <a:rPr lang="en-IN" dirty="0"/>
              <a:t>The call to </a:t>
            </a:r>
            <a:r>
              <a:rPr lang="en-IN" b="1" dirty="0" err="1"/>
              <a:t>drawString</a:t>
            </a:r>
            <a:r>
              <a:rPr lang="en-IN" b="1" dirty="0"/>
              <a:t>( ) </a:t>
            </a:r>
            <a:r>
              <a:rPr lang="en-IN" dirty="0"/>
              <a:t>in the applet causes the message</a:t>
            </a:r>
            <a:r>
              <a:rPr lang="en-IN" b="1" dirty="0"/>
              <a:t> “</a:t>
            </a:r>
            <a:r>
              <a:rPr lang="en-IN" dirty="0"/>
              <a:t>A Simple Applet” to be displayed beginning at location 20,20.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Graphics class provides many methods for graphics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0"/>
    </mc:Choice>
    <mc:Fallback xmlns="">
      <p:transition spd="slow" advTm="167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  <a:endParaRPr lang="en-IN" dirty="0"/>
          </a:p>
        </p:txBody>
      </p:sp>
      <p:sp>
        <p:nvSpPr>
          <p:cNvPr id="4" name="AutoShape 2" descr="Image result for draw string method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draw string method in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68760"/>
            <a:ext cx="883602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8"/>
    </mc:Choice>
    <mc:Fallback xmlns="">
      <p:transition spd="slow" advTm="181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RUNNING 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Applet does not have a main( ) method.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RUNNING  </a:t>
            </a:r>
            <a:r>
              <a:rPr lang="en-US" dirty="0" err="1"/>
              <a:t>APPLETS:Two</a:t>
            </a:r>
            <a:r>
              <a:rPr lang="en-US" dirty="0"/>
              <a:t> ways</a:t>
            </a:r>
          </a:p>
          <a:p>
            <a:r>
              <a:rPr lang="en-IN" dirty="0"/>
              <a:t>1)Executing the applet within a Java-compatible web browser.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2)Using an applet viewer, such as the standard tool, </a:t>
            </a:r>
            <a:r>
              <a:rPr lang="en-IN" dirty="0" err="1"/>
              <a:t>appletviewer</a:t>
            </a:r>
            <a:r>
              <a:rPr lang="en-IN" dirty="0"/>
              <a:t>. An applet viewer executes your applet in a window.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5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0"/>
    </mc:Choice>
    <mc:Fallback xmlns="">
      <p:transition spd="slow" advTm="2077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applet in a web browser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To execute an applet in a web browser, you need to write a short HTML text file that contains a tag that loads the applet.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&lt;applet  code="</a:t>
            </a:r>
            <a:r>
              <a:rPr lang="en-IN" dirty="0" err="1"/>
              <a:t>SimpleApplet</a:t>
            </a:r>
            <a:r>
              <a:rPr lang="en-IN" dirty="0"/>
              <a:t>" width=200 height=60&gt;</a:t>
            </a:r>
          </a:p>
          <a:p>
            <a:pPr marL="0" indent="0">
              <a:buNone/>
            </a:pPr>
            <a:r>
              <a:rPr lang="en-IN" dirty="0"/>
              <a:t>&lt;/applet&gt;</a:t>
            </a:r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IN" dirty="0"/>
              <a:t>After you create this file, you can execute your browser and then load this file, which causes </a:t>
            </a:r>
            <a:r>
              <a:rPr lang="en-IN" b="1" dirty="0" err="1"/>
              <a:t>SimpleApplet</a:t>
            </a:r>
            <a:r>
              <a:rPr lang="en-IN" b="1" dirty="0"/>
              <a:t> to be executed.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58"/>
    </mc:Choice>
    <mc:Fallback xmlns="">
      <p:transition spd="slow" advTm="413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2)Using an applet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import java.awt.*;</a:t>
            </a:r>
          </a:p>
          <a:p>
            <a:pPr>
              <a:buNone/>
            </a:pPr>
            <a:r>
              <a:rPr lang="en-IN" dirty="0"/>
              <a:t>import java.applet.*;</a:t>
            </a:r>
          </a:p>
          <a:p>
            <a:pPr>
              <a:buNone/>
            </a:pPr>
            <a:r>
              <a:rPr lang="en-IN" dirty="0"/>
              <a:t>/*</a:t>
            </a:r>
          </a:p>
          <a:p>
            <a:pPr>
              <a:buNone/>
            </a:pPr>
            <a:r>
              <a:rPr lang="en-IN" dirty="0"/>
              <a:t>&lt;applet code="</a:t>
            </a:r>
            <a:r>
              <a:rPr lang="en-IN" dirty="0" err="1"/>
              <a:t>SimpleApplet</a:t>
            </a:r>
            <a:r>
              <a:rPr lang="en-IN" dirty="0"/>
              <a:t>" width=200 height=60&gt;</a:t>
            </a:r>
          </a:p>
          <a:p>
            <a:pPr>
              <a:buNone/>
            </a:pPr>
            <a:r>
              <a:rPr lang="en-IN" dirty="0"/>
              <a:t>&lt;/applet&gt;</a:t>
            </a:r>
          </a:p>
          <a:p>
            <a:pPr>
              <a:buNone/>
            </a:pPr>
            <a:r>
              <a:rPr lang="en-IN" dirty="0"/>
              <a:t>*/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SimpleApplet</a:t>
            </a:r>
            <a:r>
              <a:rPr lang="en-IN" dirty="0"/>
              <a:t> extends Applet {</a:t>
            </a:r>
          </a:p>
          <a:p>
            <a:pPr>
              <a:buNone/>
            </a:pPr>
            <a:r>
              <a:rPr lang="en-IN" dirty="0"/>
              <a:t>public void paint(Graphics g) {</a:t>
            </a:r>
          </a:p>
          <a:p>
            <a:pPr>
              <a:buNone/>
            </a:pPr>
            <a:r>
              <a:rPr lang="en-IN" dirty="0" err="1"/>
              <a:t>g.drawString</a:t>
            </a:r>
            <a:r>
              <a:rPr lang="en-IN" dirty="0"/>
              <a:t>("A Simple Applet", 20, 20);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63"/>
    </mc:Choice>
    <mc:Fallback xmlns="">
      <p:transition spd="slow" advTm="241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2)Using an applet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1. Edit a Java source file.</a:t>
            </a:r>
          </a:p>
          <a:p>
            <a:r>
              <a:rPr lang="en-IN" dirty="0"/>
              <a:t>2. Compile your program.</a:t>
            </a:r>
          </a:p>
          <a:p>
            <a:r>
              <a:rPr lang="en-IN" dirty="0"/>
              <a:t>3. Execute the applet viewer, specifying the name of your applet’s source file. </a:t>
            </a:r>
          </a:p>
          <a:p>
            <a:r>
              <a:rPr lang="en-IN" dirty="0"/>
              <a:t>The applet viewer will encounter the APPLET tag within the comment and execute your applet.</a:t>
            </a:r>
          </a:p>
          <a:p>
            <a:endParaRPr lang="en-US" dirty="0"/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D:\&gt;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SimpleApplet.java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2"/>
    </mc:Choice>
    <mc:Fallback xmlns="">
      <p:transition spd="slow" advTm="15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2)Using an applet viewer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428736"/>
            <a:ext cx="564360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5"/>
    </mc:Choice>
    <mc:Fallback xmlns="">
      <p:transition spd="slow" advTm="151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It works at client side so less response time.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Secured.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Cross Platform:Applets are platform independent. This means that they are designed to work across various platforms.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Applets are supported by most web browsers.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can move the work from the server to the client, making a web solution more scalable with the number of users/clients.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0"/>
    </mc:Choice>
    <mc:Fallback xmlns="">
      <p:transition spd="slow" advTm="202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Plugin is required at client browser to execute applet.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Some browsers, notably mobile browsers running Apple iOS or Android do not run Java applets at all.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Some applets require a specific JRE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6"/>
    </mc:Choice>
    <mc:Fallback xmlns="">
      <p:transition spd="slow" advTm="121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8575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4422"/>
            <a:ext cx="8503920" cy="564357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Java Applets are usually used to add small, interactive components or enhancements to a webpage that cannot be provided by </a:t>
            </a:r>
            <a:r>
              <a:rPr lang="en-IN" dirty="0">
                <a:hlinkClick r:id="rId2" tooltip="HTML"/>
              </a:rPr>
              <a:t>HTML</a:t>
            </a:r>
            <a:r>
              <a:rPr lang="en-IN" dirty="0"/>
              <a:t> alone.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They can capture mouse input and also have controls like buttons or check boxes.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In response to the user action an applet can change the provided graphic content. 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16"/>
    </mc:Choice>
    <mc:Fallback xmlns="">
      <p:transition spd="slow" advTm="155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To explain the concept of applet.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illustrate applet programs.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outline applet architecture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exemplify applet display methods.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7"/>
    </mc:Choice>
    <mc:Fallback xmlns="">
      <p:transition spd="slow" advTm="192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8575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4422"/>
            <a:ext cx="8503920" cy="564357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Applets are well suitable for demonstration, visualization, and teaching.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There are online applet collections for studying various subjects, from physics to heart physiology.</a:t>
            </a:r>
          </a:p>
          <a:p>
            <a:pPr algn="just">
              <a:buNone/>
            </a:pPr>
            <a:endParaRPr lang="en-IN" baseline="30000" dirty="0"/>
          </a:p>
          <a:p>
            <a:pPr algn="just"/>
            <a:r>
              <a:rPr lang="en-IN" dirty="0"/>
              <a:t>Applets are also used to create online game collections that allow players to compete against live opponents in real-time.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8"/>
    </mc:Choice>
    <mc:Fallback xmlns="">
      <p:transition spd="slow" advTm="1543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14318"/>
          </a:xfrm>
        </p:spPr>
        <p:txBody>
          <a:bodyPr>
            <a:normAutofit fontScale="90000"/>
          </a:bodyPr>
          <a:lstStyle/>
          <a:p>
            <a:r>
              <a:rPr lang="en-IN" dirty="0"/>
              <a:t>The Applet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/>
          <a:lstStyle/>
          <a:p>
            <a:r>
              <a:rPr lang="en-IN" dirty="0"/>
              <a:t>Applet extends the AWT class Panel.</a:t>
            </a:r>
          </a:p>
          <a:p>
            <a:r>
              <a:rPr lang="en-IN" dirty="0"/>
              <a:t> In turn, Panel extends Container, which extends Component. These classes provide support for Java’s window-based, graphical interface.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3356992"/>
            <a:ext cx="8929718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4"/>
    </mc:Choice>
    <mc:Fallback xmlns="">
      <p:transition spd="slow" advTm="199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Applet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applet is a window based program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1)Applets are event driven:-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>
                <a:solidFill>
                  <a:schemeClr val="tx1"/>
                </a:solidFill>
              </a:rPr>
              <a:t>It waits until an event occurs.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700" dirty="0">
              <a:solidFill>
                <a:schemeClr val="tx1"/>
              </a:solidFill>
            </a:endParaRPr>
          </a:p>
          <a:p>
            <a:pPr algn="just"/>
            <a:r>
              <a:rPr lang="en-IN" sz="2800" dirty="0"/>
              <a:t>The run-time system notifies the applet about an event by calling an event handler that has been provided by the applet.</a:t>
            </a:r>
            <a:endParaRPr lang="en-US" sz="80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700" dirty="0">
                <a:solidFill>
                  <a:schemeClr val="tx1"/>
                </a:solidFill>
              </a:rPr>
              <a:t>Once this happens, the applet must take appropriate action and then quickly return the control to the </a:t>
            </a:r>
            <a:r>
              <a:rPr lang="en-IN" sz="2800" dirty="0">
                <a:solidFill>
                  <a:schemeClr val="tx1"/>
                </a:solidFill>
              </a:rPr>
              <a:t>run-time system 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Applet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2)The user initiates the interaction with an applet</a:t>
            </a:r>
          </a:p>
          <a:p>
            <a:pPr lvl="1"/>
            <a:r>
              <a:rPr lang="en-IN" sz="2400" b="1" dirty="0">
                <a:solidFill>
                  <a:schemeClr val="tx1"/>
                </a:solidFill>
              </a:rPr>
              <a:t>An applet is a window-based program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user interacts with the applet when he or she wants.</a:t>
            </a:r>
          </a:p>
          <a:p>
            <a:pPr marL="274320" lvl="1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interactions are sent to the applet as events to which the applet must respond.</a:t>
            </a:r>
          </a:p>
          <a:p>
            <a:pPr marL="274320" lvl="1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 when the user clicks a mouse inside the applet’s window, a mouse-clicked event is generated.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5"/>
    </mc:Choice>
    <mc:Fallback xmlns="">
      <p:transition spd="slow" advTm="140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 Applet Skeleton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Most applets override a set of methods 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They provide the basic mechanism by which the browser or applet viewer interfaces to the applet and controls its execution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methods are: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init(),start(), stop(), destroy() methods are defined by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 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paint() is defined by AWT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Default implementations for all these methods are provided.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Applets do not override those methods they do not use.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95"/>
    </mc:Choice>
    <mc:Fallback xmlns="">
      <p:transition spd="slow" advTm="382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dirty="0"/>
              <a:t>Lifecycle of Java Applet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Lifecycle of Java Applet</a:t>
            </a:r>
          </a:p>
          <a:p>
            <a:pPr marL="0" indent="0">
              <a:buNone/>
            </a:pPr>
            <a:endParaRPr lang="en-IN" b="1" u="sng" dirty="0"/>
          </a:p>
          <a:p>
            <a:r>
              <a:rPr lang="en-IN" dirty="0"/>
              <a:t>Applet is initialized.</a:t>
            </a:r>
          </a:p>
          <a:p>
            <a:r>
              <a:rPr lang="en-IN" dirty="0"/>
              <a:t>Applet is started.</a:t>
            </a:r>
          </a:p>
          <a:p>
            <a:r>
              <a:rPr lang="en-IN" dirty="0"/>
              <a:t>Applet is painted.</a:t>
            </a:r>
          </a:p>
          <a:p>
            <a:r>
              <a:rPr lang="en-IN" dirty="0"/>
              <a:t>Applet is stopped.</a:t>
            </a:r>
          </a:p>
          <a:p>
            <a:r>
              <a:rPr lang="en-IN" dirty="0"/>
              <a:t>Applet is destroyed.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4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2"/>
    </mc:Choice>
    <mc:Fallback xmlns="">
      <p:transition spd="slow" advTm="1601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media.geeksforgeeks.org/wp-content/uploads/Java-Applet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04056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12"/>
    </mc:Choice>
    <mc:Fallback xmlns="">
      <p:transition spd="slow" advTm="2021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Lifecycle of Java Applet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08720"/>
            <a:ext cx="8503920" cy="5616624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public void </a:t>
            </a:r>
            <a:r>
              <a:rPr lang="en-IN" b="1" dirty="0" err="1"/>
              <a:t>init</a:t>
            </a:r>
            <a:r>
              <a:rPr lang="en-IN" b="1" dirty="0"/>
              <a:t>():</a:t>
            </a:r>
            <a:r>
              <a:rPr lang="en-IN" dirty="0"/>
              <a:t> is used to initialize the Applet. It is invoked only once.</a:t>
            </a:r>
          </a:p>
          <a:p>
            <a:pPr algn="just"/>
            <a:r>
              <a:rPr lang="en-IN" b="1" dirty="0"/>
              <a:t>public void start():</a:t>
            </a:r>
            <a:r>
              <a:rPr lang="en-IN" dirty="0"/>
              <a:t> is invoked after the </a:t>
            </a:r>
            <a:r>
              <a:rPr lang="en-IN" dirty="0" err="1"/>
              <a:t>init</a:t>
            </a:r>
            <a:r>
              <a:rPr lang="en-IN" dirty="0"/>
              <a:t>() method or browser is maximized. It is used to start the Applet.</a:t>
            </a:r>
          </a:p>
          <a:p>
            <a:pPr algn="just"/>
            <a:r>
              <a:rPr lang="en-IN" b="1" dirty="0"/>
              <a:t>public void stop():</a:t>
            </a:r>
            <a:r>
              <a:rPr lang="en-IN" dirty="0"/>
              <a:t> is used to stop the Applet. It is invoked when Applet is stopped or browser is minimized.</a:t>
            </a:r>
          </a:p>
          <a:p>
            <a:pPr algn="just"/>
            <a:r>
              <a:rPr lang="en-IN" b="1" dirty="0"/>
              <a:t>public void destroy():</a:t>
            </a:r>
            <a:r>
              <a:rPr lang="en-IN" dirty="0"/>
              <a:t> is used to destroy the Applet. It is invoked only once. Finally, when at last you're completely done browsing and close the browser, destroy() is run.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3"/>
    </mc:Choice>
    <mc:Fallback xmlns="">
      <p:transition spd="slow" advTm="2417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12168"/>
          </a:xfrm>
        </p:spPr>
        <p:txBody>
          <a:bodyPr>
            <a:normAutofit/>
          </a:bodyPr>
          <a:lstStyle/>
          <a:p>
            <a:r>
              <a:rPr lang="en-IN" b="1" dirty="0"/>
              <a:t>Lifecycle of Java Applet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java.awt.Component</a:t>
            </a:r>
            <a:r>
              <a:rPr lang="en-IN" dirty="0"/>
              <a:t> class</a:t>
            </a:r>
          </a:p>
          <a:p>
            <a:r>
              <a:rPr lang="en-IN" dirty="0"/>
              <a:t>The Component class provides 1 life cycle method of applet.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public void paint(Graphics g):</a:t>
            </a:r>
            <a:r>
              <a:rPr lang="en-IN" dirty="0"/>
              <a:t> is used to paint the Applet. It provides Graphics class object that can be used for drawing oval, rectangle, arc etc.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0"/>
    </mc:Choice>
    <mc:Fallback xmlns="">
      <p:transition spd="slow" advTm="707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57166"/>
            <a:ext cx="8503920" cy="65008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// An Applet skeleton.</a:t>
            </a:r>
          </a:p>
          <a:p>
            <a:pPr>
              <a:buNone/>
            </a:pPr>
            <a:r>
              <a:rPr lang="en-IN" dirty="0"/>
              <a:t>import java.awt.*;</a:t>
            </a:r>
          </a:p>
          <a:p>
            <a:pPr>
              <a:buNone/>
            </a:pPr>
            <a:r>
              <a:rPr lang="en-IN" dirty="0"/>
              <a:t>import java.applet.*;</a:t>
            </a:r>
          </a:p>
          <a:p>
            <a:pPr>
              <a:buNone/>
            </a:pPr>
            <a:r>
              <a:rPr lang="en-IN" dirty="0"/>
              <a:t>/*</a:t>
            </a:r>
          </a:p>
          <a:p>
            <a:pPr>
              <a:buNone/>
            </a:pPr>
            <a:r>
              <a:rPr lang="en-IN" dirty="0"/>
              <a:t>&lt;applet code="</a:t>
            </a:r>
            <a:r>
              <a:rPr lang="en-IN" dirty="0" err="1"/>
              <a:t>AppletSkel</a:t>
            </a:r>
            <a:r>
              <a:rPr lang="en-IN" dirty="0"/>
              <a:t>" width=300 height=100&gt;</a:t>
            </a:r>
          </a:p>
          <a:p>
            <a:pPr>
              <a:buNone/>
            </a:pPr>
            <a:r>
              <a:rPr lang="en-IN" dirty="0"/>
              <a:t>&lt;/applet&gt;</a:t>
            </a:r>
          </a:p>
          <a:p>
            <a:pPr>
              <a:buNone/>
            </a:pPr>
            <a:r>
              <a:rPr lang="en-IN" dirty="0"/>
              <a:t>*/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AppletSkel</a:t>
            </a:r>
            <a:r>
              <a:rPr lang="en-IN" dirty="0"/>
              <a:t> extends Applet {</a:t>
            </a:r>
          </a:p>
          <a:p>
            <a:pPr>
              <a:buNone/>
            </a:pPr>
            <a:r>
              <a:rPr lang="en-IN" dirty="0"/>
              <a:t>// Called first.</a:t>
            </a:r>
          </a:p>
          <a:p>
            <a:pPr>
              <a:buNone/>
            </a:pPr>
            <a:r>
              <a:rPr lang="en-IN" dirty="0"/>
              <a:t>public void init() {</a:t>
            </a:r>
          </a:p>
          <a:p>
            <a:pPr>
              <a:buNone/>
            </a:pPr>
            <a:r>
              <a:rPr lang="en-IN" dirty="0"/>
              <a:t>// initialization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/* Called second, after init(). Also called whenever</a:t>
            </a:r>
          </a:p>
          <a:p>
            <a:pPr>
              <a:buNone/>
            </a:pPr>
            <a:r>
              <a:rPr lang="en-IN" dirty="0"/>
              <a:t>the applet is restarted. */</a:t>
            </a:r>
          </a:p>
          <a:p>
            <a:pPr>
              <a:buNone/>
            </a:pPr>
            <a:r>
              <a:rPr lang="en-IN" dirty="0"/>
              <a:t>public void start() {</a:t>
            </a:r>
          </a:p>
          <a:p>
            <a:pPr>
              <a:buNone/>
            </a:pPr>
            <a:r>
              <a:rPr lang="en-IN" dirty="0"/>
              <a:t>// start or resume execution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9"/>
    </mc:Choice>
    <mc:Fallback xmlns="">
      <p:transition spd="slow" advTm="105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sz="3000" dirty="0"/>
              <a:t>An applet is a Java program that can be embedded into a web page. </a:t>
            </a:r>
          </a:p>
          <a:p>
            <a:pPr marL="0" indent="0" fontAlgn="base">
              <a:buNone/>
            </a:pPr>
            <a:endParaRPr lang="en-IN" sz="3000" dirty="0"/>
          </a:p>
          <a:p>
            <a:pPr fontAlgn="base"/>
            <a:r>
              <a:rPr lang="en-IN" sz="3000" dirty="0"/>
              <a:t>It runs inside the web browser and works at client side.</a:t>
            </a:r>
          </a:p>
          <a:p>
            <a:pPr fontAlgn="base"/>
            <a:endParaRPr lang="en-IN" sz="3000" dirty="0"/>
          </a:p>
          <a:p>
            <a:pPr fontAlgn="base"/>
            <a:r>
              <a:rPr lang="en-IN" sz="3000" dirty="0"/>
              <a:t> An applet is embedded in an HTML page using the APPLET  tag.</a:t>
            </a:r>
          </a:p>
          <a:p>
            <a:pPr marL="0" indent="0" fontAlgn="base">
              <a:buNone/>
            </a:pPr>
            <a:endParaRPr lang="en-IN" sz="3000" dirty="0"/>
          </a:p>
          <a:p>
            <a:pPr fontAlgn="base"/>
            <a:r>
              <a:rPr lang="en-IN" sz="3000" dirty="0"/>
              <a:t>Applets are used to make the web site more dynamic and entertaining.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99"/>
    </mc:Choice>
    <mc:Fallback xmlns="">
      <p:transition spd="slow" advTm="12009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357166"/>
            <a:ext cx="8503920" cy="574188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// Called when the applet is stopped.</a:t>
            </a:r>
          </a:p>
          <a:p>
            <a:pPr>
              <a:buNone/>
            </a:pPr>
            <a:r>
              <a:rPr lang="en-IN" dirty="0"/>
              <a:t>public void stop() {</a:t>
            </a:r>
          </a:p>
          <a:p>
            <a:pPr>
              <a:buNone/>
            </a:pPr>
            <a:r>
              <a:rPr lang="en-IN" dirty="0"/>
              <a:t>// suspends execution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/* Called when applet is terminated. This is the last</a:t>
            </a:r>
          </a:p>
          <a:p>
            <a:pPr>
              <a:buNone/>
            </a:pPr>
            <a:r>
              <a:rPr lang="en-IN" dirty="0"/>
              <a:t>method executed. */</a:t>
            </a:r>
          </a:p>
          <a:p>
            <a:pPr>
              <a:buNone/>
            </a:pPr>
            <a:r>
              <a:rPr lang="en-IN" dirty="0"/>
              <a:t>public void destroy() {</a:t>
            </a:r>
          </a:p>
          <a:p>
            <a:pPr>
              <a:buNone/>
            </a:pPr>
            <a:r>
              <a:rPr lang="en-IN" dirty="0"/>
              <a:t>// perform shutdown activities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// Called when an applet's window must be restored.</a:t>
            </a:r>
          </a:p>
          <a:p>
            <a:pPr>
              <a:buNone/>
            </a:pPr>
            <a:r>
              <a:rPr lang="en-IN" dirty="0"/>
              <a:t>public void paint(Graphics g) {</a:t>
            </a:r>
          </a:p>
          <a:p>
            <a:pPr>
              <a:buNone/>
            </a:pPr>
            <a:r>
              <a:rPr lang="en-IN" dirty="0"/>
              <a:t>// redisplay contents of window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3"/>
    </mc:Choice>
    <mc:Fallback xmlns="">
      <p:transition spd="slow" advTm="407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D:\javac AppletSkel.java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D:\appletviewer AppletSkel.java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071810"/>
            <a:ext cx="3419475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4"/>
    </mc:Choice>
    <mc:Fallback xmlns="">
      <p:transition spd="slow" advTm="1004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/>
              <a:t>An applet is a Java program that can be embedded into a web page.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They run within either a web browser or an applet viewer.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(),start(), stop(), destroy() methods are defined by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Applet 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>
              <a:buFont typeface="Wingdings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paint() is defined by AWT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56"/>
    </mc:Choice>
    <mc:Fallback xmlns="">
      <p:transition spd="slow" advTm="339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/>
              <a:t>Important points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All applets are sub-classes (either directly or indirectly) of </a:t>
            </a:r>
            <a:r>
              <a:rPr lang="en-IN" i="1" dirty="0" err="1">
                <a:hlinkClick r:id="rId2"/>
              </a:rPr>
              <a:t>java.applet.Applet</a:t>
            </a:r>
            <a:r>
              <a:rPr lang="en-IN" dirty="0"/>
              <a:t> class.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Applets are not stand-alone programs.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Instead, they run within either a web browser or an applet viewer. JDK provides a standard applet viewer tool called applet viewer.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b="1" u="sng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14"/>
    </mc:Choice>
    <mc:Fallback xmlns="">
      <p:transition spd="slow" advTm="532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/>
              <a:t>Important points </a:t>
            </a:r>
          </a:p>
          <a:p>
            <a:pPr algn="just"/>
            <a:r>
              <a:rPr lang="en-IN" dirty="0"/>
              <a:t>An applet class will not define main().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When a user views an HTML page that contains an applet, the code for the applet is downloaded to the user's machine.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 JVM is required to view an applet.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52"/>
    </mc:Choice>
    <mc:Fallback xmlns="">
      <p:transition spd="slow" advTm="393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Applet class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import java.awt.*;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import java.applet.*;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SimpleApplet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extends Applet 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	public void paint(Graphics g) {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g.drawString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("A Simple Applet", 20, 20);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09"/>
    </mc:Choice>
    <mc:Fallback xmlns="">
      <p:transition spd="slow" advTm="884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302942"/>
          </a:xfrm>
        </p:spPr>
        <p:txBody>
          <a:bodyPr>
            <a:normAutofit/>
          </a:bodyPr>
          <a:lstStyle/>
          <a:p>
            <a:r>
              <a:rPr lang="en-IN" dirty="0"/>
              <a:t>The first imports the </a:t>
            </a:r>
            <a:r>
              <a:rPr lang="en-IN" sz="3200" dirty="0">
                <a:solidFill>
                  <a:srgbClr val="7030A0"/>
                </a:solidFill>
              </a:rPr>
              <a:t>Abstract Window Toolkit (AWT) </a:t>
            </a:r>
            <a:r>
              <a:rPr lang="en-IN" dirty="0"/>
              <a:t>classes. </a:t>
            </a:r>
          </a:p>
          <a:p>
            <a:endParaRPr lang="en-IN" dirty="0"/>
          </a:p>
          <a:p>
            <a:r>
              <a:rPr lang="en-IN" b="1" dirty="0"/>
              <a:t>Java AWT</a:t>
            </a:r>
            <a:r>
              <a:rPr lang="en-IN" dirty="0"/>
              <a:t> (Abstract Window Toolkit) is </a:t>
            </a:r>
            <a:r>
              <a:rPr lang="en-IN" i="1" dirty="0"/>
              <a:t>an API to develop GUI or window-based applications</a:t>
            </a:r>
            <a:r>
              <a:rPr lang="en-IN" dirty="0"/>
              <a:t> in java..</a:t>
            </a:r>
          </a:p>
          <a:p>
            <a:endParaRPr lang="en-IN" dirty="0"/>
          </a:p>
          <a:p>
            <a:r>
              <a:rPr lang="en-IN" dirty="0"/>
              <a:t>The second </a:t>
            </a:r>
            <a:r>
              <a:rPr lang="en-IN" b="1" dirty="0"/>
              <a:t>import statement imports the applet package, which contains the</a:t>
            </a:r>
          </a:p>
          <a:p>
            <a:pPr>
              <a:buNone/>
            </a:pPr>
            <a:r>
              <a:rPr lang="en-IN" dirty="0"/>
              <a:t>	class </a:t>
            </a:r>
            <a:r>
              <a:rPr lang="en-IN" b="1" dirty="0"/>
              <a:t>Applet. 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2"/>
    </mc:Choice>
    <mc:Fallback xmlns="">
      <p:transition spd="slow" advTm="121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Inside </a:t>
            </a:r>
            <a:r>
              <a:rPr lang="en-IN" sz="2800" dirty="0" err="1"/>
              <a:t>SimpleApplet</a:t>
            </a:r>
            <a:r>
              <a:rPr lang="en-IN" sz="2800" dirty="0"/>
              <a:t>, paint( ) is declared. </a:t>
            </a:r>
          </a:p>
          <a:p>
            <a:pPr>
              <a:buNone/>
            </a:pPr>
            <a:endParaRPr lang="en-IN" sz="2800" dirty="0"/>
          </a:p>
          <a:p>
            <a:r>
              <a:rPr lang="en-IN" sz="2800" dirty="0"/>
              <a:t>paint( ) is called each time that the applet must redisplay its output.</a:t>
            </a:r>
          </a:p>
          <a:p>
            <a:pPr>
              <a:buNone/>
            </a:pPr>
            <a:endParaRPr lang="en-IN" sz="2800" dirty="0"/>
          </a:p>
          <a:p>
            <a:r>
              <a:rPr lang="en-IN" dirty="0"/>
              <a:t>The </a:t>
            </a:r>
            <a:r>
              <a:rPr lang="en-IN" b="1" dirty="0"/>
              <a:t>paint( ) method has one parameter of type Graphics. </a:t>
            </a:r>
          </a:p>
          <a:p>
            <a:endParaRPr lang="en-IN" b="1" dirty="0"/>
          </a:p>
          <a:p>
            <a:r>
              <a:rPr lang="en-IN" b="1" dirty="0"/>
              <a:t>This parameter contains the graphics </a:t>
            </a:r>
            <a:r>
              <a:rPr lang="en-IN" dirty="0"/>
              <a:t>context, which describes the graphics environment in which the applet is running.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5"/>
    </mc:Choice>
    <mc:Fallback xmlns="">
      <p:transition spd="slow" advTm="151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24136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28670"/>
            <a:ext cx="8503920" cy="5524666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Inside </a:t>
            </a:r>
            <a:r>
              <a:rPr lang="en-IN" b="1" dirty="0"/>
              <a:t>paint( ) is a call to </a:t>
            </a:r>
            <a:r>
              <a:rPr lang="en-IN" b="1" dirty="0" err="1"/>
              <a:t>drawString</a:t>
            </a:r>
            <a:r>
              <a:rPr lang="en-IN" b="1" dirty="0"/>
              <a:t>( ), which is a member of the Graphics class.</a:t>
            </a:r>
          </a:p>
          <a:p>
            <a:pPr>
              <a:buNone/>
            </a:pPr>
            <a:endParaRPr lang="en-IN" b="1" dirty="0"/>
          </a:p>
          <a:p>
            <a:r>
              <a:rPr lang="en-IN" dirty="0"/>
              <a:t>This method outputs a string beginning at the specified X,Y location. </a:t>
            </a:r>
          </a:p>
          <a:p>
            <a:endParaRPr lang="en-IN" dirty="0"/>
          </a:p>
          <a:p>
            <a:r>
              <a:rPr lang="en-IN" dirty="0"/>
              <a:t>It has the following general form:</a:t>
            </a:r>
          </a:p>
          <a:p>
            <a:r>
              <a:rPr lang="en-IN" sz="2600" b="1" dirty="0">
                <a:solidFill>
                  <a:srgbClr val="7030A0"/>
                </a:solidFill>
              </a:rPr>
              <a:t>void </a:t>
            </a:r>
            <a:r>
              <a:rPr lang="en-IN" sz="2600" b="1" dirty="0" err="1">
                <a:solidFill>
                  <a:srgbClr val="7030A0"/>
                </a:solidFill>
              </a:rPr>
              <a:t>drawString</a:t>
            </a:r>
            <a:r>
              <a:rPr lang="en-IN" sz="2600" b="1" dirty="0">
                <a:solidFill>
                  <a:srgbClr val="7030A0"/>
                </a:solidFill>
              </a:rPr>
              <a:t>(String </a:t>
            </a:r>
            <a:r>
              <a:rPr lang="en-IN" sz="2600" b="1" i="1" dirty="0">
                <a:solidFill>
                  <a:srgbClr val="7030A0"/>
                </a:solidFill>
              </a:rPr>
              <a:t>message, </a:t>
            </a:r>
            <a:r>
              <a:rPr lang="en-IN" sz="2600" b="1" i="1" dirty="0" err="1">
                <a:solidFill>
                  <a:srgbClr val="7030A0"/>
                </a:solidFill>
              </a:rPr>
              <a:t>int</a:t>
            </a:r>
            <a:r>
              <a:rPr lang="en-IN" sz="2600" b="1" i="1" dirty="0">
                <a:solidFill>
                  <a:srgbClr val="7030A0"/>
                </a:solidFill>
              </a:rPr>
              <a:t> x, </a:t>
            </a:r>
            <a:r>
              <a:rPr lang="en-IN" sz="2600" b="1" i="1" dirty="0" err="1">
                <a:solidFill>
                  <a:srgbClr val="7030A0"/>
                </a:solidFill>
              </a:rPr>
              <a:t>int</a:t>
            </a:r>
            <a:r>
              <a:rPr lang="en-IN" sz="2600" b="1" i="1" dirty="0">
                <a:solidFill>
                  <a:srgbClr val="7030A0"/>
                </a:solidFill>
              </a:rPr>
              <a:t> y)</a:t>
            </a:r>
          </a:p>
          <a:p>
            <a:pPr marL="0" indent="0">
              <a:buNone/>
            </a:pPr>
            <a:endParaRPr lang="en-IN" sz="2600" b="1" i="1" dirty="0">
              <a:solidFill>
                <a:srgbClr val="7030A0"/>
              </a:solidFill>
            </a:endParaRPr>
          </a:p>
          <a:p>
            <a:r>
              <a:rPr lang="en-IN" dirty="0"/>
              <a:t>Here, </a:t>
            </a:r>
            <a:r>
              <a:rPr lang="en-IN" i="1" dirty="0"/>
              <a:t>message is the string to be output beginning at </a:t>
            </a:r>
            <a:r>
              <a:rPr lang="en-IN" i="1" dirty="0" err="1"/>
              <a:t>x,y</a:t>
            </a:r>
            <a:r>
              <a:rPr lang="en-IN" i="1" dirty="0"/>
              <a:t>.</a:t>
            </a:r>
          </a:p>
          <a:p>
            <a:pPr marL="0" indent="0">
              <a:buNone/>
            </a:pPr>
            <a:r>
              <a:rPr lang="en-IN" i="1" dirty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5"/>
    </mc:Choice>
    <mc:Fallback xmlns="">
      <p:transition spd="slow" advTm="11305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1273</TotalTime>
  <Words>1554</Words>
  <Application>Microsoft Office PowerPoint</Application>
  <PresentationFormat>On-screen Show (4:3)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Courier New</vt:lpstr>
      <vt:lpstr>Georgia</vt:lpstr>
      <vt:lpstr>Times New Roman</vt:lpstr>
      <vt:lpstr>Wingdings</vt:lpstr>
      <vt:lpstr>Wingdings 2</vt:lpstr>
      <vt:lpstr>Civic</vt:lpstr>
      <vt:lpstr>APPLET</vt:lpstr>
      <vt:lpstr>OBJECTIVES</vt:lpstr>
      <vt:lpstr>INTRODUCTION</vt:lpstr>
      <vt:lpstr>INTRODUCTION</vt:lpstr>
      <vt:lpstr>INTRODUCTION</vt:lpstr>
      <vt:lpstr>INTRODUCTION :</vt:lpstr>
      <vt:lpstr>INTRODUCTION</vt:lpstr>
      <vt:lpstr>INTRODUCTION</vt:lpstr>
      <vt:lpstr>INTRODUCTION</vt:lpstr>
      <vt:lpstr>INTRODUCTION</vt:lpstr>
      <vt:lpstr>INTRODUCTION</vt:lpstr>
      <vt:lpstr>RUNNING  APPLETS</vt:lpstr>
      <vt:lpstr>Executing applet in a web browser</vt:lpstr>
      <vt:lpstr>2)Using an applet viewer</vt:lpstr>
      <vt:lpstr>2)Using an applet viewer</vt:lpstr>
      <vt:lpstr>2)Using an applet viewer</vt:lpstr>
      <vt:lpstr>Advantages of applets</vt:lpstr>
      <vt:lpstr>Disadvantages of applets</vt:lpstr>
      <vt:lpstr>APPLICATIONS OF APPLETS</vt:lpstr>
      <vt:lpstr>APPLICATIONS OF APPLETS</vt:lpstr>
      <vt:lpstr>The Applet Class</vt:lpstr>
      <vt:lpstr>Applet Architecture</vt:lpstr>
      <vt:lpstr>Applet Architecture</vt:lpstr>
      <vt:lpstr>An Applet Skeleton</vt:lpstr>
      <vt:lpstr>   Lifecycle of Java Applet </vt:lpstr>
      <vt:lpstr>PowerPoint Presentation</vt:lpstr>
      <vt:lpstr>Lifecycle of Java Applet </vt:lpstr>
      <vt:lpstr>Lifecycle of Java Applet 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Mithu</dc:creator>
  <cp:lastModifiedBy>Mithu Mery George Toc H</cp:lastModifiedBy>
  <cp:revision>40</cp:revision>
  <dcterms:created xsi:type="dcterms:W3CDTF">2017-04-11T00:30:07Z</dcterms:created>
  <dcterms:modified xsi:type="dcterms:W3CDTF">2022-01-24T09:50:24Z</dcterms:modified>
</cp:coreProperties>
</file>