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315" r:id="rId2"/>
    <p:sldId id="316" r:id="rId3"/>
    <p:sldId id="287" r:id="rId4"/>
    <p:sldId id="288" r:id="rId5"/>
    <p:sldId id="289" r:id="rId6"/>
    <p:sldId id="290" r:id="rId7"/>
    <p:sldId id="293" r:id="rId8"/>
    <p:sldId id="294" r:id="rId9"/>
    <p:sldId id="295" r:id="rId10"/>
    <p:sldId id="296" r:id="rId11"/>
    <p:sldId id="297" r:id="rId12"/>
    <p:sldId id="319" r:id="rId13"/>
    <p:sldId id="320" r:id="rId14"/>
    <p:sldId id="305" r:id="rId15"/>
    <p:sldId id="312" r:id="rId16"/>
    <p:sldId id="313" r:id="rId17"/>
    <p:sldId id="314" r:id="rId18"/>
    <p:sldId id="306" r:id="rId19"/>
    <p:sldId id="325" r:id="rId20"/>
    <p:sldId id="326" r:id="rId21"/>
    <p:sldId id="327" r:id="rId22"/>
    <p:sldId id="328" r:id="rId23"/>
    <p:sldId id="330" r:id="rId24"/>
    <p:sldId id="331" r:id="rId25"/>
    <p:sldId id="332" r:id="rId26"/>
    <p:sldId id="32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41" autoAdjust="0"/>
    <p:restoredTop sz="94718" autoAdjust="0"/>
  </p:normalViewPr>
  <p:slideViewPr>
    <p:cSldViewPr>
      <p:cViewPr varScale="1">
        <p:scale>
          <a:sx n="81" d="100"/>
          <a:sy n="81" d="100"/>
        </p:scale>
        <p:origin x="1963"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6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F27701-300A-425B-8080-09398B98C8F8}" type="datetimeFigureOut">
              <a:rPr lang="en-IN" smtClean="0"/>
              <a:t>27-01-2022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12A2D-9DAE-4F2A-8E99-C68380BF0B37}" type="slidenum">
              <a:rPr lang="en-IN" smtClean="0"/>
              <a:t>‹#›</a:t>
            </a:fld>
            <a:endParaRPr lang="en-IN"/>
          </a:p>
        </p:txBody>
      </p:sp>
    </p:spTree>
    <p:extLst>
      <p:ext uri="{BB962C8B-B14F-4D97-AF65-F5344CB8AC3E}">
        <p14:creationId xmlns:p14="http://schemas.microsoft.com/office/powerpoint/2010/main" val="141330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C12A2D-9DAE-4F2A-8E99-C68380BF0B37}" type="slidenum">
              <a:rPr lang="en-IN" smtClean="0"/>
              <a:t>1</a:t>
            </a:fld>
            <a:endParaRPr lang="en-IN"/>
          </a:p>
        </p:txBody>
      </p:sp>
    </p:spTree>
    <p:extLst>
      <p:ext uri="{BB962C8B-B14F-4D97-AF65-F5344CB8AC3E}">
        <p14:creationId xmlns:p14="http://schemas.microsoft.com/office/powerpoint/2010/main" val="239970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A206627-F84B-4A99-A153-64D7D8960BBB}" type="datetimeFigureOut">
              <a:rPr lang="en-US" smtClean="0"/>
              <a:pPr/>
              <a:t>1/27/2022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1CC5B2-288D-4603-ADC2-615E9B094634}"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206627-F84B-4A99-A153-64D7D8960BBB}"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CC5B2-288D-4603-ADC2-615E9B09463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01CC5B2-288D-4603-ADC2-615E9B094634}"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206627-F84B-4A99-A153-64D7D8960BBB}"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A206627-F84B-4A99-A153-64D7D8960BBB}" type="datetimeFigureOut">
              <a:rPr lang="en-US" smtClean="0"/>
              <a:pPr/>
              <a:t>1/27/2022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01CC5B2-288D-4603-ADC2-615E9B094634}"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9A206627-F84B-4A99-A153-64D7D8960BBB}" type="datetimeFigureOut">
              <a:rPr lang="en-US" smtClean="0"/>
              <a:pPr/>
              <a:t>1/27/2022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1CC5B2-288D-4603-ADC2-615E9B094634}"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A206627-F84B-4A99-A153-64D7D8960BBB}" type="datetimeFigureOut">
              <a:rPr lang="en-US" smtClean="0"/>
              <a:pPr/>
              <a:t>1/27/2022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1CC5B2-288D-4603-ADC2-615E9B094634}"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A206627-F84B-4A99-A153-64D7D8960BBB}" type="datetimeFigureOut">
              <a:rPr lang="en-US" smtClean="0"/>
              <a:pPr/>
              <a:t>1/27/2022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01CC5B2-288D-4603-ADC2-615E9B094634}"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A206627-F84B-4A99-A153-64D7D8960BBB}" type="datetimeFigureOut">
              <a:rPr lang="en-US" smtClean="0"/>
              <a:pPr/>
              <a:t>1/27/2022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01CC5B2-288D-4603-ADC2-615E9B0946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A206627-F84B-4A99-A153-64D7D8960BBB}" type="datetimeFigureOut">
              <a:rPr lang="en-US" smtClean="0"/>
              <a:pPr/>
              <a:t>1/27/2022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01CC5B2-288D-4603-ADC2-615E9B0946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01CC5B2-288D-4603-ADC2-615E9B094634}"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A206627-F84B-4A99-A153-64D7D8960BBB}" type="datetimeFigureOut">
              <a:rPr lang="en-US" smtClean="0"/>
              <a:pPr/>
              <a:t>1/27/2022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01CC5B2-288D-4603-ADC2-615E9B094634}"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A206627-F84B-4A99-A153-64D7D8960BBB}" type="datetimeFigureOut">
              <a:rPr lang="en-US" smtClean="0"/>
              <a:pPr/>
              <a:t>1/27/2022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206627-F84B-4A99-A153-64D7D8960BBB}" type="datetimeFigureOut">
              <a:rPr lang="en-US" smtClean="0"/>
              <a:pPr/>
              <a:t>1/27/2022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01CC5B2-288D-4603-ADC2-615E9B094634}"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	</a:t>
            </a:r>
            <a:endParaRPr lang="en-IN" dirty="0"/>
          </a:p>
        </p:txBody>
      </p:sp>
      <p:sp>
        <p:nvSpPr>
          <p:cNvPr id="2" name="Title 1"/>
          <p:cNvSpPr>
            <a:spLocks noGrp="1"/>
          </p:cNvSpPr>
          <p:nvPr>
            <p:ph type="ctrTitle"/>
          </p:nvPr>
        </p:nvSpPr>
        <p:spPr/>
        <p:txBody>
          <a:bodyPr/>
          <a:lstStyle/>
          <a:p>
            <a:r>
              <a:rPr lang="en-US" dirty="0"/>
              <a:t>APPLET</a:t>
            </a:r>
            <a:endParaRPr lang="en-I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6632"/>
            <a:ext cx="8784975"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687175"/>
      </p:ext>
    </p:extLst>
  </p:cSld>
  <p:clrMapOvr>
    <a:masterClrMapping/>
  </p:clrMapOvr>
  <mc:AlternateContent xmlns:mc="http://schemas.openxmlformats.org/markup-compatibility/2006" xmlns:p14="http://schemas.microsoft.com/office/powerpoint/2010/main">
    <mc:Choice Requires="p14">
      <p:transition spd="slow" p14:dur="2000" advTm="5739"/>
    </mc:Choice>
    <mc:Fallback xmlns="">
      <p:transition spd="slow" advTm="57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920880"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441"/>
    </mc:Choice>
    <mc:Fallback xmlns="">
      <p:transition spd="slow" advTm="84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Requesting Repainting</a:t>
            </a:r>
            <a:endParaRPr lang="en-IN" dirty="0"/>
          </a:p>
        </p:txBody>
      </p:sp>
      <p:sp>
        <p:nvSpPr>
          <p:cNvPr id="3" name="Content Placeholder 2"/>
          <p:cNvSpPr>
            <a:spLocks noGrp="1"/>
          </p:cNvSpPr>
          <p:nvPr>
            <p:ph sz="quarter" idx="1"/>
          </p:nvPr>
        </p:nvSpPr>
        <p:spPr>
          <a:xfrm>
            <a:off x="301752" y="1000108"/>
            <a:ext cx="8503920" cy="5857892"/>
          </a:xfrm>
        </p:spPr>
        <p:txBody>
          <a:bodyPr>
            <a:normAutofit/>
          </a:bodyPr>
          <a:lstStyle/>
          <a:p>
            <a:pPr>
              <a:buNone/>
            </a:pPr>
            <a:endParaRPr lang="en-IN" b="1" u="sng" dirty="0">
              <a:latin typeface="Times New Roman" pitchFamily="18" charset="0"/>
              <a:cs typeface="Times New Roman" pitchFamily="18" charset="0"/>
            </a:endParaRPr>
          </a:p>
          <a:p>
            <a:pPr>
              <a:buNone/>
            </a:pPr>
            <a:r>
              <a:rPr lang="en-IN" b="1" u="sng" dirty="0">
                <a:latin typeface="Times New Roman" pitchFamily="18" charset="0"/>
                <a:cs typeface="Times New Roman" pitchFamily="18" charset="0"/>
              </a:rPr>
              <a:t>Repainting</a:t>
            </a:r>
          </a:p>
          <a:p>
            <a:r>
              <a:rPr lang="en-IN" dirty="0">
                <a:latin typeface="Times New Roman" pitchFamily="18" charset="0"/>
                <a:cs typeface="Times New Roman" pitchFamily="18" charset="0"/>
              </a:rPr>
              <a:t>Whenever the applet needs to update the information displayed in its window, it simply calls </a:t>
            </a:r>
            <a:r>
              <a:rPr lang="en-IN" b="1" dirty="0">
                <a:latin typeface="Times New Roman" pitchFamily="18" charset="0"/>
                <a:cs typeface="Times New Roman" pitchFamily="18" charset="0"/>
              </a:rPr>
              <a:t>repaint()</a:t>
            </a:r>
          </a:p>
          <a:p>
            <a:r>
              <a:rPr lang="en-IN" dirty="0">
                <a:latin typeface="Times New Roman" pitchFamily="18" charset="0"/>
                <a:cs typeface="Times New Roman" pitchFamily="18" charset="0"/>
              </a:rPr>
              <a:t>It causes the system to execute a call to the applet’s </a:t>
            </a:r>
            <a:r>
              <a:rPr lang="en-IN" b="1" dirty="0">
                <a:latin typeface="Times New Roman" pitchFamily="18" charset="0"/>
                <a:cs typeface="Times New Roman" pitchFamily="18" charset="0"/>
              </a:rPr>
              <a:t>update()</a:t>
            </a:r>
            <a:r>
              <a:rPr lang="en-IN" dirty="0">
                <a:latin typeface="Times New Roman" pitchFamily="18" charset="0"/>
                <a:cs typeface="Times New Roman" pitchFamily="18" charset="0"/>
              </a:rPr>
              <a:t> method</a:t>
            </a:r>
          </a:p>
          <a:p>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update()</a:t>
            </a:r>
            <a:r>
              <a:rPr lang="en-IN" dirty="0">
                <a:latin typeface="Times New Roman" pitchFamily="18" charset="0"/>
                <a:cs typeface="Times New Roman" pitchFamily="18" charset="0"/>
              </a:rPr>
              <a:t> method in its default implementation calls </a:t>
            </a:r>
            <a:r>
              <a:rPr lang="en-IN" b="1" dirty="0">
                <a:latin typeface="Times New Roman" pitchFamily="18" charset="0"/>
                <a:cs typeface="Times New Roman" pitchFamily="18" charset="0"/>
              </a:rPr>
              <a:t>paint()</a:t>
            </a:r>
          </a:p>
          <a:p>
            <a:pPr marL="228600" lvl="1">
              <a:spcBef>
                <a:spcPts val="1000"/>
              </a:spcBef>
            </a:pPr>
            <a:r>
              <a:rPr lang="en-IN" sz="2800" b="1" dirty="0">
                <a:solidFill>
                  <a:srgbClr val="002060"/>
                </a:solidFill>
                <a:latin typeface="Times New Roman" pitchFamily="18" charset="0"/>
                <a:cs typeface="Times New Roman" pitchFamily="18" charset="0"/>
              </a:rPr>
              <a:t>Simplest form of repaint():-</a:t>
            </a:r>
          </a:p>
          <a:p>
            <a:pPr marL="1143000" lvl="3">
              <a:spcBef>
                <a:spcPts val="1000"/>
              </a:spcBef>
            </a:pPr>
            <a:r>
              <a:rPr lang="en-IN" sz="2800" b="1" dirty="0">
                <a:solidFill>
                  <a:srgbClr val="002060"/>
                </a:solidFill>
                <a:latin typeface="Times New Roman" pitchFamily="18" charset="0"/>
                <a:cs typeface="Times New Roman" pitchFamily="18" charset="0"/>
              </a:rPr>
              <a:t>void repaint()</a:t>
            </a:r>
          </a:p>
          <a:p>
            <a:pPr marL="1143000" lvl="3">
              <a:spcBef>
                <a:spcPts val="1000"/>
              </a:spcBef>
            </a:pPr>
            <a:r>
              <a:rPr lang="en-IN" sz="2800" b="1" dirty="0">
                <a:solidFill>
                  <a:srgbClr val="002060"/>
                </a:solidFill>
                <a:latin typeface="Times New Roman" pitchFamily="18" charset="0"/>
                <a:cs typeface="Times New Roman" pitchFamily="18" charset="0"/>
              </a:rPr>
              <a:t>This causes the entire window to be repainted</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27427"/>
    </mc:Choice>
    <mc:Fallback xmlns="">
      <p:transition spd="slow" advTm="274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68152"/>
          </a:xfrm>
        </p:spPr>
        <p:txBody>
          <a:bodyPr>
            <a:normAutofit fontScale="90000"/>
          </a:bodyPr>
          <a:lstStyle/>
          <a:p>
            <a:br>
              <a:rPr lang="en-IN" b="1" u="sng" dirty="0">
                <a:latin typeface="Times New Roman" pitchFamily="18" charset="0"/>
                <a:cs typeface="Times New Roman" pitchFamily="18" charset="0"/>
              </a:rPr>
            </a:br>
            <a:r>
              <a:rPr lang="en-IN" b="1" u="sng" dirty="0">
                <a:latin typeface="Times New Roman" pitchFamily="18" charset="0"/>
                <a:cs typeface="Times New Roman" pitchFamily="18" charset="0"/>
              </a:rPr>
              <a:t>STATUS WINDOW</a:t>
            </a:r>
            <a:br>
              <a:rPr lang="en-IN" b="1" u="sng" dirty="0">
                <a:latin typeface="Times New Roman" pitchFamily="18" charset="0"/>
                <a:cs typeface="Times New Roman" pitchFamily="18" charset="0"/>
              </a:rPr>
            </a:br>
            <a:endParaRPr lang="en-IN" dirty="0"/>
          </a:p>
        </p:txBody>
      </p:sp>
      <p:sp>
        <p:nvSpPr>
          <p:cNvPr id="3" name="Content Placeholder 2"/>
          <p:cNvSpPr>
            <a:spLocks noGrp="1"/>
          </p:cNvSpPr>
          <p:nvPr>
            <p:ph sz="quarter" idx="1"/>
          </p:nvPr>
        </p:nvSpPr>
        <p:spPr/>
        <p:txBody>
          <a:bodyPr/>
          <a:lstStyle/>
          <a:p>
            <a:r>
              <a:rPr lang="en-IN" dirty="0"/>
              <a:t>In addition to displaying information in its window, an applet can also output a message to the status window of the browser or applet viewer on which it is running. </a:t>
            </a:r>
          </a:p>
          <a:p>
            <a:endParaRPr lang="en-IN" dirty="0"/>
          </a:p>
          <a:p>
            <a:r>
              <a:rPr lang="en-IN" dirty="0"/>
              <a:t>To do so, call </a:t>
            </a:r>
            <a:r>
              <a:rPr lang="en-IN" b="1" dirty="0" err="1"/>
              <a:t>showStatus</a:t>
            </a:r>
            <a:r>
              <a:rPr lang="en-IN" b="1" dirty="0"/>
              <a:t>( ) </a:t>
            </a:r>
            <a:r>
              <a:rPr lang="en-IN" dirty="0"/>
              <a:t>with the string that you want displayed.</a:t>
            </a:r>
          </a:p>
          <a:p>
            <a:endParaRPr lang="en-US" dirty="0"/>
          </a:p>
          <a:p>
            <a:r>
              <a:rPr lang="en-IN" dirty="0"/>
              <a:t>Pass the string to be displayed as the argument.</a:t>
            </a:r>
          </a:p>
          <a:p>
            <a:endParaRPr lang="en-IN" dirty="0"/>
          </a:p>
        </p:txBody>
      </p:sp>
    </p:spTree>
    <p:extLst>
      <p:ext uri="{BB962C8B-B14F-4D97-AF65-F5344CB8AC3E}">
        <p14:creationId xmlns:p14="http://schemas.microsoft.com/office/powerpoint/2010/main" val="2452438410"/>
      </p:ext>
    </p:extLst>
  </p:cSld>
  <p:clrMapOvr>
    <a:masterClrMapping/>
  </p:clrMapOvr>
  <mc:AlternateContent xmlns:mc="http://schemas.openxmlformats.org/markup-compatibility/2006" xmlns:p14="http://schemas.microsoft.com/office/powerpoint/2010/main">
    <mc:Choice Requires="p14">
      <p:transition spd="slow" p14:dur="2000" advTm="20849"/>
    </mc:Choice>
    <mc:Fallback xmlns="">
      <p:transition spd="slow" advTm="208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4"/>
          </a:xfrm>
        </p:spPr>
        <p:txBody>
          <a:bodyPr>
            <a:normAutofit fontScale="90000"/>
          </a:bodyPr>
          <a:lstStyle/>
          <a:p>
            <a:br>
              <a:rPr lang="en-IN" b="1" u="sng" dirty="0">
                <a:latin typeface="Times New Roman" pitchFamily="18" charset="0"/>
                <a:cs typeface="Times New Roman" pitchFamily="18" charset="0"/>
              </a:rPr>
            </a:br>
            <a:br>
              <a:rPr lang="en-IN" b="1" u="sng" dirty="0">
                <a:latin typeface="Times New Roman" pitchFamily="18" charset="0"/>
                <a:cs typeface="Times New Roman" pitchFamily="18" charset="0"/>
              </a:rPr>
            </a:br>
            <a:br>
              <a:rPr lang="en-IN" b="1" u="sng" dirty="0">
                <a:latin typeface="Times New Roman" pitchFamily="18" charset="0"/>
                <a:cs typeface="Times New Roman" pitchFamily="18" charset="0"/>
              </a:rPr>
            </a:br>
            <a:br>
              <a:rPr lang="en-IN" b="1" u="sng" dirty="0">
                <a:latin typeface="Times New Roman" pitchFamily="18" charset="0"/>
                <a:cs typeface="Times New Roman" pitchFamily="18" charset="0"/>
              </a:rPr>
            </a:br>
            <a:r>
              <a:rPr lang="en-IN" b="1" u="sng" dirty="0">
                <a:latin typeface="Times New Roman" pitchFamily="18" charset="0"/>
                <a:cs typeface="Times New Roman" pitchFamily="18" charset="0"/>
              </a:rPr>
              <a:t>STATUS WINDOW</a:t>
            </a:r>
            <a:br>
              <a:rPr lang="en-IN" b="1" u="sng" dirty="0">
                <a:latin typeface="Times New Roman" pitchFamily="18" charset="0"/>
                <a:cs typeface="Times New Roman" pitchFamily="18" charset="0"/>
              </a:rPr>
            </a:br>
            <a:endParaRPr lang="en-IN" dirty="0"/>
          </a:p>
        </p:txBody>
      </p:sp>
      <p:sp>
        <p:nvSpPr>
          <p:cNvPr id="3" name="Content Placeholder 2"/>
          <p:cNvSpPr>
            <a:spLocks noGrp="1"/>
          </p:cNvSpPr>
          <p:nvPr>
            <p:ph sz="quarter" idx="1"/>
          </p:nvPr>
        </p:nvSpPr>
        <p:spPr>
          <a:xfrm>
            <a:off x="301752" y="1196752"/>
            <a:ext cx="8503920" cy="4902296"/>
          </a:xfrm>
        </p:spPr>
        <p:txBody>
          <a:bodyPr>
            <a:normAutofit fontScale="85000" lnSpcReduction="20000"/>
          </a:bodyPr>
          <a:lstStyle/>
          <a:p>
            <a:pPr marL="0" indent="0">
              <a:buNone/>
            </a:pPr>
            <a:r>
              <a:rPr lang="en-IN" sz="2800" b="1" dirty="0">
                <a:latin typeface="Times New Roman" pitchFamily="18" charset="0"/>
                <a:cs typeface="Times New Roman" pitchFamily="18" charset="0"/>
              </a:rPr>
              <a:t>import </a:t>
            </a:r>
            <a:r>
              <a:rPr lang="en-IN" sz="2800" b="1" dirty="0" err="1">
                <a:latin typeface="Times New Roman" pitchFamily="18" charset="0"/>
                <a:cs typeface="Times New Roman" pitchFamily="18" charset="0"/>
              </a:rPr>
              <a:t>java.applet</a:t>
            </a:r>
            <a:r>
              <a:rPr lang="en-IN" sz="2800" b="1" dirty="0">
                <a:latin typeface="Times New Roman" pitchFamily="18" charset="0"/>
                <a:cs typeface="Times New Roman" pitchFamily="18" charset="0"/>
              </a:rPr>
              <a:t>.*;</a:t>
            </a:r>
          </a:p>
          <a:p>
            <a:pPr marL="0" indent="0">
              <a:buNone/>
            </a:pPr>
            <a:r>
              <a:rPr lang="en-IN" sz="2800" b="1" dirty="0">
                <a:latin typeface="Times New Roman" pitchFamily="18" charset="0"/>
                <a:cs typeface="Times New Roman" pitchFamily="18" charset="0"/>
              </a:rPr>
              <a:t>import </a:t>
            </a:r>
            <a:r>
              <a:rPr lang="en-IN" sz="2800" b="1" dirty="0" err="1">
                <a:latin typeface="Times New Roman" pitchFamily="18" charset="0"/>
                <a:cs typeface="Times New Roman" pitchFamily="18" charset="0"/>
              </a:rPr>
              <a:t>java.awt</a:t>
            </a:r>
            <a:r>
              <a:rPr lang="en-IN" sz="2800" b="1" dirty="0">
                <a:latin typeface="Times New Roman" pitchFamily="18" charset="0"/>
                <a:cs typeface="Times New Roman" pitchFamily="18" charset="0"/>
              </a:rPr>
              <a:t>.*;</a:t>
            </a:r>
          </a:p>
          <a:p>
            <a:pPr marL="0" indent="0">
              <a:buNone/>
            </a:pPr>
            <a:r>
              <a:rPr lang="en-IN" sz="2800" b="1" dirty="0">
                <a:highlight>
                  <a:srgbClr val="FFFF00"/>
                </a:highlight>
                <a:latin typeface="Times New Roman" pitchFamily="18" charset="0"/>
                <a:cs typeface="Times New Roman" pitchFamily="18" charset="0"/>
              </a:rPr>
              <a:t>/*</a:t>
            </a:r>
          </a:p>
          <a:p>
            <a:pPr marL="0" indent="0">
              <a:buNone/>
            </a:pPr>
            <a:r>
              <a:rPr lang="en-IN" sz="2800" b="1" dirty="0">
                <a:highlight>
                  <a:srgbClr val="FFFF00"/>
                </a:highlight>
                <a:latin typeface="Times New Roman" pitchFamily="18" charset="0"/>
                <a:cs typeface="Times New Roman" pitchFamily="18" charset="0"/>
              </a:rPr>
              <a:t>&lt;applet </a:t>
            </a:r>
            <a:r>
              <a:rPr lang="en-IN" sz="2800" b="1" dirty="0">
                <a:solidFill>
                  <a:srgbClr val="0070C0"/>
                </a:solidFill>
                <a:highlight>
                  <a:srgbClr val="FFFF00"/>
                </a:highlight>
                <a:latin typeface="Times New Roman" pitchFamily="18" charset="0"/>
                <a:cs typeface="Times New Roman" pitchFamily="18" charset="0"/>
              </a:rPr>
              <a:t>code</a:t>
            </a:r>
            <a:r>
              <a:rPr lang="en-IN" sz="2800" b="1" dirty="0">
                <a:highlight>
                  <a:srgbClr val="FFFF00"/>
                </a:highlight>
                <a:latin typeface="Times New Roman" pitchFamily="18" charset="0"/>
                <a:cs typeface="Times New Roman" pitchFamily="18" charset="0"/>
              </a:rPr>
              <a:t>="Status" </a:t>
            </a:r>
            <a:r>
              <a:rPr lang="en-IN" sz="2800" b="1" dirty="0">
                <a:solidFill>
                  <a:srgbClr val="0070C0"/>
                </a:solidFill>
                <a:highlight>
                  <a:srgbClr val="FFFF00"/>
                </a:highlight>
                <a:latin typeface="Times New Roman" pitchFamily="18" charset="0"/>
                <a:cs typeface="Times New Roman" pitchFamily="18" charset="0"/>
              </a:rPr>
              <a:t>width</a:t>
            </a:r>
            <a:r>
              <a:rPr lang="en-IN" sz="2800" b="1" dirty="0">
                <a:highlight>
                  <a:srgbClr val="FFFF00"/>
                </a:highlight>
                <a:latin typeface="Times New Roman" pitchFamily="18" charset="0"/>
                <a:cs typeface="Times New Roman" pitchFamily="18" charset="0"/>
              </a:rPr>
              <a:t>=300 </a:t>
            </a:r>
            <a:r>
              <a:rPr lang="en-IN" sz="2800" b="1" dirty="0">
                <a:solidFill>
                  <a:srgbClr val="0070C0"/>
                </a:solidFill>
                <a:highlight>
                  <a:srgbClr val="FFFF00"/>
                </a:highlight>
                <a:latin typeface="Times New Roman" pitchFamily="18" charset="0"/>
                <a:cs typeface="Times New Roman" pitchFamily="18" charset="0"/>
              </a:rPr>
              <a:t>height</a:t>
            </a:r>
            <a:r>
              <a:rPr lang="en-IN" sz="2800" b="1" dirty="0">
                <a:highlight>
                  <a:srgbClr val="FFFF00"/>
                </a:highlight>
                <a:latin typeface="Times New Roman" pitchFamily="18" charset="0"/>
                <a:cs typeface="Times New Roman" pitchFamily="18" charset="0"/>
              </a:rPr>
              <a:t>=300&gt;</a:t>
            </a:r>
          </a:p>
          <a:p>
            <a:pPr marL="0" indent="0">
              <a:buNone/>
            </a:pPr>
            <a:r>
              <a:rPr lang="en-IN" sz="2800" b="1" dirty="0">
                <a:highlight>
                  <a:srgbClr val="FFFF00"/>
                </a:highlight>
                <a:latin typeface="Times New Roman" pitchFamily="18" charset="0"/>
                <a:cs typeface="Times New Roman" pitchFamily="18" charset="0"/>
              </a:rPr>
              <a:t>&lt;/applet&gt;</a:t>
            </a:r>
          </a:p>
          <a:p>
            <a:pPr marL="0" indent="0">
              <a:buNone/>
            </a:pPr>
            <a:r>
              <a:rPr lang="en-IN" sz="2800" b="1" dirty="0">
                <a:highlight>
                  <a:srgbClr val="FFFF00"/>
                </a:highlight>
                <a:latin typeface="Times New Roman" pitchFamily="18" charset="0"/>
                <a:cs typeface="Times New Roman" pitchFamily="18" charset="0"/>
              </a:rPr>
              <a:t>*/</a:t>
            </a:r>
          </a:p>
          <a:p>
            <a:pPr marL="0" indent="0">
              <a:buNone/>
            </a:pPr>
            <a:r>
              <a:rPr lang="en-IN" sz="2800" b="1" dirty="0">
                <a:latin typeface="Times New Roman" pitchFamily="18" charset="0"/>
                <a:cs typeface="Times New Roman" pitchFamily="18" charset="0"/>
              </a:rPr>
              <a:t>public class Status </a:t>
            </a:r>
            <a:r>
              <a:rPr lang="en-IN" sz="2800" b="1" dirty="0">
                <a:highlight>
                  <a:srgbClr val="FFFF00"/>
                </a:highlight>
                <a:latin typeface="Times New Roman" pitchFamily="18" charset="0"/>
                <a:cs typeface="Times New Roman" pitchFamily="18" charset="0"/>
              </a:rPr>
              <a:t>extends Applet</a:t>
            </a:r>
          </a:p>
          <a:p>
            <a:pPr marL="0" indent="0">
              <a:buNone/>
            </a:pPr>
            <a:r>
              <a:rPr lang="en-IN" sz="2800" b="1" dirty="0">
                <a:latin typeface="Times New Roman" pitchFamily="18" charset="0"/>
                <a:cs typeface="Times New Roman" pitchFamily="18" charset="0"/>
              </a:rPr>
              <a:t>{</a:t>
            </a:r>
          </a:p>
          <a:p>
            <a:pPr marL="0" indent="0">
              <a:buNone/>
            </a:pPr>
            <a:r>
              <a:rPr lang="en-IN" sz="2800" b="1" dirty="0">
                <a:latin typeface="Times New Roman" pitchFamily="18" charset="0"/>
                <a:cs typeface="Times New Roman" pitchFamily="18" charset="0"/>
              </a:rPr>
              <a:t>        public void </a:t>
            </a:r>
            <a:r>
              <a:rPr lang="en-IN" sz="2800" b="1" dirty="0" err="1">
                <a:latin typeface="Times New Roman" pitchFamily="18" charset="0"/>
                <a:cs typeface="Times New Roman" pitchFamily="18" charset="0"/>
              </a:rPr>
              <a:t>init</a:t>
            </a:r>
            <a:r>
              <a:rPr lang="en-IN" sz="2800" b="1" dirty="0">
                <a:latin typeface="Times New Roman" pitchFamily="18" charset="0"/>
                <a:cs typeface="Times New Roman" pitchFamily="18" charset="0"/>
              </a:rPr>
              <a:t>()</a:t>
            </a:r>
          </a:p>
          <a:p>
            <a:pPr marL="0" indent="0">
              <a:buNone/>
            </a:pPr>
            <a:r>
              <a:rPr lang="en-IN" sz="2800" b="1" dirty="0">
                <a:latin typeface="Times New Roman" pitchFamily="18" charset="0"/>
                <a:cs typeface="Times New Roman" pitchFamily="18" charset="0"/>
              </a:rPr>
              <a:t>        {</a:t>
            </a:r>
          </a:p>
          <a:p>
            <a:pPr marL="0" indent="0">
              <a:buNone/>
            </a:pPr>
            <a:r>
              <a:rPr lang="en-IN" sz="2800" b="1" dirty="0">
                <a:latin typeface="Times New Roman" pitchFamily="18" charset="0"/>
                <a:cs typeface="Times New Roman" pitchFamily="18" charset="0"/>
              </a:rPr>
              <a:t>		</a:t>
            </a:r>
            <a:r>
              <a:rPr lang="en-IN" sz="2800" b="1" dirty="0" err="1">
                <a:latin typeface="Times New Roman" pitchFamily="18" charset="0"/>
                <a:cs typeface="Times New Roman" pitchFamily="18" charset="0"/>
              </a:rPr>
              <a:t>setBackground</a:t>
            </a:r>
            <a:r>
              <a:rPr lang="en-IN" sz="2800" b="1" dirty="0">
                <a:latin typeface="Times New Roman" pitchFamily="18" charset="0"/>
                <a:cs typeface="Times New Roman" pitchFamily="18" charset="0"/>
              </a:rPr>
              <a:t>(</a:t>
            </a:r>
            <a:r>
              <a:rPr lang="en-IN" sz="2800" b="1" dirty="0" err="1">
                <a:latin typeface="Times New Roman" pitchFamily="18" charset="0"/>
                <a:cs typeface="Times New Roman" pitchFamily="18" charset="0"/>
              </a:rPr>
              <a:t>Color.cyan</a:t>
            </a:r>
            <a:r>
              <a:rPr lang="en-IN" sz="2800" b="1" dirty="0">
                <a:latin typeface="Times New Roman" pitchFamily="18" charset="0"/>
                <a:cs typeface="Times New Roman" pitchFamily="18" charset="0"/>
              </a:rPr>
              <a:t>);</a:t>
            </a:r>
          </a:p>
          <a:p>
            <a:pPr marL="0" indent="0">
              <a:buNone/>
            </a:pPr>
            <a:r>
              <a:rPr lang="en-IN" sz="2800" b="1" dirty="0">
                <a:latin typeface="Times New Roman" pitchFamily="18" charset="0"/>
                <a:cs typeface="Times New Roman" pitchFamily="18" charset="0"/>
              </a:rPr>
              <a:t>        }</a:t>
            </a:r>
          </a:p>
          <a:p>
            <a:pPr marL="0" indent="0">
              <a:buNone/>
            </a:pPr>
            <a:r>
              <a:rPr lang="en-IN" sz="2800" b="1"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1734971897"/>
      </p:ext>
    </p:extLst>
  </p:cSld>
  <p:clrMapOvr>
    <a:masterClrMapping/>
  </p:clrMapOvr>
  <mc:AlternateContent xmlns:mc="http://schemas.openxmlformats.org/markup-compatibility/2006" xmlns:p14="http://schemas.microsoft.com/office/powerpoint/2010/main">
    <mc:Choice Requires="p14">
      <p:transition spd="slow" p14:dur="2000" advTm="11389"/>
    </mc:Choice>
    <mc:Fallback xmlns="">
      <p:transition spd="slow" advTm="113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337294" y="404664"/>
            <a:ext cx="4738763" cy="4154984"/>
          </a:xfrm>
          <a:prstGeom prst="rect">
            <a:avLst/>
          </a:prstGeom>
          <a:noFill/>
          <a:ln w="9525">
            <a:noFill/>
            <a:miter lim="800000"/>
            <a:headEnd/>
            <a:tailEnd/>
          </a:ln>
        </p:spPr>
        <p:txBody>
          <a:bodyPr wrap="square">
            <a:spAutoFit/>
          </a:bodyPr>
          <a:lstStyle/>
          <a:p>
            <a:pPr eaLnBrk="1" hangingPunct="1"/>
            <a:r>
              <a:rPr lang="en-IN" sz="2400" b="1" dirty="0">
                <a:latin typeface="Times New Roman" pitchFamily="18" charset="0"/>
                <a:cs typeface="Times New Roman" pitchFamily="18" charset="0"/>
              </a:rPr>
              <a:t>        </a:t>
            </a:r>
          </a:p>
          <a:p>
            <a:pPr eaLnBrk="1" hangingPunct="1"/>
            <a:endParaRPr lang="en-IN" sz="2400" b="1" dirty="0">
              <a:latin typeface="Times New Roman" pitchFamily="18" charset="0"/>
              <a:cs typeface="Times New Roman" pitchFamily="18" charset="0"/>
            </a:endParaRPr>
          </a:p>
          <a:p>
            <a:pPr eaLnBrk="1" hangingPunct="1"/>
            <a:endParaRPr lang="en-IN" sz="2400" b="1" dirty="0">
              <a:latin typeface="Times New Roman" pitchFamily="18" charset="0"/>
              <a:cs typeface="Times New Roman" pitchFamily="18" charset="0"/>
            </a:endParaRPr>
          </a:p>
          <a:p>
            <a:pPr eaLnBrk="1" hangingPunct="1"/>
            <a:r>
              <a:rPr lang="en-IN" sz="2400" b="1" dirty="0">
                <a:latin typeface="Times New Roman" pitchFamily="18" charset="0"/>
                <a:cs typeface="Times New Roman" pitchFamily="18" charset="0"/>
              </a:rPr>
              <a:t>public void paint(Graphics g)</a:t>
            </a:r>
          </a:p>
          <a:p>
            <a:pPr eaLnBrk="1" hangingPunct="1"/>
            <a:r>
              <a:rPr lang="en-IN" sz="2400" b="1" dirty="0">
                <a:latin typeface="Times New Roman" pitchFamily="18" charset="0"/>
                <a:cs typeface="Times New Roman" pitchFamily="18" charset="0"/>
              </a:rPr>
              <a:t>        {</a:t>
            </a:r>
          </a:p>
          <a:p>
            <a:pPr eaLnBrk="1" hangingPunct="1"/>
            <a:r>
              <a:rPr lang="en-IN" sz="2400" b="1" dirty="0" err="1">
                <a:latin typeface="Times New Roman" pitchFamily="18" charset="0"/>
                <a:cs typeface="Times New Roman" pitchFamily="18" charset="0"/>
              </a:rPr>
              <a:t>g.drawString</a:t>
            </a:r>
            <a:r>
              <a:rPr lang="en-IN" sz="2400" b="1" dirty="0">
                <a:latin typeface="Times New Roman" pitchFamily="18" charset="0"/>
                <a:cs typeface="Times New Roman" pitchFamily="18" charset="0"/>
              </a:rPr>
              <a:t>("A simple message",50,30);</a:t>
            </a:r>
          </a:p>
          <a:p>
            <a:pPr eaLnBrk="1" hangingPunct="1"/>
            <a:r>
              <a:rPr lang="en-IN" sz="2400" b="1" dirty="0" err="1">
                <a:highlight>
                  <a:srgbClr val="FFFF00"/>
                </a:highlight>
                <a:latin typeface="Times New Roman" pitchFamily="18" charset="0"/>
                <a:cs typeface="Times New Roman" pitchFamily="18" charset="0"/>
              </a:rPr>
              <a:t>showStatus</a:t>
            </a:r>
            <a:r>
              <a:rPr lang="en-IN" sz="2400" b="1" dirty="0">
                <a:highlight>
                  <a:srgbClr val="FFFF00"/>
                </a:highlight>
                <a:latin typeface="Times New Roman" pitchFamily="18" charset="0"/>
                <a:cs typeface="Times New Roman" pitchFamily="18" charset="0"/>
              </a:rPr>
              <a:t>("This is the status window");</a:t>
            </a:r>
          </a:p>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a:t>
            </a:r>
          </a:p>
        </p:txBody>
      </p:sp>
      <p:pic>
        <p:nvPicPr>
          <p:cNvPr id="34819" name="Content Placeholder 1"/>
          <p:cNvPicPr>
            <a:picLocks noGrp="1" noChangeAspect="1"/>
          </p:cNvPicPr>
          <p:nvPr>
            <p:ph idx="1"/>
          </p:nvPr>
        </p:nvPicPr>
        <p:blipFill>
          <a:blip r:embed="rId2"/>
          <a:srcRect/>
          <a:stretch>
            <a:fillRect/>
          </a:stretch>
        </p:blipFill>
        <p:spPr>
          <a:xfrm>
            <a:off x="5076056" y="785794"/>
            <a:ext cx="3730650" cy="4838049"/>
          </a:xfrm>
        </p:spPr>
      </p:pic>
    </p:spTree>
  </p:cSld>
  <p:clrMapOvr>
    <a:masterClrMapping/>
  </p:clrMapOvr>
  <mc:AlternateContent xmlns:mc="http://schemas.openxmlformats.org/markup-compatibility/2006" xmlns:p14="http://schemas.microsoft.com/office/powerpoint/2010/main">
    <mc:Choice Requires="p14">
      <p:transition spd="slow" p14:dur="2000" advTm="11761"/>
    </mc:Choice>
    <mc:Fallback xmlns="">
      <p:transition spd="slow" advTm="117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HTML APPLET Tag</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a:t>&lt; APPLET</a:t>
            </a:r>
          </a:p>
          <a:p>
            <a:r>
              <a:rPr lang="en-IN" dirty="0"/>
              <a:t>[CODEBASE = </a:t>
            </a:r>
            <a:r>
              <a:rPr lang="en-IN" i="1" dirty="0" err="1"/>
              <a:t>codebaseURL</a:t>
            </a:r>
            <a:r>
              <a:rPr lang="en-IN" i="1" dirty="0"/>
              <a:t>]</a:t>
            </a:r>
          </a:p>
          <a:p>
            <a:r>
              <a:rPr lang="en-IN" dirty="0">
                <a:highlight>
                  <a:srgbClr val="FFFF00"/>
                </a:highlight>
              </a:rPr>
              <a:t>CODE = </a:t>
            </a:r>
            <a:r>
              <a:rPr lang="en-IN" i="1" dirty="0" err="1">
                <a:highlight>
                  <a:srgbClr val="FFFF00"/>
                </a:highlight>
              </a:rPr>
              <a:t>appletFile</a:t>
            </a:r>
            <a:endParaRPr lang="en-IN" i="1" dirty="0">
              <a:highlight>
                <a:srgbClr val="FFFF00"/>
              </a:highlight>
            </a:endParaRPr>
          </a:p>
          <a:p>
            <a:r>
              <a:rPr lang="en-IN" dirty="0"/>
              <a:t>[ALT = </a:t>
            </a:r>
            <a:r>
              <a:rPr lang="en-IN" i="1" dirty="0" err="1"/>
              <a:t>alternateText</a:t>
            </a:r>
            <a:r>
              <a:rPr lang="en-IN" i="1" dirty="0"/>
              <a:t>]</a:t>
            </a:r>
          </a:p>
          <a:p>
            <a:r>
              <a:rPr lang="en-IN" dirty="0"/>
              <a:t>[NAME = </a:t>
            </a:r>
            <a:r>
              <a:rPr lang="en-IN" i="1" dirty="0" err="1"/>
              <a:t>appletInstanceName</a:t>
            </a:r>
            <a:r>
              <a:rPr lang="en-IN" i="1" dirty="0"/>
              <a:t>]</a:t>
            </a:r>
          </a:p>
          <a:p>
            <a:r>
              <a:rPr lang="en-IN" dirty="0">
                <a:highlight>
                  <a:srgbClr val="FFFF00"/>
                </a:highlight>
              </a:rPr>
              <a:t>WIDTH = </a:t>
            </a:r>
            <a:r>
              <a:rPr lang="en-IN" i="1" dirty="0">
                <a:highlight>
                  <a:srgbClr val="FFFF00"/>
                </a:highlight>
              </a:rPr>
              <a:t>pixels HEIGHT = pixels</a:t>
            </a:r>
          </a:p>
          <a:p>
            <a:r>
              <a:rPr lang="en-IN" dirty="0"/>
              <a:t>[ALIGN = </a:t>
            </a:r>
            <a:r>
              <a:rPr lang="en-IN" i="1" dirty="0"/>
              <a:t>alignment]</a:t>
            </a:r>
          </a:p>
          <a:p>
            <a:r>
              <a:rPr lang="en-IN" dirty="0"/>
              <a:t>[VSPACE = </a:t>
            </a:r>
            <a:r>
              <a:rPr lang="en-IN" i="1" dirty="0"/>
              <a:t>pixels] [HSPACE = pixels]</a:t>
            </a:r>
          </a:p>
          <a:p>
            <a:r>
              <a:rPr lang="en-IN" dirty="0"/>
              <a:t>&gt;</a:t>
            </a:r>
          </a:p>
          <a:p>
            <a:r>
              <a:rPr lang="en-IN" dirty="0">
                <a:highlight>
                  <a:srgbClr val="FFFF00"/>
                </a:highlight>
              </a:rPr>
              <a:t>[&lt; PARAM NAME = </a:t>
            </a:r>
            <a:r>
              <a:rPr lang="en-IN" i="1" dirty="0" err="1">
                <a:highlight>
                  <a:srgbClr val="FFFF00"/>
                </a:highlight>
              </a:rPr>
              <a:t>AttributeName</a:t>
            </a:r>
            <a:r>
              <a:rPr lang="en-IN" i="1" dirty="0">
                <a:highlight>
                  <a:srgbClr val="FFFF00"/>
                </a:highlight>
              </a:rPr>
              <a:t> VALUE = </a:t>
            </a:r>
            <a:r>
              <a:rPr lang="en-IN" i="1" dirty="0" err="1">
                <a:highlight>
                  <a:srgbClr val="FFFF00"/>
                </a:highlight>
              </a:rPr>
              <a:t>AttributeValue</a:t>
            </a:r>
            <a:r>
              <a:rPr lang="en-IN" i="1" dirty="0">
                <a:highlight>
                  <a:srgbClr val="FFFF00"/>
                </a:highlight>
              </a:rPr>
              <a:t>&gt;]</a:t>
            </a:r>
          </a:p>
          <a:p>
            <a:r>
              <a:rPr lang="en-IN" dirty="0">
                <a:highlight>
                  <a:srgbClr val="FFFF00"/>
                </a:highlight>
              </a:rPr>
              <a:t>[&lt; PARAM NAME = </a:t>
            </a:r>
            <a:r>
              <a:rPr lang="en-IN" i="1" dirty="0">
                <a:highlight>
                  <a:srgbClr val="FFFF00"/>
                </a:highlight>
              </a:rPr>
              <a:t>AttributeName2 VALUE = </a:t>
            </a:r>
            <a:r>
              <a:rPr lang="en-IN" i="1" dirty="0" err="1">
                <a:highlight>
                  <a:srgbClr val="FFFF00"/>
                </a:highlight>
              </a:rPr>
              <a:t>AttributeValue</a:t>
            </a:r>
            <a:r>
              <a:rPr lang="en-IN" i="1" dirty="0">
                <a:highlight>
                  <a:srgbClr val="FFFF00"/>
                </a:highlight>
              </a:rPr>
              <a:t>&gt;]</a:t>
            </a:r>
          </a:p>
          <a:p>
            <a:r>
              <a:rPr lang="en-IN" dirty="0"/>
              <a:t>. . .</a:t>
            </a:r>
          </a:p>
          <a:p>
            <a:r>
              <a:rPr lang="en-IN" dirty="0"/>
              <a:t>[</a:t>
            </a:r>
            <a:r>
              <a:rPr lang="en-IN" i="1" dirty="0"/>
              <a:t>HTML Displayed in the absence of Java]</a:t>
            </a:r>
          </a:p>
          <a:p>
            <a:r>
              <a:rPr lang="en-IN" dirty="0"/>
              <a:t>&lt;/APPLET&gt;</a:t>
            </a:r>
          </a:p>
        </p:txBody>
      </p:sp>
    </p:spTree>
  </p:cSld>
  <p:clrMapOvr>
    <a:masterClrMapping/>
  </p:clrMapOvr>
  <mc:AlternateContent xmlns:mc="http://schemas.openxmlformats.org/markup-compatibility/2006" xmlns:p14="http://schemas.microsoft.com/office/powerpoint/2010/main">
    <mc:Choice Requires="p14">
      <p:transition spd="slow" p14:dur="2000" advTm="27488"/>
    </mc:Choice>
    <mc:Fallback xmlns="">
      <p:transition spd="slow" advTm="274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HTML APPLET Tag</a:t>
            </a:r>
            <a:endParaRPr lang="en-IN" dirty="0"/>
          </a:p>
        </p:txBody>
      </p:sp>
      <p:sp>
        <p:nvSpPr>
          <p:cNvPr id="3" name="Content Placeholder 2"/>
          <p:cNvSpPr>
            <a:spLocks noGrp="1"/>
          </p:cNvSpPr>
          <p:nvPr>
            <p:ph sz="quarter" idx="1"/>
          </p:nvPr>
        </p:nvSpPr>
        <p:spPr>
          <a:xfrm>
            <a:off x="301752" y="1527048"/>
            <a:ext cx="8503920" cy="5116662"/>
          </a:xfrm>
        </p:spPr>
        <p:txBody>
          <a:bodyPr>
            <a:normAutofit fontScale="92500"/>
          </a:bodyPr>
          <a:lstStyle/>
          <a:p>
            <a:r>
              <a:rPr lang="en-IN" sz="2000" b="1" dirty="0">
                <a:latin typeface="Times New Roman" pitchFamily="18" charset="0"/>
                <a:cs typeface="Times New Roman" pitchFamily="18" charset="0"/>
              </a:rPr>
              <a:t>CODEBASE: CODEBASE is an optional attribute that specifies the base URL of the applet </a:t>
            </a:r>
            <a:r>
              <a:rPr lang="en-IN" sz="2000" dirty="0">
                <a:latin typeface="Times New Roman" pitchFamily="18" charset="0"/>
                <a:cs typeface="Times New Roman" pitchFamily="18" charset="0"/>
              </a:rPr>
              <a:t>code, which is the directory that will be searched for the applet’s executable class file (specified by the CODE tag). The HTML document’s URL directory is used as the CODEBASE if this attribute is not specified.</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CODE :CODE is a required attribute that gives the name of the file containing your applet’s </a:t>
            </a:r>
            <a:r>
              <a:rPr lang="en-IN" sz="2000" dirty="0">
                <a:latin typeface="Times New Roman" pitchFamily="18" charset="0"/>
                <a:cs typeface="Times New Roman" pitchFamily="18" charset="0"/>
              </a:rPr>
              <a:t>compiled </a:t>
            </a:r>
            <a:r>
              <a:rPr lang="en-IN" sz="2000" b="1" dirty="0">
                <a:latin typeface="Times New Roman" pitchFamily="18" charset="0"/>
                <a:cs typeface="Times New Roman" pitchFamily="18" charset="0"/>
              </a:rPr>
              <a:t>.class file</a:t>
            </a:r>
          </a:p>
          <a:p>
            <a:endParaRPr lang="en-IN" sz="2000" b="1" dirty="0">
              <a:latin typeface="Times New Roman" pitchFamily="18" charset="0"/>
              <a:cs typeface="Times New Roman" pitchFamily="18" charset="0"/>
            </a:endParaRPr>
          </a:p>
          <a:p>
            <a:r>
              <a:rPr lang="en-IN" sz="2000" b="1" dirty="0"/>
              <a:t>ALT :The ALT tag is an optional attribute used to specify a short text message that should </a:t>
            </a:r>
            <a:r>
              <a:rPr lang="en-IN" sz="2000" dirty="0"/>
              <a:t>be displayed if the browser recognizes the APPLET tag but can’t currently run Java applets.</a:t>
            </a:r>
          </a:p>
          <a:p>
            <a:endParaRPr lang="en-IN" sz="2000" dirty="0"/>
          </a:p>
          <a:p>
            <a:r>
              <a:rPr lang="en-IN" sz="2000" b="1" dirty="0"/>
              <a:t>NAME :NAME is an optional attribute used to specify a name for the applet instance. </a:t>
            </a:r>
            <a:r>
              <a:rPr lang="en-IN" sz="2000" dirty="0"/>
              <a:t>Applets must be named in order for other applets on the same page to find them by name and communicate with them.</a:t>
            </a: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8296"/>
    </mc:Choice>
    <mc:Fallback xmlns="">
      <p:transition spd="slow" advTm="682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28632"/>
          </a:xfrm>
        </p:spPr>
        <p:txBody>
          <a:bodyPr/>
          <a:lstStyle/>
          <a:p>
            <a:r>
              <a:rPr lang="en-IN" b="1" dirty="0"/>
              <a:t>The HTML APPLET Tag</a:t>
            </a:r>
            <a:endParaRPr lang="en-IN" dirty="0"/>
          </a:p>
        </p:txBody>
      </p:sp>
      <p:sp>
        <p:nvSpPr>
          <p:cNvPr id="3" name="Content Placeholder 2"/>
          <p:cNvSpPr>
            <a:spLocks noGrp="1"/>
          </p:cNvSpPr>
          <p:nvPr>
            <p:ph sz="quarter" idx="1"/>
          </p:nvPr>
        </p:nvSpPr>
        <p:spPr>
          <a:xfrm>
            <a:off x="301752" y="1000108"/>
            <a:ext cx="8503920" cy="5857892"/>
          </a:xfrm>
        </p:spPr>
        <p:txBody>
          <a:bodyPr>
            <a:normAutofit/>
          </a:bodyPr>
          <a:lstStyle/>
          <a:p>
            <a:r>
              <a:rPr lang="en-IN" sz="2000" b="1" dirty="0"/>
              <a:t>WIDTH and HEIGHT :are </a:t>
            </a:r>
            <a:r>
              <a:rPr lang="en-IN" sz="2000" b="1" dirty="0">
                <a:solidFill>
                  <a:srgbClr val="FF0000"/>
                </a:solidFill>
              </a:rPr>
              <a:t>required</a:t>
            </a:r>
            <a:r>
              <a:rPr lang="en-IN" sz="2000" b="1" dirty="0"/>
              <a:t> attributes that give the size (in pixels) </a:t>
            </a:r>
            <a:r>
              <a:rPr lang="en-IN" sz="2000" dirty="0"/>
              <a:t>of the applet display area.</a:t>
            </a:r>
          </a:p>
          <a:p>
            <a:endParaRPr lang="en-IN" sz="2000" dirty="0"/>
          </a:p>
          <a:p>
            <a:r>
              <a:rPr lang="en-IN" sz="2000" b="1" dirty="0"/>
              <a:t>ALIGN :is an optional attribute that specifies the alignment of the applet. This </a:t>
            </a:r>
            <a:r>
              <a:rPr lang="en-IN" sz="2000" dirty="0"/>
              <a:t>attribute is treated the same as the HTML IMG tag with these possible values: LEFT, RIGHT, TOP, BOTTOM, MIDDLE, BASELINE, TEXTTOP, ABSMIDDLE, and ABSBOTTOM.</a:t>
            </a:r>
          </a:p>
          <a:p>
            <a:endParaRPr lang="en-IN" sz="2000" dirty="0"/>
          </a:p>
          <a:p>
            <a:r>
              <a:rPr lang="en-IN" sz="2000" b="1" dirty="0"/>
              <a:t>VSPACE and HSPACE:</a:t>
            </a:r>
            <a:r>
              <a:rPr lang="en-IN" sz="2000" b="1" i="1" dirty="0"/>
              <a:t>. VSPACE specifies the space, in pixels, </a:t>
            </a:r>
            <a:r>
              <a:rPr lang="en-IN" sz="2000" dirty="0"/>
              <a:t>above and below the applet. HSPACE specifies the space, in pixels, on each side of the applet.</a:t>
            </a:r>
          </a:p>
          <a:p>
            <a:endParaRPr lang="en-IN" sz="2000" dirty="0"/>
          </a:p>
          <a:p>
            <a:r>
              <a:rPr lang="en-IN" sz="2000" b="1" dirty="0"/>
              <a:t>PARAM NAME and VALUE :The PARAM tag allows you to specify applet-specific arguments </a:t>
            </a:r>
            <a:r>
              <a:rPr lang="en-IN" sz="2000" dirty="0"/>
              <a:t>in an HTML page. Applets access their attributes with the </a:t>
            </a:r>
            <a:r>
              <a:rPr lang="en-IN" sz="2000" b="1" dirty="0" err="1"/>
              <a:t>getParameter</a:t>
            </a:r>
            <a:r>
              <a:rPr lang="en-IN" sz="2000" b="1" dirty="0"/>
              <a:t>( ) method.</a:t>
            </a: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88847"/>
    </mc:Choice>
    <mc:Fallback xmlns="">
      <p:transition spd="slow" advTm="8884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07504" y="404664"/>
            <a:ext cx="8604647" cy="6532562"/>
          </a:xfrm>
        </p:spPr>
        <p:txBody>
          <a:bodyPr>
            <a:normAutofit lnSpcReduction="10000"/>
          </a:bodyPr>
          <a:lstStyle/>
          <a:p>
            <a:pPr eaLnBrk="1" hangingPunct="1">
              <a:buFont typeface="Arial" charset="0"/>
              <a:buNone/>
            </a:pPr>
            <a:endParaRPr lang="en-IN" b="1" u="sng" dirty="0">
              <a:latin typeface="Times New Roman" pitchFamily="18" charset="0"/>
              <a:cs typeface="Times New Roman" pitchFamily="18" charset="0"/>
            </a:endParaRPr>
          </a:p>
          <a:p>
            <a:pPr eaLnBrk="1" hangingPunct="1">
              <a:buFont typeface="Arial" charset="0"/>
              <a:buNone/>
            </a:pPr>
            <a:r>
              <a:rPr lang="en-IN" b="1" u="sng" dirty="0">
                <a:latin typeface="Times New Roman" pitchFamily="18" charset="0"/>
                <a:cs typeface="Times New Roman" pitchFamily="18" charset="0"/>
              </a:rPr>
              <a:t>PASSING PARAMETERS TO APPLETS</a:t>
            </a:r>
          </a:p>
          <a:p>
            <a:pPr marL="0" indent="0" eaLnBrk="1" hangingPunct="1">
              <a:buNone/>
            </a:pPr>
            <a:endParaRPr lang="en-IN" dirty="0">
              <a:latin typeface="Times New Roman" pitchFamily="18" charset="0"/>
              <a:cs typeface="Times New Roman" pitchFamily="18" charset="0"/>
            </a:endParaRPr>
          </a:p>
          <a:p>
            <a:pPr eaLnBrk="1" hangingPunct="1"/>
            <a:r>
              <a:rPr lang="en-IN" dirty="0">
                <a:latin typeface="Times New Roman" pitchFamily="18" charset="0"/>
                <a:cs typeface="Times New Roman" pitchFamily="18" charset="0"/>
              </a:rPr>
              <a:t>The APPLET tag  in HTML allows you to pass parameters to the applet.</a:t>
            </a:r>
          </a:p>
          <a:p>
            <a:pPr eaLnBrk="1" hangingPunct="1"/>
            <a:r>
              <a:rPr lang="en-IN" dirty="0">
                <a:latin typeface="Times New Roman" pitchFamily="18" charset="0"/>
                <a:cs typeface="Times New Roman" pitchFamily="18" charset="0"/>
              </a:rPr>
              <a:t>To </a:t>
            </a:r>
            <a:r>
              <a:rPr lang="en-IN" dirty="0" err="1">
                <a:latin typeface="Times New Roman" pitchFamily="18" charset="0"/>
                <a:cs typeface="Times New Roman" pitchFamily="18" charset="0"/>
              </a:rPr>
              <a:t>retieve</a:t>
            </a:r>
            <a:r>
              <a:rPr lang="en-IN" dirty="0">
                <a:latin typeface="Times New Roman" pitchFamily="18" charset="0"/>
                <a:cs typeface="Times New Roman" pitchFamily="18" charset="0"/>
              </a:rPr>
              <a:t> a parameter, use the </a:t>
            </a:r>
            <a:r>
              <a:rPr lang="en-IN" b="1" dirty="0" err="1">
                <a:latin typeface="Times New Roman" pitchFamily="18" charset="0"/>
                <a:cs typeface="Times New Roman" pitchFamily="18" charset="0"/>
              </a:rPr>
              <a:t>getParameter</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method.</a:t>
            </a:r>
          </a:p>
          <a:p>
            <a:pPr eaLnBrk="1" hangingPunct="1"/>
            <a:r>
              <a:rPr lang="en-IN" dirty="0">
                <a:latin typeface="Times New Roman" pitchFamily="18" charset="0"/>
                <a:cs typeface="Times New Roman" pitchFamily="18" charset="0"/>
              </a:rPr>
              <a:t>It returns the specified parameter in the form of a String object.</a:t>
            </a:r>
          </a:p>
          <a:p>
            <a:pPr eaLnBrk="1" hangingPunct="1"/>
            <a:r>
              <a:rPr lang="en-IN" b="1" i="1" dirty="0">
                <a:latin typeface="Times New Roman" pitchFamily="18" charset="0"/>
                <a:cs typeface="Times New Roman" pitchFamily="18" charset="0"/>
              </a:rPr>
              <a:t>General form for parameter passing:-</a:t>
            </a:r>
          </a:p>
          <a:p>
            <a:pPr eaLnBrk="1" hangingPunct="1">
              <a:buFont typeface="Arial" charset="0"/>
              <a:buNone/>
            </a:pPr>
            <a:r>
              <a:rPr lang="en-IN" sz="2600" b="1" dirty="0">
                <a:latin typeface="Times New Roman" pitchFamily="18" charset="0"/>
                <a:cs typeface="Times New Roman" pitchFamily="18" charset="0"/>
              </a:rPr>
              <a:t>&lt;APPLET CODE=</a:t>
            </a:r>
            <a:r>
              <a:rPr lang="en-IN" sz="2600" b="1" dirty="0" err="1">
                <a:latin typeface="Times New Roman" pitchFamily="18" charset="0"/>
                <a:cs typeface="Times New Roman" pitchFamily="18" charset="0"/>
              </a:rPr>
              <a:t>appletFile</a:t>
            </a:r>
            <a:r>
              <a:rPr lang="en-IN" sz="2600" b="1" dirty="0">
                <a:latin typeface="Times New Roman" pitchFamily="18" charset="0"/>
                <a:cs typeface="Times New Roman" pitchFamily="18" charset="0"/>
              </a:rPr>
              <a:t> WIDTH=pixels HEIGHT=pixels&gt;</a:t>
            </a:r>
          </a:p>
          <a:p>
            <a:pPr eaLnBrk="1" hangingPunct="1">
              <a:buFont typeface="Arial" charset="0"/>
              <a:buNone/>
            </a:pPr>
            <a:r>
              <a:rPr lang="en-IN" sz="2600" b="1" dirty="0">
                <a:latin typeface="Times New Roman" pitchFamily="18" charset="0"/>
                <a:cs typeface="Times New Roman" pitchFamily="18" charset="0"/>
              </a:rPr>
              <a:t>&lt;PARAM NAME=</a:t>
            </a:r>
            <a:r>
              <a:rPr lang="en-IN" sz="2600" b="1" dirty="0" err="1">
                <a:latin typeface="Times New Roman" pitchFamily="18" charset="0"/>
                <a:cs typeface="Times New Roman" pitchFamily="18" charset="0"/>
              </a:rPr>
              <a:t>Attributename</a:t>
            </a:r>
            <a:r>
              <a:rPr lang="en-IN" sz="2600" b="1" dirty="0">
                <a:latin typeface="Times New Roman" pitchFamily="18" charset="0"/>
                <a:cs typeface="Times New Roman" pitchFamily="18" charset="0"/>
              </a:rPr>
              <a:t> VALUE=</a:t>
            </a:r>
            <a:r>
              <a:rPr lang="en-IN" sz="2600" b="1" dirty="0" err="1">
                <a:latin typeface="Times New Roman" pitchFamily="18" charset="0"/>
                <a:cs typeface="Times New Roman" pitchFamily="18" charset="0"/>
              </a:rPr>
              <a:t>Attributevalue</a:t>
            </a:r>
            <a:r>
              <a:rPr lang="en-IN" sz="2600" b="1" dirty="0">
                <a:latin typeface="Times New Roman" pitchFamily="18" charset="0"/>
                <a:cs typeface="Times New Roman" pitchFamily="18" charset="0"/>
              </a:rPr>
              <a:t>&gt;</a:t>
            </a:r>
          </a:p>
          <a:p>
            <a:pPr eaLnBrk="1" hangingPunct="1">
              <a:buFont typeface="Arial" charset="0"/>
              <a:buNone/>
            </a:pPr>
            <a:r>
              <a:rPr lang="en-IN" sz="2600" b="1" dirty="0">
                <a:latin typeface="Times New Roman" pitchFamily="18" charset="0"/>
                <a:cs typeface="Times New Roman" pitchFamily="18" charset="0"/>
              </a:rPr>
              <a:t>&lt;PARAM NAME=</a:t>
            </a:r>
            <a:r>
              <a:rPr lang="en-IN" sz="2600" b="1" dirty="0" err="1">
                <a:latin typeface="Times New Roman" pitchFamily="18" charset="0"/>
                <a:cs typeface="Times New Roman" pitchFamily="18" charset="0"/>
              </a:rPr>
              <a:t>Attributename</a:t>
            </a:r>
            <a:r>
              <a:rPr lang="en-IN" sz="2600" b="1" dirty="0">
                <a:latin typeface="Times New Roman" pitchFamily="18" charset="0"/>
                <a:cs typeface="Times New Roman" pitchFamily="18" charset="0"/>
              </a:rPr>
              <a:t> VALUE=</a:t>
            </a:r>
            <a:r>
              <a:rPr lang="en-IN" sz="2600" b="1" dirty="0" err="1">
                <a:latin typeface="Times New Roman" pitchFamily="18" charset="0"/>
                <a:cs typeface="Times New Roman" pitchFamily="18" charset="0"/>
              </a:rPr>
              <a:t>Attributevalue</a:t>
            </a:r>
            <a:r>
              <a:rPr lang="en-IN" sz="2600" b="1" dirty="0">
                <a:latin typeface="Times New Roman" pitchFamily="18" charset="0"/>
                <a:cs typeface="Times New Roman" pitchFamily="18" charset="0"/>
              </a:rPr>
              <a:t>&gt;</a:t>
            </a:r>
          </a:p>
          <a:p>
            <a:pPr eaLnBrk="1" hangingPunct="1">
              <a:buFont typeface="Arial" charset="0"/>
              <a:buNone/>
            </a:pPr>
            <a:r>
              <a:rPr lang="en-IN" sz="2600" b="1" dirty="0">
                <a:latin typeface="Times New Roman" pitchFamily="18" charset="0"/>
                <a:cs typeface="Times New Roman" pitchFamily="18" charset="0"/>
              </a:rPr>
              <a:t>.....</a:t>
            </a:r>
          </a:p>
          <a:p>
            <a:pPr eaLnBrk="1" hangingPunct="1">
              <a:buFont typeface="Arial" charset="0"/>
              <a:buNone/>
            </a:pPr>
            <a:r>
              <a:rPr lang="en-IN" sz="2600" b="1" dirty="0">
                <a:latin typeface="Times New Roman" pitchFamily="18" charset="0"/>
                <a:cs typeface="Times New Roman" pitchFamily="18" charset="0"/>
              </a:rPr>
              <a:t>&lt;/APPLET&gt;</a:t>
            </a:r>
          </a:p>
        </p:txBody>
      </p:sp>
    </p:spTree>
  </p:cSld>
  <p:clrMapOvr>
    <a:masterClrMapping/>
  </p:clrMapOvr>
  <mc:AlternateContent xmlns:mc="http://schemas.openxmlformats.org/markup-compatibility/2006" xmlns:p14="http://schemas.microsoft.com/office/powerpoint/2010/main">
    <mc:Choice Requires="p14">
      <p:transition spd="slow" p14:dur="2000" advTm="25407"/>
    </mc:Choice>
    <mc:Fallback xmlns="">
      <p:transition spd="slow" advTm="2540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3"/>
          <p:cNvSpPr>
            <a:spLocks noGrp="1"/>
          </p:cNvSpPr>
          <p:nvPr>
            <p:ph idx="1"/>
          </p:nvPr>
        </p:nvSpPr>
        <p:spPr>
          <a:xfrm>
            <a:off x="88106" y="100014"/>
            <a:ext cx="7886700" cy="6600825"/>
          </a:xfrm>
        </p:spPr>
        <p:txBody>
          <a:bodyPr/>
          <a:lstStyle/>
          <a:p>
            <a:pPr eaLnBrk="1" hangingPunct="1">
              <a:buFont typeface="Arial" charset="0"/>
              <a:buNone/>
            </a:pPr>
            <a:r>
              <a:rPr lang="en-IN" sz="2400" b="1" dirty="0">
                <a:latin typeface="Times New Roman" pitchFamily="18" charset="0"/>
                <a:cs typeface="Times New Roman" pitchFamily="18" charset="0"/>
              </a:rPr>
              <a:t>import java.awt.*;</a:t>
            </a:r>
          </a:p>
          <a:p>
            <a:pPr eaLnBrk="1" hangingPunct="1">
              <a:buFont typeface="Arial" charset="0"/>
              <a:buNone/>
            </a:pPr>
            <a:r>
              <a:rPr lang="en-IN" sz="2400" b="1" dirty="0">
                <a:latin typeface="Times New Roman" pitchFamily="18" charset="0"/>
                <a:cs typeface="Times New Roman" pitchFamily="18" charset="0"/>
              </a:rPr>
              <a:t>import java.applet.*;</a:t>
            </a:r>
          </a:p>
          <a:p>
            <a:pPr eaLnBrk="1" hangingPunct="1">
              <a:buFont typeface="Arial" charset="0"/>
              <a:buNone/>
            </a:pPr>
            <a:r>
              <a:rPr lang="en-IN" sz="2400" b="1" dirty="0">
                <a:latin typeface="Times New Roman" pitchFamily="18" charset="0"/>
                <a:cs typeface="Times New Roman" pitchFamily="18" charset="0"/>
              </a:rPr>
              <a:t>public class </a:t>
            </a:r>
            <a:r>
              <a:rPr lang="en-IN" sz="2400" b="1" dirty="0" err="1">
                <a:latin typeface="Times New Roman" pitchFamily="18" charset="0"/>
                <a:cs typeface="Times New Roman" pitchFamily="18" charset="0"/>
              </a:rPr>
              <a:t>ParamBanner</a:t>
            </a:r>
            <a:r>
              <a:rPr lang="en-IN" sz="2400" b="1" dirty="0">
                <a:latin typeface="Times New Roman" pitchFamily="18" charset="0"/>
                <a:cs typeface="Times New Roman" pitchFamily="18" charset="0"/>
              </a:rPr>
              <a:t> extends Applet implements </a:t>
            </a:r>
            <a:r>
              <a:rPr lang="en-IN" sz="2400" b="1" dirty="0" err="1">
                <a:latin typeface="Times New Roman" pitchFamily="18" charset="0"/>
                <a:cs typeface="Times New Roman" pitchFamily="18" charset="0"/>
              </a:rPr>
              <a:t>Runnable</a:t>
            </a:r>
            <a:endParaRPr lang="en-IN" sz="2400" b="1" dirty="0">
              <a:latin typeface="Times New Roman" pitchFamily="18" charset="0"/>
              <a:cs typeface="Times New Roman" pitchFamily="18" charset="0"/>
            </a:endParaRPr>
          </a:p>
          <a:p>
            <a:pPr eaLnBrk="1" hangingPunct="1">
              <a:buFont typeface="Arial" charset="0"/>
              <a:buNone/>
            </a:pP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String </a:t>
            </a:r>
            <a:r>
              <a:rPr lang="en-IN" sz="2400" b="1" dirty="0" err="1">
                <a:latin typeface="Times New Roman" pitchFamily="18" charset="0"/>
                <a:cs typeface="Times New Roman" pitchFamily="18" charset="0"/>
              </a:rPr>
              <a:t>msg</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Thread t;</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int</a:t>
            </a:r>
            <a:r>
              <a:rPr lang="en-IN" sz="2400" b="1" dirty="0">
                <a:latin typeface="Times New Roman" pitchFamily="18" charset="0"/>
                <a:cs typeface="Times New Roman" pitchFamily="18" charset="0"/>
              </a:rPr>
              <a:t> state;</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boolean</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stopFlag</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public void init()</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setBackground</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Color.cyan</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setForeground</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Color.red</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a:t>
            </a:r>
          </a:p>
        </p:txBody>
      </p:sp>
    </p:spTree>
    <p:extLst>
      <p:ext uri="{BB962C8B-B14F-4D97-AF65-F5344CB8AC3E}">
        <p14:creationId xmlns:p14="http://schemas.microsoft.com/office/powerpoint/2010/main" val="1929107071"/>
      </p:ext>
    </p:extLst>
  </p:cSld>
  <p:clrMapOvr>
    <a:masterClrMapping/>
  </p:clrMapOvr>
  <mc:AlternateContent xmlns:mc="http://schemas.openxmlformats.org/markup-compatibility/2006" xmlns:p14="http://schemas.microsoft.com/office/powerpoint/2010/main">
    <mc:Choice Requires="p14">
      <p:transition spd="slow" p14:dur="2000" advTm="21530"/>
    </mc:Choice>
    <mc:Fallback xmlns="">
      <p:transition spd="slow" advTm="21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68152"/>
          </a:xfrm>
        </p:spPr>
        <p:txBody>
          <a:bodyPr>
            <a:normAutofit fontScale="90000"/>
          </a:bodyPr>
          <a:lstStyle/>
          <a:p>
            <a:br>
              <a:rPr lang="en-US" sz="3600" dirty="0"/>
            </a:br>
            <a:br>
              <a:rPr lang="en-US" sz="3600" dirty="0"/>
            </a:br>
            <a:br>
              <a:rPr lang="en-US" sz="3600" dirty="0"/>
            </a:br>
            <a:r>
              <a:rPr lang="en-US" sz="3600" b="1" dirty="0"/>
              <a:t>CS 206 </a:t>
            </a:r>
            <a:r>
              <a:rPr lang="en-US" b="1" dirty="0"/>
              <a:t>OBJECTORIENTED DESIGN AND PROGRAMMING,SEM IV,PART-II</a:t>
            </a:r>
            <a:endParaRPr lang="en-IN" b="1" dirty="0"/>
          </a:p>
        </p:txBody>
      </p:sp>
      <p:sp>
        <p:nvSpPr>
          <p:cNvPr id="3" name="Content Placeholder 2"/>
          <p:cNvSpPr>
            <a:spLocks noGrp="1"/>
          </p:cNvSpPr>
          <p:nvPr>
            <p:ph sz="quarter" idx="1"/>
          </p:nvPr>
        </p:nvSpPr>
        <p:spPr/>
        <p:txBody>
          <a:bodyPr/>
          <a:lstStyle/>
          <a:p>
            <a:r>
              <a:rPr lang="en-US" dirty="0"/>
              <a:t>OBJECTIVES</a:t>
            </a:r>
          </a:p>
          <a:p>
            <a:r>
              <a:rPr lang="en-US" dirty="0"/>
              <a:t>To explain </a:t>
            </a:r>
            <a:r>
              <a:rPr lang="en-IN" dirty="0"/>
              <a:t>Applet Initialization and Termination.</a:t>
            </a:r>
          </a:p>
          <a:p>
            <a:r>
              <a:rPr lang="en-US" dirty="0"/>
              <a:t>To outline status window.</a:t>
            </a:r>
            <a:endParaRPr lang="en-IN" dirty="0"/>
          </a:p>
          <a:p>
            <a:r>
              <a:rPr lang="en-IN" dirty="0"/>
              <a:t>To illustrate the HTML APPLET Tag.</a:t>
            </a:r>
          </a:p>
          <a:p>
            <a:endParaRPr lang="en-IN" dirty="0"/>
          </a:p>
        </p:txBody>
      </p:sp>
    </p:spTree>
    <p:extLst>
      <p:ext uri="{BB962C8B-B14F-4D97-AF65-F5344CB8AC3E}">
        <p14:creationId xmlns:p14="http://schemas.microsoft.com/office/powerpoint/2010/main" val="2437081907"/>
      </p:ext>
    </p:extLst>
  </p:cSld>
  <p:clrMapOvr>
    <a:masterClrMapping/>
  </p:clrMapOvr>
  <mc:AlternateContent xmlns:mc="http://schemas.openxmlformats.org/markup-compatibility/2006" xmlns:p14="http://schemas.microsoft.com/office/powerpoint/2010/main">
    <mc:Choice Requires="p14">
      <p:transition spd="slow" p14:dur="2000" advTm="54142"/>
    </mc:Choice>
    <mc:Fallback xmlns="">
      <p:transition spd="slow" advTm="5414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78582" y="182586"/>
            <a:ext cx="8604647" cy="6532562"/>
          </a:xfrm>
        </p:spPr>
        <p:txBody>
          <a:bodyPr/>
          <a:lstStyle/>
          <a:p>
            <a:pPr eaLnBrk="1" hangingPunct="1">
              <a:buFont typeface="Arial" charset="0"/>
              <a:buNone/>
            </a:pPr>
            <a:r>
              <a:rPr lang="en-IN" sz="2400" b="1" dirty="0">
                <a:latin typeface="Times New Roman" pitchFamily="18" charset="0"/>
                <a:cs typeface="Times New Roman" pitchFamily="18" charset="0"/>
              </a:rPr>
              <a:t>	     public void start()</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a:t>
            </a:r>
            <a:r>
              <a:rPr lang="en-IN" sz="2400" b="1" dirty="0" err="1">
                <a:solidFill>
                  <a:srgbClr val="FF0000"/>
                </a:solidFill>
                <a:latin typeface="Times New Roman" pitchFamily="18" charset="0"/>
                <a:cs typeface="Times New Roman" pitchFamily="18" charset="0"/>
              </a:rPr>
              <a:t>msg</a:t>
            </a:r>
            <a:r>
              <a:rPr lang="en-IN" sz="2400" b="1" dirty="0">
                <a:solidFill>
                  <a:srgbClr val="FF0000"/>
                </a:solidFill>
                <a:latin typeface="Times New Roman" pitchFamily="18" charset="0"/>
                <a:cs typeface="Times New Roman" pitchFamily="18" charset="0"/>
              </a:rPr>
              <a:t>=</a:t>
            </a:r>
            <a:r>
              <a:rPr lang="en-IN" sz="2400" b="1" dirty="0" err="1">
                <a:solidFill>
                  <a:srgbClr val="FF0000"/>
                </a:solidFill>
                <a:latin typeface="Times New Roman" pitchFamily="18" charset="0"/>
                <a:cs typeface="Times New Roman" pitchFamily="18" charset="0"/>
              </a:rPr>
              <a:t>getParameter</a:t>
            </a:r>
            <a:r>
              <a:rPr lang="en-IN" sz="2400" b="1" dirty="0">
                <a:solidFill>
                  <a:srgbClr val="FF0000"/>
                </a:solidFill>
                <a:latin typeface="Times New Roman" pitchFamily="18" charset="0"/>
                <a:cs typeface="Times New Roman" pitchFamily="18" charset="0"/>
              </a:rPr>
              <a:t>("message");</a:t>
            </a:r>
          </a:p>
          <a:p>
            <a:pPr eaLnBrk="1" hangingPunct="1">
              <a:buFont typeface="Arial" charset="0"/>
              <a:buNone/>
            </a:pPr>
            <a:r>
              <a:rPr lang="en-IN" sz="2400" b="1" dirty="0">
                <a:latin typeface="Times New Roman" pitchFamily="18" charset="0"/>
                <a:cs typeface="Times New Roman" pitchFamily="18" charset="0"/>
              </a:rPr>
              <a:t>		    if(</a:t>
            </a:r>
            <a:r>
              <a:rPr lang="en-IN" sz="2400" b="1" dirty="0" err="1">
                <a:latin typeface="Times New Roman" pitchFamily="18" charset="0"/>
                <a:cs typeface="Times New Roman" pitchFamily="18" charset="0"/>
              </a:rPr>
              <a:t>msg</a:t>
            </a:r>
            <a:r>
              <a:rPr lang="en-IN" sz="2400" b="1" dirty="0">
                <a:latin typeface="Times New Roman" pitchFamily="18" charset="0"/>
                <a:cs typeface="Times New Roman" pitchFamily="18" charset="0"/>
              </a:rPr>
              <a:t>==null) </a:t>
            </a:r>
            <a:r>
              <a:rPr lang="en-IN" sz="2400" b="1" dirty="0" err="1">
                <a:latin typeface="Times New Roman" pitchFamily="18" charset="0"/>
                <a:cs typeface="Times New Roman" pitchFamily="18" charset="0"/>
              </a:rPr>
              <a:t>msg</a:t>
            </a:r>
            <a:r>
              <a:rPr lang="en-IN" sz="2400" b="1" dirty="0">
                <a:latin typeface="Times New Roman" pitchFamily="18" charset="0"/>
                <a:cs typeface="Times New Roman" pitchFamily="18" charset="0"/>
              </a:rPr>
              <a:t>="Message not found";</a:t>
            </a:r>
          </a:p>
          <a:p>
            <a:pPr eaLnBrk="1" hangingPunct="1">
              <a:buFont typeface="Arial" charset="0"/>
              <a:buNone/>
            </a:pPr>
            <a:r>
              <a:rPr lang="en-IN" sz="2400" b="1" dirty="0">
                <a:latin typeface="Times New Roman" pitchFamily="18" charset="0"/>
                <a:cs typeface="Times New Roman" pitchFamily="18" charset="0"/>
              </a:rPr>
              <a:t>		    t=new Thread(this);</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stopFlag</a:t>
            </a:r>
            <a:r>
              <a:rPr lang="en-IN" sz="2400" b="1" dirty="0">
                <a:latin typeface="Times New Roman" pitchFamily="18" charset="0"/>
                <a:cs typeface="Times New Roman" pitchFamily="18" charset="0"/>
              </a:rPr>
              <a:t>=false;</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t.start</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public void run()</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char </a:t>
            </a:r>
            <a:r>
              <a:rPr lang="en-IN" sz="2400" b="1" dirty="0" err="1">
                <a:latin typeface="Times New Roman" pitchFamily="18" charset="0"/>
                <a:cs typeface="Times New Roman" pitchFamily="18" charset="0"/>
              </a:rPr>
              <a:t>ch</a:t>
            </a:r>
            <a:r>
              <a:rPr lang="en-IN" sz="2400" b="1" dirty="0">
                <a:latin typeface="Times New Roman" pitchFamily="18" charset="0"/>
                <a:cs typeface="Times New Roman" pitchFamily="18" charset="0"/>
              </a:rPr>
              <a:t>;</a:t>
            </a:r>
          </a:p>
        </p:txBody>
      </p:sp>
    </p:spTree>
    <p:extLst>
      <p:ext uri="{BB962C8B-B14F-4D97-AF65-F5344CB8AC3E}">
        <p14:creationId xmlns:p14="http://schemas.microsoft.com/office/powerpoint/2010/main" val="3371342580"/>
      </p:ext>
    </p:extLst>
  </p:cSld>
  <p:clrMapOvr>
    <a:masterClrMapping/>
  </p:clrMapOvr>
  <mc:AlternateContent xmlns:mc="http://schemas.openxmlformats.org/markup-compatibility/2006" xmlns:p14="http://schemas.microsoft.com/office/powerpoint/2010/main">
    <mc:Choice Requires="p14">
      <p:transition spd="slow" p14:dur="2000" advTm="10680"/>
    </mc:Choice>
    <mc:Fallback xmlns="">
      <p:transition spd="slow" advTm="1068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 y="692696"/>
            <a:ext cx="5364088" cy="5839868"/>
          </a:xfrm>
        </p:spPr>
        <p:txBody>
          <a:bodyPr>
            <a:normAutofit fontScale="92500" lnSpcReduction="20000"/>
          </a:bodyPr>
          <a:lstStyle/>
          <a:p>
            <a:pPr eaLnBrk="1" hangingPunct="1">
              <a:buFont typeface="Arial" charset="0"/>
              <a:buNone/>
            </a:pPr>
            <a:r>
              <a:rPr lang="en-IN" sz="2400" b="1" dirty="0">
                <a:latin typeface="Times New Roman" pitchFamily="18" charset="0"/>
                <a:cs typeface="Times New Roman" pitchFamily="18" charset="0"/>
              </a:rPr>
              <a:t> 		for(;;)</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try</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repaint();</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Thread.sleep</a:t>
            </a:r>
            <a:r>
              <a:rPr lang="en-IN" sz="2400" b="1" dirty="0">
                <a:latin typeface="Times New Roman" pitchFamily="18" charset="0"/>
                <a:cs typeface="Times New Roman" pitchFamily="18" charset="0"/>
              </a:rPr>
              <a:t>(250);</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ch</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msg.charAt</a:t>
            </a:r>
            <a:r>
              <a:rPr lang="en-IN" sz="2400" b="1" dirty="0">
                <a:latin typeface="Times New Roman" pitchFamily="18" charset="0"/>
                <a:cs typeface="Times New Roman" pitchFamily="18" charset="0"/>
              </a:rPr>
              <a:t>(0);</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msg</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msg.substring</a:t>
            </a:r>
            <a:r>
              <a:rPr lang="en-IN" sz="2400" b="1" dirty="0">
                <a:latin typeface="Times New Roman" pitchFamily="18" charset="0"/>
                <a:cs typeface="Times New Roman" pitchFamily="18" charset="0"/>
              </a:rPr>
              <a:t>(1,msg.length());</a:t>
            </a:r>
          </a:p>
          <a:p>
            <a:pPr eaLnBrk="1" hangingPunct="1">
              <a:buFont typeface="Arial" charset="0"/>
              <a:buNone/>
            </a:pP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msg</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ch</a:t>
            </a:r>
            <a:r>
              <a:rPr lang="en-IN" sz="2400" b="1" dirty="0">
                <a:latin typeface="Times New Roman" pitchFamily="18" charset="0"/>
                <a:cs typeface="Times New Roman" pitchFamily="18" charset="0"/>
              </a:rPr>
              <a:t>;</a:t>
            </a:r>
          </a:p>
          <a:p>
            <a:pPr eaLnBrk="1" hangingPunct="1">
              <a:buFont typeface="Arial" charset="0"/>
              <a:buNone/>
            </a:pPr>
            <a:r>
              <a:rPr lang="en-IN" sz="2400" b="1" dirty="0">
                <a:latin typeface="Times New Roman" pitchFamily="18" charset="0"/>
                <a:cs typeface="Times New Roman" pitchFamily="18" charset="0"/>
              </a:rPr>
              <a:t>                        if(</a:t>
            </a:r>
            <a:r>
              <a:rPr lang="en-IN" sz="2400" b="1" dirty="0" err="1">
                <a:latin typeface="Times New Roman" pitchFamily="18" charset="0"/>
                <a:cs typeface="Times New Roman" pitchFamily="18" charset="0"/>
              </a:rPr>
              <a:t>stopFlag</a:t>
            </a:r>
            <a:r>
              <a:rPr lang="en-IN" sz="2400" b="1" dirty="0">
                <a:latin typeface="Times New Roman" pitchFamily="18" charset="0"/>
                <a:cs typeface="Times New Roman" pitchFamily="18" charset="0"/>
              </a:rPr>
              <a:t>) break;                             </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catch(</a:t>
            </a:r>
            <a:r>
              <a:rPr lang="en-IN" sz="2400" b="1" dirty="0" err="1">
                <a:latin typeface="Times New Roman" pitchFamily="18" charset="0"/>
                <a:cs typeface="Times New Roman" pitchFamily="18" charset="0"/>
              </a:rPr>
              <a:t>InterruptedException</a:t>
            </a:r>
            <a:r>
              <a:rPr lang="en-IN" sz="2400" b="1" dirty="0">
                <a:latin typeface="Times New Roman" pitchFamily="18" charset="0"/>
                <a:cs typeface="Times New Roman" pitchFamily="18" charset="0"/>
              </a:rPr>
              <a:t> e)</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a:t>
            </a:r>
          </a:p>
          <a:p>
            <a:pPr eaLnBrk="1" hangingPunct="1">
              <a:buFont typeface="Arial" charset="0"/>
              <a:buNone/>
            </a:pPr>
            <a:r>
              <a:rPr lang="en-IN" sz="2400" b="1" dirty="0">
                <a:latin typeface="Times New Roman" pitchFamily="18" charset="0"/>
                <a:cs typeface="Times New Roman" pitchFamily="18" charset="0"/>
              </a:rPr>
              <a:t>               } }</a:t>
            </a:r>
          </a:p>
          <a:p>
            <a:pPr eaLnBrk="1" hangingPunct="1">
              <a:buFont typeface="Arial" charset="0"/>
              <a:buNone/>
            </a:pPr>
            <a:r>
              <a:rPr lang="en-IN"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8915" name="Rectangle 2"/>
          <p:cNvSpPr>
            <a:spLocks noChangeArrowheads="1"/>
          </p:cNvSpPr>
          <p:nvPr/>
        </p:nvSpPr>
        <p:spPr bwMode="auto">
          <a:xfrm>
            <a:off x="5148064" y="1"/>
            <a:ext cx="3672407" cy="5632311"/>
          </a:xfrm>
          <a:prstGeom prst="rect">
            <a:avLst/>
          </a:prstGeom>
          <a:noFill/>
          <a:ln w="9525">
            <a:noFill/>
            <a:miter lim="800000"/>
            <a:headEnd/>
            <a:tailEnd/>
          </a:ln>
        </p:spPr>
        <p:txBody>
          <a:bodyPr wrap="square">
            <a:spAutoFit/>
          </a:bodyPr>
          <a:lstStyle/>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 public void stop()</a:t>
            </a:r>
          </a:p>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stopFlag</a:t>
            </a:r>
            <a:r>
              <a:rPr lang="en-IN" sz="2400" b="1" dirty="0">
                <a:latin typeface="Times New Roman" pitchFamily="18" charset="0"/>
                <a:cs typeface="Times New Roman" pitchFamily="18" charset="0"/>
              </a:rPr>
              <a:t>=true;</a:t>
            </a:r>
          </a:p>
          <a:p>
            <a:pPr eaLnBrk="1" hangingPunct="1"/>
            <a:r>
              <a:rPr lang="en-IN" sz="2400" b="1" dirty="0">
                <a:latin typeface="Times New Roman" pitchFamily="18" charset="0"/>
                <a:cs typeface="Times New Roman" pitchFamily="18" charset="0"/>
              </a:rPr>
              <a:t>                t=null;</a:t>
            </a:r>
          </a:p>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       public void paint(Graphics g)</a:t>
            </a:r>
          </a:p>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g.drawString</a:t>
            </a:r>
            <a:r>
              <a:rPr lang="en-IN" sz="2400" b="1" dirty="0">
                <a:latin typeface="Times New Roman" pitchFamily="18" charset="0"/>
                <a:cs typeface="Times New Roman" pitchFamily="18" charset="0"/>
              </a:rPr>
              <a:t>(msg,50,30);</a:t>
            </a:r>
          </a:p>
          <a:p>
            <a:pPr eaLnBrk="1" hangingPunct="1"/>
            <a:r>
              <a:rPr lang="en-IN" sz="2400" b="1" dirty="0">
                <a:latin typeface="Times New Roman" pitchFamily="18" charset="0"/>
                <a:cs typeface="Times New Roman" pitchFamily="18" charset="0"/>
              </a:rPr>
              <a:t>       }</a:t>
            </a:r>
          </a:p>
          <a:p>
            <a:pPr eaLnBrk="1" hangingPunct="1"/>
            <a:r>
              <a:rPr lang="en-IN" sz="2400" b="1" dirty="0">
                <a:latin typeface="Times New Roman" pitchFamily="18" charset="0"/>
                <a:cs typeface="Times New Roman" pitchFamily="18" charset="0"/>
              </a:rPr>
              <a:t>}</a:t>
            </a:r>
          </a:p>
          <a:p>
            <a:pPr eaLnBrk="1" hangingPunct="1"/>
            <a:endParaRPr lang="en-IN" sz="2400" b="1" dirty="0">
              <a:latin typeface="Times New Roman" pitchFamily="18" charset="0"/>
              <a:cs typeface="Times New Roman" pitchFamily="18" charset="0"/>
            </a:endParaRPr>
          </a:p>
          <a:p>
            <a:pPr eaLnBrk="1" hangingPunct="1"/>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84339070"/>
      </p:ext>
    </p:extLst>
  </p:cSld>
  <p:clrMapOvr>
    <a:masterClrMapping/>
  </p:clrMapOvr>
  <mc:AlternateContent xmlns:mc="http://schemas.openxmlformats.org/markup-compatibility/2006" xmlns:p14="http://schemas.microsoft.com/office/powerpoint/2010/main">
    <mc:Choice Requires="p14">
      <p:transition spd="slow" p14:dur="2000" advTm="7785"/>
    </mc:Choice>
    <mc:Fallback xmlns="">
      <p:transition spd="slow" advTm="778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78582" y="150813"/>
            <a:ext cx="8604647" cy="6532562"/>
          </a:xfrm>
        </p:spPr>
        <p:txBody>
          <a:bodyPr/>
          <a:lstStyle/>
          <a:p>
            <a:pPr eaLnBrk="1" hangingPunct="1">
              <a:buFont typeface="Arial" charset="0"/>
              <a:buNone/>
            </a:pPr>
            <a:endParaRPr lang="en-US" sz="2400" b="1" dirty="0">
              <a:latin typeface="Times New Roman" pitchFamily="18" charset="0"/>
              <a:cs typeface="Times New Roman" pitchFamily="18" charset="0"/>
            </a:endParaRPr>
          </a:p>
          <a:p>
            <a:pPr>
              <a:buNone/>
            </a:pPr>
            <a:r>
              <a:rPr lang="en-IN" sz="2400" b="1" u="sng" dirty="0">
                <a:latin typeface="Times New Roman" pitchFamily="18" charset="0"/>
                <a:cs typeface="Times New Roman" pitchFamily="18" charset="0"/>
              </a:rPr>
              <a:t>PASSING PARAMETERS TO APPLETS</a:t>
            </a:r>
          </a:p>
          <a:p>
            <a:pPr>
              <a:buNone/>
            </a:pPr>
            <a:endParaRPr lang="en-US" sz="2400" b="1" dirty="0">
              <a:latin typeface="Times New Roman" pitchFamily="18" charset="0"/>
              <a:cs typeface="Times New Roman" pitchFamily="18" charset="0"/>
            </a:endParaRPr>
          </a:p>
          <a:p>
            <a:pPr eaLnBrk="1" hangingPunct="1">
              <a:buFont typeface="Arial" charset="0"/>
              <a:buNone/>
            </a:pPr>
            <a:r>
              <a:rPr lang="en-US" sz="2400" b="1" dirty="0">
                <a:latin typeface="Times New Roman" pitchFamily="18" charset="0"/>
                <a:cs typeface="Times New Roman" pitchFamily="18" charset="0"/>
              </a:rPr>
              <a:t>&lt;applet code="</a:t>
            </a:r>
            <a:r>
              <a:rPr lang="en-US" sz="2400" b="1" dirty="0" err="1">
                <a:latin typeface="Times New Roman" pitchFamily="18" charset="0"/>
                <a:cs typeface="Times New Roman" pitchFamily="18" charset="0"/>
              </a:rPr>
              <a:t>ParamBanner</a:t>
            </a:r>
            <a:r>
              <a:rPr lang="en-US" sz="2400" b="1" dirty="0">
                <a:latin typeface="Times New Roman" pitchFamily="18" charset="0"/>
                <a:cs typeface="Times New Roman" pitchFamily="18" charset="0"/>
              </a:rPr>
              <a:t>" width=600 height=500&gt;</a:t>
            </a:r>
          </a:p>
          <a:p>
            <a:pPr eaLnBrk="1" hangingPunct="1">
              <a:buFont typeface="Arial" charset="0"/>
              <a:buNone/>
            </a:pPr>
            <a:r>
              <a:rPr lang="en-US" sz="2400" b="1" dirty="0">
                <a:latin typeface="Times New Roman" pitchFamily="18" charset="0"/>
                <a:cs typeface="Times New Roman" pitchFamily="18" charset="0"/>
              </a:rPr>
              <a:t>&lt;</a:t>
            </a:r>
            <a:r>
              <a:rPr lang="en-US" sz="2400" b="1" dirty="0" err="1">
                <a:solidFill>
                  <a:srgbClr val="0070C0"/>
                </a:solidFill>
                <a:latin typeface="Times New Roman" pitchFamily="18" charset="0"/>
                <a:cs typeface="Times New Roman" pitchFamily="18" charset="0"/>
              </a:rPr>
              <a:t>param</a:t>
            </a:r>
            <a:r>
              <a:rPr lang="en-US" sz="2400" b="1" dirty="0">
                <a:solidFill>
                  <a:srgbClr val="0070C0"/>
                </a:solidFill>
                <a:latin typeface="Times New Roman" pitchFamily="18" charset="0"/>
                <a:cs typeface="Times New Roman" pitchFamily="18" charset="0"/>
              </a:rPr>
              <a:t> name=message value="Java makes the web moving  </a:t>
            </a:r>
            <a:r>
              <a:rPr lang="en-US" sz="2400" b="1" dirty="0">
                <a:latin typeface="Times New Roman" pitchFamily="18" charset="0"/>
                <a:cs typeface="Times New Roman" pitchFamily="18" charset="0"/>
              </a:rPr>
              <a:t>"&gt;</a:t>
            </a:r>
          </a:p>
          <a:p>
            <a:pPr eaLnBrk="1" hangingPunct="1">
              <a:buFont typeface="Arial" charset="0"/>
              <a:buNone/>
            </a:pPr>
            <a:r>
              <a:rPr lang="en-US" sz="2400" b="1" dirty="0">
                <a:latin typeface="Times New Roman" pitchFamily="18" charset="0"/>
                <a:cs typeface="Times New Roman" pitchFamily="18" charset="0"/>
              </a:rPr>
              <a:t>&lt;/applet&gt;</a:t>
            </a:r>
          </a:p>
          <a:p>
            <a:pPr eaLnBrk="1" hangingPunct="1">
              <a:buFont typeface="Arial" charset="0"/>
              <a:buNone/>
            </a:pPr>
            <a:endParaRPr lang="en-IN" sz="2400" b="1" dirty="0">
              <a:latin typeface="Times New Roman" pitchFamily="18" charset="0"/>
              <a:cs typeface="Times New Roman" pitchFamily="18" charset="0"/>
            </a:endParaRPr>
          </a:p>
        </p:txBody>
      </p:sp>
      <p:pic>
        <p:nvPicPr>
          <p:cNvPr id="4" name="Content Placeholder 3"/>
          <p:cNvPicPr>
            <a:picLocks noChangeAspect="1" noChangeArrowheads="1"/>
          </p:cNvPicPr>
          <p:nvPr/>
        </p:nvPicPr>
        <p:blipFill>
          <a:blip r:embed="rId2"/>
          <a:srcRect/>
          <a:stretch>
            <a:fillRect/>
          </a:stretch>
        </p:blipFill>
        <p:spPr bwMode="auto">
          <a:xfrm>
            <a:off x="2699792" y="2636912"/>
            <a:ext cx="5855533" cy="4032448"/>
          </a:xfrm>
          <a:prstGeom prst="rect">
            <a:avLst/>
          </a:prstGeom>
          <a:noFill/>
          <a:ln w="9525">
            <a:noFill/>
            <a:miter lim="800000"/>
            <a:headEnd/>
            <a:tailEnd/>
          </a:ln>
        </p:spPr>
      </p:pic>
    </p:spTree>
    <p:extLst>
      <p:ext uri="{BB962C8B-B14F-4D97-AF65-F5344CB8AC3E}">
        <p14:creationId xmlns:p14="http://schemas.microsoft.com/office/powerpoint/2010/main" val="2576736665"/>
      </p:ext>
    </p:extLst>
  </p:cSld>
  <p:clrMapOvr>
    <a:masterClrMapping/>
  </p:clrMapOvr>
  <mc:AlternateContent xmlns:mc="http://schemas.openxmlformats.org/markup-compatibility/2006" xmlns:p14="http://schemas.microsoft.com/office/powerpoint/2010/main">
    <mc:Choice Requires="p14">
      <p:transition spd="slow" p14:dur="2000" advTm="27632"/>
    </mc:Choice>
    <mc:Fallback xmlns="">
      <p:transition spd="slow" advTm="2763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D5B8-F449-44DD-BFF0-5F7B892FFA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23D24-2A5F-4619-856A-B673333F33D2}"/>
              </a:ext>
            </a:extLst>
          </p:cNvPr>
          <p:cNvSpPr>
            <a:spLocks noGrp="1"/>
          </p:cNvSpPr>
          <p:nvPr>
            <p:ph sz="quarter" idx="1"/>
          </p:nvPr>
        </p:nvSpPr>
        <p:spPr>
          <a:xfrm>
            <a:off x="301752" y="228600"/>
            <a:ext cx="8503920" cy="6512768"/>
          </a:xfrm>
        </p:spPr>
        <p:txBody>
          <a:bodyPr>
            <a:normAutofit fontScale="92500"/>
          </a:bodyPr>
          <a:lstStyle/>
          <a:p>
            <a:r>
              <a:rPr lang="en-IN" sz="1900" b="1" dirty="0">
                <a:effectLst/>
                <a:latin typeface="Calibri" panose="020F0502020204030204" pitchFamily="34" charset="0"/>
                <a:ea typeface="Calibri" panose="020F0502020204030204" pitchFamily="34" charset="0"/>
              </a:rPr>
              <a:t>Write a GUI based Java program to check whether a given number is prime or not. Use appropriate AWT components and event handling.</a:t>
            </a: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import </a:t>
            </a:r>
            <a:r>
              <a:rPr lang="en-IN" sz="2400" dirty="0" err="1">
                <a:effectLst/>
                <a:latin typeface="Calibri" panose="020F0502020204030204" pitchFamily="34" charset="0"/>
                <a:ea typeface="Calibri" panose="020F0502020204030204" pitchFamily="34" charset="0"/>
                <a:cs typeface="Calibri" panose="020F0502020204030204" pitchFamily="34" charset="0"/>
              </a:rPr>
              <a:t>java.awt</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import </a:t>
            </a:r>
            <a:r>
              <a:rPr lang="en-IN" sz="2400" dirty="0" err="1">
                <a:effectLst/>
                <a:latin typeface="Calibri" panose="020F0502020204030204" pitchFamily="34" charset="0"/>
                <a:ea typeface="Calibri" panose="020F0502020204030204" pitchFamily="34" charset="0"/>
                <a:cs typeface="Calibri" panose="020F0502020204030204" pitchFamily="34" charset="0"/>
              </a:rPr>
              <a:t>java.awt.event</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import </a:t>
            </a:r>
            <a:r>
              <a:rPr lang="en-IN" sz="2400" dirty="0" err="1">
                <a:effectLst/>
                <a:latin typeface="Calibri" panose="020F0502020204030204" pitchFamily="34" charset="0"/>
                <a:ea typeface="Calibri" panose="020F0502020204030204" pitchFamily="34" charset="0"/>
                <a:cs typeface="Calibri" panose="020F0502020204030204" pitchFamily="34" charset="0"/>
              </a:rPr>
              <a:t>java.applet</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&lt;applet code="</a:t>
            </a:r>
            <a:r>
              <a:rPr lang="en-IN" sz="2400"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Appletprime</a:t>
            </a:r>
            <a:r>
              <a:rPr lang="en-IN" sz="2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width=300 height=50&gt;</a:t>
            </a:r>
            <a:endParaRPr lang="en-IN"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&lt;/applet&gt;</a:t>
            </a:r>
            <a:endParaRPr lang="en-IN"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public class </a:t>
            </a:r>
            <a:r>
              <a:rPr lang="en-IN" sz="2400" dirty="0" err="1">
                <a:effectLst/>
                <a:highlight>
                  <a:srgbClr val="FFFF00"/>
                </a:highlight>
                <a:latin typeface="Calibri" panose="020F0502020204030204" pitchFamily="34" charset="0"/>
                <a:ea typeface="Calibri" panose="020F0502020204030204" pitchFamily="34" charset="0"/>
                <a:cs typeface="Calibri" panose="020F0502020204030204" pitchFamily="34" charset="0"/>
              </a:rPr>
              <a:t>Appletprime</a:t>
            </a:r>
            <a:r>
              <a:rPr lang="en-IN" sz="2400" dirty="0">
                <a:effectLst/>
                <a:latin typeface="Calibri" panose="020F0502020204030204" pitchFamily="34" charset="0"/>
                <a:ea typeface="Calibri" panose="020F0502020204030204" pitchFamily="34" charset="0"/>
                <a:cs typeface="Calibri" panose="020F0502020204030204" pitchFamily="34" charset="0"/>
              </a:rPr>
              <a:t> extends Applet implements </a:t>
            </a:r>
            <a:r>
              <a:rPr lang="en-IN" sz="24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ActionListener</a:t>
            </a:r>
            <a:r>
              <a:rPr lang="en-IN" sz="2400" dirty="0">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  Button 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dirty="0" err="1">
                <a:effectLst/>
                <a:latin typeface="Calibri" panose="020F0502020204030204" pitchFamily="34" charset="0"/>
                <a:ea typeface="Calibri" panose="020F0502020204030204" pitchFamily="34" charset="0"/>
                <a:cs typeface="Calibri" panose="020F0502020204030204" pitchFamily="34" charset="0"/>
              </a:rPr>
              <a:t>TextField</a:t>
            </a:r>
            <a:r>
              <a:rPr lang="en-IN" sz="2400" dirty="0">
                <a:effectLst/>
                <a:latin typeface="Calibri" panose="020F0502020204030204" pitchFamily="34" charset="0"/>
                <a:ea typeface="Calibri" panose="020F0502020204030204" pitchFamily="34" charset="0"/>
                <a:cs typeface="Calibri" panose="020F0502020204030204" pitchFamily="34" charset="0"/>
              </a:rPr>
              <a:t> 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  String </a:t>
            </a:r>
            <a:r>
              <a:rPr lang="en-IN" sz="2400" dirty="0" err="1">
                <a:effectLst/>
                <a:latin typeface="Calibri" panose="020F0502020204030204" pitchFamily="34" charset="0"/>
                <a:ea typeface="Calibri" panose="020F0502020204030204" pitchFamily="34" charset="0"/>
                <a:cs typeface="Calibri" panose="020F0502020204030204" pitchFamily="34" charset="0"/>
              </a:rPr>
              <a:t>msg</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spcAft>
                <a:spcPts val="1000"/>
              </a:spcAft>
              <a:buNone/>
            </a:pPr>
            <a:r>
              <a:rPr lang="en-IN" sz="2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public void </a:t>
            </a:r>
            <a:r>
              <a:rPr lang="en-IN" sz="24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init</a:t>
            </a:r>
            <a:r>
              <a:rPr lang="en-IN" sz="24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024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D5B8-F449-44DD-BFF0-5F7B892FFA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F23D24-2A5F-4619-856A-B673333F33D2}"/>
              </a:ext>
            </a:extLst>
          </p:cNvPr>
          <p:cNvSpPr>
            <a:spLocks noGrp="1"/>
          </p:cNvSpPr>
          <p:nvPr>
            <p:ph sz="quarter" idx="1"/>
          </p:nvPr>
        </p:nvSpPr>
        <p:spPr>
          <a:xfrm>
            <a:off x="301752" y="228600"/>
            <a:ext cx="8503920" cy="6512768"/>
          </a:xfrm>
        </p:spPr>
        <p:txBody>
          <a:bodyPr>
            <a:normAutofit fontScale="92500" lnSpcReduction="10000"/>
          </a:bodyPr>
          <a:lstStyle/>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a=new Button("check");</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t=new </a:t>
            </a:r>
            <a:r>
              <a:rPr lang="en-IN" sz="20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TextField</a:t>
            </a: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(10);</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add(t);</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add(a);</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IN" sz="20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a.addActionListener</a:t>
            </a: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(this);</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en-IN" sz="20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t.addActionListener</a:t>
            </a: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(this);</a:t>
            </a:r>
            <a:endPar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public void </a:t>
            </a:r>
            <a:r>
              <a:rPr lang="en-IN" sz="2000" b="1"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actionPerformed</a:t>
            </a:r>
            <a:r>
              <a:rPr lang="en-IN" sz="20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a:t>
            </a:r>
            <a:r>
              <a:rPr lang="en-IN" sz="2000" b="1" dirty="0" err="1">
                <a:solidFill>
                  <a:srgbClr val="0070C0"/>
                </a:solidFill>
                <a:effectLst/>
                <a:latin typeface="Calibri" panose="020F0502020204030204" pitchFamily="34" charset="0"/>
                <a:ea typeface="Calibri" panose="020F0502020204030204" pitchFamily="34" charset="0"/>
                <a:cs typeface="Calibri" panose="020F0502020204030204" pitchFamily="34" charset="0"/>
              </a:rPr>
              <a:t>ActionEvent</a:t>
            </a:r>
            <a:r>
              <a:rPr lang="en-IN" sz="20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ae)</a:t>
            </a:r>
            <a:endParaRPr lang="en-IN"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int n=</a:t>
            </a:r>
            <a:r>
              <a:rPr lang="en-IN" sz="2000" b="1" dirty="0" err="1">
                <a:effectLst/>
                <a:latin typeface="Calibri" panose="020F0502020204030204" pitchFamily="34" charset="0"/>
                <a:ea typeface="Calibri" panose="020F0502020204030204" pitchFamily="34" charset="0"/>
                <a:cs typeface="Calibri" panose="020F0502020204030204" pitchFamily="34" charset="0"/>
              </a:rPr>
              <a:t>Integer.parseInt</a:t>
            </a:r>
            <a:r>
              <a:rPr lang="en-IN" sz="2000" b="1" dirty="0">
                <a:effectLst/>
                <a:latin typeface="Calibri" panose="020F0502020204030204" pitchFamily="34" charset="0"/>
                <a:ea typeface="Calibri" panose="020F0502020204030204" pitchFamily="34" charset="0"/>
                <a:cs typeface="Calibri" panose="020F0502020204030204" pitchFamily="34" charset="0"/>
              </a:rPr>
              <a:t>(</a:t>
            </a:r>
            <a:r>
              <a:rPr lang="en-IN" sz="2000" b="1" dirty="0" err="1">
                <a:effectLst/>
                <a:highlight>
                  <a:srgbClr val="FFFF00"/>
                </a:highlight>
                <a:latin typeface="Calibri" panose="020F0502020204030204" pitchFamily="34" charset="0"/>
                <a:ea typeface="Calibri" panose="020F0502020204030204" pitchFamily="34" charset="0"/>
                <a:cs typeface="Calibri" panose="020F0502020204030204" pitchFamily="34" charset="0"/>
              </a:rPr>
              <a:t>t.getText</a:t>
            </a:r>
            <a:r>
              <a:rPr lang="en-IN" sz="2000" b="1"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r>
              <a:rPr lang="en-IN" sz="2000" b="1" dirty="0">
                <a:effectLst/>
                <a:latin typeface="Calibri" panose="020F0502020204030204" pitchFamily="34" charset="0"/>
                <a:ea typeface="Calibri" panose="020F0502020204030204" pitchFamily="34" charset="0"/>
                <a:cs typeface="Calibri" panose="020F0502020204030204" pitchFamily="34" charset="0"/>
              </a:rPr>
              <a: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spcAft>
                <a:spcPts val="1000"/>
              </a:spcAft>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int </a:t>
            </a:r>
            <a:r>
              <a:rPr lang="en-IN" sz="2000" b="1" dirty="0" err="1">
                <a:effectLst/>
                <a:latin typeface="Calibri" panose="020F0502020204030204" pitchFamily="34" charset="0"/>
                <a:ea typeface="Calibri" panose="020F0502020204030204" pitchFamily="34" charset="0"/>
                <a:cs typeface="Calibri" panose="020F0502020204030204" pitchFamily="34" charset="0"/>
              </a:rPr>
              <a:t>i</a:t>
            </a:r>
            <a:r>
              <a:rPr lang="en-IN" sz="2000" b="1" dirty="0">
                <a:effectLst/>
                <a:latin typeface="Calibri" panose="020F0502020204030204" pitchFamily="34" charset="0"/>
                <a:ea typeface="Calibri" panose="020F0502020204030204" pitchFamily="34" charset="0"/>
                <a:cs typeface="Calibri" panose="020F0502020204030204" pitchFamily="34" charset="0"/>
              </a:rPr>
              <a:t>=2,done=0;</a:t>
            </a:r>
          </a:p>
          <a:p>
            <a:pPr marL="182880" indent="0" algn="just">
              <a:lnSpc>
                <a:spcPct val="115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while (</a:t>
            </a:r>
            <a:r>
              <a:rPr lang="en-IN" sz="1800" b="1" dirty="0" err="1">
                <a:effectLst/>
                <a:latin typeface="Calibri" panose="020F0502020204030204" pitchFamily="34" charset="0"/>
                <a:ea typeface="Calibri" panose="020F0502020204030204" pitchFamily="34" charset="0"/>
                <a:cs typeface="Calibri" panose="020F0502020204030204" pitchFamily="34" charset="0"/>
              </a:rPr>
              <a:t>i</a:t>
            </a:r>
            <a:r>
              <a:rPr lang="en-IN" sz="1800" b="1" dirty="0">
                <a:effectLst/>
                <a:latin typeface="Calibri" panose="020F0502020204030204" pitchFamily="34" charset="0"/>
                <a:ea typeface="Calibri" panose="020F0502020204030204" pitchFamily="34" charset="0"/>
                <a:cs typeface="Calibri" panose="020F0502020204030204" pitchFamily="34" charset="0"/>
              </a:rPr>
              <a:t>&lt;n)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spcAft>
                <a:spcPts val="10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182880" indent="0" algn="just">
              <a:lnSpc>
                <a:spcPct val="115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if(</a:t>
            </a:r>
            <a:r>
              <a:rPr lang="en-IN" sz="1800" b="1" dirty="0" err="1">
                <a:effectLst/>
                <a:latin typeface="Calibri" panose="020F0502020204030204" pitchFamily="34" charset="0"/>
                <a:ea typeface="Calibri" panose="020F0502020204030204" pitchFamily="34" charset="0"/>
                <a:cs typeface="Calibri" panose="020F0502020204030204" pitchFamily="34" charset="0"/>
              </a:rPr>
              <a:t>n%i</a:t>
            </a:r>
            <a:r>
              <a:rPr lang="en-IN" sz="1800" b="1" dirty="0">
                <a:effectLst/>
                <a:latin typeface="Calibri" panose="020F0502020204030204" pitchFamily="34" charset="0"/>
                <a:ea typeface="Calibri" panose="020F0502020204030204" pitchFamily="34" charset="0"/>
                <a:cs typeface="Calibri" panose="020F0502020204030204" pitchFamily="34" charset="0"/>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done=1;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err="1">
                <a:effectLst/>
                <a:latin typeface="Calibri" panose="020F0502020204030204" pitchFamily="34" charset="0"/>
                <a:ea typeface="Calibri" panose="020F0502020204030204" pitchFamily="34" charset="0"/>
                <a:cs typeface="Calibri" panose="020F0502020204030204" pitchFamily="34" charset="0"/>
              </a:rPr>
              <a:t>i</a:t>
            </a:r>
            <a:r>
              <a:rPr lang="en-IN" sz="1800" b="1" dirty="0">
                <a:effectLst/>
                <a:latin typeface="Calibri" panose="020F0502020204030204" pitchFamily="34" charset="0"/>
                <a:ea typeface="Calibri" panose="020F0502020204030204" pitchFamily="34" charset="0"/>
                <a:cs typeface="Calibri" panose="020F0502020204030204" pitchFamily="34" charset="0"/>
              </a:rPr>
              <a:t>=i+1;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spcAft>
                <a:spcPts val="10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endParaRPr lang="en-IN" sz="2800" dirty="0"/>
          </a:p>
        </p:txBody>
      </p:sp>
    </p:spTree>
    <p:extLst>
      <p:ext uri="{BB962C8B-B14F-4D97-AF65-F5344CB8AC3E}">
        <p14:creationId xmlns:p14="http://schemas.microsoft.com/office/powerpoint/2010/main" val="228926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4AA2-CC7C-4D07-AF55-38F0AB6D3E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57AD31-FD91-4705-A1A3-E9B86DCBFC93}"/>
              </a:ext>
            </a:extLst>
          </p:cNvPr>
          <p:cNvSpPr>
            <a:spLocks noGrp="1"/>
          </p:cNvSpPr>
          <p:nvPr>
            <p:ph sz="quarter" idx="1"/>
          </p:nvPr>
        </p:nvSpPr>
        <p:spPr>
          <a:xfrm>
            <a:off x="301752" y="404664"/>
            <a:ext cx="8503920" cy="5694384"/>
          </a:xfrm>
        </p:spPr>
        <p:txBody>
          <a:bodyPr>
            <a:normAutofit/>
          </a:bodyPr>
          <a:lstStyle/>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if (done==0)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err="1">
                <a:effectLst/>
                <a:latin typeface="Calibri" panose="020F0502020204030204" pitchFamily="34" charset="0"/>
                <a:ea typeface="Calibri" panose="020F0502020204030204" pitchFamily="34" charset="0"/>
                <a:cs typeface="Calibri" panose="020F0502020204030204" pitchFamily="34" charset="0"/>
              </a:rPr>
              <a:t>msg</a:t>
            </a:r>
            <a:r>
              <a:rPr lang="en-IN" sz="2000" b="1" dirty="0">
                <a:effectLst/>
                <a:latin typeface="Calibri" panose="020F0502020204030204" pitchFamily="34" charset="0"/>
                <a:ea typeface="Calibri" panose="020F0502020204030204" pitchFamily="34" charset="0"/>
                <a:cs typeface="Calibri" panose="020F0502020204030204" pitchFamily="34" charset="0"/>
              </a:rPr>
              <a:t>="prime number";</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else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err="1">
                <a:effectLst/>
                <a:latin typeface="Calibri" panose="020F0502020204030204" pitchFamily="34" charset="0"/>
                <a:ea typeface="Calibri" panose="020F0502020204030204" pitchFamily="34" charset="0"/>
                <a:cs typeface="Calibri" panose="020F0502020204030204" pitchFamily="34" charset="0"/>
              </a:rPr>
              <a:t>msg</a:t>
            </a:r>
            <a:r>
              <a:rPr lang="en-IN" sz="2000" b="1" dirty="0">
                <a:effectLst/>
                <a:latin typeface="Calibri" panose="020F0502020204030204" pitchFamily="34" charset="0"/>
                <a:ea typeface="Calibri" panose="020F0502020204030204" pitchFamily="34" charset="0"/>
                <a:cs typeface="Calibri" panose="020F0502020204030204" pitchFamily="34" charset="0"/>
              </a:rPr>
              <a:t>="not a prime number";</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repaint();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gn="just">
              <a:lnSpc>
                <a:spcPct val="115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public void paint(Graphics g)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15000"/>
              </a:lnSpc>
              <a:buNone/>
            </a:pPr>
            <a:r>
              <a:rPr lang="en-IN" sz="2000" b="1" dirty="0" err="1">
                <a:effectLst/>
                <a:latin typeface="Calibri" panose="020F0502020204030204" pitchFamily="34" charset="0"/>
                <a:ea typeface="Calibri" panose="020F0502020204030204" pitchFamily="34" charset="0"/>
                <a:cs typeface="Calibri" panose="020F0502020204030204" pitchFamily="34" charset="0"/>
              </a:rPr>
              <a:t>g.drawString</a:t>
            </a:r>
            <a:r>
              <a:rPr lang="en-IN" sz="2000" b="1" dirty="0">
                <a:effectLst/>
                <a:latin typeface="Calibri" panose="020F0502020204030204" pitchFamily="34" charset="0"/>
                <a:ea typeface="Calibri" panose="020F0502020204030204" pitchFamily="34" charset="0"/>
                <a:cs typeface="Calibri" panose="020F0502020204030204" pitchFamily="34" charset="0"/>
              </a:rPr>
              <a:t>(</a:t>
            </a:r>
            <a:r>
              <a:rPr lang="en-IN" sz="2000" b="1" dirty="0" err="1">
                <a:effectLst/>
                <a:latin typeface="Calibri" panose="020F0502020204030204" pitchFamily="34" charset="0"/>
                <a:ea typeface="Calibri" panose="020F0502020204030204" pitchFamily="34" charset="0"/>
                <a:cs typeface="Calibri" panose="020F0502020204030204" pitchFamily="34" charset="0"/>
              </a:rPr>
              <a:t>msg</a:t>
            </a:r>
            <a:r>
              <a:rPr lang="en-IN" sz="2000" b="1" dirty="0">
                <a:effectLst/>
                <a:latin typeface="Calibri" panose="020F0502020204030204" pitchFamily="34" charset="0"/>
                <a:ea typeface="Calibri" panose="020F0502020204030204" pitchFamily="34" charset="0"/>
                <a:cs typeface="Calibri" panose="020F0502020204030204" pitchFamily="34" charset="0"/>
              </a:rPr>
              <a:t>, 40, 40);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b="1" dirty="0">
                <a:effectLst/>
                <a:latin typeface="Calibri" panose="020F0502020204030204" pitchFamily="34" charset="0"/>
                <a:ea typeface="Calibri" panose="020F0502020204030204" pitchFamily="34" charset="0"/>
                <a:cs typeface="Calibri" panose="020F0502020204030204" pitchFamily="34" charset="0"/>
              </a:rPr>
              <a: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3EE9489-3FF4-4964-96E5-6B04C11176BF}"/>
              </a:ext>
            </a:extLst>
          </p:cNvPr>
          <p:cNvPicPr>
            <a:picLocks noChangeAspect="1"/>
          </p:cNvPicPr>
          <p:nvPr/>
        </p:nvPicPr>
        <p:blipFill>
          <a:blip r:embed="rId2"/>
          <a:srcRect l="36393" t="39349" r="39344" b="42899"/>
          <a:stretch>
            <a:fillRect/>
          </a:stretch>
        </p:blipFill>
        <p:spPr bwMode="auto">
          <a:xfrm>
            <a:off x="4067944" y="2420888"/>
            <a:ext cx="4768208" cy="3678160"/>
          </a:xfrm>
          <a:prstGeom prst="rect">
            <a:avLst/>
          </a:prstGeom>
          <a:noFill/>
          <a:ln w="9525">
            <a:noFill/>
            <a:miter lim="800000"/>
            <a:headEnd/>
            <a:tailEnd/>
          </a:ln>
        </p:spPr>
      </p:pic>
    </p:spTree>
    <p:extLst>
      <p:ext uri="{BB962C8B-B14F-4D97-AF65-F5344CB8AC3E}">
        <p14:creationId xmlns:p14="http://schemas.microsoft.com/office/powerpoint/2010/main" val="18185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sz="quarter" idx="1"/>
          </p:nvPr>
        </p:nvSpPr>
        <p:spPr/>
        <p:txBody>
          <a:bodyPr/>
          <a:lstStyle/>
          <a:p>
            <a:r>
              <a:rPr lang="en-US" dirty="0"/>
              <a:t>Familiarized Applet initialization and termination.</a:t>
            </a:r>
          </a:p>
          <a:p>
            <a:r>
              <a:rPr lang="en-US" dirty="0"/>
              <a:t>To display message in status window use show status method.</a:t>
            </a:r>
          </a:p>
          <a:p>
            <a:r>
              <a:rPr lang="en-US" dirty="0"/>
              <a:t>To pass parameters to applet program make use of PARAM attribute of HTML tag.</a:t>
            </a:r>
            <a:endParaRPr lang="en-IN" dirty="0"/>
          </a:p>
        </p:txBody>
      </p:sp>
    </p:spTree>
    <p:extLst>
      <p:ext uri="{BB962C8B-B14F-4D97-AF65-F5344CB8AC3E}">
        <p14:creationId xmlns:p14="http://schemas.microsoft.com/office/powerpoint/2010/main" val="2789532240"/>
      </p:ext>
    </p:extLst>
  </p:cSld>
  <p:clrMapOvr>
    <a:masterClrMapping/>
  </p:clrMapOvr>
  <mc:AlternateContent xmlns:mc="http://schemas.openxmlformats.org/markup-compatibility/2006" xmlns:p14="http://schemas.microsoft.com/office/powerpoint/2010/main">
    <mc:Choice Requires="p14">
      <p:transition spd="slow" p14:dur="2000" advTm="43979"/>
    </mc:Choice>
    <mc:Fallback xmlns="">
      <p:transition spd="slow" advTm="439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Applet Initialization and Termination</a:t>
            </a:r>
            <a:endParaRPr lang="en-IN" dirty="0"/>
          </a:p>
        </p:txBody>
      </p:sp>
      <p:sp>
        <p:nvSpPr>
          <p:cNvPr id="3" name="Content Placeholder 2"/>
          <p:cNvSpPr>
            <a:spLocks noGrp="1"/>
          </p:cNvSpPr>
          <p:nvPr>
            <p:ph sz="quarter" idx="1"/>
          </p:nvPr>
        </p:nvSpPr>
        <p:spPr>
          <a:xfrm>
            <a:off x="107504" y="1268760"/>
            <a:ext cx="8928992" cy="5232074"/>
          </a:xfrm>
        </p:spPr>
        <p:txBody>
          <a:bodyPr>
            <a:normAutofit lnSpcReduction="10000"/>
          </a:bodyPr>
          <a:lstStyle/>
          <a:p>
            <a:r>
              <a:rPr lang="en-IN" sz="3500" b="1" u="sng" dirty="0">
                <a:latin typeface="Times New Roman" pitchFamily="18" charset="0"/>
                <a:cs typeface="Times New Roman" pitchFamily="18" charset="0"/>
              </a:rPr>
              <a:t>init()  </a:t>
            </a:r>
            <a:r>
              <a:rPr lang="en-IN" sz="3500" b="1" dirty="0">
                <a:latin typeface="Times New Roman" pitchFamily="18" charset="0"/>
                <a:cs typeface="Times New Roman" pitchFamily="18" charset="0"/>
              </a:rPr>
              <a:t>:-</a:t>
            </a:r>
          </a:p>
          <a:p>
            <a:pPr lvl="1">
              <a:buFont typeface="Wingdings" pitchFamily="2" charset="2"/>
              <a:buChar char="Ø"/>
            </a:pPr>
            <a:r>
              <a:rPr lang="en-IN" sz="2800" dirty="0">
                <a:solidFill>
                  <a:schemeClr val="tx1"/>
                </a:solidFill>
                <a:latin typeface="Times New Roman" pitchFamily="18" charset="0"/>
                <a:cs typeface="Times New Roman" pitchFamily="18" charset="0"/>
              </a:rPr>
              <a:t>It is the first method to be called.</a:t>
            </a:r>
          </a:p>
          <a:p>
            <a:pPr lvl="1">
              <a:buFont typeface="Wingdings" pitchFamily="2" charset="2"/>
              <a:buChar char="Ø"/>
            </a:pPr>
            <a:r>
              <a:rPr lang="en-IN" sz="2800" dirty="0">
                <a:solidFill>
                  <a:schemeClr val="tx1"/>
                </a:solidFill>
                <a:latin typeface="Times New Roman" pitchFamily="18" charset="0"/>
                <a:cs typeface="Times New Roman" pitchFamily="18" charset="0"/>
              </a:rPr>
              <a:t>Here initialization of variables are done.</a:t>
            </a:r>
          </a:p>
          <a:p>
            <a:pPr lvl="1">
              <a:buFont typeface="Wingdings" pitchFamily="2" charset="2"/>
              <a:buChar char="Ø"/>
            </a:pPr>
            <a:r>
              <a:rPr lang="en-IN" sz="2800" dirty="0">
                <a:solidFill>
                  <a:schemeClr val="tx1"/>
                </a:solidFill>
                <a:latin typeface="Times New Roman" pitchFamily="18" charset="0"/>
                <a:cs typeface="Times New Roman" pitchFamily="18" charset="0"/>
              </a:rPr>
              <a:t>Called only once during the run time of applet.</a:t>
            </a:r>
          </a:p>
          <a:p>
            <a:r>
              <a:rPr lang="en-IN" sz="3500" b="1" u="sng" dirty="0">
                <a:latin typeface="Times New Roman" pitchFamily="18" charset="0"/>
                <a:cs typeface="Times New Roman" pitchFamily="18" charset="0"/>
              </a:rPr>
              <a:t>start() :-</a:t>
            </a:r>
          </a:p>
          <a:p>
            <a:pPr lvl="1">
              <a:buFont typeface="Wingdings" pitchFamily="2" charset="2"/>
              <a:buChar char="Ø"/>
            </a:pPr>
            <a:r>
              <a:rPr lang="en-IN" sz="2800" dirty="0">
                <a:solidFill>
                  <a:schemeClr val="tx1"/>
                </a:solidFill>
                <a:latin typeface="Times New Roman" pitchFamily="18" charset="0"/>
                <a:cs typeface="Times New Roman" pitchFamily="18" charset="0"/>
              </a:rPr>
              <a:t>It is called after init()</a:t>
            </a:r>
          </a:p>
          <a:p>
            <a:pPr lvl="1">
              <a:buFont typeface="Wingdings" pitchFamily="2" charset="2"/>
              <a:buChar char="Ø"/>
            </a:pPr>
            <a:r>
              <a:rPr lang="en-IN" sz="2800" dirty="0">
                <a:solidFill>
                  <a:schemeClr val="tx1"/>
                </a:solidFill>
                <a:latin typeface="Times New Roman" pitchFamily="18" charset="0"/>
                <a:cs typeface="Times New Roman" pitchFamily="18" charset="0"/>
              </a:rPr>
              <a:t>Also called to restart an applet after it has been  stopped.</a:t>
            </a:r>
          </a:p>
          <a:p>
            <a:pPr lvl="1">
              <a:buFont typeface="Wingdings" pitchFamily="2" charset="2"/>
              <a:buChar char="Ø"/>
            </a:pPr>
            <a:r>
              <a:rPr lang="en-IN" sz="2800" dirty="0">
                <a:solidFill>
                  <a:schemeClr val="tx1"/>
                </a:solidFill>
                <a:latin typeface="Times New Roman" pitchFamily="18" charset="0"/>
                <a:cs typeface="Times New Roman" pitchFamily="18" charset="0"/>
              </a:rPr>
              <a:t>Called each time an applet is displayed on screen.</a:t>
            </a:r>
          </a:p>
          <a:p>
            <a:pPr lvl="1">
              <a:buFont typeface="Wingdings" pitchFamily="2" charset="2"/>
              <a:buChar char="Ø"/>
            </a:pPr>
            <a:r>
              <a:rPr lang="en-IN" sz="2800" dirty="0" err="1">
                <a:solidFill>
                  <a:schemeClr val="tx1"/>
                </a:solidFill>
                <a:latin typeface="Times New Roman" pitchFamily="18" charset="0"/>
                <a:cs typeface="Times New Roman" pitchFamily="18" charset="0"/>
              </a:rPr>
              <a:t>i.e</a:t>
            </a:r>
            <a:r>
              <a:rPr lang="en-IN" sz="2800" dirty="0">
                <a:solidFill>
                  <a:schemeClr val="tx1"/>
                </a:solidFill>
                <a:latin typeface="Times New Roman" pitchFamily="18" charset="0"/>
                <a:cs typeface="Times New Roman" pitchFamily="18" charset="0"/>
              </a:rPr>
              <a:t> if a user leaves a webpage and comes back the applet resumes execution at start().</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52545"/>
    </mc:Choice>
    <mc:Fallback xmlns="">
      <p:transition spd="slow" advTm="525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Applet Initialization and Termination</a:t>
            </a:r>
            <a:endParaRPr lang="en-IN" dirty="0"/>
          </a:p>
        </p:txBody>
      </p:sp>
      <p:sp>
        <p:nvSpPr>
          <p:cNvPr id="3" name="Content Placeholder 2"/>
          <p:cNvSpPr>
            <a:spLocks noGrp="1"/>
          </p:cNvSpPr>
          <p:nvPr>
            <p:ph sz="quarter" idx="1"/>
          </p:nvPr>
        </p:nvSpPr>
        <p:spPr>
          <a:xfrm>
            <a:off x="301752" y="1527048"/>
            <a:ext cx="8503920" cy="5045224"/>
          </a:xfrm>
        </p:spPr>
        <p:txBody>
          <a:bodyPr>
            <a:normAutofit/>
          </a:bodyPr>
          <a:lstStyle/>
          <a:p>
            <a:r>
              <a:rPr lang="en-IN" sz="2800" b="1" u="sng" dirty="0">
                <a:latin typeface="Times New Roman" pitchFamily="18" charset="0"/>
                <a:cs typeface="Times New Roman" pitchFamily="18" charset="0"/>
              </a:rPr>
              <a:t>paint() </a:t>
            </a:r>
            <a:r>
              <a:rPr lang="en-IN" sz="2800" b="1" dirty="0">
                <a:latin typeface="Times New Roman" pitchFamily="18" charset="0"/>
                <a:cs typeface="Times New Roman" pitchFamily="18" charset="0"/>
              </a:rPr>
              <a:t>:-</a:t>
            </a:r>
          </a:p>
          <a:p>
            <a:pPr lvl="1">
              <a:buFont typeface="Wingdings" pitchFamily="2" charset="2"/>
              <a:buChar char="Ø"/>
            </a:pPr>
            <a:r>
              <a:rPr lang="en-IN" sz="2800" dirty="0">
                <a:solidFill>
                  <a:schemeClr val="tx1"/>
                </a:solidFill>
                <a:latin typeface="Times New Roman" pitchFamily="18" charset="0"/>
                <a:cs typeface="Times New Roman" pitchFamily="18" charset="0"/>
              </a:rPr>
              <a:t>Called each time an applet’s output must be redrawn.</a:t>
            </a:r>
          </a:p>
          <a:p>
            <a:pPr lvl="1">
              <a:buFont typeface="Wingdings" pitchFamily="2" charset="2"/>
              <a:buChar char="Ø"/>
            </a:pPr>
            <a:r>
              <a:rPr lang="en-IN" sz="2800" dirty="0">
                <a:solidFill>
                  <a:schemeClr val="tx1"/>
                </a:solidFill>
                <a:latin typeface="Times New Roman" pitchFamily="18" charset="0"/>
                <a:cs typeface="Times New Roman" pitchFamily="18" charset="0"/>
              </a:rPr>
              <a:t>It is called when the applet begins execution.</a:t>
            </a:r>
          </a:p>
          <a:p>
            <a:pPr lvl="1">
              <a:buFont typeface="Wingdings" pitchFamily="2" charset="2"/>
              <a:buChar char="Ø"/>
            </a:pPr>
            <a:r>
              <a:rPr lang="en-IN" sz="2800" dirty="0">
                <a:solidFill>
                  <a:schemeClr val="tx1"/>
                </a:solidFill>
                <a:latin typeface="Times New Roman" pitchFamily="18" charset="0"/>
                <a:cs typeface="Times New Roman" pitchFamily="18" charset="0"/>
              </a:rPr>
              <a:t>Or the window in which the applet is running may be overwritten by another window and then uncovered.</a:t>
            </a:r>
          </a:p>
          <a:p>
            <a:pPr lvl="1">
              <a:buFont typeface="Wingdings" pitchFamily="2" charset="2"/>
              <a:buChar char="Ø"/>
            </a:pPr>
            <a:r>
              <a:rPr lang="en-IN" sz="2800" dirty="0">
                <a:solidFill>
                  <a:schemeClr val="tx1"/>
                </a:solidFill>
                <a:latin typeface="Times New Roman" pitchFamily="18" charset="0"/>
                <a:cs typeface="Times New Roman" pitchFamily="18" charset="0"/>
              </a:rPr>
              <a:t>Or the applet window may be minimized and then restored.</a:t>
            </a:r>
          </a:p>
          <a:p>
            <a:pPr lvl="1">
              <a:buFont typeface="Wingdings" pitchFamily="2" charset="2"/>
              <a:buChar char="Ø"/>
            </a:pPr>
            <a:r>
              <a:rPr lang="en-IN" sz="2800" dirty="0">
                <a:solidFill>
                  <a:schemeClr val="tx1"/>
                </a:solidFill>
                <a:latin typeface="Times New Roman" pitchFamily="18" charset="0"/>
                <a:cs typeface="Times New Roman" pitchFamily="18" charset="0"/>
              </a:rPr>
              <a:t>It has one parameter of type</a:t>
            </a:r>
            <a:r>
              <a:rPr lang="en-IN" sz="2800" b="1" dirty="0">
                <a:solidFill>
                  <a:schemeClr val="tx1"/>
                </a:solidFill>
                <a:latin typeface="Times New Roman" pitchFamily="18" charset="0"/>
                <a:cs typeface="Times New Roman" pitchFamily="18" charset="0"/>
              </a:rPr>
              <a:t> Graphics.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2067"/>
    </mc:Choice>
    <mc:Fallback xmlns="">
      <p:transition spd="slow" advTm="320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Applet Initialization and Termination</a:t>
            </a:r>
            <a:endParaRPr lang="en-IN" dirty="0"/>
          </a:p>
        </p:txBody>
      </p:sp>
      <p:sp>
        <p:nvSpPr>
          <p:cNvPr id="3" name="Content Placeholder 2"/>
          <p:cNvSpPr>
            <a:spLocks noGrp="1"/>
          </p:cNvSpPr>
          <p:nvPr>
            <p:ph sz="quarter" idx="1"/>
          </p:nvPr>
        </p:nvSpPr>
        <p:spPr>
          <a:xfrm>
            <a:off x="301752" y="1268760"/>
            <a:ext cx="8503920" cy="5112568"/>
          </a:xfrm>
        </p:spPr>
        <p:txBody>
          <a:bodyPr>
            <a:normAutofit/>
          </a:bodyPr>
          <a:lstStyle/>
          <a:p>
            <a:r>
              <a:rPr lang="en-IN" b="1" u="sng" dirty="0">
                <a:latin typeface="Times New Roman" pitchFamily="18" charset="0"/>
                <a:cs typeface="Times New Roman" pitchFamily="18" charset="0"/>
              </a:rPr>
              <a:t>stop() </a:t>
            </a:r>
            <a:r>
              <a:rPr lang="en-IN" b="1" dirty="0">
                <a:latin typeface="Times New Roman" pitchFamily="18" charset="0"/>
                <a:cs typeface="Times New Roman" pitchFamily="18" charset="0"/>
              </a:rPr>
              <a:t>:-</a:t>
            </a:r>
          </a:p>
          <a:p>
            <a:pPr lvl="1">
              <a:buFont typeface="Wingdings" pitchFamily="2" charset="2"/>
              <a:buChar char="Ø"/>
            </a:pPr>
            <a:r>
              <a:rPr lang="en-IN" sz="2800" dirty="0">
                <a:solidFill>
                  <a:schemeClr val="tx1"/>
                </a:solidFill>
                <a:latin typeface="Times New Roman" pitchFamily="18" charset="0"/>
                <a:cs typeface="Times New Roman" pitchFamily="18" charset="0"/>
              </a:rPr>
              <a:t>The stop() method is called when a web browser leaves the current page containing applet-when it goes to another page.</a:t>
            </a:r>
          </a:p>
          <a:p>
            <a:r>
              <a:rPr lang="en-IN" b="1" u="sng" dirty="0">
                <a:latin typeface="Times New Roman" pitchFamily="18" charset="0"/>
                <a:cs typeface="Times New Roman" pitchFamily="18" charset="0"/>
              </a:rPr>
              <a:t>destroy() </a:t>
            </a:r>
            <a:r>
              <a:rPr lang="en-IN" b="1" dirty="0">
                <a:latin typeface="Times New Roman" pitchFamily="18" charset="0"/>
                <a:cs typeface="Times New Roman" pitchFamily="18" charset="0"/>
              </a:rPr>
              <a:t>:-</a:t>
            </a:r>
          </a:p>
          <a:p>
            <a:pPr lvl="1">
              <a:buFont typeface="Wingdings" pitchFamily="2" charset="2"/>
              <a:buChar char="Ø"/>
            </a:pPr>
            <a:r>
              <a:rPr lang="en-IN" sz="2800" dirty="0">
                <a:solidFill>
                  <a:schemeClr val="tx1"/>
                </a:solidFill>
                <a:latin typeface="Times New Roman" pitchFamily="18" charset="0"/>
                <a:cs typeface="Times New Roman" pitchFamily="18" charset="0"/>
              </a:rPr>
              <a:t>When the applet needs to be removed completely from the memory.</a:t>
            </a:r>
          </a:p>
          <a:p>
            <a:pPr lvl="1">
              <a:buFont typeface="Wingdings" pitchFamily="2" charset="2"/>
              <a:buChar char="Ø"/>
            </a:pPr>
            <a:r>
              <a:rPr lang="en-IN" sz="2800" dirty="0">
                <a:solidFill>
                  <a:schemeClr val="tx1"/>
                </a:solidFill>
                <a:latin typeface="Times New Roman" pitchFamily="18" charset="0"/>
                <a:cs typeface="Times New Roman" pitchFamily="18" charset="0"/>
              </a:rPr>
              <a:t>At that time we should </a:t>
            </a:r>
            <a:r>
              <a:rPr lang="en-IN" sz="2800" dirty="0">
                <a:solidFill>
                  <a:srgbClr val="FF0000"/>
                </a:solidFill>
                <a:latin typeface="Times New Roman" pitchFamily="18" charset="0"/>
                <a:cs typeface="Times New Roman" pitchFamily="18" charset="0"/>
              </a:rPr>
              <a:t>free up any resources </a:t>
            </a:r>
            <a:r>
              <a:rPr lang="en-IN" sz="2800" dirty="0">
                <a:solidFill>
                  <a:schemeClr val="tx1"/>
                </a:solidFill>
                <a:latin typeface="Times New Roman" pitchFamily="18" charset="0"/>
                <a:cs typeface="Times New Roman" pitchFamily="18" charset="0"/>
              </a:rPr>
              <a:t>the applet may be using.</a:t>
            </a:r>
          </a:p>
          <a:p>
            <a:pPr lvl="1">
              <a:buFont typeface="Wingdings" pitchFamily="2" charset="2"/>
              <a:buChar char="Ø"/>
            </a:pPr>
            <a:r>
              <a:rPr lang="en-IN" sz="2800" dirty="0">
                <a:solidFill>
                  <a:schemeClr val="tx1"/>
                </a:solidFill>
                <a:latin typeface="Times New Roman" pitchFamily="18" charset="0"/>
                <a:cs typeface="Times New Roman" pitchFamily="18" charset="0"/>
              </a:rPr>
              <a:t>The stop() method is always called before destroy().</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29791"/>
    </mc:Choice>
    <mc:Fallback xmlns="">
      <p:transition spd="slow" advTm="2979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534400" cy="550984"/>
          </a:xfrm>
        </p:spPr>
        <p:txBody>
          <a:bodyPr>
            <a:normAutofit fontScale="90000"/>
          </a:bodyPr>
          <a:lstStyle/>
          <a:p>
            <a:r>
              <a:rPr lang="en-IN" b="1" u="sng" dirty="0">
                <a:latin typeface="Times New Roman" pitchFamily="18" charset="0"/>
                <a:cs typeface="Times New Roman" pitchFamily="18" charset="0"/>
              </a:rPr>
              <a:t>Simple Applet  Display Methods</a:t>
            </a:r>
          </a:p>
        </p:txBody>
      </p:sp>
      <p:sp>
        <p:nvSpPr>
          <p:cNvPr id="3" name="Content Placeholder 2"/>
          <p:cNvSpPr>
            <a:spLocks noGrp="1"/>
          </p:cNvSpPr>
          <p:nvPr>
            <p:ph sz="quarter" idx="1"/>
          </p:nvPr>
        </p:nvSpPr>
        <p:spPr>
          <a:xfrm>
            <a:off x="301752" y="714356"/>
            <a:ext cx="8503920" cy="5384692"/>
          </a:xfrm>
        </p:spPr>
        <p:txBody>
          <a:bodyPr>
            <a:normAutofit/>
          </a:bodyPr>
          <a:lstStyle/>
          <a:p>
            <a:endParaRPr lang="en-IN" u="sng" dirty="0">
              <a:latin typeface="Times New Roman" pitchFamily="18" charset="0"/>
              <a:cs typeface="Times New Roman" pitchFamily="18" charset="0"/>
            </a:endParaRPr>
          </a:p>
          <a:p>
            <a:endParaRPr lang="en-IN" u="sng" dirty="0">
              <a:latin typeface="Times New Roman" pitchFamily="18" charset="0"/>
              <a:cs typeface="Times New Roman" pitchFamily="18" charset="0"/>
            </a:endParaRPr>
          </a:p>
          <a:p>
            <a:r>
              <a:rPr lang="en-IN" sz="3200" u="sng" dirty="0">
                <a:latin typeface="Times New Roman" pitchFamily="18" charset="0"/>
                <a:cs typeface="Times New Roman" pitchFamily="18" charset="0"/>
              </a:rPr>
              <a:t>To output a string to an applet</a:t>
            </a:r>
            <a:r>
              <a:rPr lang="en-IN" sz="3200" dirty="0">
                <a:latin typeface="Times New Roman" pitchFamily="18" charset="0"/>
                <a:cs typeface="Times New Roman" pitchFamily="18" charset="0"/>
              </a:rPr>
              <a:t>, </a:t>
            </a:r>
          </a:p>
          <a:p>
            <a:pPr lvl="1"/>
            <a:r>
              <a:rPr lang="en-IN" sz="2800" dirty="0">
                <a:solidFill>
                  <a:schemeClr val="tx1"/>
                </a:solidFill>
                <a:latin typeface="Times New Roman" pitchFamily="18" charset="0"/>
                <a:cs typeface="Times New Roman" pitchFamily="18" charset="0"/>
              </a:rPr>
              <a:t>use </a:t>
            </a:r>
            <a:r>
              <a:rPr lang="en-IN" sz="2800" b="1" dirty="0" err="1">
                <a:solidFill>
                  <a:schemeClr val="tx1"/>
                </a:solidFill>
                <a:latin typeface="Times New Roman" pitchFamily="18" charset="0"/>
                <a:cs typeface="Times New Roman" pitchFamily="18" charset="0"/>
              </a:rPr>
              <a:t>drawString</a:t>
            </a:r>
            <a:r>
              <a:rPr lang="en-IN" sz="2800" b="1" dirty="0">
                <a:solidFill>
                  <a:schemeClr val="tx1"/>
                </a:solidFill>
                <a:latin typeface="Times New Roman" pitchFamily="18" charset="0"/>
                <a:cs typeface="Times New Roman" pitchFamily="18" charset="0"/>
              </a:rPr>
              <a:t>() </a:t>
            </a:r>
            <a:r>
              <a:rPr lang="en-IN" sz="2800" dirty="0">
                <a:solidFill>
                  <a:schemeClr val="tx1"/>
                </a:solidFill>
                <a:latin typeface="Times New Roman" pitchFamily="18" charset="0"/>
                <a:cs typeface="Times New Roman" pitchFamily="18" charset="0"/>
              </a:rPr>
              <a:t>which is a member of Graphics class</a:t>
            </a:r>
          </a:p>
          <a:p>
            <a:pPr lvl="1"/>
            <a:r>
              <a:rPr lang="en-IN" sz="2800" dirty="0">
                <a:solidFill>
                  <a:schemeClr val="tx1"/>
                </a:solidFill>
                <a:latin typeface="Times New Roman" pitchFamily="18" charset="0"/>
                <a:cs typeface="Times New Roman" pitchFamily="18" charset="0"/>
              </a:rPr>
              <a:t>General form:</a:t>
            </a:r>
          </a:p>
          <a:p>
            <a:pPr>
              <a:buNone/>
            </a:pPr>
            <a:r>
              <a:rPr lang="en-IN" sz="3200" dirty="0">
                <a:latin typeface="Times New Roman" pitchFamily="18" charset="0"/>
                <a:cs typeface="Times New Roman" pitchFamily="18" charset="0"/>
              </a:rPr>
              <a:t>	</a:t>
            </a:r>
            <a:r>
              <a:rPr lang="en-IN" sz="3200" b="1" dirty="0">
                <a:latin typeface="Times New Roman" pitchFamily="18" charset="0"/>
                <a:cs typeface="Times New Roman" pitchFamily="18" charset="0"/>
              </a:rPr>
              <a:t>void </a:t>
            </a:r>
            <a:r>
              <a:rPr lang="en-IN" sz="3200" b="1" dirty="0" err="1">
                <a:latin typeface="Times New Roman" pitchFamily="18" charset="0"/>
                <a:cs typeface="Times New Roman" pitchFamily="18" charset="0"/>
              </a:rPr>
              <a:t>drawString</a:t>
            </a:r>
            <a:r>
              <a:rPr lang="en-IN" sz="3200" b="1" dirty="0">
                <a:latin typeface="Times New Roman" pitchFamily="18" charset="0"/>
                <a:cs typeface="Times New Roman" pitchFamily="18" charset="0"/>
              </a:rPr>
              <a:t>(String </a:t>
            </a:r>
            <a:r>
              <a:rPr lang="en-IN" sz="3200" b="1" dirty="0" err="1">
                <a:latin typeface="Times New Roman" pitchFamily="18" charset="0"/>
                <a:cs typeface="Times New Roman" pitchFamily="18" charset="0"/>
              </a:rPr>
              <a:t>message,int</a:t>
            </a:r>
            <a:r>
              <a:rPr lang="en-IN" sz="3200" b="1" dirty="0">
                <a:latin typeface="Times New Roman" pitchFamily="18" charset="0"/>
                <a:cs typeface="Times New Roman" pitchFamily="18" charset="0"/>
              </a:rPr>
              <a:t> </a:t>
            </a:r>
            <a:r>
              <a:rPr lang="en-IN" sz="3200" b="1" dirty="0" err="1">
                <a:latin typeface="Times New Roman" pitchFamily="18" charset="0"/>
                <a:cs typeface="Times New Roman" pitchFamily="18" charset="0"/>
              </a:rPr>
              <a:t>x,int</a:t>
            </a:r>
            <a:r>
              <a:rPr lang="en-IN" sz="3200" b="1" dirty="0">
                <a:latin typeface="Times New Roman" pitchFamily="18" charset="0"/>
                <a:cs typeface="Times New Roman" pitchFamily="18" charset="0"/>
              </a:rPr>
              <a:t> y)</a:t>
            </a:r>
          </a:p>
          <a:p>
            <a:pPr lvl="1"/>
            <a:r>
              <a:rPr lang="en-IN" sz="2800" dirty="0">
                <a:solidFill>
                  <a:schemeClr val="tx1"/>
                </a:solidFill>
                <a:latin typeface="Times New Roman" pitchFamily="18" charset="0"/>
                <a:cs typeface="Times New Roman" pitchFamily="18" charset="0"/>
              </a:rPr>
              <a:t>Here message is the string to be output beginning at </a:t>
            </a:r>
            <a:r>
              <a:rPr lang="en-IN" sz="2800" dirty="0" err="1">
                <a:solidFill>
                  <a:schemeClr val="tx1"/>
                </a:solidFill>
                <a:latin typeface="Times New Roman" pitchFamily="18" charset="0"/>
                <a:cs typeface="Times New Roman" pitchFamily="18" charset="0"/>
              </a:rPr>
              <a:t>x,y</a:t>
            </a:r>
            <a:endParaRPr lang="en-IN" sz="2800" dirty="0">
              <a:solidFill>
                <a:schemeClr val="tx1"/>
              </a:solidFill>
              <a:latin typeface="Times New Roman" pitchFamily="18" charset="0"/>
              <a:cs typeface="Times New Roman" pitchFamily="18" charset="0"/>
            </a:endParaRPr>
          </a:p>
          <a:p>
            <a:pPr lvl="1"/>
            <a:r>
              <a:rPr lang="en-IN" sz="2800" dirty="0">
                <a:solidFill>
                  <a:schemeClr val="tx1"/>
                </a:solidFill>
                <a:latin typeface="Times New Roman" pitchFamily="18" charset="0"/>
                <a:cs typeface="Times New Roman" pitchFamily="18" charset="0"/>
              </a:rPr>
              <a:t>In a Java window, the upper left corner is 0,0</a:t>
            </a:r>
          </a:p>
        </p:txBody>
      </p:sp>
    </p:spTree>
  </p:cSld>
  <p:clrMapOvr>
    <a:masterClrMapping/>
  </p:clrMapOvr>
  <mc:AlternateContent xmlns:mc="http://schemas.openxmlformats.org/markup-compatibility/2006" xmlns:p14="http://schemas.microsoft.com/office/powerpoint/2010/main">
    <mc:Choice Requires="p14">
      <p:transition spd="slow" p14:dur="2000" advTm="20117"/>
    </mc:Choice>
    <mc:Fallback xmlns="">
      <p:transition spd="slow" advTm="201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Simple Applet  Display Methods</a:t>
            </a:r>
            <a:endParaRPr lang="en-IN" dirty="0"/>
          </a:p>
        </p:txBody>
      </p:sp>
      <p:sp>
        <p:nvSpPr>
          <p:cNvPr id="3" name="Content Placeholder 2"/>
          <p:cNvSpPr>
            <a:spLocks noGrp="1"/>
          </p:cNvSpPr>
          <p:nvPr>
            <p:ph sz="quarter" idx="1"/>
          </p:nvPr>
        </p:nvSpPr>
        <p:spPr/>
        <p:txBody>
          <a:bodyPr>
            <a:normAutofit/>
          </a:bodyPr>
          <a:lstStyle/>
          <a:p>
            <a:r>
              <a:rPr lang="en-IN" sz="2800" u="sng" dirty="0">
                <a:latin typeface="Times New Roman" pitchFamily="18" charset="0"/>
                <a:cs typeface="Times New Roman" pitchFamily="18" charset="0"/>
              </a:rPr>
              <a:t>To get the </a:t>
            </a:r>
            <a:r>
              <a:rPr lang="en-IN" sz="2800" u="sng" dirty="0" err="1">
                <a:latin typeface="Times New Roman" pitchFamily="18" charset="0"/>
                <a:cs typeface="Times New Roman" pitchFamily="18" charset="0"/>
              </a:rPr>
              <a:t>foregroundcolor</a:t>
            </a:r>
            <a:r>
              <a:rPr lang="en-IN" sz="2800" u="sng" dirty="0">
                <a:latin typeface="Times New Roman" pitchFamily="18" charset="0"/>
                <a:cs typeface="Times New Roman" pitchFamily="18" charset="0"/>
              </a:rPr>
              <a:t>,</a:t>
            </a:r>
          </a:p>
          <a:p>
            <a:pPr lvl="1"/>
            <a:r>
              <a:rPr lang="en-IN" sz="2400" dirty="0">
                <a:latin typeface="Times New Roman" pitchFamily="18" charset="0"/>
                <a:cs typeface="Times New Roman" pitchFamily="18" charset="0"/>
              </a:rPr>
              <a:t>Use </a:t>
            </a:r>
            <a:r>
              <a:rPr lang="en-IN" sz="2400" dirty="0" err="1">
                <a:latin typeface="Times New Roman" pitchFamily="18" charset="0"/>
                <a:cs typeface="Times New Roman" pitchFamily="18" charset="0"/>
              </a:rPr>
              <a:t>g</a:t>
            </a:r>
            <a:r>
              <a:rPr lang="en-IN" sz="2400" b="1" dirty="0" err="1">
                <a:latin typeface="Times New Roman" pitchFamily="18" charset="0"/>
                <a:cs typeface="Times New Roman" pitchFamily="18" charset="0"/>
              </a:rPr>
              <a:t>etForeground</a:t>
            </a:r>
            <a:r>
              <a:rPr lang="en-IN" sz="2400" dirty="0">
                <a:latin typeface="Times New Roman" pitchFamily="18" charset="0"/>
                <a:cs typeface="Times New Roman" pitchFamily="18" charset="0"/>
              </a:rPr>
              <a:t>() which is a member of Component</a:t>
            </a:r>
          </a:p>
          <a:p>
            <a:pPr lvl="1"/>
            <a:r>
              <a:rPr lang="en-IN" sz="2400" dirty="0">
                <a:latin typeface="Times New Roman" pitchFamily="18" charset="0"/>
                <a:cs typeface="Times New Roman" pitchFamily="18" charset="0"/>
              </a:rPr>
              <a:t>General form:</a:t>
            </a:r>
          </a:p>
          <a:p>
            <a:pPr lvl="1">
              <a:buNone/>
            </a:pPr>
            <a:r>
              <a:rPr lang="en-IN" sz="2400" dirty="0">
                <a:latin typeface="Times New Roman" pitchFamily="18" charset="0"/>
                <a:cs typeface="Times New Roman" pitchFamily="18" charset="0"/>
              </a:rPr>
              <a:t>		</a:t>
            </a:r>
            <a:r>
              <a:rPr lang="en-IN" sz="2400" b="1" dirty="0" err="1">
                <a:latin typeface="Times New Roman" pitchFamily="18" charset="0"/>
                <a:cs typeface="Times New Roman" pitchFamily="18" charset="0"/>
              </a:rPr>
              <a:t>Color</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getForeground</a:t>
            </a:r>
            <a:r>
              <a:rPr lang="en-IN" sz="2400" b="1" dirty="0">
                <a:latin typeface="Times New Roman" pitchFamily="18" charset="0"/>
                <a:cs typeface="Times New Roman" pitchFamily="18" charset="0"/>
              </a:rPr>
              <a:t>()</a:t>
            </a:r>
          </a:p>
          <a:p>
            <a:r>
              <a:rPr lang="en-IN" sz="2800" u="sng" dirty="0">
                <a:latin typeface="Times New Roman" pitchFamily="18" charset="0"/>
                <a:cs typeface="Times New Roman" pitchFamily="18" charset="0"/>
              </a:rPr>
              <a:t>To get the </a:t>
            </a:r>
            <a:r>
              <a:rPr lang="en-IN" sz="2800" u="sng" dirty="0" err="1">
                <a:latin typeface="Times New Roman" pitchFamily="18" charset="0"/>
                <a:cs typeface="Times New Roman" pitchFamily="18" charset="0"/>
              </a:rPr>
              <a:t>backgroundcolor</a:t>
            </a:r>
            <a:r>
              <a:rPr lang="en-IN" sz="2800" u="sng" dirty="0">
                <a:latin typeface="Times New Roman" pitchFamily="18" charset="0"/>
                <a:cs typeface="Times New Roman" pitchFamily="18" charset="0"/>
              </a:rPr>
              <a:t>,</a:t>
            </a:r>
          </a:p>
          <a:p>
            <a:pPr lvl="1"/>
            <a:r>
              <a:rPr lang="en-IN" sz="2400" dirty="0">
                <a:latin typeface="Times New Roman" pitchFamily="18" charset="0"/>
                <a:cs typeface="Times New Roman" pitchFamily="18" charset="0"/>
              </a:rPr>
              <a:t>Use </a:t>
            </a:r>
            <a:r>
              <a:rPr lang="en-IN" sz="2400" b="1" dirty="0" err="1">
                <a:latin typeface="Times New Roman" pitchFamily="18" charset="0"/>
                <a:cs typeface="Times New Roman" pitchFamily="18" charset="0"/>
              </a:rPr>
              <a:t>getBackground</a:t>
            </a:r>
            <a:r>
              <a:rPr lang="en-IN" sz="2400" dirty="0">
                <a:latin typeface="Times New Roman" pitchFamily="18" charset="0"/>
                <a:cs typeface="Times New Roman" pitchFamily="18" charset="0"/>
              </a:rPr>
              <a:t>() which is a member of Component</a:t>
            </a:r>
          </a:p>
          <a:p>
            <a:pPr lvl="1"/>
            <a:r>
              <a:rPr lang="en-IN" sz="2400" dirty="0">
                <a:latin typeface="Times New Roman" pitchFamily="18" charset="0"/>
                <a:cs typeface="Times New Roman" pitchFamily="18" charset="0"/>
              </a:rPr>
              <a:t>General form:</a:t>
            </a:r>
          </a:p>
          <a:p>
            <a:pPr lvl="1">
              <a:buNone/>
            </a:pPr>
            <a:r>
              <a:rPr lang="en-IN" sz="2400" dirty="0">
                <a:latin typeface="Times New Roman" pitchFamily="18" charset="0"/>
                <a:cs typeface="Times New Roman" pitchFamily="18" charset="0"/>
              </a:rPr>
              <a:t>		</a:t>
            </a:r>
            <a:r>
              <a:rPr lang="en-IN" sz="2400" b="1" dirty="0" err="1">
                <a:latin typeface="Times New Roman" pitchFamily="18" charset="0"/>
                <a:cs typeface="Times New Roman" pitchFamily="18" charset="0"/>
              </a:rPr>
              <a:t>Color</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getBackground</a:t>
            </a:r>
            <a:r>
              <a:rPr lang="en-IN" sz="2400" b="1" dirty="0">
                <a:latin typeface="Times New Roman" pitchFamily="18" charset="0"/>
                <a:cs typeface="Times New Roman"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12963"/>
    </mc:Choice>
    <mc:Fallback xmlns="">
      <p:transition spd="slow" advTm="129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A simple applet that sets the foreground and</a:t>
            </a:r>
            <a:br>
              <a:rPr lang="en-IN" sz="2400" b="1" dirty="0"/>
            </a:br>
            <a:r>
              <a:rPr lang="en-IN" sz="2400" b="1" dirty="0"/>
              <a:t>background </a:t>
            </a:r>
            <a:r>
              <a:rPr lang="en-IN" sz="2400" b="1" dirty="0" err="1"/>
              <a:t>colors</a:t>
            </a:r>
            <a:r>
              <a:rPr lang="en-IN" sz="2400" b="1" dirty="0"/>
              <a:t> and outputs a string</a:t>
            </a:r>
          </a:p>
        </p:txBody>
      </p:sp>
      <p:sp>
        <p:nvSpPr>
          <p:cNvPr id="3" name="Content Placeholder 2"/>
          <p:cNvSpPr>
            <a:spLocks noGrp="1"/>
          </p:cNvSpPr>
          <p:nvPr>
            <p:ph sz="quarter" idx="1"/>
          </p:nvPr>
        </p:nvSpPr>
        <p:spPr>
          <a:xfrm>
            <a:off x="107504" y="1196752"/>
            <a:ext cx="8698168" cy="5375520"/>
          </a:xfrm>
        </p:spPr>
        <p:txBody>
          <a:bodyPr>
            <a:normAutofit fontScale="85000" lnSpcReduction="20000"/>
          </a:bodyPr>
          <a:lstStyle/>
          <a:p>
            <a:pPr>
              <a:buNone/>
            </a:pPr>
            <a:r>
              <a:rPr lang="en-IN" sz="2800" dirty="0"/>
              <a:t>import java.awt.*;</a:t>
            </a:r>
          </a:p>
          <a:p>
            <a:pPr>
              <a:buNone/>
            </a:pPr>
            <a:r>
              <a:rPr lang="en-IN" sz="2800" dirty="0"/>
              <a:t>import java.applet.*;</a:t>
            </a:r>
          </a:p>
          <a:p>
            <a:pPr>
              <a:buNone/>
            </a:pPr>
            <a:r>
              <a:rPr lang="en-IN" sz="2800" dirty="0"/>
              <a:t>/*</a:t>
            </a:r>
          </a:p>
          <a:p>
            <a:pPr>
              <a:buNone/>
            </a:pPr>
            <a:r>
              <a:rPr lang="en-IN" sz="2800" dirty="0"/>
              <a:t>&lt;applet code="Sample" width=300 height=50&gt;</a:t>
            </a:r>
          </a:p>
          <a:p>
            <a:pPr>
              <a:buNone/>
            </a:pPr>
            <a:r>
              <a:rPr lang="en-IN" sz="2800" dirty="0"/>
              <a:t>&lt;/applet&gt;</a:t>
            </a:r>
          </a:p>
          <a:p>
            <a:pPr>
              <a:buNone/>
            </a:pPr>
            <a:r>
              <a:rPr lang="en-IN" sz="2800" dirty="0"/>
              <a:t>*/</a:t>
            </a:r>
          </a:p>
          <a:p>
            <a:pPr>
              <a:buNone/>
            </a:pPr>
            <a:r>
              <a:rPr lang="en-IN" sz="2800" dirty="0"/>
              <a:t>public class </a:t>
            </a:r>
            <a:r>
              <a:rPr lang="en-IN" sz="2800" b="1" dirty="0"/>
              <a:t>Sample extends </a:t>
            </a:r>
            <a:r>
              <a:rPr lang="en-IN" sz="2800" dirty="0"/>
              <a:t>Applet{</a:t>
            </a:r>
          </a:p>
          <a:p>
            <a:pPr>
              <a:buNone/>
            </a:pPr>
            <a:r>
              <a:rPr lang="en-IN" sz="2800" dirty="0"/>
              <a:t>String </a:t>
            </a:r>
            <a:r>
              <a:rPr lang="en-IN" sz="2800" dirty="0" err="1"/>
              <a:t>msg</a:t>
            </a:r>
            <a:r>
              <a:rPr lang="en-IN" sz="2800" dirty="0"/>
              <a:t>;</a:t>
            </a:r>
          </a:p>
          <a:p>
            <a:pPr>
              <a:buNone/>
            </a:pPr>
            <a:r>
              <a:rPr lang="en-IN" sz="2800" dirty="0"/>
              <a:t>// set the foreground and background </a:t>
            </a:r>
            <a:r>
              <a:rPr lang="en-IN" sz="2800" dirty="0" err="1"/>
              <a:t>colors</a:t>
            </a:r>
            <a:r>
              <a:rPr lang="en-IN" sz="2800" dirty="0"/>
              <a:t>.</a:t>
            </a:r>
          </a:p>
          <a:p>
            <a:pPr>
              <a:buNone/>
            </a:pPr>
            <a:r>
              <a:rPr lang="en-IN" sz="2800" dirty="0"/>
              <a:t>public void init() {</a:t>
            </a:r>
          </a:p>
          <a:p>
            <a:pPr>
              <a:buNone/>
            </a:pPr>
            <a:r>
              <a:rPr lang="en-IN" sz="2800" dirty="0" err="1"/>
              <a:t>setBackground</a:t>
            </a:r>
            <a:r>
              <a:rPr lang="en-IN" sz="2800" dirty="0"/>
              <a:t>(</a:t>
            </a:r>
            <a:r>
              <a:rPr lang="en-IN" sz="2800" dirty="0" err="1"/>
              <a:t>Color.cyan</a:t>
            </a:r>
            <a:r>
              <a:rPr lang="en-IN" sz="2800" dirty="0"/>
              <a:t>);</a:t>
            </a:r>
          </a:p>
          <a:p>
            <a:pPr>
              <a:buNone/>
            </a:pPr>
            <a:r>
              <a:rPr lang="en-IN" sz="2800" dirty="0" err="1"/>
              <a:t>setForeground</a:t>
            </a:r>
            <a:r>
              <a:rPr lang="en-IN" sz="2800" dirty="0"/>
              <a:t>(</a:t>
            </a:r>
            <a:r>
              <a:rPr lang="en-IN" sz="2800" dirty="0" err="1"/>
              <a:t>Color.red</a:t>
            </a:r>
            <a:r>
              <a:rPr lang="en-IN" sz="2800" dirty="0"/>
              <a:t>);</a:t>
            </a:r>
          </a:p>
          <a:p>
            <a:pPr>
              <a:buNone/>
            </a:pPr>
            <a:r>
              <a:rPr lang="en-IN" sz="2800" dirty="0" err="1"/>
              <a:t>msg</a:t>
            </a:r>
            <a:r>
              <a:rPr lang="en-IN" sz="2800" dirty="0"/>
              <a:t> = "Inside init( ) --";</a:t>
            </a:r>
          </a:p>
          <a:p>
            <a:pPr>
              <a:buNone/>
            </a:pPr>
            <a:r>
              <a:rPr lang="en-IN" sz="2800" dirty="0"/>
              <a:t>}</a:t>
            </a:r>
          </a:p>
          <a:p>
            <a:pPr>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64070"/>
    </mc:Choice>
    <mc:Fallback xmlns="">
      <p:transition spd="slow" advTm="6407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24136"/>
          </a:xfrm>
        </p:spPr>
        <p:txBody>
          <a:bodyPr>
            <a:noAutofit/>
          </a:bodyPr>
          <a:lstStyle/>
          <a:p>
            <a:r>
              <a:rPr lang="en-IN" sz="2400" b="1" dirty="0"/>
              <a:t>A simple applet that sets the foreground and</a:t>
            </a:r>
            <a:br>
              <a:rPr lang="en-IN" sz="2400" b="1" dirty="0"/>
            </a:br>
            <a:r>
              <a:rPr lang="en-IN" sz="2400" b="1" dirty="0"/>
              <a:t>background </a:t>
            </a:r>
            <a:r>
              <a:rPr lang="en-IN" sz="2400" b="1" dirty="0" err="1"/>
              <a:t>colors</a:t>
            </a:r>
            <a:r>
              <a:rPr lang="en-IN" sz="2400" b="1" dirty="0"/>
              <a:t> and outputs a string</a:t>
            </a:r>
          </a:p>
        </p:txBody>
      </p:sp>
      <p:sp>
        <p:nvSpPr>
          <p:cNvPr id="3" name="Content Placeholder 2"/>
          <p:cNvSpPr>
            <a:spLocks noGrp="1"/>
          </p:cNvSpPr>
          <p:nvPr>
            <p:ph sz="quarter" idx="1"/>
          </p:nvPr>
        </p:nvSpPr>
        <p:spPr>
          <a:xfrm>
            <a:off x="301752" y="1268760"/>
            <a:ext cx="8503920" cy="4830288"/>
          </a:xfrm>
        </p:spPr>
        <p:txBody>
          <a:bodyPr>
            <a:normAutofit lnSpcReduction="10000"/>
          </a:bodyPr>
          <a:lstStyle/>
          <a:p>
            <a:pPr>
              <a:buNone/>
            </a:pPr>
            <a:r>
              <a:rPr lang="en-IN" dirty="0"/>
              <a:t>// Initialize the string to be displayed.</a:t>
            </a:r>
          </a:p>
          <a:p>
            <a:pPr>
              <a:buNone/>
            </a:pPr>
            <a:r>
              <a:rPr lang="en-IN" dirty="0"/>
              <a:t>public void start() {</a:t>
            </a:r>
          </a:p>
          <a:p>
            <a:pPr>
              <a:buNone/>
            </a:pPr>
            <a:r>
              <a:rPr lang="en-IN" dirty="0" err="1"/>
              <a:t>msg</a:t>
            </a:r>
            <a:r>
              <a:rPr lang="en-IN" dirty="0"/>
              <a:t> += " Inside start( ) --";</a:t>
            </a:r>
          </a:p>
          <a:p>
            <a:pPr>
              <a:buNone/>
            </a:pPr>
            <a:r>
              <a:rPr lang="en-IN" dirty="0"/>
              <a:t>}</a:t>
            </a:r>
          </a:p>
          <a:p>
            <a:pPr>
              <a:buNone/>
            </a:pPr>
            <a:r>
              <a:rPr lang="en-IN" dirty="0"/>
              <a:t>// Display </a:t>
            </a:r>
            <a:r>
              <a:rPr lang="en-IN" dirty="0" err="1"/>
              <a:t>msg</a:t>
            </a:r>
            <a:r>
              <a:rPr lang="en-IN" dirty="0"/>
              <a:t> in applet window.</a:t>
            </a:r>
          </a:p>
          <a:p>
            <a:pPr>
              <a:buNone/>
            </a:pPr>
            <a:r>
              <a:rPr lang="en-IN" dirty="0"/>
              <a:t>public void paint(Graphics g) {</a:t>
            </a:r>
          </a:p>
          <a:p>
            <a:pPr>
              <a:buNone/>
            </a:pPr>
            <a:r>
              <a:rPr lang="en-IN" dirty="0" err="1"/>
              <a:t>msg</a:t>
            </a:r>
            <a:r>
              <a:rPr lang="en-IN" dirty="0"/>
              <a:t> += " Inside paint( ).";</a:t>
            </a:r>
          </a:p>
          <a:p>
            <a:pPr>
              <a:buNone/>
            </a:pPr>
            <a:r>
              <a:rPr lang="en-IN" dirty="0" err="1"/>
              <a:t>g.drawString</a:t>
            </a:r>
            <a:r>
              <a:rPr lang="en-IN" dirty="0"/>
              <a:t>(</a:t>
            </a:r>
            <a:r>
              <a:rPr lang="en-IN" dirty="0" err="1"/>
              <a:t>msg</a:t>
            </a:r>
            <a:r>
              <a:rPr lang="en-IN" dirty="0"/>
              <a:t>, 10, 30);</a:t>
            </a:r>
          </a:p>
          <a:p>
            <a:pPr>
              <a:buNone/>
            </a:pPr>
            <a:r>
              <a:rPr lang="en-IN" dirty="0"/>
              <a:t>}</a:t>
            </a:r>
          </a:p>
          <a:p>
            <a:pPr>
              <a:buNone/>
            </a:pPr>
            <a:r>
              <a:rPr lang="en-IN" dirty="0"/>
              <a:t>}</a:t>
            </a:r>
          </a:p>
        </p:txBody>
      </p:sp>
    </p:spTree>
  </p:cSld>
  <p:clrMapOvr>
    <a:masterClrMapping/>
  </p:clrMapOvr>
  <mc:AlternateContent xmlns:mc="http://schemas.openxmlformats.org/markup-compatibility/2006" xmlns:p14="http://schemas.microsoft.com/office/powerpoint/2010/main">
    <mc:Choice Requires="p14">
      <p:transition spd="slow" p14:dur="2000" advTm="10331"/>
    </mc:Choice>
    <mc:Fallback xmlns="">
      <p:transition spd="slow" advTm="10331"/>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847</TotalTime>
  <Words>1728</Words>
  <Application>Microsoft Office PowerPoint</Application>
  <PresentationFormat>On-screen Show (4:3)</PresentationFormat>
  <Paragraphs>258</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Georgia</vt:lpstr>
      <vt:lpstr>Times New Roman</vt:lpstr>
      <vt:lpstr>Wingdings</vt:lpstr>
      <vt:lpstr>Wingdings 2</vt:lpstr>
      <vt:lpstr>Civic</vt:lpstr>
      <vt:lpstr>APPLET</vt:lpstr>
      <vt:lpstr>   CS 206 OBJECTORIENTED DESIGN AND PROGRAMMING,SEM IV,PART-II</vt:lpstr>
      <vt:lpstr>Applet Initialization and Termination</vt:lpstr>
      <vt:lpstr>Applet Initialization and Termination</vt:lpstr>
      <vt:lpstr>Applet Initialization and Termination</vt:lpstr>
      <vt:lpstr>Simple Applet  Display Methods</vt:lpstr>
      <vt:lpstr>Simple Applet  Display Methods</vt:lpstr>
      <vt:lpstr>A simple applet that sets the foreground and background colors and outputs a string</vt:lpstr>
      <vt:lpstr>A simple applet that sets the foreground and background colors and outputs a string</vt:lpstr>
      <vt:lpstr>PowerPoint Presentation</vt:lpstr>
      <vt:lpstr>Requesting Repainting</vt:lpstr>
      <vt:lpstr> STATUS WINDOW </vt:lpstr>
      <vt:lpstr>    STATUS WINDOW </vt:lpstr>
      <vt:lpstr>PowerPoint Presentation</vt:lpstr>
      <vt:lpstr>The HTML APPLET Tag</vt:lpstr>
      <vt:lpstr>The HTML APPLET Tag</vt:lpstr>
      <vt:lpstr>The HTML APPLET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Mithu</dc:creator>
  <cp:lastModifiedBy>Mithu Mery George Toc H</cp:lastModifiedBy>
  <cp:revision>44</cp:revision>
  <dcterms:created xsi:type="dcterms:W3CDTF">2017-04-11T00:30:07Z</dcterms:created>
  <dcterms:modified xsi:type="dcterms:W3CDTF">2022-01-27T09:23:17Z</dcterms:modified>
</cp:coreProperties>
</file>