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86" r:id="rId5"/>
    <p:sldId id="297" r:id="rId6"/>
    <p:sldId id="304" r:id="rId7"/>
    <p:sldId id="287" r:id="rId8"/>
    <p:sldId id="305" r:id="rId9"/>
    <p:sldId id="295" r:id="rId10"/>
    <p:sldId id="258" r:id="rId11"/>
    <p:sldId id="260" r:id="rId12"/>
    <p:sldId id="262" r:id="rId13"/>
    <p:sldId id="301" r:id="rId14"/>
    <p:sldId id="296" r:id="rId15"/>
    <p:sldId id="298" r:id="rId16"/>
    <p:sldId id="299" r:id="rId17"/>
    <p:sldId id="300" r:id="rId18"/>
    <p:sldId id="263" r:id="rId19"/>
    <p:sldId id="264" r:id="rId20"/>
    <p:sldId id="265" r:id="rId21"/>
    <p:sldId id="266" r:id="rId22"/>
    <p:sldId id="267" r:id="rId23"/>
    <p:sldId id="268" r:id="rId24"/>
    <p:sldId id="269" r:id="rId25"/>
    <p:sldId id="270" r:id="rId26"/>
    <p:sldId id="289" r:id="rId27"/>
    <p:sldId id="271" r:id="rId28"/>
    <p:sldId id="291" r:id="rId29"/>
    <p:sldId id="290" r:id="rId30"/>
    <p:sldId id="292" r:id="rId31"/>
    <p:sldId id="293" r:id="rId32"/>
    <p:sldId id="273" r:id="rId33"/>
    <p:sldId id="274" r:id="rId34"/>
    <p:sldId id="275" r:id="rId35"/>
    <p:sldId id="276" r:id="rId36"/>
    <p:sldId id="277" r:id="rId37"/>
    <p:sldId id="279" r:id="rId38"/>
    <p:sldId id="280" r:id="rId39"/>
    <p:sldId id="281" r:id="rId40"/>
    <p:sldId id="282" r:id="rId41"/>
    <p:sldId id="294" r:id="rId42"/>
    <p:sldId id="283" r:id="rId43"/>
    <p:sldId id="284" r:id="rId44"/>
    <p:sldId id="285" r:id="rId45"/>
    <p:sldId id="302" r:id="rId46"/>
    <p:sldId id="30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E0BF-1ED8-4354-A632-404C2CF2FA90}"/>
              </a:ext>
            </a:extLst>
          </p:cNvPr>
          <p:cNvSpPr>
            <a:spLocks noGrp="1"/>
          </p:cNvSpPr>
          <p:nvPr>
            <p:ph type="ctrTitle"/>
          </p:nvPr>
        </p:nvSpPr>
        <p:spPr>
          <a:xfrm>
            <a:off x="1915128" y="1788454"/>
            <a:ext cx="8361229" cy="1487406"/>
          </a:xfrm>
        </p:spPr>
        <p:txBody>
          <a:bodyPr/>
          <a:lstStyle/>
          <a:p>
            <a:r>
              <a:rPr lang="en-US" dirty="0"/>
              <a:t>CST OOP MODLE 4</a:t>
            </a:r>
            <a:endParaRPr lang="en-IN" dirty="0"/>
          </a:p>
        </p:txBody>
      </p:sp>
      <p:sp>
        <p:nvSpPr>
          <p:cNvPr id="3" name="Subtitle 2">
            <a:extLst>
              <a:ext uri="{FF2B5EF4-FFF2-40B4-BE49-F238E27FC236}">
                <a16:creationId xmlns:a16="http://schemas.microsoft.com/office/drawing/2014/main" id="{616B6EA6-85F2-491E-B6B6-220E69C8296A}"/>
              </a:ext>
            </a:extLst>
          </p:cNvPr>
          <p:cNvSpPr>
            <a:spLocks noGrp="1"/>
          </p:cNvSpPr>
          <p:nvPr>
            <p:ph type="subTitle" idx="1"/>
          </p:nvPr>
        </p:nvSpPr>
        <p:spPr>
          <a:xfrm>
            <a:off x="1571348" y="3555111"/>
            <a:ext cx="9469787" cy="1487405"/>
          </a:xfrm>
        </p:spPr>
        <p:txBody>
          <a:bodyPr>
            <a:normAutofit fontScale="77500" lnSpcReduction="20000"/>
          </a:bodyPr>
          <a:lstStyle/>
          <a:p>
            <a:r>
              <a:rPr lang="en-US" sz="5900" dirty="0"/>
              <a:t>Advanced Features of Java –Collection framework</a:t>
            </a:r>
          </a:p>
          <a:p>
            <a:endParaRPr lang="en-US" sz="5900" dirty="0"/>
          </a:p>
        </p:txBody>
      </p:sp>
    </p:spTree>
    <p:extLst>
      <p:ext uri="{BB962C8B-B14F-4D97-AF65-F5344CB8AC3E}">
        <p14:creationId xmlns:p14="http://schemas.microsoft.com/office/powerpoint/2010/main" val="369275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600" y="685800"/>
            <a:ext cx="9601200" cy="743505"/>
          </a:xfrm>
        </p:spPr>
        <p:txBody>
          <a:bodyPr>
            <a:normAutofit/>
          </a:bodyPr>
          <a:lstStyle/>
          <a:p>
            <a:pPr algn="ctr"/>
            <a:r>
              <a:rPr lang="en-IN" sz="4000" b="1" i="0" u="none" strike="noStrike" baseline="0" dirty="0">
                <a:latin typeface="FranklinGothic-ExtraCond"/>
              </a:rPr>
              <a:t>The Collections Framework</a:t>
            </a:r>
            <a:endParaRPr lang="en-IN" sz="8000" b="1" dirty="0"/>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371599" y="1518082"/>
            <a:ext cx="10533355" cy="5202314"/>
          </a:xfrm>
        </p:spPr>
        <p:txBody>
          <a:bodyPr/>
          <a:lstStyle/>
          <a:p>
            <a:pPr algn="l"/>
            <a:r>
              <a:rPr lang="en-US" sz="1800" b="0" i="0" u="none" strike="noStrike" baseline="0" dirty="0">
                <a:latin typeface="Palatino-Roman"/>
              </a:rPr>
              <a:t>The Collections Framework is a sophisticated hierarchy of interfaces and classes that provide state-of-the-art technology for managing groups of objects.[</a:t>
            </a:r>
            <a:r>
              <a:rPr lang="en-IN" sz="1800" b="1" i="0" u="none" strike="noStrike" baseline="0" dirty="0" err="1">
                <a:latin typeface="Palatino-Bold"/>
              </a:rPr>
              <a:t>java.util</a:t>
            </a:r>
            <a:r>
              <a:rPr lang="en-IN" sz="1800" b="1" i="0" u="none" strike="noStrike" baseline="0" dirty="0">
                <a:latin typeface="Palatino-Bold"/>
              </a:rPr>
              <a:t> PACKAGE]</a:t>
            </a:r>
          </a:p>
          <a:p>
            <a:pPr algn="l"/>
            <a:r>
              <a:rPr lang="en-IN" sz="1800" b="1" i="0" u="none" strike="noStrike" baseline="0" dirty="0">
                <a:latin typeface="Palatino-Bold"/>
              </a:rPr>
              <a:t>Classes in </a:t>
            </a:r>
            <a:r>
              <a:rPr lang="en-IN" sz="1800" b="1" i="0" u="none" strike="noStrike" baseline="0" dirty="0" err="1">
                <a:latin typeface="Palatino-Bold"/>
              </a:rPr>
              <a:t>java.util</a:t>
            </a:r>
            <a:endParaRPr lang="en-IN" sz="1800" b="1" i="0" u="none" strike="noStrike" baseline="0" dirty="0">
              <a:latin typeface="Palatino-Bold"/>
            </a:endParaRPr>
          </a:p>
          <a:p>
            <a:pPr algn="l"/>
            <a:endParaRPr lang="en-IN" dirty="0"/>
          </a:p>
        </p:txBody>
      </p:sp>
      <p:pic>
        <p:nvPicPr>
          <p:cNvPr id="4" name="Picture 3">
            <a:extLst>
              <a:ext uri="{FF2B5EF4-FFF2-40B4-BE49-F238E27FC236}">
                <a16:creationId xmlns:a16="http://schemas.microsoft.com/office/drawing/2014/main" id="{D849A4F0-2F70-49D3-BCE2-360401BAB18E}"/>
              </a:ext>
            </a:extLst>
          </p:cNvPr>
          <p:cNvPicPr>
            <a:picLocks noChangeAspect="1"/>
          </p:cNvPicPr>
          <p:nvPr/>
        </p:nvPicPr>
        <p:blipFill>
          <a:blip r:embed="rId2"/>
          <a:stretch>
            <a:fillRect/>
          </a:stretch>
        </p:blipFill>
        <p:spPr>
          <a:xfrm>
            <a:off x="1680931" y="2545976"/>
            <a:ext cx="9584832" cy="4312024"/>
          </a:xfrm>
          <a:prstGeom prst="rect">
            <a:avLst/>
          </a:prstGeom>
        </p:spPr>
      </p:pic>
    </p:spTree>
    <p:extLst>
      <p:ext uri="{BB962C8B-B14F-4D97-AF65-F5344CB8AC3E}">
        <p14:creationId xmlns:p14="http://schemas.microsoft.com/office/powerpoint/2010/main" val="350724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600" y="685800"/>
            <a:ext cx="9601200" cy="743505"/>
          </a:xfrm>
        </p:spPr>
        <p:txBody>
          <a:bodyPr>
            <a:normAutofit/>
          </a:bodyPr>
          <a:lstStyle/>
          <a:p>
            <a:pPr algn="ctr"/>
            <a:r>
              <a:rPr lang="en-IN" sz="4000" b="1" i="0" u="none" strike="noStrike" baseline="0" dirty="0">
                <a:latin typeface="FranklinGothic-ExtraCond"/>
              </a:rPr>
              <a:t>The Collections Framework</a:t>
            </a:r>
            <a:endParaRPr lang="en-IN" sz="8000" b="1" dirty="0"/>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371599" y="1518082"/>
            <a:ext cx="10533355" cy="5202314"/>
          </a:xfrm>
        </p:spPr>
        <p:txBody>
          <a:bodyPr>
            <a:normAutofit/>
          </a:bodyPr>
          <a:lstStyle/>
          <a:p>
            <a:pPr algn="l"/>
            <a:r>
              <a:rPr lang="en-US" sz="2800" b="0" i="0" u="none" strike="noStrike" baseline="0" dirty="0">
                <a:latin typeface="Palatino-Roman"/>
              </a:rPr>
              <a:t>The interfaces defined by </a:t>
            </a:r>
            <a:r>
              <a:rPr lang="en-US" sz="2800" b="1" i="0" u="none" strike="noStrike" baseline="0" dirty="0" err="1">
                <a:latin typeface="Palatino-Bold"/>
              </a:rPr>
              <a:t>java.util</a:t>
            </a:r>
            <a:r>
              <a:rPr lang="en-US" sz="2800" b="1" i="0" u="none" strike="noStrike" baseline="0" dirty="0">
                <a:latin typeface="Palatino-Bold"/>
              </a:rPr>
              <a:t> </a:t>
            </a:r>
            <a:r>
              <a:rPr lang="en-US" sz="2800" b="0" i="0" u="none" strike="noStrike" baseline="0" dirty="0">
                <a:latin typeface="Palatino-Roman"/>
              </a:rPr>
              <a:t>are shown next:</a:t>
            </a:r>
            <a:endParaRPr lang="en-IN" sz="3200" dirty="0"/>
          </a:p>
        </p:txBody>
      </p:sp>
      <p:pic>
        <p:nvPicPr>
          <p:cNvPr id="5" name="Picture 4">
            <a:extLst>
              <a:ext uri="{FF2B5EF4-FFF2-40B4-BE49-F238E27FC236}">
                <a16:creationId xmlns:a16="http://schemas.microsoft.com/office/drawing/2014/main" id="{F862AE08-04EB-4CDA-9224-5AA751264722}"/>
              </a:ext>
            </a:extLst>
          </p:cNvPr>
          <p:cNvPicPr>
            <a:picLocks noChangeAspect="1"/>
          </p:cNvPicPr>
          <p:nvPr/>
        </p:nvPicPr>
        <p:blipFill>
          <a:blip r:embed="rId2"/>
          <a:stretch>
            <a:fillRect/>
          </a:stretch>
        </p:blipFill>
        <p:spPr>
          <a:xfrm>
            <a:off x="1614487" y="2176462"/>
            <a:ext cx="8963025" cy="3163456"/>
          </a:xfrm>
          <a:prstGeom prst="rect">
            <a:avLst/>
          </a:prstGeom>
        </p:spPr>
      </p:pic>
    </p:spTree>
    <p:extLst>
      <p:ext uri="{BB962C8B-B14F-4D97-AF65-F5344CB8AC3E}">
        <p14:creationId xmlns:p14="http://schemas.microsoft.com/office/powerpoint/2010/main" val="367611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685800"/>
            <a:ext cx="9601200" cy="743505"/>
          </a:xfrm>
        </p:spPr>
        <p:txBody>
          <a:bodyPr>
            <a:noAutofit/>
          </a:bodyPr>
          <a:lstStyle/>
          <a:p>
            <a:pPr algn="ctr"/>
            <a:r>
              <a:rPr lang="en-IN" sz="5400" b="1" dirty="0"/>
              <a:t>The Collection Interfaces</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371599" y="1518082"/>
            <a:ext cx="10533355" cy="5202314"/>
          </a:xfrm>
        </p:spPr>
        <p:txBody>
          <a:bodyPr/>
          <a:lstStyle/>
          <a:p>
            <a:pPr algn="l"/>
            <a:r>
              <a:rPr lang="en-US" sz="1800" b="0" i="0" u="none" strike="noStrike" baseline="0" dirty="0">
                <a:latin typeface="Palatino-Roman"/>
              </a:rPr>
              <a:t>The interfaces defined by </a:t>
            </a:r>
            <a:r>
              <a:rPr lang="en-US" sz="1800" b="1" i="0" u="none" strike="noStrike" baseline="0" dirty="0" err="1">
                <a:latin typeface="Palatino-Bold"/>
              </a:rPr>
              <a:t>java.util</a:t>
            </a:r>
            <a:r>
              <a:rPr lang="en-US" sz="1800" b="1" i="0" u="none" strike="noStrike" baseline="0" dirty="0">
                <a:latin typeface="Palatino-Bold"/>
              </a:rPr>
              <a:t> </a:t>
            </a:r>
            <a:r>
              <a:rPr lang="en-US" sz="1800" b="0" i="0" u="none" strike="noStrike" baseline="0" dirty="0">
                <a:latin typeface="Palatino-Roman"/>
              </a:rPr>
              <a:t>are shown next:</a:t>
            </a:r>
            <a:endParaRPr lang="en-IN" dirty="0"/>
          </a:p>
        </p:txBody>
      </p:sp>
      <p:pic>
        <p:nvPicPr>
          <p:cNvPr id="4" name="Picture 3">
            <a:extLst>
              <a:ext uri="{FF2B5EF4-FFF2-40B4-BE49-F238E27FC236}">
                <a16:creationId xmlns:a16="http://schemas.microsoft.com/office/drawing/2014/main" id="{A10EF614-B31E-49A0-B8F4-E09FF79473B9}"/>
              </a:ext>
            </a:extLst>
          </p:cNvPr>
          <p:cNvPicPr>
            <a:picLocks noChangeAspect="1"/>
          </p:cNvPicPr>
          <p:nvPr/>
        </p:nvPicPr>
        <p:blipFill>
          <a:blip r:embed="rId2"/>
          <a:stretch>
            <a:fillRect/>
          </a:stretch>
        </p:blipFill>
        <p:spPr>
          <a:xfrm>
            <a:off x="1804986" y="2269678"/>
            <a:ext cx="8734425" cy="3419475"/>
          </a:xfrm>
          <a:prstGeom prst="rect">
            <a:avLst/>
          </a:prstGeom>
        </p:spPr>
      </p:pic>
    </p:spTree>
    <p:extLst>
      <p:ext uri="{BB962C8B-B14F-4D97-AF65-F5344CB8AC3E}">
        <p14:creationId xmlns:p14="http://schemas.microsoft.com/office/powerpoint/2010/main" val="495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23812"/>
            <a:ext cx="9601200" cy="659769"/>
          </a:xfrm>
        </p:spPr>
        <p:txBody>
          <a:bodyPr>
            <a:noAutofit/>
          </a:bodyPr>
          <a:lstStyle/>
          <a:p>
            <a:pPr algn="l"/>
            <a:r>
              <a:rPr lang="en-IN" sz="2400" b="0" i="0" dirty="0">
                <a:solidFill>
                  <a:srgbClr val="610B38"/>
                </a:solidFill>
                <a:effectLst/>
                <a:latin typeface="erdana"/>
              </a:rPr>
              <a:t>Hierarchy of Collection Framework</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371599" y="1518082"/>
            <a:ext cx="10533355" cy="5202314"/>
          </a:xfrm>
        </p:spPr>
        <p:txBody>
          <a:bodyPr/>
          <a:lstStyle/>
          <a:p>
            <a:pPr algn="l"/>
            <a:endParaRPr lang="en-IN" dirty="0"/>
          </a:p>
        </p:txBody>
      </p:sp>
      <p:pic>
        <p:nvPicPr>
          <p:cNvPr id="2050" name="Picture 2" descr="Hierarchy of Java Collection framework">
            <a:extLst>
              <a:ext uri="{FF2B5EF4-FFF2-40B4-BE49-F238E27FC236}">
                <a16:creationId xmlns:a16="http://schemas.microsoft.com/office/drawing/2014/main" id="{D75376A1-617E-463A-A2BE-647907792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550416"/>
            <a:ext cx="8134350" cy="5983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05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685800"/>
            <a:ext cx="9601200" cy="743505"/>
          </a:xfrm>
        </p:spPr>
        <p:txBody>
          <a:bodyPr>
            <a:noAutofit/>
          </a:bodyPr>
          <a:lstStyle/>
          <a:p>
            <a:pPr algn="ctr"/>
            <a:r>
              <a:rPr lang="en-IN" sz="5400" b="1" dirty="0"/>
              <a:t>The Collection Interfaces</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371599" y="1518082"/>
            <a:ext cx="10533355" cy="5202314"/>
          </a:xfrm>
        </p:spPr>
        <p:txBody>
          <a:bodyPr>
            <a:normAutofit/>
          </a:bodyPr>
          <a:lstStyle/>
          <a:p>
            <a:pPr marL="0" indent="0" algn="l">
              <a:buNone/>
            </a:pPr>
            <a:r>
              <a:rPr lang="en-IN" sz="2400" b="1" i="0" u="sng" strike="noStrike" baseline="0" dirty="0">
                <a:latin typeface="FranklinGothic-DemiCnd"/>
              </a:rPr>
              <a:t>Recent Changes to Collections</a:t>
            </a:r>
          </a:p>
          <a:p>
            <a:pPr algn="l"/>
            <a:r>
              <a:rPr lang="en-US" sz="2400" b="1" i="0" u="none" strike="noStrike" baseline="0" dirty="0">
                <a:latin typeface="FranklinGothic-DemiCnd"/>
              </a:rPr>
              <a:t>Generics Fundamentally Change the Collections Framework</a:t>
            </a:r>
            <a:endParaRPr lang="en-IN" sz="3200" b="1" dirty="0">
              <a:latin typeface="FranklinGothic-DemiCnd"/>
            </a:endParaRPr>
          </a:p>
          <a:p>
            <a:pPr algn="l"/>
            <a:r>
              <a:rPr lang="en-US" sz="2400" b="1" i="0" u="none" strike="noStrike" baseline="0" dirty="0">
                <a:latin typeface="FranklinGothic-DemiCnd"/>
              </a:rPr>
              <a:t>Autoboxing Facilitates the Use of Primitive Types</a:t>
            </a:r>
            <a:endParaRPr lang="en-IN" sz="3200" b="1" i="0" u="none" strike="noStrike" baseline="0" dirty="0">
              <a:latin typeface="FranklinGothic-DemiCnd"/>
            </a:endParaRPr>
          </a:p>
          <a:p>
            <a:pPr algn="l"/>
            <a:r>
              <a:rPr lang="en-US" sz="2400" b="1" i="0" u="none" strike="noStrike" baseline="0" dirty="0">
                <a:latin typeface="FranklinGothic-DemiCnd"/>
              </a:rPr>
              <a:t>The For-Each Style for Loop</a:t>
            </a:r>
            <a:endParaRPr lang="en-IN" sz="3600" dirty="0"/>
          </a:p>
        </p:txBody>
      </p:sp>
    </p:spTree>
    <p:extLst>
      <p:ext uri="{BB962C8B-B14F-4D97-AF65-F5344CB8AC3E}">
        <p14:creationId xmlns:p14="http://schemas.microsoft.com/office/powerpoint/2010/main" val="124362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8" y="266330"/>
            <a:ext cx="10258149" cy="683581"/>
          </a:xfrm>
        </p:spPr>
        <p:txBody>
          <a:bodyPr>
            <a:noAutofit/>
          </a:bodyPr>
          <a:lstStyle/>
          <a:p>
            <a:pPr algn="ctr"/>
            <a:r>
              <a:rPr lang="en-IN" sz="5400" b="1" dirty="0"/>
              <a:t>Generics in Java</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074198" y="949911"/>
            <a:ext cx="10946167" cy="5770485"/>
          </a:xfrm>
        </p:spPr>
        <p:txBody>
          <a:bodyPr>
            <a:normAutofit/>
          </a:bodyPr>
          <a:lstStyle/>
          <a:p>
            <a:pPr algn="just"/>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Java Generics</a:t>
            </a:r>
            <a:r>
              <a:rPr lang="en-US" b="0" i="0" dirty="0">
                <a:solidFill>
                  <a:srgbClr val="000000"/>
                </a:solidFill>
                <a:effectLst/>
                <a:latin typeface="verdana" panose="020B0604030504040204" pitchFamily="34" charset="0"/>
              </a:rPr>
              <a:t> programming is introduced in J2SE 5 to deal with type-safe objects. It makes the code stable by detecting the bugs at compile time.</a:t>
            </a:r>
          </a:p>
          <a:p>
            <a:pPr algn="just"/>
            <a:r>
              <a:rPr lang="en-US" b="0" i="0" dirty="0">
                <a:solidFill>
                  <a:srgbClr val="000000"/>
                </a:solidFill>
                <a:effectLst/>
                <a:latin typeface="verdana" panose="020B0604030504040204" pitchFamily="34" charset="0"/>
              </a:rPr>
              <a:t>Before generics, we can store any type of objects in the collection, i.e., non-generic. Now generics force the java programmer to store a specific type of objects.</a:t>
            </a:r>
          </a:p>
          <a:p>
            <a:pPr marL="0" indent="0" algn="just">
              <a:buNone/>
            </a:pPr>
            <a:endParaRPr lang="en-US" b="0" i="0" dirty="0">
              <a:solidFill>
                <a:srgbClr val="000000"/>
              </a:solidFill>
              <a:effectLst/>
              <a:latin typeface="verdana" panose="020B0604030504040204" pitchFamily="34" charset="0"/>
            </a:endParaRPr>
          </a:p>
          <a:p>
            <a:pPr algn="just"/>
            <a:r>
              <a:rPr lang="en-IN" sz="2800" b="0" i="0" u="sng" dirty="0">
                <a:solidFill>
                  <a:srgbClr val="610B38"/>
                </a:solidFill>
                <a:effectLst/>
                <a:latin typeface="erdana"/>
              </a:rPr>
              <a:t>Advantage of Java Generics</a:t>
            </a:r>
          </a:p>
          <a:p>
            <a:pPr algn="just"/>
            <a:r>
              <a:rPr lang="en-US" b="1" dirty="0">
                <a:latin typeface="verdana" panose="020B0604030504040204" pitchFamily="34" charset="0"/>
              </a:rPr>
              <a:t>T</a:t>
            </a:r>
            <a:r>
              <a:rPr lang="en-US" b="1" i="0" dirty="0">
                <a:effectLst/>
                <a:latin typeface="verdana" panose="020B0604030504040204" pitchFamily="34" charset="0"/>
              </a:rPr>
              <a:t>ype-safety:</a:t>
            </a:r>
            <a:r>
              <a:rPr lang="en-US" b="0" i="0" dirty="0">
                <a:solidFill>
                  <a:srgbClr val="000000"/>
                </a:solidFill>
                <a:effectLst/>
                <a:latin typeface="verdana" panose="020B0604030504040204" pitchFamily="34" charset="0"/>
              </a:rPr>
              <a:t> We can hold only a single type of objects in generics. It </a:t>
            </a:r>
            <a:r>
              <a:rPr lang="en-US" b="0" i="0" dirty="0" err="1">
                <a:solidFill>
                  <a:srgbClr val="000000"/>
                </a:solidFill>
                <a:effectLst/>
                <a:latin typeface="verdana" panose="020B0604030504040204" pitchFamily="34" charset="0"/>
              </a:rPr>
              <a:t>doesnt</a:t>
            </a:r>
            <a:r>
              <a:rPr lang="en-US" b="0" i="0" dirty="0">
                <a:solidFill>
                  <a:srgbClr val="000000"/>
                </a:solidFill>
                <a:effectLst/>
                <a:latin typeface="verdana" panose="020B0604030504040204" pitchFamily="34" charset="0"/>
              </a:rPr>
              <a:t> allow to store other objects.</a:t>
            </a:r>
          </a:p>
          <a:p>
            <a:pPr algn="just"/>
            <a:r>
              <a:rPr lang="en-US" b="1" i="0" dirty="0">
                <a:effectLst/>
                <a:latin typeface="verdana" panose="020B0604030504040204" pitchFamily="34" charset="0"/>
              </a:rPr>
              <a:t>Type casting is not required:</a:t>
            </a:r>
            <a:r>
              <a:rPr lang="en-US" b="0" i="0" dirty="0">
                <a:solidFill>
                  <a:srgbClr val="000000"/>
                </a:solidFill>
                <a:effectLst/>
                <a:latin typeface="verdana" panose="020B0604030504040204" pitchFamily="34" charset="0"/>
              </a:rPr>
              <a:t> There is no need to typecast the object.</a:t>
            </a:r>
          </a:p>
          <a:p>
            <a:pPr algn="just"/>
            <a:r>
              <a:rPr lang="en-US" b="1" i="0" dirty="0">
                <a:effectLst/>
                <a:latin typeface="verdana" panose="020B0604030504040204" pitchFamily="34" charset="0"/>
              </a:rPr>
              <a:t>Compile-Time Checking:</a:t>
            </a:r>
            <a:r>
              <a:rPr lang="en-US" b="0" i="0" dirty="0">
                <a:solidFill>
                  <a:srgbClr val="000000"/>
                </a:solidFill>
                <a:effectLst/>
                <a:latin typeface="verdana" panose="020B0604030504040204" pitchFamily="34" charset="0"/>
              </a:rPr>
              <a:t> It is checked at compile time so problem will not occur at runtime. The good programming strategy says it is far better to handle the problem at compile time than runtime.</a:t>
            </a:r>
          </a:p>
          <a:p>
            <a:pPr marL="0" indent="0" algn="l">
              <a:buNone/>
            </a:pPr>
            <a:endParaRPr lang="en-IN" sz="3600" dirty="0"/>
          </a:p>
        </p:txBody>
      </p:sp>
    </p:spTree>
    <p:extLst>
      <p:ext uri="{BB962C8B-B14F-4D97-AF65-F5344CB8AC3E}">
        <p14:creationId xmlns:p14="http://schemas.microsoft.com/office/powerpoint/2010/main" val="1274858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8" y="266330"/>
            <a:ext cx="10258149" cy="683581"/>
          </a:xfrm>
        </p:spPr>
        <p:txBody>
          <a:bodyPr>
            <a:noAutofit/>
          </a:bodyPr>
          <a:lstStyle/>
          <a:p>
            <a:pPr algn="ctr"/>
            <a:r>
              <a:rPr lang="en-IN" sz="5400" b="1" dirty="0"/>
              <a:t>Generics in Java</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074198" y="949911"/>
            <a:ext cx="10946167" cy="5770485"/>
          </a:xfrm>
        </p:spPr>
        <p:txBody>
          <a:bodyPr>
            <a:normAutofit/>
          </a:bodyPr>
          <a:lstStyle/>
          <a:p>
            <a:pPr marL="0" indent="0" algn="l">
              <a:buNone/>
            </a:pPr>
            <a:r>
              <a:rPr lang="en-US" sz="2800" b="0" i="0" dirty="0">
                <a:solidFill>
                  <a:srgbClr val="000000"/>
                </a:solidFill>
                <a:effectLst/>
                <a:latin typeface="verdana" panose="020B0604030504040204" pitchFamily="34" charset="0"/>
              </a:rPr>
              <a:t>List </a:t>
            </a:r>
            <a:r>
              <a:rPr lang="en-US" sz="2800" b="0" i="0" dirty="0" err="1">
                <a:solidFill>
                  <a:srgbClr val="000000"/>
                </a:solidFill>
                <a:effectLst/>
                <a:latin typeface="verdana" panose="020B0604030504040204" pitchFamily="34" charset="0"/>
              </a:rPr>
              <a:t>list</a:t>
            </a:r>
            <a:r>
              <a:rPr lang="en-US" sz="2800" b="0" i="0" dirty="0">
                <a:solidFill>
                  <a:srgbClr val="000000"/>
                </a:solidFill>
                <a:effectLst/>
                <a:latin typeface="verdana" panose="020B0604030504040204" pitchFamily="34" charset="0"/>
              </a:rPr>
              <a:t> = </a:t>
            </a:r>
            <a:r>
              <a:rPr lang="en-US" sz="2800" b="1" i="0" dirty="0">
                <a:solidFill>
                  <a:srgbClr val="006699"/>
                </a:solidFill>
                <a:effectLst/>
                <a:latin typeface="verdana" panose="020B0604030504040204" pitchFamily="34" charset="0"/>
              </a:rPr>
              <a:t>new</a:t>
            </a:r>
            <a:r>
              <a:rPr lang="en-US" sz="2800" b="0" i="0" dirty="0">
                <a:solidFill>
                  <a:srgbClr val="000000"/>
                </a:solidFill>
                <a:effectLst/>
                <a:latin typeface="verdana" panose="020B0604030504040204" pitchFamily="34" charset="0"/>
              </a:rPr>
              <a:t> </a:t>
            </a:r>
            <a:r>
              <a:rPr lang="en-US" sz="2800" b="0" i="0" dirty="0" err="1">
                <a:solidFill>
                  <a:srgbClr val="000000"/>
                </a:solidFill>
                <a:effectLst/>
                <a:latin typeface="verdana" panose="020B0604030504040204" pitchFamily="34" charset="0"/>
              </a:rPr>
              <a:t>ArrayList</a:t>
            </a:r>
            <a:r>
              <a:rPr lang="en-US" sz="2800" b="0" i="0" dirty="0">
                <a:solidFill>
                  <a:srgbClr val="000000"/>
                </a:solidFill>
                <a:effectLst/>
                <a:latin typeface="verdana" panose="020B0604030504040204" pitchFamily="34" charset="0"/>
              </a:rPr>
              <a:t>();    </a:t>
            </a:r>
          </a:p>
          <a:p>
            <a:pPr marL="0" indent="0" algn="l">
              <a:buNone/>
            </a:pPr>
            <a:r>
              <a:rPr lang="en-US" sz="2800" b="0" i="0" dirty="0" err="1">
                <a:solidFill>
                  <a:srgbClr val="000000"/>
                </a:solidFill>
                <a:effectLst/>
                <a:latin typeface="verdana" panose="020B0604030504040204" pitchFamily="34" charset="0"/>
              </a:rPr>
              <a:t>list.add</a:t>
            </a:r>
            <a:r>
              <a:rPr lang="en-US" sz="2800" b="0" i="0" dirty="0">
                <a:solidFill>
                  <a:srgbClr val="000000"/>
                </a:solidFill>
                <a:effectLst/>
                <a:latin typeface="verdana" panose="020B0604030504040204" pitchFamily="34" charset="0"/>
              </a:rPr>
              <a:t>(</a:t>
            </a:r>
            <a:r>
              <a:rPr lang="en-US" sz="2800" b="0" i="0" dirty="0">
                <a:solidFill>
                  <a:srgbClr val="C00000"/>
                </a:solidFill>
                <a:effectLst/>
                <a:latin typeface="verdana" panose="020B0604030504040204" pitchFamily="34" charset="0"/>
              </a:rPr>
              <a:t>10</a:t>
            </a:r>
            <a:r>
              <a:rPr lang="en-US" sz="2800" b="0" i="0" dirty="0">
                <a:solidFill>
                  <a:srgbClr val="000000"/>
                </a:solidFill>
                <a:effectLst/>
                <a:latin typeface="verdana" panose="020B0604030504040204" pitchFamily="34" charset="0"/>
              </a:rPr>
              <a:t>);  </a:t>
            </a:r>
          </a:p>
          <a:p>
            <a:pPr marL="0" indent="0" algn="l">
              <a:buNone/>
            </a:pPr>
            <a:r>
              <a:rPr lang="en-US" sz="2800" b="0" i="0" dirty="0" err="1">
                <a:solidFill>
                  <a:srgbClr val="000000"/>
                </a:solidFill>
                <a:effectLst/>
                <a:latin typeface="verdana" panose="020B0604030504040204" pitchFamily="34" charset="0"/>
              </a:rPr>
              <a:t>list.add</a:t>
            </a:r>
            <a:r>
              <a:rPr lang="en-US" sz="2800" b="0" i="0" dirty="0">
                <a:solidFill>
                  <a:srgbClr val="000000"/>
                </a:solidFill>
                <a:effectLst/>
                <a:latin typeface="verdana" panose="020B0604030504040204" pitchFamily="34" charset="0"/>
              </a:rPr>
              <a:t>(</a:t>
            </a:r>
            <a:r>
              <a:rPr lang="en-US" sz="2800" b="0" i="0" dirty="0">
                <a:solidFill>
                  <a:srgbClr val="0000FF"/>
                </a:solidFill>
                <a:effectLst/>
                <a:latin typeface="verdana" panose="020B0604030504040204" pitchFamily="34" charset="0"/>
              </a:rPr>
              <a:t>"10"</a:t>
            </a:r>
            <a:r>
              <a:rPr lang="en-US" sz="2800" b="0" i="0" dirty="0">
                <a:solidFill>
                  <a:srgbClr val="000000"/>
                </a:solidFill>
                <a:effectLst/>
                <a:latin typeface="verdana" panose="020B0604030504040204" pitchFamily="34" charset="0"/>
              </a:rPr>
              <a:t>);  </a:t>
            </a:r>
          </a:p>
          <a:p>
            <a:pPr marL="0" indent="0" algn="l">
              <a:buNone/>
            </a:pPr>
            <a:r>
              <a:rPr lang="en-US" sz="2800" b="0" i="0" dirty="0">
                <a:solidFill>
                  <a:srgbClr val="FF0000"/>
                </a:solidFill>
                <a:effectLst/>
                <a:latin typeface="verdana" panose="020B0604030504040204" pitchFamily="34" charset="0"/>
              </a:rPr>
              <a:t>With Generics, it is required to specify the type of object we need to store.  </a:t>
            </a:r>
          </a:p>
          <a:p>
            <a:pPr marL="0" indent="0" algn="l">
              <a:buNone/>
            </a:pPr>
            <a:r>
              <a:rPr lang="en-US" sz="2800" b="0" i="0" dirty="0">
                <a:solidFill>
                  <a:srgbClr val="000000"/>
                </a:solidFill>
                <a:effectLst/>
                <a:latin typeface="verdana" panose="020B0604030504040204" pitchFamily="34" charset="0"/>
              </a:rPr>
              <a:t>List&lt;</a:t>
            </a:r>
            <a:r>
              <a:rPr lang="en-US" sz="2800" b="0" i="0" dirty="0">
                <a:solidFill>
                  <a:srgbClr val="000000"/>
                </a:solidFill>
                <a:effectLst/>
                <a:highlight>
                  <a:srgbClr val="FFFF00"/>
                </a:highlight>
                <a:latin typeface="verdana" panose="020B0604030504040204" pitchFamily="34" charset="0"/>
              </a:rPr>
              <a:t>Integer&gt;</a:t>
            </a:r>
            <a:r>
              <a:rPr lang="en-US" sz="2800" b="0" i="0" dirty="0">
                <a:solidFill>
                  <a:srgbClr val="000000"/>
                </a:solidFill>
                <a:effectLst/>
                <a:latin typeface="verdana" panose="020B0604030504040204" pitchFamily="34" charset="0"/>
              </a:rPr>
              <a:t> list = </a:t>
            </a:r>
            <a:r>
              <a:rPr lang="en-US" sz="2800" b="1" i="0" dirty="0">
                <a:solidFill>
                  <a:srgbClr val="006699"/>
                </a:solidFill>
                <a:effectLst/>
                <a:latin typeface="verdana" panose="020B0604030504040204" pitchFamily="34" charset="0"/>
              </a:rPr>
              <a:t>new</a:t>
            </a:r>
            <a:r>
              <a:rPr lang="en-US" sz="2800" b="0" i="0" dirty="0">
                <a:solidFill>
                  <a:srgbClr val="000000"/>
                </a:solidFill>
                <a:effectLst/>
                <a:latin typeface="verdana" panose="020B0604030504040204" pitchFamily="34" charset="0"/>
              </a:rPr>
              <a:t> </a:t>
            </a:r>
            <a:r>
              <a:rPr lang="en-US" sz="2800" b="0" i="0" dirty="0" err="1">
                <a:solidFill>
                  <a:srgbClr val="000000"/>
                </a:solidFill>
                <a:effectLst/>
                <a:latin typeface="verdana" panose="020B0604030504040204" pitchFamily="34" charset="0"/>
              </a:rPr>
              <a:t>ArrayList</a:t>
            </a:r>
            <a:r>
              <a:rPr lang="en-US" sz="2800" b="0" i="0" dirty="0">
                <a:solidFill>
                  <a:srgbClr val="000000"/>
                </a:solidFill>
                <a:effectLst/>
                <a:latin typeface="verdana" panose="020B0604030504040204" pitchFamily="34" charset="0"/>
              </a:rPr>
              <a:t>&lt;Integer&gt;();    </a:t>
            </a:r>
          </a:p>
          <a:p>
            <a:pPr marL="0" indent="0" algn="l">
              <a:buNone/>
            </a:pPr>
            <a:r>
              <a:rPr lang="en-US" sz="2800" b="0" i="0" dirty="0" err="1">
                <a:solidFill>
                  <a:srgbClr val="000000"/>
                </a:solidFill>
                <a:effectLst/>
                <a:latin typeface="verdana" panose="020B0604030504040204" pitchFamily="34" charset="0"/>
              </a:rPr>
              <a:t>list.add</a:t>
            </a:r>
            <a:r>
              <a:rPr lang="en-US" sz="2800" b="0" i="0" dirty="0">
                <a:solidFill>
                  <a:srgbClr val="000000"/>
                </a:solidFill>
                <a:effectLst/>
                <a:latin typeface="verdana" panose="020B0604030504040204" pitchFamily="34" charset="0"/>
              </a:rPr>
              <a:t>(</a:t>
            </a:r>
            <a:r>
              <a:rPr lang="en-US" sz="2800" b="0" i="0" dirty="0">
                <a:solidFill>
                  <a:srgbClr val="C00000"/>
                </a:solidFill>
                <a:effectLst/>
                <a:latin typeface="verdana" panose="020B0604030504040204" pitchFamily="34" charset="0"/>
              </a:rPr>
              <a:t>10</a:t>
            </a:r>
            <a:r>
              <a:rPr lang="en-US" sz="2800" b="0" i="0" dirty="0">
                <a:solidFill>
                  <a:srgbClr val="000000"/>
                </a:solidFill>
                <a:effectLst/>
                <a:latin typeface="verdana" panose="020B0604030504040204" pitchFamily="34" charset="0"/>
              </a:rPr>
              <a:t>);  </a:t>
            </a:r>
          </a:p>
          <a:p>
            <a:pPr marL="0" indent="0" algn="l">
              <a:buNone/>
            </a:pPr>
            <a:r>
              <a:rPr lang="en-US" sz="2800" b="0" i="0" dirty="0" err="1">
                <a:solidFill>
                  <a:srgbClr val="000000"/>
                </a:solidFill>
                <a:effectLst/>
                <a:latin typeface="verdana" panose="020B0604030504040204" pitchFamily="34" charset="0"/>
              </a:rPr>
              <a:t>list.add</a:t>
            </a:r>
            <a:r>
              <a:rPr lang="en-US" sz="2800" b="0" i="0" dirty="0">
                <a:solidFill>
                  <a:srgbClr val="000000"/>
                </a:solidFill>
                <a:effectLst/>
                <a:latin typeface="verdana" panose="020B0604030504040204" pitchFamily="34" charset="0"/>
              </a:rPr>
              <a:t>(</a:t>
            </a:r>
            <a:r>
              <a:rPr lang="en-US" sz="2800" b="0" i="0" dirty="0">
                <a:solidFill>
                  <a:srgbClr val="0000FF"/>
                </a:solidFill>
                <a:effectLst/>
                <a:latin typeface="verdana" panose="020B0604030504040204" pitchFamily="34" charset="0"/>
              </a:rPr>
              <a:t>"10"</a:t>
            </a:r>
            <a:r>
              <a:rPr lang="en-US" sz="2800" b="0" i="0" dirty="0">
                <a:solidFill>
                  <a:srgbClr val="000000"/>
                </a:solidFill>
                <a:effectLst/>
                <a:latin typeface="verdana" panose="020B0604030504040204" pitchFamily="34" charset="0"/>
              </a:rPr>
              <a:t>);</a:t>
            </a:r>
            <a:r>
              <a:rPr lang="en-US" sz="2800" b="0" i="0" dirty="0">
                <a:solidFill>
                  <a:srgbClr val="008200"/>
                </a:solidFill>
                <a:effectLst/>
                <a:latin typeface="verdana" panose="020B0604030504040204" pitchFamily="34" charset="0"/>
              </a:rPr>
              <a:t>// compile-time error</a:t>
            </a:r>
            <a:r>
              <a:rPr lang="en-US" sz="2800" b="0" i="0" dirty="0">
                <a:solidFill>
                  <a:srgbClr val="000000"/>
                </a:solidFill>
                <a:effectLst/>
                <a:latin typeface="verdana" panose="020B0604030504040204" pitchFamily="34" charset="0"/>
              </a:rPr>
              <a:t>  </a:t>
            </a:r>
          </a:p>
          <a:p>
            <a:pPr marL="0" indent="0" algn="l">
              <a:buNone/>
            </a:pPr>
            <a:endParaRPr lang="en-IN" sz="3600" dirty="0"/>
          </a:p>
        </p:txBody>
      </p:sp>
    </p:spTree>
    <p:extLst>
      <p:ext uri="{BB962C8B-B14F-4D97-AF65-F5344CB8AC3E}">
        <p14:creationId xmlns:p14="http://schemas.microsoft.com/office/powerpoint/2010/main" val="361815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8" y="266330"/>
            <a:ext cx="10258149" cy="683581"/>
          </a:xfrm>
        </p:spPr>
        <p:txBody>
          <a:bodyPr>
            <a:noAutofit/>
          </a:bodyPr>
          <a:lstStyle/>
          <a:p>
            <a:pPr algn="ctr"/>
            <a:r>
              <a:rPr lang="en-IN" sz="5400" b="1" dirty="0"/>
              <a:t>Generics in Java</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074198" y="949911"/>
            <a:ext cx="10946167" cy="5770485"/>
          </a:xfrm>
        </p:spPr>
        <p:txBody>
          <a:bodyPr>
            <a:normAutofit/>
          </a:bodyPr>
          <a:lstStyle/>
          <a:p>
            <a:pPr marL="0" indent="0" algn="l">
              <a:buNone/>
            </a:pPr>
            <a:r>
              <a:rPr lang="en-IN" sz="2400" b="0" i="0" dirty="0">
                <a:solidFill>
                  <a:srgbClr val="000000"/>
                </a:solidFill>
                <a:effectLst/>
                <a:latin typeface="verdana" panose="020B0604030504040204" pitchFamily="34" charset="0"/>
              </a:rPr>
              <a:t>List </a:t>
            </a:r>
            <a:r>
              <a:rPr lang="en-IN" sz="2400" b="0" i="0" dirty="0" err="1">
                <a:solidFill>
                  <a:srgbClr val="000000"/>
                </a:solidFill>
                <a:effectLst/>
                <a:latin typeface="verdana" panose="020B0604030504040204" pitchFamily="34" charset="0"/>
              </a:rPr>
              <a:t>list</a:t>
            </a:r>
            <a:r>
              <a:rPr lang="en-IN" sz="2400" b="0" i="0" dirty="0">
                <a:solidFill>
                  <a:srgbClr val="000000"/>
                </a:solidFill>
                <a:effectLst/>
                <a:latin typeface="verdana" panose="020B0604030504040204" pitchFamily="34" charset="0"/>
              </a:rPr>
              <a:t> = </a:t>
            </a:r>
            <a:r>
              <a:rPr lang="en-IN" sz="2400" b="1" i="0" dirty="0">
                <a:solidFill>
                  <a:srgbClr val="006699"/>
                </a:solidFill>
                <a:effectLst/>
                <a:latin typeface="verdana" panose="020B0604030504040204" pitchFamily="34" charset="0"/>
              </a:rPr>
              <a:t>new</a:t>
            </a:r>
            <a:r>
              <a:rPr lang="en-IN" sz="2400" b="0" i="0" dirty="0">
                <a:solidFill>
                  <a:srgbClr val="000000"/>
                </a:solidFill>
                <a:effectLst/>
                <a:latin typeface="verdana" panose="020B0604030504040204" pitchFamily="34" charset="0"/>
              </a:rPr>
              <a:t> </a:t>
            </a:r>
            <a:r>
              <a:rPr lang="en-IN" sz="2400" b="0" i="0" dirty="0" err="1">
                <a:solidFill>
                  <a:srgbClr val="000000"/>
                </a:solidFill>
                <a:effectLst/>
                <a:latin typeface="verdana" panose="020B0604030504040204" pitchFamily="34" charset="0"/>
              </a:rPr>
              <a:t>ArrayList</a:t>
            </a:r>
            <a:r>
              <a:rPr lang="en-IN" sz="2400" b="0" i="0" dirty="0">
                <a:solidFill>
                  <a:srgbClr val="000000"/>
                </a:solidFill>
                <a:effectLst/>
                <a:latin typeface="verdana" panose="020B0604030504040204" pitchFamily="34" charset="0"/>
              </a:rPr>
              <a:t>();    </a:t>
            </a:r>
          </a:p>
          <a:p>
            <a:pPr marL="0" indent="0" algn="l">
              <a:buNone/>
            </a:pPr>
            <a:r>
              <a:rPr lang="en-IN" sz="2400" b="0" i="0" dirty="0" err="1">
                <a:solidFill>
                  <a:srgbClr val="000000"/>
                </a:solidFill>
                <a:effectLst/>
                <a:latin typeface="verdana" panose="020B0604030504040204" pitchFamily="34" charset="0"/>
              </a:rPr>
              <a:t>list.add</a:t>
            </a:r>
            <a:r>
              <a:rPr lang="en-IN" sz="2400" b="0" i="0" dirty="0">
                <a:solidFill>
                  <a:srgbClr val="000000"/>
                </a:solidFill>
                <a:effectLst/>
                <a:latin typeface="verdana" panose="020B0604030504040204" pitchFamily="34" charset="0"/>
              </a:rPr>
              <a:t>(</a:t>
            </a:r>
            <a:r>
              <a:rPr lang="en-IN" sz="2400" b="0" i="0" dirty="0">
                <a:solidFill>
                  <a:srgbClr val="0000FF"/>
                </a:solidFill>
                <a:effectLst/>
                <a:latin typeface="verdana" panose="020B0604030504040204" pitchFamily="34" charset="0"/>
              </a:rPr>
              <a:t>"hello"</a:t>
            </a:r>
            <a:r>
              <a:rPr lang="en-IN" sz="2400" b="0" i="0" dirty="0">
                <a:solidFill>
                  <a:srgbClr val="000000"/>
                </a:solidFill>
                <a:effectLst/>
                <a:latin typeface="verdana" panose="020B0604030504040204" pitchFamily="34" charset="0"/>
              </a:rPr>
              <a:t>);    </a:t>
            </a:r>
          </a:p>
          <a:p>
            <a:pPr marL="0" indent="0" algn="l">
              <a:buNone/>
            </a:pPr>
            <a:r>
              <a:rPr lang="en-IN" sz="2400" b="0" i="0" dirty="0">
                <a:solidFill>
                  <a:srgbClr val="000000"/>
                </a:solidFill>
                <a:effectLst/>
                <a:highlight>
                  <a:srgbClr val="FF00FF"/>
                </a:highlight>
                <a:latin typeface="verdana" panose="020B0604030504040204" pitchFamily="34" charset="0"/>
              </a:rPr>
              <a:t>String s = (String) </a:t>
            </a:r>
            <a:r>
              <a:rPr lang="en-IN" sz="2400" b="0" i="0" dirty="0" err="1">
                <a:solidFill>
                  <a:srgbClr val="000000"/>
                </a:solidFill>
                <a:effectLst/>
                <a:highlight>
                  <a:srgbClr val="FF00FF"/>
                </a:highlight>
                <a:latin typeface="verdana" panose="020B0604030504040204" pitchFamily="34" charset="0"/>
              </a:rPr>
              <a:t>list.get</a:t>
            </a:r>
            <a:r>
              <a:rPr lang="en-IN" sz="2400" b="0" i="0" dirty="0">
                <a:solidFill>
                  <a:srgbClr val="000000"/>
                </a:solidFill>
                <a:effectLst/>
                <a:highlight>
                  <a:srgbClr val="FF00FF"/>
                </a:highlight>
                <a:latin typeface="verdana" panose="020B0604030504040204" pitchFamily="34" charset="0"/>
              </a:rPr>
              <a:t>(</a:t>
            </a:r>
            <a:r>
              <a:rPr lang="en-IN" sz="2400" b="0" i="0" dirty="0">
                <a:solidFill>
                  <a:srgbClr val="C00000"/>
                </a:solidFill>
                <a:effectLst/>
                <a:highlight>
                  <a:srgbClr val="FF00FF"/>
                </a:highlight>
                <a:latin typeface="verdana" panose="020B0604030504040204" pitchFamily="34" charset="0"/>
              </a:rPr>
              <a:t>0</a:t>
            </a:r>
            <a:r>
              <a:rPr lang="en-IN" sz="2400" b="0" i="0" dirty="0">
                <a:solidFill>
                  <a:srgbClr val="000000"/>
                </a:solidFill>
                <a:effectLst/>
                <a:highlight>
                  <a:srgbClr val="FF00FF"/>
                </a:highlight>
                <a:latin typeface="verdana" panose="020B0604030504040204" pitchFamily="34" charset="0"/>
              </a:rPr>
              <a:t>);</a:t>
            </a:r>
            <a:r>
              <a:rPr lang="en-IN" sz="2400" b="0" i="0" dirty="0">
                <a:solidFill>
                  <a:srgbClr val="008200"/>
                </a:solidFill>
                <a:effectLst/>
                <a:highlight>
                  <a:srgbClr val="FF00FF"/>
                </a:highlight>
                <a:latin typeface="verdana" panose="020B0604030504040204" pitchFamily="34" charset="0"/>
              </a:rPr>
              <a:t>//typecasting  </a:t>
            </a:r>
            <a:r>
              <a:rPr lang="en-IN" sz="2400" b="0" i="0" dirty="0">
                <a:solidFill>
                  <a:srgbClr val="000000"/>
                </a:solidFill>
                <a:effectLst/>
                <a:highlight>
                  <a:srgbClr val="FF00FF"/>
                </a:highlight>
                <a:latin typeface="verdana" panose="020B0604030504040204" pitchFamily="34" charset="0"/>
              </a:rPr>
              <a:t> </a:t>
            </a:r>
          </a:p>
          <a:p>
            <a:pPr marL="0" indent="0" algn="l">
              <a:buNone/>
            </a:pPr>
            <a:r>
              <a:rPr lang="en-IN" sz="2400" b="0" i="0" dirty="0">
                <a:solidFill>
                  <a:srgbClr val="000000"/>
                </a:solidFill>
                <a:effectLst/>
                <a:highlight>
                  <a:srgbClr val="FFFF00"/>
                </a:highlight>
                <a:latin typeface="verdana" panose="020B0604030504040204" pitchFamily="34" charset="0"/>
              </a:rPr>
              <a:t> </a:t>
            </a:r>
          </a:p>
          <a:p>
            <a:pPr marL="0" indent="0" algn="l">
              <a:buNone/>
            </a:pPr>
            <a:r>
              <a:rPr lang="en-IN" sz="2400" b="0" i="0" dirty="0">
                <a:solidFill>
                  <a:srgbClr val="000000"/>
                </a:solidFill>
                <a:effectLst/>
                <a:latin typeface="verdana" panose="020B0604030504040204" pitchFamily="34" charset="0"/>
              </a:rPr>
              <a:t>After Generics, we don't need to typecast the object.  </a:t>
            </a:r>
          </a:p>
          <a:p>
            <a:pPr marL="0" indent="0" algn="l">
              <a:buNone/>
            </a:pPr>
            <a:r>
              <a:rPr lang="en-IN" sz="2400" b="0" i="0" dirty="0">
                <a:solidFill>
                  <a:srgbClr val="000000"/>
                </a:solidFill>
                <a:effectLst/>
                <a:latin typeface="verdana" panose="020B0604030504040204" pitchFamily="34" charset="0"/>
              </a:rPr>
              <a:t>List&lt;String&gt; list = </a:t>
            </a:r>
            <a:r>
              <a:rPr lang="en-IN" sz="2400" b="1" i="0" dirty="0">
                <a:solidFill>
                  <a:srgbClr val="006699"/>
                </a:solidFill>
                <a:effectLst/>
                <a:latin typeface="verdana" panose="020B0604030504040204" pitchFamily="34" charset="0"/>
              </a:rPr>
              <a:t>new</a:t>
            </a:r>
            <a:r>
              <a:rPr lang="en-IN" sz="2400" b="0" i="0" dirty="0">
                <a:solidFill>
                  <a:srgbClr val="000000"/>
                </a:solidFill>
                <a:effectLst/>
                <a:latin typeface="verdana" panose="020B0604030504040204" pitchFamily="34" charset="0"/>
              </a:rPr>
              <a:t> </a:t>
            </a:r>
            <a:r>
              <a:rPr lang="en-IN" sz="2400" b="0" i="0" dirty="0" err="1">
                <a:solidFill>
                  <a:srgbClr val="000000"/>
                </a:solidFill>
                <a:effectLst/>
                <a:latin typeface="verdana" panose="020B0604030504040204" pitchFamily="34" charset="0"/>
              </a:rPr>
              <a:t>ArrayList</a:t>
            </a:r>
            <a:r>
              <a:rPr lang="en-IN" sz="2400" b="0" i="0" dirty="0">
                <a:solidFill>
                  <a:srgbClr val="000000"/>
                </a:solidFill>
                <a:effectLst/>
                <a:latin typeface="verdana" panose="020B0604030504040204" pitchFamily="34" charset="0"/>
              </a:rPr>
              <a:t>&lt;String&gt;();    </a:t>
            </a:r>
          </a:p>
          <a:p>
            <a:pPr marL="0" indent="0" algn="l">
              <a:buNone/>
            </a:pPr>
            <a:r>
              <a:rPr lang="en-IN" sz="2400" b="0" i="0" dirty="0" err="1">
                <a:solidFill>
                  <a:srgbClr val="000000"/>
                </a:solidFill>
                <a:effectLst/>
                <a:latin typeface="verdana" panose="020B0604030504040204" pitchFamily="34" charset="0"/>
              </a:rPr>
              <a:t>list.add</a:t>
            </a:r>
            <a:r>
              <a:rPr lang="en-IN" sz="2400" b="0" i="0" dirty="0">
                <a:solidFill>
                  <a:srgbClr val="000000"/>
                </a:solidFill>
                <a:effectLst/>
                <a:latin typeface="verdana" panose="020B0604030504040204" pitchFamily="34" charset="0"/>
              </a:rPr>
              <a:t>(</a:t>
            </a:r>
            <a:r>
              <a:rPr lang="en-IN" sz="2400" b="0" i="0" dirty="0">
                <a:solidFill>
                  <a:srgbClr val="0000FF"/>
                </a:solidFill>
                <a:effectLst/>
                <a:latin typeface="verdana" panose="020B0604030504040204" pitchFamily="34" charset="0"/>
              </a:rPr>
              <a:t>"hello"</a:t>
            </a:r>
            <a:r>
              <a:rPr lang="en-IN" sz="2400" b="0" i="0" dirty="0">
                <a:solidFill>
                  <a:srgbClr val="000000"/>
                </a:solidFill>
                <a:effectLst/>
                <a:latin typeface="verdana" panose="020B0604030504040204" pitchFamily="34" charset="0"/>
              </a:rPr>
              <a:t>);    </a:t>
            </a:r>
          </a:p>
          <a:p>
            <a:pPr marL="0" indent="0" algn="l">
              <a:buNone/>
            </a:pPr>
            <a:r>
              <a:rPr lang="en-IN" sz="2400" b="0" i="0" dirty="0">
                <a:solidFill>
                  <a:srgbClr val="000000"/>
                </a:solidFill>
                <a:effectLst/>
                <a:highlight>
                  <a:srgbClr val="FF00FF"/>
                </a:highlight>
                <a:latin typeface="verdana" panose="020B0604030504040204" pitchFamily="34" charset="0"/>
              </a:rPr>
              <a:t>String s = </a:t>
            </a:r>
            <a:r>
              <a:rPr lang="en-IN" sz="2400" b="0" i="0" dirty="0" err="1">
                <a:solidFill>
                  <a:srgbClr val="000000"/>
                </a:solidFill>
                <a:effectLst/>
                <a:highlight>
                  <a:srgbClr val="FF00FF"/>
                </a:highlight>
                <a:latin typeface="verdana" panose="020B0604030504040204" pitchFamily="34" charset="0"/>
              </a:rPr>
              <a:t>list.get</a:t>
            </a:r>
            <a:r>
              <a:rPr lang="en-IN" sz="2400" b="0" i="0" dirty="0">
                <a:solidFill>
                  <a:srgbClr val="000000"/>
                </a:solidFill>
                <a:effectLst/>
                <a:highlight>
                  <a:srgbClr val="FF00FF"/>
                </a:highlight>
                <a:latin typeface="verdana" panose="020B0604030504040204" pitchFamily="34" charset="0"/>
              </a:rPr>
              <a:t>(</a:t>
            </a:r>
            <a:r>
              <a:rPr lang="en-IN" sz="2400" b="0" i="0" dirty="0">
                <a:solidFill>
                  <a:srgbClr val="C00000"/>
                </a:solidFill>
                <a:effectLst/>
                <a:highlight>
                  <a:srgbClr val="FF00FF"/>
                </a:highlight>
                <a:latin typeface="verdana" panose="020B0604030504040204" pitchFamily="34" charset="0"/>
              </a:rPr>
              <a:t>0</a:t>
            </a:r>
            <a:r>
              <a:rPr lang="en-IN" sz="2400" b="0" i="0" dirty="0">
                <a:solidFill>
                  <a:srgbClr val="000000"/>
                </a:solidFill>
                <a:effectLst/>
                <a:highlight>
                  <a:srgbClr val="FF00FF"/>
                </a:highlight>
                <a:latin typeface="verdana" panose="020B0604030504040204" pitchFamily="34" charset="0"/>
              </a:rPr>
              <a:t>);  </a:t>
            </a:r>
            <a:r>
              <a:rPr lang="en-IN" sz="2400" b="0" i="0" dirty="0">
                <a:solidFill>
                  <a:srgbClr val="000000"/>
                </a:solidFill>
                <a:effectLst/>
                <a:latin typeface="verdana" panose="020B0604030504040204" pitchFamily="34" charset="0"/>
              </a:rPr>
              <a:t>  </a:t>
            </a:r>
          </a:p>
          <a:p>
            <a:pPr marL="0" indent="0" algn="l">
              <a:buNone/>
            </a:pPr>
            <a:r>
              <a:rPr lang="en-US" sz="2800" b="0" i="0" dirty="0">
                <a:solidFill>
                  <a:srgbClr val="000000"/>
                </a:solidFill>
                <a:effectLst/>
                <a:latin typeface="verdana" panose="020B0604030504040204" pitchFamily="34" charset="0"/>
              </a:rPr>
              <a:t> </a:t>
            </a:r>
          </a:p>
          <a:p>
            <a:pPr marL="0" indent="0" algn="l">
              <a:buNone/>
            </a:pPr>
            <a:endParaRPr lang="en-IN" sz="3600" dirty="0"/>
          </a:p>
        </p:txBody>
      </p:sp>
    </p:spTree>
    <p:extLst>
      <p:ext uri="{BB962C8B-B14F-4D97-AF65-F5344CB8AC3E}">
        <p14:creationId xmlns:p14="http://schemas.microsoft.com/office/powerpoint/2010/main" val="3517796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1"/>
            <a:ext cx="9601200" cy="958788"/>
          </a:xfrm>
        </p:spPr>
        <p:txBody>
          <a:bodyPr>
            <a:noAutofit/>
          </a:bodyPr>
          <a:lstStyle/>
          <a:p>
            <a:pPr algn="ctr"/>
            <a:r>
              <a:rPr lang="en-IN" sz="5400" b="1" dirty="0"/>
              <a:t>The Collection Interface</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038687" y="1162975"/>
            <a:ext cx="11043822" cy="5566299"/>
          </a:xfrm>
        </p:spPr>
        <p:txBody>
          <a:bodyPr/>
          <a:lstStyle/>
          <a:p>
            <a:pPr marL="0" indent="0" algn="l">
              <a:buNone/>
            </a:pPr>
            <a:r>
              <a:rPr lang="en-IN" sz="2400" b="1" i="0" u="sng" strike="noStrike" baseline="0" dirty="0">
                <a:latin typeface="FranklinGothic-DemiCnd"/>
              </a:rPr>
              <a:t>The Collection Interface</a:t>
            </a:r>
          </a:p>
          <a:p>
            <a:r>
              <a:rPr lang="en-US" sz="2400" b="1" i="0" u="sng" strike="noStrike" baseline="0" dirty="0" err="1">
                <a:latin typeface="FranklinGothic-DemiCnd"/>
              </a:rPr>
              <a:t>java.util.Collection</a:t>
            </a:r>
            <a:r>
              <a:rPr lang="en-US" sz="2400" b="1" i="0" u="sng" strike="noStrike" baseline="0" dirty="0">
                <a:latin typeface="FranklinGothic-DemiCnd"/>
              </a:rPr>
              <a:t> is the root interface in the collections hierarchy.</a:t>
            </a:r>
            <a:endParaRPr lang="en-IN" sz="2400" b="1" i="0" u="sng" strike="noStrike" baseline="0" dirty="0">
              <a:latin typeface="FranklinGothic-DemiCnd"/>
            </a:endParaRPr>
          </a:p>
          <a:p>
            <a:pPr algn="just"/>
            <a:r>
              <a:rPr lang="en-US" dirty="0">
                <a:latin typeface="Palatino-Roman"/>
              </a:rPr>
              <a:t>The Collection interface is the interface which is implemented by all the classes in the collection framework. </a:t>
            </a:r>
          </a:p>
          <a:p>
            <a:pPr algn="just"/>
            <a:r>
              <a:rPr lang="en-US" dirty="0">
                <a:latin typeface="Palatino-Roman"/>
              </a:rPr>
              <a:t>It declares the methods that every collection will have. In other words, we can say that the Collection interface builds the foundation on which the collection framework depends.</a:t>
            </a:r>
            <a:endParaRPr lang="en-IN" dirty="0">
              <a:latin typeface="Palatino-Roman"/>
            </a:endParaRPr>
          </a:p>
          <a:p>
            <a:pPr algn="just"/>
            <a:r>
              <a:rPr lang="en-US" b="1" i="0" u="none" strike="noStrike" baseline="0" dirty="0">
                <a:latin typeface="Palatino-Bold"/>
              </a:rPr>
              <a:t>Collection </a:t>
            </a:r>
            <a:r>
              <a:rPr lang="en-US" b="0" i="0" u="none" strike="noStrike" baseline="0" dirty="0">
                <a:latin typeface="Palatino-Roman"/>
              </a:rPr>
              <a:t>is a generic interface that has this declaration:</a:t>
            </a:r>
          </a:p>
          <a:p>
            <a:pPr algn="just"/>
            <a:r>
              <a:rPr lang="en-IN" b="0" i="0" u="none" strike="noStrike" baseline="0" dirty="0">
                <a:highlight>
                  <a:srgbClr val="FFFF00"/>
                </a:highlight>
                <a:latin typeface="Palatino-Roman"/>
              </a:rPr>
              <a:t>interface Collection&lt;E&gt;</a:t>
            </a:r>
          </a:p>
          <a:p>
            <a:pPr algn="just"/>
            <a:r>
              <a:rPr lang="en-US" b="1" i="0" u="none" strike="noStrike" baseline="0" dirty="0">
                <a:latin typeface="Palatino-Bold"/>
              </a:rPr>
              <a:t>E </a:t>
            </a:r>
            <a:r>
              <a:rPr lang="en-US" b="0" i="0" u="none" strike="noStrike" baseline="0" dirty="0">
                <a:latin typeface="Palatino-Roman"/>
              </a:rPr>
              <a:t>specifies the type of objects that the collection will hold.</a:t>
            </a:r>
          </a:p>
          <a:p>
            <a:pPr algn="just"/>
            <a:r>
              <a:rPr lang="en-IN" b="1" i="0" u="none" strike="noStrike" baseline="0" dirty="0">
                <a:latin typeface="Palatino-Bold"/>
              </a:rPr>
              <a:t>Collection </a:t>
            </a:r>
            <a:r>
              <a:rPr lang="en-IN" b="0" i="0" u="none" strike="noStrike" baseline="0" dirty="0">
                <a:latin typeface="Palatino-Roman"/>
              </a:rPr>
              <a:t>extends the </a:t>
            </a:r>
            <a:r>
              <a:rPr lang="en-US" b="1" i="0" u="none" strike="noStrike" baseline="0" dirty="0" err="1">
                <a:latin typeface="Palatino-Bold"/>
              </a:rPr>
              <a:t>Iterable</a:t>
            </a:r>
            <a:r>
              <a:rPr lang="en-US" b="1" i="0" u="none" strike="noStrike" baseline="0" dirty="0">
                <a:latin typeface="Palatino-Bold"/>
              </a:rPr>
              <a:t> </a:t>
            </a:r>
            <a:r>
              <a:rPr lang="en-US" b="0" i="0" u="none" strike="noStrike" baseline="0" dirty="0">
                <a:latin typeface="Palatino-Roman"/>
              </a:rPr>
              <a:t>interface. This means that all collections can be cycled through by use of the for-each </a:t>
            </a:r>
            <a:r>
              <a:rPr lang="en-IN" b="0" i="0" u="none" strike="noStrike" baseline="0" dirty="0">
                <a:latin typeface="Palatino-Roman"/>
              </a:rPr>
              <a:t>style </a:t>
            </a:r>
            <a:r>
              <a:rPr lang="en-IN" b="1" i="0" u="none" strike="noStrike" baseline="0" dirty="0">
                <a:latin typeface="Palatino-Bold"/>
              </a:rPr>
              <a:t>for </a:t>
            </a:r>
            <a:r>
              <a:rPr lang="en-IN" b="0" i="0" u="none" strike="noStrike" baseline="0" dirty="0">
                <a:latin typeface="Palatino-Roman"/>
              </a:rPr>
              <a:t>loop.</a:t>
            </a:r>
          </a:p>
          <a:p>
            <a:pPr algn="just"/>
            <a:r>
              <a:rPr lang="en-US" b="1" i="0" u="none" strike="noStrike" baseline="0" dirty="0">
                <a:latin typeface="Palatino-Bold"/>
              </a:rPr>
              <a:t>Collection </a:t>
            </a:r>
            <a:r>
              <a:rPr lang="en-US" b="0" i="0" u="none" strike="noStrike" baseline="0" dirty="0">
                <a:latin typeface="Palatino-Roman"/>
              </a:rPr>
              <a:t>declares the core methods that all collections will have</a:t>
            </a:r>
            <a:r>
              <a:rPr lang="en-IN" dirty="0">
                <a:latin typeface="Palatino-Roman"/>
              </a:rPr>
              <a:t>.</a:t>
            </a:r>
            <a:endParaRPr lang="en-IN" dirty="0">
              <a:highlight>
                <a:srgbClr val="FFFF00"/>
              </a:highlight>
            </a:endParaRPr>
          </a:p>
        </p:txBody>
      </p:sp>
    </p:spTree>
    <p:extLst>
      <p:ext uri="{BB962C8B-B14F-4D97-AF65-F5344CB8AC3E}">
        <p14:creationId xmlns:p14="http://schemas.microsoft.com/office/powerpoint/2010/main" val="4290727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213065"/>
            <a:ext cx="9601200" cy="807868"/>
          </a:xfrm>
        </p:spPr>
        <p:txBody>
          <a:bodyPr>
            <a:noAutofit/>
          </a:bodyPr>
          <a:lstStyle/>
          <a:p>
            <a:pPr algn="ctr"/>
            <a:r>
              <a:rPr lang="en-IN" sz="5400" b="1" dirty="0"/>
              <a:t>The Collection Interface</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958789" y="1518082"/>
            <a:ext cx="10946166" cy="5202314"/>
          </a:xfrm>
        </p:spPr>
        <p:txBody>
          <a:bodyPr>
            <a:normAutofit/>
          </a:bodyPr>
          <a:lstStyle/>
          <a:p>
            <a:pPr algn="just"/>
            <a:r>
              <a:rPr lang="en-US" sz="2400" b="0" i="0" u="none" strike="noStrike" baseline="0" dirty="0">
                <a:latin typeface="Palatino-Roman"/>
              </a:rPr>
              <a:t>. </a:t>
            </a:r>
          </a:p>
        </p:txBody>
      </p:sp>
      <p:graphicFrame>
        <p:nvGraphicFramePr>
          <p:cNvPr id="5" name="Table 5">
            <a:extLst>
              <a:ext uri="{FF2B5EF4-FFF2-40B4-BE49-F238E27FC236}">
                <a16:creationId xmlns:a16="http://schemas.microsoft.com/office/drawing/2014/main" id="{CA768A0C-3272-48F9-9473-21A7FED2F639}"/>
              </a:ext>
            </a:extLst>
          </p:cNvPr>
          <p:cNvGraphicFramePr>
            <a:graphicFrameLocks noGrp="1"/>
          </p:cNvGraphicFramePr>
          <p:nvPr>
            <p:extLst>
              <p:ext uri="{D42A27DB-BD31-4B8C-83A1-F6EECF244321}">
                <p14:modId xmlns:p14="http://schemas.microsoft.com/office/powerpoint/2010/main" val="1818972100"/>
              </p:ext>
            </p:extLst>
          </p:nvPr>
        </p:nvGraphicFramePr>
        <p:xfrm>
          <a:off x="1056443" y="1251752"/>
          <a:ext cx="10662081" cy="4675308"/>
        </p:xfrm>
        <a:graphic>
          <a:graphicData uri="http://schemas.openxmlformats.org/drawingml/2006/table">
            <a:tbl>
              <a:tblPr firstRow="1" bandRow="1">
                <a:tableStyleId>{5C22544A-7EE6-4342-B048-85BDC9FD1C3A}</a:tableStyleId>
              </a:tblPr>
              <a:tblGrid>
                <a:gridCol w="10662081">
                  <a:extLst>
                    <a:ext uri="{9D8B030D-6E8A-4147-A177-3AD203B41FA5}">
                      <a16:colId xmlns:a16="http://schemas.microsoft.com/office/drawing/2014/main" val="2860324662"/>
                    </a:ext>
                  </a:extLst>
                </a:gridCol>
              </a:tblGrid>
              <a:tr h="425028">
                <a:tc>
                  <a:txBody>
                    <a:bodyPr/>
                    <a:lstStyle/>
                    <a:p>
                      <a:r>
                        <a:rPr lang="en-IN" sz="1800" b="0" i="0" u="none" strike="noStrike" baseline="0" dirty="0">
                          <a:latin typeface="Palatino-Roman"/>
                        </a:rPr>
                        <a:t>Several of these methods </a:t>
                      </a:r>
                      <a:r>
                        <a:rPr lang="en-US" sz="1800" b="0" i="0" u="none" strike="noStrike" baseline="0" dirty="0">
                          <a:latin typeface="Palatino-Roman"/>
                        </a:rPr>
                        <a:t>can throw an </a:t>
                      </a:r>
                      <a:r>
                        <a:rPr lang="en-US" sz="1800" b="1" i="0" u="none" strike="noStrike" baseline="0" dirty="0" err="1">
                          <a:latin typeface="Palatino-Bold"/>
                        </a:rPr>
                        <a:t>UnsupportedOperationException</a:t>
                      </a:r>
                      <a:endParaRPr lang="en-IN" dirty="0"/>
                    </a:p>
                  </a:txBody>
                  <a:tcPr/>
                </a:tc>
                <a:extLst>
                  <a:ext uri="{0D108BD9-81ED-4DB2-BD59-A6C34878D82A}">
                    <a16:rowId xmlns:a16="http://schemas.microsoft.com/office/drawing/2014/main" val="4060437495"/>
                  </a:ext>
                </a:extLst>
              </a:tr>
              <a:tr h="1381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Palatino-Roman"/>
                        </a:rPr>
                        <a:t>A </a:t>
                      </a:r>
                      <a:r>
                        <a:rPr lang="en-US" sz="1800" b="1" i="0" u="none" strike="noStrike" baseline="0" dirty="0" err="1">
                          <a:latin typeface="Palatino-Bold"/>
                        </a:rPr>
                        <a:t>ClassCastException</a:t>
                      </a:r>
                      <a:r>
                        <a:rPr lang="en-US" sz="1800" b="1" i="0" u="none" strike="noStrike" baseline="0" dirty="0">
                          <a:latin typeface="Palatino-Bold"/>
                        </a:rPr>
                        <a:t> </a:t>
                      </a:r>
                      <a:r>
                        <a:rPr lang="en-US" sz="1800" b="0" i="0" u="none" strike="noStrike" baseline="0" dirty="0">
                          <a:latin typeface="Palatino-Roman"/>
                        </a:rPr>
                        <a:t>is generated when one object is incompatible with another, such as when an attempt is made to add an incompatible object to a collection.</a:t>
                      </a:r>
                    </a:p>
                    <a:p>
                      <a:endParaRPr lang="en-IN" dirty="0"/>
                    </a:p>
                  </a:txBody>
                  <a:tcPr/>
                </a:tc>
                <a:extLst>
                  <a:ext uri="{0D108BD9-81ED-4DB2-BD59-A6C34878D82A}">
                    <a16:rowId xmlns:a16="http://schemas.microsoft.com/office/drawing/2014/main" val="572816037"/>
                  </a:ext>
                </a:extLst>
              </a:tr>
              <a:tr h="1062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Palatino-Roman"/>
                        </a:rPr>
                        <a:t>A </a:t>
                      </a:r>
                      <a:r>
                        <a:rPr lang="en-US" sz="1800" b="1" i="0" u="none" strike="noStrike" baseline="0" dirty="0" err="1">
                          <a:latin typeface="Palatino-Bold"/>
                        </a:rPr>
                        <a:t>NullPointerException</a:t>
                      </a:r>
                      <a:r>
                        <a:rPr lang="en-US" sz="1800" b="1" i="0" u="none" strike="noStrike" baseline="0" dirty="0">
                          <a:latin typeface="Palatino-Bold"/>
                        </a:rPr>
                        <a:t> </a:t>
                      </a:r>
                      <a:r>
                        <a:rPr lang="en-US" sz="1800" b="0" i="0" u="none" strike="noStrike" baseline="0" dirty="0">
                          <a:latin typeface="Palatino-Roman"/>
                        </a:rPr>
                        <a:t>is thrown if an attempt is made to store a </a:t>
                      </a:r>
                      <a:r>
                        <a:rPr lang="en-US" sz="1800" b="1" i="0" u="none" strike="noStrike" baseline="0" dirty="0">
                          <a:latin typeface="Palatino-Bold"/>
                        </a:rPr>
                        <a:t>null </a:t>
                      </a:r>
                      <a:r>
                        <a:rPr lang="en-US" sz="1800" b="0" i="0" u="none" strike="noStrike" baseline="0" dirty="0">
                          <a:latin typeface="Palatino-Roman"/>
                        </a:rPr>
                        <a:t>object and </a:t>
                      </a:r>
                      <a:r>
                        <a:rPr lang="en-US" sz="1800" b="1" i="0" u="none" strike="noStrike" baseline="0" dirty="0">
                          <a:latin typeface="Palatino-Bold"/>
                        </a:rPr>
                        <a:t>null </a:t>
                      </a:r>
                      <a:r>
                        <a:rPr lang="en-US" sz="1800" b="0" i="0" u="none" strike="noStrike" baseline="0" dirty="0">
                          <a:latin typeface="Palatino-Roman"/>
                        </a:rPr>
                        <a:t>elements are not allowed in the collection.</a:t>
                      </a:r>
                    </a:p>
                    <a:p>
                      <a:endParaRPr lang="en-IN" dirty="0"/>
                    </a:p>
                  </a:txBody>
                  <a:tcPr/>
                </a:tc>
                <a:extLst>
                  <a:ext uri="{0D108BD9-81ED-4DB2-BD59-A6C34878D82A}">
                    <a16:rowId xmlns:a16="http://schemas.microsoft.com/office/drawing/2014/main" val="4061317192"/>
                  </a:ext>
                </a:extLst>
              </a:tr>
              <a:tr h="743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Palatino-Roman"/>
                        </a:rPr>
                        <a:t>An </a:t>
                      </a:r>
                      <a:r>
                        <a:rPr lang="en-US" sz="1800" b="1" i="0" u="none" strike="noStrike" baseline="0" dirty="0" err="1">
                          <a:latin typeface="Palatino-Bold"/>
                        </a:rPr>
                        <a:t>IllegalArgumentException</a:t>
                      </a:r>
                      <a:r>
                        <a:rPr lang="en-US" sz="1800" b="1" i="0" u="none" strike="noStrike" baseline="0" dirty="0">
                          <a:latin typeface="Palatino-Bold"/>
                        </a:rPr>
                        <a:t> </a:t>
                      </a:r>
                      <a:r>
                        <a:rPr lang="en-US" sz="1800" b="0" i="0" u="none" strike="noStrike" baseline="0" dirty="0">
                          <a:latin typeface="Palatino-Roman"/>
                        </a:rPr>
                        <a:t>is thrown if an invalid argument is used.</a:t>
                      </a:r>
                    </a:p>
                    <a:p>
                      <a:endParaRPr lang="en-IN" dirty="0"/>
                    </a:p>
                  </a:txBody>
                  <a:tcPr/>
                </a:tc>
                <a:extLst>
                  <a:ext uri="{0D108BD9-81ED-4DB2-BD59-A6C34878D82A}">
                    <a16:rowId xmlns:a16="http://schemas.microsoft.com/office/drawing/2014/main" val="3068130969"/>
                  </a:ext>
                </a:extLst>
              </a:tr>
              <a:tr h="1062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Palatino-Roman"/>
                        </a:rPr>
                        <a:t>An </a:t>
                      </a:r>
                      <a:r>
                        <a:rPr lang="en-US" sz="1800" b="1" i="0" u="none" strike="noStrike" baseline="0" dirty="0" err="1">
                          <a:latin typeface="Palatino-Bold"/>
                        </a:rPr>
                        <a:t>IllegalStateException</a:t>
                      </a:r>
                      <a:r>
                        <a:rPr lang="en-US" sz="1800" b="1" i="0" u="none" strike="noStrike" baseline="0" dirty="0">
                          <a:latin typeface="Palatino-Bold"/>
                        </a:rPr>
                        <a:t> </a:t>
                      </a:r>
                      <a:r>
                        <a:rPr lang="en-US" sz="1800" b="0" i="0" u="none" strike="noStrike" baseline="0" dirty="0">
                          <a:latin typeface="Palatino-Roman"/>
                        </a:rPr>
                        <a:t>is thrown if an attempt is made to add an element to a fixed-length collection that is full.</a:t>
                      </a:r>
                      <a:endParaRPr lang="en-IN" sz="2000" dirty="0">
                        <a:highlight>
                          <a:srgbClr val="FFFF00"/>
                        </a:highlight>
                      </a:endParaRPr>
                    </a:p>
                    <a:p>
                      <a:endParaRPr lang="en-IN" dirty="0"/>
                    </a:p>
                  </a:txBody>
                  <a:tcPr/>
                </a:tc>
                <a:extLst>
                  <a:ext uri="{0D108BD9-81ED-4DB2-BD59-A6C34878D82A}">
                    <a16:rowId xmlns:a16="http://schemas.microsoft.com/office/drawing/2014/main" val="4062529636"/>
                  </a:ext>
                </a:extLst>
              </a:tr>
            </a:tbl>
          </a:graphicData>
        </a:graphic>
      </p:graphicFrame>
    </p:spTree>
    <p:extLst>
      <p:ext uri="{BB962C8B-B14F-4D97-AF65-F5344CB8AC3E}">
        <p14:creationId xmlns:p14="http://schemas.microsoft.com/office/powerpoint/2010/main" val="265950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3CD1-C691-4DA1-8A9E-FA5E4FAC967A}"/>
              </a:ext>
            </a:extLst>
          </p:cNvPr>
          <p:cNvSpPr>
            <a:spLocks noGrp="1"/>
          </p:cNvSpPr>
          <p:nvPr>
            <p:ph type="title"/>
          </p:nvPr>
        </p:nvSpPr>
        <p:spPr>
          <a:xfrm>
            <a:off x="1371600" y="363984"/>
            <a:ext cx="9601200" cy="701336"/>
          </a:xfrm>
        </p:spPr>
        <p:txBody>
          <a:bodyPr>
            <a:normAutofit/>
          </a:bodyPr>
          <a:lstStyle/>
          <a:p>
            <a:r>
              <a:rPr lang="en-US" dirty="0"/>
              <a:t>SYLLABUS</a:t>
            </a:r>
            <a:endParaRPr lang="en-IN" dirty="0"/>
          </a:p>
        </p:txBody>
      </p:sp>
      <p:sp>
        <p:nvSpPr>
          <p:cNvPr id="3" name="Content Placeholder 2">
            <a:extLst>
              <a:ext uri="{FF2B5EF4-FFF2-40B4-BE49-F238E27FC236}">
                <a16:creationId xmlns:a16="http://schemas.microsoft.com/office/drawing/2014/main" id="{52FD5DEF-AAE0-4A35-AC64-6CA48B724AC7}"/>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8697A222-56ED-44B3-BD59-5FDCC18B9967}"/>
              </a:ext>
            </a:extLst>
          </p:cNvPr>
          <p:cNvPicPr>
            <a:picLocks noChangeAspect="1"/>
          </p:cNvPicPr>
          <p:nvPr/>
        </p:nvPicPr>
        <p:blipFill>
          <a:blip r:embed="rId2"/>
          <a:stretch>
            <a:fillRect/>
          </a:stretch>
        </p:blipFill>
        <p:spPr>
          <a:xfrm>
            <a:off x="1219200" y="1376039"/>
            <a:ext cx="10694633" cy="4811332"/>
          </a:xfrm>
          <a:prstGeom prst="rect">
            <a:avLst/>
          </a:prstGeom>
        </p:spPr>
      </p:pic>
    </p:spTree>
    <p:extLst>
      <p:ext uri="{BB962C8B-B14F-4D97-AF65-F5344CB8AC3E}">
        <p14:creationId xmlns:p14="http://schemas.microsoft.com/office/powerpoint/2010/main" val="673908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6"/>
            <a:ext cx="9601200" cy="892205"/>
          </a:xfrm>
        </p:spPr>
        <p:txBody>
          <a:bodyPr>
            <a:noAutofit/>
          </a:bodyPr>
          <a:lstStyle/>
          <a:p>
            <a:pPr algn="ctr"/>
            <a:r>
              <a:rPr lang="en-IN" sz="5400" b="1" dirty="0"/>
              <a:t>The Collection Interface</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685753" cy="6019060"/>
          </a:xfrm>
        </p:spPr>
        <p:txBody>
          <a:bodyPr/>
          <a:lstStyle/>
          <a:p>
            <a:pPr algn="l"/>
            <a:endParaRPr lang="en-IN" dirty="0">
              <a:highlight>
                <a:srgbClr val="FFFF00"/>
              </a:highlight>
            </a:endParaRPr>
          </a:p>
        </p:txBody>
      </p:sp>
      <p:pic>
        <p:nvPicPr>
          <p:cNvPr id="4" name="Picture 3">
            <a:extLst>
              <a:ext uri="{FF2B5EF4-FFF2-40B4-BE49-F238E27FC236}">
                <a16:creationId xmlns:a16="http://schemas.microsoft.com/office/drawing/2014/main" id="{A6264F0D-0891-4D4D-B561-62AD915EB322}"/>
              </a:ext>
            </a:extLst>
          </p:cNvPr>
          <p:cNvPicPr>
            <a:picLocks noChangeAspect="1"/>
          </p:cNvPicPr>
          <p:nvPr/>
        </p:nvPicPr>
        <p:blipFill>
          <a:blip r:embed="rId2"/>
          <a:stretch>
            <a:fillRect/>
          </a:stretch>
        </p:blipFill>
        <p:spPr>
          <a:xfrm>
            <a:off x="1810872" y="701336"/>
            <a:ext cx="8061098" cy="5990743"/>
          </a:xfrm>
          <a:prstGeom prst="rect">
            <a:avLst/>
          </a:prstGeom>
        </p:spPr>
      </p:pic>
    </p:spTree>
    <p:extLst>
      <p:ext uri="{BB962C8B-B14F-4D97-AF65-F5344CB8AC3E}">
        <p14:creationId xmlns:p14="http://schemas.microsoft.com/office/powerpoint/2010/main" val="169261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sz="5400" b="1" dirty="0"/>
              <a:t>The Collection Interfaces</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972799" cy="6019060"/>
          </a:xfrm>
        </p:spPr>
        <p:txBody>
          <a:bodyPr/>
          <a:lstStyle/>
          <a:p>
            <a:pPr algn="l"/>
            <a:r>
              <a:rPr lang="en-US" dirty="0"/>
              <a:t>Objects are added to a collection by calling </a:t>
            </a:r>
            <a:r>
              <a:rPr lang="en-US" dirty="0">
                <a:highlight>
                  <a:srgbClr val="00FF00"/>
                </a:highlight>
              </a:rPr>
              <a:t>add( ). </a:t>
            </a:r>
          </a:p>
          <a:p>
            <a:pPr algn="l"/>
            <a:r>
              <a:rPr lang="en-US" dirty="0"/>
              <a:t>add( ) takes an argument </a:t>
            </a:r>
            <a:r>
              <a:rPr lang="en-US" dirty="0">
                <a:highlight>
                  <a:srgbClr val="FFFF00"/>
                </a:highlight>
              </a:rPr>
              <a:t>of type E</a:t>
            </a:r>
            <a:r>
              <a:rPr lang="en-US" dirty="0"/>
              <a:t>, which means that objects added to a collection must be compatible with the type of data expected by the collection. </a:t>
            </a:r>
          </a:p>
          <a:p>
            <a:pPr algn="l"/>
            <a:r>
              <a:rPr lang="en-US" dirty="0"/>
              <a:t>You can add the entire contents of one collection to another by calling </a:t>
            </a:r>
            <a:r>
              <a:rPr lang="en-US" dirty="0" err="1">
                <a:highlight>
                  <a:srgbClr val="00FF00"/>
                </a:highlight>
              </a:rPr>
              <a:t>addAll</a:t>
            </a:r>
            <a:r>
              <a:rPr lang="en-US" dirty="0">
                <a:highlight>
                  <a:srgbClr val="00FF00"/>
                </a:highlight>
              </a:rPr>
              <a:t>( ).</a:t>
            </a:r>
          </a:p>
          <a:p>
            <a:pPr algn="l"/>
            <a:r>
              <a:rPr lang="en-US" dirty="0"/>
              <a:t>You can remove an object by using </a:t>
            </a:r>
            <a:r>
              <a:rPr lang="en-US" dirty="0">
                <a:highlight>
                  <a:srgbClr val="00FF00"/>
                </a:highlight>
              </a:rPr>
              <a:t>remove</a:t>
            </a:r>
            <a:r>
              <a:rPr lang="en-US" dirty="0"/>
              <a:t>( ).</a:t>
            </a:r>
          </a:p>
          <a:p>
            <a:pPr algn="l"/>
            <a:r>
              <a:rPr lang="en-US" dirty="0"/>
              <a:t> To remove a group of objects, call </a:t>
            </a:r>
            <a:r>
              <a:rPr lang="en-US" dirty="0" err="1">
                <a:highlight>
                  <a:srgbClr val="00FF00"/>
                </a:highlight>
              </a:rPr>
              <a:t>removeAll</a:t>
            </a:r>
            <a:r>
              <a:rPr lang="en-US" dirty="0">
                <a:highlight>
                  <a:srgbClr val="00FF00"/>
                </a:highlight>
              </a:rPr>
              <a:t>( ).</a:t>
            </a:r>
          </a:p>
          <a:p>
            <a:pPr algn="l"/>
            <a:r>
              <a:rPr lang="en-US" dirty="0"/>
              <a:t> You can remove all elements except those of a specified group by calling </a:t>
            </a:r>
            <a:r>
              <a:rPr lang="en-US" dirty="0" err="1">
                <a:highlight>
                  <a:srgbClr val="00FF00"/>
                </a:highlight>
              </a:rPr>
              <a:t>retainAll</a:t>
            </a:r>
            <a:r>
              <a:rPr lang="en-US" dirty="0">
                <a:highlight>
                  <a:srgbClr val="00FF00"/>
                </a:highlight>
              </a:rPr>
              <a:t>( ). </a:t>
            </a:r>
          </a:p>
          <a:p>
            <a:pPr algn="l"/>
            <a:r>
              <a:rPr lang="en-US" dirty="0"/>
              <a:t>To empty a collection, call </a:t>
            </a:r>
            <a:r>
              <a:rPr lang="en-US" dirty="0">
                <a:highlight>
                  <a:srgbClr val="00FF00"/>
                </a:highlight>
              </a:rPr>
              <a:t>clear( ).</a:t>
            </a:r>
          </a:p>
          <a:p>
            <a:r>
              <a:rPr lang="en-US" dirty="0"/>
              <a:t>You can determine whether a collection contains a specific object by calling </a:t>
            </a:r>
            <a:r>
              <a:rPr lang="en-US" dirty="0">
                <a:highlight>
                  <a:srgbClr val="00FF00"/>
                </a:highlight>
              </a:rPr>
              <a:t>contains( ).</a:t>
            </a:r>
          </a:p>
          <a:p>
            <a:r>
              <a:rPr lang="en-US" dirty="0"/>
              <a:t>To determine whether one collection contains all the members of another, call </a:t>
            </a:r>
            <a:r>
              <a:rPr lang="en-US" dirty="0" err="1">
                <a:highlight>
                  <a:srgbClr val="00FF00"/>
                </a:highlight>
              </a:rPr>
              <a:t>containsAll</a:t>
            </a:r>
            <a:r>
              <a:rPr lang="en-US" dirty="0">
                <a:highlight>
                  <a:srgbClr val="00FF00"/>
                </a:highlight>
              </a:rPr>
              <a:t>( ).</a:t>
            </a:r>
          </a:p>
          <a:p>
            <a:r>
              <a:rPr lang="en-US" dirty="0"/>
              <a:t>You can determine when a collection is empty by calling </a:t>
            </a:r>
            <a:r>
              <a:rPr lang="en-US" dirty="0" err="1">
                <a:highlight>
                  <a:srgbClr val="00FF00"/>
                </a:highlight>
              </a:rPr>
              <a:t>isEmpty</a:t>
            </a:r>
            <a:r>
              <a:rPr lang="en-US" dirty="0">
                <a:highlight>
                  <a:srgbClr val="00FF00"/>
                </a:highlight>
              </a:rPr>
              <a:t>( ). </a:t>
            </a:r>
            <a:r>
              <a:rPr lang="en-US" dirty="0"/>
              <a:t>The number of elements</a:t>
            </a:r>
          </a:p>
          <a:p>
            <a:pPr marL="0" indent="0">
              <a:buNone/>
            </a:pPr>
            <a:r>
              <a:rPr lang="en-US" dirty="0"/>
              <a:t>      currently held in a collection can be determined by calling size( ).</a:t>
            </a:r>
            <a:endParaRPr lang="en-IN" dirty="0"/>
          </a:p>
        </p:txBody>
      </p:sp>
    </p:spTree>
    <p:extLst>
      <p:ext uri="{BB962C8B-B14F-4D97-AF65-F5344CB8AC3E}">
        <p14:creationId xmlns:p14="http://schemas.microsoft.com/office/powerpoint/2010/main" val="2080235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sz="5400" b="1" dirty="0"/>
              <a:t>The Collection Interfaces</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972799" cy="6019060"/>
          </a:xfrm>
        </p:spPr>
        <p:txBody>
          <a:bodyPr>
            <a:normAutofit fontScale="92500"/>
          </a:bodyPr>
          <a:lstStyle/>
          <a:p>
            <a:pPr algn="just"/>
            <a:r>
              <a:rPr lang="en-US" sz="2400" dirty="0"/>
              <a:t>The </a:t>
            </a:r>
            <a:r>
              <a:rPr lang="en-US" sz="2400" dirty="0" err="1">
                <a:highlight>
                  <a:srgbClr val="FFFF00"/>
                </a:highlight>
              </a:rPr>
              <a:t>toArray</a:t>
            </a:r>
            <a:r>
              <a:rPr lang="en-US" sz="2400" dirty="0">
                <a:highlight>
                  <a:srgbClr val="FFFF00"/>
                </a:highlight>
              </a:rPr>
              <a:t>( ) </a:t>
            </a:r>
            <a:r>
              <a:rPr lang="en-US" sz="2400" dirty="0"/>
              <a:t>methods return an array that contains the elements stored in the invoking</a:t>
            </a:r>
          </a:p>
          <a:p>
            <a:pPr marL="0" indent="0" algn="just">
              <a:buNone/>
            </a:pPr>
            <a:r>
              <a:rPr lang="en-US" sz="2400" dirty="0"/>
              <a:t>      collection. </a:t>
            </a:r>
          </a:p>
          <a:p>
            <a:pPr algn="just"/>
            <a:r>
              <a:rPr lang="en-US" sz="2400" dirty="0"/>
              <a:t>The first returns an array of Object. The second returns an array of elements that have the same type as the array specified as a parameter. </a:t>
            </a:r>
          </a:p>
          <a:p>
            <a:pPr algn="just"/>
            <a:r>
              <a:rPr lang="en-US" sz="2400" dirty="0"/>
              <a:t>Normally, the second form is more convenient because it returns the desired array type. </a:t>
            </a:r>
          </a:p>
          <a:p>
            <a:pPr algn="just"/>
            <a:r>
              <a:rPr lang="en-US" sz="2400" dirty="0"/>
              <a:t>Two collections can be compared for equality by calling </a:t>
            </a:r>
            <a:r>
              <a:rPr lang="en-US" sz="2400" dirty="0">
                <a:highlight>
                  <a:srgbClr val="FFFF00"/>
                </a:highlight>
              </a:rPr>
              <a:t>equals( ). </a:t>
            </a:r>
          </a:p>
          <a:p>
            <a:pPr algn="just"/>
            <a:r>
              <a:rPr lang="en-US" sz="2400" dirty="0"/>
              <a:t>The precise meaning </a:t>
            </a:r>
            <a:r>
              <a:rPr lang="en-US" sz="2400" dirty="0" err="1"/>
              <a:t>of“equality</a:t>
            </a:r>
            <a:r>
              <a:rPr lang="en-US" sz="2400" dirty="0"/>
              <a:t>” may differ from collection to collection. </a:t>
            </a:r>
          </a:p>
          <a:p>
            <a:pPr algn="just"/>
            <a:r>
              <a:rPr lang="en-US" sz="2400" dirty="0"/>
              <a:t>For example, you can implement equals( ) so that it compares the values of elements stored in the collection.</a:t>
            </a:r>
          </a:p>
          <a:p>
            <a:pPr algn="just"/>
            <a:r>
              <a:rPr lang="en-US" sz="2400" dirty="0"/>
              <a:t> Alternatively, equals( ) can compare references to those elements.</a:t>
            </a:r>
          </a:p>
          <a:p>
            <a:pPr algn="just"/>
            <a:r>
              <a:rPr lang="en-US" sz="2400" dirty="0"/>
              <a:t>One more very important method is </a:t>
            </a:r>
            <a:r>
              <a:rPr lang="en-US" sz="2400" dirty="0">
                <a:highlight>
                  <a:srgbClr val="FFFF00"/>
                </a:highlight>
              </a:rPr>
              <a:t>iterator( ), </a:t>
            </a:r>
            <a:r>
              <a:rPr lang="en-US" sz="2400" dirty="0"/>
              <a:t>which returns an iterator to a collection.</a:t>
            </a:r>
          </a:p>
          <a:p>
            <a:pPr algn="just"/>
            <a:r>
              <a:rPr lang="en-US" sz="2400" dirty="0"/>
              <a:t>Iterators are frequently used when working with collections.</a:t>
            </a:r>
            <a:endParaRPr lang="en-IN" sz="2400" dirty="0"/>
          </a:p>
        </p:txBody>
      </p:sp>
    </p:spTree>
    <p:extLst>
      <p:ext uri="{BB962C8B-B14F-4D97-AF65-F5344CB8AC3E}">
        <p14:creationId xmlns:p14="http://schemas.microsoft.com/office/powerpoint/2010/main" val="3055496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sz="5400" b="1" dirty="0"/>
              <a:t>The List Interface</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972799" cy="6019060"/>
          </a:xfrm>
        </p:spPr>
        <p:txBody>
          <a:bodyPr>
            <a:normAutofit/>
          </a:bodyPr>
          <a:lstStyle/>
          <a:p>
            <a:pPr algn="l"/>
            <a:r>
              <a:rPr lang="en-US" sz="1800" b="0" i="0" u="none" strike="noStrike" baseline="0" dirty="0">
                <a:latin typeface="Palatino-Roman"/>
              </a:rPr>
              <a:t>The </a:t>
            </a:r>
            <a:r>
              <a:rPr lang="en-US" sz="1800" b="1" i="0" u="none" strike="noStrike" baseline="0" dirty="0">
                <a:latin typeface="Palatino-Bold"/>
              </a:rPr>
              <a:t>List </a:t>
            </a:r>
            <a:r>
              <a:rPr lang="en-US" sz="1800" b="0" i="0" u="none" strike="noStrike" baseline="0" dirty="0">
                <a:latin typeface="Palatino-Roman"/>
              </a:rPr>
              <a:t>interface extends </a:t>
            </a:r>
            <a:r>
              <a:rPr lang="en-US" sz="1800" b="1" i="0" u="none" strike="noStrike" baseline="0" dirty="0">
                <a:latin typeface="Palatino-Bold"/>
              </a:rPr>
              <a:t>Collection </a:t>
            </a:r>
            <a:r>
              <a:rPr lang="en-US" sz="1800" b="0" i="0" u="none" strike="noStrike" baseline="0" dirty="0">
                <a:latin typeface="Palatino-Roman"/>
              </a:rPr>
              <a:t>and declares the behavior of a collection that stores a </a:t>
            </a:r>
            <a:r>
              <a:rPr lang="en-IN" sz="1800" b="0" i="0" u="none" strike="noStrike" baseline="0" dirty="0">
                <a:latin typeface="Palatino-Roman"/>
              </a:rPr>
              <a:t>sequence of elements.</a:t>
            </a:r>
          </a:p>
          <a:p>
            <a:pPr algn="l"/>
            <a:r>
              <a:rPr lang="en-US" sz="1800" b="0" i="0" u="none" strike="noStrike" baseline="0" dirty="0">
                <a:highlight>
                  <a:srgbClr val="FFFF00"/>
                </a:highlight>
                <a:latin typeface="Palatino-Roman"/>
              </a:rPr>
              <a:t>Elements can be inserted or accessed by their position in the list, using</a:t>
            </a:r>
            <a:r>
              <a:rPr lang="en-IN" sz="1800" dirty="0">
                <a:highlight>
                  <a:srgbClr val="FFFF00"/>
                </a:highlight>
                <a:latin typeface="Palatino-Roman"/>
              </a:rPr>
              <a:t>  </a:t>
            </a:r>
            <a:r>
              <a:rPr lang="en-US" sz="1800" dirty="0">
                <a:highlight>
                  <a:srgbClr val="FFFF00"/>
                </a:highlight>
                <a:latin typeface="Palatino-Roman"/>
              </a:rPr>
              <a:t>a zero-based index. A list may contain duplicate elements.</a:t>
            </a:r>
          </a:p>
          <a:p>
            <a:pPr algn="l"/>
            <a:r>
              <a:rPr lang="en-US" sz="1800" dirty="0">
                <a:latin typeface="Palatino-Roman"/>
              </a:rPr>
              <a:t>List is a generic interface that has this declaration:</a:t>
            </a:r>
          </a:p>
          <a:p>
            <a:pPr algn="l"/>
            <a:r>
              <a:rPr lang="en-US" sz="1800" dirty="0">
                <a:latin typeface="Palatino-Roman"/>
              </a:rPr>
              <a:t>interface List&lt;E&gt;  -</a:t>
            </a:r>
            <a:r>
              <a:rPr lang="en-US" sz="1800" b="0" i="0" u="none" strike="noStrike" baseline="0" dirty="0">
                <a:latin typeface="Palatino-Roman"/>
              </a:rPr>
              <a:t>Here, </a:t>
            </a:r>
            <a:r>
              <a:rPr lang="en-US" sz="1800" b="1" i="0" u="none" strike="noStrike" baseline="0" dirty="0">
                <a:latin typeface="Palatino-Bold"/>
              </a:rPr>
              <a:t>E </a:t>
            </a:r>
            <a:r>
              <a:rPr lang="en-US" sz="1800" b="0" i="0" u="none" strike="noStrike" baseline="0" dirty="0">
                <a:latin typeface="Palatino-Roman"/>
              </a:rPr>
              <a:t>specifies the type of objects that the list will hold.</a:t>
            </a:r>
          </a:p>
          <a:p>
            <a:pPr algn="l"/>
            <a:r>
              <a:rPr lang="en-US" sz="1800" b="0" i="0" u="none" strike="noStrike" baseline="0" dirty="0">
                <a:latin typeface="Palatino-Roman"/>
              </a:rPr>
              <a:t>To the versions of </a:t>
            </a:r>
            <a:r>
              <a:rPr lang="en-US" sz="1800" b="1" i="0" u="none" strike="noStrike" baseline="0" dirty="0">
                <a:latin typeface="Palatino-Bold"/>
              </a:rPr>
              <a:t>add( ) </a:t>
            </a:r>
            <a:r>
              <a:rPr lang="en-US" sz="1800" b="0" i="0" u="none" strike="noStrike" baseline="0" dirty="0">
                <a:latin typeface="Palatino-Roman"/>
              </a:rPr>
              <a:t>and </a:t>
            </a:r>
            <a:r>
              <a:rPr lang="en-US" sz="1800" b="1" i="0" u="none" strike="noStrike" baseline="0" dirty="0" err="1">
                <a:latin typeface="Palatino-Bold"/>
              </a:rPr>
              <a:t>addAll</a:t>
            </a:r>
            <a:r>
              <a:rPr lang="en-US" sz="1800" b="1" i="0" u="none" strike="noStrike" baseline="0" dirty="0">
                <a:latin typeface="Palatino-Bold"/>
              </a:rPr>
              <a:t>( ) </a:t>
            </a:r>
            <a:r>
              <a:rPr lang="en-US" sz="1800" b="0" i="0" u="none" strike="noStrike" baseline="0" dirty="0">
                <a:latin typeface="Palatino-Roman"/>
              </a:rPr>
              <a:t>defined by </a:t>
            </a:r>
            <a:r>
              <a:rPr lang="en-US" sz="1800" b="1" i="0" u="none" strike="noStrike" baseline="0" dirty="0">
                <a:latin typeface="Palatino-Bold"/>
              </a:rPr>
              <a:t>Collection</a:t>
            </a:r>
            <a:r>
              <a:rPr lang="en-US" sz="1800" b="0" i="0" u="none" strike="noStrike" baseline="0" dirty="0">
                <a:latin typeface="Palatino-Roman"/>
              </a:rPr>
              <a:t>, </a:t>
            </a:r>
            <a:r>
              <a:rPr lang="en-US" sz="1800" b="1" i="0" u="none" strike="noStrike" baseline="0" dirty="0">
                <a:latin typeface="Palatino-Bold"/>
              </a:rPr>
              <a:t>List </a:t>
            </a:r>
            <a:r>
              <a:rPr lang="en-US" sz="1800" b="0" i="0" u="none" strike="noStrike" baseline="0" dirty="0">
                <a:latin typeface="Palatino-Roman"/>
              </a:rPr>
              <a:t>adds the methods </a:t>
            </a:r>
            <a:r>
              <a:rPr lang="en-US" sz="1800" b="1" i="0" u="none" strike="noStrike" baseline="0" dirty="0">
                <a:latin typeface="Palatino-Bold"/>
              </a:rPr>
              <a:t>add(int, E) </a:t>
            </a:r>
            <a:r>
              <a:rPr lang="en-US" sz="1800" b="0" i="0" u="none" strike="noStrike" baseline="0" dirty="0">
                <a:latin typeface="Palatino-Roman"/>
              </a:rPr>
              <a:t>and </a:t>
            </a:r>
            <a:r>
              <a:rPr lang="en-US" sz="1800" b="1" i="0" u="none" strike="noStrike" baseline="0" dirty="0" err="1">
                <a:latin typeface="Palatino-Bold"/>
              </a:rPr>
              <a:t>addAll</a:t>
            </a:r>
            <a:r>
              <a:rPr lang="en-US" sz="1800" b="1" i="0" u="none" strike="noStrike" baseline="0" dirty="0">
                <a:latin typeface="Palatino-Bold"/>
              </a:rPr>
              <a:t>(int, Collection)</a:t>
            </a:r>
            <a:r>
              <a:rPr lang="en-US" sz="1800" b="0" i="0" u="none" strike="noStrike" baseline="0" dirty="0">
                <a:latin typeface="Palatino-Roman"/>
              </a:rPr>
              <a:t>. </a:t>
            </a:r>
          </a:p>
          <a:p>
            <a:pPr algn="l"/>
            <a:r>
              <a:rPr lang="en-US" sz="1800" b="0" i="0" u="none" strike="noStrike" baseline="0" dirty="0">
                <a:latin typeface="Palatino-Roman"/>
              </a:rPr>
              <a:t>These methods insert elements at the specified index.</a:t>
            </a:r>
          </a:p>
          <a:p>
            <a:pPr algn="l"/>
            <a:r>
              <a:rPr lang="en-US" sz="1800" b="0" i="0" u="none" strike="noStrike" baseline="0" dirty="0">
                <a:latin typeface="Palatino-Roman"/>
              </a:rPr>
              <a:t>Also, the semantics of </a:t>
            </a:r>
            <a:r>
              <a:rPr lang="en-US" sz="1800" b="1" i="0" u="none" strike="noStrike" baseline="0" dirty="0">
                <a:latin typeface="Palatino-Bold"/>
              </a:rPr>
              <a:t>add(E) </a:t>
            </a:r>
            <a:r>
              <a:rPr lang="en-US" sz="1800" b="0" i="0" u="none" strike="noStrike" baseline="0" dirty="0">
                <a:latin typeface="Palatino-Roman"/>
              </a:rPr>
              <a:t>and </a:t>
            </a:r>
            <a:r>
              <a:rPr lang="en-US" sz="1800" b="1" i="0" u="none" strike="noStrike" baseline="0" dirty="0" err="1">
                <a:latin typeface="Palatino-Bold"/>
              </a:rPr>
              <a:t>addAll</a:t>
            </a:r>
            <a:r>
              <a:rPr lang="en-US" sz="1800" b="1" i="0" u="none" strike="noStrike" baseline="0" dirty="0">
                <a:latin typeface="Palatino-Bold"/>
              </a:rPr>
              <a:t>(Collection) </a:t>
            </a:r>
            <a:r>
              <a:rPr lang="en-US" sz="1800" b="0" i="0" u="none" strike="noStrike" baseline="0" dirty="0">
                <a:latin typeface="Palatino-Roman"/>
              </a:rPr>
              <a:t>defined by </a:t>
            </a:r>
            <a:r>
              <a:rPr lang="en-US" sz="1800" b="1" i="0" u="none" strike="noStrike" baseline="0" dirty="0">
                <a:latin typeface="Palatino-Bold"/>
              </a:rPr>
              <a:t>Collection </a:t>
            </a:r>
            <a:r>
              <a:rPr lang="en-US" sz="1800" b="0" i="0" u="none" strike="noStrike" baseline="0" dirty="0">
                <a:latin typeface="Palatino-Roman"/>
              </a:rPr>
              <a:t>are changed by </a:t>
            </a:r>
            <a:r>
              <a:rPr lang="en-US" sz="1800" b="1" i="0" u="none" strike="noStrike" baseline="0" dirty="0">
                <a:latin typeface="Palatino-Bold"/>
              </a:rPr>
              <a:t>List </a:t>
            </a:r>
            <a:r>
              <a:rPr lang="en-US" sz="1800" b="0" i="0" u="none" strike="noStrike" baseline="0" dirty="0">
                <a:latin typeface="Palatino-Roman"/>
              </a:rPr>
              <a:t>so that they add elements to the end of the list.</a:t>
            </a:r>
          </a:p>
          <a:p>
            <a:pPr algn="l"/>
            <a:r>
              <a:rPr lang="en-US" sz="1800" b="0" i="0" u="none" strike="noStrike" baseline="0" dirty="0">
                <a:latin typeface="Palatino-Roman"/>
              </a:rPr>
              <a:t>To obtain the object stored at a specific location, call </a:t>
            </a:r>
            <a:r>
              <a:rPr lang="en-US" sz="1800" b="1" i="0" u="none" strike="noStrike" baseline="0" dirty="0">
                <a:latin typeface="Palatino-Bold"/>
              </a:rPr>
              <a:t>get( ) </a:t>
            </a:r>
            <a:r>
              <a:rPr lang="en-US" sz="1800" b="0" i="0" u="none" strike="noStrike" baseline="0" dirty="0">
                <a:latin typeface="Palatino-Roman"/>
              </a:rPr>
              <a:t>with the index of the object.</a:t>
            </a:r>
          </a:p>
          <a:p>
            <a:pPr algn="l"/>
            <a:r>
              <a:rPr lang="en-US" sz="1800" b="0" i="0" u="none" strike="noStrike" baseline="0" dirty="0">
                <a:latin typeface="Palatino-Roman"/>
              </a:rPr>
              <a:t>To assign a value to an element in the list, call </a:t>
            </a:r>
            <a:r>
              <a:rPr lang="en-US" sz="1800" b="1" i="0" u="none" strike="noStrike" baseline="0" dirty="0">
                <a:latin typeface="Palatino-Bold"/>
              </a:rPr>
              <a:t>set( )</a:t>
            </a:r>
            <a:r>
              <a:rPr lang="en-US" sz="1800" b="0" i="0" u="none" strike="noStrike" baseline="0" dirty="0">
                <a:latin typeface="Palatino-Roman"/>
              </a:rPr>
              <a:t>, specifying the index of the object to be changed. </a:t>
            </a:r>
          </a:p>
          <a:p>
            <a:pPr algn="l"/>
            <a:r>
              <a:rPr lang="en-US" sz="1800" b="0" i="0" u="none" strike="noStrike" baseline="0" dirty="0">
                <a:latin typeface="Palatino-Roman"/>
              </a:rPr>
              <a:t>To find the index of an object, use </a:t>
            </a:r>
            <a:r>
              <a:rPr lang="en-US" sz="1800" b="1" i="0" u="none" strike="noStrike" baseline="0" dirty="0" err="1">
                <a:latin typeface="Palatino-Bold"/>
              </a:rPr>
              <a:t>indexOf</a:t>
            </a:r>
            <a:r>
              <a:rPr lang="en-US" sz="1800" b="1" i="0" u="none" strike="noStrike" baseline="0" dirty="0">
                <a:latin typeface="Palatino-Bold"/>
              </a:rPr>
              <a:t>( ) </a:t>
            </a:r>
            <a:r>
              <a:rPr lang="en-US" sz="1800" b="0" i="0" u="none" strike="noStrike" baseline="0" dirty="0">
                <a:latin typeface="Palatino-Roman"/>
              </a:rPr>
              <a:t>or </a:t>
            </a:r>
            <a:r>
              <a:rPr lang="en-US" sz="1800" b="1" i="0" u="none" strike="noStrike" baseline="0" dirty="0" err="1">
                <a:latin typeface="Palatino-Bold"/>
              </a:rPr>
              <a:t>lastIndexOf</a:t>
            </a:r>
            <a:r>
              <a:rPr lang="en-US" sz="1800" b="1" i="0" u="none" strike="noStrike" baseline="0" dirty="0">
                <a:latin typeface="Palatino-Bold"/>
              </a:rPr>
              <a:t>( )</a:t>
            </a:r>
            <a:r>
              <a:rPr lang="en-US" sz="1800" b="0" i="0" u="none" strike="noStrike" baseline="0" dirty="0">
                <a:latin typeface="Palatino-Roman"/>
              </a:rPr>
              <a:t>.</a:t>
            </a:r>
          </a:p>
          <a:p>
            <a:pPr algn="l"/>
            <a:r>
              <a:rPr lang="en-US" sz="1800" b="0" i="0" u="none" strike="noStrike" baseline="0" dirty="0">
                <a:latin typeface="Palatino-Roman"/>
              </a:rPr>
              <a:t>You can obtain a </a:t>
            </a:r>
            <a:r>
              <a:rPr lang="en-US" sz="1800" b="0" i="0" u="none" strike="noStrike" baseline="0" dirty="0" err="1">
                <a:latin typeface="Palatino-Roman"/>
              </a:rPr>
              <a:t>sublist</a:t>
            </a:r>
            <a:r>
              <a:rPr lang="en-US" sz="1800" b="0" i="0" u="none" strike="noStrike" baseline="0" dirty="0">
                <a:latin typeface="Palatino-Roman"/>
              </a:rPr>
              <a:t> of a list by calling </a:t>
            </a:r>
            <a:r>
              <a:rPr lang="en-US" sz="1800" b="1" i="0" u="none" strike="noStrike" baseline="0" dirty="0" err="1">
                <a:latin typeface="Palatino-Bold"/>
              </a:rPr>
              <a:t>subList</a:t>
            </a:r>
            <a:r>
              <a:rPr lang="en-US" sz="1800" b="1" i="0" u="none" strike="noStrike" baseline="0" dirty="0">
                <a:latin typeface="Palatino-Bold"/>
              </a:rPr>
              <a:t>( )</a:t>
            </a:r>
            <a:r>
              <a:rPr lang="en-US" sz="1800" b="0" i="0" u="none" strike="noStrike" baseline="0" dirty="0">
                <a:latin typeface="Palatino-Roman"/>
              </a:rPr>
              <a:t>, specifying the beginning and ending indexes of the </a:t>
            </a:r>
            <a:r>
              <a:rPr lang="en-US" sz="1800" b="0" i="0" u="none" strike="noStrike" baseline="0" dirty="0" err="1">
                <a:latin typeface="Palatino-Roman"/>
              </a:rPr>
              <a:t>sublist</a:t>
            </a:r>
            <a:r>
              <a:rPr lang="en-US" sz="1800" b="0" i="0" u="none" strike="noStrike" baseline="0" dirty="0">
                <a:latin typeface="Palatino-Roman"/>
              </a:rPr>
              <a:t>. As you can imagine, </a:t>
            </a:r>
            <a:r>
              <a:rPr lang="en-US" sz="1800" b="1" i="0" u="none" strike="noStrike" baseline="0" dirty="0" err="1">
                <a:latin typeface="Palatino-Bold"/>
              </a:rPr>
              <a:t>subList</a:t>
            </a:r>
            <a:r>
              <a:rPr lang="en-US" sz="1800" b="1" i="0" u="none" strike="noStrike" baseline="0" dirty="0">
                <a:latin typeface="Palatino-Bold"/>
              </a:rPr>
              <a:t>( ) </a:t>
            </a:r>
            <a:r>
              <a:rPr lang="en-US" sz="1800" b="0" i="0" u="none" strike="noStrike" baseline="0" dirty="0">
                <a:latin typeface="Palatino-Roman"/>
              </a:rPr>
              <a:t>makes list processing quite convenient.</a:t>
            </a:r>
            <a:endParaRPr lang="en-IN" dirty="0"/>
          </a:p>
        </p:txBody>
      </p:sp>
    </p:spTree>
    <p:extLst>
      <p:ext uri="{BB962C8B-B14F-4D97-AF65-F5344CB8AC3E}">
        <p14:creationId xmlns:p14="http://schemas.microsoft.com/office/powerpoint/2010/main" val="154394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sz="5400" b="1" dirty="0"/>
              <a:t>The List Interface</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972799" cy="6019060"/>
          </a:xfrm>
        </p:spPr>
        <p:txBody>
          <a:bodyPr>
            <a:normAutofit/>
          </a:bodyPr>
          <a:lstStyle/>
          <a:p>
            <a:pPr marL="0" indent="0" algn="l">
              <a:buNone/>
            </a:pPr>
            <a:endParaRPr lang="en-IN" dirty="0"/>
          </a:p>
        </p:txBody>
      </p:sp>
      <p:pic>
        <p:nvPicPr>
          <p:cNvPr id="4" name="Picture 3">
            <a:extLst>
              <a:ext uri="{FF2B5EF4-FFF2-40B4-BE49-F238E27FC236}">
                <a16:creationId xmlns:a16="http://schemas.microsoft.com/office/drawing/2014/main" id="{5A4F1A60-D2B6-4509-BAA1-226B1FACED79}"/>
              </a:ext>
            </a:extLst>
          </p:cNvPr>
          <p:cNvPicPr>
            <a:picLocks noChangeAspect="1"/>
          </p:cNvPicPr>
          <p:nvPr/>
        </p:nvPicPr>
        <p:blipFill>
          <a:blip r:embed="rId2"/>
          <a:stretch>
            <a:fillRect/>
          </a:stretch>
        </p:blipFill>
        <p:spPr>
          <a:xfrm>
            <a:off x="1371599" y="701336"/>
            <a:ext cx="9974063" cy="6019060"/>
          </a:xfrm>
          <a:prstGeom prst="rect">
            <a:avLst/>
          </a:prstGeom>
        </p:spPr>
      </p:pic>
    </p:spTree>
    <p:extLst>
      <p:ext uri="{BB962C8B-B14F-4D97-AF65-F5344CB8AC3E}">
        <p14:creationId xmlns:p14="http://schemas.microsoft.com/office/powerpoint/2010/main" val="1852493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sz="5400" b="1" dirty="0"/>
              <a:t>The Collection Classes</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972799" cy="6019060"/>
          </a:xfrm>
        </p:spPr>
        <p:txBody>
          <a:bodyPr>
            <a:normAutofit/>
          </a:bodyPr>
          <a:lstStyle/>
          <a:p>
            <a:pPr marL="0" indent="0" algn="l">
              <a:buNone/>
            </a:pPr>
            <a:endParaRPr lang="en-IN" dirty="0"/>
          </a:p>
        </p:txBody>
      </p:sp>
      <p:pic>
        <p:nvPicPr>
          <p:cNvPr id="5" name="Picture 4">
            <a:extLst>
              <a:ext uri="{FF2B5EF4-FFF2-40B4-BE49-F238E27FC236}">
                <a16:creationId xmlns:a16="http://schemas.microsoft.com/office/drawing/2014/main" id="{4B815C26-6B9A-46AA-82FC-03FE53E6D3A9}"/>
              </a:ext>
            </a:extLst>
          </p:cNvPr>
          <p:cNvPicPr>
            <a:picLocks noChangeAspect="1"/>
          </p:cNvPicPr>
          <p:nvPr/>
        </p:nvPicPr>
        <p:blipFill>
          <a:blip r:embed="rId2"/>
          <a:stretch>
            <a:fillRect/>
          </a:stretch>
        </p:blipFill>
        <p:spPr>
          <a:xfrm>
            <a:off x="1781175" y="870012"/>
            <a:ext cx="9191624" cy="5637320"/>
          </a:xfrm>
          <a:prstGeom prst="rect">
            <a:avLst/>
          </a:prstGeom>
        </p:spPr>
      </p:pic>
    </p:spTree>
    <p:extLst>
      <p:ext uri="{BB962C8B-B14F-4D97-AF65-F5344CB8AC3E}">
        <p14:creationId xmlns:p14="http://schemas.microsoft.com/office/powerpoint/2010/main" val="2511628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sz="5400" b="1" dirty="0"/>
              <a:t>The Collection Classes</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972799" cy="6019060"/>
          </a:xfrm>
        </p:spPr>
        <p:txBody>
          <a:bodyPr>
            <a:normAutofit/>
          </a:bodyPr>
          <a:lstStyle/>
          <a:p>
            <a:pPr marL="0" indent="0" algn="l">
              <a:buNone/>
            </a:pPr>
            <a:endParaRPr lang="en-IN" dirty="0"/>
          </a:p>
        </p:txBody>
      </p:sp>
      <p:pic>
        <p:nvPicPr>
          <p:cNvPr id="4" name="Picture 3">
            <a:extLst>
              <a:ext uri="{FF2B5EF4-FFF2-40B4-BE49-F238E27FC236}">
                <a16:creationId xmlns:a16="http://schemas.microsoft.com/office/drawing/2014/main" id="{5ADEA960-F92D-4C61-8B72-FFD2F48A7AB1}"/>
              </a:ext>
            </a:extLst>
          </p:cNvPr>
          <p:cNvPicPr>
            <a:picLocks noChangeAspect="1"/>
          </p:cNvPicPr>
          <p:nvPr/>
        </p:nvPicPr>
        <p:blipFill>
          <a:blip r:embed="rId2"/>
          <a:stretch>
            <a:fillRect/>
          </a:stretch>
        </p:blipFill>
        <p:spPr>
          <a:xfrm>
            <a:off x="1743075" y="1400175"/>
            <a:ext cx="8705850" cy="4057650"/>
          </a:xfrm>
          <a:prstGeom prst="rect">
            <a:avLst/>
          </a:prstGeom>
        </p:spPr>
      </p:pic>
    </p:spTree>
    <p:extLst>
      <p:ext uri="{BB962C8B-B14F-4D97-AF65-F5344CB8AC3E}">
        <p14:creationId xmlns:p14="http://schemas.microsoft.com/office/powerpoint/2010/main" val="1637168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sz="5400" b="1" dirty="0"/>
              <a:t>The </a:t>
            </a:r>
            <a:r>
              <a:rPr lang="en-IN" sz="5400" b="1" dirty="0" err="1"/>
              <a:t>ArrayList</a:t>
            </a:r>
            <a:r>
              <a:rPr lang="en-IN" sz="5400" b="1" dirty="0"/>
              <a:t> Class</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972799" cy="6019060"/>
          </a:xfrm>
        </p:spPr>
        <p:txBody>
          <a:bodyPr>
            <a:normAutofit/>
          </a:bodyPr>
          <a:lstStyle/>
          <a:p>
            <a:pPr algn="l">
              <a:buFont typeface="Wingdings" panose="05000000000000000000" pitchFamily="2" charset="2"/>
              <a:buChar char="Ø"/>
            </a:pPr>
            <a:r>
              <a:rPr lang="en-US" dirty="0" err="1">
                <a:highlight>
                  <a:srgbClr val="FFFF00"/>
                </a:highlight>
              </a:rPr>
              <a:t>Arraylist</a:t>
            </a:r>
            <a:r>
              <a:rPr lang="en-US" dirty="0">
                <a:highlight>
                  <a:srgbClr val="FFFF00"/>
                </a:highlight>
              </a:rPr>
              <a:t> class implements List interface and it is based on an Array data structure. </a:t>
            </a:r>
          </a:p>
          <a:p>
            <a:pPr algn="l">
              <a:buFont typeface="Wingdings" panose="05000000000000000000" pitchFamily="2" charset="2"/>
              <a:buChar char="Ø"/>
            </a:pPr>
            <a:r>
              <a:rPr lang="en-US" dirty="0"/>
              <a:t>It is widely used because of the functionality and flexibility it offers. </a:t>
            </a:r>
          </a:p>
          <a:p>
            <a:pPr algn="l">
              <a:buFont typeface="Wingdings" panose="05000000000000000000" pitchFamily="2" charset="2"/>
              <a:buChar char="Ø"/>
            </a:pPr>
            <a:r>
              <a:rPr lang="en-US" dirty="0"/>
              <a:t>Most of the developers choose </a:t>
            </a:r>
            <a:r>
              <a:rPr lang="en-US" dirty="0" err="1"/>
              <a:t>Arraylist</a:t>
            </a:r>
            <a:r>
              <a:rPr lang="en-US" dirty="0"/>
              <a:t> over Array as it’s a very good alternative of traditional java arrays. </a:t>
            </a:r>
          </a:p>
          <a:p>
            <a:pPr algn="l">
              <a:buFont typeface="Wingdings" panose="05000000000000000000" pitchFamily="2" charset="2"/>
              <a:buChar char="Ø"/>
            </a:pPr>
            <a:r>
              <a:rPr lang="en-US" dirty="0" err="1"/>
              <a:t>ArrayList</a:t>
            </a:r>
            <a:r>
              <a:rPr lang="en-US" dirty="0"/>
              <a:t> is a resizable-array implementation of the List interface. </a:t>
            </a:r>
          </a:p>
          <a:p>
            <a:pPr algn="l">
              <a:buFont typeface="Wingdings" panose="05000000000000000000" pitchFamily="2" charset="2"/>
              <a:buChar char="Ø"/>
            </a:pPr>
            <a:r>
              <a:rPr lang="en-US" dirty="0"/>
              <a:t>It implements all optional list operations, and permits all elements, including null.</a:t>
            </a:r>
          </a:p>
          <a:p>
            <a:pPr marL="0" indent="0" algn="l">
              <a:buNone/>
            </a:pPr>
            <a:endParaRPr lang="en-IN" dirty="0"/>
          </a:p>
        </p:txBody>
      </p:sp>
      <p:pic>
        <p:nvPicPr>
          <p:cNvPr id="6" name="Picture 5">
            <a:extLst>
              <a:ext uri="{FF2B5EF4-FFF2-40B4-BE49-F238E27FC236}">
                <a16:creationId xmlns:a16="http://schemas.microsoft.com/office/drawing/2014/main" id="{2B0A37E8-08A7-4FAD-BB77-CB40A8B92424}"/>
              </a:ext>
            </a:extLst>
          </p:cNvPr>
          <p:cNvPicPr>
            <a:picLocks noChangeAspect="1"/>
          </p:cNvPicPr>
          <p:nvPr/>
        </p:nvPicPr>
        <p:blipFill>
          <a:blip r:embed="rId2"/>
          <a:stretch>
            <a:fillRect/>
          </a:stretch>
        </p:blipFill>
        <p:spPr>
          <a:xfrm>
            <a:off x="2990480" y="3218063"/>
            <a:ext cx="6743700" cy="3333750"/>
          </a:xfrm>
          <a:prstGeom prst="rect">
            <a:avLst/>
          </a:prstGeom>
        </p:spPr>
      </p:pic>
    </p:spTree>
    <p:extLst>
      <p:ext uri="{BB962C8B-B14F-4D97-AF65-F5344CB8AC3E}">
        <p14:creationId xmlns:p14="http://schemas.microsoft.com/office/powerpoint/2010/main" val="3656044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l"/>
            <a:r>
              <a:rPr lang="en-US" sz="2400" b="1" i="0" dirty="0">
                <a:solidFill>
                  <a:srgbClr val="444542"/>
                </a:solidFill>
                <a:effectLst/>
                <a:latin typeface="PT Sans"/>
              </a:rPr>
              <a:t>Why </a:t>
            </a:r>
            <a:r>
              <a:rPr lang="en-US" sz="2400" b="1" i="0" dirty="0" err="1">
                <a:solidFill>
                  <a:srgbClr val="444542"/>
                </a:solidFill>
                <a:effectLst/>
                <a:latin typeface="PT Sans"/>
              </a:rPr>
              <a:t>ArrayList</a:t>
            </a:r>
            <a:r>
              <a:rPr lang="en-US" sz="2400" b="1" i="0" dirty="0">
                <a:solidFill>
                  <a:srgbClr val="444542"/>
                </a:solidFill>
                <a:effectLst/>
                <a:latin typeface="PT Sans"/>
              </a:rPr>
              <a:t> is better than Array?</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972799" cy="6019060"/>
          </a:xfrm>
        </p:spPr>
        <p:txBody>
          <a:bodyPr>
            <a:normAutofit/>
          </a:bodyPr>
          <a:lstStyle/>
          <a:p>
            <a:pPr algn="l"/>
            <a:r>
              <a:rPr lang="en-US" b="0" i="0" dirty="0">
                <a:solidFill>
                  <a:srgbClr val="222426"/>
                </a:solidFill>
                <a:effectLst/>
                <a:latin typeface="PT Sans"/>
              </a:rPr>
              <a:t>The limitation with array is that it has a </a:t>
            </a:r>
            <a:r>
              <a:rPr lang="en-US" b="1" i="0" dirty="0">
                <a:solidFill>
                  <a:srgbClr val="222426"/>
                </a:solidFill>
                <a:effectLst/>
                <a:latin typeface="PT Sans"/>
              </a:rPr>
              <a:t>fixed length</a:t>
            </a:r>
            <a:r>
              <a:rPr lang="en-US" b="0" i="0" dirty="0">
                <a:solidFill>
                  <a:srgbClr val="222426"/>
                </a:solidFill>
                <a:effectLst/>
                <a:latin typeface="PT Sans"/>
              </a:rPr>
              <a:t> so if it is full you cannot add any more elements to it, likewise if there are number of elements gets removed from it the memory consumption would be the same as it doesn’t shrink.</a:t>
            </a:r>
          </a:p>
          <a:p>
            <a:r>
              <a:rPr lang="en-US" b="0" i="0" dirty="0">
                <a:solidFill>
                  <a:srgbClr val="222426"/>
                </a:solidFill>
                <a:effectLst/>
                <a:latin typeface="PT Sans"/>
              </a:rPr>
              <a:t>On the other </a:t>
            </a:r>
            <a:r>
              <a:rPr lang="en-US" b="1" i="0" dirty="0" err="1">
                <a:solidFill>
                  <a:srgbClr val="222426"/>
                </a:solidFill>
                <a:effectLst/>
                <a:latin typeface="PT Sans"/>
              </a:rPr>
              <a:t>ArrayList</a:t>
            </a:r>
            <a:r>
              <a:rPr lang="en-US" b="1" i="0" dirty="0">
                <a:solidFill>
                  <a:srgbClr val="222426"/>
                </a:solidFill>
                <a:effectLst/>
                <a:latin typeface="PT Sans"/>
              </a:rPr>
              <a:t> can dynamically grow and shrink</a:t>
            </a:r>
            <a:r>
              <a:rPr lang="en-US" b="0" i="0" dirty="0">
                <a:solidFill>
                  <a:srgbClr val="222426"/>
                </a:solidFill>
                <a:effectLst/>
                <a:latin typeface="PT Sans"/>
              </a:rPr>
              <a:t> after addition and removal of elements (See the images below). Apart from these benefits </a:t>
            </a:r>
            <a:r>
              <a:rPr lang="en-US" b="0" i="0" dirty="0" err="1">
                <a:solidFill>
                  <a:srgbClr val="222426"/>
                </a:solidFill>
                <a:effectLst/>
                <a:latin typeface="PT Sans"/>
              </a:rPr>
              <a:t>ArrayList</a:t>
            </a:r>
            <a:r>
              <a:rPr lang="en-US" b="0" i="0" dirty="0">
                <a:solidFill>
                  <a:srgbClr val="222426"/>
                </a:solidFill>
                <a:effectLst/>
                <a:latin typeface="PT Sans"/>
              </a:rPr>
              <a:t> class enables us to use predefined methods of it which makes our task easy.</a:t>
            </a:r>
            <a:br>
              <a:rPr lang="en-US" b="0" i="0" dirty="0">
                <a:solidFill>
                  <a:srgbClr val="222426"/>
                </a:solidFill>
                <a:effectLst/>
                <a:latin typeface="PT Sans"/>
              </a:rPr>
            </a:br>
            <a:endParaRPr lang="en-IN" dirty="0"/>
          </a:p>
        </p:txBody>
      </p:sp>
      <p:pic>
        <p:nvPicPr>
          <p:cNvPr id="2054" name="Picture 6" descr="Java ArrayList - Adding element">
            <a:extLst>
              <a:ext uri="{FF2B5EF4-FFF2-40B4-BE49-F238E27FC236}">
                <a16:creationId xmlns:a16="http://schemas.microsoft.com/office/drawing/2014/main" id="{5A6E9E28-FA85-4A34-9B3F-DE4448517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2978366"/>
            <a:ext cx="6191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753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sz="5400" b="1" dirty="0"/>
              <a:t>The </a:t>
            </a:r>
            <a:r>
              <a:rPr lang="en-IN" sz="5400" b="1" dirty="0" err="1"/>
              <a:t>ArrayList</a:t>
            </a:r>
            <a:r>
              <a:rPr lang="en-IN" sz="5400" b="1" dirty="0"/>
              <a:t> Class</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972799" cy="6019060"/>
          </a:xfrm>
        </p:spPr>
        <p:txBody>
          <a:bodyPr>
            <a:normAutofit/>
          </a:bodyPr>
          <a:lstStyle/>
          <a:p>
            <a:pPr algn="l">
              <a:buFont typeface="Wingdings" panose="05000000000000000000" pitchFamily="2" charset="2"/>
              <a:buChar char="Ø"/>
            </a:pPr>
            <a:r>
              <a:rPr lang="en-US" dirty="0" err="1"/>
              <a:t>ArrayList</a:t>
            </a:r>
            <a:r>
              <a:rPr lang="en-US" dirty="0"/>
              <a:t> has the constructors shown here:</a:t>
            </a:r>
          </a:p>
          <a:p>
            <a:pPr marL="0" indent="0" algn="l">
              <a:buNone/>
            </a:pPr>
            <a:r>
              <a:rPr lang="en-US" dirty="0"/>
              <a:t>		</a:t>
            </a:r>
            <a:r>
              <a:rPr lang="en-US" dirty="0" err="1">
                <a:highlight>
                  <a:srgbClr val="00FF00"/>
                </a:highlight>
              </a:rPr>
              <a:t>ArrayList</a:t>
            </a:r>
            <a:r>
              <a:rPr lang="en-US" dirty="0">
                <a:highlight>
                  <a:srgbClr val="00FF00"/>
                </a:highlight>
              </a:rPr>
              <a:t>( )</a:t>
            </a:r>
          </a:p>
          <a:p>
            <a:pPr marL="0" indent="0" algn="l">
              <a:buNone/>
            </a:pPr>
            <a:r>
              <a:rPr lang="en-US" dirty="0">
                <a:highlight>
                  <a:srgbClr val="00FF00"/>
                </a:highlight>
              </a:rPr>
              <a:t>		</a:t>
            </a:r>
            <a:r>
              <a:rPr lang="en-US" dirty="0" err="1">
                <a:highlight>
                  <a:srgbClr val="00FF00"/>
                </a:highlight>
              </a:rPr>
              <a:t>ArrayList</a:t>
            </a:r>
            <a:r>
              <a:rPr lang="en-US" dirty="0">
                <a:highlight>
                  <a:srgbClr val="00FF00"/>
                </a:highlight>
              </a:rPr>
              <a:t>(Collection&lt;? extends E&gt; c)</a:t>
            </a:r>
          </a:p>
          <a:p>
            <a:pPr marL="0" indent="0" algn="l">
              <a:buNone/>
            </a:pPr>
            <a:r>
              <a:rPr lang="en-US" dirty="0">
                <a:highlight>
                  <a:srgbClr val="00FF00"/>
                </a:highlight>
              </a:rPr>
              <a:t>		</a:t>
            </a:r>
            <a:r>
              <a:rPr lang="en-US" dirty="0" err="1">
                <a:highlight>
                  <a:srgbClr val="00FF00"/>
                </a:highlight>
              </a:rPr>
              <a:t>ArrayList</a:t>
            </a:r>
            <a:r>
              <a:rPr lang="en-US" dirty="0">
                <a:highlight>
                  <a:srgbClr val="00FF00"/>
                </a:highlight>
              </a:rPr>
              <a:t>(int capacity)</a:t>
            </a:r>
          </a:p>
          <a:p>
            <a:pPr algn="just"/>
            <a:r>
              <a:rPr lang="en-US" sz="2400" b="0" i="0" u="none" strike="noStrike" baseline="0" dirty="0">
                <a:latin typeface="Palatino-Roman"/>
              </a:rPr>
              <a:t>The first constructor builds an empty array list.</a:t>
            </a:r>
          </a:p>
          <a:p>
            <a:pPr algn="just"/>
            <a:r>
              <a:rPr lang="en-US" sz="2400" b="0" i="0" u="none" strike="noStrike" baseline="0" dirty="0">
                <a:latin typeface="Palatino-Roman"/>
              </a:rPr>
              <a:t> The second constructor builds an array list that is initialized with the elements of the collection </a:t>
            </a:r>
            <a:r>
              <a:rPr lang="en-US" sz="2400" b="0" i="1" u="none" strike="noStrike" baseline="0" dirty="0">
                <a:latin typeface="Palatino-Italic"/>
              </a:rPr>
              <a:t>c.</a:t>
            </a:r>
          </a:p>
          <a:p>
            <a:pPr algn="just"/>
            <a:r>
              <a:rPr lang="en-US" sz="2400" b="0" i="0" u="none" strike="noStrike" baseline="0" dirty="0">
                <a:latin typeface="Palatino-Roman"/>
              </a:rPr>
              <a:t>The third constructor builds an array list that has the specified initial </a:t>
            </a:r>
            <a:r>
              <a:rPr lang="en-US" sz="2400" b="0" i="1" u="none" strike="noStrike" baseline="0" dirty="0">
                <a:latin typeface="Palatino-Italic"/>
              </a:rPr>
              <a:t>capacity. </a:t>
            </a:r>
          </a:p>
          <a:p>
            <a:pPr algn="just"/>
            <a:r>
              <a:rPr lang="en-US" sz="2400" b="0" i="0" u="none" strike="noStrike" baseline="0" dirty="0">
                <a:latin typeface="Palatino-Roman"/>
              </a:rPr>
              <a:t>The capacity is the size of the underlying array that is used to store the elements. </a:t>
            </a:r>
          </a:p>
          <a:p>
            <a:pPr algn="just"/>
            <a:r>
              <a:rPr lang="en-US" sz="2400" b="0" i="0" u="none" strike="noStrike" baseline="0" dirty="0">
                <a:latin typeface="Palatino-Roman"/>
              </a:rPr>
              <a:t>The capacity grows automatically as elements are added to an </a:t>
            </a:r>
            <a:r>
              <a:rPr lang="en-IN" sz="2400" b="0" i="0" u="none" strike="noStrike" baseline="0" dirty="0">
                <a:latin typeface="Palatino-Roman"/>
              </a:rPr>
              <a:t>array list.</a:t>
            </a:r>
            <a:endParaRPr lang="en-IN" sz="2800" dirty="0"/>
          </a:p>
        </p:txBody>
      </p:sp>
    </p:spTree>
    <p:extLst>
      <p:ext uri="{BB962C8B-B14F-4D97-AF65-F5344CB8AC3E}">
        <p14:creationId xmlns:p14="http://schemas.microsoft.com/office/powerpoint/2010/main" val="414036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3CD1-C691-4DA1-8A9E-FA5E4FAC967A}"/>
              </a:ext>
            </a:extLst>
          </p:cNvPr>
          <p:cNvSpPr>
            <a:spLocks noGrp="1"/>
          </p:cNvSpPr>
          <p:nvPr>
            <p:ph type="title"/>
          </p:nvPr>
        </p:nvSpPr>
        <p:spPr>
          <a:xfrm>
            <a:off x="1371600" y="363984"/>
            <a:ext cx="9601200" cy="541538"/>
          </a:xfrm>
        </p:spPr>
        <p:txBody>
          <a:bodyPr>
            <a:normAutofit fontScale="90000"/>
          </a:bodyPr>
          <a:lstStyle/>
          <a:p>
            <a:r>
              <a:rPr lang="en-US" dirty="0"/>
              <a:t>COURSE OUTCOME</a:t>
            </a:r>
            <a:endParaRPr lang="en-IN" dirty="0"/>
          </a:p>
        </p:txBody>
      </p:sp>
      <p:graphicFrame>
        <p:nvGraphicFramePr>
          <p:cNvPr id="4" name="Content Placeholder 3">
            <a:extLst>
              <a:ext uri="{FF2B5EF4-FFF2-40B4-BE49-F238E27FC236}">
                <a16:creationId xmlns:a16="http://schemas.microsoft.com/office/drawing/2014/main" id="{957FCFEB-0A25-4776-8023-C4F7B6A10128}"/>
              </a:ext>
            </a:extLst>
          </p:cNvPr>
          <p:cNvGraphicFramePr>
            <a:graphicFrameLocks noGrp="1"/>
          </p:cNvGraphicFramePr>
          <p:nvPr>
            <p:ph idx="1"/>
            <p:extLst>
              <p:ext uri="{D42A27DB-BD31-4B8C-83A1-F6EECF244321}">
                <p14:modId xmlns:p14="http://schemas.microsoft.com/office/powerpoint/2010/main" val="3227450910"/>
              </p:ext>
            </p:extLst>
          </p:nvPr>
        </p:nvGraphicFramePr>
        <p:xfrm>
          <a:off x="1642369" y="1917578"/>
          <a:ext cx="10120544" cy="2183906"/>
        </p:xfrm>
        <a:graphic>
          <a:graphicData uri="http://schemas.openxmlformats.org/drawingml/2006/table">
            <a:tbl>
              <a:tblPr firstRow="1" firstCol="1" bandRow="1">
                <a:tableStyleId>{5C22544A-7EE6-4342-B048-85BDC9FD1C3A}</a:tableStyleId>
              </a:tblPr>
              <a:tblGrid>
                <a:gridCol w="2525448">
                  <a:extLst>
                    <a:ext uri="{9D8B030D-6E8A-4147-A177-3AD203B41FA5}">
                      <a16:colId xmlns:a16="http://schemas.microsoft.com/office/drawing/2014/main" val="1153856229"/>
                    </a:ext>
                  </a:extLst>
                </a:gridCol>
                <a:gridCol w="7595096">
                  <a:extLst>
                    <a:ext uri="{9D8B030D-6E8A-4147-A177-3AD203B41FA5}">
                      <a16:colId xmlns:a16="http://schemas.microsoft.com/office/drawing/2014/main" val="1889389448"/>
                    </a:ext>
                  </a:extLst>
                </a:gridCol>
              </a:tblGrid>
              <a:tr h="2183906">
                <a:tc>
                  <a:txBody>
                    <a:bodyPr/>
                    <a:lstStyle/>
                    <a:p>
                      <a:pPr>
                        <a:lnSpc>
                          <a:spcPct val="115000"/>
                        </a:lnSpc>
                        <a:spcAft>
                          <a:spcPts val="1000"/>
                        </a:spcAft>
                      </a:pPr>
                      <a:r>
                        <a:rPr lang="en-IN" sz="4000" dirty="0">
                          <a:effectLst/>
                        </a:rPr>
                        <a:t>CO2</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dirty="0">
                          <a:effectLst/>
                        </a:rPr>
                        <a:t>Develop Java application programs using java constructs, operators, control statements, built in packages, input /output streams, files and libraries and advanced features of java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3128332"/>
                  </a:ext>
                </a:extLst>
              </a:tr>
            </a:tbl>
          </a:graphicData>
        </a:graphic>
      </p:graphicFrame>
    </p:spTree>
    <p:extLst>
      <p:ext uri="{BB962C8B-B14F-4D97-AF65-F5344CB8AC3E}">
        <p14:creationId xmlns:p14="http://schemas.microsoft.com/office/powerpoint/2010/main" val="3372630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sz="5400" b="1" dirty="0"/>
              <a:t>The </a:t>
            </a:r>
            <a:r>
              <a:rPr lang="en-IN" sz="5400" b="1" dirty="0" err="1"/>
              <a:t>ArrayList</a:t>
            </a:r>
            <a:r>
              <a:rPr lang="en-IN" sz="5400" b="1" dirty="0"/>
              <a:t> Class</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972799" cy="6019060"/>
          </a:xfrm>
        </p:spPr>
        <p:txBody>
          <a:bodyPr>
            <a:normAutofit/>
          </a:bodyPr>
          <a:lstStyle/>
          <a:p>
            <a:pPr algn="l">
              <a:buFont typeface="Wingdings" panose="05000000000000000000" pitchFamily="2" charset="2"/>
              <a:buChar char="Ø"/>
            </a:pPr>
            <a:endParaRPr lang="en-IN" sz="2400" b="0" i="0" u="none" strike="noStrike" baseline="0" dirty="0">
              <a:latin typeface="Palatino-Roman"/>
            </a:endParaRPr>
          </a:p>
          <a:p>
            <a:pPr algn="l">
              <a:buFont typeface="Wingdings" panose="05000000000000000000" pitchFamily="2" charset="2"/>
              <a:buChar char="Ø"/>
            </a:pPr>
            <a:r>
              <a:rPr lang="en-IN" sz="2400" b="0" i="0" u="none" strike="noStrike" baseline="0" dirty="0" err="1">
                <a:latin typeface="Palatino-Roman"/>
              </a:rPr>
              <a:t>ArrayList</a:t>
            </a:r>
            <a:r>
              <a:rPr lang="en-IN" sz="2400" b="0" i="0" u="none" strike="noStrike" baseline="0" dirty="0">
                <a:latin typeface="Palatino-Roman"/>
              </a:rPr>
              <a:t>&lt;</a:t>
            </a:r>
            <a:r>
              <a:rPr lang="en-IN" sz="2400" b="0" i="0" u="none" strike="noStrike" baseline="0" dirty="0">
                <a:solidFill>
                  <a:srgbClr val="FF0000"/>
                </a:solidFill>
                <a:latin typeface="Palatino-Roman"/>
              </a:rPr>
              <a:t>String</a:t>
            </a:r>
            <a:r>
              <a:rPr lang="en-IN" sz="2400" b="0" i="0" u="none" strike="noStrike" baseline="0" dirty="0">
                <a:latin typeface="Palatino-Roman"/>
              </a:rPr>
              <a:t>&gt; </a:t>
            </a:r>
            <a:r>
              <a:rPr lang="en-IN" sz="2400" b="0" i="0" u="none" strike="noStrike" baseline="0" dirty="0" err="1">
                <a:highlight>
                  <a:srgbClr val="FFFF00"/>
                </a:highlight>
                <a:latin typeface="Palatino-Roman"/>
              </a:rPr>
              <a:t>alist</a:t>
            </a:r>
            <a:r>
              <a:rPr lang="en-IN" sz="2400" b="0" i="0" u="none" strike="noStrike" baseline="0" dirty="0">
                <a:latin typeface="Palatino-Roman"/>
              </a:rPr>
              <a:t>=new </a:t>
            </a:r>
            <a:r>
              <a:rPr lang="en-IN" sz="2400" b="0" i="0" u="none" strike="noStrike" baseline="0" dirty="0" err="1">
                <a:latin typeface="Palatino-Roman"/>
              </a:rPr>
              <a:t>ArrayList</a:t>
            </a:r>
            <a:r>
              <a:rPr lang="en-IN" sz="2400" b="0" i="0" u="none" strike="noStrike" baseline="0" dirty="0">
                <a:latin typeface="Palatino-Roman"/>
              </a:rPr>
              <a:t>&lt;String&gt;();</a:t>
            </a:r>
          </a:p>
          <a:p>
            <a:pPr algn="l">
              <a:buFont typeface="Wingdings" panose="05000000000000000000" pitchFamily="2" charset="2"/>
              <a:buChar char="Ø"/>
            </a:pPr>
            <a:r>
              <a:rPr lang="en-US" sz="2800" dirty="0" err="1"/>
              <a:t>alist.add</a:t>
            </a:r>
            <a:r>
              <a:rPr lang="en-US" sz="2800" dirty="0"/>
              <a:t>("Steve"); //This will add "Steve" at the end of List</a:t>
            </a:r>
          </a:p>
          <a:p>
            <a:pPr algn="l">
              <a:buFont typeface="Wingdings" panose="05000000000000000000" pitchFamily="2" charset="2"/>
              <a:buChar char="Ø"/>
            </a:pPr>
            <a:r>
              <a:rPr lang="en-US" sz="2800" dirty="0" err="1"/>
              <a:t>alist.add</a:t>
            </a:r>
            <a:r>
              <a:rPr lang="en-US" sz="2800" dirty="0"/>
              <a:t>(3, "Steve"); //This will add "Steve" at the fourth position</a:t>
            </a:r>
            <a:endParaRPr lang="en-IN" sz="2800" dirty="0"/>
          </a:p>
        </p:txBody>
      </p:sp>
    </p:spTree>
    <p:extLst>
      <p:ext uri="{BB962C8B-B14F-4D97-AF65-F5344CB8AC3E}">
        <p14:creationId xmlns:p14="http://schemas.microsoft.com/office/powerpoint/2010/main" val="1495602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sz="5400" b="1" dirty="0"/>
              <a:t>The </a:t>
            </a:r>
            <a:r>
              <a:rPr lang="en-IN" sz="5400" b="1" dirty="0" err="1"/>
              <a:t>ArrayList</a:t>
            </a:r>
            <a:r>
              <a:rPr lang="en-IN" sz="5400" b="1" dirty="0"/>
              <a:t> Class</a:t>
            </a:r>
          </a:p>
        </p:txBody>
      </p:sp>
      <p:sp>
        <p:nvSpPr>
          <p:cNvPr id="3" name="Content Placeholder 2">
            <a:extLst>
              <a:ext uri="{FF2B5EF4-FFF2-40B4-BE49-F238E27FC236}">
                <a16:creationId xmlns:a16="http://schemas.microsoft.com/office/drawing/2014/main" id="{809AA207-45AE-4FD7-941D-9EE44FBA356C}"/>
              </a:ext>
            </a:extLst>
          </p:cNvPr>
          <p:cNvSpPr>
            <a:spLocks noGrp="1"/>
          </p:cNvSpPr>
          <p:nvPr>
            <p:ph idx="1"/>
          </p:nvPr>
        </p:nvSpPr>
        <p:spPr>
          <a:xfrm>
            <a:off x="1219201" y="701336"/>
            <a:ext cx="10972799" cy="6019060"/>
          </a:xfrm>
        </p:spPr>
        <p:txBody>
          <a:bodyPr>
            <a:normAutofit/>
          </a:bodyPr>
          <a:lstStyle/>
          <a:p>
            <a:pPr marL="0" indent="0" algn="l">
              <a:buNone/>
            </a:pPr>
            <a:endParaRPr lang="en-IN" sz="2800" dirty="0"/>
          </a:p>
        </p:txBody>
      </p:sp>
      <p:pic>
        <p:nvPicPr>
          <p:cNvPr id="5" name="Picture 4">
            <a:extLst>
              <a:ext uri="{FF2B5EF4-FFF2-40B4-BE49-F238E27FC236}">
                <a16:creationId xmlns:a16="http://schemas.microsoft.com/office/drawing/2014/main" id="{3BAD8B33-9BE5-42CF-9EE4-C6FE47872609}"/>
              </a:ext>
            </a:extLst>
          </p:cNvPr>
          <p:cNvPicPr>
            <a:picLocks noChangeAspect="1"/>
          </p:cNvPicPr>
          <p:nvPr/>
        </p:nvPicPr>
        <p:blipFill>
          <a:blip r:embed="rId2"/>
          <a:stretch>
            <a:fillRect/>
          </a:stretch>
        </p:blipFill>
        <p:spPr>
          <a:xfrm>
            <a:off x="1371599" y="701336"/>
            <a:ext cx="6032379" cy="5762255"/>
          </a:xfrm>
          <a:prstGeom prst="rect">
            <a:avLst/>
          </a:prstGeom>
        </p:spPr>
      </p:pic>
      <p:pic>
        <p:nvPicPr>
          <p:cNvPr id="7" name="Picture 6">
            <a:extLst>
              <a:ext uri="{FF2B5EF4-FFF2-40B4-BE49-F238E27FC236}">
                <a16:creationId xmlns:a16="http://schemas.microsoft.com/office/drawing/2014/main" id="{48A20168-D1AE-453B-A951-F0AF69B488F8}"/>
              </a:ext>
            </a:extLst>
          </p:cNvPr>
          <p:cNvPicPr>
            <a:picLocks noChangeAspect="1"/>
          </p:cNvPicPr>
          <p:nvPr/>
        </p:nvPicPr>
        <p:blipFill>
          <a:blip r:embed="rId3"/>
          <a:stretch>
            <a:fillRect/>
          </a:stretch>
        </p:blipFill>
        <p:spPr>
          <a:xfrm>
            <a:off x="7988841" y="2579286"/>
            <a:ext cx="3942747" cy="1362075"/>
          </a:xfrm>
          <a:prstGeom prst="rect">
            <a:avLst/>
          </a:prstGeom>
        </p:spPr>
      </p:pic>
    </p:spTree>
    <p:extLst>
      <p:ext uri="{BB962C8B-B14F-4D97-AF65-F5344CB8AC3E}">
        <p14:creationId xmlns:p14="http://schemas.microsoft.com/office/powerpoint/2010/main" val="3235911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b="1" dirty="0"/>
              <a:t>The </a:t>
            </a:r>
            <a:r>
              <a:rPr lang="en-IN" b="1" dirty="0" err="1"/>
              <a:t>ArrayList</a:t>
            </a:r>
            <a:r>
              <a:rPr lang="en-IN" b="1" dirty="0"/>
              <a:t> Class</a:t>
            </a:r>
          </a:p>
        </p:txBody>
      </p:sp>
      <p:graphicFrame>
        <p:nvGraphicFramePr>
          <p:cNvPr id="4" name="Table 4">
            <a:extLst>
              <a:ext uri="{FF2B5EF4-FFF2-40B4-BE49-F238E27FC236}">
                <a16:creationId xmlns:a16="http://schemas.microsoft.com/office/drawing/2014/main" id="{A504B323-B2C1-4E3C-8FDE-1CD5E55F59F1}"/>
              </a:ext>
            </a:extLst>
          </p:cNvPr>
          <p:cNvGraphicFramePr>
            <a:graphicFrameLocks noGrp="1"/>
          </p:cNvGraphicFramePr>
          <p:nvPr>
            <p:ph idx="1"/>
            <p:extLst>
              <p:ext uri="{D42A27DB-BD31-4B8C-83A1-F6EECF244321}">
                <p14:modId xmlns:p14="http://schemas.microsoft.com/office/powerpoint/2010/main" val="1499044887"/>
              </p:ext>
            </p:extLst>
          </p:nvPr>
        </p:nvGraphicFramePr>
        <p:xfrm>
          <a:off x="1047565" y="585927"/>
          <a:ext cx="10919534" cy="6272073"/>
        </p:xfrm>
        <a:graphic>
          <a:graphicData uri="http://schemas.openxmlformats.org/drawingml/2006/table">
            <a:tbl>
              <a:tblPr firstRow="1" bandRow="1">
                <a:tableStyleId>{7DF18680-E054-41AD-8BC1-D1AEF772440D}</a:tableStyleId>
              </a:tblPr>
              <a:tblGrid>
                <a:gridCol w="5459767">
                  <a:extLst>
                    <a:ext uri="{9D8B030D-6E8A-4147-A177-3AD203B41FA5}">
                      <a16:colId xmlns:a16="http://schemas.microsoft.com/office/drawing/2014/main" val="970728862"/>
                    </a:ext>
                  </a:extLst>
                </a:gridCol>
                <a:gridCol w="5459767">
                  <a:extLst>
                    <a:ext uri="{9D8B030D-6E8A-4147-A177-3AD203B41FA5}">
                      <a16:colId xmlns:a16="http://schemas.microsoft.com/office/drawing/2014/main" val="3120331176"/>
                    </a:ext>
                  </a:extLst>
                </a:gridCol>
              </a:tblGrid>
              <a:tr h="6272073">
                <a:tc>
                  <a:txBody>
                    <a:bodyPr/>
                    <a:lstStyle/>
                    <a:p>
                      <a:r>
                        <a:rPr lang="en-IN" sz="2000" b="0" i="0" u="none" strike="noStrike" kern="1200" baseline="0" dirty="0">
                          <a:solidFill>
                            <a:schemeClr val="lt1"/>
                          </a:solidFill>
                          <a:latin typeface="+mn-lt"/>
                          <a:ea typeface="+mn-ea"/>
                          <a:cs typeface="+mn-cs"/>
                        </a:rPr>
                        <a:t>// Demonstrate </a:t>
                      </a:r>
                      <a:r>
                        <a:rPr lang="en-IN" sz="2000" b="0" i="0" u="none" strike="noStrike" kern="1200" baseline="0" dirty="0" err="1">
                          <a:solidFill>
                            <a:schemeClr val="lt1"/>
                          </a:solidFill>
                          <a:latin typeface="+mn-lt"/>
                          <a:ea typeface="+mn-ea"/>
                          <a:cs typeface="+mn-cs"/>
                        </a:rPr>
                        <a:t>ArrayList</a:t>
                      </a:r>
                      <a:r>
                        <a:rPr lang="en-IN" sz="2000" b="0" i="0" u="none" strike="noStrike" kern="1200" baseline="0" dirty="0">
                          <a:solidFill>
                            <a:schemeClr val="lt1"/>
                          </a:solidFill>
                          <a:latin typeface="+mn-lt"/>
                          <a:ea typeface="+mn-ea"/>
                          <a:cs typeface="+mn-cs"/>
                        </a:rPr>
                        <a:t>.</a:t>
                      </a:r>
                    </a:p>
                    <a:p>
                      <a:r>
                        <a:rPr lang="en-IN" sz="2000" b="0" i="0" u="none" strike="noStrike" kern="1200" baseline="0" dirty="0">
                          <a:solidFill>
                            <a:schemeClr val="lt1"/>
                          </a:solidFill>
                          <a:latin typeface="+mn-lt"/>
                          <a:ea typeface="+mn-ea"/>
                          <a:cs typeface="+mn-cs"/>
                        </a:rPr>
                        <a:t>import </a:t>
                      </a:r>
                      <a:r>
                        <a:rPr lang="en-IN" sz="2000" b="0" i="0" u="none" strike="noStrike" kern="1200" baseline="0" dirty="0" err="1">
                          <a:solidFill>
                            <a:schemeClr val="lt1"/>
                          </a:solidFill>
                          <a:latin typeface="+mn-lt"/>
                          <a:ea typeface="+mn-ea"/>
                          <a:cs typeface="+mn-cs"/>
                        </a:rPr>
                        <a:t>java.util</a:t>
                      </a:r>
                      <a:r>
                        <a:rPr lang="en-IN" sz="2000" b="0" i="0" u="none" strike="noStrike" kern="1200" baseline="0" dirty="0">
                          <a:solidFill>
                            <a:schemeClr val="lt1"/>
                          </a:solidFill>
                          <a:latin typeface="+mn-lt"/>
                          <a:ea typeface="+mn-ea"/>
                          <a:cs typeface="+mn-cs"/>
                        </a:rPr>
                        <a:t>.*;</a:t>
                      </a:r>
                    </a:p>
                    <a:p>
                      <a:r>
                        <a:rPr lang="en-IN" sz="2000" b="0" i="0" u="none" strike="noStrike" kern="1200" baseline="0" dirty="0">
                          <a:solidFill>
                            <a:schemeClr val="lt1"/>
                          </a:solidFill>
                          <a:latin typeface="+mn-lt"/>
                          <a:ea typeface="+mn-ea"/>
                          <a:cs typeface="+mn-cs"/>
                        </a:rPr>
                        <a:t>class </a:t>
                      </a:r>
                      <a:r>
                        <a:rPr lang="en-IN" sz="2000" b="0" i="0" u="none" strike="noStrike" kern="1200" baseline="0" dirty="0" err="1">
                          <a:solidFill>
                            <a:schemeClr val="lt1"/>
                          </a:solidFill>
                          <a:latin typeface="+mn-lt"/>
                          <a:ea typeface="+mn-ea"/>
                          <a:cs typeface="+mn-cs"/>
                        </a:rPr>
                        <a:t>ArrayListDemo</a:t>
                      </a:r>
                      <a:r>
                        <a:rPr lang="en-IN" sz="2000" b="0" i="0" u="none" strike="noStrike" kern="1200" baseline="0" dirty="0">
                          <a:solidFill>
                            <a:schemeClr val="lt1"/>
                          </a:solidFill>
                          <a:latin typeface="+mn-lt"/>
                          <a:ea typeface="+mn-ea"/>
                          <a:cs typeface="+mn-cs"/>
                        </a:rPr>
                        <a:t> {</a:t>
                      </a:r>
                    </a:p>
                    <a:p>
                      <a:r>
                        <a:rPr lang="en-US" sz="2000" b="0" i="0" u="none" strike="noStrike" kern="1200" baseline="0" dirty="0">
                          <a:solidFill>
                            <a:schemeClr val="lt1"/>
                          </a:solidFill>
                          <a:latin typeface="+mn-lt"/>
                          <a:ea typeface="+mn-ea"/>
                          <a:cs typeface="+mn-cs"/>
                        </a:rPr>
                        <a:t>public static void main(String </a:t>
                      </a:r>
                      <a:r>
                        <a:rPr lang="en-US" sz="2000" b="0" i="0" u="none" strike="noStrike" kern="1200" baseline="0" dirty="0" err="1">
                          <a:solidFill>
                            <a:schemeClr val="lt1"/>
                          </a:solidFill>
                          <a:latin typeface="+mn-lt"/>
                          <a:ea typeface="+mn-ea"/>
                          <a:cs typeface="+mn-cs"/>
                        </a:rPr>
                        <a:t>args</a:t>
                      </a:r>
                      <a:r>
                        <a:rPr lang="en-US" sz="2000" b="0" i="0" u="none" strike="noStrike" kern="1200" baseline="0" dirty="0">
                          <a:solidFill>
                            <a:schemeClr val="lt1"/>
                          </a:solidFill>
                          <a:latin typeface="+mn-lt"/>
                          <a:ea typeface="+mn-ea"/>
                          <a:cs typeface="+mn-cs"/>
                        </a:rPr>
                        <a:t>[]) {</a:t>
                      </a:r>
                    </a:p>
                    <a:p>
                      <a:r>
                        <a:rPr lang="en-IN" sz="2000" b="0" i="0" u="none" strike="noStrike" kern="1200" baseline="0" dirty="0">
                          <a:solidFill>
                            <a:schemeClr val="lt1"/>
                          </a:solidFill>
                          <a:latin typeface="+mn-lt"/>
                          <a:ea typeface="+mn-ea"/>
                          <a:cs typeface="+mn-cs"/>
                        </a:rPr>
                        <a:t>// Create an array list.</a:t>
                      </a:r>
                    </a:p>
                    <a:p>
                      <a:r>
                        <a:rPr lang="en-IN" sz="2000" b="0" i="0" u="none" strike="noStrike" kern="1200" baseline="0" dirty="0" err="1">
                          <a:solidFill>
                            <a:schemeClr val="lt1"/>
                          </a:solidFill>
                          <a:latin typeface="+mn-lt"/>
                          <a:ea typeface="+mn-ea"/>
                          <a:cs typeface="+mn-cs"/>
                        </a:rPr>
                        <a:t>ArrayList</a:t>
                      </a:r>
                      <a:r>
                        <a:rPr lang="en-IN" sz="2000" b="0" i="0" u="none" strike="noStrike" kern="1200" baseline="0" dirty="0">
                          <a:solidFill>
                            <a:schemeClr val="lt1"/>
                          </a:solidFill>
                          <a:latin typeface="+mn-lt"/>
                          <a:ea typeface="+mn-ea"/>
                          <a:cs typeface="+mn-cs"/>
                        </a:rPr>
                        <a:t>&lt;String&gt; al = new </a:t>
                      </a:r>
                      <a:r>
                        <a:rPr lang="en-IN" sz="2000" b="0" i="0" u="none" strike="noStrike" kern="1200" baseline="0" dirty="0" err="1">
                          <a:solidFill>
                            <a:schemeClr val="lt1"/>
                          </a:solidFill>
                          <a:latin typeface="+mn-lt"/>
                          <a:ea typeface="+mn-ea"/>
                          <a:cs typeface="+mn-cs"/>
                        </a:rPr>
                        <a:t>ArrayList</a:t>
                      </a:r>
                      <a:r>
                        <a:rPr lang="en-IN" sz="2000" b="0" i="0" u="none" strike="noStrike" kern="1200" baseline="0" dirty="0">
                          <a:solidFill>
                            <a:schemeClr val="lt1"/>
                          </a:solidFill>
                          <a:latin typeface="+mn-lt"/>
                          <a:ea typeface="+mn-ea"/>
                          <a:cs typeface="+mn-cs"/>
                        </a:rPr>
                        <a:t>&lt;String&gt;();</a:t>
                      </a:r>
                    </a:p>
                    <a:p>
                      <a:r>
                        <a:rPr lang="en-US" sz="2000" b="0" i="0" u="none" strike="noStrike" kern="1200" baseline="0" dirty="0" err="1">
                          <a:solidFill>
                            <a:schemeClr val="lt1"/>
                          </a:solidFill>
                          <a:latin typeface="+mn-lt"/>
                          <a:ea typeface="+mn-ea"/>
                          <a:cs typeface="+mn-cs"/>
                        </a:rPr>
                        <a:t>System.out.println</a:t>
                      </a:r>
                      <a:r>
                        <a:rPr lang="en-US" sz="2000" b="0" i="0" u="none" strike="noStrike" kern="1200" baseline="0" dirty="0">
                          <a:solidFill>
                            <a:schemeClr val="lt1"/>
                          </a:solidFill>
                          <a:latin typeface="+mn-lt"/>
                          <a:ea typeface="+mn-ea"/>
                          <a:cs typeface="+mn-cs"/>
                        </a:rPr>
                        <a:t>("Initial size of al: " +</a:t>
                      </a:r>
                    </a:p>
                    <a:p>
                      <a:r>
                        <a:rPr lang="en-IN" sz="2000" b="0" i="0" u="none" strike="noStrike" kern="1200" baseline="0" dirty="0" err="1">
                          <a:solidFill>
                            <a:schemeClr val="lt1"/>
                          </a:solidFill>
                          <a:highlight>
                            <a:srgbClr val="FF00FF"/>
                          </a:highlight>
                          <a:latin typeface="+mn-lt"/>
                          <a:ea typeface="+mn-ea"/>
                          <a:cs typeface="+mn-cs"/>
                        </a:rPr>
                        <a:t>al.size</a:t>
                      </a:r>
                      <a:r>
                        <a:rPr lang="en-IN" sz="2000" b="0" i="0" u="none" strike="noStrike" kern="1200" baseline="0" dirty="0">
                          <a:solidFill>
                            <a:schemeClr val="lt1"/>
                          </a:solidFill>
                          <a:highlight>
                            <a:srgbClr val="FF00FF"/>
                          </a:highlight>
                          <a:latin typeface="+mn-lt"/>
                          <a:ea typeface="+mn-ea"/>
                          <a:cs typeface="+mn-cs"/>
                        </a:rPr>
                        <a:t>());</a:t>
                      </a:r>
                    </a:p>
                    <a:p>
                      <a:endParaRPr lang="en-IN" sz="2000" b="0" i="0" u="none" strike="noStrike" kern="1200" baseline="0" dirty="0">
                        <a:solidFill>
                          <a:schemeClr val="lt1"/>
                        </a:solidFill>
                        <a:latin typeface="+mn-lt"/>
                        <a:ea typeface="+mn-ea"/>
                        <a:cs typeface="+mn-cs"/>
                      </a:endParaRPr>
                    </a:p>
                    <a:p>
                      <a:r>
                        <a:rPr lang="en-US" sz="2000" b="0" i="0" u="none" strike="noStrike" kern="1200" baseline="0" dirty="0">
                          <a:solidFill>
                            <a:schemeClr val="lt1"/>
                          </a:solidFill>
                          <a:latin typeface="+mn-lt"/>
                          <a:ea typeface="+mn-ea"/>
                          <a:cs typeface="+mn-cs"/>
                        </a:rPr>
                        <a:t>// Add elements to the array list.</a:t>
                      </a:r>
                    </a:p>
                    <a:p>
                      <a:r>
                        <a:rPr lang="en-IN" sz="2000" b="0" i="0" u="none" strike="noStrike" kern="1200" baseline="0" dirty="0" err="1">
                          <a:solidFill>
                            <a:schemeClr val="lt1"/>
                          </a:solidFill>
                          <a:latin typeface="+mn-lt"/>
                          <a:ea typeface="+mn-ea"/>
                          <a:cs typeface="+mn-cs"/>
                        </a:rPr>
                        <a:t>al.add</a:t>
                      </a:r>
                      <a:r>
                        <a:rPr lang="en-IN" sz="2000" b="0" i="0" u="none" strike="noStrike" kern="1200" baseline="0" dirty="0">
                          <a:solidFill>
                            <a:schemeClr val="lt1"/>
                          </a:solidFill>
                          <a:latin typeface="+mn-lt"/>
                          <a:ea typeface="+mn-ea"/>
                          <a:cs typeface="+mn-cs"/>
                        </a:rPr>
                        <a:t>("C");</a:t>
                      </a:r>
                    </a:p>
                    <a:p>
                      <a:r>
                        <a:rPr lang="en-IN" sz="2000" b="0" i="0" u="none" strike="noStrike" kern="1200" baseline="0" dirty="0" err="1">
                          <a:solidFill>
                            <a:schemeClr val="lt1"/>
                          </a:solidFill>
                          <a:latin typeface="+mn-lt"/>
                          <a:ea typeface="+mn-ea"/>
                          <a:cs typeface="+mn-cs"/>
                        </a:rPr>
                        <a:t>al.add</a:t>
                      </a:r>
                      <a:r>
                        <a:rPr lang="en-IN" sz="2000" b="0" i="0" u="none" strike="noStrike" kern="1200" baseline="0" dirty="0">
                          <a:solidFill>
                            <a:schemeClr val="lt1"/>
                          </a:solidFill>
                          <a:latin typeface="+mn-lt"/>
                          <a:ea typeface="+mn-ea"/>
                          <a:cs typeface="+mn-cs"/>
                        </a:rPr>
                        <a:t>("A");</a:t>
                      </a:r>
                    </a:p>
                    <a:p>
                      <a:r>
                        <a:rPr lang="en-IN" sz="2000" b="0" i="0" u="none" strike="noStrike" kern="1200" baseline="0" dirty="0" err="1">
                          <a:solidFill>
                            <a:schemeClr val="lt1"/>
                          </a:solidFill>
                          <a:latin typeface="+mn-lt"/>
                          <a:ea typeface="+mn-ea"/>
                          <a:cs typeface="+mn-cs"/>
                        </a:rPr>
                        <a:t>al.add</a:t>
                      </a:r>
                      <a:r>
                        <a:rPr lang="en-IN" sz="2000" b="0" i="0" u="none" strike="noStrike" kern="1200" baseline="0" dirty="0">
                          <a:solidFill>
                            <a:schemeClr val="lt1"/>
                          </a:solidFill>
                          <a:latin typeface="+mn-lt"/>
                          <a:ea typeface="+mn-ea"/>
                          <a:cs typeface="+mn-cs"/>
                        </a:rPr>
                        <a:t>("E");</a:t>
                      </a:r>
                    </a:p>
                    <a:p>
                      <a:r>
                        <a:rPr lang="en-IN" sz="2000" b="0" i="0" u="none" strike="noStrike" kern="1200" baseline="0" dirty="0" err="1">
                          <a:solidFill>
                            <a:schemeClr val="lt1"/>
                          </a:solidFill>
                          <a:latin typeface="+mn-lt"/>
                          <a:ea typeface="+mn-ea"/>
                          <a:cs typeface="+mn-cs"/>
                        </a:rPr>
                        <a:t>al.add</a:t>
                      </a:r>
                      <a:r>
                        <a:rPr lang="en-IN" sz="2000" b="0" i="0" u="none" strike="noStrike" kern="1200" baseline="0" dirty="0">
                          <a:solidFill>
                            <a:schemeClr val="lt1"/>
                          </a:solidFill>
                          <a:latin typeface="+mn-lt"/>
                          <a:ea typeface="+mn-ea"/>
                          <a:cs typeface="+mn-cs"/>
                        </a:rPr>
                        <a:t>("B");</a:t>
                      </a:r>
                    </a:p>
                    <a:p>
                      <a:r>
                        <a:rPr lang="en-IN" sz="2000" b="0" i="0" u="none" strike="noStrike" kern="1200" baseline="0" dirty="0" err="1">
                          <a:solidFill>
                            <a:schemeClr val="lt1"/>
                          </a:solidFill>
                          <a:latin typeface="+mn-lt"/>
                          <a:ea typeface="+mn-ea"/>
                          <a:cs typeface="+mn-cs"/>
                        </a:rPr>
                        <a:t>al.add</a:t>
                      </a:r>
                      <a:r>
                        <a:rPr lang="en-IN" sz="2000" b="0" i="0" u="none" strike="noStrike" kern="1200" baseline="0" dirty="0">
                          <a:solidFill>
                            <a:schemeClr val="lt1"/>
                          </a:solidFill>
                          <a:latin typeface="+mn-lt"/>
                          <a:ea typeface="+mn-ea"/>
                          <a:cs typeface="+mn-cs"/>
                        </a:rPr>
                        <a:t>("D");</a:t>
                      </a:r>
                    </a:p>
                    <a:p>
                      <a:r>
                        <a:rPr lang="en-IN" sz="2000" b="0" i="0" u="none" strike="noStrike" kern="1200" baseline="0" dirty="0" err="1">
                          <a:solidFill>
                            <a:schemeClr val="lt1"/>
                          </a:solidFill>
                          <a:latin typeface="+mn-lt"/>
                          <a:ea typeface="+mn-ea"/>
                          <a:cs typeface="+mn-cs"/>
                        </a:rPr>
                        <a:t>al.add</a:t>
                      </a:r>
                      <a:r>
                        <a:rPr lang="en-IN" sz="2000" b="0" i="0" u="none" strike="noStrike" kern="1200" baseline="0" dirty="0">
                          <a:solidFill>
                            <a:schemeClr val="lt1"/>
                          </a:solidFill>
                          <a:latin typeface="+mn-lt"/>
                          <a:ea typeface="+mn-ea"/>
                          <a:cs typeface="+mn-cs"/>
                        </a:rPr>
                        <a:t>("F");</a:t>
                      </a:r>
                    </a:p>
                    <a:p>
                      <a:r>
                        <a:rPr lang="en-IN" sz="2000" b="0" i="0" u="none" strike="noStrike" kern="1200" baseline="0" dirty="0" err="1">
                          <a:solidFill>
                            <a:schemeClr val="lt1"/>
                          </a:solidFill>
                          <a:latin typeface="+mn-lt"/>
                          <a:ea typeface="+mn-ea"/>
                          <a:cs typeface="+mn-cs"/>
                        </a:rPr>
                        <a:t>al.add</a:t>
                      </a:r>
                      <a:r>
                        <a:rPr lang="en-IN" sz="2000" b="0" i="0" u="none" strike="noStrike" kern="1200" baseline="0" dirty="0">
                          <a:solidFill>
                            <a:schemeClr val="lt1"/>
                          </a:solidFill>
                          <a:latin typeface="+mn-lt"/>
                          <a:ea typeface="+mn-ea"/>
                          <a:cs typeface="+mn-cs"/>
                        </a:rPr>
                        <a:t>(1, "A2");</a:t>
                      </a:r>
                      <a:endParaRPr lang="en-IN" sz="2000" dirty="0"/>
                    </a:p>
                  </a:txBody>
                  <a:tcPr/>
                </a:tc>
                <a:tc>
                  <a:txBody>
                    <a:bodyPr/>
                    <a:lstStyle/>
                    <a:p>
                      <a:r>
                        <a:rPr lang="en-US" sz="2000" b="0" i="0" u="none" strike="noStrike" kern="1200" baseline="0" dirty="0" err="1">
                          <a:solidFill>
                            <a:schemeClr val="lt1"/>
                          </a:solidFill>
                          <a:latin typeface="+mn-lt"/>
                          <a:ea typeface="+mn-ea"/>
                          <a:cs typeface="+mn-cs"/>
                        </a:rPr>
                        <a:t>System.out.println</a:t>
                      </a:r>
                      <a:r>
                        <a:rPr lang="en-US" sz="2000" b="0" i="0" u="none" strike="noStrike" kern="1200" baseline="0" dirty="0">
                          <a:solidFill>
                            <a:schemeClr val="lt1"/>
                          </a:solidFill>
                          <a:latin typeface="+mn-lt"/>
                          <a:ea typeface="+mn-ea"/>
                          <a:cs typeface="+mn-cs"/>
                        </a:rPr>
                        <a:t>("Size of al after additions: " +</a:t>
                      </a:r>
                    </a:p>
                    <a:p>
                      <a:r>
                        <a:rPr lang="en-IN" sz="2000" b="0" i="0" u="none" strike="noStrike" kern="1200" baseline="0" dirty="0" err="1">
                          <a:solidFill>
                            <a:schemeClr val="lt1"/>
                          </a:solidFill>
                          <a:latin typeface="+mn-lt"/>
                          <a:ea typeface="+mn-ea"/>
                          <a:cs typeface="+mn-cs"/>
                        </a:rPr>
                        <a:t>al.size</a:t>
                      </a:r>
                      <a:r>
                        <a:rPr lang="en-IN" sz="2000" b="0" i="0" u="none" strike="noStrike" kern="1200" baseline="0" dirty="0">
                          <a:solidFill>
                            <a:schemeClr val="lt1"/>
                          </a:solidFill>
                          <a:latin typeface="+mn-lt"/>
                          <a:ea typeface="+mn-ea"/>
                          <a:cs typeface="+mn-cs"/>
                        </a:rPr>
                        <a:t>());</a:t>
                      </a:r>
                    </a:p>
                    <a:p>
                      <a:r>
                        <a:rPr lang="en-IN" sz="2000" b="0" i="0" u="none" strike="noStrike" kern="1200" baseline="0" dirty="0">
                          <a:solidFill>
                            <a:schemeClr val="lt1"/>
                          </a:solidFill>
                          <a:latin typeface="+mn-lt"/>
                          <a:ea typeface="+mn-ea"/>
                          <a:cs typeface="+mn-cs"/>
                        </a:rPr>
                        <a:t>// Display the array list.</a:t>
                      </a:r>
                    </a:p>
                    <a:p>
                      <a:r>
                        <a:rPr lang="en-IN" sz="2000" b="0" i="0" u="none" strike="noStrike" kern="1200" baseline="0" dirty="0" err="1">
                          <a:solidFill>
                            <a:schemeClr val="lt1"/>
                          </a:solidFill>
                          <a:latin typeface="+mn-lt"/>
                          <a:ea typeface="+mn-ea"/>
                          <a:cs typeface="+mn-cs"/>
                        </a:rPr>
                        <a:t>System.out.println</a:t>
                      </a:r>
                      <a:r>
                        <a:rPr lang="en-IN" sz="2000" b="0" i="0" u="none" strike="noStrike" kern="1200" baseline="0" dirty="0">
                          <a:solidFill>
                            <a:schemeClr val="lt1"/>
                          </a:solidFill>
                          <a:latin typeface="+mn-lt"/>
                          <a:ea typeface="+mn-ea"/>
                          <a:cs typeface="+mn-cs"/>
                        </a:rPr>
                        <a:t>("Contents of al: " + al);</a:t>
                      </a:r>
                    </a:p>
                    <a:p>
                      <a:r>
                        <a:rPr lang="en-US" sz="2000" b="0" i="0" u="none" strike="noStrike" kern="1200" baseline="0" dirty="0">
                          <a:solidFill>
                            <a:schemeClr val="lt1"/>
                          </a:solidFill>
                          <a:latin typeface="+mn-lt"/>
                          <a:ea typeface="+mn-ea"/>
                          <a:cs typeface="+mn-cs"/>
                        </a:rPr>
                        <a:t>// Remove elements from the array list.</a:t>
                      </a:r>
                    </a:p>
                    <a:p>
                      <a:r>
                        <a:rPr lang="en-IN" sz="2000" b="0" i="0" u="none" strike="noStrike" kern="1200" baseline="0" dirty="0" err="1">
                          <a:solidFill>
                            <a:schemeClr val="lt1"/>
                          </a:solidFill>
                          <a:highlight>
                            <a:srgbClr val="FF00FF"/>
                          </a:highlight>
                          <a:latin typeface="+mn-lt"/>
                          <a:ea typeface="+mn-ea"/>
                          <a:cs typeface="+mn-cs"/>
                        </a:rPr>
                        <a:t>al.remove</a:t>
                      </a:r>
                      <a:r>
                        <a:rPr lang="en-IN" sz="2000" b="0" i="0" u="none" strike="noStrike" kern="1200" baseline="0" dirty="0">
                          <a:solidFill>
                            <a:schemeClr val="lt1"/>
                          </a:solidFill>
                          <a:highlight>
                            <a:srgbClr val="FF00FF"/>
                          </a:highlight>
                          <a:latin typeface="+mn-lt"/>
                          <a:ea typeface="+mn-ea"/>
                          <a:cs typeface="+mn-cs"/>
                        </a:rPr>
                        <a:t>("F");</a:t>
                      </a:r>
                    </a:p>
                    <a:p>
                      <a:r>
                        <a:rPr lang="en-IN" sz="2000" b="0" i="0" u="none" strike="noStrike" kern="1200" baseline="0" dirty="0" err="1">
                          <a:solidFill>
                            <a:schemeClr val="lt1"/>
                          </a:solidFill>
                          <a:highlight>
                            <a:srgbClr val="FF00FF"/>
                          </a:highlight>
                          <a:latin typeface="+mn-lt"/>
                          <a:ea typeface="+mn-ea"/>
                          <a:cs typeface="+mn-cs"/>
                        </a:rPr>
                        <a:t>al.remove</a:t>
                      </a:r>
                      <a:r>
                        <a:rPr lang="en-IN" sz="2000" b="0" i="0" u="none" strike="noStrike" kern="1200" baseline="0" dirty="0">
                          <a:solidFill>
                            <a:schemeClr val="lt1"/>
                          </a:solidFill>
                          <a:highlight>
                            <a:srgbClr val="FF00FF"/>
                          </a:highlight>
                          <a:latin typeface="+mn-lt"/>
                          <a:ea typeface="+mn-ea"/>
                          <a:cs typeface="+mn-cs"/>
                        </a:rPr>
                        <a:t>(2);</a:t>
                      </a:r>
                    </a:p>
                    <a:p>
                      <a:r>
                        <a:rPr lang="en-US" sz="2000" b="0" i="0" u="none" strike="noStrike" kern="1200" baseline="0" dirty="0" err="1">
                          <a:solidFill>
                            <a:schemeClr val="lt1"/>
                          </a:solidFill>
                          <a:latin typeface="+mn-lt"/>
                          <a:ea typeface="+mn-ea"/>
                          <a:cs typeface="+mn-cs"/>
                        </a:rPr>
                        <a:t>System.out.println</a:t>
                      </a:r>
                      <a:r>
                        <a:rPr lang="en-US" sz="2000" b="0" i="0" u="none" strike="noStrike" kern="1200" baseline="0" dirty="0">
                          <a:solidFill>
                            <a:schemeClr val="lt1"/>
                          </a:solidFill>
                          <a:latin typeface="+mn-lt"/>
                          <a:ea typeface="+mn-ea"/>
                          <a:cs typeface="+mn-cs"/>
                        </a:rPr>
                        <a:t>("Size of al after deletions: " +</a:t>
                      </a:r>
                    </a:p>
                    <a:p>
                      <a:r>
                        <a:rPr lang="en-IN" sz="2000" b="0" i="0" u="none" strike="noStrike" kern="1200" baseline="0" dirty="0" err="1">
                          <a:solidFill>
                            <a:schemeClr val="lt1"/>
                          </a:solidFill>
                          <a:latin typeface="+mn-lt"/>
                          <a:ea typeface="+mn-ea"/>
                          <a:cs typeface="+mn-cs"/>
                        </a:rPr>
                        <a:t>al.size</a:t>
                      </a:r>
                      <a:r>
                        <a:rPr lang="en-IN" sz="2000" b="0" i="0" u="none" strike="noStrike" kern="1200" baseline="0" dirty="0">
                          <a:solidFill>
                            <a:schemeClr val="lt1"/>
                          </a:solidFill>
                          <a:latin typeface="+mn-lt"/>
                          <a:ea typeface="+mn-ea"/>
                          <a:cs typeface="+mn-cs"/>
                        </a:rPr>
                        <a:t>());</a:t>
                      </a:r>
                    </a:p>
                    <a:p>
                      <a:r>
                        <a:rPr lang="en-IN" sz="2000" b="0" i="0" u="none" strike="noStrike" kern="1200" baseline="0" dirty="0" err="1">
                          <a:solidFill>
                            <a:schemeClr val="lt1"/>
                          </a:solidFill>
                          <a:latin typeface="+mn-lt"/>
                          <a:ea typeface="+mn-ea"/>
                          <a:cs typeface="+mn-cs"/>
                        </a:rPr>
                        <a:t>System.out.println</a:t>
                      </a:r>
                      <a:r>
                        <a:rPr lang="en-IN" sz="2000" b="0" i="0" u="none" strike="noStrike" kern="1200" baseline="0" dirty="0">
                          <a:solidFill>
                            <a:schemeClr val="lt1"/>
                          </a:solidFill>
                          <a:latin typeface="+mn-lt"/>
                          <a:ea typeface="+mn-ea"/>
                          <a:cs typeface="+mn-cs"/>
                        </a:rPr>
                        <a:t>("Contents of al: " + al);</a:t>
                      </a:r>
                    </a:p>
                    <a:p>
                      <a:r>
                        <a:rPr lang="en-IN" sz="2000" b="0" i="0" u="none" strike="noStrike" kern="1200" baseline="0" dirty="0">
                          <a:solidFill>
                            <a:schemeClr val="lt1"/>
                          </a:solidFill>
                          <a:latin typeface="+mn-lt"/>
                          <a:ea typeface="+mn-ea"/>
                          <a:cs typeface="+mn-cs"/>
                        </a:rPr>
                        <a:t>}</a:t>
                      </a:r>
                    </a:p>
                    <a:p>
                      <a:r>
                        <a:rPr lang="en-IN" sz="2000" b="0" i="0" u="none" strike="noStrike" kern="1200" baseline="0" dirty="0">
                          <a:solidFill>
                            <a:schemeClr val="lt1"/>
                          </a:solidFill>
                          <a:latin typeface="+mn-lt"/>
                          <a:ea typeface="+mn-ea"/>
                          <a:cs typeface="+mn-cs"/>
                        </a:rPr>
                        <a:t>}</a:t>
                      </a:r>
                    </a:p>
                    <a:p>
                      <a:r>
                        <a:rPr lang="en-US" sz="1800" b="1" i="0" u="none" strike="noStrike" kern="1200" baseline="0" dirty="0">
                          <a:solidFill>
                            <a:schemeClr val="lt1"/>
                          </a:solidFill>
                          <a:latin typeface="+mn-lt"/>
                          <a:ea typeface="+mn-ea"/>
                          <a:cs typeface="+mn-cs"/>
                        </a:rPr>
                        <a:t>The output from this program is shown here:</a:t>
                      </a:r>
                    </a:p>
                    <a:p>
                      <a:r>
                        <a:rPr lang="en-US" sz="1800" b="1" i="0" u="none" strike="noStrike" kern="1200" baseline="0" dirty="0">
                          <a:solidFill>
                            <a:schemeClr val="lt1"/>
                          </a:solidFill>
                          <a:latin typeface="+mn-lt"/>
                          <a:ea typeface="+mn-ea"/>
                          <a:cs typeface="+mn-cs"/>
                        </a:rPr>
                        <a:t>Initial size of al: 0</a:t>
                      </a:r>
                    </a:p>
                    <a:p>
                      <a:r>
                        <a:rPr lang="en-US" sz="1800" b="1" i="0" u="none" strike="noStrike" kern="1200" baseline="0" dirty="0">
                          <a:solidFill>
                            <a:schemeClr val="lt1"/>
                          </a:solidFill>
                          <a:latin typeface="+mn-lt"/>
                          <a:ea typeface="+mn-ea"/>
                          <a:cs typeface="+mn-cs"/>
                        </a:rPr>
                        <a:t>Size of al after additions: 7</a:t>
                      </a:r>
                    </a:p>
                    <a:p>
                      <a:r>
                        <a:rPr lang="en-IN" sz="1800" b="1" i="0" u="none" strike="noStrike" kern="1200" baseline="0" dirty="0">
                          <a:solidFill>
                            <a:schemeClr val="lt1"/>
                          </a:solidFill>
                          <a:latin typeface="+mn-lt"/>
                          <a:ea typeface="+mn-ea"/>
                          <a:cs typeface="+mn-cs"/>
                        </a:rPr>
                        <a:t>Contents of al: [C, A2, A, E, B, D, F]</a:t>
                      </a:r>
                    </a:p>
                    <a:p>
                      <a:r>
                        <a:rPr lang="en-US" sz="1800" b="1" i="0" u="none" strike="noStrike" kern="1200" baseline="0" dirty="0">
                          <a:solidFill>
                            <a:schemeClr val="lt1"/>
                          </a:solidFill>
                          <a:latin typeface="+mn-lt"/>
                          <a:ea typeface="+mn-ea"/>
                          <a:cs typeface="+mn-cs"/>
                        </a:rPr>
                        <a:t>Size of al after deletions: 5</a:t>
                      </a:r>
                    </a:p>
                    <a:p>
                      <a:r>
                        <a:rPr lang="en-IN" sz="1800" b="1" i="0" u="none" strike="noStrike" kern="1200" baseline="0" dirty="0">
                          <a:solidFill>
                            <a:schemeClr val="lt1"/>
                          </a:solidFill>
                          <a:latin typeface="+mn-lt"/>
                          <a:ea typeface="+mn-ea"/>
                          <a:cs typeface="+mn-cs"/>
                        </a:rPr>
                        <a:t>Contents of al: [C, A2, E, B, D]</a:t>
                      </a:r>
                      <a:endParaRPr lang="en-IN" sz="2000" b="1" dirty="0"/>
                    </a:p>
                  </a:txBody>
                  <a:tcPr/>
                </a:tc>
                <a:extLst>
                  <a:ext uri="{0D108BD9-81ED-4DB2-BD59-A6C34878D82A}">
                    <a16:rowId xmlns:a16="http://schemas.microsoft.com/office/drawing/2014/main" val="3346068697"/>
                  </a:ext>
                </a:extLst>
              </a:tr>
            </a:tbl>
          </a:graphicData>
        </a:graphic>
      </p:graphicFrame>
    </p:spTree>
    <p:extLst>
      <p:ext uri="{BB962C8B-B14F-4D97-AF65-F5344CB8AC3E}">
        <p14:creationId xmlns:p14="http://schemas.microsoft.com/office/powerpoint/2010/main" val="2021412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b="1" dirty="0"/>
              <a:t>The </a:t>
            </a:r>
            <a:r>
              <a:rPr lang="en-IN" b="1" dirty="0" err="1"/>
              <a:t>ArrayList</a:t>
            </a:r>
            <a:r>
              <a:rPr lang="en-IN" b="1" dirty="0"/>
              <a:t> Class</a:t>
            </a:r>
          </a:p>
        </p:txBody>
      </p:sp>
      <p:sp>
        <p:nvSpPr>
          <p:cNvPr id="5" name="Content Placeholder 4">
            <a:extLst>
              <a:ext uri="{FF2B5EF4-FFF2-40B4-BE49-F238E27FC236}">
                <a16:creationId xmlns:a16="http://schemas.microsoft.com/office/drawing/2014/main" id="{E2C556B3-1BF9-4CCC-88AD-23104AD0971E}"/>
              </a:ext>
            </a:extLst>
          </p:cNvPr>
          <p:cNvSpPr>
            <a:spLocks noGrp="1"/>
          </p:cNvSpPr>
          <p:nvPr>
            <p:ph idx="1"/>
          </p:nvPr>
        </p:nvSpPr>
        <p:spPr>
          <a:xfrm>
            <a:off x="878889" y="816746"/>
            <a:ext cx="11168109" cy="5921406"/>
          </a:xfrm>
        </p:spPr>
        <p:txBody>
          <a:bodyPr>
            <a:normAutofit/>
          </a:bodyPr>
          <a:lstStyle/>
          <a:p>
            <a:pPr algn="just"/>
            <a:r>
              <a:rPr lang="en-US" sz="2400" dirty="0"/>
              <a:t>Although the capacity of an </a:t>
            </a:r>
            <a:r>
              <a:rPr lang="en-US" sz="2400" dirty="0" err="1"/>
              <a:t>ArrayList</a:t>
            </a:r>
            <a:r>
              <a:rPr lang="en-US" sz="2400" dirty="0"/>
              <a:t> object increases automatically as objects are stored in it, you can increase the capacity of an </a:t>
            </a:r>
            <a:r>
              <a:rPr lang="en-US" sz="2400" dirty="0" err="1"/>
              <a:t>ArrayList</a:t>
            </a:r>
            <a:r>
              <a:rPr lang="en-US" sz="2400" dirty="0"/>
              <a:t> object manually by calling   </a:t>
            </a:r>
            <a:r>
              <a:rPr lang="en-US" sz="2400" dirty="0" err="1"/>
              <a:t>ensureCapacity</a:t>
            </a:r>
            <a:r>
              <a:rPr lang="en-US" sz="2400" dirty="0"/>
              <a:t>( ).</a:t>
            </a:r>
          </a:p>
          <a:p>
            <a:pPr algn="just"/>
            <a:r>
              <a:rPr lang="en-US" sz="2400" dirty="0"/>
              <a:t>The signature for </a:t>
            </a:r>
            <a:r>
              <a:rPr lang="en-US" sz="2400" dirty="0" err="1"/>
              <a:t>ensureCapacity</a:t>
            </a:r>
            <a:r>
              <a:rPr lang="en-US" sz="2400" dirty="0"/>
              <a:t>( ) is shown here:</a:t>
            </a:r>
          </a:p>
          <a:p>
            <a:pPr algn="just"/>
            <a:r>
              <a:rPr lang="en-US" sz="2400" dirty="0">
                <a:highlight>
                  <a:srgbClr val="00FF00"/>
                </a:highlight>
              </a:rPr>
              <a:t>void </a:t>
            </a:r>
            <a:r>
              <a:rPr lang="en-US" sz="2400" dirty="0" err="1">
                <a:highlight>
                  <a:srgbClr val="00FF00"/>
                </a:highlight>
              </a:rPr>
              <a:t>ensureCapacity</a:t>
            </a:r>
            <a:r>
              <a:rPr lang="en-US" sz="2400" dirty="0">
                <a:highlight>
                  <a:srgbClr val="00FF00"/>
                </a:highlight>
              </a:rPr>
              <a:t>(int cap)  --</a:t>
            </a:r>
            <a:r>
              <a:rPr lang="en-US" sz="2400" dirty="0"/>
              <a:t>Here, cap is the new capacity.</a:t>
            </a:r>
          </a:p>
          <a:p>
            <a:pPr algn="just"/>
            <a:r>
              <a:rPr lang="en-US" sz="2400" dirty="0"/>
              <a:t>Conversely, if you want to reduce the size of the array that underlies an </a:t>
            </a:r>
            <a:r>
              <a:rPr lang="en-US" sz="2400" dirty="0" err="1"/>
              <a:t>ArrayList</a:t>
            </a:r>
            <a:r>
              <a:rPr lang="en-US" sz="2400" dirty="0"/>
              <a:t> object so that it is precisely as large as the number of items that it is currently holding, call </a:t>
            </a:r>
            <a:r>
              <a:rPr lang="en-US" sz="2400" dirty="0" err="1"/>
              <a:t>trimToSize</a:t>
            </a:r>
            <a:r>
              <a:rPr lang="en-US" sz="2400" dirty="0"/>
              <a:t>( ),</a:t>
            </a:r>
          </a:p>
          <a:p>
            <a:pPr algn="just"/>
            <a:r>
              <a:rPr lang="en-US" sz="2400" dirty="0"/>
              <a:t>void </a:t>
            </a:r>
            <a:r>
              <a:rPr lang="en-US" sz="2400" dirty="0" err="1"/>
              <a:t>trimToSize</a:t>
            </a:r>
            <a:r>
              <a:rPr lang="en-US" sz="2400" dirty="0"/>
              <a:t>( )</a:t>
            </a:r>
            <a:endParaRPr lang="en-IN" sz="2400" dirty="0"/>
          </a:p>
        </p:txBody>
      </p:sp>
    </p:spTree>
    <p:extLst>
      <p:ext uri="{BB962C8B-B14F-4D97-AF65-F5344CB8AC3E}">
        <p14:creationId xmlns:p14="http://schemas.microsoft.com/office/powerpoint/2010/main" val="1395974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b="1" dirty="0"/>
              <a:t>The </a:t>
            </a:r>
            <a:r>
              <a:rPr lang="en-IN" b="1" dirty="0" err="1"/>
              <a:t>ArrayList</a:t>
            </a:r>
            <a:r>
              <a:rPr lang="en-IN" b="1" dirty="0"/>
              <a:t> Class</a:t>
            </a:r>
          </a:p>
        </p:txBody>
      </p:sp>
      <p:sp>
        <p:nvSpPr>
          <p:cNvPr id="5" name="Content Placeholder 4">
            <a:extLst>
              <a:ext uri="{FF2B5EF4-FFF2-40B4-BE49-F238E27FC236}">
                <a16:creationId xmlns:a16="http://schemas.microsoft.com/office/drawing/2014/main" id="{E2C556B3-1BF9-4CCC-88AD-23104AD0971E}"/>
              </a:ext>
            </a:extLst>
          </p:cNvPr>
          <p:cNvSpPr>
            <a:spLocks noGrp="1"/>
          </p:cNvSpPr>
          <p:nvPr>
            <p:ph idx="1"/>
          </p:nvPr>
        </p:nvSpPr>
        <p:spPr>
          <a:xfrm>
            <a:off x="878889" y="585927"/>
            <a:ext cx="11168109" cy="6152225"/>
          </a:xfrm>
        </p:spPr>
        <p:txBody>
          <a:bodyPr>
            <a:normAutofit/>
          </a:bodyPr>
          <a:lstStyle/>
          <a:p>
            <a:pPr marL="0" indent="0" algn="just">
              <a:buNone/>
            </a:pPr>
            <a:r>
              <a:rPr lang="en-US" sz="2800" b="1" i="0" u="none" strike="noStrike" baseline="0" dirty="0">
                <a:latin typeface="FranklinGothic-DemiCnd"/>
              </a:rPr>
              <a:t>Obtaining an Array from an </a:t>
            </a:r>
            <a:r>
              <a:rPr lang="en-US" sz="2800" b="1" i="0" u="none" strike="noStrike" baseline="0" dirty="0" err="1">
                <a:latin typeface="FranklinGothic-DemiCnd"/>
              </a:rPr>
              <a:t>ArrayList</a:t>
            </a:r>
            <a:endParaRPr lang="en-US" sz="2800" b="1" i="0" u="none" strike="noStrike" baseline="0" dirty="0">
              <a:latin typeface="FranklinGothic-DemiCnd"/>
            </a:endParaRPr>
          </a:p>
          <a:p>
            <a:pPr algn="l"/>
            <a:r>
              <a:rPr lang="en-US" sz="1800" b="0" i="0" u="none" strike="noStrike" baseline="0" dirty="0">
                <a:solidFill>
                  <a:srgbClr val="000000"/>
                </a:solidFill>
                <a:latin typeface="Palatino-Roman"/>
              </a:rPr>
              <a:t>When working with </a:t>
            </a:r>
            <a:r>
              <a:rPr lang="en-US" sz="1800" b="1" i="0" u="none" strike="noStrike" baseline="0" dirty="0" err="1">
                <a:solidFill>
                  <a:srgbClr val="000000"/>
                </a:solidFill>
                <a:latin typeface="Palatino-Bold"/>
              </a:rPr>
              <a:t>ArrayList</a:t>
            </a:r>
            <a:r>
              <a:rPr lang="en-US" sz="1800" b="0" i="0" u="none" strike="noStrike" baseline="0" dirty="0">
                <a:solidFill>
                  <a:srgbClr val="000000"/>
                </a:solidFill>
                <a:latin typeface="Palatino-Roman"/>
              </a:rPr>
              <a:t>, you will sometimes want to obtain an actual array that contains the contents of the list. You can do this by calling </a:t>
            </a:r>
            <a:r>
              <a:rPr lang="en-US" sz="1800" b="1" i="0" u="none" strike="noStrike" baseline="0" dirty="0" err="1">
                <a:solidFill>
                  <a:srgbClr val="000000"/>
                </a:solidFill>
                <a:latin typeface="Palatino-Bold"/>
              </a:rPr>
              <a:t>toArray</a:t>
            </a:r>
            <a:r>
              <a:rPr lang="en-US" sz="1800" b="1" i="0" u="none" strike="noStrike" baseline="0" dirty="0">
                <a:solidFill>
                  <a:srgbClr val="000000"/>
                </a:solidFill>
                <a:latin typeface="Palatino-Bold"/>
              </a:rPr>
              <a:t>( )</a:t>
            </a:r>
            <a:r>
              <a:rPr lang="en-US" sz="1800" b="0" i="0" u="none" strike="noStrike" baseline="0" dirty="0">
                <a:solidFill>
                  <a:srgbClr val="000000"/>
                </a:solidFill>
                <a:latin typeface="Palatino-Roman"/>
              </a:rPr>
              <a:t>, which is defined by </a:t>
            </a:r>
            <a:r>
              <a:rPr lang="en-US" sz="1800" b="1" i="0" u="none" strike="noStrike" baseline="0" dirty="0">
                <a:solidFill>
                  <a:srgbClr val="000000"/>
                </a:solidFill>
                <a:latin typeface="Palatino-Bold"/>
              </a:rPr>
              <a:t>Collection</a:t>
            </a:r>
            <a:r>
              <a:rPr lang="en-US" sz="1800" b="0" i="0" u="none" strike="noStrike" baseline="0" dirty="0">
                <a:solidFill>
                  <a:srgbClr val="000000"/>
                </a:solidFill>
                <a:latin typeface="Palatino-Roman"/>
              </a:rPr>
              <a:t>.</a:t>
            </a:r>
          </a:p>
          <a:p>
            <a:pPr algn="l"/>
            <a:r>
              <a:rPr lang="en-US" sz="1800" b="0" i="0" u="none" strike="noStrike" baseline="0" dirty="0">
                <a:solidFill>
                  <a:srgbClr val="000000"/>
                </a:solidFill>
                <a:latin typeface="Palatino-Roman"/>
              </a:rPr>
              <a:t>Several reasons exist why you might want to convert a collection into an array, such as:</a:t>
            </a:r>
          </a:p>
          <a:p>
            <a:pPr marL="0" indent="0" algn="l">
              <a:buNone/>
            </a:pPr>
            <a:r>
              <a:rPr lang="en-US" sz="1800" b="0" i="0" u="none" strike="noStrike" baseline="0" dirty="0">
                <a:solidFill>
                  <a:srgbClr val="231F20"/>
                </a:solidFill>
                <a:latin typeface="Palatino-Roman"/>
              </a:rPr>
              <a:t>• </a:t>
            </a:r>
            <a:r>
              <a:rPr lang="en-US" sz="1800" b="0" i="0" u="none" strike="noStrike" baseline="0" dirty="0">
                <a:solidFill>
                  <a:srgbClr val="FF0000"/>
                </a:solidFill>
                <a:latin typeface="Palatino-Roman"/>
              </a:rPr>
              <a:t>To obtain faster processing times for certain operations</a:t>
            </a:r>
          </a:p>
          <a:p>
            <a:pPr marL="0" indent="0" algn="l">
              <a:buNone/>
            </a:pPr>
            <a:r>
              <a:rPr lang="en-US" sz="1800" b="0" i="0" u="none" strike="noStrike" baseline="0" dirty="0">
                <a:solidFill>
                  <a:srgbClr val="FF0000"/>
                </a:solidFill>
                <a:latin typeface="Palatino-Roman"/>
              </a:rPr>
              <a:t>• To pass an array to a method that is not overloaded to accept a collection</a:t>
            </a:r>
          </a:p>
          <a:p>
            <a:pPr marL="0" indent="0" algn="l">
              <a:buNone/>
            </a:pPr>
            <a:r>
              <a:rPr lang="en-US" sz="1800" b="0" i="0" u="none" strike="noStrike" baseline="0" dirty="0">
                <a:solidFill>
                  <a:srgbClr val="FF0000"/>
                </a:solidFill>
                <a:latin typeface="Palatino-Roman"/>
              </a:rPr>
              <a:t>• To integrate collection-based code with legacy code that does not understand collections</a:t>
            </a:r>
          </a:p>
          <a:p>
            <a:pPr algn="l"/>
            <a:r>
              <a:rPr lang="en-IN" sz="1800" b="0" i="0" u="none" strike="noStrike" baseline="0" dirty="0">
                <a:latin typeface="Palatino-Roman"/>
              </a:rPr>
              <a:t>Object[ ] </a:t>
            </a:r>
            <a:r>
              <a:rPr lang="en-IN" sz="1800" b="0" i="0" u="none" strike="noStrike" baseline="0" dirty="0" err="1">
                <a:latin typeface="Palatino-Roman"/>
              </a:rPr>
              <a:t>toArray</a:t>
            </a:r>
            <a:r>
              <a:rPr lang="en-IN" sz="1800" b="0" i="0" u="none" strike="noStrike" baseline="0" dirty="0">
                <a:latin typeface="Palatino-Roman"/>
              </a:rPr>
              <a:t>( )</a:t>
            </a:r>
          </a:p>
          <a:p>
            <a:pPr algn="l"/>
            <a:r>
              <a:rPr lang="fr-FR" sz="1800" b="0" i="0" u="none" strike="noStrike" baseline="0" dirty="0">
                <a:latin typeface="Palatino-Roman"/>
              </a:rPr>
              <a:t>&lt;T&gt; T[ ] </a:t>
            </a:r>
            <a:r>
              <a:rPr lang="fr-FR" sz="1800" b="0" i="0" u="none" strike="noStrike" baseline="0" dirty="0" err="1">
                <a:latin typeface="Palatino-Roman"/>
              </a:rPr>
              <a:t>toArray</a:t>
            </a:r>
            <a:r>
              <a:rPr lang="fr-FR" sz="1800" b="0" i="0" u="none" strike="noStrike" baseline="0" dirty="0">
                <a:latin typeface="Palatino-Roman"/>
              </a:rPr>
              <a:t>(T </a:t>
            </a:r>
            <a:r>
              <a:rPr lang="fr-FR" sz="1800" b="0" i="1" u="none" strike="noStrike" baseline="0" dirty="0" err="1">
                <a:latin typeface="Palatino-Italic"/>
              </a:rPr>
              <a:t>array</a:t>
            </a:r>
            <a:r>
              <a:rPr lang="fr-FR" sz="1800" b="0" i="0" u="none" strike="noStrike" baseline="0" dirty="0">
                <a:latin typeface="Palatino-Roman"/>
              </a:rPr>
              <a:t>[ ])</a:t>
            </a:r>
            <a:endParaRPr lang="en-US" sz="1800" dirty="0">
              <a:solidFill>
                <a:srgbClr val="000000"/>
              </a:solidFill>
              <a:latin typeface="Palatino-Roman"/>
            </a:endParaRPr>
          </a:p>
          <a:p>
            <a:pPr algn="l"/>
            <a:r>
              <a:rPr lang="en-US" sz="1800" b="0" i="0" u="none" strike="noStrike" baseline="0" dirty="0">
                <a:latin typeface="Palatino-Roman"/>
              </a:rPr>
              <a:t>The first returns an array of </a:t>
            </a:r>
            <a:r>
              <a:rPr lang="en-US" sz="1800" b="1" i="0" u="none" strike="noStrike" baseline="0" dirty="0">
                <a:latin typeface="Palatino-Bold"/>
              </a:rPr>
              <a:t>Object</a:t>
            </a:r>
            <a:r>
              <a:rPr lang="en-US" sz="1800" b="0" i="0" u="none" strike="noStrike" baseline="0" dirty="0">
                <a:latin typeface="Palatino-Roman"/>
              </a:rPr>
              <a:t>. The second returns an array of elements that have the same type as </a:t>
            </a:r>
            <a:r>
              <a:rPr lang="en-US" sz="1800" b="1" i="0" u="none" strike="noStrike" baseline="0" dirty="0">
                <a:latin typeface="Palatino-Bold"/>
              </a:rPr>
              <a:t>T</a:t>
            </a:r>
            <a:r>
              <a:rPr lang="en-US" sz="1800" b="0" i="0" u="none" strike="noStrike" baseline="0" dirty="0">
                <a:latin typeface="Palatino-Roman"/>
              </a:rPr>
              <a:t>. </a:t>
            </a:r>
          </a:p>
          <a:p>
            <a:pPr algn="l"/>
            <a:r>
              <a:rPr lang="en-US" sz="1800" b="0" i="0" u="none" strike="noStrike" baseline="0" dirty="0">
                <a:latin typeface="Palatino-Roman"/>
              </a:rPr>
              <a:t>Normally, the second form is more convenient because it returns the proper </a:t>
            </a:r>
            <a:r>
              <a:rPr lang="en-IN" sz="1800" b="0" i="0" u="none" strike="noStrike" baseline="0" dirty="0">
                <a:latin typeface="Palatino-Roman"/>
              </a:rPr>
              <a:t>type of array.</a:t>
            </a:r>
            <a:endParaRPr lang="en-IN" dirty="0"/>
          </a:p>
        </p:txBody>
      </p:sp>
    </p:spTree>
    <p:extLst>
      <p:ext uri="{BB962C8B-B14F-4D97-AF65-F5344CB8AC3E}">
        <p14:creationId xmlns:p14="http://schemas.microsoft.com/office/powerpoint/2010/main" val="972271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b="1" dirty="0"/>
              <a:t>The </a:t>
            </a:r>
            <a:r>
              <a:rPr lang="en-IN" b="1" dirty="0" err="1"/>
              <a:t>ArrayList</a:t>
            </a:r>
            <a:r>
              <a:rPr lang="en-IN" b="1" dirty="0"/>
              <a:t> Class</a:t>
            </a:r>
          </a:p>
        </p:txBody>
      </p:sp>
      <p:graphicFrame>
        <p:nvGraphicFramePr>
          <p:cNvPr id="3" name="Table 3">
            <a:extLst>
              <a:ext uri="{FF2B5EF4-FFF2-40B4-BE49-F238E27FC236}">
                <a16:creationId xmlns:a16="http://schemas.microsoft.com/office/drawing/2014/main" id="{7365BC60-B00F-46C9-822B-BB7C6160DF97}"/>
              </a:ext>
            </a:extLst>
          </p:cNvPr>
          <p:cNvGraphicFramePr>
            <a:graphicFrameLocks noGrp="1"/>
          </p:cNvGraphicFramePr>
          <p:nvPr>
            <p:ph idx="1"/>
            <p:extLst>
              <p:ext uri="{D42A27DB-BD31-4B8C-83A1-F6EECF244321}">
                <p14:modId xmlns:p14="http://schemas.microsoft.com/office/powerpoint/2010/main" val="397331643"/>
              </p:ext>
            </p:extLst>
          </p:nvPr>
        </p:nvGraphicFramePr>
        <p:xfrm>
          <a:off x="958788" y="656948"/>
          <a:ext cx="10653204" cy="6201052"/>
        </p:xfrm>
        <a:graphic>
          <a:graphicData uri="http://schemas.openxmlformats.org/drawingml/2006/table">
            <a:tbl>
              <a:tblPr firstRow="1" bandRow="1">
                <a:tableStyleId>{5C22544A-7EE6-4342-B048-85BDC9FD1C3A}</a:tableStyleId>
              </a:tblPr>
              <a:tblGrid>
                <a:gridCol w="5326602">
                  <a:extLst>
                    <a:ext uri="{9D8B030D-6E8A-4147-A177-3AD203B41FA5}">
                      <a16:colId xmlns:a16="http://schemas.microsoft.com/office/drawing/2014/main" val="1389621167"/>
                    </a:ext>
                  </a:extLst>
                </a:gridCol>
                <a:gridCol w="5326602">
                  <a:extLst>
                    <a:ext uri="{9D8B030D-6E8A-4147-A177-3AD203B41FA5}">
                      <a16:colId xmlns:a16="http://schemas.microsoft.com/office/drawing/2014/main" val="4047307443"/>
                    </a:ext>
                  </a:extLst>
                </a:gridCol>
              </a:tblGrid>
              <a:tr h="6201052">
                <a:tc>
                  <a:txBody>
                    <a:bodyPr/>
                    <a:lstStyle/>
                    <a:p>
                      <a:r>
                        <a:rPr lang="en-US" sz="2400" b="0" i="0" u="none" strike="noStrike" kern="1200" baseline="0" dirty="0">
                          <a:solidFill>
                            <a:schemeClr val="lt1"/>
                          </a:solidFill>
                          <a:latin typeface="+mn-lt"/>
                          <a:ea typeface="+mn-ea"/>
                          <a:cs typeface="+mn-cs"/>
                        </a:rPr>
                        <a:t>// Convert an </a:t>
                      </a:r>
                      <a:r>
                        <a:rPr lang="en-US" sz="2400" b="0" i="0" u="none" strike="noStrike" kern="1200" baseline="0" dirty="0" err="1">
                          <a:solidFill>
                            <a:schemeClr val="lt1"/>
                          </a:solidFill>
                          <a:latin typeface="+mn-lt"/>
                          <a:ea typeface="+mn-ea"/>
                          <a:cs typeface="+mn-cs"/>
                        </a:rPr>
                        <a:t>ArrayList</a:t>
                      </a:r>
                      <a:r>
                        <a:rPr lang="en-US" sz="2400" b="0" i="0" u="none" strike="noStrike" kern="1200" baseline="0" dirty="0">
                          <a:solidFill>
                            <a:schemeClr val="lt1"/>
                          </a:solidFill>
                          <a:latin typeface="+mn-lt"/>
                          <a:ea typeface="+mn-ea"/>
                          <a:cs typeface="+mn-cs"/>
                        </a:rPr>
                        <a:t> into an array.</a:t>
                      </a:r>
                    </a:p>
                    <a:p>
                      <a:r>
                        <a:rPr lang="en-IN" sz="2400" b="0" i="0" u="none" strike="noStrike" kern="1200" baseline="0" dirty="0">
                          <a:solidFill>
                            <a:schemeClr val="lt1"/>
                          </a:solidFill>
                          <a:latin typeface="+mn-lt"/>
                          <a:ea typeface="+mn-ea"/>
                          <a:cs typeface="+mn-cs"/>
                        </a:rPr>
                        <a:t>import </a:t>
                      </a:r>
                      <a:r>
                        <a:rPr lang="en-IN" sz="2400" b="0" i="0" u="none" strike="noStrike" kern="1200" baseline="0" dirty="0" err="1">
                          <a:solidFill>
                            <a:schemeClr val="lt1"/>
                          </a:solidFill>
                          <a:latin typeface="+mn-lt"/>
                          <a:ea typeface="+mn-ea"/>
                          <a:cs typeface="+mn-cs"/>
                        </a:rPr>
                        <a:t>java.util</a:t>
                      </a:r>
                      <a:r>
                        <a:rPr lang="en-IN" sz="2400" b="0" i="0" u="none" strike="noStrike" kern="1200" baseline="0" dirty="0">
                          <a:solidFill>
                            <a:schemeClr val="lt1"/>
                          </a:solidFill>
                          <a:latin typeface="+mn-lt"/>
                          <a:ea typeface="+mn-ea"/>
                          <a:cs typeface="+mn-cs"/>
                        </a:rPr>
                        <a:t>.*;</a:t>
                      </a:r>
                    </a:p>
                    <a:p>
                      <a:r>
                        <a:rPr lang="en-IN" sz="2400" b="0" i="0" u="none" strike="noStrike" kern="1200" baseline="0" dirty="0">
                          <a:solidFill>
                            <a:schemeClr val="lt1"/>
                          </a:solidFill>
                          <a:latin typeface="+mn-lt"/>
                          <a:ea typeface="+mn-ea"/>
                          <a:cs typeface="+mn-cs"/>
                        </a:rPr>
                        <a:t>class </a:t>
                      </a:r>
                      <a:r>
                        <a:rPr lang="en-IN" sz="2400" b="0" i="0" u="none" strike="noStrike" kern="1200" baseline="0" dirty="0" err="1">
                          <a:solidFill>
                            <a:schemeClr val="lt1"/>
                          </a:solidFill>
                          <a:latin typeface="+mn-lt"/>
                          <a:ea typeface="+mn-ea"/>
                          <a:cs typeface="+mn-cs"/>
                        </a:rPr>
                        <a:t>ArrayListToArray</a:t>
                      </a:r>
                      <a:r>
                        <a:rPr lang="en-IN" sz="2400" b="0" i="0" u="none" strike="noStrike" kern="1200" baseline="0" dirty="0">
                          <a:solidFill>
                            <a:schemeClr val="lt1"/>
                          </a:solidFill>
                          <a:latin typeface="+mn-lt"/>
                          <a:ea typeface="+mn-ea"/>
                          <a:cs typeface="+mn-cs"/>
                        </a:rPr>
                        <a:t> {</a:t>
                      </a:r>
                    </a:p>
                    <a:p>
                      <a:r>
                        <a:rPr lang="en-US" sz="2400" b="0" i="0" u="none" strike="noStrike" kern="1200" baseline="0" dirty="0">
                          <a:solidFill>
                            <a:schemeClr val="lt1"/>
                          </a:solidFill>
                          <a:latin typeface="+mn-lt"/>
                          <a:ea typeface="+mn-ea"/>
                          <a:cs typeface="+mn-cs"/>
                        </a:rPr>
                        <a:t>public static void main(String </a:t>
                      </a:r>
                      <a:r>
                        <a:rPr lang="en-US" sz="2400" b="0" i="0" u="none" strike="noStrike" kern="1200" baseline="0" dirty="0" err="1">
                          <a:solidFill>
                            <a:schemeClr val="lt1"/>
                          </a:solidFill>
                          <a:latin typeface="+mn-lt"/>
                          <a:ea typeface="+mn-ea"/>
                          <a:cs typeface="+mn-cs"/>
                        </a:rPr>
                        <a:t>args</a:t>
                      </a:r>
                      <a:r>
                        <a:rPr lang="en-US" sz="2400" b="0" i="0" u="none" strike="noStrike" kern="1200" baseline="0" dirty="0">
                          <a:solidFill>
                            <a:schemeClr val="lt1"/>
                          </a:solidFill>
                          <a:latin typeface="+mn-lt"/>
                          <a:ea typeface="+mn-ea"/>
                          <a:cs typeface="+mn-cs"/>
                        </a:rPr>
                        <a:t>[]) {</a:t>
                      </a:r>
                    </a:p>
                    <a:p>
                      <a:r>
                        <a:rPr lang="en-IN" sz="2400" b="0" i="0" u="none" strike="noStrike" kern="1200" baseline="0" dirty="0">
                          <a:solidFill>
                            <a:schemeClr val="lt1"/>
                          </a:solidFill>
                          <a:latin typeface="+mn-lt"/>
                          <a:ea typeface="+mn-ea"/>
                          <a:cs typeface="+mn-cs"/>
                        </a:rPr>
                        <a:t>// Create an array list.</a:t>
                      </a:r>
                    </a:p>
                    <a:p>
                      <a:r>
                        <a:rPr lang="en-IN" sz="2400" b="0" i="0" u="none" strike="noStrike" kern="1200" baseline="0" dirty="0" err="1">
                          <a:solidFill>
                            <a:schemeClr val="lt1"/>
                          </a:solidFill>
                          <a:latin typeface="+mn-lt"/>
                          <a:ea typeface="+mn-ea"/>
                          <a:cs typeface="+mn-cs"/>
                        </a:rPr>
                        <a:t>ArrayList</a:t>
                      </a:r>
                      <a:r>
                        <a:rPr lang="en-IN" sz="2400" b="0" i="0" u="none" strike="noStrike" kern="1200" baseline="0" dirty="0">
                          <a:solidFill>
                            <a:schemeClr val="lt1"/>
                          </a:solidFill>
                          <a:latin typeface="+mn-lt"/>
                          <a:ea typeface="+mn-ea"/>
                          <a:cs typeface="+mn-cs"/>
                        </a:rPr>
                        <a:t>&lt;Integer&gt; al = new </a:t>
                      </a:r>
                      <a:r>
                        <a:rPr lang="en-IN" sz="2400" b="0" i="0" u="none" strike="noStrike" kern="1200" baseline="0" dirty="0" err="1">
                          <a:solidFill>
                            <a:schemeClr val="lt1"/>
                          </a:solidFill>
                          <a:latin typeface="+mn-lt"/>
                          <a:ea typeface="+mn-ea"/>
                          <a:cs typeface="+mn-cs"/>
                        </a:rPr>
                        <a:t>ArrayList</a:t>
                      </a:r>
                      <a:r>
                        <a:rPr lang="en-IN" sz="2400" b="0" i="0" u="none" strike="noStrike" kern="1200" baseline="0" dirty="0">
                          <a:solidFill>
                            <a:schemeClr val="lt1"/>
                          </a:solidFill>
                          <a:latin typeface="+mn-lt"/>
                          <a:ea typeface="+mn-ea"/>
                          <a:cs typeface="+mn-cs"/>
                        </a:rPr>
                        <a:t>&lt;Integer&gt;();</a:t>
                      </a:r>
                    </a:p>
                    <a:p>
                      <a:r>
                        <a:rPr lang="en-US" sz="2400" b="0" i="0" u="none" strike="noStrike" kern="1200" baseline="0" dirty="0">
                          <a:solidFill>
                            <a:schemeClr val="lt1"/>
                          </a:solidFill>
                          <a:latin typeface="+mn-lt"/>
                          <a:ea typeface="+mn-ea"/>
                          <a:cs typeface="+mn-cs"/>
                        </a:rPr>
                        <a:t>// Add elements to the array list.</a:t>
                      </a:r>
                    </a:p>
                    <a:p>
                      <a:r>
                        <a:rPr lang="en-IN" sz="2400" b="0" i="0" u="none" strike="noStrike" kern="1200" baseline="0" dirty="0" err="1">
                          <a:solidFill>
                            <a:schemeClr val="lt1"/>
                          </a:solidFill>
                          <a:latin typeface="+mn-lt"/>
                          <a:ea typeface="+mn-ea"/>
                          <a:cs typeface="+mn-cs"/>
                        </a:rPr>
                        <a:t>al.add</a:t>
                      </a:r>
                      <a:r>
                        <a:rPr lang="en-IN" sz="2400" b="0" i="0" u="none" strike="noStrike" kern="1200" baseline="0" dirty="0">
                          <a:solidFill>
                            <a:schemeClr val="lt1"/>
                          </a:solidFill>
                          <a:latin typeface="+mn-lt"/>
                          <a:ea typeface="+mn-ea"/>
                          <a:cs typeface="+mn-cs"/>
                        </a:rPr>
                        <a:t>(1);</a:t>
                      </a:r>
                    </a:p>
                    <a:p>
                      <a:r>
                        <a:rPr lang="en-IN" sz="2400" b="0" i="0" u="none" strike="noStrike" kern="1200" baseline="0" dirty="0" err="1">
                          <a:solidFill>
                            <a:schemeClr val="lt1"/>
                          </a:solidFill>
                          <a:latin typeface="+mn-lt"/>
                          <a:ea typeface="+mn-ea"/>
                          <a:cs typeface="+mn-cs"/>
                        </a:rPr>
                        <a:t>al.add</a:t>
                      </a:r>
                      <a:r>
                        <a:rPr lang="en-IN" sz="2400" b="0" i="0" u="none" strike="noStrike" kern="1200" baseline="0" dirty="0">
                          <a:solidFill>
                            <a:schemeClr val="lt1"/>
                          </a:solidFill>
                          <a:latin typeface="+mn-lt"/>
                          <a:ea typeface="+mn-ea"/>
                          <a:cs typeface="+mn-cs"/>
                        </a:rPr>
                        <a:t>(2);</a:t>
                      </a:r>
                    </a:p>
                    <a:p>
                      <a:r>
                        <a:rPr lang="en-IN" sz="2400" b="0" i="0" u="none" strike="noStrike" kern="1200" baseline="0" dirty="0" err="1">
                          <a:solidFill>
                            <a:schemeClr val="lt1"/>
                          </a:solidFill>
                          <a:latin typeface="+mn-lt"/>
                          <a:ea typeface="+mn-ea"/>
                          <a:cs typeface="+mn-cs"/>
                        </a:rPr>
                        <a:t>al.add</a:t>
                      </a:r>
                      <a:r>
                        <a:rPr lang="en-IN" sz="2400" b="0" i="0" u="none" strike="noStrike" kern="1200" baseline="0" dirty="0">
                          <a:solidFill>
                            <a:schemeClr val="lt1"/>
                          </a:solidFill>
                          <a:latin typeface="+mn-lt"/>
                          <a:ea typeface="+mn-ea"/>
                          <a:cs typeface="+mn-cs"/>
                        </a:rPr>
                        <a:t>(3);</a:t>
                      </a:r>
                    </a:p>
                    <a:p>
                      <a:r>
                        <a:rPr lang="en-IN" sz="2400" b="0" i="0" u="none" strike="noStrike" kern="1200" baseline="0" dirty="0" err="1">
                          <a:solidFill>
                            <a:schemeClr val="lt1"/>
                          </a:solidFill>
                          <a:latin typeface="+mn-lt"/>
                          <a:ea typeface="+mn-ea"/>
                          <a:cs typeface="+mn-cs"/>
                        </a:rPr>
                        <a:t>al.add</a:t>
                      </a:r>
                      <a:r>
                        <a:rPr lang="en-IN" sz="2400" b="0" i="0" u="none" strike="noStrike" kern="1200" baseline="0" dirty="0">
                          <a:solidFill>
                            <a:schemeClr val="lt1"/>
                          </a:solidFill>
                          <a:latin typeface="+mn-lt"/>
                          <a:ea typeface="+mn-ea"/>
                          <a:cs typeface="+mn-cs"/>
                        </a:rPr>
                        <a:t>(4);</a:t>
                      </a:r>
                    </a:p>
                    <a:p>
                      <a:r>
                        <a:rPr lang="en-IN" sz="2400" b="0" i="0" u="none" strike="noStrike" kern="1200" baseline="0" dirty="0" err="1">
                          <a:solidFill>
                            <a:schemeClr val="lt1"/>
                          </a:solidFill>
                          <a:latin typeface="+mn-lt"/>
                          <a:ea typeface="+mn-ea"/>
                          <a:cs typeface="+mn-cs"/>
                        </a:rPr>
                        <a:t>System.out.println</a:t>
                      </a:r>
                      <a:r>
                        <a:rPr lang="en-IN" sz="2400" b="0" i="0" u="none" strike="noStrike" kern="1200" baseline="0" dirty="0">
                          <a:solidFill>
                            <a:schemeClr val="lt1"/>
                          </a:solidFill>
                          <a:latin typeface="+mn-lt"/>
                          <a:ea typeface="+mn-ea"/>
                          <a:cs typeface="+mn-cs"/>
                        </a:rPr>
                        <a:t>("Contents of al: " + al);</a:t>
                      </a:r>
                      <a:endParaRPr lang="en-IN" sz="2400" dirty="0"/>
                    </a:p>
                  </a:txBody>
                  <a:tcPr/>
                </a:tc>
                <a:tc>
                  <a:txBody>
                    <a:bodyPr/>
                    <a:lstStyle/>
                    <a:p>
                      <a:r>
                        <a:rPr lang="en-IN" sz="2400" b="0" i="0" u="none" strike="noStrike" kern="1200" baseline="0" dirty="0">
                          <a:solidFill>
                            <a:schemeClr val="lt1"/>
                          </a:solidFill>
                          <a:latin typeface="+mn-lt"/>
                          <a:ea typeface="+mn-ea"/>
                          <a:cs typeface="+mn-cs"/>
                        </a:rPr>
                        <a:t>// Get the array.</a:t>
                      </a:r>
                    </a:p>
                    <a:p>
                      <a:r>
                        <a:rPr lang="en-IN" sz="2400" b="0" i="0" u="none" strike="noStrike" kern="1200" baseline="0" dirty="0">
                          <a:solidFill>
                            <a:schemeClr val="lt1"/>
                          </a:solidFill>
                          <a:latin typeface="+mn-lt"/>
                          <a:ea typeface="+mn-ea"/>
                          <a:cs typeface="+mn-cs"/>
                        </a:rPr>
                        <a:t>Integer </a:t>
                      </a:r>
                      <a:r>
                        <a:rPr lang="en-IN" sz="2400" b="0" i="0" u="none" strike="noStrike" kern="1200" baseline="0" dirty="0" err="1">
                          <a:solidFill>
                            <a:schemeClr val="lt1"/>
                          </a:solidFill>
                          <a:latin typeface="+mn-lt"/>
                          <a:ea typeface="+mn-ea"/>
                          <a:cs typeface="+mn-cs"/>
                        </a:rPr>
                        <a:t>ia</a:t>
                      </a:r>
                      <a:r>
                        <a:rPr lang="en-IN" sz="2400" b="0" i="0" u="none" strike="noStrike" kern="1200" baseline="0" dirty="0">
                          <a:solidFill>
                            <a:schemeClr val="lt1"/>
                          </a:solidFill>
                          <a:latin typeface="+mn-lt"/>
                          <a:ea typeface="+mn-ea"/>
                          <a:cs typeface="+mn-cs"/>
                        </a:rPr>
                        <a:t>[] = new Integer[</a:t>
                      </a:r>
                      <a:r>
                        <a:rPr lang="en-IN" sz="2400" b="0" i="0" u="none" strike="noStrike" kern="1200" baseline="0" dirty="0" err="1">
                          <a:solidFill>
                            <a:schemeClr val="lt1"/>
                          </a:solidFill>
                          <a:latin typeface="+mn-lt"/>
                          <a:ea typeface="+mn-ea"/>
                          <a:cs typeface="+mn-cs"/>
                        </a:rPr>
                        <a:t>al.size</a:t>
                      </a:r>
                      <a:r>
                        <a:rPr lang="en-IN" sz="2400" b="0" i="0" u="none" strike="noStrike" kern="1200" baseline="0" dirty="0">
                          <a:solidFill>
                            <a:schemeClr val="lt1"/>
                          </a:solidFill>
                          <a:latin typeface="+mn-lt"/>
                          <a:ea typeface="+mn-ea"/>
                          <a:cs typeface="+mn-cs"/>
                        </a:rPr>
                        <a:t>()];</a:t>
                      </a:r>
                    </a:p>
                    <a:p>
                      <a:r>
                        <a:rPr lang="en-IN" sz="2400" b="0" i="0" u="none" strike="noStrike" kern="1200" baseline="0" dirty="0" err="1">
                          <a:solidFill>
                            <a:schemeClr val="lt1"/>
                          </a:solidFill>
                          <a:latin typeface="+mn-lt"/>
                          <a:ea typeface="+mn-ea"/>
                          <a:cs typeface="+mn-cs"/>
                        </a:rPr>
                        <a:t>ia</a:t>
                      </a:r>
                      <a:r>
                        <a:rPr lang="en-IN" sz="2400" b="0" i="0" u="none" strike="noStrike" kern="1200" baseline="0" dirty="0">
                          <a:solidFill>
                            <a:schemeClr val="lt1"/>
                          </a:solidFill>
                          <a:latin typeface="+mn-lt"/>
                          <a:ea typeface="+mn-ea"/>
                          <a:cs typeface="+mn-cs"/>
                        </a:rPr>
                        <a:t> = </a:t>
                      </a:r>
                      <a:r>
                        <a:rPr lang="en-IN" sz="2400" b="0" i="0" u="none" strike="noStrike" kern="1200" baseline="0" dirty="0" err="1">
                          <a:solidFill>
                            <a:srgbClr val="FF0000"/>
                          </a:solidFill>
                          <a:latin typeface="+mn-lt"/>
                          <a:ea typeface="+mn-ea"/>
                          <a:cs typeface="+mn-cs"/>
                        </a:rPr>
                        <a:t>al.toArray</a:t>
                      </a:r>
                      <a:r>
                        <a:rPr lang="en-IN" sz="2400" b="0" i="0" u="none" strike="noStrike" kern="1200" baseline="0" dirty="0">
                          <a:solidFill>
                            <a:srgbClr val="FF0000"/>
                          </a:solidFill>
                          <a:latin typeface="+mn-lt"/>
                          <a:ea typeface="+mn-ea"/>
                          <a:cs typeface="+mn-cs"/>
                        </a:rPr>
                        <a:t>(</a:t>
                      </a:r>
                      <a:r>
                        <a:rPr lang="en-IN" sz="2400" b="0" i="0" u="none" strike="noStrike" kern="1200" baseline="0" dirty="0" err="1">
                          <a:solidFill>
                            <a:srgbClr val="FF0000"/>
                          </a:solidFill>
                          <a:latin typeface="+mn-lt"/>
                          <a:ea typeface="+mn-ea"/>
                          <a:cs typeface="+mn-cs"/>
                        </a:rPr>
                        <a:t>ia</a:t>
                      </a:r>
                      <a:r>
                        <a:rPr lang="en-IN" sz="2400" b="0" i="0" u="none" strike="noStrike" kern="1200" baseline="0" dirty="0">
                          <a:solidFill>
                            <a:srgbClr val="FF0000"/>
                          </a:solidFill>
                          <a:latin typeface="+mn-lt"/>
                          <a:ea typeface="+mn-ea"/>
                          <a:cs typeface="+mn-cs"/>
                        </a:rPr>
                        <a:t>);</a:t>
                      </a:r>
                    </a:p>
                    <a:p>
                      <a:r>
                        <a:rPr lang="en-IN" sz="2400" b="0" i="0" u="none" strike="noStrike" kern="1200" baseline="0" dirty="0">
                          <a:solidFill>
                            <a:schemeClr val="lt1"/>
                          </a:solidFill>
                          <a:latin typeface="+mn-lt"/>
                          <a:ea typeface="+mn-ea"/>
                          <a:cs typeface="+mn-cs"/>
                        </a:rPr>
                        <a:t>int sum = 0;</a:t>
                      </a:r>
                    </a:p>
                    <a:p>
                      <a:r>
                        <a:rPr lang="en-IN" sz="2400" b="0" i="0" u="none" strike="noStrike" kern="1200" baseline="0" dirty="0">
                          <a:solidFill>
                            <a:schemeClr val="lt1"/>
                          </a:solidFill>
                          <a:latin typeface="+mn-lt"/>
                          <a:ea typeface="+mn-ea"/>
                          <a:cs typeface="+mn-cs"/>
                        </a:rPr>
                        <a:t>// Sum the array.</a:t>
                      </a:r>
                    </a:p>
                    <a:p>
                      <a:r>
                        <a:rPr lang="nn-NO" sz="2400" b="0" i="0" u="none" strike="noStrike" kern="1200" baseline="0" dirty="0">
                          <a:solidFill>
                            <a:schemeClr val="lt1"/>
                          </a:solidFill>
                          <a:latin typeface="+mn-lt"/>
                          <a:ea typeface="+mn-ea"/>
                          <a:cs typeface="+mn-cs"/>
                        </a:rPr>
                        <a:t>for(int i : ia) sum += i;</a:t>
                      </a:r>
                    </a:p>
                    <a:p>
                      <a:r>
                        <a:rPr lang="en-US" sz="2400" b="0" i="0" u="none" strike="noStrike" kern="1200" baseline="0" dirty="0" err="1">
                          <a:solidFill>
                            <a:schemeClr val="lt1"/>
                          </a:solidFill>
                          <a:latin typeface="+mn-lt"/>
                          <a:ea typeface="+mn-ea"/>
                          <a:cs typeface="+mn-cs"/>
                        </a:rPr>
                        <a:t>System.out.println</a:t>
                      </a:r>
                      <a:r>
                        <a:rPr lang="en-US" sz="2400" b="0" i="0" u="none" strike="noStrike" kern="1200" baseline="0" dirty="0">
                          <a:solidFill>
                            <a:schemeClr val="lt1"/>
                          </a:solidFill>
                          <a:latin typeface="+mn-lt"/>
                          <a:ea typeface="+mn-ea"/>
                          <a:cs typeface="+mn-cs"/>
                        </a:rPr>
                        <a:t>("Sum is: " + sum);</a:t>
                      </a:r>
                    </a:p>
                    <a:p>
                      <a:r>
                        <a:rPr lang="en-IN" sz="2400" b="0" i="0" u="none" strike="noStrike" kern="1200" baseline="0" dirty="0">
                          <a:solidFill>
                            <a:schemeClr val="lt1"/>
                          </a:solidFill>
                          <a:latin typeface="+mn-lt"/>
                          <a:ea typeface="+mn-ea"/>
                          <a:cs typeface="+mn-cs"/>
                        </a:rPr>
                        <a:t>}</a:t>
                      </a:r>
                    </a:p>
                    <a:p>
                      <a:r>
                        <a:rPr lang="en-IN" sz="2400" b="0" i="0" u="none" strike="noStrike" kern="1200" baseline="0" dirty="0">
                          <a:solidFill>
                            <a:schemeClr val="lt1"/>
                          </a:solidFill>
                          <a:latin typeface="+mn-lt"/>
                          <a:ea typeface="+mn-ea"/>
                          <a:cs typeface="+mn-cs"/>
                        </a:rPr>
                        <a:t>}</a:t>
                      </a:r>
                    </a:p>
                    <a:p>
                      <a:r>
                        <a:rPr lang="en-US" sz="2000" b="1" i="0" u="none" strike="noStrike" kern="1200" baseline="0" dirty="0">
                          <a:solidFill>
                            <a:srgbClr val="FFC000"/>
                          </a:solidFill>
                          <a:latin typeface="+mn-lt"/>
                          <a:ea typeface="+mn-ea"/>
                          <a:cs typeface="+mn-cs"/>
                        </a:rPr>
                        <a:t>The output from the program is shown here:</a:t>
                      </a:r>
                    </a:p>
                    <a:p>
                      <a:r>
                        <a:rPr lang="en-US" sz="2000" b="1" i="0" u="none" strike="noStrike" kern="1200" baseline="0" dirty="0">
                          <a:solidFill>
                            <a:srgbClr val="FFC000"/>
                          </a:solidFill>
                          <a:latin typeface="+mn-lt"/>
                          <a:ea typeface="+mn-ea"/>
                          <a:cs typeface="+mn-cs"/>
                        </a:rPr>
                        <a:t>Contents of al: [1, 2, 3, 4]</a:t>
                      </a:r>
                    </a:p>
                    <a:p>
                      <a:r>
                        <a:rPr lang="en-IN" sz="2000" b="1" i="0" u="none" strike="noStrike" kern="1200" baseline="0" dirty="0">
                          <a:solidFill>
                            <a:srgbClr val="FFC000"/>
                          </a:solidFill>
                          <a:latin typeface="+mn-lt"/>
                          <a:ea typeface="+mn-ea"/>
                          <a:cs typeface="+mn-cs"/>
                        </a:rPr>
                        <a:t>Sum is: 10</a:t>
                      </a:r>
                      <a:endParaRPr lang="en-IN" sz="2000" b="1" dirty="0">
                        <a:solidFill>
                          <a:srgbClr val="FFC000"/>
                        </a:solidFill>
                      </a:endParaRPr>
                    </a:p>
                  </a:txBody>
                  <a:tcPr/>
                </a:tc>
                <a:extLst>
                  <a:ext uri="{0D108BD9-81ED-4DB2-BD59-A6C34878D82A}">
                    <a16:rowId xmlns:a16="http://schemas.microsoft.com/office/drawing/2014/main" val="3672663317"/>
                  </a:ext>
                </a:extLst>
              </a:tr>
            </a:tbl>
          </a:graphicData>
        </a:graphic>
      </p:graphicFrame>
    </p:spTree>
    <p:extLst>
      <p:ext uri="{BB962C8B-B14F-4D97-AF65-F5344CB8AC3E}">
        <p14:creationId xmlns:p14="http://schemas.microsoft.com/office/powerpoint/2010/main" val="637413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b="1" dirty="0"/>
              <a:t>Accessing a Collection via an Iterator</a:t>
            </a:r>
          </a:p>
        </p:txBody>
      </p:sp>
      <p:sp>
        <p:nvSpPr>
          <p:cNvPr id="5" name="Content Placeholder 4">
            <a:extLst>
              <a:ext uri="{FF2B5EF4-FFF2-40B4-BE49-F238E27FC236}">
                <a16:creationId xmlns:a16="http://schemas.microsoft.com/office/drawing/2014/main" id="{CE4A0636-25E0-4646-A362-BD40A0A1C8F9}"/>
              </a:ext>
            </a:extLst>
          </p:cNvPr>
          <p:cNvSpPr>
            <a:spLocks noGrp="1"/>
          </p:cNvSpPr>
          <p:nvPr>
            <p:ph idx="1"/>
          </p:nvPr>
        </p:nvSpPr>
        <p:spPr>
          <a:xfrm>
            <a:off x="1371600" y="1180730"/>
            <a:ext cx="10196004" cy="5370990"/>
          </a:xfrm>
        </p:spPr>
        <p:txBody>
          <a:bodyPr>
            <a:normAutofit/>
          </a:bodyPr>
          <a:lstStyle/>
          <a:p>
            <a:pPr algn="just"/>
            <a:r>
              <a:rPr lang="en-US" sz="2400" b="0" i="0" u="none" strike="noStrike" baseline="0" dirty="0">
                <a:latin typeface="Palatino-Roman"/>
              </a:rPr>
              <a:t>Often, you will want to cycle through the elements in a collection. </a:t>
            </a:r>
          </a:p>
          <a:p>
            <a:pPr algn="just"/>
            <a:r>
              <a:rPr lang="en-US" sz="2400" b="1" i="0" u="none" strike="noStrike" baseline="0" dirty="0">
                <a:solidFill>
                  <a:srgbClr val="FF0000"/>
                </a:solidFill>
                <a:latin typeface="Palatino-Roman"/>
              </a:rPr>
              <a:t>One way to do this is to employ an </a:t>
            </a:r>
            <a:r>
              <a:rPr lang="en-US" sz="2400" b="1" i="1" u="none" strike="noStrike" baseline="0" dirty="0">
                <a:solidFill>
                  <a:srgbClr val="FF0000"/>
                </a:solidFill>
                <a:latin typeface="Palatino-Italic"/>
              </a:rPr>
              <a:t>iterator, </a:t>
            </a:r>
            <a:r>
              <a:rPr lang="en-US" sz="2400" b="1" i="0" u="none" strike="noStrike" baseline="0" dirty="0">
                <a:solidFill>
                  <a:srgbClr val="FF0000"/>
                </a:solidFill>
                <a:latin typeface="Palatino-Roman"/>
              </a:rPr>
              <a:t>which is an object that implements either the </a:t>
            </a:r>
            <a:r>
              <a:rPr lang="en-US" sz="2400" b="1" i="0" u="none" strike="noStrike" baseline="0" dirty="0">
                <a:solidFill>
                  <a:srgbClr val="FF0000"/>
                </a:solidFill>
                <a:latin typeface="Palatino-Bold"/>
              </a:rPr>
              <a:t>Iterator </a:t>
            </a:r>
            <a:r>
              <a:rPr lang="en-US" sz="2400" b="1" i="0" u="none" strike="noStrike" baseline="0" dirty="0">
                <a:solidFill>
                  <a:srgbClr val="FF0000"/>
                </a:solidFill>
                <a:latin typeface="Palatino-Roman"/>
              </a:rPr>
              <a:t>or the </a:t>
            </a:r>
            <a:r>
              <a:rPr lang="en-US" sz="2400" b="1" i="0" u="none" strike="noStrike" baseline="0" dirty="0" err="1">
                <a:solidFill>
                  <a:srgbClr val="FF0000"/>
                </a:solidFill>
                <a:latin typeface="Palatino-Bold"/>
              </a:rPr>
              <a:t>ListIterator</a:t>
            </a:r>
            <a:r>
              <a:rPr lang="en-US" sz="2400" b="1" i="0" u="none" strike="noStrike" baseline="0" dirty="0">
                <a:solidFill>
                  <a:srgbClr val="FF0000"/>
                </a:solidFill>
                <a:latin typeface="Palatino-Bold"/>
              </a:rPr>
              <a:t> </a:t>
            </a:r>
            <a:r>
              <a:rPr lang="en-US" sz="2400" b="1" i="0" u="none" strike="noStrike" baseline="0" dirty="0">
                <a:solidFill>
                  <a:srgbClr val="FF0000"/>
                </a:solidFill>
                <a:latin typeface="Palatino-Roman"/>
              </a:rPr>
              <a:t>interface. </a:t>
            </a:r>
          </a:p>
          <a:p>
            <a:pPr algn="just"/>
            <a:r>
              <a:rPr lang="en-US" sz="2400" b="1" i="0" u="none" strike="noStrike" baseline="0" dirty="0">
                <a:solidFill>
                  <a:srgbClr val="FF0000"/>
                </a:solidFill>
                <a:latin typeface="Palatino-Bold"/>
              </a:rPr>
              <a:t>Iterator </a:t>
            </a:r>
            <a:r>
              <a:rPr lang="en-US" sz="2400" b="0" i="0" u="none" strike="noStrike" baseline="0" dirty="0">
                <a:solidFill>
                  <a:srgbClr val="FF0000"/>
                </a:solidFill>
                <a:latin typeface="Palatino-Roman"/>
              </a:rPr>
              <a:t>enables you to cycle through a collection, obtaining or removing elements. </a:t>
            </a:r>
          </a:p>
          <a:p>
            <a:pPr algn="just"/>
            <a:r>
              <a:rPr lang="en-US" sz="2400" b="1" i="0" u="none" strike="noStrike" baseline="0" dirty="0" err="1">
                <a:latin typeface="Palatino-Bold"/>
              </a:rPr>
              <a:t>ListIterator</a:t>
            </a:r>
            <a:r>
              <a:rPr lang="en-US" sz="2400" b="1" i="0" u="none" strike="noStrike" baseline="0" dirty="0">
                <a:latin typeface="Palatino-Bold"/>
              </a:rPr>
              <a:t> </a:t>
            </a:r>
            <a:r>
              <a:rPr lang="en-US" sz="2400" b="0" i="0" u="none" strike="noStrike" baseline="0" dirty="0">
                <a:latin typeface="Palatino-Roman"/>
              </a:rPr>
              <a:t>extends </a:t>
            </a:r>
            <a:r>
              <a:rPr lang="en-US" sz="2400" b="1" i="0" u="none" strike="noStrike" baseline="0" dirty="0">
                <a:latin typeface="Palatino-Bold"/>
              </a:rPr>
              <a:t>Iterator </a:t>
            </a:r>
            <a:r>
              <a:rPr lang="en-US" sz="2400" b="0" i="0" u="none" strike="noStrike" baseline="0" dirty="0">
                <a:latin typeface="Palatino-Roman"/>
              </a:rPr>
              <a:t>to allow </a:t>
            </a:r>
            <a:r>
              <a:rPr lang="en-US" sz="2400" b="0" i="0" u="none" strike="noStrike" baseline="0" dirty="0">
                <a:solidFill>
                  <a:srgbClr val="231F20"/>
                </a:solidFill>
                <a:latin typeface="Palatino-Roman"/>
              </a:rPr>
              <a:t>bidirectional traversal of a list, and the modification of elements. </a:t>
            </a:r>
            <a:r>
              <a:rPr lang="en-US" sz="2400" b="1" i="0" u="none" strike="noStrike" baseline="0" dirty="0">
                <a:solidFill>
                  <a:srgbClr val="000000"/>
                </a:solidFill>
                <a:latin typeface="Palatino-Bold"/>
              </a:rPr>
              <a:t>Iterator </a:t>
            </a:r>
            <a:r>
              <a:rPr lang="en-US" sz="2400" b="0" i="0" u="none" strike="noStrike" baseline="0" dirty="0">
                <a:solidFill>
                  <a:srgbClr val="000000"/>
                </a:solidFill>
                <a:latin typeface="Palatino-Roman"/>
              </a:rPr>
              <a:t>and </a:t>
            </a:r>
            <a:r>
              <a:rPr lang="en-US" sz="2400" b="1" i="0" u="none" strike="noStrike" baseline="0" dirty="0" err="1">
                <a:solidFill>
                  <a:srgbClr val="000000"/>
                </a:solidFill>
                <a:latin typeface="Palatino-Bold"/>
              </a:rPr>
              <a:t>ListIterator</a:t>
            </a:r>
            <a:r>
              <a:rPr lang="en-US" sz="2400" b="1" i="0" u="none" strike="noStrike" baseline="0" dirty="0">
                <a:solidFill>
                  <a:srgbClr val="000000"/>
                </a:solidFill>
                <a:latin typeface="Palatino-Bold"/>
              </a:rPr>
              <a:t> </a:t>
            </a:r>
            <a:r>
              <a:rPr lang="en-US" sz="2400" b="0" i="0" u="none" strike="noStrike" baseline="0" dirty="0">
                <a:solidFill>
                  <a:srgbClr val="000000"/>
                </a:solidFill>
                <a:latin typeface="Palatino-Roman"/>
              </a:rPr>
              <a:t>are generic interfaces which are declared as shown here:</a:t>
            </a:r>
          </a:p>
          <a:p>
            <a:pPr algn="just"/>
            <a:r>
              <a:rPr lang="en-IN" sz="2400" b="0" i="0" u="none" strike="noStrike" baseline="0" dirty="0">
                <a:solidFill>
                  <a:srgbClr val="000000"/>
                </a:solidFill>
                <a:highlight>
                  <a:srgbClr val="00FF00"/>
                </a:highlight>
                <a:latin typeface="Palatino-Roman"/>
              </a:rPr>
              <a:t>interface Iterator&lt;E&gt;</a:t>
            </a:r>
          </a:p>
          <a:p>
            <a:pPr algn="just"/>
            <a:r>
              <a:rPr lang="en-IN" sz="2400" b="0" i="0" u="none" strike="noStrike" baseline="0" dirty="0">
                <a:solidFill>
                  <a:srgbClr val="000000"/>
                </a:solidFill>
                <a:highlight>
                  <a:srgbClr val="00FF00"/>
                </a:highlight>
                <a:latin typeface="Palatino-Roman"/>
              </a:rPr>
              <a:t>interface </a:t>
            </a:r>
            <a:r>
              <a:rPr lang="en-IN" sz="2400" b="0" i="0" u="none" strike="noStrike" baseline="0" dirty="0" err="1">
                <a:solidFill>
                  <a:srgbClr val="000000"/>
                </a:solidFill>
                <a:highlight>
                  <a:srgbClr val="00FF00"/>
                </a:highlight>
                <a:latin typeface="Palatino-Roman"/>
              </a:rPr>
              <a:t>ListIterator</a:t>
            </a:r>
            <a:r>
              <a:rPr lang="en-IN" sz="2400" b="0" i="0" u="none" strike="noStrike" baseline="0" dirty="0">
                <a:solidFill>
                  <a:srgbClr val="000000"/>
                </a:solidFill>
                <a:highlight>
                  <a:srgbClr val="00FF00"/>
                </a:highlight>
                <a:latin typeface="Palatino-Roman"/>
              </a:rPr>
              <a:t>&lt;E&gt;</a:t>
            </a:r>
          </a:p>
          <a:p>
            <a:pPr algn="just"/>
            <a:r>
              <a:rPr lang="en-US" sz="2400" b="0" i="0" u="none" strike="noStrike" baseline="0" dirty="0">
                <a:solidFill>
                  <a:srgbClr val="000000"/>
                </a:solidFill>
                <a:latin typeface="Palatino-Roman"/>
              </a:rPr>
              <a:t>Here, </a:t>
            </a:r>
            <a:r>
              <a:rPr lang="en-US" sz="2400" b="1" i="0" u="none" strike="noStrike" baseline="0" dirty="0">
                <a:solidFill>
                  <a:srgbClr val="000000"/>
                </a:solidFill>
                <a:latin typeface="Palatino-Bold"/>
              </a:rPr>
              <a:t>E </a:t>
            </a:r>
            <a:r>
              <a:rPr lang="en-US" sz="2400" b="0" i="0" u="none" strike="noStrike" baseline="0" dirty="0">
                <a:solidFill>
                  <a:srgbClr val="000000"/>
                </a:solidFill>
                <a:latin typeface="Palatino-Roman"/>
              </a:rPr>
              <a:t>specifies the type of objects being iterated. </a:t>
            </a:r>
            <a:endParaRPr lang="en-IN" sz="2800" dirty="0"/>
          </a:p>
        </p:txBody>
      </p:sp>
    </p:spTree>
    <p:extLst>
      <p:ext uri="{BB962C8B-B14F-4D97-AF65-F5344CB8AC3E}">
        <p14:creationId xmlns:p14="http://schemas.microsoft.com/office/powerpoint/2010/main" val="430398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b="1" dirty="0"/>
              <a:t>Accessing a Collection via an Iterator</a:t>
            </a:r>
          </a:p>
        </p:txBody>
      </p:sp>
      <p:sp>
        <p:nvSpPr>
          <p:cNvPr id="5" name="Content Placeholder 4">
            <a:extLst>
              <a:ext uri="{FF2B5EF4-FFF2-40B4-BE49-F238E27FC236}">
                <a16:creationId xmlns:a16="http://schemas.microsoft.com/office/drawing/2014/main" id="{CE4A0636-25E0-4646-A362-BD40A0A1C8F9}"/>
              </a:ext>
            </a:extLst>
          </p:cNvPr>
          <p:cNvSpPr>
            <a:spLocks noGrp="1"/>
          </p:cNvSpPr>
          <p:nvPr>
            <p:ph idx="1"/>
          </p:nvPr>
        </p:nvSpPr>
        <p:spPr>
          <a:xfrm>
            <a:off x="1371600" y="790113"/>
            <a:ext cx="10196004" cy="5761607"/>
          </a:xfrm>
        </p:spPr>
        <p:txBody>
          <a:bodyPr>
            <a:normAutofit/>
          </a:bodyPr>
          <a:lstStyle/>
          <a:p>
            <a:pPr algn="l"/>
            <a:endParaRPr lang="en-IN" dirty="0"/>
          </a:p>
        </p:txBody>
      </p:sp>
      <p:pic>
        <p:nvPicPr>
          <p:cNvPr id="4" name="Picture 3">
            <a:extLst>
              <a:ext uri="{FF2B5EF4-FFF2-40B4-BE49-F238E27FC236}">
                <a16:creationId xmlns:a16="http://schemas.microsoft.com/office/drawing/2014/main" id="{17087D2E-4BDC-40C2-81A7-B8B32A1C17C2}"/>
              </a:ext>
            </a:extLst>
          </p:cNvPr>
          <p:cNvPicPr>
            <a:picLocks noChangeAspect="1"/>
          </p:cNvPicPr>
          <p:nvPr/>
        </p:nvPicPr>
        <p:blipFill>
          <a:blip r:embed="rId2"/>
          <a:stretch>
            <a:fillRect/>
          </a:stretch>
        </p:blipFill>
        <p:spPr>
          <a:xfrm>
            <a:off x="1671637" y="1331650"/>
            <a:ext cx="8848725" cy="3345125"/>
          </a:xfrm>
          <a:prstGeom prst="rect">
            <a:avLst/>
          </a:prstGeom>
        </p:spPr>
      </p:pic>
    </p:spTree>
    <p:extLst>
      <p:ext uri="{BB962C8B-B14F-4D97-AF65-F5344CB8AC3E}">
        <p14:creationId xmlns:p14="http://schemas.microsoft.com/office/powerpoint/2010/main" val="393380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b="1" dirty="0"/>
              <a:t>Accessing a Collection via an Iterator</a:t>
            </a:r>
          </a:p>
        </p:txBody>
      </p:sp>
      <p:sp>
        <p:nvSpPr>
          <p:cNvPr id="5" name="Content Placeholder 4">
            <a:extLst>
              <a:ext uri="{FF2B5EF4-FFF2-40B4-BE49-F238E27FC236}">
                <a16:creationId xmlns:a16="http://schemas.microsoft.com/office/drawing/2014/main" id="{CE4A0636-25E0-4646-A362-BD40A0A1C8F9}"/>
              </a:ext>
            </a:extLst>
          </p:cNvPr>
          <p:cNvSpPr>
            <a:spLocks noGrp="1"/>
          </p:cNvSpPr>
          <p:nvPr>
            <p:ph idx="1"/>
          </p:nvPr>
        </p:nvSpPr>
        <p:spPr>
          <a:xfrm>
            <a:off x="1371600" y="790113"/>
            <a:ext cx="10196004" cy="5761607"/>
          </a:xfrm>
        </p:spPr>
        <p:txBody>
          <a:bodyPr>
            <a:normAutofit/>
          </a:bodyPr>
          <a:lstStyle/>
          <a:p>
            <a:pPr algn="l"/>
            <a:r>
              <a:rPr lang="en-IN" sz="2400" b="1" i="0" u="none" strike="noStrike" baseline="0" dirty="0">
                <a:highlight>
                  <a:srgbClr val="FFFF00"/>
                </a:highlight>
                <a:latin typeface="FranklinGothic-DemiCnd"/>
              </a:rPr>
              <a:t>Using an Iterator</a:t>
            </a:r>
          </a:p>
          <a:p>
            <a:pPr algn="l"/>
            <a:r>
              <a:rPr lang="en-US" sz="1800" b="0" i="0" u="none" strike="noStrike" baseline="0" dirty="0">
                <a:latin typeface="Palatino-Roman"/>
              </a:rPr>
              <a:t>Before you can access a collection through an iterator, you must obtain one.</a:t>
            </a:r>
          </a:p>
          <a:p>
            <a:pPr algn="l"/>
            <a:r>
              <a:rPr lang="en-US" sz="1800" b="0" i="0" u="none" strike="noStrike" baseline="0" dirty="0">
                <a:latin typeface="Palatino-Roman"/>
              </a:rPr>
              <a:t>Each of the collection classes provides an </a:t>
            </a:r>
            <a:r>
              <a:rPr lang="en-US" sz="1800" b="1" i="0" u="none" strike="noStrike" baseline="0" dirty="0">
                <a:latin typeface="Palatino-Bold"/>
              </a:rPr>
              <a:t>iterator( ) </a:t>
            </a:r>
            <a:r>
              <a:rPr lang="en-US" sz="1800" b="0" i="0" u="none" strike="noStrike" baseline="0" dirty="0">
                <a:latin typeface="Palatino-Roman"/>
              </a:rPr>
              <a:t>method that returns an iterator to the start of the collection. </a:t>
            </a:r>
          </a:p>
          <a:p>
            <a:pPr algn="l"/>
            <a:r>
              <a:rPr lang="en-US" sz="1800" b="0" i="0" u="none" strike="noStrike" baseline="0" dirty="0">
                <a:latin typeface="Palatino-Roman"/>
              </a:rPr>
              <a:t>By using this iterator object, you can access each element in the collection, one </a:t>
            </a:r>
            <a:r>
              <a:rPr lang="en-US" sz="1800" b="0" i="0" u="none" strike="noStrike" baseline="0" dirty="0">
                <a:solidFill>
                  <a:srgbClr val="231F20"/>
                </a:solidFill>
                <a:latin typeface="Palatino-Roman"/>
              </a:rPr>
              <a:t>element at a time.</a:t>
            </a:r>
          </a:p>
          <a:p>
            <a:pPr algn="l"/>
            <a:r>
              <a:rPr lang="en-US" sz="1800" b="0" i="0" u="none" strike="noStrike" baseline="0" dirty="0">
                <a:solidFill>
                  <a:srgbClr val="231F20"/>
                </a:solidFill>
                <a:latin typeface="Palatino-Roman"/>
              </a:rPr>
              <a:t> In general, to use an iterator to cycle through the contents of a collection, </a:t>
            </a:r>
            <a:r>
              <a:rPr lang="en-IN" sz="1800" b="0" i="0" u="none" strike="noStrike" baseline="0" dirty="0">
                <a:solidFill>
                  <a:srgbClr val="231F20"/>
                </a:solidFill>
                <a:latin typeface="Palatino-Roman"/>
              </a:rPr>
              <a:t>follow these steps:</a:t>
            </a:r>
          </a:p>
          <a:p>
            <a:pPr marL="0" indent="0" algn="just">
              <a:buNone/>
            </a:pPr>
            <a:r>
              <a:rPr lang="en-US" sz="1800" b="0" i="0" u="none" strike="noStrike" baseline="0" dirty="0">
                <a:solidFill>
                  <a:srgbClr val="FF0000"/>
                </a:solidFill>
                <a:latin typeface="Palatino-Roman"/>
              </a:rPr>
              <a:t>1. Obtain an iterator to the start of the collection by calling the collection’s </a:t>
            </a:r>
            <a:r>
              <a:rPr lang="en-US" sz="1800" b="1" i="0" u="none" strike="noStrike" baseline="0" dirty="0">
                <a:solidFill>
                  <a:srgbClr val="FF0000"/>
                </a:solidFill>
                <a:latin typeface="Palatino-Bold"/>
              </a:rPr>
              <a:t>iterator( )</a:t>
            </a:r>
          </a:p>
          <a:p>
            <a:pPr marL="0" indent="0" algn="just">
              <a:buNone/>
            </a:pPr>
            <a:r>
              <a:rPr lang="en-IN" sz="1800" b="0" i="0" u="none" strike="noStrike" baseline="0" dirty="0">
                <a:solidFill>
                  <a:srgbClr val="FF0000"/>
                </a:solidFill>
                <a:latin typeface="Palatino-Roman"/>
              </a:rPr>
              <a:t>method.</a:t>
            </a:r>
          </a:p>
          <a:p>
            <a:pPr marL="0" indent="0" algn="just">
              <a:buNone/>
            </a:pPr>
            <a:r>
              <a:rPr lang="en-US" sz="1800" b="0" i="0" u="none" strike="noStrike" baseline="0" dirty="0">
                <a:solidFill>
                  <a:srgbClr val="FF0000"/>
                </a:solidFill>
                <a:latin typeface="Palatino-Roman"/>
              </a:rPr>
              <a:t>2. Set up a loop that makes a call to </a:t>
            </a:r>
            <a:r>
              <a:rPr lang="en-US" sz="1800" b="1" i="0" u="none" strike="noStrike" baseline="0" dirty="0" err="1">
                <a:solidFill>
                  <a:srgbClr val="FF0000"/>
                </a:solidFill>
                <a:latin typeface="Palatino-Bold"/>
              </a:rPr>
              <a:t>hasNext</a:t>
            </a:r>
            <a:r>
              <a:rPr lang="en-US" sz="1800" b="1" i="0" u="none" strike="noStrike" baseline="0" dirty="0">
                <a:solidFill>
                  <a:srgbClr val="FF0000"/>
                </a:solidFill>
                <a:latin typeface="Palatino-Bold"/>
              </a:rPr>
              <a:t>( )</a:t>
            </a:r>
            <a:r>
              <a:rPr lang="en-US" sz="1800" b="0" i="0" u="none" strike="noStrike" baseline="0" dirty="0">
                <a:solidFill>
                  <a:srgbClr val="FF0000"/>
                </a:solidFill>
                <a:latin typeface="Palatino-Roman"/>
              </a:rPr>
              <a:t>. Have the loop iterate as long as </a:t>
            </a:r>
            <a:r>
              <a:rPr lang="en-US" sz="1800" b="1" i="0" u="none" strike="noStrike" baseline="0" dirty="0" err="1">
                <a:solidFill>
                  <a:srgbClr val="FF0000"/>
                </a:solidFill>
                <a:latin typeface="Palatino-Bold"/>
              </a:rPr>
              <a:t>hasNext</a:t>
            </a:r>
            <a:r>
              <a:rPr lang="en-US" sz="1800" b="1" i="0" u="none" strike="noStrike" baseline="0" dirty="0">
                <a:solidFill>
                  <a:srgbClr val="FF0000"/>
                </a:solidFill>
                <a:latin typeface="Palatino-Bold"/>
              </a:rPr>
              <a:t>( )</a:t>
            </a:r>
          </a:p>
          <a:p>
            <a:pPr marL="0" indent="0" algn="just">
              <a:buNone/>
            </a:pPr>
            <a:r>
              <a:rPr lang="en-IN" sz="1800" b="0" i="0" u="none" strike="noStrike" baseline="0" dirty="0">
                <a:solidFill>
                  <a:srgbClr val="FF0000"/>
                </a:solidFill>
                <a:latin typeface="Palatino-Roman"/>
              </a:rPr>
              <a:t>returns </a:t>
            </a:r>
            <a:r>
              <a:rPr lang="en-IN" sz="1800" b="1" i="0" u="none" strike="noStrike" baseline="0" dirty="0">
                <a:solidFill>
                  <a:srgbClr val="FF0000"/>
                </a:solidFill>
                <a:latin typeface="Palatino-Bold"/>
              </a:rPr>
              <a:t>true</a:t>
            </a:r>
            <a:r>
              <a:rPr lang="en-IN" sz="1800" b="0" i="0" u="none" strike="noStrike" baseline="0" dirty="0">
                <a:solidFill>
                  <a:srgbClr val="FF0000"/>
                </a:solidFill>
                <a:latin typeface="Palatino-Roman"/>
              </a:rPr>
              <a:t>.</a:t>
            </a:r>
          </a:p>
          <a:p>
            <a:pPr marL="0" indent="0" algn="just">
              <a:buNone/>
            </a:pPr>
            <a:r>
              <a:rPr lang="en-US" sz="1800" b="0" i="0" u="none" strike="noStrike" baseline="0" dirty="0">
                <a:solidFill>
                  <a:srgbClr val="FF0000"/>
                </a:solidFill>
                <a:latin typeface="Palatino-Roman"/>
              </a:rPr>
              <a:t>3. Within the loop, obtain each element by calling </a:t>
            </a:r>
            <a:r>
              <a:rPr lang="en-US" sz="1800" b="1" i="0" u="none" strike="noStrike" baseline="0" dirty="0">
                <a:solidFill>
                  <a:srgbClr val="FF0000"/>
                </a:solidFill>
                <a:latin typeface="Palatino-Bold"/>
              </a:rPr>
              <a:t>next( )</a:t>
            </a:r>
            <a:r>
              <a:rPr lang="en-US" sz="1800" b="0" i="0" u="none" strike="noStrike" baseline="0" dirty="0">
                <a:solidFill>
                  <a:srgbClr val="FF0000"/>
                </a:solidFill>
                <a:latin typeface="Palatino-Roman"/>
              </a:rPr>
              <a:t>.</a:t>
            </a:r>
            <a:endParaRPr lang="en-IN" dirty="0">
              <a:solidFill>
                <a:srgbClr val="FF0000"/>
              </a:solidFill>
            </a:endParaRPr>
          </a:p>
        </p:txBody>
      </p:sp>
    </p:spTree>
    <p:extLst>
      <p:ext uri="{BB962C8B-B14F-4D97-AF65-F5344CB8AC3E}">
        <p14:creationId xmlns:p14="http://schemas.microsoft.com/office/powerpoint/2010/main" val="3548720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8" y="-48825"/>
            <a:ext cx="10364681" cy="634752"/>
          </a:xfrm>
        </p:spPr>
        <p:txBody>
          <a:bodyPr>
            <a:noAutofit/>
          </a:bodyPr>
          <a:lstStyle/>
          <a:p>
            <a:pPr algn="ctr"/>
            <a:r>
              <a:rPr lang="en-IN" b="1" dirty="0"/>
              <a:t>Accessing a Collection via an </a:t>
            </a:r>
            <a:r>
              <a:rPr lang="en-US" sz="4400" b="1" i="0" u="none" strike="noStrike" baseline="0" dirty="0" err="1">
                <a:latin typeface="Palatino-Bold"/>
              </a:rPr>
              <a:t>listIterator</a:t>
            </a:r>
            <a:endParaRPr lang="en-IN" b="1" dirty="0"/>
          </a:p>
        </p:txBody>
      </p:sp>
      <p:sp>
        <p:nvSpPr>
          <p:cNvPr id="5" name="Content Placeholder 4">
            <a:extLst>
              <a:ext uri="{FF2B5EF4-FFF2-40B4-BE49-F238E27FC236}">
                <a16:creationId xmlns:a16="http://schemas.microsoft.com/office/drawing/2014/main" id="{CE4A0636-25E0-4646-A362-BD40A0A1C8F9}"/>
              </a:ext>
            </a:extLst>
          </p:cNvPr>
          <p:cNvSpPr>
            <a:spLocks noGrp="1"/>
          </p:cNvSpPr>
          <p:nvPr>
            <p:ph idx="1"/>
          </p:nvPr>
        </p:nvSpPr>
        <p:spPr>
          <a:xfrm>
            <a:off x="1371600" y="790113"/>
            <a:ext cx="10196004" cy="5761607"/>
          </a:xfrm>
        </p:spPr>
        <p:txBody>
          <a:bodyPr>
            <a:normAutofit/>
          </a:bodyPr>
          <a:lstStyle/>
          <a:p>
            <a:pPr algn="just"/>
            <a:r>
              <a:rPr lang="en-US" sz="2400" b="0" i="0" u="none" strike="noStrike" baseline="0" dirty="0">
                <a:latin typeface="Palatino-Roman"/>
              </a:rPr>
              <a:t>For collections that implement </a:t>
            </a:r>
            <a:r>
              <a:rPr lang="en-US" sz="2400" b="1" i="0" u="none" strike="noStrike" baseline="0" dirty="0">
                <a:latin typeface="Palatino-Bold"/>
              </a:rPr>
              <a:t>List</a:t>
            </a:r>
            <a:r>
              <a:rPr lang="en-US" sz="2400" b="0" i="0" u="none" strike="noStrike" baseline="0" dirty="0">
                <a:latin typeface="Palatino-Roman"/>
              </a:rPr>
              <a:t>, you can also obtain an iterator by calling </a:t>
            </a:r>
            <a:r>
              <a:rPr lang="en-US" sz="2400" b="1" i="0" u="none" strike="noStrike" baseline="0" dirty="0" err="1">
                <a:latin typeface="Palatino-Bold"/>
              </a:rPr>
              <a:t>listIterator</a:t>
            </a:r>
            <a:r>
              <a:rPr lang="en-US" sz="2400" b="1" i="0" u="none" strike="noStrike" baseline="0" dirty="0">
                <a:latin typeface="Palatino-Bold"/>
              </a:rPr>
              <a:t>( )</a:t>
            </a:r>
            <a:r>
              <a:rPr lang="en-US" sz="2400" b="0" i="0" u="none" strike="noStrike" baseline="0" dirty="0">
                <a:latin typeface="Palatino-Roman"/>
              </a:rPr>
              <a:t>.</a:t>
            </a:r>
          </a:p>
          <a:p>
            <a:pPr algn="just"/>
            <a:r>
              <a:rPr lang="en-US" sz="2400" b="0" i="0" u="none" strike="noStrike" baseline="0" dirty="0">
                <a:latin typeface="Palatino-Roman"/>
              </a:rPr>
              <a:t>As explained, a list iterator gives you the ability to access the collection in either the forward or backward direction and lets you modify an element.</a:t>
            </a:r>
          </a:p>
          <a:p>
            <a:pPr algn="just"/>
            <a:r>
              <a:rPr lang="en-US" sz="2400" b="0" i="0" u="none" strike="noStrike" baseline="0" dirty="0">
                <a:latin typeface="Palatino-Roman"/>
              </a:rPr>
              <a:t>Otherwise, </a:t>
            </a:r>
            <a:r>
              <a:rPr lang="en-US" sz="2400" b="1" i="0" u="none" strike="noStrike" baseline="0" dirty="0" err="1">
                <a:latin typeface="Palatino-Bold"/>
              </a:rPr>
              <a:t>ListIterator</a:t>
            </a:r>
            <a:r>
              <a:rPr lang="en-US" sz="2400" b="1" i="0" u="none" strike="noStrike" baseline="0" dirty="0">
                <a:latin typeface="Palatino-Bold"/>
              </a:rPr>
              <a:t> </a:t>
            </a:r>
            <a:r>
              <a:rPr lang="en-US" sz="2400" b="0" i="0" u="none" strike="noStrike" baseline="0" dirty="0">
                <a:latin typeface="Palatino-Roman"/>
              </a:rPr>
              <a:t>is used just </a:t>
            </a:r>
            <a:r>
              <a:rPr lang="en-IN" sz="2400" b="0" i="0" u="none" strike="noStrike" baseline="0" dirty="0">
                <a:latin typeface="Palatino-Roman"/>
              </a:rPr>
              <a:t>like </a:t>
            </a:r>
            <a:r>
              <a:rPr lang="en-IN" sz="2400" b="1" i="0" u="none" strike="noStrike" baseline="0" dirty="0">
                <a:latin typeface="Palatino-Bold"/>
              </a:rPr>
              <a:t>Iterator</a:t>
            </a:r>
            <a:r>
              <a:rPr lang="en-IN" sz="2400" b="0" i="0" u="none" strike="noStrike" baseline="0" dirty="0">
                <a:latin typeface="Palatino-Roman"/>
              </a:rPr>
              <a:t>.</a:t>
            </a:r>
          </a:p>
          <a:p>
            <a:pPr algn="just"/>
            <a:r>
              <a:rPr lang="en-US" sz="2400" b="0" i="0" u="none" strike="noStrike" baseline="0" dirty="0">
                <a:latin typeface="Palatino-Roman"/>
              </a:rPr>
              <a:t>The following example implements these steps, demonstrating both the </a:t>
            </a:r>
            <a:r>
              <a:rPr lang="en-US" sz="2400" b="1" i="0" u="none" strike="noStrike" baseline="0" dirty="0">
                <a:latin typeface="Palatino-Bold"/>
              </a:rPr>
              <a:t>Iterator </a:t>
            </a:r>
            <a:r>
              <a:rPr lang="en-US" sz="2400" b="0" i="0" u="none" strike="noStrike" baseline="0" dirty="0">
                <a:latin typeface="Palatino-Roman"/>
              </a:rPr>
              <a:t>and </a:t>
            </a:r>
            <a:r>
              <a:rPr lang="en-US" sz="2400" b="1" i="0" u="none" strike="noStrike" baseline="0" dirty="0" err="1">
                <a:latin typeface="Palatino-Bold"/>
              </a:rPr>
              <a:t>ListIterator</a:t>
            </a:r>
            <a:r>
              <a:rPr lang="en-US" sz="2400" b="1" i="0" u="none" strike="noStrike" baseline="0" dirty="0">
                <a:latin typeface="Palatino-Bold"/>
              </a:rPr>
              <a:t> </a:t>
            </a:r>
            <a:r>
              <a:rPr lang="en-US" sz="2400" b="0" i="0" u="none" strike="noStrike" baseline="0" dirty="0">
                <a:latin typeface="Palatino-Roman"/>
              </a:rPr>
              <a:t>interfaces. </a:t>
            </a:r>
          </a:p>
          <a:p>
            <a:pPr algn="just"/>
            <a:r>
              <a:rPr lang="en-US" sz="2400" b="0" i="0" u="none" strike="noStrike" baseline="0" dirty="0">
                <a:latin typeface="Palatino-Roman"/>
              </a:rPr>
              <a:t>It uses an </a:t>
            </a:r>
            <a:r>
              <a:rPr lang="en-US" sz="2400" b="1" i="0" u="none" strike="noStrike" baseline="0" dirty="0" err="1">
                <a:latin typeface="Palatino-Bold"/>
              </a:rPr>
              <a:t>ArrayList</a:t>
            </a:r>
            <a:r>
              <a:rPr lang="en-US" sz="2400" b="1" i="0" u="none" strike="noStrike" baseline="0" dirty="0">
                <a:latin typeface="Palatino-Bold"/>
              </a:rPr>
              <a:t> </a:t>
            </a:r>
            <a:r>
              <a:rPr lang="en-US" sz="2400" b="0" i="0" u="none" strike="noStrike" baseline="0" dirty="0">
                <a:latin typeface="Palatino-Roman"/>
              </a:rPr>
              <a:t>object, but the general principles apply to any type of collection. </a:t>
            </a:r>
          </a:p>
          <a:p>
            <a:pPr algn="just"/>
            <a:r>
              <a:rPr lang="en-US" sz="2400" b="0" i="0" u="none" strike="noStrike" baseline="0" dirty="0">
                <a:latin typeface="Palatino-Roman"/>
              </a:rPr>
              <a:t>Of course, </a:t>
            </a:r>
            <a:r>
              <a:rPr lang="en-US" sz="2400" b="1" i="0" u="none" strike="noStrike" baseline="0" dirty="0" err="1">
                <a:latin typeface="Palatino-Bold"/>
              </a:rPr>
              <a:t>ListIterator</a:t>
            </a:r>
            <a:r>
              <a:rPr lang="en-US" sz="2400" b="1" i="0" u="none" strike="noStrike" baseline="0" dirty="0">
                <a:latin typeface="Palatino-Bold"/>
              </a:rPr>
              <a:t> </a:t>
            </a:r>
            <a:r>
              <a:rPr lang="en-US" sz="2400" b="0" i="0" u="none" strike="noStrike" baseline="0" dirty="0">
                <a:latin typeface="Palatino-Roman"/>
              </a:rPr>
              <a:t>is available only to those collections that implement </a:t>
            </a:r>
            <a:r>
              <a:rPr lang="en-IN" sz="2400" b="0" i="0" u="none" strike="noStrike" baseline="0" dirty="0">
                <a:latin typeface="Palatino-Roman"/>
              </a:rPr>
              <a:t>the </a:t>
            </a:r>
            <a:r>
              <a:rPr lang="en-IN" sz="2400" b="1" i="0" u="none" strike="noStrike" baseline="0" dirty="0">
                <a:latin typeface="Palatino-Bold"/>
              </a:rPr>
              <a:t>List </a:t>
            </a:r>
            <a:r>
              <a:rPr lang="en-IN" sz="2400" b="0" i="0" u="none" strike="noStrike" baseline="0" dirty="0">
                <a:latin typeface="Palatino-Roman"/>
              </a:rPr>
              <a:t>interface.</a:t>
            </a:r>
            <a:endParaRPr lang="en-IN" sz="2800" dirty="0">
              <a:solidFill>
                <a:srgbClr val="FF0000"/>
              </a:solidFill>
            </a:endParaRPr>
          </a:p>
        </p:txBody>
      </p:sp>
    </p:spTree>
    <p:extLst>
      <p:ext uri="{BB962C8B-B14F-4D97-AF65-F5344CB8AC3E}">
        <p14:creationId xmlns:p14="http://schemas.microsoft.com/office/powerpoint/2010/main" val="204442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3CD1-C691-4DA1-8A9E-FA5E4FAC967A}"/>
              </a:ext>
            </a:extLst>
          </p:cNvPr>
          <p:cNvSpPr>
            <a:spLocks noGrp="1"/>
          </p:cNvSpPr>
          <p:nvPr>
            <p:ph type="title"/>
          </p:nvPr>
        </p:nvSpPr>
        <p:spPr>
          <a:xfrm>
            <a:off x="1371600" y="363984"/>
            <a:ext cx="9601200" cy="541538"/>
          </a:xfrm>
        </p:spPr>
        <p:txBody>
          <a:bodyPr>
            <a:normAutofit fontScale="90000"/>
          </a:bodyPr>
          <a:lstStyle/>
          <a:p>
            <a:r>
              <a:rPr lang="en-US" dirty="0"/>
              <a:t>OBJECTIVE</a:t>
            </a:r>
            <a:endParaRPr lang="en-IN" dirty="0"/>
          </a:p>
        </p:txBody>
      </p:sp>
      <p:sp>
        <p:nvSpPr>
          <p:cNvPr id="3" name="Content Placeholder 2">
            <a:extLst>
              <a:ext uri="{FF2B5EF4-FFF2-40B4-BE49-F238E27FC236}">
                <a16:creationId xmlns:a16="http://schemas.microsoft.com/office/drawing/2014/main" id="{52FD5DEF-AAE0-4A35-AC64-6CA48B724AC7}"/>
              </a:ext>
            </a:extLst>
          </p:cNvPr>
          <p:cNvSpPr>
            <a:spLocks noGrp="1"/>
          </p:cNvSpPr>
          <p:nvPr>
            <p:ph idx="1"/>
          </p:nvPr>
        </p:nvSpPr>
        <p:spPr>
          <a:xfrm>
            <a:off x="1371600" y="1171852"/>
            <a:ext cx="10302536" cy="5322164"/>
          </a:xfrm>
        </p:spPr>
        <p:txBody>
          <a:bodyPr/>
          <a:lstStyle/>
          <a:p>
            <a:r>
              <a:rPr lang="en-US" sz="3600" dirty="0"/>
              <a:t>Collections framework</a:t>
            </a:r>
          </a:p>
          <a:p>
            <a:r>
              <a:rPr lang="en-US" sz="3600" dirty="0"/>
              <a:t>Collection Interfaces</a:t>
            </a:r>
          </a:p>
          <a:p>
            <a:r>
              <a:rPr lang="en-US" sz="3600" dirty="0"/>
              <a:t>List Interface</a:t>
            </a:r>
          </a:p>
          <a:p>
            <a:r>
              <a:rPr lang="en-US" sz="3600" dirty="0" err="1"/>
              <a:t>Arraylist</a:t>
            </a:r>
            <a:r>
              <a:rPr lang="en-US" sz="3600" dirty="0"/>
              <a:t> class</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760573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ctr"/>
            <a:r>
              <a:rPr lang="en-IN" b="1" dirty="0"/>
              <a:t>Accessing a Collection via </a:t>
            </a:r>
            <a:r>
              <a:rPr lang="en-IN" b="1" dirty="0" err="1"/>
              <a:t>ListIterator</a:t>
            </a:r>
            <a:endParaRPr lang="en-IN" b="1" dirty="0"/>
          </a:p>
        </p:txBody>
      </p:sp>
      <p:sp>
        <p:nvSpPr>
          <p:cNvPr id="5" name="Content Placeholder 4">
            <a:extLst>
              <a:ext uri="{FF2B5EF4-FFF2-40B4-BE49-F238E27FC236}">
                <a16:creationId xmlns:a16="http://schemas.microsoft.com/office/drawing/2014/main" id="{CE4A0636-25E0-4646-A362-BD40A0A1C8F9}"/>
              </a:ext>
            </a:extLst>
          </p:cNvPr>
          <p:cNvSpPr>
            <a:spLocks noGrp="1"/>
          </p:cNvSpPr>
          <p:nvPr>
            <p:ph idx="1"/>
          </p:nvPr>
        </p:nvSpPr>
        <p:spPr>
          <a:xfrm>
            <a:off x="1371600" y="790113"/>
            <a:ext cx="10196004" cy="5761607"/>
          </a:xfrm>
        </p:spPr>
        <p:txBody>
          <a:bodyPr>
            <a:normAutofit/>
          </a:bodyPr>
          <a:lstStyle/>
          <a:p>
            <a:pPr algn="l"/>
            <a:endParaRPr lang="en-IN" dirty="0">
              <a:solidFill>
                <a:srgbClr val="FF0000"/>
              </a:solidFill>
            </a:endParaRPr>
          </a:p>
        </p:txBody>
      </p:sp>
      <p:pic>
        <p:nvPicPr>
          <p:cNvPr id="3" name="Picture 2">
            <a:extLst>
              <a:ext uri="{FF2B5EF4-FFF2-40B4-BE49-F238E27FC236}">
                <a16:creationId xmlns:a16="http://schemas.microsoft.com/office/drawing/2014/main" id="{DF41BF1E-E951-4062-85B3-278C2A472BEF}"/>
              </a:ext>
            </a:extLst>
          </p:cNvPr>
          <p:cNvPicPr>
            <a:picLocks noChangeAspect="1"/>
          </p:cNvPicPr>
          <p:nvPr/>
        </p:nvPicPr>
        <p:blipFill>
          <a:blip r:embed="rId2"/>
          <a:stretch>
            <a:fillRect/>
          </a:stretch>
        </p:blipFill>
        <p:spPr>
          <a:xfrm>
            <a:off x="1657349" y="1190625"/>
            <a:ext cx="9029700" cy="5103643"/>
          </a:xfrm>
          <a:prstGeom prst="rect">
            <a:avLst/>
          </a:prstGeom>
        </p:spPr>
      </p:pic>
    </p:spTree>
    <p:extLst>
      <p:ext uri="{BB962C8B-B14F-4D97-AF65-F5344CB8AC3E}">
        <p14:creationId xmlns:p14="http://schemas.microsoft.com/office/powerpoint/2010/main" val="2278917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l"/>
            <a:r>
              <a:rPr lang="en-IN" b="1" i="0" dirty="0">
                <a:solidFill>
                  <a:srgbClr val="444542"/>
                </a:solidFill>
                <a:effectLst/>
                <a:latin typeface="PT Sans"/>
              </a:rPr>
              <a:t>Iterating </a:t>
            </a:r>
            <a:r>
              <a:rPr lang="en-IN" b="1" i="0" dirty="0" err="1">
                <a:solidFill>
                  <a:srgbClr val="444542"/>
                </a:solidFill>
                <a:effectLst/>
                <a:latin typeface="PT Sans"/>
              </a:rPr>
              <a:t>ArrayList</a:t>
            </a:r>
            <a:r>
              <a:rPr lang="en-IN" b="1" i="0" dirty="0">
                <a:solidFill>
                  <a:srgbClr val="444542"/>
                </a:solidFill>
                <a:effectLst/>
                <a:latin typeface="PT Sans"/>
              </a:rPr>
              <a:t> using for each</a:t>
            </a:r>
          </a:p>
        </p:txBody>
      </p:sp>
      <p:sp>
        <p:nvSpPr>
          <p:cNvPr id="5" name="Content Placeholder 4">
            <a:extLst>
              <a:ext uri="{FF2B5EF4-FFF2-40B4-BE49-F238E27FC236}">
                <a16:creationId xmlns:a16="http://schemas.microsoft.com/office/drawing/2014/main" id="{CE4A0636-25E0-4646-A362-BD40A0A1C8F9}"/>
              </a:ext>
            </a:extLst>
          </p:cNvPr>
          <p:cNvSpPr>
            <a:spLocks noGrp="1"/>
          </p:cNvSpPr>
          <p:nvPr>
            <p:ph idx="1"/>
          </p:nvPr>
        </p:nvSpPr>
        <p:spPr>
          <a:xfrm>
            <a:off x="1371600" y="790113"/>
            <a:ext cx="10196004" cy="5761607"/>
          </a:xfrm>
        </p:spPr>
        <p:txBody>
          <a:bodyPr>
            <a:normAutofit/>
          </a:bodyPr>
          <a:lstStyle/>
          <a:p>
            <a:pPr algn="l"/>
            <a:endParaRPr lang="en-IN" dirty="0">
              <a:solidFill>
                <a:srgbClr val="FF0000"/>
              </a:solidFill>
            </a:endParaRPr>
          </a:p>
        </p:txBody>
      </p:sp>
      <p:pic>
        <p:nvPicPr>
          <p:cNvPr id="4" name="Picture 3">
            <a:extLst>
              <a:ext uri="{FF2B5EF4-FFF2-40B4-BE49-F238E27FC236}">
                <a16:creationId xmlns:a16="http://schemas.microsoft.com/office/drawing/2014/main" id="{428DAC92-A8B8-4FA7-8D67-1F2855A0CB54}"/>
              </a:ext>
            </a:extLst>
          </p:cNvPr>
          <p:cNvPicPr>
            <a:picLocks noChangeAspect="1"/>
          </p:cNvPicPr>
          <p:nvPr/>
        </p:nvPicPr>
        <p:blipFill>
          <a:blip r:embed="rId2"/>
          <a:stretch>
            <a:fillRect/>
          </a:stretch>
        </p:blipFill>
        <p:spPr>
          <a:xfrm>
            <a:off x="1566032" y="932156"/>
            <a:ext cx="5802434" cy="4927106"/>
          </a:xfrm>
          <a:prstGeom prst="rect">
            <a:avLst/>
          </a:prstGeom>
        </p:spPr>
      </p:pic>
      <p:pic>
        <p:nvPicPr>
          <p:cNvPr id="6" name="Picture 5">
            <a:extLst>
              <a:ext uri="{FF2B5EF4-FFF2-40B4-BE49-F238E27FC236}">
                <a16:creationId xmlns:a16="http://schemas.microsoft.com/office/drawing/2014/main" id="{9036156F-D750-43AA-BF5C-52B21A0B1F70}"/>
              </a:ext>
            </a:extLst>
          </p:cNvPr>
          <p:cNvPicPr>
            <a:picLocks noChangeAspect="1"/>
          </p:cNvPicPr>
          <p:nvPr/>
        </p:nvPicPr>
        <p:blipFill>
          <a:blip r:embed="rId3"/>
          <a:stretch>
            <a:fillRect/>
          </a:stretch>
        </p:blipFill>
        <p:spPr>
          <a:xfrm>
            <a:off x="7701147" y="2056243"/>
            <a:ext cx="3533775" cy="2085975"/>
          </a:xfrm>
          <a:prstGeom prst="rect">
            <a:avLst/>
          </a:prstGeom>
        </p:spPr>
      </p:pic>
    </p:spTree>
    <p:extLst>
      <p:ext uri="{BB962C8B-B14F-4D97-AF65-F5344CB8AC3E}">
        <p14:creationId xmlns:p14="http://schemas.microsoft.com/office/powerpoint/2010/main" val="1962289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994299" y="-48825"/>
            <a:ext cx="10599938" cy="634752"/>
          </a:xfrm>
        </p:spPr>
        <p:txBody>
          <a:bodyPr>
            <a:noAutofit/>
          </a:bodyPr>
          <a:lstStyle/>
          <a:p>
            <a:pPr algn="ctr"/>
            <a:r>
              <a:rPr lang="en-IN" sz="3600" b="1" dirty="0"/>
              <a:t>Accessing a Collection via an Iterator and </a:t>
            </a:r>
            <a:r>
              <a:rPr lang="en-IN" sz="3600" b="1" dirty="0" err="1"/>
              <a:t>listIterator</a:t>
            </a:r>
            <a:endParaRPr lang="en-IN" sz="3600" b="1" dirty="0"/>
          </a:p>
        </p:txBody>
      </p:sp>
      <p:graphicFrame>
        <p:nvGraphicFramePr>
          <p:cNvPr id="4" name="Table 5">
            <a:extLst>
              <a:ext uri="{FF2B5EF4-FFF2-40B4-BE49-F238E27FC236}">
                <a16:creationId xmlns:a16="http://schemas.microsoft.com/office/drawing/2014/main" id="{C41D7847-1AC0-41C7-8FE6-B29D528B1A54}"/>
              </a:ext>
            </a:extLst>
          </p:cNvPr>
          <p:cNvGraphicFramePr>
            <a:graphicFrameLocks noGrp="1"/>
          </p:cNvGraphicFramePr>
          <p:nvPr>
            <p:ph idx="1"/>
            <p:extLst>
              <p:ext uri="{D42A27DB-BD31-4B8C-83A1-F6EECF244321}">
                <p14:modId xmlns:p14="http://schemas.microsoft.com/office/powerpoint/2010/main" val="3527257438"/>
              </p:ext>
            </p:extLst>
          </p:nvPr>
        </p:nvGraphicFramePr>
        <p:xfrm>
          <a:off x="1056443" y="585927"/>
          <a:ext cx="10972800" cy="6054570"/>
        </p:xfrm>
        <a:graphic>
          <a:graphicData uri="http://schemas.openxmlformats.org/drawingml/2006/table">
            <a:tbl>
              <a:tblPr firstRow="1" bandRow="1">
                <a:tableStyleId>{BDBED569-4797-4DF1-A0F4-6AAB3CD982D8}</a:tableStyleId>
              </a:tblPr>
              <a:tblGrid>
                <a:gridCol w="4696287">
                  <a:extLst>
                    <a:ext uri="{9D8B030D-6E8A-4147-A177-3AD203B41FA5}">
                      <a16:colId xmlns:a16="http://schemas.microsoft.com/office/drawing/2014/main" val="2248373404"/>
                    </a:ext>
                  </a:extLst>
                </a:gridCol>
                <a:gridCol w="6276513">
                  <a:extLst>
                    <a:ext uri="{9D8B030D-6E8A-4147-A177-3AD203B41FA5}">
                      <a16:colId xmlns:a16="http://schemas.microsoft.com/office/drawing/2014/main" val="3118279785"/>
                    </a:ext>
                  </a:extLst>
                </a:gridCol>
              </a:tblGrid>
              <a:tr h="6054570">
                <a:tc>
                  <a:txBody>
                    <a:bodyPr/>
                    <a:lstStyle/>
                    <a:p>
                      <a:r>
                        <a:rPr lang="en-IN" sz="1800" b="0" i="0" u="none" strike="noStrike" kern="1200" baseline="0" dirty="0">
                          <a:solidFill>
                            <a:schemeClr val="tx1"/>
                          </a:solidFill>
                          <a:latin typeface="+mn-lt"/>
                          <a:ea typeface="+mn-ea"/>
                          <a:cs typeface="+mn-cs"/>
                        </a:rPr>
                        <a:t>// Demonstrate iterators.</a:t>
                      </a:r>
                    </a:p>
                    <a:p>
                      <a:r>
                        <a:rPr lang="en-IN" sz="1800" b="0" i="0" u="none" strike="noStrike" kern="1200" baseline="0" dirty="0">
                          <a:solidFill>
                            <a:schemeClr val="tx1"/>
                          </a:solidFill>
                          <a:latin typeface="+mn-lt"/>
                          <a:ea typeface="+mn-ea"/>
                          <a:cs typeface="+mn-cs"/>
                        </a:rPr>
                        <a:t>import </a:t>
                      </a:r>
                      <a:r>
                        <a:rPr lang="en-IN" sz="1800" b="0" i="0" u="none" strike="noStrike" kern="1200" baseline="0" dirty="0" err="1">
                          <a:solidFill>
                            <a:schemeClr val="tx1"/>
                          </a:solidFill>
                          <a:latin typeface="+mn-lt"/>
                          <a:ea typeface="+mn-ea"/>
                          <a:cs typeface="+mn-cs"/>
                        </a:rPr>
                        <a:t>java.util</a:t>
                      </a:r>
                      <a:r>
                        <a:rPr lang="en-IN" sz="1800" b="0" i="0" u="none" strike="noStrike" kern="1200" baseline="0" dirty="0">
                          <a:solidFill>
                            <a:schemeClr val="tx1"/>
                          </a:solidFill>
                          <a:latin typeface="+mn-lt"/>
                          <a:ea typeface="+mn-ea"/>
                          <a:cs typeface="+mn-cs"/>
                        </a:rPr>
                        <a:t>.*;</a:t>
                      </a:r>
                    </a:p>
                    <a:p>
                      <a:r>
                        <a:rPr lang="en-IN" sz="1800" b="0" i="0" u="none" strike="noStrike" kern="1200" baseline="0" dirty="0">
                          <a:solidFill>
                            <a:schemeClr val="tx1"/>
                          </a:solidFill>
                          <a:latin typeface="+mn-lt"/>
                          <a:ea typeface="+mn-ea"/>
                          <a:cs typeface="+mn-cs"/>
                        </a:rPr>
                        <a:t>class </a:t>
                      </a:r>
                      <a:r>
                        <a:rPr lang="en-IN" sz="1800" b="0" i="0" u="none" strike="noStrike" kern="1200" baseline="0" dirty="0" err="1">
                          <a:solidFill>
                            <a:srgbClr val="FF0000"/>
                          </a:solidFill>
                          <a:latin typeface="+mn-lt"/>
                          <a:ea typeface="+mn-ea"/>
                          <a:cs typeface="+mn-cs"/>
                        </a:rPr>
                        <a:t>IteratorDemo</a:t>
                      </a:r>
                      <a:r>
                        <a:rPr lang="en-IN" sz="1800" b="0" i="0" u="none" strike="noStrike" kern="1200" baseline="0" dirty="0">
                          <a:solidFill>
                            <a:schemeClr val="tx1"/>
                          </a:solidFill>
                          <a:latin typeface="+mn-lt"/>
                          <a:ea typeface="+mn-ea"/>
                          <a:cs typeface="+mn-cs"/>
                        </a:rPr>
                        <a:t> {</a:t>
                      </a:r>
                    </a:p>
                    <a:p>
                      <a:r>
                        <a:rPr lang="en-US" sz="1800" b="0" i="0" u="none" strike="noStrike" kern="1200" baseline="0" dirty="0">
                          <a:solidFill>
                            <a:schemeClr val="tx1"/>
                          </a:solidFill>
                          <a:latin typeface="+mn-lt"/>
                          <a:ea typeface="+mn-ea"/>
                          <a:cs typeface="+mn-cs"/>
                        </a:rPr>
                        <a:t>public static void main(String </a:t>
                      </a:r>
                      <a:r>
                        <a:rPr lang="en-US" sz="1800" b="0" i="0" u="none" strike="noStrike" kern="1200" baseline="0" dirty="0" err="1">
                          <a:solidFill>
                            <a:schemeClr val="tx1"/>
                          </a:solidFill>
                          <a:latin typeface="+mn-lt"/>
                          <a:ea typeface="+mn-ea"/>
                          <a:cs typeface="+mn-cs"/>
                        </a:rPr>
                        <a:t>args</a:t>
                      </a:r>
                      <a:r>
                        <a:rPr lang="en-US" sz="1800" b="0" i="0" u="none" strike="noStrike" kern="1200" baseline="0" dirty="0">
                          <a:solidFill>
                            <a:schemeClr val="tx1"/>
                          </a:solidFill>
                          <a:latin typeface="+mn-lt"/>
                          <a:ea typeface="+mn-ea"/>
                          <a:cs typeface="+mn-cs"/>
                        </a:rPr>
                        <a:t>[]) {</a:t>
                      </a:r>
                    </a:p>
                    <a:p>
                      <a:r>
                        <a:rPr lang="en-IN" sz="1800" b="0" i="0" u="none" strike="noStrike" kern="1200" baseline="0" dirty="0">
                          <a:solidFill>
                            <a:schemeClr val="tx1"/>
                          </a:solidFill>
                          <a:latin typeface="+mn-lt"/>
                          <a:ea typeface="+mn-ea"/>
                          <a:cs typeface="+mn-cs"/>
                        </a:rPr>
                        <a:t>// Create an array list.</a:t>
                      </a:r>
                    </a:p>
                    <a:p>
                      <a:r>
                        <a:rPr lang="en-IN" sz="1800" b="0" i="0" u="none" strike="noStrike" kern="1200" baseline="0" dirty="0" err="1">
                          <a:solidFill>
                            <a:srgbClr val="FF0000"/>
                          </a:solidFill>
                          <a:latin typeface="+mn-lt"/>
                          <a:ea typeface="+mn-ea"/>
                          <a:cs typeface="+mn-cs"/>
                        </a:rPr>
                        <a:t>ArrayList</a:t>
                      </a:r>
                      <a:r>
                        <a:rPr lang="en-IN" sz="1800" b="0" i="0" u="none" strike="noStrike" kern="1200" baseline="0" dirty="0">
                          <a:solidFill>
                            <a:srgbClr val="FF0000"/>
                          </a:solidFill>
                          <a:latin typeface="+mn-lt"/>
                          <a:ea typeface="+mn-ea"/>
                          <a:cs typeface="+mn-cs"/>
                        </a:rPr>
                        <a:t>&lt;String&gt; al = new </a:t>
                      </a:r>
                      <a:r>
                        <a:rPr lang="en-IN" sz="1800" b="0" i="0" u="none" strike="noStrike" kern="1200" baseline="0" dirty="0" err="1">
                          <a:solidFill>
                            <a:srgbClr val="FF0000"/>
                          </a:solidFill>
                          <a:latin typeface="+mn-lt"/>
                          <a:ea typeface="+mn-ea"/>
                          <a:cs typeface="+mn-cs"/>
                        </a:rPr>
                        <a:t>ArrayList</a:t>
                      </a:r>
                      <a:r>
                        <a:rPr lang="en-IN" sz="1800" b="0" i="0" u="none" strike="noStrike" kern="1200" baseline="0" dirty="0">
                          <a:solidFill>
                            <a:srgbClr val="FF0000"/>
                          </a:solidFill>
                          <a:latin typeface="+mn-lt"/>
                          <a:ea typeface="+mn-ea"/>
                          <a:cs typeface="+mn-cs"/>
                        </a:rPr>
                        <a:t>&lt;String&gt;();</a:t>
                      </a:r>
                    </a:p>
                    <a:p>
                      <a:r>
                        <a:rPr lang="en-US" sz="1800" b="0" i="0" u="none" strike="noStrike" kern="1200" baseline="0" dirty="0">
                          <a:solidFill>
                            <a:schemeClr val="tx1"/>
                          </a:solidFill>
                          <a:latin typeface="+mn-lt"/>
                          <a:ea typeface="+mn-ea"/>
                          <a:cs typeface="+mn-cs"/>
                        </a:rPr>
                        <a:t>// Add elements to the array list.</a:t>
                      </a:r>
                    </a:p>
                    <a:p>
                      <a:r>
                        <a:rPr lang="en-IN" sz="1800" b="0" i="0" u="none" strike="noStrike" kern="1200" baseline="0" dirty="0" err="1">
                          <a:solidFill>
                            <a:schemeClr val="tx1"/>
                          </a:solidFill>
                          <a:latin typeface="+mn-lt"/>
                          <a:ea typeface="+mn-ea"/>
                          <a:cs typeface="+mn-cs"/>
                        </a:rPr>
                        <a:t>al.add</a:t>
                      </a:r>
                      <a:r>
                        <a:rPr lang="en-IN" sz="1800" b="0" i="0" u="none" strike="noStrike" kern="1200" baseline="0" dirty="0">
                          <a:solidFill>
                            <a:schemeClr val="tx1"/>
                          </a:solidFill>
                          <a:latin typeface="+mn-lt"/>
                          <a:ea typeface="+mn-ea"/>
                          <a:cs typeface="+mn-cs"/>
                        </a:rPr>
                        <a:t>("C");</a:t>
                      </a:r>
                    </a:p>
                    <a:p>
                      <a:r>
                        <a:rPr lang="en-IN" sz="1800" b="0" i="0" u="none" strike="noStrike" kern="1200" baseline="0" dirty="0" err="1">
                          <a:solidFill>
                            <a:schemeClr val="tx1"/>
                          </a:solidFill>
                          <a:latin typeface="+mn-lt"/>
                          <a:ea typeface="+mn-ea"/>
                          <a:cs typeface="+mn-cs"/>
                        </a:rPr>
                        <a:t>al.add</a:t>
                      </a:r>
                      <a:r>
                        <a:rPr lang="en-IN" sz="1800" b="0" i="0" u="none" strike="noStrike" kern="1200" baseline="0" dirty="0">
                          <a:solidFill>
                            <a:schemeClr val="tx1"/>
                          </a:solidFill>
                          <a:latin typeface="+mn-lt"/>
                          <a:ea typeface="+mn-ea"/>
                          <a:cs typeface="+mn-cs"/>
                        </a:rPr>
                        <a:t>("A");</a:t>
                      </a:r>
                    </a:p>
                    <a:p>
                      <a:r>
                        <a:rPr lang="en-IN" sz="1800" b="0" i="0" u="none" strike="noStrike" kern="1200" baseline="0" dirty="0" err="1">
                          <a:solidFill>
                            <a:schemeClr val="tx1"/>
                          </a:solidFill>
                          <a:latin typeface="+mn-lt"/>
                          <a:ea typeface="+mn-ea"/>
                          <a:cs typeface="+mn-cs"/>
                        </a:rPr>
                        <a:t>al.add</a:t>
                      </a:r>
                      <a:r>
                        <a:rPr lang="en-IN" sz="1800" b="0" i="0" u="none" strike="noStrike" kern="1200" baseline="0" dirty="0">
                          <a:solidFill>
                            <a:schemeClr val="tx1"/>
                          </a:solidFill>
                          <a:latin typeface="+mn-lt"/>
                          <a:ea typeface="+mn-ea"/>
                          <a:cs typeface="+mn-cs"/>
                        </a:rPr>
                        <a:t>("E");</a:t>
                      </a:r>
                    </a:p>
                    <a:p>
                      <a:r>
                        <a:rPr lang="en-IN" sz="1800" b="0" i="0" u="none" strike="noStrike" kern="1200" baseline="0" dirty="0" err="1">
                          <a:solidFill>
                            <a:schemeClr val="tx1"/>
                          </a:solidFill>
                          <a:latin typeface="+mn-lt"/>
                          <a:ea typeface="+mn-ea"/>
                          <a:cs typeface="+mn-cs"/>
                        </a:rPr>
                        <a:t>al.add</a:t>
                      </a:r>
                      <a:r>
                        <a:rPr lang="en-IN" sz="1800" b="0" i="0" u="none" strike="noStrike" kern="1200" baseline="0" dirty="0">
                          <a:solidFill>
                            <a:schemeClr val="tx1"/>
                          </a:solidFill>
                          <a:latin typeface="+mn-lt"/>
                          <a:ea typeface="+mn-ea"/>
                          <a:cs typeface="+mn-cs"/>
                        </a:rPr>
                        <a:t>("B");</a:t>
                      </a:r>
                    </a:p>
                    <a:p>
                      <a:r>
                        <a:rPr lang="en-IN" sz="1800" b="0" i="0" u="none" strike="noStrike" kern="1200" baseline="0" dirty="0" err="1">
                          <a:solidFill>
                            <a:schemeClr val="tx1"/>
                          </a:solidFill>
                          <a:latin typeface="+mn-lt"/>
                          <a:ea typeface="+mn-ea"/>
                          <a:cs typeface="+mn-cs"/>
                        </a:rPr>
                        <a:t>al.add</a:t>
                      </a:r>
                      <a:r>
                        <a:rPr lang="en-IN" sz="1800" b="0" i="0" u="none" strike="noStrike" kern="1200" baseline="0" dirty="0">
                          <a:solidFill>
                            <a:schemeClr val="tx1"/>
                          </a:solidFill>
                          <a:latin typeface="+mn-lt"/>
                          <a:ea typeface="+mn-ea"/>
                          <a:cs typeface="+mn-cs"/>
                        </a:rPr>
                        <a:t>("D");</a:t>
                      </a:r>
                    </a:p>
                    <a:p>
                      <a:r>
                        <a:rPr lang="en-IN" sz="1800" b="0" i="0" u="none" strike="noStrike" kern="1200" baseline="0" dirty="0" err="1">
                          <a:solidFill>
                            <a:schemeClr val="tx1"/>
                          </a:solidFill>
                          <a:latin typeface="+mn-lt"/>
                          <a:ea typeface="+mn-ea"/>
                          <a:cs typeface="+mn-cs"/>
                        </a:rPr>
                        <a:t>al.add</a:t>
                      </a:r>
                      <a:r>
                        <a:rPr lang="en-IN" sz="1800" b="0" i="0" u="none" strike="noStrike" kern="1200" baseline="0" dirty="0">
                          <a:solidFill>
                            <a:schemeClr val="tx1"/>
                          </a:solidFill>
                          <a:latin typeface="+mn-lt"/>
                          <a:ea typeface="+mn-ea"/>
                          <a:cs typeface="+mn-cs"/>
                        </a:rPr>
                        <a:t>("F");</a:t>
                      </a:r>
                    </a:p>
                    <a:p>
                      <a:r>
                        <a:rPr lang="en-US" sz="1800" b="0" i="0" u="none" strike="noStrike" kern="1200" baseline="0" dirty="0">
                          <a:solidFill>
                            <a:schemeClr val="tx1"/>
                          </a:solidFill>
                          <a:latin typeface="+mn-lt"/>
                          <a:ea typeface="+mn-ea"/>
                          <a:cs typeface="+mn-cs"/>
                        </a:rPr>
                        <a:t>// Use iterator to display contents of al.</a:t>
                      </a:r>
                    </a:p>
                    <a:p>
                      <a:r>
                        <a:rPr lang="en-US" sz="1800" b="0" i="0" u="none" strike="noStrike" kern="1200" baseline="0" dirty="0" err="1">
                          <a:solidFill>
                            <a:schemeClr val="tx1"/>
                          </a:solidFill>
                          <a:latin typeface="+mn-lt"/>
                          <a:ea typeface="+mn-ea"/>
                          <a:cs typeface="+mn-cs"/>
                        </a:rPr>
                        <a:t>System.out.print</a:t>
                      </a:r>
                      <a:r>
                        <a:rPr lang="en-US" sz="1800" b="0" i="0" u="none" strike="noStrike" kern="1200" baseline="0" dirty="0">
                          <a:solidFill>
                            <a:schemeClr val="tx1"/>
                          </a:solidFill>
                          <a:latin typeface="+mn-lt"/>
                          <a:ea typeface="+mn-ea"/>
                          <a:cs typeface="+mn-cs"/>
                        </a:rPr>
                        <a:t>("Original contents of al: ");</a:t>
                      </a:r>
                    </a:p>
                    <a:p>
                      <a:r>
                        <a:rPr lang="en-IN" sz="1800" b="0" i="0" u="none" strike="noStrike" kern="1200" baseline="0" dirty="0">
                          <a:solidFill>
                            <a:schemeClr val="tx1"/>
                          </a:solidFill>
                          <a:highlight>
                            <a:srgbClr val="FFFF00"/>
                          </a:highlight>
                          <a:latin typeface="+mn-lt"/>
                          <a:ea typeface="+mn-ea"/>
                          <a:cs typeface="+mn-cs"/>
                        </a:rPr>
                        <a:t>Iterator&lt;String&gt; </a:t>
                      </a:r>
                      <a:r>
                        <a:rPr lang="en-IN" sz="1800" b="0" i="0" u="none" strike="noStrike" kern="1200" baseline="0" dirty="0" err="1">
                          <a:solidFill>
                            <a:schemeClr val="tx1"/>
                          </a:solidFill>
                          <a:highlight>
                            <a:srgbClr val="FFFF00"/>
                          </a:highlight>
                          <a:latin typeface="+mn-lt"/>
                          <a:ea typeface="+mn-ea"/>
                          <a:cs typeface="+mn-cs"/>
                        </a:rPr>
                        <a:t>itr</a:t>
                      </a:r>
                      <a:r>
                        <a:rPr lang="en-IN" sz="1800" b="0" i="0" u="none" strike="noStrike" kern="1200" baseline="0" dirty="0">
                          <a:solidFill>
                            <a:schemeClr val="tx1"/>
                          </a:solidFill>
                          <a:highlight>
                            <a:srgbClr val="FFFF00"/>
                          </a:highlight>
                          <a:latin typeface="+mn-lt"/>
                          <a:ea typeface="+mn-ea"/>
                          <a:cs typeface="+mn-cs"/>
                        </a:rPr>
                        <a:t> = </a:t>
                      </a:r>
                      <a:r>
                        <a:rPr lang="en-IN" sz="1800" b="0" i="0" u="none" strike="noStrike" kern="1200" baseline="0" dirty="0" err="1">
                          <a:solidFill>
                            <a:schemeClr val="tx1"/>
                          </a:solidFill>
                          <a:highlight>
                            <a:srgbClr val="FFFF00"/>
                          </a:highlight>
                          <a:latin typeface="+mn-lt"/>
                          <a:ea typeface="+mn-ea"/>
                          <a:cs typeface="+mn-cs"/>
                        </a:rPr>
                        <a:t>al.iterator</a:t>
                      </a:r>
                      <a:r>
                        <a:rPr lang="en-IN" sz="1800" b="0" i="0" u="none" strike="noStrike" kern="1200" baseline="0" dirty="0">
                          <a:solidFill>
                            <a:schemeClr val="tx1"/>
                          </a:solidFill>
                          <a:highlight>
                            <a:srgbClr val="FFFF00"/>
                          </a:highlight>
                          <a:latin typeface="+mn-lt"/>
                          <a:ea typeface="+mn-ea"/>
                          <a:cs typeface="+mn-cs"/>
                        </a:rPr>
                        <a:t>();</a:t>
                      </a:r>
                    </a:p>
                    <a:p>
                      <a:r>
                        <a:rPr lang="en-IN" sz="1800" b="0" i="0" u="none" strike="noStrike" kern="1200" baseline="0" dirty="0">
                          <a:solidFill>
                            <a:schemeClr val="tx1"/>
                          </a:solidFill>
                          <a:latin typeface="+mn-lt"/>
                          <a:ea typeface="+mn-ea"/>
                          <a:cs typeface="+mn-cs"/>
                        </a:rPr>
                        <a:t>while(</a:t>
                      </a:r>
                      <a:r>
                        <a:rPr lang="en-IN" sz="1800" b="0" i="0" u="none" strike="noStrike" kern="1200" baseline="0" dirty="0" err="1">
                          <a:solidFill>
                            <a:schemeClr val="tx1"/>
                          </a:solidFill>
                          <a:latin typeface="+mn-lt"/>
                          <a:ea typeface="+mn-ea"/>
                          <a:cs typeface="+mn-cs"/>
                        </a:rPr>
                        <a:t>itr.hasNext</a:t>
                      </a:r>
                      <a:r>
                        <a:rPr lang="en-IN" sz="1800" b="0" i="0" u="none" strike="noStrike" kern="1200" baseline="0" dirty="0">
                          <a:solidFill>
                            <a:schemeClr val="tx1"/>
                          </a:solidFill>
                          <a:latin typeface="+mn-lt"/>
                          <a:ea typeface="+mn-ea"/>
                          <a:cs typeface="+mn-cs"/>
                        </a:rPr>
                        <a:t>()) {</a:t>
                      </a:r>
                    </a:p>
                    <a:p>
                      <a:r>
                        <a:rPr lang="en-IN" sz="1800" b="0" i="0" u="none" strike="noStrike" kern="1200" baseline="0" dirty="0">
                          <a:solidFill>
                            <a:schemeClr val="tx1"/>
                          </a:solidFill>
                          <a:latin typeface="+mn-lt"/>
                          <a:ea typeface="+mn-ea"/>
                          <a:cs typeface="+mn-cs"/>
                        </a:rPr>
                        <a:t>String element = </a:t>
                      </a:r>
                      <a:r>
                        <a:rPr lang="en-IN" sz="1800" b="0" i="0" u="none" strike="noStrike" kern="1200" baseline="0" dirty="0" err="1">
                          <a:solidFill>
                            <a:schemeClr val="tx1"/>
                          </a:solidFill>
                          <a:latin typeface="+mn-lt"/>
                          <a:ea typeface="+mn-ea"/>
                          <a:cs typeface="+mn-cs"/>
                        </a:rPr>
                        <a:t>itr.next</a:t>
                      </a:r>
                      <a:r>
                        <a:rPr lang="en-IN" sz="1800" b="0" i="0" u="none" strike="noStrike" kern="1200" baseline="0" dirty="0">
                          <a:solidFill>
                            <a:schemeClr val="tx1"/>
                          </a:solidFill>
                          <a:latin typeface="+mn-lt"/>
                          <a:ea typeface="+mn-ea"/>
                          <a:cs typeface="+mn-cs"/>
                        </a:rPr>
                        <a:t>();</a:t>
                      </a:r>
                    </a:p>
                    <a:p>
                      <a:r>
                        <a:rPr lang="en-IN" sz="1800" b="0" i="0" u="none" strike="noStrike" kern="1200" baseline="0" dirty="0" err="1">
                          <a:solidFill>
                            <a:schemeClr val="tx1"/>
                          </a:solidFill>
                          <a:latin typeface="+mn-lt"/>
                          <a:ea typeface="+mn-ea"/>
                          <a:cs typeface="+mn-cs"/>
                        </a:rPr>
                        <a:t>System.out.print</a:t>
                      </a:r>
                      <a:r>
                        <a:rPr lang="en-IN" sz="1800" b="0" i="0" u="none" strike="noStrike" kern="1200" baseline="0" dirty="0">
                          <a:solidFill>
                            <a:schemeClr val="tx1"/>
                          </a:solidFill>
                          <a:latin typeface="+mn-lt"/>
                          <a:ea typeface="+mn-ea"/>
                          <a:cs typeface="+mn-cs"/>
                        </a:rPr>
                        <a:t>(element + " ");</a:t>
                      </a:r>
                    </a:p>
                    <a:p>
                      <a:r>
                        <a:rPr lang="en-IN" sz="1800" b="0" i="0" u="none" strike="noStrike" kern="1200" baseline="0" dirty="0">
                          <a:solidFill>
                            <a:schemeClr val="tx1"/>
                          </a:solidFill>
                          <a:latin typeface="+mn-lt"/>
                          <a:ea typeface="+mn-ea"/>
                          <a:cs typeface="+mn-cs"/>
                        </a:rPr>
                        <a:t>}</a:t>
                      </a:r>
                      <a:endParaRPr lang="en-IN" dirty="0"/>
                    </a:p>
                  </a:txBody>
                  <a:tcPr/>
                </a:tc>
                <a:tc>
                  <a:txBody>
                    <a:bodyPr/>
                    <a:lstStyle/>
                    <a:p>
                      <a:r>
                        <a:rPr lang="en-IN" sz="1800" b="0" i="0" u="none" strike="noStrike" kern="1200" baseline="0" dirty="0" err="1">
                          <a:solidFill>
                            <a:schemeClr val="tx1"/>
                          </a:solidFill>
                          <a:latin typeface="+mn-lt"/>
                          <a:ea typeface="+mn-ea"/>
                          <a:cs typeface="+mn-cs"/>
                        </a:rPr>
                        <a:t>System.out.println</a:t>
                      </a:r>
                      <a:r>
                        <a:rPr lang="en-IN" sz="1800" b="0" i="0" u="none" strike="noStrike" kern="1200" baseline="0" dirty="0">
                          <a:solidFill>
                            <a:schemeClr val="tx1"/>
                          </a:solidFill>
                          <a:latin typeface="+mn-lt"/>
                          <a:ea typeface="+mn-ea"/>
                          <a:cs typeface="+mn-cs"/>
                        </a:rPr>
                        <a:t>();</a:t>
                      </a:r>
                    </a:p>
                    <a:p>
                      <a:r>
                        <a:rPr lang="en-IN" sz="1800" b="0" i="0" u="none" strike="noStrike" kern="1200" baseline="0" dirty="0">
                          <a:solidFill>
                            <a:schemeClr val="tx1"/>
                          </a:solidFill>
                          <a:latin typeface="+mn-lt"/>
                          <a:ea typeface="+mn-ea"/>
                          <a:cs typeface="+mn-cs"/>
                        </a:rPr>
                        <a:t>// Modify objects being iterated.</a:t>
                      </a:r>
                    </a:p>
                    <a:p>
                      <a:r>
                        <a:rPr lang="en-IN" sz="1800" b="0" i="0" u="none" strike="noStrike" kern="1200" baseline="0" dirty="0" err="1">
                          <a:solidFill>
                            <a:schemeClr val="tx1"/>
                          </a:solidFill>
                          <a:latin typeface="+mn-lt"/>
                          <a:ea typeface="+mn-ea"/>
                          <a:cs typeface="+mn-cs"/>
                        </a:rPr>
                        <a:t>ListIterator</a:t>
                      </a:r>
                      <a:r>
                        <a:rPr lang="en-IN" sz="1800" b="0" i="0" u="none" strike="noStrike" kern="1200" baseline="0" dirty="0">
                          <a:solidFill>
                            <a:schemeClr val="tx1"/>
                          </a:solidFill>
                          <a:latin typeface="+mn-lt"/>
                          <a:ea typeface="+mn-ea"/>
                          <a:cs typeface="+mn-cs"/>
                        </a:rPr>
                        <a:t>&lt;String&gt; </a:t>
                      </a:r>
                      <a:r>
                        <a:rPr lang="en-IN" sz="1800" b="0" i="0" u="none" strike="noStrike" kern="1200" baseline="0" dirty="0" err="1">
                          <a:solidFill>
                            <a:schemeClr val="tx1"/>
                          </a:solidFill>
                          <a:latin typeface="+mn-lt"/>
                          <a:ea typeface="+mn-ea"/>
                          <a:cs typeface="+mn-cs"/>
                        </a:rPr>
                        <a:t>litr</a:t>
                      </a:r>
                      <a:r>
                        <a:rPr lang="en-IN" sz="1800" b="0" i="0" u="none" strike="noStrike" kern="1200" baseline="0" dirty="0">
                          <a:solidFill>
                            <a:schemeClr val="tx1"/>
                          </a:solidFill>
                          <a:latin typeface="+mn-lt"/>
                          <a:ea typeface="+mn-ea"/>
                          <a:cs typeface="+mn-cs"/>
                        </a:rPr>
                        <a:t> = </a:t>
                      </a:r>
                      <a:r>
                        <a:rPr lang="en-IN" sz="1800" b="0" i="0" u="none" strike="noStrike" kern="1200" baseline="0" dirty="0" err="1">
                          <a:solidFill>
                            <a:schemeClr val="tx1"/>
                          </a:solidFill>
                          <a:latin typeface="+mn-lt"/>
                          <a:ea typeface="+mn-ea"/>
                          <a:cs typeface="+mn-cs"/>
                        </a:rPr>
                        <a:t>al.listIterator</a:t>
                      </a:r>
                      <a:r>
                        <a:rPr lang="en-IN" sz="1800" b="0" i="0" u="none" strike="noStrike" kern="1200" baseline="0" dirty="0">
                          <a:solidFill>
                            <a:schemeClr val="tx1"/>
                          </a:solidFill>
                          <a:latin typeface="+mn-lt"/>
                          <a:ea typeface="+mn-ea"/>
                          <a:cs typeface="+mn-cs"/>
                        </a:rPr>
                        <a:t>();</a:t>
                      </a:r>
                    </a:p>
                    <a:p>
                      <a:r>
                        <a:rPr lang="en-IN" sz="1800" b="0" i="0" u="none" strike="noStrike" kern="1200" baseline="0" dirty="0">
                          <a:solidFill>
                            <a:schemeClr val="tx1"/>
                          </a:solidFill>
                          <a:latin typeface="+mn-lt"/>
                          <a:ea typeface="+mn-ea"/>
                          <a:cs typeface="+mn-cs"/>
                        </a:rPr>
                        <a:t>while(</a:t>
                      </a:r>
                      <a:r>
                        <a:rPr lang="en-IN" sz="1800" b="0" i="0" u="none" strike="noStrike" kern="1200" baseline="0" dirty="0" err="1">
                          <a:solidFill>
                            <a:schemeClr val="tx1"/>
                          </a:solidFill>
                          <a:latin typeface="+mn-lt"/>
                          <a:ea typeface="+mn-ea"/>
                          <a:cs typeface="+mn-cs"/>
                        </a:rPr>
                        <a:t>litr.hasNext</a:t>
                      </a:r>
                      <a:r>
                        <a:rPr lang="en-IN" sz="1800" b="0" i="0" u="none" strike="noStrike" kern="1200" baseline="0" dirty="0">
                          <a:solidFill>
                            <a:schemeClr val="tx1"/>
                          </a:solidFill>
                          <a:latin typeface="+mn-lt"/>
                          <a:ea typeface="+mn-ea"/>
                          <a:cs typeface="+mn-cs"/>
                        </a:rPr>
                        <a:t>()) {</a:t>
                      </a:r>
                    </a:p>
                    <a:p>
                      <a:r>
                        <a:rPr lang="en-IN" sz="1800" b="0" i="0" u="none" strike="noStrike" kern="1200" baseline="0" dirty="0">
                          <a:solidFill>
                            <a:schemeClr val="tx1"/>
                          </a:solidFill>
                          <a:latin typeface="+mn-lt"/>
                          <a:ea typeface="+mn-ea"/>
                          <a:cs typeface="+mn-cs"/>
                        </a:rPr>
                        <a:t>String element = </a:t>
                      </a:r>
                      <a:r>
                        <a:rPr lang="en-IN" sz="1800" b="0" i="0" u="none" strike="noStrike" kern="1200" baseline="0" dirty="0" err="1">
                          <a:solidFill>
                            <a:schemeClr val="tx1"/>
                          </a:solidFill>
                          <a:latin typeface="+mn-lt"/>
                          <a:ea typeface="+mn-ea"/>
                          <a:cs typeface="+mn-cs"/>
                        </a:rPr>
                        <a:t>litr.next</a:t>
                      </a:r>
                      <a:r>
                        <a:rPr lang="en-IN" sz="1800" b="0" i="0" u="none" strike="noStrike" kern="1200" baseline="0" dirty="0">
                          <a:solidFill>
                            <a:schemeClr val="tx1"/>
                          </a:solidFill>
                          <a:latin typeface="+mn-lt"/>
                          <a:ea typeface="+mn-ea"/>
                          <a:cs typeface="+mn-cs"/>
                        </a:rPr>
                        <a:t>();</a:t>
                      </a:r>
                    </a:p>
                    <a:p>
                      <a:r>
                        <a:rPr lang="en-IN" sz="1800" b="0" i="0" u="none" strike="noStrike" kern="1200" baseline="0" dirty="0" err="1">
                          <a:solidFill>
                            <a:schemeClr val="tx1"/>
                          </a:solidFill>
                          <a:latin typeface="+mn-lt"/>
                          <a:ea typeface="+mn-ea"/>
                          <a:cs typeface="+mn-cs"/>
                        </a:rPr>
                        <a:t>litr.set</a:t>
                      </a:r>
                      <a:r>
                        <a:rPr lang="en-IN" sz="1800" b="0" i="0" u="none" strike="noStrike" kern="1200" baseline="0" dirty="0">
                          <a:solidFill>
                            <a:schemeClr val="tx1"/>
                          </a:solidFill>
                          <a:latin typeface="+mn-lt"/>
                          <a:ea typeface="+mn-ea"/>
                          <a:cs typeface="+mn-cs"/>
                        </a:rPr>
                        <a:t>(element + "+");</a:t>
                      </a:r>
                    </a:p>
                    <a:p>
                      <a:r>
                        <a:rPr lang="en-IN" sz="1800" b="0" i="0" u="none" strike="noStrike" kern="1200" baseline="0" dirty="0">
                          <a:solidFill>
                            <a:schemeClr val="tx1"/>
                          </a:solidFill>
                          <a:latin typeface="+mn-lt"/>
                          <a:ea typeface="+mn-ea"/>
                          <a:cs typeface="+mn-cs"/>
                        </a:rPr>
                        <a:t>}</a:t>
                      </a:r>
                    </a:p>
                    <a:p>
                      <a:r>
                        <a:rPr lang="en-US" sz="1800" b="0" i="0" u="none" strike="noStrike" kern="1200" baseline="0" dirty="0" err="1">
                          <a:solidFill>
                            <a:schemeClr val="tx1"/>
                          </a:solidFill>
                          <a:latin typeface="+mn-lt"/>
                          <a:ea typeface="+mn-ea"/>
                          <a:cs typeface="+mn-cs"/>
                        </a:rPr>
                        <a:t>System.out.print</a:t>
                      </a:r>
                      <a:r>
                        <a:rPr lang="en-US" sz="1800" b="0" i="0" u="none" strike="noStrike" kern="1200" baseline="0" dirty="0">
                          <a:solidFill>
                            <a:schemeClr val="tx1"/>
                          </a:solidFill>
                          <a:latin typeface="+mn-lt"/>
                          <a:ea typeface="+mn-ea"/>
                          <a:cs typeface="+mn-cs"/>
                        </a:rPr>
                        <a:t>("Modified contents of al: ");</a:t>
                      </a:r>
                    </a:p>
                    <a:p>
                      <a:r>
                        <a:rPr lang="en-IN" sz="1800" b="0" i="0" u="none" strike="noStrike" kern="1200" baseline="0" dirty="0" err="1">
                          <a:solidFill>
                            <a:schemeClr val="tx1"/>
                          </a:solidFill>
                          <a:latin typeface="+mn-lt"/>
                          <a:ea typeface="+mn-ea"/>
                          <a:cs typeface="+mn-cs"/>
                        </a:rPr>
                        <a:t>itr</a:t>
                      </a:r>
                      <a:r>
                        <a:rPr lang="en-IN" sz="1800" b="0" i="0" u="none" strike="noStrike" kern="1200" baseline="0" dirty="0">
                          <a:solidFill>
                            <a:schemeClr val="tx1"/>
                          </a:solidFill>
                          <a:latin typeface="+mn-lt"/>
                          <a:ea typeface="+mn-ea"/>
                          <a:cs typeface="+mn-cs"/>
                        </a:rPr>
                        <a:t> = </a:t>
                      </a:r>
                      <a:r>
                        <a:rPr lang="en-IN" sz="1800" b="0" i="0" u="none" strike="noStrike" kern="1200" baseline="0" dirty="0" err="1">
                          <a:solidFill>
                            <a:schemeClr val="tx1"/>
                          </a:solidFill>
                          <a:latin typeface="+mn-lt"/>
                          <a:ea typeface="+mn-ea"/>
                          <a:cs typeface="+mn-cs"/>
                        </a:rPr>
                        <a:t>al.iterator</a:t>
                      </a:r>
                      <a:r>
                        <a:rPr lang="en-IN" sz="1800" b="0" i="0" u="none" strike="noStrike" kern="1200" baseline="0" dirty="0">
                          <a:solidFill>
                            <a:schemeClr val="tx1"/>
                          </a:solidFill>
                          <a:latin typeface="+mn-lt"/>
                          <a:ea typeface="+mn-ea"/>
                          <a:cs typeface="+mn-cs"/>
                        </a:rPr>
                        <a:t>();</a:t>
                      </a:r>
                    </a:p>
                    <a:p>
                      <a:r>
                        <a:rPr lang="en-IN" sz="1800" b="0" i="0" u="none" strike="noStrike" kern="1200" baseline="0" dirty="0">
                          <a:solidFill>
                            <a:schemeClr val="tx1"/>
                          </a:solidFill>
                          <a:latin typeface="+mn-lt"/>
                          <a:ea typeface="+mn-ea"/>
                          <a:cs typeface="+mn-cs"/>
                        </a:rPr>
                        <a:t>while(</a:t>
                      </a:r>
                      <a:r>
                        <a:rPr lang="en-IN" sz="1800" b="0" i="0" u="none" strike="noStrike" kern="1200" baseline="0" dirty="0" err="1">
                          <a:solidFill>
                            <a:schemeClr val="tx1"/>
                          </a:solidFill>
                          <a:latin typeface="+mn-lt"/>
                          <a:ea typeface="+mn-ea"/>
                          <a:cs typeface="+mn-cs"/>
                        </a:rPr>
                        <a:t>itr.hasNext</a:t>
                      </a:r>
                      <a:r>
                        <a:rPr lang="en-IN" sz="1800" b="0" i="0" u="none" strike="noStrike" kern="1200" baseline="0" dirty="0">
                          <a:solidFill>
                            <a:schemeClr val="tx1"/>
                          </a:solidFill>
                          <a:latin typeface="+mn-lt"/>
                          <a:ea typeface="+mn-ea"/>
                          <a:cs typeface="+mn-cs"/>
                        </a:rPr>
                        <a:t>()) {</a:t>
                      </a:r>
                    </a:p>
                    <a:p>
                      <a:r>
                        <a:rPr lang="en-IN" sz="1800" b="0" i="0" u="none" strike="noStrike" kern="1200" baseline="0" dirty="0">
                          <a:solidFill>
                            <a:schemeClr val="tx1"/>
                          </a:solidFill>
                          <a:latin typeface="+mn-lt"/>
                          <a:ea typeface="+mn-ea"/>
                          <a:cs typeface="+mn-cs"/>
                        </a:rPr>
                        <a:t>String element = </a:t>
                      </a:r>
                      <a:r>
                        <a:rPr lang="en-IN" sz="1800" b="0" i="0" u="none" strike="noStrike" kern="1200" baseline="0" dirty="0" err="1">
                          <a:solidFill>
                            <a:schemeClr val="tx1"/>
                          </a:solidFill>
                          <a:latin typeface="+mn-lt"/>
                          <a:ea typeface="+mn-ea"/>
                          <a:cs typeface="+mn-cs"/>
                        </a:rPr>
                        <a:t>itr.next</a:t>
                      </a:r>
                      <a:r>
                        <a:rPr lang="en-IN" sz="1800" b="0" i="0" u="none" strike="noStrike" kern="1200" baseline="0" dirty="0">
                          <a:solidFill>
                            <a:schemeClr val="tx1"/>
                          </a:solidFill>
                          <a:latin typeface="+mn-lt"/>
                          <a:ea typeface="+mn-ea"/>
                          <a:cs typeface="+mn-cs"/>
                        </a:rPr>
                        <a:t>();</a:t>
                      </a:r>
                    </a:p>
                    <a:p>
                      <a:r>
                        <a:rPr lang="en-IN" sz="1800" b="0" i="0" u="none" strike="noStrike" kern="1200" baseline="0" dirty="0" err="1">
                          <a:solidFill>
                            <a:schemeClr val="tx1"/>
                          </a:solidFill>
                          <a:latin typeface="+mn-lt"/>
                          <a:ea typeface="+mn-ea"/>
                          <a:cs typeface="+mn-cs"/>
                        </a:rPr>
                        <a:t>System.out.print</a:t>
                      </a:r>
                      <a:r>
                        <a:rPr lang="en-IN" sz="1800" b="0" i="0" u="none" strike="noStrike" kern="1200" baseline="0" dirty="0">
                          <a:solidFill>
                            <a:schemeClr val="tx1"/>
                          </a:solidFill>
                          <a:latin typeface="+mn-lt"/>
                          <a:ea typeface="+mn-ea"/>
                          <a:cs typeface="+mn-cs"/>
                        </a:rPr>
                        <a:t>(element + " ");</a:t>
                      </a:r>
                    </a:p>
                    <a:p>
                      <a:r>
                        <a:rPr lang="en-IN" sz="1800" b="0" i="0" u="none" strike="noStrike" kern="1200" baseline="0" dirty="0">
                          <a:solidFill>
                            <a:schemeClr val="tx1"/>
                          </a:solidFill>
                          <a:latin typeface="+mn-lt"/>
                          <a:ea typeface="+mn-ea"/>
                          <a:cs typeface="+mn-cs"/>
                        </a:rPr>
                        <a:t>}</a:t>
                      </a:r>
                    </a:p>
                  </a:txBody>
                  <a:tcPr/>
                </a:tc>
                <a:extLst>
                  <a:ext uri="{0D108BD9-81ED-4DB2-BD59-A6C34878D82A}">
                    <a16:rowId xmlns:a16="http://schemas.microsoft.com/office/drawing/2014/main" val="2555179315"/>
                  </a:ext>
                </a:extLst>
              </a:tr>
            </a:tbl>
          </a:graphicData>
        </a:graphic>
      </p:graphicFrame>
    </p:spTree>
    <p:extLst>
      <p:ext uri="{BB962C8B-B14F-4D97-AF65-F5344CB8AC3E}">
        <p14:creationId xmlns:p14="http://schemas.microsoft.com/office/powerpoint/2010/main" val="937132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612560" y="-48825"/>
            <a:ext cx="11212496" cy="634752"/>
          </a:xfrm>
        </p:spPr>
        <p:txBody>
          <a:bodyPr>
            <a:noAutofit/>
          </a:bodyPr>
          <a:lstStyle/>
          <a:p>
            <a:pPr algn="ctr"/>
            <a:r>
              <a:rPr lang="en-IN" sz="3600" b="1" dirty="0"/>
              <a:t>Accessing a Collection via an Iterator and </a:t>
            </a:r>
            <a:r>
              <a:rPr lang="en-IN" sz="3600" b="1" dirty="0" err="1"/>
              <a:t>listIterator</a:t>
            </a:r>
            <a:endParaRPr lang="en-IN" sz="3600" b="1" dirty="0"/>
          </a:p>
        </p:txBody>
      </p:sp>
      <p:graphicFrame>
        <p:nvGraphicFramePr>
          <p:cNvPr id="4" name="Table 5">
            <a:extLst>
              <a:ext uri="{FF2B5EF4-FFF2-40B4-BE49-F238E27FC236}">
                <a16:creationId xmlns:a16="http://schemas.microsoft.com/office/drawing/2014/main" id="{C41D7847-1AC0-41C7-8FE6-B29D528B1A54}"/>
              </a:ext>
            </a:extLst>
          </p:cNvPr>
          <p:cNvGraphicFramePr>
            <a:graphicFrameLocks noGrp="1"/>
          </p:cNvGraphicFramePr>
          <p:nvPr>
            <p:ph idx="1"/>
            <p:extLst>
              <p:ext uri="{D42A27DB-BD31-4B8C-83A1-F6EECF244321}">
                <p14:modId xmlns:p14="http://schemas.microsoft.com/office/powerpoint/2010/main" val="2960579812"/>
              </p:ext>
            </p:extLst>
          </p:nvPr>
        </p:nvGraphicFramePr>
        <p:xfrm>
          <a:off x="1056443" y="994299"/>
          <a:ext cx="10972800" cy="5646198"/>
        </p:xfrm>
        <a:graphic>
          <a:graphicData uri="http://schemas.openxmlformats.org/drawingml/2006/table">
            <a:tbl>
              <a:tblPr firstRow="1" bandRow="1">
                <a:tableStyleId>{BDBED569-4797-4DF1-A0F4-6AAB3CD982D8}</a:tableStyleId>
              </a:tblPr>
              <a:tblGrid>
                <a:gridCol w="6303145">
                  <a:extLst>
                    <a:ext uri="{9D8B030D-6E8A-4147-A177-3AD203B41FA5}">
                      <a16:colId xmlns:a16="http://schemas.microsoft.com/office/drawing/2014/main" val="2248373404"/>
                    </a:ext>
                  </a:extLst>
                </a:gridCol>
                <a:gridCol w="4669655">
                  <a:extLst>
                    <a:ext uri="{9D8B030D-6E8A-4147-A177-3AD203B41FA5}">
                      <a16:colId xmlns:a16="http://schemas.microsoft.com/office/drawing/2014/main" val="3118279785"/>
                    </a:ext>
                  </a:extLst>
                </a:gridCol>
              </a:tblGrid>
              <a:tr h="5646198">
                <a:tc>
                  <a:txBody>
                    <a:bodyPr/>
                    <a:lstStyle/>
                    <a:p>
                      <a:r>
                        <a:rPr lang="en-IN" sz="1800" b="0" i="0" u="none" strike="noStrike" kern="1200" baseline="0" dirty="0" err="1">
                          <a:solidFill>
                            <a:schemeClr val="tx1"/>
                          </a:solidFill>
                          <a:latin typeface="+mn-lt"/>
                          <a:ea typeface="+mn-ea"/>
                          <a:cs typeface="+mn-cs"/>
                        </a:rPr>
                        <a:t>System.out.println</a:t>
                      </a:r>
                      <a:r>
                        <a:rPr lang="en-IN" sz="1800" b="0" i="0" u="none" strike="noStrike" kern="1200" baseline="0" dirty="0">
                          <a:solidFill>
                            <a:schemeClr val="tx1"/>
                          </a:solidFill>
                          <a:latin typeface="+mn-lt"/>
                          <a:ea typeface="+mn-ea"/>
                          <a:cs typeface="+mn-cs"/>
                        </a:rPr>
                        <a:t>();</a:t>
                      </a:r>
                    </a:p>
                    <a:p>
                      <a:r>
                        <a:rPr lang="en-US" sz="1800" b="0" i="0" u="none" strike="noStrike" kern="1200" baseline="0" dirty="0">
                          <a:solidFill>
                            <a:schemeClr val="tx1"/>
                          </a:solidFill>
                          <a:latin typeface="+mn-lt"/>
                          <a:ea typeface="+mn-ea"/>
                          <a:cs typeface="+mn-cs"/>
                        </a:rPr>
                        <a:t>// Now, display the list backwards.</a:t>
                      </a:r>
                    </a:p>
                    <a:p>
                      <a:r>
                        <a:rPr lang="en-US" sz="1800" b="0" i="0" u="none" strike="noStrike" kern="1200" baseline="0" dirty="0" err="1">
                          <a:solidFill>
                            <a:schemeClr val="tx1"/>
                          </a:solidFill>
                          <a:latin typeface="+mn-lt"/>
                          <a:ea typeface="+mn-ea"/>
                          <a:cs typeface="+mn-cs"/>
                        </a:rPr>
                        <a:t>System.out.print</a:t>
                      </a:r>
                      <a:r>
                        <a:rPr lang="en-US" sz="1800" b="0" i="0" u="none" strike="noStrike" kern="1200" baseline="0" dirty="0">
                          <a:solidFill>
                            <a:schemeClr val="tx1"/>
                          </a:solidFill>
                          <a:latin typeface="+mn-lt"/>
                          <a:ea typeface="+mn-ea"/>
                          <a:cs typeface="+mn-cs"/>
                        </a:rPr>
                        <a:t>("Modified list backwards: ");</a:t>
                      </a:r>
                    </a:p>
                    <a:p>
                      <a:r>
                        <a:rPr lang="en-IN" sz="1800" b="0" i="0" u="none" strike="noStrike" kern="1200" baseline="0" dirty="0">
                          <a:solidFill>
                            <a:schemeClr val="tx1"/>
                          </a:solidFill>
                          <a:latin typeface="+mn-lt"/>
                          <a:ea typeface="+mn-ea"/>
                          <a:cs typeface="+mn-cs"/>
                        </a:rPr>
                        <a:t>while(</a:t>
                      </a:r>
                      <a:r>
                        <a:rPr lang="en-IN" sz="1800" b="0" i="0" u="none" strike="noStrike" kern="1200" baseline="0" dirty="0" err="1">
                          <a:solidFill>
                            <a:schemeClr val="tx1"/>
                          </a:solidFill>
                          <a:latin typeface="+mn-lt"/>
                          <a:ea typeface="+mn-ea"/>
                          <a:cs typeface="+mn-cs"/>
                        </a:rPr>
                        <a:t>litr.hasPrevious</a:t>
                      </a:r>
                      <a:r>
                        <a:rPr lang="en-IN" sz="1800" b="0" i="0" u="none" strike="noStrike" kern="1200" baseline="0" dirty="0">
                          <a:solidFill>
                            <a:schemeClr val="tx1"/>
                          </a:solidFill>
                          <a:latin typeface="+mn-lt"/>
                          <a:ea typeface="+mn-ea"/>
                          <a:cs typeface="+mn-cs"/>
                        </a:rPr>
                        <a:t>()) {</a:t>
                      </a:r>
                    </a:p>
                    <a:p>
                      <a:r>
                        <a:rPr lang="en-IN" sz="1800" b="0" i="0" u="none" strike="noStrike" kern="1200" baseline="0" dirty="0">
                          <a:solidFill>
                            <a:schemeClr val="tx1"/>
                          </a:solidFill>
                          <a:latin typeface="+mn-lt"/>
                          <a:ea typeface="+mn-ea"/>
                          <a:cs typeface="+mn-cs"/>
                        </a:rPr>
                        <a:t>String element = </a:t>
                      </a:r>
                      <a:r>
                        <a:rPr lang="en-IN" sz="1800" b="0" i="0" u="none" strike="noStrike" kern="1200" baseline="0" dirty="0" err="1">
                          <a:solidFill>
                            <a:schemeClr val="tx1"/>
                          </a:solidFill>
                          <a:latin typeface="+mn-lt"/>
                          <a:ea typeface="+mn-ea"/>
                          <a:cs typeface="+mn-cs"/>
                        </a:rPr>
                        <a:t>litr.previous</a:t>
                      </a:r>
                      <a:r>
                        <a:rPr lang="en-IN" sz="1800" b="0" i="0" u="none" strike="noStrike" kern="1200" baseline="0" dirty="0">
                          <a:solidFill>
                            <a:schemeClr val="tx1"/>
                          </a:solidFill>
                          <a:latin typeface="+mn-lt"/>
                          <a:ea typeface="+mn-ea"/>
                          <a:cs typeface="+mn-cs"/>
                        </a:rPr>
                        <a:t>();</a:t>
                      </a:r>
                    </a:p>
                    <a:p>
                      <a:r>
                        <a:rPr lang="en-IN" sz="1800" b="0" i="0" u="none" strike="noStrike" kern="1200" baseline="0" dirty="0" err="1">
                          <a:solidFill>
                            <a:schemeClr val="tx1"/>
                          </a:solidFill>
                          <a:latin typeface="+mn-lt"/>
                          <a:ea typeface="+mn-ea"/>
                          <a:cs typeface="+mn-cs"/>
                        </a:rPr>
                        <a:t>System.out.print</a:t>
                      </a:r>
                      <a:r>
                        <a:rPr lang="en-IN" sz="1800" b="0" i="0" u="none" strike="noStrike" kern="1200" baseline="0" dirty="0">
                          <a:solidFill>
                            <a:schemeClr val="tx1"/>
                          </a:solidFill>
                          <a:latin typeface="+mn-lt"/>
                          <a:ea typeface="+mn-ea"/>
                          <a:cs typeface="+mn-cs"/>
                        </a:rPr>
                        <a:t>(element + " ");</a:t>
                      </a:r>
                    </a:p>
                    <a:p>
                      <a:r>
                        <a:rPr lang="en-IN" sz="1800" b="0" i="0" u="none" strike="noStrike" kern="1200" baseline="0" dirty="0">
                          <a:solidFill>
                            <a:schemeClr val="tx1"/>
                          </a:solidFill>
                          <a:latin typeface="+mn-lt"/>
                          <a:ea typeface="+mn-ea"/>
                          <a:cs typeface="+mn-cs"/>
                        </a:rPr>
                        <a:t>}</a:t>
                      </a:r>
                    </a:p>
                    <a:p>
                      <a:r>
                        <a:rPr lang="en-IN" sz="1800" b="0" i="0" u="none" strike="noStrike" kern="1200" baseline="0" dirty="0" err="1">
                          <a:solidFill>
                            <a:schemeClr val="tx1"/>
                          </a:solidFill>
                          <a:latin typeface="+mn-lt"/>
                          <a:ea typeface="+mn-ea"/>
                          <a:cs typeface="+mn-cs"/>
                        </a:rPr>
                        <a:t>System.out.println</a:t>
                      </a:r>
                      <a:r>
                        <a:rPr lang="en-IN" sz="1800" b="0" i="0" u="none" strike="noStrike" kern="1200" baseline="0" dirty="0">
                          <a:solidFill>
                            <a:schemeClr val="tx1"/>
                          </a:solidFill>
                          <a:latin typeface="+mn-lt"/>
                          <a:ea typeface="+mn-ea"/>
                          <a:cs typeface="+mn-cs"/>
                        </a:rPr>
                        <a:t>();</a:t>
                      </a:r>
                    </a:p>
                    <a:p>
                      <a:r>
                        <a:rPr lang="en-IN" sz="1800" b="0" i="0" u="none" strike="noStrike" kern="1200" baseline="0" dirty="0">
                          <a:solidFill>
                            <a:schemeClr val="tx1"/>
                          </a:solidFill>
                          <a:latin typeface="+mn-lt"/>
                          <a:ea typeface="+mn-ea"/>
                          <a:cs typeface="+mn-cs"/>
                        </a:rPr>
                        <a:t>}}</a:t>
                      </a:r>
                      <a:endParaRPr lang="en-IN" dirty="0"/>
                    </a:p>
                    <a:p>
                      <a:r>
                        <a:rPr lang="en-US" sz="1800" b="0" i="0" u="none" strike="noStrike" kern="1200" baseline="0" dirty="0">
                          <a:solidFill>
                            <a:schemeClr val="tx1"/>
                          </a:solidFill>
                          <a:latin typeface="+mn-lt"/>
                          <a:ea typeface="+mn-ea"/>
                          <a:cs typeface="+mn-cs"/>
                        </a:rPr>
                        <a:t>The output is shown here:</a:t>
                      </a:r>
                    </a:p>
                    <a:p>
                      <a:r>
                        <a:rPr lang="en-IN" sz="1800" b="0" i="0" u="none" strike="noStrike" kern="1200" baseline="0" dirty="0">
                          <a:solidFill>
                            <a:schemeClr val="tx1"/>
                          </a:solidFill>
                          <a:latin typeface="+mn-lt"/>
                          <a:ea typeface="+mn-ea"/>
                          <a:cs typeface="+mn-cs"/>
                        </a:rPr>
                        <a:t>Original contents of al: C A E B D F</a:t>
                      </a:r>
                    </a:p>
                    <a:p>
                      <a:r>
                        <a:rPr lang="en-US" sz="1800" b="0" i="0" u="none" strike="noStrike" kern="1200" baseline="0" dirty="0">
                          <a:solidFill>
                            <a:schemeClr val="tx1"/>
                          </a:solidFill>
                          <a:latin typeface="+mn-lt"/>
                          <a:ea typeface="+mn-ea"/>
                          <a:cs typeface="+mn-cs"/>
                        </a:rPr>
                        <a:t>Modified contents of al: C+ A+ E+ B+ D+ F+</a:t>
                      </a:r>
                    </a:p>
                    <a:p>
                      <a:r>
                        <a:rPr lang="en-US" sz="1800" b="0" i="0" u="none" strike="noStrike" kern="1200" baseline="0" dirty="0">
                          <a:solidFill>
                            <a:schemeClr val="tx1"/>
                          </a:solidFill>
                          <a:latin typeface="+mn-lt"/>
                          <a:ea typeface="+mn-ea"/>
                          <a:cs typeface="+mn-cs"/>
                        </a:rPr>
                        <a:t>Modified list backwards: F+ D+ B+ E+ A+ C+</a:t>
                      </a:r>
                      <a:endParaRPr lang="en-IN" dirty="0"/>
                    </a:p>
                  </a:txBody>
                  <a:tcPr/>
                </a:tc>
                <a:tc>
                  <a:txBody>
                    <a:bodyPr/>
                    <a:lstStyle/>
                    <a:p>
                      <a:endParaRPr lang="en-IN"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555179315"/>
                  </a:ext>
                </a:extLst>
              </a:tr>
            </a:tbl>
          </a:graphicData>
        </a:graphic>
      </p:graphicFrame>
    </p:spTree>
    <p:extLst>
      <p:ext uri="{BB962C8B-B14F-4D97-AF65-F5344CB8AC3E}">
        <p14:creationId xmlns:p14="http://schemas.microsoft.com/office/powerpoint/2010/main" val="4134416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8" y="-48825"/>
            <a:ext cx="10346925" cy="634752"/>
          </a:xfrm>
        </p:spPr>
        <p:txBody>
          <a:bodyPr>
            <a:noAutofit/>
          </a:bodyPr>
          <a:lstStyle/>
          <a:p>
            <a:pPr algn="ctr"/>
            <a:r>
              <a:rPr lang="en-IN" b="1" dirty="0"/>
              <a:t>Accessing a Collection via </a:t>
            </a:r>
            <a:r>
              <a:rPr lang="en-US" sz="4400" b="0" i="0" u="none" strike="noStrike" kern="1200" baseline="0" dirty="0">
                <a:solidFill>
                  <a:schemeClr val="tx1"/>
                </a:solidFill>
                <a:latin typeface="+mn-lt"/>
                <a:ea typeface="+mn-ea"/>
                <a:cs typeface="+mn-cs"/>
              </a:rPr>
              <a:t>for-each for loop </a:t>
            </a:r>
            <a:endParaRPr lang="en-IN" b="1" dirty="0"/>
          </a:p>
        </p:txBody>
      </p:sp>
      <p:graphicFrame>
        <p:nvGraphicFramePr>
          <p:cNvPr id="4" name="Table 5">
            <a:extLst>
              <a:ext uri="{FF2B5EF4-FFF2-40B4-BE49-F238E27FC236}">
                <a16:creationId xmlns:a16="http://schemas.microsoft.com/office/drawing/2014/main" id="{C41D7847-1AC0-41C7-8FE6-B29D528B1A54}"/>
              </a:ext>
            </a:extLst>
          </p:cNvPr>
          <p:cNvGraphicFramePr>
            <a:graphicFrameLocks noGrp="1"/>
          </p:cNvGraphicFramePr>
          <p:nvPr>
            <p:ph idx="1"/>
            <p:extLst>
              <p:ext uri="{D42A27DB-BD31-4B8C-83A1-F6EECF244321}">
                <p14:modId xmlns:p14="http://schemas.microsoft.com/office/powerpoint/2010/main" val="1292478477"/>
              </p:ext>
            </p:extLst>
          </p:nvPr>
        </p:nvGraphicFramePr>
        <p:xfrm>
          <a:off x="1198485" y="585927"/>
          <a:ext cx="10830758" cy="6054570"/>
        </p:xfrm>
        <a:graphic>
          <a:graphicData uri="http://schemas.openxmlformats.org/drawingml/2006/table">
            <a:tbl>
              <a:tblPr firstRow="1" bandRow="1">
                <a:tableStyleId>{BDBED569-4797-4DF1-A0F4-6AAB3CD982D8}</a:tableStyleId>
              </a:tblPr>
              <a:tblGrid>
                <a:gridCol w="5726098">
                  <a:extLst>
                    <a:ext uri="{9D8B030D-6E8A-4147-A177-3AD203B41FA5}">
                      <a16:colId xmlns:a16="http://schemas.microsoft.com/office/drawing/2014/main" val="2248373404"/>
                    </a:ext>
                  </a:extLst>
                </a:gridCol>
                <a:gridCol w="5104660">
                  <a:extLst>
                    <a:ext uri="{9D8B030D-6E8A-4147-A177-3AD203B41FA5}">
                      <a16:colId xmlns:a16="http://schemas.microsoft.com/office/drawing/2014/main" val="3118279785"/>
                    </a:ext>
                  </a:extLst>
                </a:gridCol>
              </a:tblGrid>
              <a:tr h="6054570">
                <a:tc>
                  <a:txBody>
                    <a:bodyPr/>
                    <a:lstStyle/>
                    <a:p>
                      <a:r>
                        <a:rPr lang="en-US" sz="1800" b="0" i="0" u="none" strike="noStrike" kern="1200" baseline="0" dirty="0">
                          <a:solidFill>
                            <a:schemeClr val="tx1"/>
                          </a:solidFill>
                          <a:latin typeface="+mn-lt"/>
                          <a:ea typeface="+mn-ea"/>
                          <a:cs typeface="+mn-cs"/>
                        </a:rPr>
                        <a:t>// Use the for-each for loop to cycle through a collection.</a:t>
                      </a:r>
                    </a:p>
                    <a:p>
                      <a:r>
                        <a:rPr lang="en-IN" sz="1800" b="0" i="0" u="none" strike="noStrike" kern="1200" baseline="0" dirty="0">
                          <a:solidFill>
                            <a:schemeClr val="tx1"/>
                          </a:solidFill>
                          <a:latin typeface="+mn-lt"/>
                          <a:ea typeface="+mn-ea"/>
                          <a:cs typeface="+mn-cs"/>
                        </a:rPr>
                        <a:t>import </a:t>
                      </a:r>
                      <a:r>
                        <a:rPr lang="en-IN" sz="1800" b="0" i="0" u="none" strike="noStrike" kern="1200" baseline="0" dirty="0" err="1">
                          <a:solidFill>
                            <a:schemeClr val="tx1"/>
                          </a:solidFill>
                          <a:latin typeface="+mn-lt"/>
                          <a:ea typeface="+mn-ea"/>
                          <a:cs typeface="+mn-cs"/>
                        </a:rPr>
                        <a:t>java.util</a:t>
                      </a:r>
                      <a:r>
                        <a:rPr lang="en-IN" sz="1800" b="0" i="0" u="none" strike="noStrike" kern="1200" baseline="0" dirty="0">
                          <a:solidFill>
                            <a:schemeClr val="tx1"/>
                          </a:solidFill>
                          <a:latin typeface="+mn-lt"/>
                          <a:ea typeface="+mn-ea"/>
                          <a:cs typeface="+mn-cs"/>
                        </a:rPr>
                        <a:t>.*;</a:t>
                      </a:r>
                    </a:p>
                    <a:p>
                      <a:r>
                        <a:rPr lang="en-IN" sz="1800" b="0" i="0" u="none" strike="noStrike" kern="1200" baseline="0" dirty="0">
                          <a:solidFill>
                            <a:schemeClr val="tx1"/>
                          </a:solidFill>
                          <a:latin typeface="+mn-lt"/>
                          <a:ea typeface="+mn-ea"/>
                          <a:cs typeface="+mn-cs"/>
                        </a:rPr>
                        <a:t>class </a:t>
                      </a:r>
                      <a:r>
                        <a:rPr lang="en-IN" sz="1800" b="0" i="0" u="none" strike="noStrike" kern="1200" baseline="0" dirty="0" err="1">
                          <a:solidFill>
                            <a:schemeClr val="tx1"/>
                          </a:solidFill>
                          <a:latin typeface="+mn-lt"/>
                          <a:ea typeface="+mn-ea"/>
                          <a:cs typeface="+mn-cs"/>
                        </a:rPr>
                        <a:t>ForEachDemo</a:t>
                      </a:r>
                      <a:r>
                        <a:rPr lang="en-IN" sz="1800" b="0" i="0" u="none" strike="noStrike" kern="1200" baseline="0" dirty="0">
                          <a:solidFill>
                            <a:schemeClr val="tx1"/>
                          </a:solidFill>
                          <a:latin typeface="+mn-lt"/>
                          <a:ea typeface="+mn-ea"/>
                          <a:cs typeface="+mn-cs"/>
                        </a:rPr>
                        <a:t> {</a:t>
                      </a:r>
                    </a:p>
                    <a:p>
                      <a:r>
                        <a:rPr lang="en-US" sz="1800" b="0" i="0" u="none" strike="noStrike" kern="1200" baseline="0" dirty="0">
                          <a:solidFill>
                            <a:schemeClr val="tx1"/>
                          </a:solidFill>
                          <a:latin typeface="+mn-lt"/>
                          <a:ea typeface="+mn-ea"/>
                          <a:cs typeface="+mn-cs"/>
                        </a:rPr>
                        <a:t>public static void main(String </a:t>
                      </a:r>
                      <a:r>
                        <a:rPr lang="en-US" sz="1800" b="0" i="0" u="none" strike="noStrike" kern="1200" baseline="0" dirty="0" err="1">
                          <a:solidFill>
                            <a:schemeClr val="tx1"/>
                          </a:solidFill>
                          <a:latin typeface="+mn-lt"/>
                          <a:ea typeface="+mn-ea"/>
                          <a:cs typeface="+mn-cs"/>
                        </a:rPr>
                        <a:t>args</a:t>
                      </a:r>
                      <a:r>
                        <a:rPr lang="en-US" sz="1800" b="0" i="0" u="none" strike="noStrike" kern="1200" baseline="0" dirty="0">
                          <a:solidFill>
                            <a:schemeClr val="tx1"/>
                          </a:solidFill>
                          <a:latin typeface="+mn-lt"/>
                          <a:ea typeface="+mn-ea"/>
                          <a:cs typeface="+mn-cs"/>
                        </a:rPr>
                        <a:t>[]) {</a:t>
                      </a:r>
                    </a:p>
                    <a:p>
                      <a:r>
                        <a:rPr lang="en-US" sz="1800" b="0" i="0" u="none" strike="noStrike" kern="1200" baseline="0" dirty="0">
                          <a:solidFill>
                            <a:schemeClr val="tx1"/>
                          </a:solidFill>
                          <a:latin typeface="+mn-lt"/>
                          <a:ea typeface="+mn-ea"/>
                          <a:cs typeface="+mn-cs"/>
                        </a:rPr>
                        <a:t>// Create an array list for integers.</a:t>
                      </a:r>
                    </a:p>
                    <a:p>
                      <a:r>
                        <a:rPr lang="en-IN" sz="1800" b="0" i="0" u="none" strike="noStrike" kern="1200" baseline="0" dirty="0" err="1">
                          <a:solidFill>
                            <a:schemeClr val="tx1"/>
                          </a:solidFill>
                          <a:latin typeface="+mn-lt"/>
                          <a:ea typeface="+mn-ea"/>
                          <a:cs typeface="+mn-cs"/>
                        </a:rPr>
                        <a:t>ArrayList</a:t>
                      </a:r>
                      <a:r>
                        <a:rPr lang="en-IN" sz="1800" b="0" i="0" u="none" strike="noStrike" kern="1200" baseline="0" dirty="0">
                          <a:solidFill>
                            <a:schemeClr val="tx1"/>
                          </a:solidFill>
                          <a:latin typeface="+mn-lt"/>
                          <a:ea typeface="+mn-ea"/>
                          <a:cs typeface="+mn-cs"/>
                        </a:rPr>
                        <a:t>&lt;Integer&gt; </a:t>
                      </a:r>
                      <a:r>
                        <a:rPr lang="en-IN" sz="1800" b="0" i="0" u="none" strike="noStrike" kern="1200" baseline="0" dirty="0" err="1">
                          <a:solidFill>
                            <a:schemeClr val="tx1"/>
                          </a:solidFill>
                          <a:latin typeface="+mn-lt"/>
                          <a:ea typeface="+mn-ea"/>
                          <a:cs typeface="+mn-cs"/>
                        </a:rPr>
                        <a:t>vals</a:t>
                      </a:r>
                      <a:r>
                        <a:rPr lang="en-IN" sz="1800" b="0" i="0" u="none" strike="noStrike" kern="1200" baseline="0" dirty="0">
                          <a:solidFill>
                            <a:schemeClr val="tx1"/>
                          </a:solidFill>
                          <a:latin typeface="+mn-lt"/>
                          <a:ea typeface="+mn-ea"/>
                          <a:cs typeface="+mn-cs"/>
                        </a:rPr>
                        <a:t> = new </a:t>
                      </a:r>
                      <a:r>
                        <a:rPr lang="en-IN" sz="1800" b="0" i="0" u="none" strike="noStrike" kern="1200" baseline="0" dirty="0" err="1">
                          <a:solidFill>
                            <a:schemeClr val="tx1"/>
                          </a:solidFill>
                          <a:latin typeface="+mn-lt"/>
                          <a:ea typeface="+mn-ea"/>
                          <a:cs typeface="+mn-cs"/>
                        </a:rPr>
                        <a:t>ArrayList</a:t>
                      </a:r>
                      <a:r>
                        <a:rPr lang="en-IN" sz="1800" b="0" i="0" u="none" strike="noStrike" kern="1200" baseline="0" dirty="0">
                          <a:solidFill>
                            <a:schemeClr val="tx1"/>
                          </a:solidFill>
                          <a:latin typeface="+mn-lt"/>
                          <a:ea typeface="+mn-ea"/>
                          <a:cs typeface="+mn-cs"/>
                        </a:rPr>
                        <a:t>&lt;Integer&gt;();</a:t>
                      </a:r>
                    </a:p>
                    <a:p>
                      <a:r>
                        <a:rPr lang="en-US" sz="1800" b="0" i="0" u="none" strike="noStrike" kern="1200" baseline="0" dirty="0">
                          <a:solidFill>
                            <a:schemeClr val="tx1"/>
                          </a:solidFill>
                          <a:latin typeface="+mn-lt"/>
                          <a:ea typeface="+mn-ea"/>
                          <a:cs typeface="+mn-cs"/>
                        </a:rPr>
                        <a:t>// Add values to the array list.</a:t>
                      </a:r>
                    </a:p>
                    <a:p>
                      <a:r>
                        <a:rPr lang="en-IN" sz="1800" b="0" i="0" u="none" strike="noStrike" kern="1200" baseline="0" dirty="0" err="1">
                          <a:solidFill>
                            <a:schemeClr val="tx1"/>
                          </a:solidFill>
                          <a:latin typeface="+mn-lt"/>
                          <a:ea typeface="+mn-ea"/>
                          <a:cs typeface="+mn-cs"/>
                        </a:rPr>
                        <a:t>vals.add</a:t>
                      </a:r>
                      <a:r>
                        <a:rPr lang="en-IN" sz="1800" b="0" i="0" u="none" strike="noStrike" kern="1200" baseline="0" dirty="0">
                          <a:solidFill>
                            <a:schemeClr val="tx1"/>
                          </a:solidFill>
                          <a:latin typeface="+mn-lt"/>
                          <a:ea typeface="+mn-ea"/>
                          <a:cs typeface="+mn-cs"/>
                        </a:rPr>
                        <a:t>(1);</a:t>
                      </a:r>
                    </a:p>
                    <a:p>
                      <a:r>
                        <a:rPr lang="en-IN" sz="1800" b="0" i="0" u="none" strike="noStrike" kern="1200" baseline="0" dirty="0" err="1">
                          <a:solidFill>
                            <a:schemeClr val="tx1"/>
                          </a:solidFill>
                          <a:latin typeface="+mn-lt"/>
                          <a:ea typeface="+mn-ea"/>
                          <a:cs typeface="+mn-cs"/>
                        </a:rPr>
                        <a:t>vals.add</a:t>
                      </a:r>
                      <a:r>
                        <a:rPr lang="en-IN" sz="1800" b="0" i="0" u="none" strike="noStrike" kern="1200" baseline="0" dirty="0">
                          <a:solidFill>
                            <a:schemeClr val="tx1"/>
                          </a:solidFill>
                          <a:latin typeface="+mn-lt"/>
                          <a:ea typeface="+mn-ea"/>
                          <a:cs typeface="+mn-cs"/>
                        </a:rPr>
                        <a:t>(2);</a:t>
                      </a:r>
                    </a:p>
                    <a:p>
                      <a:r>
                        <a:rPr lang="en-IN" sz="1800" b="0" i="0" u="none" strike="noStrike" kern="1200" baseline="0" dirty="0" err="1">
                          <a:solidFill>
                            <a:schemeClr val="tx1"/>
                          </a:solidFill>
                          <a:latin typeface="+mn-lt"/>
                          <a:ea typeface="+mn-ea"/>
                          <a:cs typeface="+mn-cs"/>
                        </a:rPr>
                        <a:t>vals.add</a:t>
                      </a:r>
                      <a:r>
                        <a:rPr lang="en-IN" sz="1800" b="0" i="0" u="none" strike="noStrike" kern="1200" baseline="0" dirty="0">
                          <a:solidFill>
                            <a:schemeClr val="tx1"/>
                          </a:solidFill>
                          <a:latin typeface="+mn-lt"/>
                          <a:ea typeface="+mn-ea"/>
                          <a:cs typeface="+mn-cs"/>
                        </a:rPr>
                        <a:t>(3);</a:t>
                      </a:r>
                    </a:p>
                    <a:p>
                      <a:r>
                        <a:rPr lang="en-IN" sz="1800" b="0" i="0" u="none" strike="noStrike" kern="1200" baseline="0" dirty="0" err="1">
                          <a:solidFill>
                            <a:schemeClr val="tx1"/>
                          </a:solidFill>
                          <a:latin typeface="+mn-lt"/>
                          <a:ea typeface="+mn-ea"/>
                          <a:cs typeface="+mn-cs"/>
                        </a:rPr>
                        <a:t>vals.add</a:t>
                      </a:r>
                      <a:r>
                        <a:rPr lang="en-IN" sz="1800" b="0" i="0" u="none" strike="noStrike" kern="1200" baseline="0" dirty="0">
                          <a:solidFill>
                            <a:schemeClr val="tx1"/>
                          </a:solidFill>
                          <a:latin typeface="+mn-lt"/>
                          <a:ea typeface="+mn-ea"/>
                          <a:cs typeface="+mn-cs"/>
                        </a:rPr>
                        <a:t>(4);</a:t>
                      </a:r>
                    </a:p>
                    <a:p>
                      <a:r>
                        <a:rPr lang="en-IN" sz="1800" b="0" i="0" u="none" strike="noStrike" kern="1200" baseline="0" dirty="0" err="1">
                          <a:solidFill>
                            <a:schemeClr val="tx1"/>
                          </a:solidFill>
                          <a:latin typeface="+mn-lt"/>
                          <a:ea typeface="+mn-ea"/>
                          <a:cs typeface="+mn-cs"/>
                        </a:rPr>
                        <a:t>vals.add</a:t>
                      </a:r>
                      <a:r>
                        <a:rPr lang="en-IN" sz="1800" b="0" i="0" u="none" strike="noStrike" kern="1200" baseline="0" dirty="0">
                          <a:solidFill>
                            <a:schemeClr val="tx1"/>
                          </a:solidFill>
                          <a:latin typeface="+mn-lt"/>
                          <a:ea typeface="+mn-ea"/>
                          <a:cs typeface="+mn-cs"/>
                        </a:rPr>
                        <a:t>(5);</a:t>
                      </a:r>
                    </a:p>
                    <a:p>
                      <a:r>
                        <a:rPr lang="en-US" sz="1800" b="0" i="0" u="none" strike="noStrike" kern="1200" baseline="0" dirty="0">
                          <a:solidFill>
                            <a:schemeClr val="tx1"/>
                          </a:solidFill>
                          <a:latin typeface="+mn-lt"/>
                          <a:ea typeface="+mn-ea"/>
                          <a:cs typeface="+mn-cs"/>
                        </a:rPr>
                        <a:t>// Use for loop to display the values.</a:t>
                      </a:r>
                    </a:p>
                    <a:p>
                      <a:r>
                        <a:rPr lang="en-US" sz="1800" b="0" i="0" u="none" strike="noStrike" kern="1200" baseline="0" dirty="0" err="1">
                          <a:solidFill>
                            <a:schemeClr val="tx1"/>
                          </a:solidFill>
                          <a:latin typeface="+mn-lt"/>
                          <a:ea typeface="+mn-ea"/>
                          <a:cs typeface="+mn-cs"/>
                        </a:rPr>
                        <a:t>System.out.print</a:t>
                      </a:r>
                      <a:r>
                        <a:rPr lang="en-US" sz="1800" b="0" i="0" u="none" strike="noStrike" kern="1200" baseline="0" dirty="0">
                          <a:solidFill>
                            <a:schemeClr val="tx1"/>
                          </a:solidFill>
                          <a:latin typeface="+mn-lt"/>
                          <a:ea typeface="+mn-ea"/>
                          <a:cs typeface="+mn-cs"/>
                        </a:rPr>
                        <a:t>("Original contents of </a:t>
                      </a:r>
                      <a:r>
                        <a:rPr lang="en-US" sz="1800" b="0" i="0" u="none" strike="noStrike" kern="1200" baseline="0" dirty="0" err="1">
                          <a:solidFill>
                            <a:schemeClr val="tx1"/>
                          </a:solidFill>
                          <a:latin typeface="+mn-lt"/>
                          <a:ea typeface="+mn-ea"/>
                          <a:cs typeface="+mn-cs"/>
                        </a:rPr>
                        <a:t>vals</a:t>
                      </a:r>
                      <a:r>
                        <a:rPr lang="en-US" sz="1800" b="0" i="0" u="none" strike="noStrike" kern="1200" baseline="0" dirty="0">
                          <a:solidFill>
                            <a:schemeClr val="tx1"/>
                          </a:solidFill>
                          <a:latin typeface="+mn-lt"/>
                          <a:ea typeface="+mn-ea"/>
                          <a:cs typeface="+mn-cs"/>
                        </a:rPr>
                        <a:t>: ");</a:t>
                      </a:r>
                    </a:p>
                    <a:p>
                      <a:r>
                        <a:rPr lang="en-IN" sz="1800" b="0" i="0" u="none" strike="noStrike" kern="1200" baseline="0" dirty="0">
                          <a:solidFill>
                            <a:schemeClr val="tx1"/>
                          </a:solidFill>
                          <a:latin typeface="+mn-lt"/>
                          <a:ea typeface="+mn-ea"/>
                          <a:cs typeface="+mn-cs"/>
                        </a:rPr>
                        <a:t>for(int v : </a:t>
                      </a:r>
                      <a:r>
                        <a:rPr lang="en-IN" sz="1800" b="0" i="0" u="none" strike="noStrike" kern="1200" baseline="0" dirty="0" err="1">
                          <a:solidFill>
                            <a:schemeClr val="tx1"/>
                          </a:solidFill>
                          <a:latin typeface="+mn-lt"/>
                          <a:ea typeface="+mn-ea"/>
                          <a:cs typeface="+mn-cs"/>
                        </a:rPr>
                        <a:t>vals</a:t>
                      </a:r>
                      <a:r>
                        <a:rPr lang="en-IN" sz="1800" b="0" i="0" u="none" strike="noStrike" kern="1200" baseline="0" dirty="0">
                          <a:solidFill>
                            <a:schemeClr val="tx1"/>
                          </a:solidFill>
                          <a:latin typeface="+mn-lt"/>
                          <a:ea typeface="+mn-ea"/>
                          <a:cs typeface="+mn-cs"/>
                        </a:rPr>
                        <a:t>)</a:t>
                      </a:r>
                    </a:p>
                    <a:p>
                      <a:r>
                        <a:rPr lang="en-IN" sz="1800" b="0" i="0" u="none" strike="noStrike" kern="1200" baseline="0" dirty="0" err="1">
                          <a:solidFill>
                            <a:schemeClr val="tx1"/>
                          </a:solidFill>
                          <a:latin typeface="+mn-lt"/>
                          <a:ea typeface="+mn-ea"/>
                          <a:cs typeface="+mn-cs"/>
                        </a:rPr>
                        <a:t>System.out.print</a:t>
                      </a:r>
                      <a:r>
                        <a:rPr lang="en-IN" sz="1800" b="0" i="0" u="none" strike="noStrike" kern="1200" baseline="0" dirty="0">
                          <a:solidFill>
                            <a:schemeClr val="tx1"/>
                          </a:solidFill>
                          <a:latin typeface="+mn-lt"/>
                          <a:ea typeface="+mn-ea"/>
                          <a:cs typeface="+mn-cs"/>
                        </a:rPr>
                        <a:t>(v + " ");</a:t>
                      </a:r>
                      <a:endParaRPr lang="en-IN" dirty="0"/>
                    </a:p>
                  </a:txBody>
                  <a:tcPr/>
                </a:tc>
                <a:tc>
                  <a:txBody>
                    <a:bodyPr/>
                    <a:lstStyle/>
                    <a:p>
                      <a:r>
                        <a:rPr lang="en-IN" sz="1800" b="0" i="0" u="none" strike="noStrike" kern="1200" baseline="0" dirty="0" err="1">
                          <a:solidFill>
                            <a:schemeClr val="tx1"/>
                          </a:solidFill>
                          <a:latin typeface="+mn-lt"/>
                          <a:ea typeface="+mn-ea"/>
                          <a:cs typeface="+mn-cs"/>
                        </a:rPr>
                        <a:t>System.out.println</a:t>
                      </a:r>
                      <a:r>
                        <a:rPr lang="en-IN" sz="1800" b="0" i="0" u="none" strike="noStrike" kern="1200" baseline="0" dirty="0">
                          <a:solidFill>
                            <a:schemeClr val="tx1"/>
                          </a:solidFill>
                          <a:latin typeface="+mn-lt"/>
                          <a:ea typeface="+mn-ea"/>
                          <a:cs typeface="+mn-cs"/>
                        </a:rPr>
                        <a:t>();</a:t>
                      </a:r>
                    </a:p>
                    <a:p>
                      <a:r>
                        <a:rPr lang="en-US" sz="1800" b="0" i="0" u="none" strike="noStrike" kern="1200" baseline="0" dirty="0">
                          <a:solidFill>
                            <a:schemeClr val="tx1"/>
                          </a:solidFill>
                          <a:latin typeface="+mn-lt"/>
                          <a:ea typeface="+mn-ea"/>
                          <a:cs typeface="+mn-cs"/>
                        </a:rPr>
                        <a:t>// Now, sum the values by using a for loop.</a:t>
                      </a:r>
                    </a:p>
                    <a:p>
                      <a:r>
                        <a:rPr lang="en-IN" sz="1800" b="0" i="0" u="none" strike="noStrike" kern="1200" baseline="0" dirty="0">
                          <a:solidFill>
                            <a:schemeClr val="tx1"/>
                          </a:solidFill>
                          <a:latin typeface="+mn-lt"/>
                          <a:ea typeface="+mn-ea"/>
                          <a:cs typeface="+mn-cs"/>
                        </a:rPr>
                        <a:t>int sum = 0;</a:t>
                      </a:r>
                    </a:p>
                    <a:p>
                      <a:r>
                        <a:rPr lang="en-IN" sz="1800" b="0" i="0" u="none" strike="noStrike" kern="1200" baseline="0" dirty="0">
                          <a:solidFill>
                            <a:schemeClr val="tx1"/>
                          </a:solidFill>
                          <a:latin typeface="+mn-lt"/>
                          <a:ea typeface="+mn-ea"/>
                          <a:cs typeface="+mn-cs"/>
                        </a:rPr>
                        <a:t>for(int v : </a:t>
                      </a:r>
                      <a:r>
                        <a:rPr lang="en-IN" sz="1800" b="0" i="0" u="none" strike="noStrike" kern="1200" baseline="0" dirty="0" err="1">
                          <a:solidFill>
                            <a:schemeClr val="tx1"/>
                          </a:solidFill>
                          <a:latin typeface="+mn-lt"/>
                          <a:ea typeface="+mn-ea"/>
                          <a:cs typeface="+mn-cs"/>
                        </a:rPr>
                        <a:t>vals</a:t>
                      </a:r>
                      <a:r>
                        <a:rPr lang="en-IN" sz="1800" b="0" i="0" u="none" strike="noStrike" kern="1200" baseline="0" dirty="0">
                          <a:solidFill>
                            <a:schemeClr val="tx1"/>
                          </a:solidFill>
                          <a:latin typeface="+mn-lt"/>
                          <a:ea typeface="+mn-ea"/>
                          <a:cs typeface="+mn-cs"/>
                        </a:rPr>
                        <a:t>)</a:t>
                      </a:r>
                    </a:p>
                    <a:p>
                      <a:r>
                        <a:rPr lang="en-IN" sz="1800" b="0" i="0" u="none" strike="noStrike" kern="1200" baseline="0" dirty="0">
                          <a:solidFill>
                            <a:schemeClr val="tx1"/>
                          </a:solidFill>
                          <a:latin typeface="+mn-lt"/>
                          <a:ea typeface="+mn-ea"/>
                          <a:cs typeface="+mn-cs"/>
                        </a:rPr>
                        <a:t>sum += v;</a:t>
                      </a:r>
                    </a:p>
                    <a:p>
                      <a:r>
                        <a:rPr lang="en-US" sz="1800" b="0" i="0" u="none" strike="noStrike" kern="1200" baseline="0" dirty="0" err="1">
                          <a:solidFill>
                            <a:schemeClr val="tx1"/>
                          </a:solidFill>
                          <a:latin typeface="+mn-lt"/>
                          <a:ea typeface="+mn-ea"/>
                          <a:cs typeface="+mn-cs"/>
                        </a:rPr>
                        <a:t>System.out.println</a:t>
                      </a:r>
                      <a:r>
                        <a:rPr lang="en-US" sz="1800" b="0" i="0" u="none" strike="noStrike" kern="1200" baseline="0" dirty="0">
                          <a:solidFill>
                            <a:schemeClr val="tx1"/>
                          </a:solidFill>
                          <a:latin typeface="+mn-lt"/>
                          <a:ea typeface="+mn-ea"/>
                          <a:cs typeface="+mn-cs"/>
                        </a:rPr>
                        <a:t>("Sum of values: " + sum);</a:t>
                      </a:r>
                    </a:p>
                    <a:p>
                      <a:r>
                        <a:rPr lang="en-IN" sz="1800" b="0" i="0" u="none" strike="noStrike" kern="1200" baseline="0" dirty="0">
                          <a:solidFill>
                            <a:schemeClr val="tx1"/>
                          </a:solidFill>
                          <a:latin typeface="+mn-lt"/>
                          <a:ea typeface="+mn-ea"/>
                          <a:cs typeface="+mn-cs"/>
                        </a:rPr>
                        <a:t>}</a:t>
                      </a:r>
                    </a:p>
                    <a:p>
                      <a:r>
                        <a:rPr lang="en-IN" sz="1800" b="0" i="0" u="none" strike="noStrike" kern="1200" baseline="0" dirty="0">
                          <a:solidFill>
                            <a:schemeClr val="tx1"/>
                          </a:solidFill>
                          <a:latin typeface="+mn-lt"/>
                          <a:ea typeface="+mn-ea"/>
                          <a:cs typeface="+mn-cs"/>
                        </a:rPr>
                        <a:t>}</a:t>
                      </a:r>
                    </a:p>
                    <a:p>
                      <a:r>
                        <a:rPr lang="en-US" sz="1800" b="0" i="0" u="none" strike="noStrike" kern="1200" baseline="0" dirty="0">
                          <a:solidFill>
                            <a:schemeClr val="tx1"/>
                          </a:solidFill>
                          <a:latin typeface="+mn-lt"/>
                          <a:ea typeface="+mn-ea"/>
                          <a:cs typeface="+mn-cs"/>
                        </a:rPr>
                        <a:t>The output from the program is shown here:</a:t>
                      </a:r>
                    </a:p>
                    <a:p>
                      <a:r>
                        <a:rPr lang="en-US" sz="1800" b="0" i="0" u="none" strike="noStrike" kern="1200" baseline="0" dirty="0">
                          <a:solidFill>
                            <a:schemeClr val="tx1"/>
                          </a:solidFill>
                          <a:latin typeface="+mn-lt"/>
                          <a:ea typeface="+mn-ea"/>
                          <a:cs typeface="+mn-cs"/>
                        </a:rPr>
                        <a:t>Original contents of </a:t>
                      </a:r>
                      <a:r>
                        <a:rPr lang="en-US" sz="1800" b="0" i="0" u="none" strike="noStrike" kern="1200" baseline="0" dirty="0" err="1">
                          <a:solidFill>
                            <a:schemeClr val="tx1"/>
                          </a:solidFill>
                          <a:latin typeface="+mn-lt"/>
                          <a:ea typeface="+mn-ea"/>
                          <a:cs typeface="+mn-cs"/>
                        </a:rPr>
                        <a:t>vals</a:t>
                      </a:r>
                      <a:r>
                        <a:rPr lang="en-US" sz="1800" b="0" i="0" u="none" strike="noStrike" kern="1200" baseline="0" dirty="0">
                          <a:solidFill>
                            <a:schemeClr val="tx1"/>
                          </a:solidFill>
                          <a:latin typeface="+mn-lt"/>
                          <a:ea typeface="+mn-ea"/>
                          <a:cs typeface="+mn-cs"/>
                        </a:rPr>
                        <a:t>: 1 2 3 4 5</a:t>
                      </a:r>
                    </a:p>
                    <a:p>
                      <a:r>
                        <a:rPr lang="en-IN" sz="1800" b="0" i="0" u="none" strike="noStrike" kern="1200" baseline="0" dirty="0">
                          <a:solidFill>
                            <a:schemeClr val="tx1"/>
                          </a:solidFill>
                          <a:latin typeface="+mn-lt"/>
                          <a:ea typeface="+mn-ea"/>
                          <a:cs typeface="+mn-cs"/>
                        </a:rPr>
                        <a:t>Sum of values: 15</a:t>
                      </a:r>
                    </a:p>
                  </a:txBody>
                  <a:tcPr/>
                </a:tc>
                <a:extLst>
                  <a:ext uri="{0D108BD9-81ED-4DB2-BD59-A6C34878D82A}">
                    <a16:rowId xmlns:a16="http://schemas.microsoft.com/office/drawing/2014/main" val="2555179315"/>
                  </a:ext>
                </a:extLst>
              </a:tr>
            </a:tbl>
          </a:graphicData>
        </a:graphic>
      </p:graphicFrame>
    </p:spTree>
    <p:extLst>
      <p:ext uri="{BB962C8B-B14F-4D97-AF65-F5344CB8AC3E}">
        <p14:creationId xmlns:p14="http://schemas.microsoft.com/office/powerpoint/2010/main" val="2109055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l"/>
            <a:r>
              <a:rPr lang="en-IN" b="1" i="0" dirty="0">
                <a:solidFill>
                  <a:srgbClr val="444542"/>
                </a:solidFill>
                <a:effectLst/>
                <a:latin typeface="PT Sans"/>
              </a:rPr>
              <a:t>Iterator vs </a:t>
            </a:r>
            <a:r>
              <a:rPr lang="en-IN" b="1" i="0" dirty="0" err="1">
                <a:solidFill>
                  <a:srgbClr val="444542"/>
                </a:solidFill>
                <a:effectLst/>
                <a:latin typeface="PT Sans"/>
              </a:rPr>
              <a:t>ListIterator</a:t>
            </a:r>
            <a:endParaRPr lang="en-IN" b="1" i="0" dirty="0">
              <a:solidFill>
                <a:srgbClr val="444542"/>
              </a:solidFill>
              <a:effectLst/>
              <a:latin typeface="PT Sans"/>
            </a:endParaRPr>
          </a:p>
        </p:txBody>
      </p:sp>
      <p:sp>
        <p:nvSpPr>
          <p:cNvPr id="5" name="Content Placeholder 4">
            <a:extLst>
              <a:ext uri="{FF2B5EF4-FFF2-40B4-BE49-F238E27FC236}">
                <a16:creationId xmlns:a16="http://schemas.microsoft.com/office/drawing/2014/main" id="{CE4A0636-25E0-4646-A362-BD40A0A1C8F9}"/>
              </a:ext>
            </a:extLst>
          </p:cNvPr>
          <p:cNvSpPr>
            <a:spLocks noGrp="1"/>
          </p:cNvSpPr>
          <p:nvPr>
            <p:ph idx="1"/>
          </p:nvPr>
        </p:nvSpPr>
        <p:spPr>
          <a:xfrm>
            <a:off x="1273945" y="548196"/>
            <a:ext cx="10196004" cy="5761607"/>
          </a:xfrm>
        </p:spPr>
        <p:txBody>
          <a:bodyPr>
            <a:normAutofit/>
          </a:bodyPr>
          <a:lstStyle/>
          <a:p>
            <a:pPr marL="0" indent="0">
              <a:buNone/>
            </a:pPr>
            <a:r>
              <a:rPr lang="en-US" dirty="0">
                <a:solidFill>
                  <a:srgbClr val="222426"/>
                </a:solidFill>
                <a:latin typeface="PT Sans"/>
              </a:rPr>
              <a:t>1) Iterator is used for traversing List and Set both.</a:t>
            </a:r>
          </a:p>
          <a:p>
            <a:pPr marL="0" indent="0">
              <a:buNone/>
            </a:pPr>
            <a:r>
              <a:rPr lang="en-US" dirty="0">
                <a:solidFill>
                  <a:srgbClr val="222426"/>
                </a:solidFill>
                <a:latin typeface="PT Sans"/>
              </a:rPr>
              <a:t>We can use </a:t>
            </a:r>
            <a:r>
              <a:rPr lang="en-US" dirty="0" err="1">
                <a:solidFill>
                  <a:srgbClr val="222426"/>
                </a:solidFill>
                <a:latin typeface="PT Sans"/>
              </a:rPr>
              <a:t>ListIterator</a:t>
            </a:r>
            <a:r>
              <a:rPr lang="en-US" dirty="0">
                <a:solidFill>
                  <a:srgbClr val="222426"/>
                </a:solidFill>
                <a:latin typeface="PT Sans"/>
              </a:rPr>
              <a:t> to traverse List only, we cannot traverse Set using </a:t>
            </a:r>
            <a:r>
              <a:rPr lang="en-US" dirty="0" err="1">
                <a:solidFill>
                  <a:srgbClr val="222426"/>
                </a:solidFill>
                <a:latin typeface="PT Sans"/>
              </a:rPr>
              <a:t>ListIterator</a:t>
            </a:r>
            <a:r>
              <a:rPr lang="en-US" dirty="0">
                <a:solidFill>
                  <a:srgbClr val="222426"/>
                </a:solidFill>
                <a:latin typeface="PT Sans"/>
              </a:rPr>
              <a:t>.</a:t>
            </a:r>
          </a:p>
          <a:p>
            <a:pPr marL="0" indent="0" algn="l">
              <a:buNone/>
            </a:pPr>
            <a:r>
              <a:rPr lang="en-US" b="0" i="0" dirty="0">
                <a:solidFill>
                  <a:srgbClr val="222426"/>
                </a:solidFill>
                <a:effectLst/>
                <a:latin typeface="PT Sans"/>
              </a:rPr>
              <a:t>2) We can traverse in only forward direction using Iterator.</a:t>
            </a:r>
          </a:p>
          <a:p>
            <a:pPr marL="0" indent="0" algn="l">
              <a:buNone/>
            </a:pPr>
            <a:r>
              <a:rPr lang="en-US" b="0" i="0" dirty="0">
                <a:solidFill>
                  <a:srgbClr val="222426"/>
                </a:solidFill>
                <a:effectLst/>
                <a:latin typeface="PT Sans"/>
              </a:rPr>
              <a:t>Using </a:t>
            </a:r>
            <a:r>
              <a:rPr lang="en-US" b="0" i="0" dirty="0" err="1">
                <a:solidFill>
                  <a:srgbClr val="222426"/>
                </a:solidFill>
                <a:effectLst/>
                <a:latin typeface="PT Sans"/>
              </a:rPr>
              <a:t>ListIterator</a:t>
            </a:r>
            <a:r>
              <a:rPr lang="en-US" b="0" i="0" dirty="0">
                <a:solidFill>
                  <a:srgbClr val="222426"/>
                </a:solidFill>
                <a:effectLst/>
                <a:latin typeface="PT Sans"/>
              </a:rPr>
              <a:t>, we can traverse a List in both the directions (forward and Backward).</a:t>
            </a:r>
          </a:p>
          <a:p>
            <a:pPr marL="0" indent="0" algn="l">
              <a:buNone/>
            </a:pPr>
            <a:r>
              <a:rPr lang="en-US" b="0" i="0" dirty="0">
                <a:solidFill>
                  <a:srgbClr val="222426"/>
                </a:solidFill>
                <a:effectLst/>
                <a:latin typeface="PT Sans"/>
              </a:rPr>
              <a:t>3) We cannot obtain indexes while using Iterator</a:t>
            </a:r>
          </a:p>
          <a:p>
            <a:pPr marL="0" indent="0" algn="l">
              <a:buNone/>
            </a:pPr>
            <a:r>
              <a:rPr lang="en-US" b="0" i="0" dirty="0">
                <a:solidFill>
                  <a:srgbClr val="222426"/>
                </a:solidFill>
                <a:effectLst/>
                <a:latin typeface="PT Sans"/>
              </a:rPr>
              <a:t>We can obtain indexes at any point of time while traversing a list using </a:t>
            </a:r>
            <a:r>
              <a:rPr lang="en-US" b="0" i="0" dirty="0" err="1">
                <a:solidFill>
                  <a:srgbClr val="222426"/>
                </a:solidFill>
                <a:effectLst/>
                <a:latin typeface="PT Sans"/>
              </a:rPr>
              <a:t>ListIterator</a:t>
            </a:r>
            <a:r>
              <a:rPr lang="en-US" b="0" i="0" dirty="0">
                <a:solidFill>
                  <a:srgbClr val="222426"/>
                </a:solidFill>
                <a:effectLst/>
                <a:latin typeface="PT Sans"/>
              </a:rPr>
              <a:t>. The methods </a:t>
            </a:r>
            <a:r>
              <a:rPr lang="en-US" b="0" i="0" dirty="0" err="1">
                <a:solidFill>
                  <a:srgbClr val="222426"/>
                </a:solidFill>
                <a:effectLst/>
                <a:latin typeface="PT Sans"/>
              </a:rPr>
              <a:t>nextIndex</a:t>
            </a:r>
            <a:r>
              <a:rPr lang="en-US" b="0" i="0" dirty="0">
                <a:solidFill>
                  <a:srgbClr val="222426"/>
                </a:solidFill>
                <a:effectLst/>
                <a:latin typeface="PT Sans"/>
              </a:rPr>
              <a:t>() and </a:t>
            </a:r>
            <a:r>
              <a:rPr lang="en-US" b="0" i="0" dirty="0" err="1">
                <a:solidFill>
                  <a:srgbClr val="222426"/>
                </a:solidFill>
                <a:effectLst/>
                <a:latin typeface="PT Sans"/>
              </a:rPr>
              <a:t>previousIndex</a:t>
            </a:r>
            <a:r>
              <a:rPr lang="en-US" b="0" i="0" dirty="0">
                <a:solidFill>
                  <a:srgbClr val="222426"/>
                </a:solidFill>
                <a:effectLst/>
                <a:latin typeface="PT Sans"/>
              </a:rPr>
              <a:t>() are used for this purpose.</a:t>
            </a:r>
          </a:p>
          <a:p>
            <a:pPr marL="0" indent="0" algn="l">
              <a:buNone/>
            </a:pPr>
            <a:r>
              <a:rPr lang="en-US" b="0" i="0" dirty="0">
                <a:solidFill>
                  <a:srgbClr val="222426"/>
                </a:solidFill>
                <a:effectLst/>
                <a:latin typeface="PT Sans"/>
              </a:rPr>
              <a:t>4) We cannot add element to collection while traversing it using Iterator, it throws </a:t>
            </a:r>
            <a:r>
              <a:rPr lang="en-US" b="0" i="0" dirty="0" err="1">
                <a:solidFill>
                  <a:srgbClr val="222426"/>
                </a:solidFill>
                <a:effectLst/>
                <a:latin typeface="PT Sans"/>
              </a:rPr>
              <a:t>ConcurrentModificationException</a:t>
            </a:r>
            <a:r>
              <a:rPr lang="en-US" b="0" i="0" dirty="0">
                <a:solidFill>
                  <a:srgbClr val="222426"/>
                </a:solidFill>
                <a:effectLst/>
                <a:latin typeface="PT Sans"/>
              </a:rPr>
              <a:t> when you try to do it.</a:t>
            </a:r>
          </a:p>
          <a:p>
            <a:pPr marL="0" indent="0" algn="l">
              <a:buNone/>
            </a:pPr>
            <a:r>
              <a:rPr lang="en-US" b="0" i="0" dirty="0">
                <a:solidFill>
                  <a:srgbClr val="222426"/>
                </a:solidFill>
                <a:effectLst/>
                <a:latin typeface="PT Sans"/>
              </a:rPr>
              <a:t>We can add element at any point of time while traversing a list using </a:t>
            </a:r>
            <a:r>
              <a:rPr lang="en-US" b="0" i="0" dirty="0" err="1">
                <a:solidFill>
                  <a:srgbClr val="222426"/>
                </a:solidFill>
                <a:effectLst/>
                <a:latin typeface="PT Sans"/>
              </a:rPr>
              <a:t>ListIterator</a:t>
            </a:r>
            <a:r>
              <a:rPr lang="en-US" b="0" i="0" dirty="0">
                <a:solidFill>
                  <a:srgbClr val="222426"/>
                </a:solidFill>
                <a:effectLst/>
                <a:latin typeface="PT Sans"/>
              </a:rPr>
              <a:t>.</a:t>
            </a:r>
          </a:p>
          <a:p>
            <a:pPr marL="0" indent="0" algn="l">
              <a:buNone/>
            </a:pPr>
            <a:r>
              <a:rPr lang="en-US" b="0" i="0" dirty="0">
                <a:solidFill>
                  <a:srgbClr val="222426"/>
                </a:solidFill>
                <a:effectLst/>
                <a:latin typeface="PT Sans"/>
              </a:rPr>
              <a:t>5) We cannot replace the existing element value when using Iterator.</a:t>
            </a:r>
          </a:p>
          <a:p>
            <a:pPr marL="0" indent="0" algn="l">
              <a:buNone/>
            </a:pPr>
            <a:r>
              <a:rPr lang="en-US" b="0" i="0" dirty="0">
                <a:solidFill>
                  <a:srgbClr val="222426"/>
                </a:solidFill>
                <a:effectLst/>
                <a:latin typeface="PT Sans"/>
              </a:rPr>
              <a:t>By using set(E e) method of </a:t>
            </a:r>
            <a:r>
              <a:rPr lang="en-US" b="0" i="0" dirty="0" err="1">
                <a:solidFill>
                  <a:srgbClr val="222426"/>
                </a:solidFill>
                <a:effectLst/>
                <a:latin typeface="PT Sans"/>
              </a:rPr>
              <a:t>ListIterator</a:t>
            </a:r>
            <a:r>
              <a:rPr lang="en-US" b="0" i="0" dirty="0">
                <a:solidFill>
                  <a:srgbClr val="222426"/>
                </a:solidFill>
                <a:effectLst/>
                <a:latin typeface="PT Sans"/>
              </a:rPr>
              <a:t> we can replace the last element returned by next() or previous() methods.</a:t>
            </a:r>
          </a:p>
          <a:p>
            <a:pPr marL="0" indent="0" algn="l">
              <a:buNone/>
            </a:pPr>
            <a:endParaRPr lang="en-US" b="0" i="0" dirty="0">
              <a:solidFill>
                <a:srgbClr val="222426"/>
              </a:solidFill>
              <a:effectLst/>
              <a:latin typeface="PT Sans"/>
            </a:endParaRPr>
          </a:p>
          <a:p>
            <a:pPr algn="l"/>
            <a:endParaRPr lang="en-IN" dirty="0">
              <a:solidFill>
                <a:srgbClr val="FF0000"/>
              </a:solidFill>
            </a:endParaRPr>
          </a:p>
        </p:txBody>
      </p:sp>
    </p:spTree>
    <p:extLst>
      <p:ext uri="{BB962C8B-B14F-4D97-AF65-F5344CB8AC3E}">
        <p14:creationId xmlns:p14="http://schemas.microsoft.com/office/powerpoint/2010/main" val="3200344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270C-E5DE-48B9-97E4-A3461F4A35B9}"/>
              </a:ext>
            </a:extLst>
          </p:cNvPr>
          <p:cNvSpPr>
            <a:spLocks noGrp="1"/>
          </p:cNvSpPr>
          <p:nvPr>
            <p:ph type="title"/>
          </p:nvPr>
        </p:nvSpPr>
        <p:spPr>
          <a:xfrm>
            <a:off x="1371599" y="-48825"/>
            <a:ext cx="9601200" cy="634752"/>
          </a:xfrm>
        </p:spPr>
        <p:txBody>
          <a:bodyPr>
            <a:noAutofit/>
          </a:bodyPr>
          <a:lstStyle/>
          <a:p>
            <a:pPr algn="l"/>
            <a:r>
              <a:rPr lang="en-IN" b="1" i="0" dirty="0">
                <a:solidFill>
                  <a:srgbClr val="444542"/>
                </a:solidFill>
                <a:effectLst/>
                <a:latin typeface="PT Sans"/>
              </a:rPr>
              <a:t>Iterator vs </a:t>
            </a:r>
            <a:r>
              <a:rPr lang="en-IN" b="1" i="0" dirty="0" err="1">
                <a:solidFill>
                  <a:srgbClr val="444542"/>
                </a:solidFill>
                <a:effectLst/>
                <a:latin typeface="PT Sans"/>
              </a:rPr>
              <a:t>ListIterator</a:t>
            </a:r>
            <a:endParaRPr lang="en-IN" b="1" i="0" dirty="0">
              <a:solidFill>
                <a:srgbClr val="444542"/>
              </a:solidFill>
              <a:effectLst/>
              <a:latin typeface="PT Sans"/>
            </a:endParaRPr>
          </a:p>
        </p:txBody>
      </p:sp>
      <p:sp>
        <p:nvSpPr>
          <p:cNvPr id="5" name="Content Placeholder 4">
            <a:extLst>
              <a:ext uri="{FF2B5EF4-FFF2-40B4-BE49-F238E27FC236}">
                <a16:creationId xmlns:a16="http://schemas.microsoft.com/office/drawing/2014/main" id="{CE4A0636-25E0-4646-A362-BD40A0A1C8F9}"/>
              </a:ext>
            </a:extLst>
          </p:cNvPr>
          <p:cNvSpPr>
            <a:spLocks noGrp="1"/>
          </p:cNvSpPr>
          <p:nvPr>
            <p:ph idx="1"/>
          </p:nvPr>
        </p:nvSpPr>
        <p:spPr>
          <a:xfrm>
            <a:off x="1371600" y="790113"/>
            <a:ext cx="10196004" cy="5761607"/>
          </a:xfrm>
        </p:spPr>
        <p:txBody>
          <a:bodyPr>
            <a:normAutofit fontScale="85000" lnSpcReduction="20000"/>
          </a:bodyPr>
          <a:lstStyle/>
          <a:p>
            <a:pPr marL="0" indent="0" algn="l">
              <a:buNone/>
            </a:pPr>
            <a:r>
              <a:rPr lang="en-US" sz="2400" b="1" i="0" u="sng" dirty="0">
                <a:solidFill>
                  <a:srgbClr val="222426"/>
                </a:solidFill>
                <a:effectLst/>
                <a:highlight>
                  <a:srgbClr val="FFFF00"/>
                </a:highlight>
                <a:latin typeface="PT Sans"/>
              </a:rPr>
              <a:t>Methods of Iterator:</a:t>
            </a:r>
          </a:p>
          <a:p>
            <a:pPr algn="l">
              <a:buFont typeface="Arial" panose="020B0604020202020204" pitchFamily="34" charset="0"/>
              <a:buChar char="•"/>
            </a:pPr>
            <a:r>
              <a:rPr lang="en-US" b="0" i="0" dirty="0" err="1">
                <a:solidFill>
                  <a:srgbClr val="222426"/>
                </a:solidFill>
                <a:effectLst/>
                <a:latin typeface="PT Sans"/>
              </a:rPr>
              <a:t>hasNext</a:t>
            </a:r>
            <a:r>
              <a:rPr lang="en-US" b="0" i="0" dirty="0">
                <a:solidFill>
                  <a:srgbClr val="222426"/>
                </a:solidFill>
                <a:effectLst/>
                <a:latin typeface="PT Sans"/>
              </a:rPr>
              <a:t>()</a:t>
            </a:r>
          </a:p>
          <a:p>
            <a:pPr algn="l">
              <a:buFont typeface="Arial" panose="020B0604020202020204" pitchFamily="34" charset="0"/>
              <a:buChar char="•"/>
            </a:pPr>
            <a:r>
              <a:rPr lang="en-US" b="0" i="0" dirty="0">
                <a:solidFill>
                  <a:srgbClr val="222426"/>
                </a:solidFill>
                <a:effectLst/>
                <a:latin typeface="PT Sans"/>
              </a:rPr>
              <a:t>next()</a:t>
            </a:r>
          </a:p>
          <a:p>
            <a:pPr algn="l">
              <a:buFont typeface="Arial" panose="020B0604020202020204" pitchFamily="34" charset="0"/>
              <a:buChar char="•"/>
            </a:pPr>
            <a:r>
              <a:rPr lang="en-US" b="0" i="0" dirty="0">
                <a:solidFill>
                  <a:srgbClr val="222426"/>
                </a:solidFill>
                <a:effectLst/>
                <a:latin typeface="PT Sans"/>
              </a:rPr>
              <a:t>remove()</a:t>
            </a:r>
          </a:p>
          <a:p>
            <a:pPr marL="0" indent="0">
              <a:buNone/>
            </a:pPr>
            <a:endParaRPr lang="en-US" b="0" i="0" dirty="0">
              <a:solidFill>
                <a:srgbClr val="222426"/>
              </a:solidFill>
              <a:effectLst/>
              <a:latin typeface="PT Sans"/>
            </a:endParaRPr>
          </a:p>
          <a:p>
            <a:pPr marL="0" indent="0" algn="l">
              <a:buNone/>
            </a:pPr>
            <a:r>
              <a:rPr lang="en-US" sz="2400" b="0" i="0" u="sng" dirty="0">
                <a:solidFill>
                  <a:srgbClr val="222426"/>
                </a:solidFill>
                <a:effectLst/>
                <a:highlight>
                  <a:srgbClr val="FFFF00"/>
                </a:highlight>
                <a:latin typeface="PT Sans"/>
              </a:rPr>
              <a:t>Methods of </a:t>
            </a:r>
            <a:r>
              <a:rPr lang="en-US" sz="2400" b="0" i="0" u="sng" dirty="0" err="1">
                <a:solidFill>
                  <a:srgbClr val="222426"/>
                </a:solidFill>
                <a:effectLst/>
                <a:highlight>
                  <a:srgbClr val="FFFF00"/>
                </a:highlight>
                <a:latin typeface="PT Sans"/>
              </a:rPr>
              <a:t>ListIterator</a:t>
            </a:r>
            <a:r>
              <a:rPr lang="en-US" sz="2400" b="0" i="0" u="sng" dirty="0">
                <a:solidFill>
                  <a:srgbClr val="222426"/>
                </a:solidFill>
                <a:effectLst/>
                <a:highlight>
                  <a:srgbClr val="FFFF00"/>
                </a:highlight>
                <a:latin typeface="PT Sans"/>
              </a:rPr>
              <a:t>:</a:t>
            </a:r>
          </a:p>
          <a:p>
            <a:pPr algn="l">
              <a:buFont typeface="Arial" panose="020B0604020202020204" pitchFamily="34" charset="0"/>
              <a:buChar char="•"/>
            </a:pPr>
            <a:r>
              <a:rPr lang="en-US" b="0" i="0" dirty="0">
                <a:solidFill>
                  <a:srgbClr val="222426"/>
                </a:solidFill>
                <a:effectLst/>
                <a:latin typeface="PT Sans"/>
              </a:rPr>
              <a:t>add(E e)</a:t>
            </a:r>
          </a:p>
          <a:p>
            <a:pPr algn="l">
              <a:buFont typeface="Arial" panose="020B0604020202020204" pitchFamily="34" charset="0"/>
              <a:buChar char="•"/>
            </a:pPr>
            <a:r>
              <a:rPr lang="en-US" b="0" i="0" dirty="0" err="1">
                <a:solidFill>
                  <a:srgbClr val="222426"/>
                </a:solidFill>
                <a:effectLst/>
                <a:latin typeface="PT Sans"/>
              </a:rPr>
              <a:t>hasNext</a:t>
            </a:r>
            <a:r>
              <a:rPr lang="en-US" b="0" i="0" dirty="0">
                <a:solidFill>
                  <a:srgbClr val="222426"/>
                </a:solidFill>
                <a:effectLst/>
                <a:latin typeface="PT Sans"/>
              </a:rPr>
              <a:t>()</a:t>
            </a:r>
          </a:p>
          <a:p>
            <a:pPr algn="l">
              <a:buFont typeface="Arial" panose="020B0604020202020204" pitchFamily="34" charset="0"/>
              <a:buChar char="•"/>
            </a:pPr>
            <a:r>
              <a:rPr lang="en-US" b="0" i="0" dirty="0" err="1">
                <a:solidFill>
                  <a:srgbClr val="222426"/>
                </a:solidFill>
                <a:effectLst/>
                <a:latin typeface="PT Sans"/>
              </a:rPr>
              <a:t>hasPrevious</a:t>
            </a:r>
            <a:r>
              <a:rPr lang="en-US" b="0" i="0" dirty="0">
                <a:solidFill>
                  <a:srgbClr val="222426"/>
                </a:solidFill>
                <a:effectLst/>
                <a:latin typeface="PT Sans"/>
              </a:rPr>
              <a:t>()</a:t>
            </a:r>
          </a:p>
          <a:p>
            <a:pPr algn="l">
              <a:buFont typeface="Arial" panose="020B0604020202020204" pitchFamily="34" charset="0"/>
              <a:buChar char="•"/>
            </a:pPr>
            <a:r>
              <a:rPr lang="en-US" b="0" i="0" dirty="0">
                <a:solidFill>
                  <a:srgbClr val="222426"/>
                </a:solidFill>
                <a:effectLst/>
                <a:latin typeface="PT Sans"/>
              </a:rPr>
              <a:t>next()</a:t>
            </a:r>
          </a:p>
          <a:p>
            <a:pPr algn="l">
              <a:buFont typeface="Arial" panose="020B0604020202020204" pitchFamily="34" charset="0"/>
              <a:buChar char="•"/>
            </a:pPr>
            <a:r>
              <a:rPr lang="en-US" b="0" i="0" dirty="0" err="1">
                <a:solidFill>
                  <a:srgbClr val="222426"/>
                </a:solidFill>
                <a:effectLst/>
                <a:latin typeface="PT Sans"/>
              </a:rPr>
              <a:t>nextIndex</a:t>
            </a:r>
            <a:r>
              <a:rPr lang="en-US" b="0" i="0" dirty="0">
                <a:solidFill>
                  <a:srgbClr val="222426"/>
                </a:solidFill>
                <a:effectLst/>
                <a:latin typeface="PT Sans"/>
              </a:rPr>
              <a:t>()</a:t>
            </a:r>
          </a:p>
          <a:p>
            <a:pPr algn="l">
              <a:buFont typeface="Arial" panose="020B0604020202020204" pitchFamily="34" charset="0"/>
              <a:buChar char="•"/>
            </a:pPr>
            <a:r>
              <a:rPr lang="en-US" b="0" i="0" dirty="0">
                <a:solidFill>
                  <a:srgbClr val="222426"/>
                </a:solidFill>
                <a:effectLst/>
                <a:latin typeface="PT Sans"/>
              </a:rPr>
              <a:t>previous()</a:t>
            </a:r>
          </a:p>
          <a:p>
            <a:pPr algn="l">
              <a:buFont typeface="Arial" panose="020B0604020202020204" pitchFamily="34" charset="0"/>
              <a:buChar char="•"/>
            </a:pPr>
            <a:r>
              <a:rPr lang="en-US" b="0" i="0" dirty="0" err="1">
                <a:solidFill>
                  <a:srgbClr val="222426"/>
                </a:solidFill>
                <a:effectLst/>
                <a:latin typeface="PT Sans"/>
              </a:rPr>
              <a:t>previousIndex</a:t>
            </a:r>
            <a:r>
              <a:rPr lang="en-US" b="0" i="0" dirty="0">
                <a:solidFill>
                  <a:srgbClr val="222426"/>
                </a:solidFill>
                <a:effectLst/>
                <a:latin typeface="PT Sans"/>
              </a:rPr>
              <a:t>()</a:t>
            </a:r>
          </a:p>
          <a:p>
            <a:pPr algn="l">
              <a:buFont typeface="Arial" panose="020B0604020202020204" pitchFamily="34" charset="0"/>
              <a:buChar char="•"/>
            </a:pPr>
            <a:r>
              <a:rPr lang="en-US" b="0" i="0" dirty="0">
                <a:solidFill>
                  <a:srgbClr val="222426"/>
                </a:solidFill>
                <a:effectLst/>
                <a:latin typeface="PT Sans"/>
              </a:rPr>
              <a:t>remove()</a:t>
            </a:r>
          </a:p>
          <a:p>
            <a:pPr algn="l">
              <a:buFont typeface="Arial" panose="020B0604020202020204" pitchFamily="34" charset="0"/>
              <a:buChar char="•"/>
            </a:pPr>
            <a:r>
              <a:rPr lang="en-US" b="0" i="0" dirty="0">
                <a:solidFill>
                  <a:srgbClr val="222426"/>
                </a:solidFill>
                <a:effectLst/>
                <a:latin typeface="PT Sans"/>
              </a:rPr>
              <a:t>set(E e)</a:t>
            </a:r>
          </a:p>
          <a:p>
            <a:pPr marL="0" indent="0">
              <a:buNone/>
            </a:pPr>
            <a:r>
              <a:rPr lang="en-US" b="0" i="0" dirty="0">
                <a:solidFill>
                  <a:srgbClr val="222426"/>
                </a:solidFill>
                <a:effectLst/>
                <a:latin typeface="PT Sans"/>
              </a:rPr>
              <a:t>.</a:t>
            </a:r>
          </a:p>
          <a:p>
            <a:pPr marL="0" indent="0" algn="l">
              <a:buNone/>
            </a:pPr>
            <a:endParaRPr lang="en-US" b="0" i="0" dirty="0">
              <a:solidFill>
                <a:srgbClr val="222426"/>
              </a:solidFill>
              <a:effectLst/>
              <a:latin typeface="PT Sans"/>
            </a:endParaRPr>
          </a:p>
          <a:p>
            <a:pPr algn="l"/>
            <a:endParaRPr lang="en-IN" dirty="0">
              <a:solidFill>
                <a:srgbClr val="FF0000"/>
              </a:solidFill>
            </a:endParaRPr>
          </a:p>
        </p:txBody>
      </p:sp>
    </p:spTree>
    <p:extLst>
      <p:ext uri="{BB962C8B-B14F-4D97-AF65-F5344CB8AC3E}">
        <p14:creationId xmlns:p14="http://schemas.microsoft.com/office/powerpoint/2010/main" val="178485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3CD1-C691-4DA1-8A9E-FA5E4FAC967A}"/>
              </a:ext>
            </a:extLst>
          </p:cNvPr>
          <p:cNvSpPr>
            <a:spLocks noGrp="1"/>
          </p:cNvSpPr>
          <p:nvPr>
            <p:ph type="title"/>
          </p:nvPr>
        </p:nvSpPr>
        <p:spPr>
          <a:xfrm>
            <a:off x="1371600" y="363984"/>
            <a:ext cx="9601200" cy="541538"/>
          </a:xfrm>
        </p:spPr>
        <p:txBody>
          <a:bodyPr>
            <a:normAutofit fontScale="90000"/>
          </a:bodyPr>
          <a:lstStyle/>
          <a:p>
            <a:r>
              <a:rPr lang="en-US" sz="4400" dirty="0"/>
              <a:t>Collections framework  Overview</a:t>
            </a:r>
            <a:br>
              <a:rPr lang="en-US" sz="4400" dirty="0"/>
            </a:br>
            <a:endParaRPr lang="en-IN" dirty="0"/>
          </a:p>
        </p:txBody>
      </p:sp>
      <p:sp>
        <p:nvSpPr>
          <p:cNvPr id="3" name="Content Placeholder 2">
            <a:extLst>
              <a:ext uri="{FF2B5EF4-FFF2-40B4-BE49-F238E27FC236}">
                <a16:creationId xmlns:a16="http://schemas.microsoft.com/office/drawing/2014/main" id="{52FD5DEF-AAE0-4A35-AC64-6CA48B724AC7}"/>
              </a:ext>
            </a:extLst>
          </p:cNvPr>
          <p:cNvSpPr>
            <a:spLocks noGrp="1"/>
          </p:cNvSpPr>
          <p:nvPr>
            <p:ph idx="1"/>
          </p:nvPr>
        </p:nvSpPr>
        <p:spPr>
          <a:xfrm>
            <a:off x="1371600" y="1171852"/>
            <a:ext cx="10302536" cy="5322164"/>
          </a:xfrm>
        </p:spPr>
        <p:txBody>
          <a:bodyPr>
            <a:normAutofit/>
          </a:bodyPr>
          <a:lstStyle/>
          <a:p>
            <a:pPr algn="l"/>
            <a:r>
              <a:rPr lang="en-US" sz="2400" b="0" i="0" u="none" strike="noStrike" baseline="0" dirty="0">
                <a:latin typeface="Times-Roman"/>
              </a:rPr>
              <a:t>The </a:t>
            </a:r>
            <a:r>
              <a:rPr lang="en-US" sz="2400" b="1" i="0" u="none" strike="noStrike" baseline="0" dirty="0" err="1">
                <a:latin typeface="Times-Bold"/>
              </a:rPr>
              <a:t>java.util</a:t>
            </a:r>
            <a:r>
              <a:rPr lang="en-US" sz="2400" b="1" i="0" u="none" strike="noStrike" baseline="0" dirty="0">
                <a:latin typeface="Times-Bold"/>
              </a:rPr>
              <a:t> </a:t>
            </a:r>
            <a:r>
              <a:rPr lang="en-US" sz="2400" b="0" i="0" u="none" strike="noStrike" baseline="0" dirty="0">
                <a:latin typeface="Times-Roman"/>
              </a:rPr>
              <a:t>package contains one of Java’s most powerful </a:t>
            </a:r>
            <a:r>
              <a:rPr lang="en-IN" sz="2400" b="0" i="0" u="none" strike="noStrike" baseline="0" dirty="0">
                <a:latin typeface="Times-Roman"/>
              </a:rPr>
              <a:t>subsystems: The </a:t>
            </a:r>
            <a:r>
              <a:rPr lang="en-IN" sz="2400" b="1" i="1" u="none" strike="noStrike" baseline="0" dirty="0">
                <a:latin typeface="Times-BoldItalic"/>
              </a:rPr>
              <a:t>Collections Framework.</a:t>
            </a:r>
          </a:p>
          <a:p>
            <a:pPr algn="l"/>
            <a:r>
              <a:rPr lang="en-US" sz="2400" b="0" i="0" u="none" strike="noStrike" baseline="0" dirty="0">
                <a:latin typeface="Times-Roman"/>
              </a:rPr>
              <a:t>The Collections Framework is a sophisticated hierarchy of interfaces and classes that provide state-of-the-art technology(best possible </a:t>
            </a:r>
            <a:r>
              <a:rPr lang="en-US" sz="2400" b="0" i="0" u="none" strike="noStrike" baseline="0" dirty="0" err="1">
                <a:latin typeface="Times-Roman"/>
              </a:rPr>
              <a:t>technlogy</a:t>
            </a:r>
            <a:r>
              <a:rPr lang="en-US" sz="2400" b="0" i="0" u="none" strike="noStrike" baseline="0" dirty="0">
                <a:latin typeface="Times-Roman"/>
              </a:rPr>
              <a:t>) for </a:t>
            </a:r>
            <a:r>
              <a:rPr lang="en-US" sz="2400" b="1" i="0" u="none" strike="noStrike" baseline="0" dirty="0">
                <a:latin typeface="Times-Bold"/>
              </a:rPr>
              <a:t>managing groups of </a:t>
            </a:r>
            <a:r>
              <a:rPr lang="en-IN" sz="2400" b="1" i="0" u="none" strike="noStrike" baseline="0" dirty="0">
                <a:latin typeface="Times-Bold"/>
              </a:rPr>
              <a:t>objects</a:t>
            </a:r>
            <a:r>
              <a:rPr lang="en-IN" sz="2400" b="0" i="0" u="none" strike="noStrike" baseline="0" dirty="0">
                <a:latin typeface="Times-Roman"/>
              </a:rPr>
              <a:t>.</a:t>
            </a:r>
          </a:p>
          <a:p>
            <a:pPr marL="0" indent="0" algn="l">
              <a:buNone/>
            </a:pPr>
            <a:endParaRPr lang="en-IN" dirty="0"/>
          </a:p>
        </p:txBody>
      </p:sp>
      <p:pic>
        <p:nvPicPr>
          <p:cNvPr id="4" name="Picture 3">
            <a:extLst>
              <a:ext uri="{FF2B5EF4-FFF2-40B4-BE49-F238E27FC236}">
                <a16:creationId xmlns:a16="http://schemas.microsoft.com/office/drawing/2014/main" id="{C2C78D6D-BEEA-418A-BF6F-77354B9AE27B}"/>
              </a:ext>
            </a:extLst>
          </p:cNvPr>
          <p:cNvPicPr>
            <a:picLocks noChangeAspect="1"/>
          </p:cNvPicPr>
          <p:nvPr/>
        </p:nvPicPr>
        <p:blipFill>
          <a:blip r:embed="rId2"/>
          <a:stretch>
            <a:fillRect/>
          </a:stretch>
        </p:blipFill>
        <p:spPr>
          <a:xfrm>
            <a:off x="1788943" y="3398021"/>
            <a:ext cx="9467850" cy="3362325"/>
          </a:xfrm>
          <a:prstGeom prst="rect">
            <a:avLst/>
          </a:prstGeom>
        </p:spPr>
      </p:pic>
    </p:spTree>
    <p:extLst>
      <p:ext uri="{BB962C8B-B14F-4D97-AF65-F5344CB8AC3E}">
        <p14:creationId xmlns:p14="http://schemas.microsoft.com/office/powerpoint/2010/main" val="229676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3CD1-C691-4DA1-8A9E-FA5E4FAC967A}"/>
              </a:ext>
            </a:extLst>
          </p:cNvPr>
          <p:cNvSpPr>
            <a:spLocks noGrp="1"/>
          </p:cNvSpPr>
          <p:nvPr>
            <p:ph type="title"/>
          </p:nvPr>
        </p:nvSpPr>
        <p:spPr>
          <a:xfrm>
            <a:off x="1371600" y="363984"/>
            <a:ext cx="9601200" cy="541538"/>
          </a:xfrm>
        </p:spPr>
        <p:txBody>
          <a:bodyPr>
            <a:normAutofit fontScale="90000"/>
          </a:bodyPr>
          <a:lstStyle/>
          <a:p>
            <a:r>
              <a:rPr lang="en-US" sz="4400" dirty="0"/>
              <a:t>Collections framework Overview</a:t>
            </a:r>
            <a:br>
              <a:rPr lang="en-US" sz="4400" dirty="0"/>
            </a:br>
            <a:endParaRPr lang="en-IN" dirty="0"/>
          </a:p>
        </p:txBody>
      </p:sp>
      <p:sp>
        <p:nvSpPr>
          <p:cNvPr id="3" name="Content Placeholder 2">
            <a:extLst>
              <a:ext uri="{FF2B5EF4-FFF2-40B4-BE49-F238E27FC236}">
                <a16:creationId xmlns:a16="http://schemas.microsoft.com/office/drawing/2014/main" id="{52FD5DEF-AAE0-4A35-AC64-6CA48B724AC7}"/>
              </a:ext>
            </a:extLst>
          </p:cNvPr>
          <p:cNvSpPr>
            <a:spLocks noGrp="1"/>
          </p:cNvSpPr>
          <p:nvPr>
            <p:ph idx="1"/>
          </p:nvPr>
        </p:nvSpPr>
        <p:spPr>
          <a:xfrm>
            <a:off x="1371600" y="1171852"/>
            <a:ext cx="10302536" cy="5322164"/>
          </a:xfrm>
        </p:spPr>
        <p:txBody>
          <a:bodyPr>
            <a:normAutofit/>
          </a:bodyPr>
          <a:lstStyle/>
          <a:p>
            <a:pPr marL="0" indent="0" algn="just">
              <a:buNone/>
            </a:pPr>
            <a:r>
              <a:rPr lang="en-US" dirty="0"/>
              <a:t>Prior to Java 2, </a:t>
            </a:r>
            <a:r>
              <a:rPr lang="en-US" dirty="0">
                <a:highlight>
                  <a:srgbClr val="FFFF00"/>
                </a:highlight>
              </a:rPr>
              <a:t>Java provided </a:t>
            </a:r>
            <a:r>
              <a:rPr lang="en-US" dirty="0" err="1">
                <a:highlight>
                  <a:srgbClr val="FFFF00"/>
                </a:highlight>
              </a:rPr>
              <a:t>adhoc</a:t>
            </a:r>
            <a:r>
              <a:rPr lang="en-US" dirty="0">
                <a:highlight>
                  <a:srgbClr val="FFFF00"/>
                </a:highlight>
              </a:rPr>
              <a:t> classes such as Dictionary, Vector, Stack, and Properties to store and manipulate groups of objects</a:t>
            </a:r>
            <a:r>
              <a:rPr lang="en-US" dirty="0"/>
              <a:t>. Although these classes were quite useful, they lacked a central, unifying theme. Thus, the way that you used Vector was different from the way that you used Properties.</a:t>
            </a:r>
          </a:p>
          <a:p>
            <a:pPr marL="0" indent="0" algn="just">
              <a:buNone/>
            </a:pPr>
            <a:r>
              <a:rPr lang="en-US" sz="2400" b="1" u="sng" dirty="0"/>
              <a:t>The collections framework was designed to meet several goals, such as −</a:t>
            </a:r>
          </a:p>
          <a:p>
            <a:pPr marL="0" indent="0" algn="just">
              <a:buNone/>
            </a:pPr>
            <a:endParaRPr lang="en-US" dirty="0"/>
          </a:p>
          <a:p>
            <a:pPr algn="just">
              <a:buFont typeface="Wingdings" panose="05000000000000000000" pitchFamily="2" charset="2"/>
              <a:buChar char="Ø"/>
            </a:pPr>
            <a:r>
              <a:rPr lang="en-US" dirty="0"/>
              <a:t>The framework had to be high-performance. The implementations for the fundamental collections (dynamic arrays, linked lists, trees, and </a:t>
            </a:r>
            <a:r>
              <a:rPr lang="en-US" dirty="0" err="1"/>
              <a:t>hashtables</a:t>
            </a:r>
            <a:r>
              <a:rPr lang="en-US" dirty="0"/>
              <a:t>) were to be highly efficient.</a:t>
            </a:r>
          </a:p>
          <a:p>
            <a:pPr marL="0" indent="0" algn="just">
              <a:buNone/>
            </a:pPr>
            <a:endParaRPr lang="en-US" dirty="0"/>
          </a:p>
          <a:p>
            <a:pPr algn="just">
              <a:buFont typeface="Wingdings" panose="05000000000000000000" pitchFamily="2" charset="2"/>
              <a:buChar char="Ø"/>
            </a:pPr>
            <a:r>
              <a:rPr lang="en-US" dirty="0"/>
              <a:t>The framework had to allow different types of collections to work in a similar manner and with a high degree of interoperability.</a:t>
            </a:r>
          </a:p>
          <a:p>
            <a:pPr>
              <a:buFont typeface="Wingdings" panose="05000000000000000000" pitchFamily="2" charset="2"/>
              <a:buChar char="Ø"/>
            </a:pPr>
            <a:endParaRPr lang="en-US" dirty="0"/>
          </a:p>
          <a:p>
            <a:pPr>
              <a:buFont typeface="Wingdings" panose="05000000000000000000" pitchFamily="2" charset="2"/>
              <a:buChar char="Ø"/>
            </a:pPr>
            <a:r>
              <a:rPr lang="en-US" dirty="0"/>
              <a:t>The framework had to extend and/or adapt a collection easily.</a:t>
            </a:r>
            <a:endParaRPr lang="en-IN" dirty="0"/>
          </a:p>
        </p:txBody>
      </p:sp>
    </p:spTree>
    <p:extLst>
      <p:ext uri="{BB962C8B-B14F-4D97-AF65-F5344CB8AC3E}">
        <p14:creationId xmlns:p14="http://schemas.microsoft.com/office/powerpoint/2010/main" val="35823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3CD1-C691-4DA1-8A9E-FA5E4FAC967A}"/>
              </a:ext>
            </a:extLst>
          </p:cNvPr>
          <p:cNvSpPr>
            <a:spLocks noGrp="1"/>
          </p:cNvSpPr>
          <p:nvPr>
            <p:ph type="title"/>
          </p:nvPr>
        </p:nvSpPr>
        <p:spPr>
          <a:xfrm>
            <a:off x="1371600" y="363984"/>
            <a:ext cx="9601200" cy="541538"/>
          </a:xfrm>
        </p:spPr>
        <p:txBody>
          <a:bodyPr>
            <a:normAutofit fontScale="90000"/>
          </a:bodyPr>
          <a:lstStyle/>
          <a:p>
            <a:r>
              <a:rPr lang="en-US" sz="4400" dirty="0"/>
              <a:t>Collections framework Overview</a:t>
            </a:r>
            <a:br>
              <a:rPr lang="en-US" sz="4400" dirty="0"/>
            </a:br>
            <a:endParaRPr lang="en-IN" dirty="0"/>
          </a:p>
        </p:txBody>
      </p:sp>
      <p:sp>
        <p:nvSpPr>
          <p:cNvPr id="3" name="Content Placeholder 2">
            <a:extLst>
              <a:ext uri="{FF2B5EF4-FFF2-40B4-BE49-F238E27FC236}">
                <a16:creationId xmlns:a16="http://schemas.microsoft.com/office/drawing/2014/main" id="{52FD5DEF-AAE0-4A35-AC64-6CA48B724AC7}"/>
              </a:ext>
            </a:extLst>
          </p:cNvPr>
          <p:cNvSpPr>
            <a:spLocks noGrp="1"/>
          </p:cNvSpPr>
          <p:nvPr>
            <p:ph idx="1"/>
          </p:nvPr>
        </p:nvSpPr>
        <p:spPr>
          <a:xfrm>
            <a:off x="1118586" y="1171852"/>
            <a:ext cx="10555550" cy="5322164"/>
          </a:xfrm>
        </p:spPr>
        <p:txBody>
          <a:bodyPr/>
          <a:lstStyle/>
          <a:p>
            <a:pPr algn="just"/>
            <a:r>
              <a:rPr lang="en-US" b="0" i="0" dirty="0">
                <a:solidFill>
                  <a:srgbClr val="000000"/>
                </a:solidFill>
                <a:effectLst/>
                <a:latin typeface="Arial" panose="020B0604020202020204" pitchFamily="34" charset="0"/>
              </a:rPr>
              <a:t>A collections framework is a unified architecture for representing and manipulating collections. All collections frameworks contain the following −</a:t>
            </a:r>
          </a:p>
          <a:p>
            <a:pPr algn="just">
              <a:buFont typeface="Arial" panose="020B0604020202020204" pitchFamily="34" charset="0"/>
              <a:buChar char="•"/>
            </a:pPr>
            <a:r>
              <a:rPr lang="en-US" sz="2400" b="1" i="0" dirty="0">
                <a:solidFill>
                  <a:srgbClr val="FF0000"/>
                </a:solidFill>
                <a:effectLst/>
                <a:latin typeface="Arial" panose="020B0604020202020204" pitchFamily="34" charset="0"/>
              </a:rPr>
              <a:t>Interfaces</a:t>
            </a:r>
            <a:r>
              <a:rPr lang="en-US" sz="2400" b="0" i="0" dirty="0">
                <a:solidFill>
                  <a:srgbClr val="000000"/>
                </a:solidFill>
                <a:effectLst/>
                <a:latin typeface="Arial" panose="020B0604020202020204" pitchFamily="34" charset="0"/>
              </a:rPr>
              <a:t> − These are abstract data types that represent collections. Interfaces allow collections to be manipulated independently of the details of their representation. In object-oriented languages, interfaces generally form a hierarchy.</a:t>
            </a:r>
          </a:p>
          <a:p>
            <a:pPr algn="just">
              <a:buFont typeface="Arial" panose="020B0604020202020204" pitchFamily="34" charset="0"/>
              <a:buChar char="•"/>
            </a:pPr>
            <a:r>
              <a:rPr lang="en-US" sz="2400" b="1" i="0" dirty="0">
                <a:solidFill>
                  <a:srgbClr val="FF0000"/>
                </a:solidFill>
                <a:effectLst/>
                <a:latin typeface="Arial" panose="020B0604020202020204" pitchFamily="34" charset="0"/>
              </a:rPr>
              <a:t>Implementations</a:t>
            </a:r>
            <a:r>
              <a:rPr lang="en-US" sz="2400" b="1" i="0" dirty="0">
                <a:solidFill>
                  <a:srgbClr val="000000"/>
                </a:solidFill>
                <a:effectLst/>
                <a:latin typeface="Arial" panose="020B0604020202020204" pitchFamily="34" charset="0"/>
              </a:rPr>
              <a:t>, i.e., Classes</a:t>
            </a:r>
            <a:r>
              <a:rPr lang="en-US" sz="2400" b="0" i="0" dirty="0">
                <a:solidFill>
                  <a:srgbClr val="000000"/>
                </a:solidFill>
                <a:effectLst/>
                <a:latin typeface="Arial" panose="020B0604020202020204" pitchFamily="34" charset="0"/>
              </a:rPr>
              <a:t> − These are the concrete implementations of the collection interfaces. In essence, they are reusable data structures.</a:t>
            </a:r>
          </a:p>
          <a:p>
            <a:pPr algn="just">
              <a:buFont typeface="Arial" panose="020B0604020202020204" pitchFamily="34" charset="0"/>
              <a:buChar char="•"/>
            </a:pPr>
            <a:r>
              <a:rPr lang="en-US" sz="2400" b="1" i="0" dirty="0">
                <a:solidFill>
                  <a:srgbClr val="FF0000"/>
                </a:solidFill>
                <a:effectLst/>
                <a:latin typeface="Arial" panose="020B0604020202020204" pitchFamily="34" charset="0"/>
              </a:rPr>
              <a:t>Algorithms</a:t>
            </a:r>
            <a:r>
              <a:rPr lang="en-US" sz="2400" b="0" i="0" dirty="0">
                <a:solidFill>
                  <a:srgbClr val="000000"/>
                </a:solidFill>
                <a:effectLst/>
                <a:latin typeface="Arial" panose="020B0604020202020204" pitchFamily="34" charset="0"/>
              </a:rPr>
              <a:t> −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a:t>
            </a:r>
          </a:p>
          <a:p>
            <a:pPr marL="0" indent="0">
              <a:buNone/>
            </a:pPr>
            <a:endParaRPr lang="en-IN" dirty="0"/>
          </a:p>
        </p:txBody>
      </p:sp>
    </p:spTree>
    <p:extLst>
      <p:ext uri="{BB962C8B-B14F-4D97-AF65-F5344CB8AC3E}">
        <p14:creationId xmlns:p14="http://schemas.microsoft.com/office/powerpoint/2010/main" val="249132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3CD1-C691-4DA1-8A9E-FA5E4FAC967A}"/>
              </a:ext>
            </a:extLst>
          </p:cNvPr>
          <p:cNvSpPr>
            <a:spLocks noGrp="1"/>
          </p:cNvSpPr>
          <p:nvPr>
            <p:ph type="title"/>
          </p:nvPr>
        </p:nvSpPr>
        <p:spPr>
          <a:xfrm>
            <a:off x="1371600" y="363984"/>
            <a:ext cx="9601200" cy="541538"/>
          </a:xfrm>
        </p:spPr>
        <p:txBody>
          <a:bodyPr>
            <a:normAutofit fontScale="90000"/>
          </a:bodyPr>
          <a:lstStyle/>
          <a:p>
            <a:r>
              <a:rPr lang="en-US" sz="4400" dirty="0"/>
              <a:t>Collections framework Overview</a:t>
            </a:r>
            <a:br>
              <a:rPr lang="en-US" sz="4400" dirty="0"/>
            </a:br>
            <a:endParaRPr lang="en-IN" dirty="0"/>
          </a:p>
        </p:txBody>
      </p:sp>
      <p:sp>
        <p:nvSpPr>
          <p:cNvPr id="3" name="Content Placeholder 2">
            <a:extLst>
              <a:ext uri="{FF2B5EF4-FFF2-40B4-BE49-F238E27FC236}">
                <a16:creationId xmlns:a16="http://schemas.microsoft.com/office/drawing/2014/main" id="{52FD5DEF-AAE0-4A35-AC64-6CA48B724AC7}"/>
              </a:ext>
            </a:extLst>
          </p:cNvPr>
          <p:cNvSpPr>
            <a:spLocks noGrp="1"/>
          </p:cNvSpPr>
          <p:nvPr>
            <p:ph idx="1"/>
          </p:nvPr>
        </p:nvSpPr>
        <p:spPr>
          <a:xfrm>
            <a:off x="1371600" y="1171852"/>
            <a:ext cx="10302536" cy="5322164"/>
          </a:xfrm>
        </p:spPr>
        <p:txBody>
          <a:bodyPr/>
          <a:lstStyle/>
          <a:p>
            <a:pPr algn="l"/>
            <a:r>
              <a:rPr lang="en-US" sz="2800" b="0" i="0" u="none" strike="noStrike" baseline="0" dirty="0">
                <a:solidFill>
                  <a:srgbClr val="000000"/>
                </a:solidFill>
                <a:latin typeface="Times-Roman"/>
              </a:rPr>
              <a:t>Another item closely associated with the Collections Framework is the </a:t>
            </a:r>
            <a:r>
              <a:rPr lang="en-US" sz="2800" b="1" i="0" u="none" strike="noStrike" baseline="0" dirty="0">
                <a:solidFill>
                  <a:srgbClr val="C10000"/>
                </a:solidFill>
                <a:latin typeface="Times-Bold"/>
              </a:rPr>
              <a:t>Iterator </a:t>
            </a:r>
            <a:r>
              <a:rPr lang="en-US" sz="2800" b="1" i="0" u="none" strike="noStrike" baseline="0" dirty="0">
                <a:solidFill>
                  <a:srgbClr val="000000"/>
                </a:solidFill>
                <a:latin typeface="Times-Bold"/>
              </a:rPr>
              <a:t>interface.</a:t>
            </a:r>
          </a:p>
          <a:p>
            <a:pPr marL="0" indent="0" algn="l">
              <a:buNone/>
            </a:pPr>
            <a:endParaRPr lang="en-US" sz="1800" b="1" i="0" u="none" strike="noStrike" baseline="0" dirty="0">
              <a:solidFill>
                <a:srgbClr val="000000"/>
              </a:solidFill>
              <a:latin typeface="Times-Bold"/>
            </a:endParaRPr>
          </a:p>
          <a:p>
            <a:pPr marL="0" indent="0" algn="l">
              <a:buNone/>
            </a:pPr>
            <a:r>
              <a:rPr lang="en-US" sz="1800" b="0" i="0" u="none" strike="noStrike" baseline="0" dirty="0">
                <a:solidFill>
                  <a:srgbClr val="000000"/>
                </a:solidFill>
                <a:latin typeface="Helvetica" panose="020B0604020202020204" pitchFamily="34" charset="0"/>
              </a:rPr>
              <a:t>	</a:t>
            </a:r>
            <a:r>
              <a:rPr lang="en-US" sz="2800" b="0" i="0" u="none" strike="noStrike" baseline="0" dirty="0">
                <a:solidFill>
                  <a:srgbClr val="000000"/>
                </a:solidFill>
                <a:latin typeface="Helvetica" panose="020B0604020202020204" pitchFamily="34" charset="0"/>
              </a:rPr>
              <a:t>– </a:t>
            </a:r>
            <a:r>
              <a:rPr lang="en-US" sz="2800" b="0" i="0" u="none" strike="noStrike" baseline="0" dirty="0">
                <a:solidFill>
                  <a:srgbClr val="000000"/>
                </a:solidFill>
                <a:latin typeface="Times-Roman"/>
              </a:rPr>
              <a:t>An iterator offers a general-purpose, </a:t>
            </a:r>
            <a:r>
              <a:rPr lang="en-US" sz="2800" b="1" i="0" u="none" strike="noStrike" baseline="0" dirty="0">
                <a:solidFill>
                  <a:srgbClr val="000000"/>
                </a:solidFill>
                <a:latin typeface="Times-Bold"/>
              </a:rPr>
              <a:t>standardized way of 	accessing the elements </a:t>
            </a:r>
            <a:r>
              <a:rPr lang="en-US" sz="2800" b="0" i="0" u="none" strike="noStrike" baseline="0" dirty="0">
                <a:solidFill>
                  <a:srgbClr val="000000"/>
                </a:solidFill>
                <a:latin typeface="Times-Roman"/>
              </a:rPr>
              <a:t>within a collection, </a:t>
            </a:r>
            <a:r>
              <a:rPr lang="en-US" sz="2800" b="1" i="0" u="none" strike="noStrike" baseline="0" dirty="0">
                <a:solidFill>
                  <a:srgbClr val="000000"/>
                </a:solidFill>
                <a:latin typeface="Times-Bold"/>
              </a:rPr>
              <a:t>one at a time</a:t>
            </a:r>
            <a:r>
              <a:rPr lang="en-US" sz="2800" b="0" i="0" u="none" strike="noStrike" baseline="0" dirty="0">
                <a:solidFill>
                  <a:srgbClr val="000000"/>
                </a:solidFill>
                <a:latin typeface="Times-Roman"/>
              </a:rPr>
              <a:t>.</a:t>
            </a:r>
          </a:p>
          <a:p>
            <a:pPr marL="0" indent="0" algn="l">
              <a:buNone/>
            </a:pPr>
            <a:r>
              <a:rPr lang="en-US" sz="2800" b="0" i="0" u="none" strike="noStrike" baseline="0" dirty="0">
                <a:solidFill>
                  <a:srgbClr val="000000"/>
                </a:solidFill>
                <a:latin typeface="Helvetica" panose="020B0604020202020204" pitchFamily="34" charset="0"/>
              </a:rPr>
              <a:t>	– </a:t>
            </a:r>
            <a:r>
              <a:rPr lang="en-US" sz="2800" b="0" i="0" u="none" strike="noStrike" baseline="0" dirty="0">
                <a:solidFill>
                  <a:srgbClr val="000000"/>
                </a:solidFill>
                <a:latin typeface="Times-Roman"/>
              </a:rPr>
              <a:t>An iterator provides a means of </a:t>
            </a:r>
            <a:r>
              <a:rPr lang="en-US" sz="2800" b="1" i="1" u="none" strike="noStrike" baseline="0" dirty="0">
                <a:solidFill>
                  <a:srgbClr val="000000"/>
                </a:solidFill>
                <a:latin typeface="Times-BoldItalic"/>
              </a:rPr>
              <a:t>enumerating the contents </a:t>
            </a:r>
            <a:r>
              <a:rPr lang="en-IN" sz="2800" b="0" i="1" u="none" strike="noStrike" baseline="0" dirty="0">
                <a:solidFill>
                  <a:srgbClr val="000000"/>
                </a:solidFill>
                <a:latin typeface="Times-Italic"/>
              </a:rPr>
              <a:t>of 	a collection.</a:t>
            </a:r>
          </a:p>
          <a:p>
            <a:pPr marL="0" indent="0" algn="l">
              <a:buNone/>
            </a:pPr>
            <a:r>
              <a:rPr lang="en-US" sz="2800" b="0" i="0" u="none" strike="noStrike" baseline="0" dirty="0">
                <a:solidFill>
                  <a:srgbClr val="000000"/>
                </a:solidFill>
                <a:latin typeface="Helvetica" panose="020B0604020202020204" pitchFamily="34" charset="0"/>
              </a:rPr>
              <a:t>	– </a:t>
            </a:r>
            <a:r>
              <a:rPr lang="en-US" sz="2800" b="0" i="0" u="none" strike="noStrike" baseline="0" dirty="0">
                <a:solidFill>
                  <a:srgbClr val="000000"/>
                </a:solidFill>
                <a:latin typeface="Times-Roman"/>
              </a:rPr>
              <a:t>Because each collection implements </a:t>
            </a:r>
            <a:r>
              <a:rPr lang="en-US" sz="2800" b="1" i="0" u="none" strike="noStrike" baseline="0" dirty="0">
                <a:solidFill>
                  <a:srgbClr val="000000"/>
                </a:solidFill>
                <a:latin typeface="Times-Bold"/>
              </a:rPr>
              <a:t>Iterator, </a:t>
            </a:r>
            <a:r>
              <a:rPr lang="en-US" sz="2800" b="0" i="0" u="none" strike="noStrike" baseline="0" dirty="0">
                <a:solidFill>
                  <a:srgbClr val="000000"/>
                </a:solidFill>
                <a:latin typeface="Times-Roman"/>
              </a:rPr>
              <a:t>the elements of 	any collection class can be accessed 	through the methods 	</a:t>
            </a:r>
            <a:r>
              <a:rPr lang="en-IN" sz="2800" b="0" i="0" u="none" strike="noStrike" baseline="0" dirty="0">
                <a:solidFill>
                  <a:srgbClr val="000000"/>
                </a:solidFill>
                <a:latin typeface="Times-Roman"/>
              </a:rPr>
              <a:t>defined by </a:t>
            </a:r>
            <a:r>
              <a:rPr lang="en-IN" sz="2800" b="1" i="0" u="none" strike="noStrike" baseline="0" dirty="0">
                <a:solidFill>
                  <a:srgbClr val="000000"/>
                </a:solidFill>
                <a:latin typeface="Times-Bold"/>
              </a:rPr>
              <a:t>Iterator</a:t>
            </a:r>
            <a:endParaRPr lang="en-IN" sz="3200" dirty="0"/>
          </a:p>
        </p:txBody>
      </p:sp>
    </p:spTree>
    <p:extLst>
      <p:ext uri="{BB962C8B-B14F-4D97-AF65-F5344CB8AC3E}">
        <p14:creationId xmlns:p14="http://schemas.microsoft.com/office/powerpoint/2010/main" val="270977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3CD1-C691-4DA1-8A9E-FA5E4FAC967A}"/>
              </a:ext>
            </a:extLst>
          </p:cNvPr>
          <p:cNvSpPr>
            <a:spLocks noGrp="1"/>
          </p:cNvSpPr>
          <p:nvPr>
            <p:ph type="title"/>
          </p:nvPr>
        </p:nvSpPr>
        <p:spPr>
          <a:xfrm>
            <a:off x="1371600" y="363984"/>
            <a:ext cx="9601200" cy="541538"/>
          </a:xfrm>
        </p:spPr>
        <p:txBody>
          <a:bodyPr>
            <a:normAutofit fontScale="90000"/>
          </a:bodyPr>
          <a:lstStyle/>
          <a:p>
            <a:r>
              <a:rPr lang="en-US" sz="4400" dirty="0"/>
              <a:t>Advantages Collections framework</a:t>
            </a:r>
          </a:p>
        </p:txBody>
      </p:sp>
      <p:sp>
        <p:nvSpPr>
          <p:cNvPr id="3" name="Content Placeholder 2">
            <a:extLst>
              <a:ext uri="{FF2B5EF4-FFF2-40B4-BE49-F238E27FC236}">
                <a16:creationId xmlns:a16="http://schemas.microsoft.com/office/drawing/2014/main" id="{52FD5DEF-AAE0-4A35-AC64-6CA48B724AC7}"/>
              </a:ext>
            </a:extLst>
          </p:cNvPr>
          <p:cNvSpPr>
            <a:spLocks noGrp="1"/>
          </p:cNvSpPr>
          <p:nvPr>
            <p:ph idx="1"/>
          </p:nvPr>
        </p:nvSpPr>
        <p:spPr>
          <a:xfrm>
            <a:off x="1371600" y="1171852"/>
            <a:ext cx="10302536" cy="5322164"/>
          </a:xfrm>
        </p:spPr>
        <p:txBody>
          <a:bodyPr>
            <a:normAutofit fontScale="92500" lnSpcReduction="10000"/>
          </a:bodyPr>
          <a:lstStyle/>
          <a:p>
            <a:pPr algn="just"/>
            <a:r>
              <a:rPr lang="en-US" b="0" i="0" dirty="0">
                <a:solidFill>
                  <a:srgbClr val="000000"/>
                </a:solidFill>
                <a:effectLst/>
                <a:latin typeface="Arial" panose="020B0604020202020204" pitchFamily="34" charset="0"/>
              </a:rPr>
              <a:t>A </a:t>
            </a:r>
            <a:r>
              <a:rPr lang="en-US" b="0" i="1" dirty="0">
                <a:solidFill>
                  <a:srgbClr val="000000"/>
                </a:solidFill>
                <a:effectLst/>
                <a:latin typeface="Arial" panose="020B0604020202020204" pitchFamily="34" charset="0"/>
              </a:rPr>
              <a:t>collection</a:t>
            </a:r>
            <a:r>
              <a:rPr lang="en-US" b="0" i="0" dirty="0">
                <a:solidFill>
                  <a:srgbClr val="000000"/>
                </a:solidFill>
                <a:effectLst/>
                <a:latin typeface="Arial" panose="020B0604020202020204" pitchFamily="34" charset="0"/>
              </a:rPr>
              <a:t> is an object that represents a group of objects .A collections framework is a unified architecture for representing and manipulating collections, enabling collections to be manipulated independently of implementation </a:t>
            </a:r>
            <a:r>
              <a:rPr lang="en-US" b="0" i="0" dirty="0" err="1">
                <a:solidFill>
                  <a:srgbClr val="000000"/>
                </a:solidFill>
                <a:effectLst/>
                <a:latin typeface="Arial" panose="020B0604020202020204" pitchFamily="34" charset="0"/>
              </a:rPr>
              <a:t>details.The</a:t>
            </a:r>
            <a:r>
              <a:rPr lang="en-US" b="0" i="0" dirty="0">
                <a:solidFill>
                  <a:srgbClr val="000000"/>
                </a:solidFill>
                <a:effectLst/>
                <a:latin typeface="Arial" panose="020B0604020202020204" pitchFamily="34" charset="0"/>
              </a:rPr>
              <a:t> primary advantages of a collections framework are that it:</a:t>
            </a:r>
          </a:p>
          <a:p>
            <a:pPr algn="just">
              <a:buFont typeface="Arial" panose="020B0604020202020204" pitchFamily="34" charset="0"/>
              <a:buChar char="•"/>
            </a:pPr>
            <a:r>
              <a:rPr lang="en-US" b="1" i="0" dirty="0">
                <a:solidFill>
                  <a:srgbClr val="000000"/>
                </a:solidFill>
                <a:effectLst/>
                <a:latin typeface="Arial" panose="020B0604020202020204" pitchFamily="34" charset="0"/>
              </a:rPr>
              <a:t>Reduces programming effort</a:t>
            </a:r>
            <a:r>
              <a:rPr lang="en-US" b="0" i="0" dirty="0">
                <a:solidFill>
                  <a:srgbClr val="000000"/>
                </a:solidFill>
                <a:effectLst/>
                <a:latin typeface="Arial" panose="020B0604020202020204" pitchFamily="34" charset="0"/>
              </a:rPr>
              <a:t> by providing data structures and algorithms so you don't have to write them yourself.</a:t>
            </a:r>
          </a:p>
          <a:p>
            <a:pPr algn="just">
              <a:buFont typeface="Arial" panose="020B0604020202020204" pitchFamily="34" charset="0"/>
              <a:buChar char="•"/>
            </a:pPr>
            <a:r>
              <a:rPr lang="en-US" b="1" i="0" dirty="0">
                <a:solidFill>
                  <a:srgbClr val="000000"/>
                </a:solidFill>
                <a:effectLst/>
                <a:latin typeface="Arial" panose="020B0604020202020204" pitchFamily="34" charset="0"/>
              </a:rPr>
              <a:t>Increases performance</a:t>
            </a:r>
            <a:r>
              <a:rPr lang="en-US" b="0" i="0" dirty="0">
                <a:solidFill>
                  <a:srgbClr val="000000"/>
                </a:solidFill>
                <a:effectLst/>
                <a:latin typeface="Arial" panose="020B0604020202020204" pitchFamily="34" charset="0"/>
              </a:rPr>
              <a:t> by providing high-performance implementations of data structures and algorithms. Because the various implementations of each interface are interchangeable, programs can be tuned by switching implementations.</a:t>
            </a:r>
          </a:p>
          <a:p>
            <a:pPr algn="just">
              <a:buFont typeface="Arial" panose="020B0604020202020204" pitchFamily="34" charset="0"/>
              <a:buChar char="•"/>
            </a:pPr>
            <a:r>
              <a:rPr lang="en-US" b="1" i="0" dirty="0">
                <a:solidFill>
                  <a:srgbClr val="000000"/>
                </a:solidFill>
                <a:effectLst/>
                <a:latin typeface="Arial" panose="020B0604020202020204" pitchFamily="34" charset="0"/>
              </a:rPr>
              <a:t>Provides interoperability between unrelated APIs</a:t>
            </a:r>
            <a:r>
              <a:rPr lang="en-US" b="0" i="0" dirty="0">
                <a:solidFill>
                  <a:srgbClr val="000000"/>
                </a:solidFill>
                <a:effectLst/>
                <a:latin typeface="Arial" panose="020B0604020202020204" pitchFamily="34" charset="0"/>
              </a:rPr>
              <a:t> by establishing a common language to pass collections back and forth.</a:t>
            </a:r>
          </a:p>
          <a:p>
            <a:pPr algn="just">
              <a:buFont typeface="Arial" panose="020B0604020202020204" pitchFamily="34" charset="0"/>
              <a:buChar char="•"/>
            </a:pPr>
            <a:r>
              <a:rPr lang="en-US" b="1" i="0" dirty="0">
                <a:solidFill>
                  <a:srgbClr val="000000"/>
                </a:solidFill>
                <a:effectLst/>
                <a:latin typeface="Arial" panose="020B0604020202020204" pitchFamily="34" charset="0"/>
              </a:rPr>
              <a:t>Reduces the effort required to learn APIs</a:t>
            </a:r>
            <a:r>
              <a:rPr lang="en-US" b="0" i="0" dirty="0">
                <a:solidFill>
                  <a:srgbClr val="000000"/>
                </a:solidFill>
                <a:effectLst/>
                <a:latin typeface="Arial" panose="020B0604020202020204" pitchFamily="34" charset="0"/>
              </a:rPr>
              <a:t> by requiring you to learn multiple ad hoc collection APIs.</a:t>
            </a:r>
          </a:p>
          <a:p>
            <a:pPr algn="just">
              <a:buFont typeface="Arial" panose="020B0604020202020204" pitchFamily="34" charset="0"/>
              <a:buChar char="•"/>
            </a:pPr>
            <a:r>
              <a:rPr lang="en-US" b="1" i="0" dirty="0">
                <a:solidFill>
                  <a:srgbClr val="000000"/>
                </a:solidFill>
                <a:effectLst/>
                <a:latin typeface="Arial" panose="020B0604020202020204" pitchFamily="34" charset="0"/>
              </a:rPr>
              <a:t>Reduces the effort required to design and implement APIs</a:t>
            </a:r>
            <a:r>
              <a:rPr lang="en-US" b="0" i="0" dirty="0">
                <a:solidFill>
                  <a:srgbClr val="000000"/>
                </a:solidFill>
                <a:effectLst/>
                <a:latin typeface="Arial" panose="020B0604020202020204" pitchFamily="34" charset="0"/>
              </a:rPr>
              <a:t> by not requiring you to produce ad hoc collections APIs.</a:t>
            </a:r>
          </a:p>
          <a:p>
            <a:pPr algn="just">
              <a:buFont typeface="Arial" panose="020B0604020202020204" pitchFamily="34" charset="0"/>
              <a:buChar char="•"/>
            </a:pPr>
            <a:r>
              <a:rPr lang="en-US" b="1" i="0" dirty="0">
                <a:solidFill>
                  <a:srgbClr val="000000"/>
                </a:solidFill>
                <a:effectLst/>
                <a:latin typeface="Arial" panose="020B0604020202020204" pitchFamily="34" charset="0"/>
              </a:rPr>
              <a:t>Fosters software reuse</a:t>
            </a:r>
            <a:r>
              <a:rPr lang="en-US" b="0" i="0" dirty="0">
                <a:solidFill>
                  <a:srgbClr val="000000"/>
                </a:solidFill>
                <a:effectLst/>
                <a:latin typeface="Arial" panose="020B0604020202020204" pitchFamily="34" charset="0"/>
              </a:rPr>
              <a:t> by providing a standard interface for collections and algorithms with which to manipulate them.</a:t>
            </a:r>
          </a:p>
          <a:p>
            <a:pPr marL="0" indent="0">
              <a:buNone/>
            </a:pPr>
            <a:endParaRPr lang="en-IN" dirty="0"/>
          </a:p>
        </p:txBody>
      </p:sp>
    </p:spTree>
    <p:extLst>
      <p:ext uri="{BB962C8B-B14F-4D97-AF65-F5344CB8AC3E}">
        <p14:creationId xmlns:p14="http://schemas.microsoft.com/office/powerpoint/2010/main" val="41720334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{4A41E98D-6799-46F8-B8B9-C5F559D3AF45}tf10001105</Template>
  <TotalTime>1782</TotalTime>
  <Words>4002</Words>
  <Application>Microsoft Office PowerPoint</Application>
  <PresentationFormat>Widescreen</PresentationFormat>
  <Paragraphs>374</Paragraphs>
  <Slides>46</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46</vt:i4>
      </vt:variant>
    </vt:vector>
  </HeadingPairs>
  <TitlesOfParts>
    <vt:vector size="64" baseType="lpstr">
      <vt:lpstr>Arial</vt:lpstr>
      <vt:lpstr>Calibri</vt:lpstr>
      <vt:lpstr>erdana</vt:lpstr>
      <vt:lpstr>Franklin Gothic Book</vt:lpstr>
      <vt:lpstr>FranklinGothic-DemiCnd</vt:lpstr>
      <vt:lpstr>FranklinGothic-ExtraCond</vt:lpstr>
      <vt:lpstr>Helvetica</vt:lpstr>
      <vt:lpstr>Palatino-Bold</vt:lpstr>
      <vt:lpstr>Palatino-Italic</vt:lpstr>
      <vt:lpstr>Palatino-Roman</vt:lpstr>
      <vt:lpstr>PT Sans</vt:lpstr>
      <vt:lpstr>Times-Bold</vt:lpstr>
      <vt:lpstr>Times-BoldItalic</vt:lpstr>
      <vt:lpstr>Times-Italic</vt:lpstr>
      <vt:lpstr>Times-Roman</vt:lpstr>
      <vt:lpstr>Verdana</vt:lpstr>
      <vt:lpstr>Wingdings</vt:lpstr>
      <vt:lpstr>Crop</vt:lpstr>
      <vt:lpstr>CST OOP MODLE 4</vt:lpstr>
      <vt:lpstr>SYLLABUS</vt:lpstr>
      <vt:lpstr>COURSE OUTCOME</vt:lpstr>
      <vt:lpstr>OBJECTIVE</vt:lpstr>
      <vt:lpstr>Collections framework  Overview </vt:lpstr>
      <vt:lpstr>Collections framework Overview </vt:lpstr>
      <vt:lpstr>Collections framework Overview </vt:lpstr>
      <vt:lpstr>Collections framework Overview </vt:lpstr>
      <vt:lpstr>Advantages Collections framework</vt:lpstr>
      <vt:lpstr>The Collections Framework</vt:lpstr>
      <vt:lpstr>The Collections Framework</vt:lpstr>
      <vt:lpstr>The Collection Interfaces</vt:lpstr>
      <vt:lpstr>Hierarchy of Collection Framework</vt:lpstr>
      <vt:lpstr>The Collection Interfaces</vt:lpstr>
      <vt:lpstr>Generics in Java</vt:lpstr>
      <vt:lpstr>Generics in Java</vt:lpstr>
      <vt:lpstr>Generics in Java</vt:lpstr>
      <vt:lpstr>The Collection Interface</vt:lpstr>
      <vt:lpstr>The Collection Interface</vt:lpstr>
      <vt:lpstr>The Collection Interface</vt:lpstr>
      <vt:lpstr>The Collection Interfaces</vt:lpstr>
      <vt:lpstr>The Collection Interfaces</vt:lpstr>
      <vt:lpstr>The List Interface</vt:lpstr>
      <vt:lpstr>The List Interface</vt:lpstr>
      <vt:lpstr>The Collection Classes</vt:lpstr>
      <vt:lpstr>The Collection Classes</vt:lpstr>
      <vt:lpstr>The ArrayList Class</vt:lpstr>
      <vt:lpstr>Why ArrayList is better than Array?</vt:lpstr>
      <vt:lpstr>The ArrayList Class</vt:lpstr>
      <vt:lpstr>The ArrayList Class</vt:lpstr>
      <vt:lpstr>The ArrayList Class</vt:lpstr>
      <vt:lpstr>The ArrayList Class</vt:lpstr>
      <vt:lpstr>The ArrayList Class</vt:lpstr>
      <vt:lpstr>The ArrayList Class</vt:lpstr>
      <vt:lpstr>The ArrayList Class</vt:lpstr>
      <vt:lpstr>Accessing a Collection via an Iterator</vt:lpstr>
      <vt:lpstr>Accessing a Collection via an Iterator</vt:lpstr>
      <vt:lpstr>Accessing a Collection via an Iterator</vt:lpstr>
      <vt:lpstr>Accessing a Collection via an listIterator</vt:lpstr>
      <vt:lpstr>Accessing a Collection via ListIterator</vt:lpstr>
      <vt:lpstr>Iterating ArrayList using for each</vt:lpstr>
      <vt:lpstr>Accessing a Collection via an Iterator and listIterator</vt:lpstr>
      <vt:lpstr>Accessing a Collection via an Iterator and listIterator</vt:lpstr>
      <vt:lpstr>Accessing a Collection via for-each for loop </vt:lpstr>
      <vt:lpstr>Iterator vs ListIterator</vt:lpstr>
      <vt:lpstr>Iterator vs ListIterator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OOP MODLE 4</dc:title>
  <dc:creator>Mithu Mery George Toc H</dc:creator>
  <cp:lastModifiedBy>Eldhose P Sim Toc H</cp:lastModifiedBy>
  <cp:revision>40</cp:revision>
  <dcterms:created xsi:type="dcterms:W3CDTF">2020-10-22T07:12:01Z</dcterms:created>
  <dcterms:modified xsi:type="dcterms:W3CDTF">2022-11-22T04:05:16Z</dcterms:modified>
</cp:coreProperties>
</file>