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8" r:id="rId2"/>
    <p:sldId id="259" r:id="rId3"/>
    <p:sldId id="305" r:id="rId4"/>
    <p:sldId id="381" r:id="rId5"/>
    <p:sldId id="285" r:id="rId6"/>
    <p:sldId id="308" r:id="rId7"/>
    <p:sldId id="286" r:id="rId8"/>
    <p:sldId id="309" r:id="rId9"/>
    <p:sldId id="310" r:id="rId10"/>
    <p:sldId id="312" r:id="rId11"/>
    <p:sldId id="311" r:id="rId12"/>
    <p:sldId id="301" r:id="rId13"/>
    <p:sldId id="302" r:id="rId14"/>
    <p:sldId id="382" r:id="rId15"/>
    <p:sldId id="383" r:id="rId16"/>
    <p:sldId id="287" r:id="rId17"/>
    <p:sldId id="307" r:id="rId18"/>
    <p:sldId id="313" r:id="rId19"/>
    <p:sldId id="289" r:id="rId20"/>
    <p:sldId id="314" r:id="rId21"/>
    <p:sldId id="315" r:id="rId22"/>
    <p:sldId id="316" r:id="rId23"/>
    <p:sldId id="317" r:id="rId24"/>
    <p:sldId id="318" r:id="rId25"/>
    <p:sldId id="260" r:id="rId26"/>
    <p:sldId id="261" r:id="rId27"/>
    <p:sldId id="291" r:id="rId28"/>
    <p:sldId id="319" r:id="rId29"/>
    <p:sldId id="320" r:id="rId30"/>
    <p:sldId id="321" r:id="rId31"/>
    <p:sldId id="323" r:id="rId32"/>
    <p:sldId id="324" r:id="rId33"/>
    <p:sldId id="325" r:id="rId34"/>
    <p:sldId id="327" r:id="rId35"/>
    <p:sldId id="329" r:id="rId36"/>
    <p:sldId id="293" r:id="rId37"/>
    <p:sldId id="294" r:id="rId38"/>
    <p:sldId id="295" r:id="rId39"/>
    <p:sldId id="265" r:id="rId40"/>
    <p:sldId id="296" r:id="rId41"/>
    <p:sldId id="297" r:id="rId42"/>
    <p:sldId id="332" r:id="rId43"/>
    <p:sldId id="333" r:id="rId44"/>
    <p:sldId id="266" r:id="rId45"/>
    <p:sldId id="334" r:id="rId46"/>
    <p:sldId id="335" r:id="rId47"/>
    <p:sldId id="336" r:id="rId48"/>
    <p:sldId id="337" r:id="rId49"/>
    <p:sldId id="339" r:id="rId50"/>
    <p:sldId id="380" r:id="rId51"/>
    <p:sldId id="341" r:id="rId52"/>
    <p:sldId id="342" r:id="rId53"/>
    <p:sldId id="344" r:id="rId54"/>
    <p:sldId id="343" r:id="rId55"/>
    <p:sldId id="346" r:id="rId56"/>
    <p:sldId id="347" r:id="rId57"/>
    <p:sldId id="348" r:id="rId58"/>
    <p:sldId id="349" r:id="rId59"/>
    <p:sldId id="352" r:id="rId60"/>
    <p:sldId id="355" r:id="rId61"/>
    <p:sldId id="356" r:id="rId62"/>
    <p:sldId id="358" r:id="rId63"/>
    <p:sldId id="359" r:id="rId64"/>
    <p:sldId id="360" r:id="rId65"/>
    <p:sldId id="367" r:id="rId66"/>
    <p:sldId id="368" r:id="rId67"/>
    <p:sldId id="369" r:id="rId68"/>
    <p:sldId id="370" r:id="rId69"/>
    <p:sldId id="371" r:id="rId70"/>
    <p:sldId id="372" r:id="rId71"/>
    <p:sldId id="375" r:id="rId72"/>
    <p:sldId id="376" r:id="rId73"/>
    <p:sldId id="377" r:id="rId74"/>
    <p:sldId id="283" r:id="rId75"/>
    <p:sldId id="361" r:id="rId76"/>
    <p:sldId id="362" r:id="rId77"/>
    <p:sldId id="363" r:id="rId78"/>
    <p:sldId id="365" r:id="rId79"/>
    <p:sldId id="366" r:id="rId80"/>
    <p:sldId id="373" r:id="rId81"/>
    <p:sldId id="374" r:id="rId82"/>
    <p:sldId id="284" r:id="rId83"/>
    <p:sldId id="304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5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1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3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015CAC-14AF-435E-A27E-D332CED5B3B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2C79-A5EE-4325-9300-5E3B0939C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0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129/how-to-create-immutable-class-in-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0729"/>
            <a:ext cx="7543800" cy="3518247"/>
          </a:xfrm>
        </p:spPr>
        <p:txBody>
          <a:bodyPr/>
          <a:lstStyle/>
          <a:p>
            <a:r>
              <a:rPr lang="en-US" dirty="0"/>
              <a:t>CST205 OOP –STRINGS IN JAVA –MODULE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5"/>
    </mc:Choice>
    <mc:Fallback xmlns="">
      <p:transition spd="slow" advTm="76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15" y="116632"/>
            <a:ext cx="8970885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i="0" u="sng" strike="noStrike" baseline="0" dirty="0">
                <a:latin typeface="FranklinGothic-DemiCnd"/>
              </a:rPr>
              <a:t>The 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798990"/>
            <a:ext cx="10972800" cy="57983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rgbClr val="231F20"/>
                </a:solidFill>
                <a:latin typeface="Palatino-Roman"/>
              </a:rPr>
              <a:t>T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he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Palatino-Bold"/>
              </a:rPr>
              <a:t>String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alatino-Roman"/>
              </a:rPr>
              <a:t>class provides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constructors that initialize a string when given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alatino-Bold"/>
              </a:rPr>
              <a:t>byte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array.</a:t>
            </a:r>
            <a:endParaRPr lang="en-IN" sz="1800" b="0" i="0" u="none" strike="noStrike" baseline="0" dirty="0">
              <a:latin typeface="Palatino-Roman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FF0000"/>
                </a:solidFill>
                <a:latin typeface="Palatino-Roman"/>
              </a:rPr>
              <a:t>		</a:t>
            </a: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String(byte </a:t>
            </a:r>
            <a:r>
              <a:rPr lang="en-IN" sz="1800" b="1" i="1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Palatino-Italic"/>
              </a:rPr>
              <a:t>asciiChars</a:t>
            </a: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[ ])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		String(byte </a:t>
            </a:r>
            <a:r>
              <a:rPr lang="en-IN" sz="1800" b="1" i="1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Palatino-Italic"/>
              </a:rPr>
              <a:t>asciiChars</a:t>
            </a: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[ ], int </a:t>
            </a:r>
            <a:r>
              <a:rPr lang="en-IN" sz="1800" b="1" i="1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Palatino-Italic"/>
              </a:rPr>
              <a:t>startIndex</a:t>
            </a: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, int </a:t>
            </a:r>
            <a:r>
              <a:rPr lang="en-IN" sz="1800" b="1" i="1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Palatino-Italic"/>
              </a:rPr>
              <a:t>numChars</a:t>
            </a:r>
            <a:r>
              <a:rPr lang="en-IN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Here, </a:t>
            </a:r>
            <a:r>
              <a:rPr lang="en-US" sz="1800" b="0" i="1" u="none" strike="noStrike" baseline="0" dirty="0" err="1">
                <a:latin typeface="Palatino-Italic"/>
              </a:rPr>
              <a:t>asciiChars</a:t>
            </a:r>
            <a:r>
              <a:rPr lang="en-US" sz="1800" b="0" i="1" u="none" strike="noStrike" baseline="0" dirty="0">
                <a:latin typeface="Palatino-Italic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specifies the array of bytes. The second form allows you to specify a subrange.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In each of these constructors, </a:t>
            </a:r>
            <a:r>
              <a:rPr lang="en-US" sz="1800" b="1" i="0" u="none" strike="noStrike" baseline="0" dirty="0">
                <a:latin typeface="Palatino-Roman"/>
              </a:rPr>
              <a:t>the byte-to-character conversion is done </a:t>
            </a:r>
            <a:r>
              <a:rPr lang="en-US" sz="1800" b="0" i="0" u="none" strike="noStrike" baseline="0" dirty="0">
                <a:latin typeface="Palatino-Roman"/>
              </a:rPr>
              <a:t>by using the default character encoding of the platform.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highlight>
                  <a:srgbClr val="00FFFF"/>
                </a:highlight>
                <a:latin typeface="Courier"/>
              </a:rPr>
              <a:t>// Construct string from subset of char array.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class </a:t>
            </a:r>
            <a:r>
              <a:rPr lang="en-IN" sz="1800" b="1" i="0" u="none" strike="noStrike" baseline="0" dirty="0" err="1">
                <a:latin typeface="Courier"/>
              </a:rPr>
              <a:t>SubStringCons</a:t>
            </a:r>
            <a:r>
              <a:rPr lang="en-IN" sz="1800" b="1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latin typeface="Courier"/>
              </a:rPr>
              <a:t>args</a:t>
            </a:r>
            <a:r>
              <a:rPr lang="en-US" sz="1800" b="1" i="0" u="none" strike="noStrike" baseline="0" dirty="0">
                <a:latin typeface="Courier"/>
              </a:rPr>
              <a:t>[])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highlight>
                  <a:srgbClr val="FFFF00"/>
                </a:highlight>
                <a:latin typeface="Courier"/>
              </a:rPr>
              <a:t>byte ascii[] = {65, 66, 67, 68, 69, 70 }</a:t>
            </a:r>
            <a:r>
              <a:rPr lang="it-IT" sz="1800" b="1" i="0" u="none" strike="noStrike" baseline="0" dirty="0">
                <a:latin typeface="Courier"/>
              </a:rPr>
              <a:t>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s1 = new String(ascii);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(s1);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s2 = new String(ascii, 2, 3);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(s2);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}}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8F21C-3377-4835-94A4-CD55F7CE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63995"/>
            <a:ext cx="595650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0"/>
    </mc:Choice>
    <mc:Fallback xmlns="">
      <p:transition spd="slow" advTm="591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116632"/>
            <a:ext cx="9041907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i="0" u="sng" strike="noStrike" baseline="0" dirty="0">
                <a:latin typeface="FranklinGothic-DemiCnd"/>
              </a:rPr>
              <a:t>The 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923278"/>
            <a:ext cx="10972800" cy="56740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// Construct one String from another.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class </a:t>
            </a:r>
            <a:r>
              <a:rPr lang="en-IN" sz="1800" b="1" i="0" u="none" strike="noStrike" baseline="0" dirty="0" err="1">
                <a:latin typeface="Courier"/>
              </a:rPr>
              <a:t>MakeString</a:t>
            </a:r>
            <a:r>
              <a:rPr lang="en-IN" sz="1800" b="1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latin typeface="Courier"/>
              </a:rPr>
              <a:t>args</a:t>
            </a:r>
            <a:r>
              <a:rPr lang="en-US" sz="1800" b="1" i="0" u="none" strike="noStrike" baseline="0" dirty="0">
                <a:latin typeface="Courier"/>
              </a:rPr>
              <a:t>[]) {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char c[] = {'J', 'a', 'v', 'a'};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s1 = new String(c);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highlight>
                  <a:srgbClr val="00FFFF"/>
                </a:highlight>
                <a:latin typeface="Courier"/>
              </a:rPr>
              <a:t>String s2 = new String(s1);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(s1);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(s2);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output from this program is as follows: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Java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Java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0"/>
    </mc:Choice>
    <mc:Fallback xmlns="">
      <p:transition spd="slow" advTm="591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4" y="274638"/>
            <a:ext cx="9006396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Immutable String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47" y="836712"/>
            <a:ext cx="11052700" cy="5439801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In java, </a:t>
            </a:r>
            <a:r>
              <a:rPr lang="en-IN" sz="2000" b="1" dirty="0"/>
              <a:t>string objects are immutable</a:t>
            </a:r>
            <a:r>
              <a:rPr lang="en-IN" sz="2000" dirty="0"/>
              <a:t>.</a:t>
            </a:r>
          </a:p>
          <a:p>
            <a:r>
              <a:rPr lang="en-IN" sz="2000" dirty="0"/>
              <a:t> Immutable simply means unmodifiable or unchangeable.</a:t>
            </a:r>
          </a:p>
          <a:p>
            <a:r>
              <a:rPr lang="en-IN" sz="2000" dirty="0"/>
              <a:t>Once string object is created its data or state can't be changed but a new string object is created.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IN" sz="2400" b="1" dirty="0"/>
              <a:t>class</a:t>
            </a:r>
            <a:r>
              <a:rPr lang="en-IN" sz="2400" dirty="0"/>
              <a:t> </a:t>
            </a:r>
            <a:r>
              <a:rPr lang="en-IN" sz="2400" dirty="0" err="1">
                <a:solidFill>
                  <a:srgbClr val="00B050"/>
                </a:solidFill>
              </a:rPr>
              <a:t>Testimmutablestring</a:t>
            </a:r>
            <a:r>
              <a:rPr lang="en-IN" sz="2400" dirty="0"/>
              <a:t>{  </a:t>
            </a:r>
          </a:p>
          <a:p>
            <a:pPr marL="114300" indent="0">
              <a:buNone/>
            </a:pPr>
            <a:r>
              <a:rPr lang="en-IN" sz="2400" dirty="0"/>
              <a:t>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</a:t>
            </a:r>
            <a:r>
              <a:rPr lang="en-IN" sz="2400" dirty="0" err="1"/>
              <a:t>args</a:t>
            </a:r>
            <a:r>
              <a:rPr lang="en-IN" sz="2400" dirty="0"/>
              <a:t>[]){  </a:t>
            </a:r>
          </a:p>
          <a:p>
            <a:pPr marL="114300" indent="0">
              <a:buNone/>
            </a:pPr>
            <a:r>
              <a:rPr lang="en-IN" sz="2400" dirty="0"/>
              <a:t>   String s="Sachin";  </a:t>
            </a:r>
          </a:p>
          <a:p>
            <a:pPr marL="114300" indent="0">
              <a:buNone/>
            </a:pPr>
            <a:r>
              <a:rPr lang="en-IN" sz="2400" dirty="0"/>
              <a:t>   </a:t>
            </a:r>
            <a:r>
              <a:rPr lang="en-IN" sz="2400" dirty="0" err="1"/>
              <a:t>s.</a:t>
            </a:r>
            <a:r>
              <a:rPr lang="en-IN" sz="2400" dirty="0" err="1">
                <a:highlight>
                  <a:srgbClr val="FFFF00"/>
                </a:highlight>
              </a:rPr>
              <a:t>concat</a:t>
            </a:r>
            <a:r>
              <a:rPr lang="en-IN" sz="2400" dirty="0"/>
              <a:t>(" Tendulkar");//</a:t>
            </a:r>
            <a:r>
              <a:rPr lang="en-IN" sz="2400" dirty="0" err="1"/>
              <a:t>concat</a:t>
            </a:r>
            <a:r>
              <a:rPr lang="en-IN" sz="2400" dirty="0"/>
              <a:t>() method appends the string at the end  </a:t>
            </a:r>
          </a:p>
          <a:p>
            <a:pPr marL="114300" indent="0">
              <a:buNone/>
            </a:pPr>
            <a:r>
              <a:rPr lang="en-IN" sz="2400" dirty="0"/>
              <a:t>   </a:t>
            </a:r>
            <a:r>
              <a:rPr lang="en-IN" sz="2400" dirty="0" err="1"/>
              <a:t>System.out.println</a:t>
            </a:r>
            <a:r>
              <a:rPr lang="en-IN" sz="2400" dirty="0"/>
              <a:t>(s);//will print Sachin because strings are immutable objects  </a:t>
            </a:r>
          </a:p>
          <a:p>
            <a:pPr marL="114300" indent="0">
              <a:buNone/>
            </a:pPr>
            <a:r>
              <a:rPr lang="en-IN" sz="2400" dirty="0"/>
              <a:t> }  </a:t>
            </a:r>
          </a:p>
          <a:p>
            <a:pPr marL="114300" indent="0">
              <a:buNone/>
            </a:pPr>
            <a:r>
              <a:rPr lang="en-IN" sz="2400" dirty="0"/>
              <a:t>}  </a:t>
            </a:r>
          </a:p>
          <a:p>
            <a:pPr marL="114300" indent="0">
              <a:buNone/>
            </a:pPr>
            <a:r>
              <a:rPr lang="en-IN" sz="2000" dirty="0"/>
              <a:t>Output: Sachin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9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39"/>
    </mc:Choice>
    <mc:Fallback xmlns="">
      <p:transition spd="slow" advTm="608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60648"/>
            <a:ext cx="7848872" cy="608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0"/>
    </mc:Choice>
    <mc:Fallback xmlns="">
      <p:transition spd="slow" advTm="335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4EA3-ACF8-5D1D-9CC1-F4B10716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654518"/>
            <a:ext cx="9056089" cy="5085509"/>
          </a:xfrm>
        </p:spPr>
        <p:txBody>
          <a:bodyPr>
            <a:noAutofit/>
          </a:bodyPr>
          <a:lstStyle/>
          <a:p>
            <a:r>
              <a:rPr lang="en-IN" sz="2500" dirty="0"/>
              <a:t>class Testimmutablestring1{  </a:t>
            </a:r>
          </a:p>
          <a:p>
            <a:r>
              <a:rPr lang="en-IN" sz="2500" dirty="0"/>
              <a:t> public static void main(String </a:t>
            </a:r>
            <a:r>
              <a:rPr lang="en-IN" sz="2500" dirty="0" err="1"/>
              <a:t>args</a:t>
            </a:r>
            <a:r>
              <a:rPr lang="en-IN" sz="2500" dirty="0"/>
              <a:t>[]){  </a:t>
            </a:r>
          </a:p>
          <a:p>
            <a:r>
              <a:rPr lang="en-IN" sz="2500" dirty="0"/>
              <a:t>   String s="Sachin";  </a:t>
            </a:r>
          </a:p>
          <a:p>
            <a:r>
              <a:rPr lang="en-IN" sz="2500" dirty="0"/>
              <a:t>   </a:t>
            </a:r>
            <a:r>
              <a:rPr lang="en-IN" sz="2500" dirty="0">
                <a:highlight>
                  <a:srgbClr val="FFFF00"/>
                </a:highlight>
              </a:rPr>
              <a:t>s=</a:t>
            </a:r>
            <a:r>
              <a:rPr lang="en-IN" sz="2500" dirty="0" err="1">
                <a:highlight>
                  <a:srgbClr val="FFFF00"/>
                </a:highlight>
              </a:rPr>
              <a:t>s.concat</a:t>
            </a:r>
            <a:r>
              <a:rPr lang="en-IN" sz="2500" dirty="0">
                <a:highlight>
                  <a:srgbClr val="FFFF00"/>
                </a:highlight>
              </a:rPr>
              <a:t>(" Tendulkar");  </a:t>
            </a:r>
          </a:p>
          <a:p>
            <a:r>
              <a:rPr lang="en-IN" sz="2500" dirty="0"/>
              <a:t>   </a:t>
            </a:r>
            <a:r>
              <a:rPr lang="en-IN" sz="2500" dirty="0" err="1"/>
              <a:t>System.out.println</a:t>
            </a:r>
            <a:r>
              <a:rPr lang="en-IN" sz="2500" dirty="0"/>
              <a:t>(s);  </a:t>
            </a:r>
          </a:p>
          <a:p>
            <a:r>
              <a:rPr lang="en-IN" sz="2500" dirty="0"/>
              <a:t> }  </a:t>
            </a:r>
          </a:p>
          <a:p>
            <a:r>
              <a:rPr lang="en-IN" sz="25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DFD23-A5E6-DED7-FBF5-0AEBB104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19" y="2723949"/>
            <a:ext cx="6460171" cy="35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8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263D-D7EA-C312-8FDE-8391FB59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5" y="1183908"/>
            <a:ext cx="10462661" cy="515914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610B4B"/>
                </a:solidFill>
                <a:effectLst/>
                <a:latin typeface="erdana"/>
              </a:rPr>
              <a:t>Why String objects are immutable in Java?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As Java uses the concept of String literal. Suppose there are 5 reference variables, all refer to one object "Sachin". 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If one reference variable changes the value of the object, it will be affected by all the reference variables. 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That is why String objects are immutable in Java.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0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188640"/>
            <a:ext cx="9650029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5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25"/>
    </mc:Choice>
    <mc:Fallback xmlns="">
      <p:transition spd="slow" advTm="2342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37351" y="116632"/>
            <a:ext cx="9263849" cy="540316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177553" y="764705"/>
            <a:ext cx="11345663" cy="590465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en-US" sz="2400" b="1" u="sng" dirty="0"/>
              <a:t>STRING LENGTH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length of a string is the number of characters that it contains. To obtain this value, call the</a:t>
            </a:r>
          </a:p>
          <a:p>
            <a:pPr algn="l"/>
            <a:r>
              <a:rPr lang="en-IN" sz="1800" b="1" i="0" u="none" strike="noStrike" baseline="0" dirty="0">
                <a:latin typeface="Palatino-Bold"/>
              </a:rPr>
              <a:t>length( ) </a:t>
            </a:r>
            <a:r>
              <a:rPr lang="en-IN" sz="1800" b="0" i="0" u="none" strike="noStrike" baseline="0" dirty="0">
                <a:latin typeface="Palatino-Roman"/>
              </a:rPr>
              <a:t>method, shown here:  </a:t>
            </a:r>
            <a:r>
              <a:rPr lang="en-IN" sz="1800" b="0" i="0" u="none" strike="noStrike" baseline="0" dirty="0">
                <a:highlight>
                  <a:srgbClr val="FF00FF"/>
                </a:highlight>
                <a:latin typeface="Palatino-Roman"/>
              </a:rPr>
              <a:t>int length( ) </a:t>
            </a:r>
            <a:endParaRPr lang="en-IN" altLang="en-US" dirty="0">
              <a:highlight>
                <a:srgbClr val="FF00FF"/>
              </a:highlight>
              <a:latin typeface="Palatino-Roman"/>
            </a:endParaRPr>
          </a:p>
          <a:p>
            <a:pPr algn="l"/>
            <a:r>
              <a:rPr lang="en-US" altLang="en-US" dirty="0" err="1">
                <a:solidFill>
                  <a:srgbClr val="FF0000"/>
                </a:solidFill>
              </a:rPr>
              <a:t>Eg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System.out.println</a:t>
            </a:r>
            <a:r>
              <a:rPr lang="en-US" altLang="en-US" dirty="0">
                <a:solidFill>
                  <a:srgbClr val="FF0000"/>
                </a:solidFill>
                <a:highlight>
                  <a:srgbClr val="00FFFF"/>
                </a:highlight>
              </a:rPr>
              <a:t>(“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00FFFF"/>
                </a:highlight>
              </a:rPr>
              <a:t>Hello”.length</a:t>
            </a:r>
            <a:r>
              <a:rPr lang="en-US" altLang="en-US" dirty="0">
                <a:solidFill>
                  <a:srgbClr val="FF0000"/>
                </a:solidFill>
                <a:highlight>
                  <a:srgbClr val="00FFFF"/>
                </a:highlight>
              </a:rPr>
              <a:t>());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StringDemo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	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palindrome = "Dot saw I was Tod"; 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palindrome.length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("String Length " +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}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2000" dirty="0"/>
              <a:t>Output</a:t>
            </a:r>
          </a:p>
          <a:p>
            <a:pPr marL="114300" indent="0">
              <a:buNone/>
            </a:pPr>
            <a:r>
              <a:rPr lang="en-IN" sz="2000" b="1" dirty="0"/>
              <a:t>String Length is : 17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59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37351" y="116632"/>
            <a:ext cx="9263849" cy="540316"/>
          </a:xfrm>
        </p:spPr>
        <p:txBody>
          <a:bodyPr>
            <a:noAutofit/>
          </a:bodyPr>
          <a:lstStyle/>
          <a:p>
            <a:r>
              <a:rPr lang="en-IN" sz="3200" b="1" i="0" u="none" strike="noStrike" baseline="0" dirty="0">
                <a:latin typeface="FranklinGothic-DemiCnd"/>
              </a:rPr>
              <a:t>Special String Operations</a:t>
            </a:r>
            <a:endParaRPr lang="en-US" altLang="en-US" sz="4400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177553" y="764705"/>
            <a:ext cx="11345663" cy="590465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IN" sz="2800" b="1" i="0" u="none" strike="noStrike" baseline="0" dirty="0">
                <a:latin typeface="FranklinGothic-DemiCnd"/>
              </a:rPr>
              <a:t>String Literals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Palatino-Roman"/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ourier"/>
              </a:rPr>
              <a:t>char chars[] = { 'a', 'b', 'c' };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ourier"/>
              </a:rPr>
              <a:t>String s1 = new String(chars);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ourier"/>
              </a:rPr>
              <a:t>String s2 = "</a:t>
            </a:r>
            <a:r>
              <a:rPr lang="en-US" sz="2400" b="1" i="0" u="none" strike="noStrike" baseline="0" dirty="0" err="1">
                <a:latin typeface="Courier"/>
              </a:rPr>
              <a:t>abc</a:t>
            </a:r>
            <a:r>
              <a:rPr lang="en-US" sz="2400" b="1" i="0" u="none" strike="noStrike" baseline="0" dirty="0">
                <a:latin typeface="Courier"/>
              </a:rPr>
              <a:t>"; // use string literal</a:t>
            </a:r>
          </a:p>
          <a:p>
            <a:pPr marL="0" indent="0" algn="l">
              <a:buNone/>
            </a:pPr>
            <a:r>
              <a:rPr lang="en-IN" sz="2400" b="1" i="0" u="none" strike="noStrike" baseline="0" dirty="0" err="1">
                <a:highlight>
                  <a:srgbClr val="FFFF00"/>
                </a:highlight>
                <a:latin typeface="Courier"/>
              </a:rPr>
              <a:t>System.out.println</a:t>
            </a:r>
            <a:r>
              <a:rPr lang="en-IN" sz="2400" b="1" i="0" u="none" strike="noStrike" baseline="0" dirty="0">
                <a:highlight>
                  <a:srgbClr val="FFFF00"/>
                </a:highlight>
                <a:latin typeface="Courier"/>
              </a:rPr>
              <a:t>("</a:t>
            </a:r>
            <a:r>
              <a:rPr lang="en-IN" sz="2400" b="1" i="0" u="none" strike="noStrike" baseline="0" dirty="0" err="1">
                <a:highlight>
                  <a:srgbClr val="FFFF00"/>
                </a:highlight>
                <a:latin typeface="Courier"/>
              </a:rPr>
              <a:t>abc</a:t>
            </a:r>
            <a:r>
              <a:rPr lang="en-IN" sz="2400" b="1" i="0" u="none" strike="noStrike" baseline="0" dirty="0">
                <a:highlight>
                  <a:srgbClr val="FFFF00"/>
                </a:highlight>
                <a:latin typeface="Courier"/>
              </a:rPr>
              <a:t>".length());</a:t>
            </a:r>
          </a:p>
          <a:p>
            <a:pPr marL="0" indent="0" algn="l">
              <a:buNone/>
            </a:pPr>
            <a:endParaRPr lang="en-IN" altLang="en-US" sz="2400" b="1" dirty="0">
              <a:latin typeface="Courier"/>
            </a:endParaRPr>
          </a:p>
          <a:p>
            <a:pPr marL="0" indent="0" algn="l">
              <a:buNone/>
            </a:pPr>
            <a:r>
              <a:rPr lang="en-IN" altLang="en-US" sz="2400" b="1" dirty="0">
                <a:latin typeface="Courier"/>
              </a:rPr>
              <a:t>Or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latin typeface="Courier"/>
              </a:rPr>
              <a:t>char chars[] = { 'a', 'b', 'c' };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latin typeface="Courier"/>
              </a:rPr>
              <a:t>String s1 = new String(chars);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latin typeface="Courier"/>
              </a:rPr>
              <a:t>String s2 = "</a:t>
            </a:r>
            <a:r>
              <a:rPr lang="en-US" sz="2800" b="1" i="0" u="none" strike="noStrike" baseline="0" dirty="0" err="1">
                <a:latin typeface="Courier"/>
              </a:rPr>
              <a:t>abc</a:t>
            </a:r>
            <a:r>
              <a:rPr lang="en-US" sz="2800" b="1" i="0" u="none" strike="noStrike" baseline="0" dirty="0">
                <a:latin typeface="Courier"/>
              </a:rPr>
              <a:t>"; // use string literal</a:t>
            </a:r>
          </a:p>
          <a:p>
            <a:pPr marL="0" indent="0" algn="l">
              <a:buNone/>
            </a:pPr>
            <a:r>
              <a:rPr lang="en-IN" sz="2800" b="1" i="0" u="none" strike="noStrike" baseline="0" dirty="0" err="1">
                <a:highlight>
                  <a:srgbClr val="FFFF00"/>
                </a:highlight>
                <a:latin typeface="Courier"/>
              </a:rPr>
              <a:t>System.out.println</a:t>
            </a:r>
            <a:r>
              <a:rPr lang="en-IN" sz="2800" b="1" i="0" u="none" strike="noStrike" baseline="0" dirty="0">
                <a:highlight>
                  <a:srgbClr val="FFFF00"/>
                </a:highlight>
                <a:latin typeface="Courier"/>
              </a:rPr>
              <a:t>(s1.length());</a:t>
            </a:r>
          </a:p>
          <a:p>
            <a:pPr marL="0" indent="0" algn="l"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4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25623" y="188640"/>
            <a:ext cx="8775577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1196752"/>
            <a:ext cx="11842813" cy="554461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3200" b="1" i="0" u="sng" strike="noStrike" baseline="0" dirty="0">
                <a:latin typeface="FranklinGothic-DemiCnd"/>
              </a:rPr>
              <a:t>String Concatenation</a:t>
            </a:r>
          </a:p>
          <a:p>
            <a:pPr marL="114300" indent="0">
              <a:buNone/>
            </a:pPr>
            <a:r>
              <a:rPr lang="en-IN" sz="2800" dirty="0">
                <a:solidFill>
                  <a:srgbClr val="0070C0"/>
                </a:solidFill>
                <a:highlight>
                  <a:srgbClr val="FFFF00"/>
                </a:highlight>
              </a:rPr>
              <a:t>string1.concat(string2);</a:t>
            </a:r>
          </a:p>
          <a:p>
            <a:pPr marL="114300" indent="0">
              <a:buNone/>
            </a:pPr>
            <a:endParaRPr lang="en-IN" sz="2800" dirty="0">
              <a:solidFill>
                <a:srgbClr val="0070C0"/>
              </a:solidFill>
            </a:endParaRP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b="1" dirty="0"/>
              <a:t>The + operator is used to concatenate two or more strings.</a:t>
            </a:r>
          </a:p>
          <a:p>
            <a:pPr algn="just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: String </a:t>
            </a:r>
            <a:r>
              <a:rPr lang="en-US" altLang="en-US" sz="2800" dirty="0" err="1"/>
              <a:t>myname</a:t>
            </a:r>
            <a:r>
              <a:rPr lang="en-US" altLang="en-US" sz="2800" dirty="0"/>
              <a:t> = “Harry”</a:t>
            </a:r>
          </a:p>
          <a:p>
            <a:pPr algn="just">
              <a:buFontTx/>
              <a:buNone/>
            </a:pPr>
            <a:r>
              <a:rPr lang="en-US" altLang="en-US" sz="2800" dirty="0"/>
              <a:t>		String str = “My name is” + </a:t>
            </a:r>
            <a:r>
              <a:rPr lang="en-US" altLang="en-US" sz="2800" dirty="0" err="1"/>
              <a:t>myname</a:t>
            </a:r>
            <a:r>
              <a:rPr lang="en-US" altLang="en-US" sz="2800" dirty="0"/>
              <a:t> + “.”;</a:t>
            </a:r>
          </a:p>
          <a:p>
            <a:pPr algn="just">
              <a:buFontTx/>
              <a:buNone/>
            </a:pPr>
            <a:endParaRPr lang="en-US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46" y="2533337"/>
            <a:ext cx="468052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5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82" y="150920"/>
            <a:ext cx="10058400" cy="1109709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3" y="1544716"/>
            <a:ext cx="11141475" cy="4195312"/>
          </a:xfrm>
        </p:spPr>
        <p:txBody>
          <a:bodyPr>
            <a:normAutofit/>
          </a:bodyPr>
          <a:lstStyle/>
          <a:p>
            <a:r>
              <a:rPr lang="en-US" sz="2800" dirty="0"/>
              <a:t>To understand the significance of String class in java.</a:t>
            </a:r>
          </a:p>
          <a:p>
            <a:r>
              <a:rPr lang="en-US" sz="2800" dirty="0"/>
              <a:t>To illustrate methods of String class.</a:t>
            </a:r>
          </a:p>
          <a:p>
            <a:r>
              <a:rPr lang="en-US" sz="2800" dirty="0"/>
              <a:t>To explore </a:t>
            </a:r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class,a</a:t>
            </a:r>
            <a:r>
              <a:rPr lang="en-US" sz="2800" dirty="0"/>
              <a:t> peer class of String.</a:t>
            </a:r>
          </a:p>
          <a:p>
            <a:r>
              <a:rPr lang="en-US" sz="2800" dirty="0"/>
              <a:t>To compare the </a:t>
            </a:r>
            <a:r>
              <a:rPr lang="en-US" sz="2800" dirty="0" err="1"/>
              <a:t>StringBuffer</a:t>
            </a:r>
            <a:r>
              <a:rPr lang="en-US" sz="2800" dirty="0"/>
              <a:t> class and  String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54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40"/>
    </mc:Choice>
    <mc:Fallback xmlns="">
      <p:transition spd="slow" advTm="397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25623" y="188640"/>
            <a:ext cx="10351363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 </a:t>
            </a:r>
            <a:r>
              <a:rPr lang="en-IN" sz="2800" b="1" i="0" u="sng" strike="noStrike" baseline="0" dirty="0">
                <a:latin typeface="FranklinGothic-DemiCnd"/>
              </a:rPr>
              <a:t>String Concatenation</a:t>
            </a:r>
            <a:br>
              <a:rPr lang="en-IN" sz="2800" b="1" i="0" u="sng" strike="noStrike" baseline="0" dirty="0">
                <a:latin typeface="FranklinGothic-DemiCnd"/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1196752"/>
            <a:ext cx="11842813" cy="55446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String age = "9";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 = "He is " + age + " years old.";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(s);</a:t>
            </a:r>
          </a:p>
          <a:p>
            <a:pPr algn="l"/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This displays the string “He is 9 years old.”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highlight>
                <a:srgbClr val="00FFFF"/>
              </a:highlight>
              <a:latin typeface="Palatino-Roman"/>
            </a:endParaRPr>
          </a:p>
          <a:p>
            <a:pPr marL="0" indent="0" algn="l">
              <a:buNone/>
            </a:pPr>
            <a:r>
              <a:rPr lang="en-US" sz="2000" b="1" i="0" u="sng" strike="noStrike" baseline="0" dirty="0">
                <a:latin typeface="FranklinGothic-DemiCnd"/>
              </a:rPr>
              <a:t>String Concatenation with Other Data Types</a:t>
            </a:r>
            <a:endParaRPr lang="en-US" sz="2000" b="1" i="0" u="sng" strike="noStrike" baseline="0" dirty="0">
              <a:latin typeface="Palatino-Roman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int age = 9;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 = "He is " + age + " years old.";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(s);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This is because 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Palatino-Bold"/>
              </a:rPr>
              <a:t>int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Palatino-Roman"/>
              </a:rPr>
              <a:t>value in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Palatino-Bold"/>
              </a:rPr>
              <a:t>age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Palatino-Roman"/>
              </a:rPr>
              <a:t>is automatically converted into its string representation within a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object. This string is then concatenated as before.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compiler will convert an operand to its string equivalent whenever the other operand of the </a:t>
            </a:r>
            <a:r>
              <a:rPr lang="en-US" sz="1800" b="1" i="0" u="none" strike="noStrike" baseline="0" dirty="0">
                <a:latin typeface="Palatino-Bold"/>
              </a:rPr>
              <a:t>+ </a:t>
            </a:r>
            <a:r>
              <a:rPr lang="en-US" sz="1800" b="0" i="0" u="none" strike="noStrike" baseline="0" dirty="0">
                <a:latin typeface="Palatino-Roman"/>
              </a:rPr>
              <a:t>is an</a:t>
            </a:r>
          </a:p>
          <a:p>
            <a:pPr algn="l"/>
            <a:r>
              <a:rPr lang="en-IN" sz="1800" b="0" i="0" u="none" strike="noStrike" baseline="0" dirty="0">
                <a:latin typeface="Palatino-Roman"/>
              </a:rPr>
              <a:t>instance of </a:t>
            </a:r>
            <a:r>
              <a:rPr lang="en-IN" sz="1800" b="1" i="0" u="none" strike="noStrike" baseline="0" dirty="0">
                <a:latin typeface="Palatino-Bold"/>
              </a:rPr>
              <a:t>String</a:t>
            </a:r>
            <a:r>
              <a:rPr lang="en-IN" sz="1800" b="0" i="0" u="none" strike="noStrike" baseline="0" dirty="0">
                <a:latin typeface="Palatino-Roman"/>
              </a:rPr>
              <a:t>.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33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30819" y="188640"/>
            <a:ext cx="11105966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 -</a:t>
            </a:r>
            <a:r>
              <a:rPr lang="en-IN" sz="2800" b="1" i="0" u="sng" strike="noStrike" baseline="0" dirty="0">
                <a:latin typeface="FranklinGothic-DemiCnd"/>
              </a:rPr>
              <a:t>String Concatenation</a:t>
            </a:r>
            <a:br>
              <a:rPr lang="en-IN" sz="2800" b="1" i="0" u="sng" strike="noStrike" baseline="0" dirty="0">
                <a:latin typeface="FranklinGothic-DemiCnd"/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1196752"/>
            <a:ext cx="11842813" cy="55446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latin typeface="Courier"/>
              </a:rPr>
              <a:t>String s = "four: " + 2 + 2;</a:t>
            </a:r>
          </a:p>
          <a:p>
            <a:pPr marL="0" indent="0" algn="l">
              <a:buNone/>
            </a:pPr>
            <a:r>
              <a:rPr lang="en-IN" sz="2000" b="1" i="0" u="none" strike="noStrike" baseline="0" dirty="0" err="1">
                <a:latin typeface="Courier"/>
              </a:rPr>
              <a:t>System.out.println</a:t>
            </a:r>
            <a:r>
              <a:rPr lang="en-IN" sz="2000" b="1" i="0" u="none" strike="noStrike" baseline="0" dirty="0">
                <a:latin typeface="Courier"/>
              </a:rPr>
              <a:t>(s);</a:t>
            </a:r>
          </a:p>
          <a:p>
            <a:pPr algn="l"/>
            <a:r>
              <a:rPr lang="en-IN" sz="2000" b="0" i="0" u="none" strike="noStrike" baseline="0" dirty="0">
                <a:solidFill>
                  <a:srgbClr val="FF0000"/>
                </a:solidFill>
                <a:latin typeface="Palatino-Roman"/>
              </a:rPr>
              <a:t>This fragment displays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Courier"/>
              </a:rPr>
              <a:t>four: 22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Palatino-Roman"/>
              </a:rPr>
              <a:t>rather than the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Courier"/>
              </a:rPr>
              <a:t>four: 4</a:t>
            </a:r>
          </a:p>
          <a:p>
            <a:pPr algn="l"/>
            <a:endParaRPr lang="en-IN" sz="2000" dirty="0">
              <a:solidFill>
                <a:srgbClr val="FF0000"/>
              </a:solidFill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Palatino-Roman"/>
              </a:rPr>
              <a:t>Operator precedence causes the concatenation of “four” with the string equivalent of 2 to take place first. This result is then concatenated with the string equivalent of 2 a second time. </a:t>
            </a:r>
          </a:p>
          <a:p>
            <a:pPr algn="l"/>
            <a:endParaRPr lang="en-US" sz="2000" dirty="0">
              <a:latin typeface="Palatino-Roman"/>
            </a:endParaRPr>
          </a:p>
          <a:p>
            <a:pPr algn="l"/>
            <a:r>
              <a:rPr lang="en-US" sz="2000" b="0" i="0" u="none" strike="noStrike" baseline="0" dirty="0">
                <a:latin typeface="Palatino-Roman"/>
              </a:rPr>
              <a:t>To complete the integer addition first, you must use </a:t>
            </a:r>
            <a:r>
              <a:rPr lang="en-IN" sz="2000" b="0" i="0" u="none" strike="noStrike" baseline="0" dirty="0">
                <a:latin typeface="Palatino-Roman"/>
              </a:rPr>
              <a:t>parentheses, like this: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Courier"/>
              </a:rPr>
              <a:t>	String s = "four: " +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Courier"/>
              </a:rPr>
              <a:t>(2 + 2);</a:t>
            </a:r>
          </a:p>
          <a:p>
            <a:pPr algn="l"/>
            <a:r>
              <a:rPr lang="en-US" sz="2000" b="1" i="0" u="none" strike="noStrike" baseline="0" dirty="0">
                <a:latin typeface="Palatino-Roman"/>
              </a:rPr>
              <a:t>Now </a:t>
            </a:r>
            <a:r>
              <a:rPr lang="en-US" sz="2000" b="1" i="0" u="none" strike="noStrike" baseline="0" dirty="0">
                <a:latin typeface="Palatino-Bold"/>
              </a:rPr>
              <a:t>s </a:t>
            </a:r>
            <a:r>
              <a:rPr lang="en-US" sz="2000" b="1" i="0" u="none" strike="noStrike" baseline="0" dirty="0">
                <a:latin typeface="Palatino-Roman"/>
              </a:rPr>
              <a:t>contains the string “four: 4”.</a:t>
            </a:r>
            <a:endParaRPr lang="en-IN" sz="2000" b="1" i="0" u="none" strike="noStrike" baseline="0" dirty="0">
              <a:solidFill>
                <a:srgbClr val="FF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44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30819" y="188640"/>
            <a:ext cx="11105966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 -</a:t>
            </a:r>
            <a:r>
              <a:rPr lang="en-IN" sz="2200" b="1" i="0" u="none" strike="noStrike" baseline="0" dirty="0">
                <a:latin typeface="FranklinGothic-DemiCnd"/>
              </a:rPr>
              <a:t>String Conversion and </a:t>
            </a:r>
            <a:r>
              <a:rPr lang="en-IN" sz="2200" b="1" i="0" u="none" strike="noStrike" baseline="0" dirty="0" err="1">
                <a:latin typeface="FranklinGothic-DemiCnd"/>
              </a:rPr>
              <a:t>toString</a:t>
            </a:r>
            <a:r>
              <a:rPr lang="en-IN" sz="2200" b="1" i="0" u="none" strike="noStrike" baseline="0" dirty="0">
                <a:latin typeface="FranklinGothic-DemiCnd"/>
              </a:rPr>
              <a:t>( )</a:t>
            </a:r>
            <a:br>
              <a:rPr lang="en-IN" sz="2800" b="1" i="0" u="sng" strike="noStrike" baseline="0" dirty="0">
                <a:latin typeface="FranklinGothic-DemiCnd"/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836712"/>
            <a:ext cx="11842813" cy="5904657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The </a:t>
            </a:r>
            <a:r>
              <a:rPr lang="en-US" sz="1800" b="1" i="0" u="none" strike="noStrike" baseline="0" dirty="0" err="1">
                <a:latin typeface="Palatino-Bold"/>
              </a:rPr>
              <a:t>toString</a:t>
            </a:r>
            <a:r>
              <a:rPr lang="en-US" sz="1800" b="1" i="0" u="none" strike="noStrike" baseline="0" dirty="0">
                <a:latin typeface="Palatino-Bold"/>
              </a:rPr>
              <a:t>( ) </a:t>
            </a:r>
            <a:r>
              <a:rPr lang="en-US" sz="1800" b="0" i="0" u="none" strike="noStrike" baseline="0" dirty="0">
                <a:latin typeface="Palatino-Roman"/>
              </a:rPr>
              <a:t>method has this general form:</a:t>
            </a:r>
          </a:p>
          <a:p>
            <a:pPr algn="l"/>
            <a:r>
              <a:rPr lang="en-IN" sz="2400" b="0" i="0" u="none" strike="noStrike" baseline="0" dirty="0">
                <a:highlight>
                  <a:srgbClr val="FF00FF"/>
                </a:highlight>
                <a:latin typeface="Palatino-Roman"/>
              </a:rPr>
              <a:t>String </a:t>
            </a:r>
            <a:r>
              <a:rPr lang="en-IN" sz="2400" b="0" i="0" u="none" strike="noStrike" baseline="0" dirty="0" err="1">
                <a:highlight>
                  <a:srgbClr val="FF00FF"/>
                </a:highlight>
                <a:latin typeface="Palatino-Roman"/>
              </a:rPr>
              <a:t>toString</a:t>
            </a:r>
            <a:r>
              <a:rPr lang="en-IN" sz="2400" b="0" i="0" u="none" strike="noStrike" baseline="0" dirty="0">
                <a:highlight>
                  <a:srgbClr val="FF00FF"/>
                </a:highlight>
                <a:latin typeface="Palatino-Roman"/>
              </a:rPr>
              <a:t>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To implement </a:t>
            </a:r>
            <a:r>
              <a:rPr lang="en-US" sz="1800" b="1" i="0" u="none" strike="noStrike" baseline="0" dirty="0" err="1">
                <a:latin typeface="Palatino-Bold"/>
              </a:rPr>
              <a:t>toString</a:t>
            </a:r>
            <a:r>
              <a:rPr lang="en-US" sz="1800" b="1" i="0" u="none" strike="noStrike" baseline="0" dirty="0">
                <a:latin typeface="Palatino-Bold"/>
              </a:rPr>
              <a:t>( )</a:t>
            </a:r>
            <a:r>
              <a:rPr lang="en-US" sz="1800" b="0" i="0" u="none" strike="noStrike" baseline="0" dirty="0">
                <a:latin typeface="Palatino-Roman"/>
              </a:rPr>
              <a:t>, simply return a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 that contains the human-readable string that appropriately describes an object of your class.</a:t>
            </a:r>
          </a:p>
          <a:p>
            <a:pPr algn="l"/>
            <a:r>
              <a:rPr lang="en-IN" sz="1800" b="1" i="0" u="none" strike="noStrike" baseline="0" dirty="0">
                <a:highlight>
                  <a:srgbClr val="00FFFF"/>
                </a:highlight>
                <a:latin typeface="Courier"/>
              </a:rPr>
              <a:t>// Override </a:t>
            </a:r>
            <a:r>
              <a:rPr lang="en-IN" sz="1800" b="1" i="0" u="none" strike="noStrike" baseline="0" dirty="0" err="1">
                <a:highlight>
                  <a:srgbClr val="00FFFF"/>
                </a:highlight>
                <a:latin typeface="Courier"/>
              </a:rPr>
              <a:t>toString</a:t>
            </a:r>
            <a:r>
              <a:rPr lang="en-IN" sz="1800" b="1" i="0" u="none" strike="noStrike" baseline="0" dirty="0">
                <a:highlight>
                  <a:srgbClr val="00FFFF"/>
                </a:highlight>
                <a:latin typeface="Courier"/>
              </a:rPr>
              <a:t>() for Box class.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class Box {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double width;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double height;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double depth;</a:t>
            </a:r>
          </a:p>
          <a:p>
            <a:pPr marL="0" indent="0" algn="l">
              <a:buNone/>
            </a:pPr>
            <a:r>
              <a:rPr lang="fr-FR" sz="1800" b="1" i="0" u="none" strike="noStrike" baseline="0" dirty="0">
                <a:latin typeface="Courier"/>
              </a:rPr>
              <a:t>	Box(double w, double h, double d) {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	width = w;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	height = h;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	depth = d;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	}</a:t>
            </a:r>
          </a:p>
          <a:p>
            <a:pPr algn="l"/>
            <a:endParaRPr lang="en-IN" sz="2800" b="1" i="0" u="none" strike="noStrike" baseline="0" dirty="0">
              <a:solidFill>
                <a:srgbClr val="FF0000"/>
              </a:solidFill>
              <a:highlight>
                <a:srgbClr val="FF00FF"/>
              </a:highlight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52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30819" y="188640"/>
            <a:ext cx="11105966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 -</a:t>
            </a:r>
            <a:r>
              <a:rPr lang="en-IN" sz="2200" b="1" i="0" u="none" strike="noStrike" baseline="0" dirty="0">
                <a:latin typeface="FranklinGothic-DemiCnd"/>
              </a:rPr>
              <a:t>String Conversion and </a:t>
            </a:r>
            <a:r>
              <a:rPr lang="en-IN" sz="2200" b="1" i="0" u="none" strike="noStrike" baseline="0" dirty="0" err="1">
                <a:latin typeface="FranklinGothic-DemiCnd"/>
              </a:rPr>
              <a:t>toString</a:t>
            </a:r>
            <a:r>
              <a:rPr lang="en-IN" sz="2200" b="1" i="0" u="none" strike="noStrike" baseline="0" dirty="0">
                <a:latin typeface="FranklinGothic-DemiCnd"/>
              </a:rPr>
              <a:t>( )</a:t>
            </a:r>
            <a:br>
              <a:rPr lang="en-IN" sz="2800" b="1" i="0" u="sng" strike="noStrike" baseline="0" dirty="0">
                <a:latin typeface="FranklinGothic-DemiCnd"/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1196752"/>
            <a:ext cx="11842813" cy="55446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public String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"/>
              </a:rPr>
              <a:t>toString</a:t>
            </a:r>
            <a:r>
              <a:rPr lang="en-IN" sz="1800" b="1" i="0" u="none" strike="noStrike" baseline="0" dirty="0">
                <a:latin typeface="Courier"/>
              </a:rPr>
              <a:t>()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return "Dimensions are " + width + " by " +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depth + " by " + height + ".";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class </a:t>
            </a:r>
            <a:r>
              <a:rPr lang="en-IN" sz="1800" b="1" i="0" u="none" strike="noStrike" baseline="0" dirty="0" err="1">
                <a:solidFill>
                  <a:srgbClr val="231F20"/>
                </a:solidFill>
                <a:latin typeface="Courier"/>
              </a:rPr>
              <a:t>toStringDemo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231F20"/>
                </a:solidFill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solidFill>
                  <a:srgbClr val="231F20"/>
                </a:solidFill>
                <a:latin typeface="Courier"/>
              </a:rPr>
              <a:t>args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Courier"/>
              </a:rPr>
              <a:t>[])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231F20"/>
                </a:solidFill>
                <a:highlight>
                  <a:srgbClr val="FFFF00"/>
                </a:highlight>
                <a:latin typeface="Courier"/>
              </a:rPr>
              <a:t>Box b = new Box(10, 12, 14);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231F20"/>
                </a:solidFill>
                <a:latin typeface="Courier"/>
              </a:rPr>
              <a:t>String s = "Box b: " + </a:t>
            </a:r>
            <a:r>
              <a:rPr lang="en-US" sz="1800" b="1" i="0" u="none" strike="noStrike" baseline="0" dirty="0">
                <a:solidFill>
                  <a:srgbClr val="231F20"/>
                </a:solidFill>
                <a:highlight>
                  <a:srgbClr val="FFFF00"/>
                </a:highlight>
                <a:latin typeface="Courier"/>
              </a:rPr>
              <a:t>b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Courier"/>
              </a:rPr>
              <a:t>; // concatenate Box object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solidFill>
                  <a:srgbClr val="231F20"/>
                </a:solidFill>
                <a:latin typeface="Courier"/>
              </a:rPr>
              <a:t>System.out.println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(b); // convert Box to string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solidFill>
                  <a:srgbClr val="231F20"/>
                </a:solidFill>
                <a:latin typeface="Courier"/>
              </a:rPr>
              <a:t>System.out.println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(s);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231F20"/>
                </a:solidFill>
                <a:latin typeface="Courier"/>
              </a:rPr>
              <a:t>}</a:t>
            </a:r>
            <a:endParaRPr lang="en-IN" sz="2800" b="1" i="0" u="none" strike="noStrike" baseline="0" dirty="0">
              <a:solidFill>
                <a:srgbClr val="FF0000"/>
              </a:solidFill>
              <a:highlight>
                <a:srgbClr val="FF00FF"/>
              </a:highlight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236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47360" y="116631"/>
            <a:ext cx="11105966" cy="648072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latin typeface="FranklinGothic-DemiCnd"/>
              </a:rPr>
              <a:t>Special String Operations -</a:t>
            </a:r>
            <a:r>
              <a:rPr lang="en-IN" sz="2200" b="1" i="0" u="none" strike="noStrike" baseline="0" dirty="0">
                <a:latin typeface="FranklinGothic-DemiCnd"/>
              </a:rPr>
              <a:t>String Conversion and </a:t>
            </a:r>
            <a:r>
              <a:rPr lang="en-IN" sz="2200" b="1" i="0" u="none" strike="noStrike" baseline="0" dirty="0" err="1">
                <a:latin typeface="FranklinGothic-DemiCnd"/>
              </a:rPr>
              <a:t>toString</a:t>
            </a:r>
            <a:r>
              <a:rPr lang="en-IN" sz="2200" b="1" i="0" u="none" strike="noStrike" baseline="0" dirty="0">
                <a:latin typeface="FranklinGothic-DemiCnd"/>
              </a:rPr>
              <a:t>( )</a:t>
            </a:r>
            <a:br>
              <a:rPr lang="en-IN" sz="2800" b="1" i="0" u="sng" strike="noStrike" baseline="0" dirty="0">
                <a:latin typeface="FranklinGothic-DemiCnd"/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230818" y="1196752"/>
            <a:ext cx="11842813" cy="5544617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The output of this program is shown here:</a:t>
            </a:r>
          </a:p>
          <a:p>
            <a:pPr algn="l"/>
            <a:r>
              <a:rPr lang="en-US" sz="1800" b="1" i="0" u="none" strike="noStrike" baseline="0" dirty="0">
                <a:latin typeface="Courier"/>
              </a:rPr>
              <a:t>Dimensions are 10.0 by 14.0 by 12.0</a:t>
            </a:r>
          </a:p>
          <a:p>
            <a:pPr algn="l"/>
            <a:r>
              <a:rPr lang="en-US" sz="1800" b="1" i="0" u="none" strike="noStrike" baseline="0" dirty="0">
                <a:latin typeface="Courier"/>
              </a:rPr>
              <a:t>Box b: Dimensions are 10.0 by 14.0 by 12.0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As you can see, </a:t>
            </a:r>
            <a:r>
              <a:rPr lang="en-US" sz="1800" b="1" i="0" u="none" strike="noStrike" baseline="0" dirty="0">
                <a:latin typeface="Palatino-Bold"/>
              </a:rPr>
              <a:t>Box</a:t>
            </a:r>
            <a:r>
              <a:rPr lang="en-US" sz="1800" b="0" i="0" u="none" strike="noStrike" baseline="0" dirty="0">
                <a:latin typeface="Palatino-Roman"/>
              </a:rPr>
              <a:t>’s </a:t>
            </a:r>
            <a:r>
              <a:rPr lang="en-US" sz="1800" b="1" i="0" u="none" strike="noStrike" baseline="0" dirty="0" err="1">
                <a:latin typeface="Palatino-Bold"/>
              </a:rPr>
              <a:t>toString</a:t>
            </a:r>
            <a:r>
              <a:rPr lang="en-US" sz="1800" b="1" i="0" u="none" strike="noStrike" baseline="0" dirty="0">
                <a:latin typeface="Palatino-Bold"/>
              </a:rPr>
              <a:t>( ) </a:t>
            </a:r>
            <a:r>
              <a:rPr lang="en-US" sz="1800" b="0" i="0" u="none" strike="noStrike" baseline="0" dirty="0">
                <a:latin typeface="Palatino-Roman"/>
              </a:rPr>
              <a:t>method is automatically invoked when a </a:t>
            </a:r>
            <a:r>
              <a:rPr lang="en-US" sz="1800" b="1" i="0" u="none" strike="noStrike" baseline="0" dirty="0">
                <a:latin typeface="Palatino-Bold"/>
              </a:rPr>
              <a:t>Box </a:t>
            </a:r>
            <a:r>
              <a:rPr lang="en-US" sz="1800" b="0" i="0" u="none" strike="noStrike" baseline="0" dirty="0">
                <a:latin typeface="Palatino-Roman"/>
              </a:rPr>
              <a:t>object is used in a concatenation expression or in a call to </a:t>
            </a:r>
            <a:r>
              <a:rPr lang="en-US" sz="1800" b="1" i="0" u="none" strike="noStrike" baseline="0" dirty="0" err="1">
                <a:latin typeface="Palatino-Bold"/>
              </a:rPr>
              <a:t>println</a:t>
            </a:r>
            <a:r>
              <a:rPr lang="en-US" sz="1800" b="1" i="0" u="none" strike="noStrike" baseline="0" dirty="0">
                <a:latin typeface="Palatino-Bold"/>
              </a:rPr>
              <a:t>( )</a:t>
            </a:r>
            <a:r>
              <a:rPr lang="en-US" sz="1800" b="0" i="0" u="none" strike="noStrike" baseline="0" dirty="0">
                <a:latin typeface="Palatino-Roman"/>
              </a:rPr>
              <a:t>.</a:t>
            </a:r>
            <a:endParaRPr lang="en-IN" sz="2800" b="1" i="0" u="none" strike="noStrike" baseline="0" dirty="0">
              <a:solidFill>
                <a:srgbClr val="FF0000"/>
              </a:solidFill>
              <a:highlight>
                <a:srgbClr val="FF00FF"/>
              </a:highlight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22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4"/>
    </mc:Choice>
    <mc:Fallback xmlns="">
      <p:transition spd="slow" advTm="5607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30315" y="274638"/>
            <a:ext cx="10653203" cy="75517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Operations: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b="1" i="0" u="none" strike="noStrike" baseline="0" dirty="0">
                <a:latin typeface="FranklinGothic-DemiCnd"/>
              </a:rPr>
              <a:t>Character Extraction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541538" y="1124744"/>
            <a:ext cx="11301274" cy="561260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altLang="en-US" sz="2800" b="1" u="sng" dirty="0"/>
              <a:t> 1. </a:t>
            </a:r>
            <a:r>
              <a:rPr lang="en-US" altLang="en-US" sz="2800" b="1" u="sng" dirty="0" err="1"/>
              <a:t>charAt</a:t>
            </a:r>
            <a:r>
              <a:rPr lang="en-US" altLang="en-US" sz="2800" b="1" u="sng" dirty="0"/>
              <a:t>(int index) </a:t>
            </a:r>
            <a:endParaRPr lang="en-US" altLang="en-US" sz="2800" dirty="0"/>
          </a:p>
          <a:p>
            <a:pPr algn="just"/>
            <a:r>
              <a:rPr lang="en-US" altLang="en-US" sz="2400" dirty="0"/>
              <a:t>Characters in a string can be extracted in a number of ways.</a:t>
            </a:r>
          </a:p>
          <a:p>
            <a:pPr algn="l"/>
            <a:r>
              <a:rPr lang="en-US" sz="2400" dirty="0"/>
              <a:t>Like arrays, the string indexes </a:t>
            </a:r>
            <a:r>
              <a:rPr lang="en-IN" sz="2400" dirty="0"/>
              <a:t>begin at zero.</a:t>
            </a:r>
            <a:endParaRPr lang="en-US" altLang="en-US" sz="2400" dirty="0"/>
          </a:p>
          <a:p>
            <a:pPr algn="just">
              <a:buFontTx/>
              <a:buNone/>
            </a:pPr>
            <a:r>
              <a:rPr lang="en-US" altLang="en-US" sz="2400" b="1" u="sng" dirty="0">
                <a:solidFill>
                  <a:srgbClr val="0070C0"/>
                </a:solidFill>
              </a:rPr>
              <a:t>char </a:t>
            </a:r>
            <a:r>
              <a:rPr lang="en-US" altLang="en-US" sz="2400" b="1" u="sng" dirty="0" err="1">
                <a:solidFill>
                  <a:srgbClr val="0070C0"/>
                </a:solidFill>
              </a:rPr>
              <a:t>charAt</a:t>
            </a:r>
            <a:r>
              <a:rPr lang="en-US" altLang="en-US" sz="2400" b="1" u="sng" dirty="0">
                <a:solidFill>
                  <a:srgbClr val="0070C0"/>
                </a:solidFill>
              </a:rPr>
              <a:t>(int index) </a:t>
            </a:r>
          </a:p>
          <a:p>
            <a:pPr lvl="1" algn="just"/>
            <a:r>
              <a:rPr lang="en-US" altLang="en-US" sz="2400" dirty="0"/>
              <a:t>Returns the character at the specified index. An index ranges from 0 to length() - 1. </a:t>
            </a:r>
          </a:p>
          <a:p>
            <a:pPr lvl="1" algn="just"/>
            <a:r>
              <a:rPr lang="en-US" altLang="en-US" sz="2400" dirty="0"/>
              <a:t>The first character of the sequence is at index 0, the next at index 1, and so on, as for array indexing.</a:t>
            </a:r>
          </a:p>
          <a:p>
            <a:pPr lvl="1" algn="just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char 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lvl="1" algn="just"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 = “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abc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”.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charAt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(1); // 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altLang="en-US" sz="2400" b="1" dirty="0">
                <a:solidFill>
                  <a:srgbClr val="C00000"/>
                </a:solidFill>
                <a:latin typeface="Courier New" pitchFamily="49" charset="0"/>
              </a:rPr>
              <a:t> = “b” </a:t>
            </a:r>
            <a:endParaRPr lang="en-US" alt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72"/>
    </mc:Choice>
    <mc:Fallback xmlns="">
      <p:transition spd="slow" advTm="5547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577049" y="274638"/>
            <a:ext cx="10324730" cy="49006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Operations: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b="1" i="0" u="none" strike="noStrike" baseline="0" dirty="0">
                <a:latin typeface="FranklinGothic-DemiCnd"/>
              </a:rPr>
              <a:t>Character Extraction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19596" y="764704"/>
            <a:ext cx="11620870" cy="590465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2.getChars()</a:t>
            </a:r>
          </a:p>
          <a:p>
            <a:pPr marL="4572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extract more than one character at a time, you can use the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getChars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Copies characters from this string into the destination character array.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getChars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srcBegin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srcEnd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char[] 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dstBegin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srcBegin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of the first character in the string to copy. </a:t>
            </a: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srcEnd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after the last character in the string to copy. </a:t>
            </a: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destination array. </a:t>
            </a: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dstBegin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start offset in the destination array.</a:t>
            </a:r>
          </a:p>
          <a:p>
            <a:pPr lvl="1"/>
            <a:r>
              <a:rPr lang="en-IN" sz="2400" b="1" dirty="0"/>
              <a:t>Return:</a:t>
            </a:r>
            <a:r>
              <a:rPr lang="en-IN" sz="2400" dirty="0"/>
              <a:t> It does not return any value.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b="1" dirty="0"/>
              <a:t>Exception:</a:t>
            </a:r>
            <a:r>
              <a:rPr lang="en-IN" sz="1800" dirty="0"/>
              <a:t> </a:t>
            </a:r>
            <a:r>
              <a:rPr lang="en-IN" sz="1800" b="1" dirty="0" err="1"/>
              <a:t>StringIndexOutOfBoundsException</a:t>
            </a:r>
            <a:r>
              <a:rPr lang="en-IN" sz="1800" b="1" dirty="0"/>
              <a:t> –</a:t>
            </a:r>
            <a:r>
              <a:rPr lang="en-IN" sz="1800" dirty="0"/>
              <a:t> If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srcBegin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/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srcEnd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/>
              <a:t>are not in proper range.</a:t>
            </a:r>
            <a:br>
              <a:rPr lang="en-IN" dirty="0"/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77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1"/>
    </mc:Choice>
    <mc:Fallback xmlns="">
      <p:transition spd="slow" advTm="5203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84" y="457200"/>
            <a:ext cx="10884024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Operations: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b="1" i="0" u="none" strike="noStrike" baseline="0" dirty="0">
                <a:latin typeface="FranklinGothic-DemiCnd"/>
              </a:rPr>
              <a:t>Character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083076"/>
            <a:ext cx="10884024" cy="53177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class </a:t>
            </a:r>
            <a:r>
              <a:rPr lang="en-IN" sz="1800" b="1" i="0" u="none" strike="noStrike" baseline="0" dirty="0" err="1">
                <a:latin typeface="Courier"/>
              </a:rPr>
              <a:t>getCharsDemo</a:t>
            </a:r>
            <a:r>
              <a:rPr lang="en-IN" sz="1800" b="1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latin typeface="Courier"/>
              </a:rPr>
              <a:t>args</a:t>
            </a:r>
            <a:r>
              <a:rPr lang="en-US" sz="1800" b="1" i="0" u="none" strike="noStrike" baseline="0" dirty="0">
                <a:latin typeface="Courier"/>
              </a:rPr>
              <a:t>[])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 = "This is a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Courier"/>
              </a:rPr>
              <a:t>demo</a:t>
            </a:r>
            <a:r>
              <a:rPr lang="en-US" sz="1800" b="1" i="0" u="none" strike="noStrike" baseline="0" dirty="0">
                <a:latin typeface="Courier"/>
              </a:rPr>
              <a:t> of the </a:t>
            </a:r>
            <a:r>
              <a:rPr lang="en-US" sz="1800" b="1" i="0" u="none" strike="noStrike" baseline="0" dirty="0" err="1">
                <a:latin typeface="Courier"/>
              </a:rPr>
              <a:t>getChars</a:t>
            </a:r>
            <a:r>
              <a:rPr lang="en-US" sz="1800" b="1" i="0" u="none" strike="noStrike" baseline="0" dirty="0">
                <a:latin typeface="Courier"/>
              </a:rPr>
              <a:t> method.";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int start = 10;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int end = 14;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char </a:t>
            </a:r>
            <a:r>
              <a:rPr lang="en-US" sz="1800" b="1" i="0" u="none" strike="noStrike" baseline="0" dirty="0" err="1">
                <a:latin typeface="Courier"/>
              </a:rPr>
              <a:t>buf</a:t>
            </a:r>
            <a:r>
              <a:rPr lang="en-US" sz="1800" b="1" i="0" u="none" strike="noStrike" baseline="0" dirty="0">
                <a:latin typeface="Courier"/>
              </a:rPr>
              <a:t>[] = new char[10];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s.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Courier"/>
              </a:rPr>
              <a:t>getChars</a:t>
            </a:r>
            <a:r>
              <a:rPr lang="en-US" sz="1800" b="1" i="0" u="none" strike="noStrike" baseline="0" dirty="0">
                <a:latin typeface="Courier"/>
              </a:rPr>
              <a:t>(start, end, </a:t>
            </a:r>
            <a:r>
              <a:rPr lang="en-US" sz="1800" b="1" i="0" u="none" strike="noStrike" baseline="0" dirty="0" err="1">
                <a:latin typeface="Courier"/>
              </a:rPr>
              <a:t>buf</a:t>
            </a:r>
            <a:r>
              <a:rPr lang="en-US" sz="1800" b="1" i="0" u="none" strike="noStrike" baseline="0" dirty="0">
                <a:latin typeface="Courier"/>
              </a:rPr>
              <a:t>, 0);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</a:t>
            </a:r>
            <a:r>
              <a:rPr lang="en-IN" sz="1800" b="1" i="0" u="none" strike="noStrike" baseline="0" dirty="0" err="1">
                <a:latin typeface="Courier"/>
              </a:rPr>
              <a:t>buf</a:t>
            </a:r>
            <a:r>
              <a:rPr lang="en-IN" sz="1800" b="1" i="0" u="none" strike="noStrike" baseline="0" dirty="0">
                <a:latin typeface="Courier"/>
              </a:rPr>
              <a:t>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highlight>
                  <a:srgbClr val="00FFFF"/>
                </a:highlight>
                <a:latin typeface="Palatino-Roman"/>
              </a:rPr>
              <a:t>Here is the output of this program: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highlight>
                  <a:srgbClr val="00FFFF"/>
                </a:highlight>
                <a:latin typeface="Courier"/>
              </a:rPr>
              <a:t>demo</a:t>
            </a:r>
            <a:endParaRPr lang="en-IN" b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81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/>
    </mc:Choice>
    <mc:Fallback xmlns="">
      <p:transition spd="slow" advTm="5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83" y="186431"/>
            <a:ext cx="11674139" cy="72796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Operations: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b="1" i="0" u="none" strike="noStrike" baseline="0" dirty="0">
                <a:latin typeface="FranklinGothic-DemiCnd"/>
              </a:rPr>
              <a:t>Character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083076"/>
            <a:ext cx="11638626" cy="53177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u="sng" strike="noStrike" baseline="0" dirty="0">
                <a:latin typeface="FranklinGothic-DemiCnd"/>
              </a:rPr>
              <a:t>3.getBytes(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There is an alternative to </a:t>
            </a:r>
            <a:r>
              <a:rPr lang="en-US" sz="1800" b="1" i="0" u="none" strike="noStrike" baseline="0" dirty="0" err="1">
                <a:latin typeface="Palatino-Bold"/>
              </a:rPr>
              <a:t>getChars</a:t>
            </a:r>
            <a:r>
              <a:rPr lang="en-US" sz="1800" b="1" i="0" u="none" strike="noStrike" baseline="0" dirty="0">
                <a:latin typeface="Palatino-Bold"/>
              </a:rPr>
              <a:t>( ) </a:t>
            </a:r>
            <a:r>
              <a:rPr lang="en-US" sz="1800" b="0" i="0" u="none" strike="noStrike" baseline="0" dirty="0">
                <a:latin typeface="Palatino-Roman"/>
              </a:rPr>
              <a:t>that stores the characters in an array of bytes.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java string </a:t>
            </a:r>
            <a:r>
              <a:rPr lang="en-US" b="1" i="0" dirty="0" err="1">
                <a:effectLst/>
                <a:latin typeface="verdana" panose="020B0604030504040204" pitchFamily="34" charset="0"/>
              </a:rPr>
              <a:t>getBytes</a:t>
            </a:r>
            <a:r>
              <a:rPr lang="en-US" b="1" i="0" dirty="0">
                <a:effectLst/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byte array of the string.</a:t>
            </a:r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2000" b="1" i="0" u="none" strike="noStrike" baseline="0" dirty="0">
                <a:latin typeface="Palatino-Roman"/>
              </a:rPr>
              <a:t>Here is its simplest form: </a:t>
            </a:r>
            <a:r>
              <a:rPr lang="en-IN" sz="2000" b="1" i="0" u="none" strike="noStrike" baseline="0" dirty="0">
                <a:latin typeface="Palatino-Roman"/>
              </a:rPr>
              <a:t>	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byte[ ] </a:t>
            </a:r>
            <a:r>
              <a:rPr lang="en-IN" sz="2000" b="1" i="0" u="none" strike="noStrike" baseline="0" dirty="0" err="1">
                <a:highlight>
                  <a:srgbClr val="00FFFF"/>
                </a:highlight>
                <a:latin typeface="Palatino-Roman"/>
              </a:rPr>
              <a:t>getBytes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( )</a:t>
            </a:r>
          </a:p>
          <a:p>
            <a:pPr marL="0" indent="0">
              <a:buNone/>
            </a:pP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StringGetBytesExample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s1=</a:t>
            </a:r>
            <a:r>
              <a:rPr lang="en-IN" sz="17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"ABCDEFG"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byte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 </a:t>
            </a:r>
            <a:r>
              <a:rPr lang="en-IN" sz="17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barr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sz="17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s1.getBytes();  </a:t>
            </a:r>
          </a:p>
          <a:p>
            <a:pPr marL="0" indent="0">
              <a:buNone/>
            </a:pP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sz="17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;i&lt;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barr.length;i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++){  </a:t>
            </a:r>
          </a:p>
          <a:p>
            <a:pPr marL="0" indent="0">
              <a:buNone/>
            </a:pP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barr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]);  </a:t>
            </a:r>
          </a:p>
          <a:p>
            <a:pPr marL="0" indent="0">
              <a:buNone/>
            </a:pP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IN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}}  </a:t>
            </a:r>
          </a:p>
          <a:p>
            <a:pPr marL="0" indent="0" algn="l">
              <a:buNone/>
            </a:pPr>
            <a:endParaRPr lang="en-IN" sz="2800" b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10F1D-DBCC-4834-A81B-7D32928A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5" y="3295511"/>
            <a:ext cx="504251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/>
    </mc:Choice>
    <mc:Fallback xmlns="">
      <p:transition spd="slow" advTm="5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83" y="186431"/>
            <a:ext cx="11674139" cy="72796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Operations: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b="1" i="0" u="none" strike="noStrike" baseline="0" dirty="0">
                <a:latin typeface="FranklinGothic-DemiCnd"/>
              </a:rPr>
              <a:t>Character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083075"/>
            <a:ext cx="11674137" cy="55884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u="sng" dirty="0">
                <a:latin typeface="FranklinGothic-DemiCnd"/>
              </a:rPr>
              <a:t>4</a:t>
            </a:r>
            <a:r>
              <a:rPr lang="en-IN" sz="2800" b="1" i="0" u="sng" strike="noStrike" baseline="0" dirty="0">
                <a:latin typeface="FranklinGothic-DemiCnd"/>
              </a:rPr>
              <a:t>.</a:t>
            </a:r>
            <a:r>
              <a:rPr lang="en-IN" sz="1800" b="1" i="0" u="none" strike="noStrike" baseline="0" dirty="0">
                <a:latin typeface="FranklinGothic-DemiCnd"/>
              </a:rPr>
              <a:t> </a:t>
            </a:r>
            <a:r>
              <a:rPr lang="en-IN" sz="2800" b="1" i="0" u="none" strike="noStrike" baseline="0" dirty="0" err="1">
                <a:latin typeface="FranklinGothic-DemiCnd"/>
              </a:rPr>
              <a:t>toCharArray</a:t>
            </a:r>
            <a:r>
              <a:rPr lang="en-IN" sz="2800" b="1" i="0" u="none" strike="noStrike" baseline="0" dirty="0">
                <a:latin typeface="FranklinGothic-DemiCnd"/>
              </a:rPr>
              <a:t>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If you want to convert all the characters in a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 into a character array, the easiest way is to call </a:t>
            </a:r>
            <a:r>
              <a:rPr lang="en-US" sz="1800" b="1" i="0" u="none" strike="noStrike" baseline="0" dirty="0" err="1">
                <a:latin typeface="Palatino-Bold"/>
              </a:rPr>
              <a:t>toCharArray</a:t>
            </a:r>
            <a:r>
              <a:rPr lang="en-US" sz="1800" b="1" i="0" u="none" strike="noStrike" baseline="0" dirty="0">
                <a:latin typeface="Palatino-Bold"/>
              </a:rPr>
              <a:t>( )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It returns an array of characters for the entire string. It has this </a:t>
            </a:r>
            <a:r>
              <a:rPr lang="en-IN" sz="1800" b="0" i="0" u="none" strike="noStrike" baseline="0" dirty="0">
                <a:latin typeface="Palatino-Roman"/>
              </a:rPr>
              <a:t>general form:</a:t>
            </a:r>
          </a:p>
          <a:p>
            <a:pPr marL="914400" lvl="4" indent="0">
              <a:buNone/>
            </a:pPr>
            <a:r>
              <a:rPr lang="en-IN" sz="2400" b="1" i="0" u="none" strike="noStrike" baseline="0" dirty="0">
                <a:latin typeface="Palatino-Roman"/>
              </a:rPr>
              <a:t>char[ ] </a:t>
            </a:r>
            <a:r>
              <a:rPr lang="en-IN" sz="2400" b="1" i="0" u="none" strike="noStrike" baseline="0" dirty="0" err="1">
                <a:highlight>
                  <a:srgbClr val="FFFF00"/>
                </a:highlight>
                <a:latin typeface="Palatino-Roman"/>
              </a:rPr>
              <a:t>toCharArray</a:t>
            </a:r>
            <a:r>
              <a:rPr lang="en-IN" sz="2400" b="1" i="0" u="none" strike="noStrike" baseline="0" dirty="0">
                <a:latin typeface="Palatino-Roman"/>
              </a:rPr>
              <a:t>( )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public class </a:t>
            </a:r>
            <a:r>
              <a:rPr lang="en-IN" sz="1700" dirty="0" err="1">
                <a:solidFill>
                  <a:schemeClr val="tx1"/>
                </a:solidFill>
              </a:rPr>
              <a:t>CharArrayExample</a:t>
            </a:r>
            <a:r>
              <a:rPr lang="en-IN" sz="1700" dirty="0">
                <a:solidFill>
                  <a:schemeClr val="tx1"/>
                </a:solidFill>
              </a:rPr>
              <a:t>{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   public static void main(String </a:t>
            </a:r>
            <a:r>
              <a:rPr lang="en-IN" sz="1700" dirty="0" err="1">
                <a:solidFill>
                  <a:schemeClr val="tx1"/>
                </a:solidFill>
              </a:rPr>
              <a:t>args</a:t>
            </a:r>
            <a:r>
              <a:rPr lang="en-IN" sz="1700" dirty="0">
                <a:solidFill>
                  <a:schemeClr val="tx1"/>
                </a:solidFill>
              </a:rPr>
              <a:t>[]){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       String str = new String("Welcome to BeginnersBook.com");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  <a:highlight>
                  <a:srgbClr val="00FF00"/>
                </a:highlight>
              </a:rPr>
              <a:t>       char[] array= </a:t>
            </a:r>
            <a:r>
              <a:rPr lang="en-IN" sz="1700" dirty="0" err="1">
                <a:solidFill>
                  <a:schemeClr val="tx1"/>
                </a:solidFill>
                <a:highlight>
                  <a:srgbClr val="00FF00"/>
                </a:highlight>
              </a:rPr>
              <a:t>str.toCharArray</a:t>
            </a:r>
            <a:r>
              <a:rPr lang="en-IN" sz="1700" dirty="0">
                <a:solidFill>
                  <a:schemeClr val="tx1"/>
                </a:solidFill>
                <a:highlight>
                  <a:srgbClr val="00FF00"/>
                </a:highlight>
              </a:rPr>
              <a:t>();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       </a:t>
            </a:r>
            <a:r>
              <a:rPr lang="en-IN" sz="1700" dirty="0" err="1">
                <a:solidFill>
                  <a:schemeClr val="tx1"/>
                </a:solidFill>
              </a:rPr>
              <a:t>System.out.print</a:t>
            </a:r>
            <a:r>
              <a:rPr lang="en-IN" sz="1700" dirty="0">
                <a:solidFill>
                  <a:schemeClr val="tx1"/>
                </a:solidFill>
              </a:rPr>
              <a:t>("Content of Array:");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       </a:t>
            </a:r>
            <a:r>
              <a:rPr lang="en-IN" sz="1700" dirty="0">
                <a:solidFill>
                  <a:schemeClr val="tx1"/>
                </a:solidFill>
                <a:highlight>
                  <a:srgbClr val="00FF00"/>
                </a:highlight>
              </a:rPr>
              <a:t>for(char c: array){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  <a:highlight>
                  <a:srgbClr val="00FF00"/>
                </a:highlight>
              </a:rPr>
              <a:t>           </a:t>
            </a:r>
            <a:r>
              <a:rPr lang="en-IN" sz="1700" dirty="0" err="1">
                <a:solidFill>
                  <a:schemeClr val="tx1"/>
                </a:solidFill>
                <a:highlight>
                  <a:srgbClr val="00FF00"/>
                </a:highlight>
              </a:rPr>
              <a:t>System.out.print</a:t>
            </a:r>
            <a:r>
              <a:rPr lang="en-IN" sz="1700" dirty="0">
                <a:solidFill>
                  <a:schemeClr val="tx1"/>
                </a:solidFill>
                <a:highlight>
                  <a:srgbClr val="00FF00"/>
                </a:highlight>
              </a:rPr>
              <a:t>(c); </a:t>
            </a:r>
            <a:r>
              <a:rPr lang="en-IN" sz="1700" dirty="0">
                <a:solidFill>
                  <a:schemeClr val="tx1"/>
                </a:solidFill>
              </a:rPr>
              <a:t>      }</a:t>
            </a:r>
          </a:p>
          <a:p>
            <a:pPr marL="914400" lvl="4" indent="0">
              <a:buNone/>
            </a:pPr>
            <a:r>
              <a:rPr lang="en-IN" sz="1700" dirty="0">
                <a:solidFill>
                  <a:schemeClr val="tx1"/>
                </a:solidFill>
              </a:rPr>
              <a:t>   } }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333AA-BFE1-4A0C-B930-641C0332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20" y="4834631"/>
            <a:ext cx="5086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/>
    </mc:Choice>
    <mc:Fallback xmlns="">
      <p:transition spd="slow" advTm="5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53" y="286605"/>
            <a:ext cx="9827581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1FD78-EE57-485F-ACF9-3B93E34D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93794"/>
            <a:ext cx="10620061" cy="4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40"/>
    </mc:Choice>
    <mc:Fallback xmlns="">
      <p:transition spd="slow" advTm="3974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07" y="274638"/>
            <a:ext cx="11274641" cy="888336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FranklinGothic-DemiCnd"/>
              </a:rPr>
              <a:t>String Comparison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IN" sz="3200" b="1" i="0" u="sng" strike="noStrike" baseline="0" dirty="0">
                <a:latin typeface="FranklinGothic-DemiCnd"/>
              </a:rPr>
              <a:t>equals( ) and </a:t>
            </a:r>
            <a:r>
              <a:rPr lang="en-IN" sz="3200" b="1" i="0" u="sng" strike="noStrike" baseline="0" dirty="0" err="1">
                <a:latin typeface="FranklinGothic-DemiCnd"/>
              </a:rPr>
              <a:t>equalsIgnoreCase</a:t>
            </a:r>
            <a:r>
              <a:rPr lang="en-IN" sz="3200" b="1" i="0" u="sng" strike="noStrike" baseline="0" dirty="0">
                <a:latin typeface="FranklinGothic-DemiCnd"/>
              </a:rPr>
              <a:t>( 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invoking string to the specified object.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true if and only if the argument is not null and is a String object that represents the same sequence of characters as the invoking object. </a:t>
            </a:r>
          </a:p>
          <a:p>
            <a:pPr algn="just">
              <a:lnSpc>
                <a:spcPct val="8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is case-sensitive.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</a:t>
            </a:r>
            <a:r>
              <a:rPr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anObject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comparison that ignores case differences, call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compares two strings, it considers A-Z to be the same as a-z.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this general form: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solidFill>
                  <a:srgbClr val="C00000"/>
                </a:solidFill>
                <a:latin typeface="Palatino-Roman"/>
              </a:rPr>
              <a:t>		</a:t>
            </a:r>
            <a:r>
              <a:rPr lang="en-IN" sz="2400" b="1" i="0" u="none" strike="noStrike" baseline="0" dirty="0" err="1">
                <a:solidFill>
                  <a:srgbClr val="C00000"/>
                </a:solidFill>
                <a:latin typeface="Palatino-Roman"/>
              </a:rPr>
              <a:t>boolean</a:t>
            </a:r>
            <a:r>
              <a:rPr lang="en-IN" sz="2400" b="1" i="0" u="none" strike="noStrike" baseline="0" dirty="0">
                <a:solidFill>
                  <a:srgbClr val="C00000"/>
                </a:solidFill>
                <a:latin typeface="Palatino-Roman"/>
              </a:rPr>
              <a:t> </a:t>
            </a:r>
            <a:r>
              <a:rPr lang="en-IN" sz="2400" b="1" i="0" u="none" strike="noStrike" baseline="0" dirty="0" err="1">
                <a:solidFill>
                  <a:srgbClr val="C00000"/>
                </a:solidFill>
                <a:latin typeface="Palatino-Roman"/>
              </a:rPr>
              <a:t>equalsIgnoreCase</a:t>
            </a:r>
            <a:r>
              <a:rPr lang="en-IN" sz="2400" b="1" i="0" u="none" strike="noStrike" baseline="0" dirty="0">
                <a:solidFill>
                  <a:srgbClr val="C00000"/>
                </a:solidFill>
                <a:latin typeface="Palatino-Roman"/>
              </a:rPr>
              <a:t>(String </a:t>
            </a:r>
            <a:r>
              <a:rPr lang="en-IN" sz="2400" b="1" i="1" u="none" strike="noStrike" baseline="0" dirty="0">
                <a:solidFill>
                  <a:srgbClr val="C00000"/>
                </a:solidFill>
                <a:latin typeface="Palatino-Italic"/>
              </a:rPr>
              <a:t>str</a:t>
            </a:r>
            <a:r>
              <a:rPr lang="en-IN" sz="2400" b="1" i="0" u="none" strike="noStrike" baseline="0" dirty="0">
                <a:solidFill>
                  <a:srgbClr val="C00000"/>
                </a:solidFill>
                <a:latin typeface="Palatino-Roman"/>
              </a:rPr>
              <a:t>)</a:t>
            </a:r>
            <a:endParaRPr lang="en-US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21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07" y="274638"/>
            <a:ext cx="11274641" cy="634082"/>
          </a:xfrm>
        </p:spPr>
        <p:txBody>
          <a:bodyPr>
            <a:normAutofit fontScale="90000"/>
          </a:bodyPr>
          <a:lstStyle/>
          <a:p>
            <a:r>
              <a:rPr lang="en-IN" sz="2000" b="1" i="0" u="none" strike="noStrike" baseline="0" dirty="0">
                <a:latin typeface="FranklinGothic-DemiCnd"/>
              </a:rPr>
              <a:t>String Comparison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/>
          </a:bodyPr>
          <a:lstStyle/>
          <a:p>
            <a:pPr algn="l"/>
            <a:r>
              <a:rPr lang="en-IN" sz="2200" b="1" i="0" u="none" strike="noStrike" baseline="0" dirty="0">
                <a:highlight>
                  <a:srgbClr val="00FF00"/>
                </a:highlight>
                <a:latin typeface="Courier"/>
              </a:rPr>
              <a:t>// Demonstrate equals() and </a:t>
            </a:r>
            <a:r>
              <a:rPr lang="en-IN" sz="2200" b="1" i="0" u="none" strike="noStrike" baseline="0" dirty="0" err="1">
                <a:highlight>
                  <a:srgbClr val="00FF00"/>
                </a:highlight>
                <a:latin typeface="Courier"/>
              </a:rPr>
              <a:t>equalsIgnoreCase</a:t>
            </a:r>
            <a:r>
              <a:rPr lang="en-IN" sz="2200" b="1" i="0" u="none" strike="noStrike" baseline="0" dirty="0">
                <a:highlight>
                  <a:srgbClr val="00FF00"/>
                </a:highlight>
                <a:latin typeface="Courier"/>
              </a:rPr>
              <a:t>().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class </a:t>
            </a:r>
            <a:r>
              <a:rPr lang="en-IN" sz="1800" b="1" i="0" u="none" strike="noStrike" baseline="0" dirty="0" err="1">
                <a:latin typeface="Courier"/>
              </a:rPr>
              <a:t>equalsDemo</a:t>
            </a:r>
            <a:r>
              <a:rPr lang="en-IN" sz="1800" b="1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latin typeface="Courier"/>
              </a:rPr>
              <a:t>args</a:t>
            </a:r>
            <a:r>
              <a:rPr lang="en-US" sz="1800" b="1" i="0" u="none" strike="noStrike" baseline="0" dirty="0">
                <a:latin typeface="Courier"/>
              </a:rPr>
              <a:t>[]) {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s1 = "Hello";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s2 = "Hello";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s3 = "Good-bye";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s4 = "HELLO";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(s1 + " equals " + s2 + " -&gt; " + 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s1.equals(s2));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(s1 + " equals " + s3 + " -&gt; " + </a:t>
            </a:r>
            <a:r>
              <a:rPr lang="en-IN" sz="1800" b="1" i="0" u="none" strike="noStrike" baseline="0" dirty="0">
                <a:latin typeface="Courier"/>
              </a:rPr>
              <a:t>s1.equals(s3));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(s1 + " equals " + s4 + " -&gt; " + 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s1.equals(s4));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(s1 + " </a:t>
            </a:r>
            <a:r>
              <a:rPr lang="en-US" sz="1800" b="1" i="0" u="none" strike="noStrike" baseline="0" dirty="0" err="1">
                <a:latin typeface="Courier"/>
              </a:rPr>
              <a:t>equalsIgnoreCase</a:t>
            </a:r>
            <a:r>
              <a:rPr lang="en-US" sz="1800" b="1" i="0" u="none" strike="noStrike" baseline="0" dirty="0">
                <a:latin typeface="Courier"/>
              </a:rPr>
              <a:t> " + s4 + " -&gt; " +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s1.equalsIgnoreCase(s4)</a:t>
            </a:r>
            <a:r>
              <a:rPr lang="en-IN" sz="1800" b="1" i="0" u="none" strike="noStrike" baseline="0" dirty="0">
                <a:latin typeface="Courier"/>
              </a:rPr>
              <a:t>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9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07" y="274638"/>
            <a:ext cx="11274641" cy="634082"/>
          </a:xfrm>
        </p:spPr>
        <p:txBody>
          <a:bodyPr>
            <a:normAutofit fontScale="90000"/>
          </a:bodyPr>
          <a:lstStyle/>
          <a:p>
            <a:r>
              <a:rPr lang="en-IN" sz="2000" b="1" i="0" u="none" strike="noStrike" baseline="0" dirty="0">
                <a:latin typeface="FranklinGothic-DemiCnd"/>
              </a:rPr>
              <a:t>String Comparison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/>
          </a:bodyPr>
          <a:lstStyle/>
          <a:p>
            <a:pPr algn="l"/>
            <a:r>
              <a:rPr lang="en-IN" sz="2200" b="1" i="0" u="none" strike="noStrike" baseline="0" dirty="0">
                <a:highlight>
                  <a:srgbClr val="00FF00"/>
                </a:highlight>
                <a:latin typeface="Courier"/>
              </a:rPr>
              <a:t>// Demonstrate equals() and </a:t>
            </a:r>
            <a:r>
              <a:rPr lang="en-IN" sz="2200" b="1" i="0" u="none" strike="noStrike" baseline="0" dirty="0" err="1">
                <a:highlight>
                  <a:srgbClr val="00FF00"/>
                </a:highlight>
                <a:latin typeface="Courier"/>
              </a:rPr>
              <a:t>equalsIgnoreCase</a:t>
            </a:r>
            <a:r>
              <a:rPr lang="en-IN" sz="2200" b="1" i="0" u="none" strike="noStrike" baseline="0" dirty="0">
                <a:highlight>
                  <a:srgbClr val="00FF00"/>
                </a:highlight>
                <a:latin typeface="Courier"/>
              </a:rPr>
              <a:t>().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output from the program is shown here: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"/>
              </a:rPr>
              <a:t>Hello equals Hello -&gt; true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"/>
              </a:rPr>
              <a:t>Hello equals Good-bye -&gt; false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"/>
              </a:rPr>
              <a:t>Hello equals HELLO -&gt; false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"/>
              </a:rPr>
              <a:t>Hello </a:t>
            </a:r>
            <a:r>
              <a:rPr lang="en-IN" sz="2400" b="1" i="0" u="none" strike="noStrike" baseline="0" dirty="0" err="1">
                <a:latin typeface="Courier"/>
              </a:rPr>
              <a:t>equalsIgnoreCase</a:t>
            </a:r>
            <a:r>
              <a:rPr lang="en-IN" sz="2400" b="1" i="0" u="none" strike="noStrike" baseline="0" dirty="0">
                <a:latin typeface="Courier"/>
              </a:rPr>
              <a:t> HELLO -&gt; true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8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637" y="274638"/>
            <a:ext cx="11274641" cy="888336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FranklinGothic-DemiCnd"/>
              </a:rPr>
              <a:t>String Comparison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IN" sz="2800" b="1" i="0" u="sng" strike="noStrike" baseline="0" dirty="0" err="1">
                <a:latin typeface="FranklinGothic-DemiCnd"/>
              </a:rPr>
              <a:t>regionMatches</a:t>
            </a:r>
            <a:r>
              <a:rPr lang="en-IN" sz="2800" b="1" i="0" u="sng" strike="noStrike" baseline="0" dirty="0">
                <a:latin typeface="FranklinGothic-DemiCnd"/>
              </a:rPr>
              <a:t>( )</a:t>
            </a:r>
          </a:p>
          <a:p>
            <a:pPr algn="l"/>
            <a:r>
              <a:rPr lang="en-US" sz="1800" b="0" i="0" u="none" strike="noStrike" baseline="0" dirty="0">
                <a:highlight>
                  <a:srgbClr val="FFFF00"/>
                </a:highlight>
                <a:latin typeface="Palatino-Roman"/>
              </a:rPr>
              <a:t>The 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Palatino-Bold"/>
              </a:rPr>
              <a:t>regionMatches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Palatino-Bold"/>
              </a:rPr>
              <a:t>( )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Palatino-Roman"/>
              </a:rPr>
              <a:t>method compares a specific region inside a string with another specific region in another string.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There is an overloaded form that allows you to ignore case in such comparisons.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 Here are the general forms for these two methods:</a:t>
            </a:r>
          </a:p>
          <a:p>
            <a:pPr marL="0" indent="0" algn="l">
              <a:buNone/>
            </a:pPr>
            <a:r>
              <a:rPr lang="en-US" sz="2000" b="1" i="0" u="none" strike="noStrike" baseline="0" dirty="0" err="1">
                <a:highlight>
                  <a:srgbClr val="00FFFF"/>
                </a:highlight>
                <a:latin typeface="Palatino-Roman"/>
              </a:rPr>
              <a:t>boolean</a:t>
            </a:r>
            <a:r>
              <a:rPr lang="en-US" sz="2000" b="1" i="0" u="none" strike="noStrike" baseline="0" dirty="0">
                <a:highlight>
                  <a:srgbClr val="00FFFF"/>
                </a:highlight>
                <a:latin typeface="Palatino-Roman"/>
              </a:rPr>
              <a:t> </a:t>
            </a:r>
            <a:r>
              <a:rPr lang="en-US" sz="2000" b="1" i="0" u="none" strike="noStrike" baseline="0" dirty="0" err="1">
                <a:highlight>
                  <a:srgbClr val="00FFFF"/>
                </a:highlight>
                <a:latin typeface="Palatino-Roman"/>
              </a:rPr>
              <a:t>regionMatches</a:t>
            </a:r>
            <a:r>
              <a:rPr lang="en-US" sz="2000" b="1" i="0" u="none" strike="noStrike" baseline="0" dirty="0">
                <a:highlight>
                  <a:srgbClr val="00FFFF"/>
                </a:highlight>
                <a:latin typeface="Palatino-Roman"/>
              </a:rPr>
              <a:t>(int </a:t>
            </a:r>
            <a:r>
              <a:rPr lang="en-US" sz="2000" b="1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US" sz="2000" b="1" i="0" u="none" strike="noStrike" baseline="0" dirty="0">
                <a:highlight>
                  <a:srgbClr val="00FFFF"/>
                </a:highlight>
                <a:latin typeface="Palatino-Roman"/>
              </a:rPr>
              <a:t>, String </a:t>
            </a:r>
            <a:r>
              <a:rPr lang="en-US" sz="2000" b="1" i="1" u="none" strike="noStrike" baseline="0" dirty="0">
                <a:highlight>
                  <a:srgbClr val="00FFFF"/>
                </a:highlight>
                <a:latin typeface="Palatino-Italic"/>
              </a:rPr>
              <a:t>str2</a:t>
            </a:r>
            <a:r>
              <a:rPr lang="en-US" sz="2000" b="1" i="0" u="none" strike="noStrike" baseline="0" dirty="0">
                <a:highlight>
                  <a:srgbClr val="00FFFF"/>
                </a:highlight>
                <a:latin typeface="Palatino-Roman"/>
              </a:rPr>
              <a:t>,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int </a:t>
            </a:r>
            <a:r>
              <a:rPr lang="en-IN" sz="2000" b="1" i="1" u="none" strike="noStrike" baseline="0" dirty="0">
                <a:highlight>
                  <a:srgbClr val="00FFFF"/>
                </a:highlight>
                <a:latin typeface="Palatino-Italic"/>
              </a:rPr>
              <a:t>str2StartIndex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IN" sz="2000" b="1" i="1" u="none" strike="noStrike" baseline="0" dirty="0" err="1">
                <a:highlight>
                  <a:srgbClr val="00FFFF"/>
                </a:highlight>
                <a:latin typeface="Palatino-Italic"/>
              </a:rPr>
              <a:t>numChars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marL="0" indent="0" algn="l">
              <a:buNone/>
            </a:pPr>
            <a:r>
              <a:rPr lang="en-IN" sz="2000" b="1" i="0" u="none" strike="noStrike" baseline="0" dirty="0" err="1">
                <a:highlight>
                  <a:srgbClr val="00FFFF"/>
                </a:highlight>
                <a:latin typeface="Palatino-Roman"/>
              </a:rPr>
              <a:t>boolean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 </a:t>
            </a:r>
            <a:r>
              <a:rPr lang="en-IN" sz="2000" b="1" i="0" u="none" strike="noStrike" baseline="0" dirty="0" err="1">
                <a:highlight>
                  <a:srgbClr val="00FFFF"/>
                </a:highlight>
                <a:latin typeface="Palatino-Roman"/>
              </a:rPr>
              <a:t>regionMatches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(</a:t>
            </a:r>
            <a:r>
              <a:rPr lang="en-IN" sz="2000" b="1" i="0" u="none" strike="noStrike" baseline="0" dirty="0" err="1">
                <a:highlight>
                  <a:srgbClr val="FFFF00"/>
                </a:highlight>
                <a:latin typeface="Palatino-Roman"/>
              </a:rPr>
              <a:t>boolean</a:t>
            </a:r>
            <a:r>
              <a:rPr lang="en-IN" sz="2000" b="1" i="0" u="none" strike="noStrike" baseline="0" dirty="0">
                <a:highlight>
                  <a:srgbClr val="FFFF00"/>
                </a:highlight>
                <a:latin typeface="Palatino-Roman"/>
              </a:rPr>
              <a:t> </a:t>
            </a:r>
            <a:r>
              <a:rPr lang="en-IN" sz="2000" b="1" i="1" u="none" strike="noStrike" baseline="0" dirty="0" err="1">
                <a:highlight>
                  <a:srgbClr val="FFFF00"/>
                </a:highlight>
                <a:latin typeface="Palatino-Italic"/>
              </a:rPr>
              <a:t>ignoreCase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IN" sz="2000" b="1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, String </a:t>
            </a:r>
            <a:r>
              <a:rPr lang="en-IN" sz="2000" b="1" i="1" u="none" strike="noStrike" baseline="0" dirty="0">
                <a:highlight>
                  <a:srgbClr val="00FFFF"/>
                </a:highlight>
                <a:latin typeface="Palatino-Italic"/>
              </a:rPr>
              <a:t>str2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,int </a:t>
            </a:r>
            <a:r>
              <a:rPr lang="en-IN" sz="2000" b="1" i="1" u="none" strike="noStrike" baseline="0" dirty="0">
                <a:highlight>
                  <a:srgbClr val="00FFFF"/>
                </a:highlight>
                <a:latin typeface="Palatino-Italic"/>
              </a:rPr>
              <a:t>str2StartIndex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IN" sz="2000" b="1" i="1" u="none" strike="noStrike" baseline="0" dirty="0" err="1">
                <a:highlight>
                  <a:srgbClr val="00FFFF"/>
                </a:highlight>
                <a:latin typeface="Palatino-Italic"/>
              </a:rPr>
              <a:t>numChars</a:t>
            </a:r>
            <a:r>
              <a:rPr lang="en-IN" sz="1800" b="0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For both versions, </a:t>
            </a:r>
            <a:r>
              <a:rPr lang="en-US" sz="1800" b="0" i="1" u="none" strike="noStrike" baseline="0" dirty="0" err="1">
                <a:latin typeface="Palatino-Italic"/>
              </a:rPr>
              <a:t>startIndex</a:t>
            </a:r>
            <a:r>
              <a:rPr lang="en-US" sz="1800" b="0" i="1" u="none" strike="noStrike" baseline="0" dirty="0">
                <a:latin typeface="Palatino-Italic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specifies the index at which the region begins within the invoking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object. The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being compared is specified by </a:t>
            </a:r>
            <a:r>
              <a:rPr lang="en-US" sz="1800" b="0" i="1" u="none" strike="noStrike" baseline="0" dirty="0">
                <a:latin typeface="Palatino-Italic"/>
              </a:rPr>
              <a:t>str2.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index at which the comparison will start within </a:t>
            </a:r>
            <a:r>
              <a:rPr lang="en-US" sz="1800" b="0" i="1" u="none" strike="noStrike" baseline="0" dirty="0">
                <a:latin typeface="Palatino-Italic"/>
              </a:rPr>
              <a:t>str2 </a:t>
            </a:r>
            <a:r>
              <a:rPr lang="en-US" sz="1800" b="0" i="0" u="none" strike="noStrike" baseline="0" dirty="0">
                <a:latin typeface="Palatino-Roman"/>
              </a:rPr>
              <a:t>is specified by </a:t>
            </a:r>
            <a:r>
              <a:rPr lang="en-US" sz="1800" b="0" i="1" u="none" strike="noStrike" baseline="0" dirty="0">
                <a:latin typeface="Palatino-Italic"/>
              </a:rPr>
              <a:t>str2StartIndex</a:t>
            </a:r>
            <a:r>
              <a:rPr lang="en-US" sz="1800" b="0" i="0" u="none" strike="noStrike" baseline="0" dirty="0">
                <a:latin typeface="Palatino-Roman"/>
              </a:rPr>
              <a:t>. The length of the substring being compared is passed in </a:t>
            </a:r>
            <a:r>
              <a:rPr lang="en-US" sz="1800" b="0" i="1" u="none" strike="noStrike" baseline="0" dirty="0" err="1">
                <a:latin typeface="Palatino-Italic"/>
              </a:rPr>
              <a:t>numChars</a:t>
            </a:r>
            <a:r>
              <a:rPr lang="en-US" sz="1800" b="0" i="1" u="none" strike="noStrike" baseline="0" dirty="0">
                <a:latin typeface="Palatino-Italic"/>
              </a:rPr>
              <a:t>.</a:t>
            </a:r>
            <a:endParaRPr lang="en-US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456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07" y="274638"/>
            <a:ext cx="11274641" cy="634082"/>
          </a:xfrm>
        </p:spPr>
        <p:txBody>
          <a:bodyPr>
            <a:normAutofit fontScale="90000"/>
          </a:bodyPr>
          <a:lstStyle/>
          <a:p>
            <a:r>
              <a:rPr lang="en-IN" sz="2000" b="1" i="0" u="none" strike="noStrike" baseline="0" dirty="0">
                <a:latin typeface="FranklinGothic-DemiCnd"/>
              </a:rPr>
              <a:t>String Comparison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public class </a:t>
            </a:r>
            <a:r>
              <a:rPr lang="en-US" altLang="en-US" sz="2400" dirty="0" err="1"/>
              <a:t>RegionMatchesExample</a:t>
            </a:r>
            <a:r>
              <a:rPr lang="en-US" altLang="en-US" sz="24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public static void main(String </a:t>
            </a:r>
            <a:r>
              <a:rPr lang="en-US" altLang="en-US" sz="2400" dirty="0" err="1"/>
              <a:t>args</a:t>
            </a:r>
            <a:r>
              <a:rPr lang="en-US" altLang="en-US" sz="2400" dirty="0"/>
              <a:t>[]){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String str1 = new String("Hello, </a:t>
            </a:r>
            <a:r>
              <a:rPr lang="en-US" altLang="en-US" sz="2400" dirty="0">
                <a:solidFill>
                  <a:srgbClr val="FF0000"/>
                </a:solidFill>
              </a:rPr>
              <a:t>How</a:t>
            </a:r>
            <a:r>
              <a:rPr lang="en-US" altLang="en-US" sz="2400" dirty="0"/>
              <a:t> are you");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String str2 = new String("How");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String str3 = new String("</a:t>
            </a:r>
            <a:r>
              <a:rPr lang="en-US" altLang="en-US" sz="2400" dirty="0">
                <a:solidFill>
                  <a:srgbClr val="FF0000"/>
                </a:solidFill>
              </a:rPr>
              <a:t>HOW</a:t>
            </a:r>
            <a:r>
              <a:rPr lang="en-US" altLang="en-US" sz="2400" dirty="0"/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System.out.print</a:t>
            </a:r>
            <a:r>
              <a:rPr lang="en-US" altLang="en-US" sz="2400" dirty="0"/>
              <a:t>("Result of Test1: 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     </a:t>
            </a:r>
            <a:r>
              <a:rPr lang="en-US" alt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en-US" sz="2400" dirty="0">
                <a:solidFill>
                  <a:srgbClr val="FF0000"/>
                </a:solidFill>
              </a:rPr>
              <a:t>(str1.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regionMatches</a:t>
            </a:r>
            <a:r>
              <a:rPr lang="en-US" altLang="en-US" sz="2400" dirty="0">
                <a:solidFill>
                  <a:srgbClr val="FF0000"/>
                </a:solidFill>
              </a:rPr>
              <a:t>(7, str2, 0, 3));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System.out.print</a:t>
            </a:r>
            <a:r>
              <a:rPr lang="en-US" altLang="en-US" sz="2400" dirty="0"/>
              <a:t>("Result of Test2: 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System.out.println</a:t>
            </a:r>
            <a:r>
              <a:rPr lang="en-US" altLang="en-US" sz="2400" dirty="0"/>
              <a:t>(str1.</a:t>
            </a:r>
            <a:r>
              <a:rPr lang="en-US" altLang="en-US" sz="2400" dirty="0">
                <a:solidFill>
                  <a:srgbClr val="FF0000"/>
                </a:solidFill>
              </a:rPr>
              <a:t>regionMatches</a:t>
            </a:r>
            <a:r>
              <a:rPr lang="en-US" altLang="en-US" sz="2400" dirty="0"/>
              <a:t>(7, str3, 0, 3));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System.out.print</a:t>
            </a:r>
            <a:r>
              <a:rPr lang="en-US" altLang="en-US" sz="2400" dirty="0"/>
              <a:t>("Result of Test3: 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/>
              <a:t>System.out.println</a:t>
            </a:r>
            <a:r>
              <a:rPr lang="en-US" altLang="en-US" sz="2400" dirty="0"/>
              <a:t>(str1.regionMatches(</a:t>
            </a:r>
            <a:r>
              <a:rPr lang="en-US" altLang="en-US" sz="2400" dirty="0">
                <a:solidFill>
                  <a:srgbClr val="FF0000"/>
                </a:solidFill>
              </a:rPr>
              <a:t>true</a:t>
            </a:r>
            <a:r>
              <a:rPr lang="en-US" altLang="en-US" sz="2400" dirty="0"/>
              <a:t>, 7, str3, 0, 3));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A2227-ADD4-4C58-A2E3-7B16A2AE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81" y="2668432"/>
            <a:ext cx="3429369" cy="14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107" y="274638"/>
            <a:ext cx="11274641" cy="634082"/>
          </a:xfrm>
        </p:spPr>
        <p:txBody>
          <a:bodyPr>
            <a:normAutofit/>
          </a:bodyPr>
          <a:lstStyle/>
          <a:p>
            <a:r>
              <a:rPr lang="en-IN" sz="1800" b="1" i="0" u="none" strike="noStrike" baseline="0" dirty="0" err="1">
                <a:latin typeface="FranklinGothic-DemiCnd"/>
              </a:rPr>
              <a:t>startsWith</a:t>
            </a:r>
            <a:r>
              <a:rPr lang="en-IN" sz="1800" b="1" i="0" u="none" strike="noStrike" baseline="0" dirty="0">
                <a:latin typeface="FranklinGothic-DemiCnd"/>
              </a:rPr>
              <a:t>( ) and </a:t>
            </a:r>
            <a:r>
              <a:rPr lang="en-IN" sz="1800" b="1" i="0" u="none" strike="noStrike" baseline="0" dirty="0" err="1">
                <a:latin typeface="FranklinGothic-DemiCnd"/>
              </a:rPr>
              <a:t>endsWith</a:t>
            </a:r>
            <a:r>
              <a:rPr lang="en-IN" sz="1800" b="1" i="0" u="none" strike="noStrike" baseline="0" dirty="0">
                <a:latin typeface="FranklinGothic-DemiCnd"/>
              </a:rPr>
              <a:t>( )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61639" y="1162974"/>
            <a:ext cx="11168109" cy="569502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startsWith</a:t>
            </a:r>
            <a:r>
              <a:rPr lang="en-US" altLang="en-US" sz="2400" dirty="0"/>
              <a:t>( ) method determines whether a given String begins with a specified string.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Conversely, </a:t>
            </a:r>
            <a:r>
              <a:rPr lang="en-US" altLang="en-US" sz="2400" dirty="0" err="1"/>
              <a:t>endsWith</a:t>
            </a:r>
            <a:r>
              <a:rPr lang="en-US" altLang="en-US" sz="2400" dirty="0"/>
              <a:t>( ) determines whether the String in question ends with a </a:t>
            </a:r>
            <a:r>
              <a:rPr lang="en-US" altLang="en-US" sz="2400" dirty="0" err="1"/>
              <a:t>specifiedstring</a:t>
            </a:r>
            <a:r>
              <a:rPr lang="en-US" altLang="en-US" sz="2400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They have the following general forms: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000" dirty="0"/>
              <a:t>	</a:t>
            </a:r>
            <a:r>
              <a:rPr lang="en-US" altLang="en-US" sz="2400" b="1" dirty="0" err="1">
                <a:solidFill>
                  <a:srgbClr val="002060"/>
                </a:solidFill>
              </a:rPr>
              <a:t>boolean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startsWith</a:t>
            </a:r>
            <a:r>
              <a:rPr lang="en-US" altLang="en-US" sz="2400" b="1" dirty="0">
                <a:solidFill>
                  <a:srgbClr val="002060"/>
                </a:solidFill>
              </a:rPr>
              <a:t>(String str)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</a:t>
            </a:r>
            <a:r>
              <a:rPr lang="en-US" altLang="en-US" sz="2400" b="1" dirty="0" err="1">
                <a:solidFill>
                  <a:srgbClr val="002060"/>
                </a:solidFill>
              </a:rPr>
              <a:t>boolean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endsWith</a:t>
            </a:r>
            <a:r>
              <a:rPr lang="en-US" altLang="en-US" sz="2400" b="1" dirty="0">
                <a:solidFill>
                  <a:srgbClr val="002060"/>
                </a:solidFill>
              </a:rPr>
              <a:t>(String str)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Here, str is the String being tested. If the string matches, true is returned. Otherwise, false is returned.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example,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	"</a:t>
            </a:r>
            <a:r>
              <a:rPr lang="en-US" altLang="en-US" sz="2400" b="1" dirty="0" err="1">
                <a:solidFill>
                  <a:srgbClr val="00B050"/>
                </a:solidFill>
              </a:rPr>
              <a:t>Foobar</a:t>
            </a:r>
            <a:r>
              <a:rPr lang="en-US" altLang="en-US" sz="2400" b="1" dirty="0">
                <a:solidFill>
                  <a:srgbClr val="00B050"/>
                </a:solidFill>
              </a:rPr>
              <a:t>".</a:t>
            </a:r>
            <a:r>
              <a:rPr lang="en-US" altLang="en-US" sz="2400" b="1" dirty="0" err="1">
                <a:solidFill>
                  <a:srgbClr val="00B050"/>
                </a:solidFill>
              </a:rPr>
              <a:t>endsWith</a:t>
            </a:r>
            <a:r>
              <a:rPr lang="en-US" altLang="en-US" sz="2400" b="1" dirty="0">
                <a:solidFill>
                  <a:srgbClr val="00B050"/>
                </a:solidFill>
              </a:rPr>
              <a:t>("bar") and "</a:t>
            </a:r>
            <a:r>
              <a:rPr lang="en-US" altLang="en-US" sz="2400" b="1" dirty="0" err="1">
                <a:solidFill>
                  <a:srgbClr val="00B050"/>
                </a:solidFill>
              </a:rPr>
              <a:t>Foobar</a:t>
            </a:r>
            <a:r>
              <a:rPr lang="en-US" altLang="en-US" sz="2400" b="1" dirty="0">
                <a:solidFill>
                  <a:srgbClr val="00B050"/>
                </a:solidFill>
              </a:rPr>
              <a:t>". </a:t>
            </a:r>
            <a:r>
              <a:rPr lang="en-US" altLang="en-US" sz="2400" b="1" dirty="0" err="1">
                <a:solidFill>
                  <a:srgbClr val="00B050"/>
                </a:solidFill>
              </a:rPr>
              <a:t>startsWith</a:t>
            </a:r>
            <a:r>
              <a:rPr lang="en-US" altLang="en-US" sz="2400" b="1" dirty="0">
                <a:solidFill>
                  <a:srgbClr val="00B050"/>
                </a:solidFill>
              </a:rPr>
              <a:t>("Foo") are both true.</a:t>
            </a:r>
          </a:p>
          <a:p>
            <a:pPr algn="l"/>
            <a:r>
              <a:rPr lang="en-US" sz="2000" b="0" i="0" u="none" strike="noStrike" baseline="0" dirty="0">
                <a:latin typeface="Palatino-Roman"/>
              </a:rPr>
              <a:t>A second form of </a:t>
            </a:r>
            <a:r>
              <a:rPr lang="en-US" sz="2000" b="1" i="0" u="none" strike="noStrike" baseline="0" dirty="0" err="1">
                <a:latin typeface="Palatino-Bold"/>
              </a:rPr>
              <a:t>startsWith</a:t>
            </a:r>
            <a:r>
              <a:rPr lang="en-US" sz="2000" b="1" i="0" u="none" strike="noStrike" baseline="0" dirty="0">
                <a:latin typeface="Palatino-Bold"/>
              </a:rPr>
              <a:t>( )</a:t>
            </a:r>
            <a:r>
              <a:rPr lang="en-US" sz="2000" b="0" i="0" u="none" strike="noStrike" baseline="0" dirty="0">
                <a:latin typeface="Palatino-Roman"/>
              </a:rPr>
              <a:t>, shown here, lets you specify a starting point:</a:t>
            </a:r>
          </a:p>
          <a:p>
            <a:pPr algn="l"/>
            <a:r>
              <a:rPr lang="en-US" sz="2000" b="0" i="0" u="none" strike="noStrike" baseline="0" dirty="0" err="1">
                <a:highlight>
                  <a:srgbClr val="00FFFF"/>
                </a:highlight>
                <a:latin typeface="Palatino-Roman"/>
              </a:rPr>
              <a:t>boolean</a:t>
            </a:r>
            <a:r>
              <a:rPr lang="en-US" sz="2000" b="0" i="0" u="none" strike="noStrike" baseline="0" dirty="0">
                <a:highlight>
                  <a:srgbClr val="00FFFF"/>
                </a:highlight>
                <a:latin typeface="Palatino-Roman"/>
              </a:rPr>
              <a:t> </a:t>
            </a:r>
            <a:r>
              <a:rPr lang="en-US" sz="2000" b="0" i="0" u="none" strike="noStrike" baseline="0" dirty="0" err="1">
                <a:highlight>
                  <a:srgbClr val="00FFFF"/>
                </a:highlight>
                <a:latin typeface="Palatino-Roman"/>
              </a:rPr>
              <a:t>startsWith</a:t>
            </a:r>
            <a:r>
              <a:rPr lang="en-US" sz="2000" b="0" i="0" u="none" strike="noStrike" baseline="0" dirty="0">
                <a:highlight>
                  <a:srgbClr val="00FFFF"/>
                </a:highlight>
                <a:latin typeface="Palatino-Roman"/>
              </a:rPr>
              <a:t>(String </a:t>
            </a:r>
            <a:r>
              <a:rPr lang="en-US" sz="2000" b="0" i="1" u="none" strike="noStrike" baseline="0" dirty="0">
                <a:highlight>
                  <a:srgbClr val="00FFFF"/>
                </a:highlight>
                <a:latin typeface="Palatino-Italic"/>
              </a:rPr>
              <a:t>str</a:t>
            </a:r>
            <a:r>
              <a:rPr lang="en-US" sz="2000" b="0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US" sz="2000" b="0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US" sz="2000" b="0" i="0" u="none" strike="noStrike" baseline="0" dirty="0">
                <a:highlight>
                  <a:srgbClr val="00FFFF"/>
                </a:highlight>
                <a:latin typeface="Palatino-Roman"/>
              </a:rPr>
              <a:t>) </a:t>
            </a:r>
            <a:r>
              <a:rPr lang="en-US" sz="2000" b="0" i="0" u="none" strike="noStrike" baseline="0" dirty="0">
                <a:latin typeface="Palatino-Roman"/>
              </a:rPr>
              <a:t>Here, </a:t>
            </a:r>
            <a:r>
              <a:rPr lang="en-US" sz="2000" b="0" i="1" u="none" strike="noStrike" baseline="0" dirty="0" err="1">
                <a:latin typeface="Palatino-Italic"/>
              </a:rPr>
              <a:t>startIndex</a:t>
            </a:r>
            <a:r>
              <a:rPr lang="en-US" sz="2000" b="0" i="1" u="none" strike="noStrike" baseline="0" dirty="0">
                <a:latin typeface="Palatino-Italic"/>
              </a:rPr>
              <a:t> </a:t>
            </a:r>
            <a:r>
              <a:rPr lang="en-US" sz="2000" b="0" i="0" u="none" strike="noStrike" baseline="0" dirty="0">
                <a:latin typeface="Palatino-Roman"/>
              </a:rPr>
              <a:t>specifies the index into the invoking string at which point the search will </a:t>
            </a:r>
            <a:r>
              <a:rPr lang="en-IN" sz="2000" b="0" i="0" u="none" strike="noStrike" baseline="0" dirty="0">
                <a:latin typeface="Palatino-Roman"/>
              </a:rPr>
              <a:t>begin. For example,</a:t>
            </a:r>
          </a:p>
          <a:p>
            <a:pPr algn="l"/>
            <a:r>
              <a:rPr lang="en-IN" sz="2000" b="0" i="0" u="none" strike="noStrike" baseline="0" dirty="0">
                <a:highlight>
                  <a:srgbClr val="FFFF00"/>
                </a:highlight>
                <a:latin typeface="Courier"/>
              </a:rPr>
              <a:t>"</a:t>
            </a:r>
            <a:r>
              <a:rPr lang="en-IN" sz="2000" b="0" i="0" u="none" strike="noStrike" baseline="0" dirty="0" err="1">
                <a:highlight>
                  <a:srgbClr val="FFFF00"/>
                </a:highlight>
                <a:latin typeface="Courier"/>
              </a:rPr>
              <a:t>Foobar</a:t>
            </a:r>
            <a:r>
              <a:rPr lang="en-IN" sz="2000" b="0" i="0" u="none" strike="noStrike" baseline="0" dirty="0">
                <a:highlight>
                  <a:srgbClr val="FFFF00"/>
                </a:highlight>
                <a:latin typeface="Courier"/>
              </a:rPr>
              <a:t>".</a:t>
            </a:r>
            <a:r>
              <a:rPr lang="en-IN" sz="2000" b="0" i="0" u="none" strike="noStrike" baseline="0" dirty="0" err="1">
                <a:highlight>
                  <a:srgbClr val="FFFF00"/>
                </a:highlight>
                <a:latin typeface="Courier"/>
              </a:rPr>
              <a:t>startsWith</a:t>
            </a:r>
            <a:r>
              <a:rPr lang="en-IN" sz="2000" b="0" i="0" u="none" strike="noStrike" baseline="0" dirty="0">
                <a:highlight>
                  <a:srgbClr val="FFFF00"/>
                </a:highlight>
                <a:latin typeface="Courier"/>
              </a:rPr>
              <a:t>("bar", 3) </a:t>
            </a:r>
            <a:r>
              <a:rPr lang="en-IN" sz="2000" b="0" i="0" u="none" strike="noStrike" baseline="0">
                <a:highlight>
                  <a:srgbClr val="FFFF00"/>
                </a:highlight>
                <a:latin typeface="Palatino-Roman"/>
              </a:rPr>
              <a:t>returns </a:t>
            </a:r>
            <a:r>
              <a:rPr lang="en-IN" sz="2000" b="1">
                <a:highlight>
                  <a:srgbClr val="FFFF00"/>
                </a:highlight>
                <a:latin typeface="Palatino-Bold"/>
              </a:rPr>
              <a:t>False</a:t>
            </a:r>
            <a:r>
              <a:rPr lang="en-IN" sz="2000" b="0" i="0" u="none" strike="noStrike" baseline="0">
                <a:highlight>
                  <a:srgbClr val="FFFF00"/>
                </a:highlight>
                <a:latin typeface="Palatino-Roman"/>
              </a:rPr>
              <a:t>. </a:t>
            </a:r>
            <a:endParaRPr lang="en-US" altLang="en-US" sz="24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3"/>
    </mc:Choice>
    <mc:Fallback xmlns="">
      <p:transition spd="slow" advTm="4330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91" y="274638"/>
            <a:ext cx="10955045" cy="1138138"/>
          </a:xfrm>
        </p:spPr>
        <p:txBody>
          <a:bodyPr>
            <a:normAutofit fontScale="90000"/>
          </a:bodyPr>
          <a:lstStyle/>
          <a:p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Difference between == and .equals() method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4" y="1917577"/>
            <a:ext cx="10813002" cy="482558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IN" sz="2800" dirty="0"/>
              <a:t>Main difference between .equals() method and == operator is that one is method and other is operator.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the equals( ) </a:t>
            </a:r>
            <a:r>
              <a:rPr lang="en-US" sz="2800" dirty="0">
                <a:solidFill>
                  <a:srgbClr val="00B050"/>
                </a:solidFill>
                <a:highlight>
                  <a:srgbClr val="FFFF00"/>
                </a:highlight>
              </a:rPr>
              <a:t>method compares the characters inside a String object. 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The == operator compares two object references to see whether they refer </a:t>
            </a:r>
            <a:r>
              <a:rPr lang="en-IN" sz="2800" dirty="0">
                <a:solidFill>
                  <a:srgbClr val="00B050"/>
                </a:solidFill>
              </a:rPr>
              <a:t>to the same instance.</a:t>
            </a:r>
          </a:p>
          <a:p>
            <a:pPr algn="just" fontAlgn="base"/>
            <a:r>
              <a:rPr lang="en-IN" sz="2800" dirty="0"/>
              <a:t>We can use == operators for reference comparison (</a:t>
            </a:r>
            <a:r>
              <a:rPr lang="en-IN" sz="2800" b="1" dirty="0"/>
              <a:t>address comparison</a:t>
            </a:r>
            <a:r>
              <a:rPr lang="en-IN" sz="2800" dirty="0"/>
              <a:t>) and .equals() method for </a:t>
            </a:r>
            <a:r>
              <a:rPr lang="en-IN" sz="2800" b="1" dirty="0"/>
              <a:t>content comparison</a:t>
            </a:r>
            <a:r>
              <a:rPr lang="en-IN" sz="2800" dirty="0"/>
              <a:t>. </a:t>
            </a:r>
          </a:p>
          <a:p>
            <a:pPr algn="just" fontAlgn="base"/>
            <a:r>
              <a:rPr lang="en-IN" sz="2800" dirty="0"/>
              <a:t>In simple words, == checks if both objects point to the same memory location whereas .equals() evaluates to the comparison of values in the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92"/>
    </mc:Choice>
    <mc:Fallback xmlns="">
      <p:transition spd="slow" advTm="4289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274638"/>
            <a:ext cx="10440140" cy="1138138"/>
          </a:xfrm>
        </p:spPr>
        <p:txBody>
          <a:bodyPr>
            <a:normAutofit fontScale="90000"/>
          </a:bodyPr>
          <a:lstStyle/>
          <a:p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Difference between == and .equals() method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9" y="1837678"/>
            <a:ext cx="11159230" cy="5020322"/>
          </a:xfrm>
        </p:spPr>
        <p:txBody>
          <a:bodyPr>
            <a:normAutofit fontScale="55000" lnSpcReduction="20000"/>
          </a:bodyPr>
          <a:lstStyle/>
          <a:p>
            <a:pPr marL="114300" indent="0" fontAlgn="base">
              <a:buNone/>
            </a:pPr>
            <a:r>
              <a:rPr lang="en-IN" sz="3800" dirty="0"/>
              <a:t>public class Test { </a:t>
            </a:r>
          </a:p>
          <a:p>
            <a:pPr marL="114300" indent="0" fontAlgn="base">
              <a:buNone/>
            </a:pPr>
            <a:r>
              <a:rPr lang="en-IN" sz="3800" dirty="0"/>
              <a:t>    public static void main(String[] </a:t>
            </a:r>
            <a:r>
              <a:rPr lang="en-IN" sz="3800" dirty="0" err="1"/>
              <a:t>args</a:t>
            </a:r>
            <a:r>
              <a:rPr lang="en-IN" sz="3800" dirty="0"/>
              <a:t>) </a:t>
            </a:r>
          </a:p>
          <a:p>
            <a:pPr marL="114300" indent="0" fontAlgn="base">
              <a:buNone/>
            </a:pPr>
            <a:r>
              <a:rPr lang="en-IN" sz="3800" dirty="0"/>
              <a:t>    { </a:t>
            </a:r>
          </a:p>
          <a:p>
            <a:pPr marL="114300" indent="0" fontAlgn="base">
              <a:buNone/>
            </a:pPr>
            <a:r>
              <a:rPr lang="en-IN" sz="3800" dirty="0"/>
              <a:t>       String </a:t>
            </a:r>
            <a:r>
              <a:rPr lang="en-IN" sz="3800" dirty="0" err="1"/>
              <a:t>firstString</a:t>
            </a:r>
            <a:r>
              <a:rPr lang="en-IN" sz="3800" dirty="0"/>
              <a:t> = "</a:t>
            </a:r>
            <a:r>
              <a:rPr lang="en-IN" sz="3800" dirty="0" err="1"/>
              <a:t>coderolls</a:t>
            </a:r>
            <a:r>
              <a:rPr lang="en-IN" sz="3800" dirty="0"/>
              <a:t>";</a:t>
            </a:r>
          </a:p>
          <a:p>
            <a:pPr marL="114300" indent="0" fontAlgn="base">
              <a:buNone/>
            </a:pPr>
            <a:r>
              <a:rPr lang="en-IN" sz="3800" dirty="0"/>
              <a:t>       String </a:t>
            </a:r>
            <a:r>
              <a:rPr lang="en-IN" sz="3800" dirty="0" err="1"/>
              <a:t>secondString</a:t>
            </a:r>
            <a:r>
              <a:rPr lang="en-IN" sz="3800" dirty="0"/>
              <a:t> = "</a:t>
            </a:r>
            <a:r>
              <a:rPr lang="en-IN" sz="3800" dirty="0" err="1"/>
              <a:t>coderolls</a:t>
            </a:r>
            <a:r>
              <a:rPr lang="en-IN" sz="3800" dirty="0"/>
              <a:t>";</a:t>
            </a:r>
          </a:p>
          <a:p>
            <a:pPr marL="114300" indent="0" fontAlgn="base">
              <a:buNone/>
            </a:pPr>
            <a:r>
              <a:rPr lang="en-IN" sz="3800" dirty="0"/>
              <a:t>       </a:t>
            </a:r>
            <a:r>
              <a:rPr lang="en-IN" sz="3800" dirty="0" err="1"/>
              <a:t>System.out.println</a:t>
            </a:r>
            <a:r>
              <a:rPr lang="en-IN" sz="3800" dirty="0"/>
              <a:t>(</a:t>
            </a:r>
            <a:r>
              <a:rPr lang="en-IN" sz="3800" dirty="0" err="1">
                <a:solidFill>
                  <a:srgbClr val="FF0000"/>
                </a:solidFill>
              </a:rPr>
              <a:t>firstString</a:t>
            </a:r>
            <a:r>
              <a:rPr lang="en-IN" sz="3800" dirty="0">
                <a:solidFill>
                  <a:srgbClr val="FF0000"/>
                </a:solidFill>
              </a:rPr>
              <a:t> == </a:t>
            </a:r>
            <a:r>
              <a:rPr lang="en-IN" sz="3800" dirty="0" err="1">
                <a:solidFill>
                  <a:srgbClr val="FF0000"/>
                </a:solidFill>
              </a:rPr>
              <a:t>secondString</a:t>
            </a:r>
            <a:r>
              <a:rPr lang="en-IN" sz="3800" dirty="0"/>
              <a:t>);</a:t>
            </a:r>
          </a:p>
          <a:p>
            <a:pPr marL="114300" indent="0" fontAlgn="base">
              <a:buNone/>
            </a:pPr>
            <a:r>
              <a:rPr lang="en-IN" sz="3800" dirty="0">
                <a:highlight>
                  <a:srgbClr val="FFFF00"/>
                </a:highlight>
              </a:rPr>
              <a:t>        </a:t>
            </a:r>
            <a:r>
              <a:rPr lang="en-US" sz="3800" dirty="0">
                <a:highlight>
                  <a:srgbClr val="FFFF00"/>
                </a:highlight>
              </a:rPr>
              <a:t> String </a:t>
            </a:r>
            <a:r>
              <a:rPr lang="en-US" sz="3800" dirty="0" err="1">
                <a:highlight>
                  <a:srgbClr val="FFFF00"/>
                </a:highlight>
              </a:rPr>
              <a:t>thirdString</a:t>
            </a:r>
            <a:r>
              <a:rPr lang="en-US" sz="3800" dirty="0">
                <a:highlight>
                  <a:srgbClr val="FFFF00"/>
                </a:highlight>
              </a:rPr>
              <a:t> =  new String("</a:t>
            </a:r>
            <a:r>
              <a:rPr lang="en-US" sz="3800" dirty="0" err="1">
                <a:highlight>
                  <a:srgbClr val="FFFF00"/>
                </a:highlight>
              </a:rPr>
              <a:t>coderolls</a:t>
            </a:r>
            <a:r>
              <a:rPr lang="en-US" sz="3800" dirty="0">
                <a:highlight>
                  <a:srgbClr val="FFFF00"/>
                </a:highlight>
              </a:rPr>
              <a:t>");</a:t>
            </a:r>
            <a:endParaRPr lang="en-IN" sz="3800" dirty="0">
              <a:highlight>
                <a:srgbClr val="FFFF00"/>
              </a:highlight>
            </a:endParaRPr>
          </a:p>
          <a:p>
            <a:pPr marL="114300" indent="0" fontAlgn="base">
              <a:buNone/>
            </a:pPr>
            <a:r>
              <a:rPr lang="en-IN" sz="3800" dirty="0"/>
              <a:t>        </a:t>
            </a:r>
            <a:r>
              <a:rPr lang="en-IN" sz="3800" dirty="0" err="1"/>
              <a:t>System.out.println</a:t>
            </a:r>
            <a:r>
              <a:rPr lang="en-IN" sz="3800" dirty="0"/>
              <a:t>(</a:t>
            </a:r>
            <a:r>
              <a:rPr lang="en-IN" sz="3800" dirty="0" err="1"/>
              <a:t>firstString</a:t>
            </a:r>
            <a:r>
              <a:rPr lang="en-IN" sz="3800" dirty="0"/>
              <a:t> == </a:t>
            </a:r>
            <a:r>
              <a:rPr lang="en-US" sz="3800" dirty="0" err="1"/>
              <a:t>thirdString</a:t>
            </a:r>
            <a:r>
              <a:rPr lang="en-IN" sz="3800" dirty="0"/>
              <a:t>); </a:t>
            </a:r>
          </a:p>
          <a:p>
            <a:pPr marL="114300" indent="0" fontAlgn="base">
              <a:buNone/>
            </a:pPr>
            <a:r>
              <a:rPr lang="en-IN" sz="3800" dirty="0"/>
              <a:t>     </a:t>
            </a:r>
          </a:p>
          <a:p>
            <a:pPr marL="114300" indent="0" fontAlgn="base">
              <a:buNone/>
            </a:pPr>
            <a:r>
              <a:rPr lang="en-IN" sz="3800" dirty="0"/>
              <a:t>} </a:t>
            </a:r>
          </a:p>
          <a:p>
            <a:pPr marL="114300" indent="0" fontAlgn="base">
              <a:buNone/>
            </a:pPr>
            <a:r>
              <a:rPr lang="en-US" sz="3800" dirty="0"/>
              <a:t>OUTPUT :</a:t>
            </a:r>
            <a:r>
              <a:rPr lang="en-IN" sz="3800" dirty="0"/>
              <a:t> </a:t>
            </a:r>
          </a:p>
          <a:p>
            <a:pPr marL="114300" indent="0" fontAlgn="base">
              <a:buNone/>
            </a:pPr>
            <a:r>
              <a:rPr lang="en-IN" sz="3800" dirty="0"/>
              <a:t>true</a:t>
            </a:r>
          </a:p>
          <a:p>
            <a:pPr marL="114300" indent="0" fontAlgn="base">
              <a:buNone/>
            </a:pPr>
            <a:r>
              <a:rPr lang="en-IN" sz="3800" dirty="0"/>
              <a:t>false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C0B19-E2CA-4CAA-8734-900CFAF0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1909483"/>
            <a:ext cx="5292135" cy="44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5"/>
    </mc:Choice>
    <mc:Fallback xmlns="">
      <p:transition spd="slow" advTm="2197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620000" cy="634082"/>
          </a:xfrm>
        </p:spPr>
        <p:txBody>
          <a:bodyPr>
            <a:normAutofit fontScale="90000"/>
          </a:bodyPr>
          <a:lstStyle/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980728"/>
            <a:ext cx="7620000" cy="37444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8640"/>
            <a:ext cx="763284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5373216"/>
            <a:ext cx="7128792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42"/>
    </mc:Choice>
    <mc:Fallback xmlns="">
      <p:transition spd="slow" advTm="4564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620000" cy="76470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399495" y="836712"/>
            <a:ext cx="11461072" cy="602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b="1" dirty="0" err="1"/>
              <a:t>compareTo</a:t>
            </a:r>
            <a:r>
              <a:rPr lang="en-US" altLang="en-US" sz="2800" b="1" dirty="0"/>
              <a:t>()</a:t>
            </a:r>
            <a:r>
              <a:rPr lang="en-US" altLang="en-US" sz="2800" dirty="0"/>
              <a:t> - Compares two strings </a:t>
            </a:r>
            <a:r>
              <a:rPr lang="en-US" altLang="en-US" sz="2800" dirty="0">
                <a:solidFill>
                  <a:srgbClr val="FF0000"/>
                </a:solidFill>
              </a:rPr>
              <a:t>lexicographically. </a:t>
            </a:r>
          </a:p>
          <a:p>
            <a:pPr algn="just">
              <a:lnSpc>
                <a:spcPct val="110000"/>
              </a:lnSpc>
            </a:pPr>
            <a:r>
              <a:rPr lang="en-IN" sz="2400" dirty="0"/>
              <a:t>A string </a:t>
            </a:r>
            <a:r>
              <a:rPr lang="en-US" sz="2400" dirty="0"/>
              <a:t>is less than another if it comes before the other in dictionary order. A string is greater than another if it comes after the other in dictionary order.</a:t>
            </a:r>
            <a:endParaRPr lang="en-US" altLang="en-US" sz="2400" dirty="0"/>
          </a:p>
          <a:p>
            <a:pPr algn="just"/>
            <a:r>
              <a:rPr lang="en-IN" sz="2400" dirty="0"/>
              <a:t>It compares strings on the basis of Unicode value of each character in the strings.</a:t>
            </a:r>
          </a:p>
          <a:p>
            <a:pPr algn="just"/>
            <a:r>
              <a:rPr lang="en-IN" sz="2400" dirty="0"/>
              <a:t>If first string is lexicographically greater than second string, it returns positive number (difference of character value). </a:t>
            </a:r>
          </a:p>
          <a:p>
            <a:pPr algn="just"/>
            <a:r>
              <a:rPr lang="en-IN" sz="2400" dirty="0"/>
              <a:t>If first string is less than second string lexicographically, it returns negative number and if first string is lexicographically equal to second string, it returns 0.</a:t>
            </a:r>
          </a:p>
          <a:p>
            <a:pPr algn="just"/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/>
              <a:t>if</a:t>
            </a:r>
            <a:r>
              <a:rPr lang="en-IN" sz="2400" dirty="0"/>
              <a:t> s1 &gt; s2, it returns positive number 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/>
              <a:t>if</a:t>
            </a:r>
            <a:r>
              <a:rPr lang="en-IN" sz="2400" dirty="0"/>
              <a:t> s1 &lt; s2, it returns negative number 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/>
              <a:t>if</a:t>
            </a:r>
            <a:r>
              <a:rPr lang="en-IN" sz="2400" dirty="0"/>
              <a:t> s1 == s2, it returns 0  </a:t>
            </a:r>
          </a:p>
          <a:p>
            <a:pPr marL="114300" indent="0">
              <a:buNone/>
            </a:pPr>
            <a:br>
              <a:rPr lang="en-IN" dirty="0"/>
            </a:b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4"/>
    </mc:Choice>
    <mc:Fallback xmlns="">
      <p:transition spd="slow" advTm="311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53" y="286605"/>
            <a:ext cx="9827581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syllabus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121F8-874A-43D7-A2E4-AC1DFDF7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348422"/>
              </p:ext>
            </p:extLst>
          </p:nvPr>
        </p:nvGraphicFramePr>
        <p:xfrm>
          <a:off x="1287262" y="2121763"/>
          <a:ext cx="9676660" cy="296514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713183">
                  <a:extLst>
                    <a:ext uri="{9D8B030D-6E8A-4147-A177-3AD203B41FA5}">
                      <a16:colId xmlns:a16="http://schemas.microsoft.com/office/drawing/2014/main" val="1951871868"/>
                    </a:ext>
                  </a:extLst>
                </a:gridCol>
                <a:gridCol w="7963477">
                  <a:extLst>
                    <a:ext uri="{9D8B030D-6E8A-4147-A177-3AD203B41FA5}">
                      <a16:colId xmlns:a16="http://schemas.microsoft.com/office/drawing/2014/main" val="2983013469"/>
                    </a:ext>
                  </a:extLst>
                </a:gridCol>
              </a:tblGrid>
              <a:tr h="2965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CO2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Develop Java application programs using java constructs, operators, control statements, built in packages, input /output streams, files and libraries and advanced features of java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6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0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40"/>
    </mc:Choice>
    <mc:Fallback xmlns="">
      <p:transition spd="slow" advTm="3974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04665"/>
            <a:ext cx="8064896" cy="64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86"/>
    </mc:Choice>
    <mc:Fallback xmlns="">
      <p:transition spd="slow" advTm="6268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"/>
            <a:ext cx="7632848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70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00"/>
    </mc:Choice>
    <mc:Fallback xmlns="">
      <p:transition spd="slow" advTm="165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399495" y="0"/>
            <a:ext cx="9201705" cy="76470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399495" y="836712"/>
            <a:ext cx="11168109" cy="6021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br>
              <a:rPr lang="en-IN" dirty="0"/>
            </a:br>
            <a:r>
              <a:rPr lang="en-US" sz="2400" b="1" i="0" u="sng" strike="noStrike" baseline="0" dirty="0">
                <a:latin typeface="Palatino-Roman"/>
              </a:rPr>
              <a:t>program that sorts an array of strings </a:t>
            </a:r>
            <a:r>
              <a:rPr lang="en-US" sz="2400" b="1" i="0" strike="noStrike" baseline="0" dirty="0">
                <a:latin typeface="Palatino-Roman"/>
              </a:rPr>
              <a:t>import </a:t>
            </a:r>
            <a:r>
              <a:rPr lang="en-US" sz="2400" b="1" i="0" strike="noStrike" baseline="0" dirty="0" err="1">
                <a:latin typeface="Palatino-Roman"/>
              </a:rPr>
              <a:t>java.util.Arrays</a:t>
            </a:r>
            <a:r>
              <a:rPr lang="en-US" sz="2400" b="1" i="0" strike="noStrike" baseline="0" dirty="0">
                <a:latin typeface="Palatino-Roman"/>
              </a:rPr>
              <a:t>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public class </a:t>
            </a:r>
            <a:r>
              <a:rPr lang="en-US" sz="1700" b="1" i="0" strike="noStrike" baseline="0" dirty="0" err="1">
                <a:latin typeface="Palatino-Roman"/>
              </a:rPr>
              <a:t>StringArrayInOrder</a:t>
            </a:r>
            <a:r>
              <a:rPr lang="en-US" sz="1700" b="1" i="0" strike="noStrike" baseline="0" dirty="0">
                <a:latin typeface="Palatino-Roman"/>
              </a:rPr>
              <a:t> {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public static void main(String </a:t>
            </a:r>
            <a:r>
              <a:rPr lang="en-US" sz="1700" b="1" i="0" strike="noStrike" baseline="0" dirty="0" err="1">
                <a:latin typeface="Palatino-Roman"/>
              </a:rPr>
              <a:t>args</a:t>
            </a:r>
            <a:r>
              <a:rPr lang="en-US" sz="1700" b="1" i="0" strike="noStrike" baseline="0" dirty="0">
                <a:latin typeface="Palatino-Roman"/>
              </a:rPr>
              <a:t>[]) {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String[] 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 </a:t>
            </a:r>
            <a:r>
              <a:rPr lang="en-US" sz="1700" b="1" i="0" strike="noStrike" baseline="0" dirty="0">
                <a:solidFill>
                  <a:srgbClr val="FF0000"/>
                </a:solidFill>
                <a:latin typeface="Palatino-Roman"/>
              </a:rPr>
              <a:t>= {"JavaFX", "HBase", "OpenCV", "Java", "Hadoop", "Neo4j"};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int size = </a:t>
            </a:r>
            <a:r>
              <a:rPr lang="en-US" sz="1700" b="1" i="0" strike="noStrike" baseline="0" dirty="0" err="1">
                <a:latin typeface="Palatino-Roman"/>
              </a:rPr>
              <a:t>myArray.length</a:t>
            </a:r>
            <a:r>
              <a:rPr lang="en-US" sz="1700" b="1" i="0" strike="noStrike" baseline="0" dirty="0">
                <a:latin typeface="Palatino-Roman"/>
              </a:rPr>
              <a:t>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for(int </a:t>
            </a:r>
            <a:r>
              <a:rPr lang="en-US" sz="1700" b="1" i="0" strike="noStrike" baseline="0" dirty="0" err="1">
                <a:latin typeface="Palatino-Roman"/>
              </a:rPr>
              <a:t>i</a:t>
            </a:r>
            <a:r>
              <a:rPr lang="en-US" sz="1700" b="1" i="0" strike="noStrike" baseline="0" dirty="0">
                <a:latin typeface="Palatino-Roman"/>
              </a:rPr>
              <a:t> = 0; </a:t>
            </a:r>
            <a:r>
              <a:rPr lang="en-US" sz="1700" b="1" i="0" strike="noStrike" baseline="0" dirty="0" err="1">
                <a:latin typeface="Palatino-Roman"/>
              </a:rPr>
              <a:t>i</a:t>
            </a:r>
            <a:r>
              <a:rPr lang="en-US" sz="1700" b="1" i="0" strike="noStrike" baseline="0" dirty="0">
                <a:latin typeface="Palatino-Roman"/>
              </a:rPr>
              <a:t>&lt;size-1; </a:t>
            </a:r>
            <a:r>
              <a:rPr lang="en-US" sz="1700" b="1" i="0" strike="noStrike" baseline="0" dirty="0" err="1">
                <a:latin typeface="Palatino-Roman"/>
              </a:rPr>
              <a:t>i</a:t>
            </a:r>
            <a:r>
              <a:rPr lang="en-US" sz="1700" b="1" i="0" strike="noStrike" baseline="0" dirty="0">
                <a:latin typeface="Palatino-Roman"/>
              </a:rPr>
              <a:t>++) {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   for (int j = i+1; j&lt;</a:t>
            </a:r>
            <a:r>
              <a:rPr lang="en-US" sz="1700" b="1" i="0" strike="noStrike" baseline="0" dirty="0" err="1">
                <a:latin typeface="Palatino-Roman"/>
              </a:rPr>
              <a:t>myArray.length</a:t>
            </a:r>
            <a:r>
              <a:rPr lang="en-US" sz="1700" b="1" i="0" strike="noStrike" baseline="0" dirty="0">
                <a:latin typeface="Palatino-Roman"/>
              </a:rPr>
              <a:t>; </a:t>
            </a:r>
            <a:r>
              <a:rPr lang="en-US" sz="1700" b="1" i="0" strike="noStrike" baseline="0" dirty="0" err="1">
                <a:latin typeface="Palatino-Roman"/>
              </a:rPr>
              <a:t>j++</a:t>
            </a:r>
            <a:r>
              <a:rPr lang="en-US" sz="1700" b="1" i="0" strike="noStrike" baseline="0" dirty="0">
                <a:latin typeface="Palatino-Roman"/>
              </a:rPr>
              <a:t>) {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highlight>
                  <a:srgbClr val="00FFFF"/>
                </a:highlight>
                <a:latin typeface="Palatino-Roman"/>
              </a:rPr>
              <a:t>            if(</a:t>
            </a:r>
            <a:r>
              <a:rPr lang="en-US" sz="1700" b="1" i="0" strike="noStrike" baseline="0" dirty="0" err="1">
                <a:highlight>
                  <a:srgbClr val="00FFFF"/>
                </a:highlight>
                <a:latin typeface="Palatino-Roman"/>
              </a:rPr>
              <a:t>myArray</a:t>
            </a:r>
            <a:r>
              <a:rPr lang="en-US" sz="1700" b="1" i="0" strike="noStrike" baseline="0" dirty="0">
                <a:highlight>
                  <a:srgbClr val="00FFFF"/>
                </a:highlight>
                <a:latin typeface="Palatino-Roman"/>
              </a:rPr>
              <a:t>[</a:t>
            </a:r>
            <a:r>
              <a:rPr lang="en-US" sz="1700" b="1" i="0" strike="noStrike" baseline="0" dirty="0" err="1">
                <a:highlight>
                  <a:srgbClr val="00FFFF"/>
                </a:highlight>
                <a:latin typeface="Palatino-Roman"/>
              </a:rPr>
              <a:t>i</a:t>
            </a:r>
            <a:r>
              <a:rPr lang="en-US" sz="1700" b="1" i="0" strike="noStrike" baseline="0" dirty="0">
                <a:highlight>
                  <a:srgbClr val="00FFFF"/>
                </a:highlight>
                <a:latin typeface="Palatino-Roman"/>
              </a:rPr>
              <a:t>].</a:t>
            </a:r>
            <a:r>
              <a:rPr lang="en-US" sz="1700" b="1" i="0" strike="noStrike" baseline="0" dirty="0" err="1">
                <a:highlight>
                  <a:srgbClr val="FFFF00"/>
                </a:highlight>
                <a:latin typeface="Palatino-Roman"/>
              </a:rPr>
              <a:t>compareTo</a:t>
            </a:r>
            <a:r>
              <a:rPr lang="en-US" sz="1700" b="1" i="0" strike="noStrike" baseline="0" dirty="0">
                <a:highlight>
                  <a:srgbClr val="FFFF00"/>
                </a:highlight>
                <a:latin typeface="Palatino-Roman"/>
              </a:rPr>
              <a:t>(</a:t>
            </a:r>
            <a:r>
              <a:rPr lang="en-US" sz="1700" b="1" i="0" strike="noStrike" baseline="0" dirty="0" err="1">
                <a:highlight>
                  <a:srgbClr val="FFFF00"/>
                </a:highlight>
                <a:latin typeface="Palatino-Roman"/>
              </a:rPr>
              <a:t>myArray</a:t>
            </a:r>
            <a:r>
              <a:rPr lang="en-US" sz="1700" b="1" i="0" strike="noStrike" baseline="0" dirty="0">
                <a:highlight>
                  <a:srgbClr val="FFFF00"/>
                </a:highlight>
                <a:latin typeface="Palatino-Roman"/>
              </a:rPr>
              <a:t>[j])</a:t>
            </a:r>
            <a:r>
              <a:rPr lang="en-US" sz="1700" b="1" i="0" strike="noStrike" baseline="0" dirty="0">
                <a:highlight>
                  <a:srgbClr val="00FFFF"/>
                </a:highlight>
                <a:latin typeface="Palatino-Roman"/>
              </a:rPr>
              <a:t>&gt;0) {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         String temp = 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[</a:t>
            </a:r>
            <a:r>
              <a:rPr lang="en-US" sz="1700" b="1" i="0" strike="noStrike" baseline="0" dirty="0" err="1">
                <a:latin typeface="Palatino-Roman"/>
              </a:rPr>
              <a:t>i</a:t>
            </a:r>
            <a:r>
              <a:rPr lang="en-US" sz="1700" b="1" i="0" strike="noStrike" baseline="0" dirty="0">
                <a:latin typeface="Palatino-Roman"/>
              </a:rPr>
              <a:t>];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         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[</a:t>
            </a:r>
            <a:r>
              <a:rPr lang="en-US" sz="1700" b="1" i="0" strike="noStrike" baseline="0" dirty="0" err="1">
                <a:latin typeface="Palatino-Roman"/>
              </a:rPr>
              <a:t>i</a:t>
            </a:r>
            <a:r>
              <a:rPr lang="en-US" sz="1700" b="1" i="0" strike="noStrike" baseline="0" dirty="0">
                <a:latin typeface="Palatino-Roman"/>
              </a:rPr>
              <a:t>] = 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[j];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         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[j] = temp;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      }          }       }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   </a:t>
            </a:r>
            <a:r>
              <a:rPr lang="en-US" sz="1700" b="1" i="0" strike="noStrike" baseline="0" dirty="0" err="1">
                <a:latin typeface="Palatino-Roman"/>
              </a:rPr>
              <a:t>System.out.println</a:t>
            </a:r>
            <a:r>
              <a:rPr lang="en-US" sz="1700" b="1" i="0" strike="noStrike" baseline="0" dirty="0">
                <a:latin typeface="Palatino-Roman"/>
              </a:rPr>
              <a:t>(</a:t>
            </a:r>
            <a:r>
              <a:rPr lang="en-US" sz="1700" b="1" i="0" strike="noStrike" baseline="0" dirty="0" err="1">
                <a:latin typeface="Palatino-Roman"/>
              </a:rPr>
              <a:t>Arrays.toString</a:t>
            </a:r>
            <a:r>
              <a:rPr lang="en-US" sz="1700" b="1" i="0" strike="noStrike" baseline="0" dirty="0">
                <a:latin typeface="Palatino-Roman"/>
              </a:rPr>
              <a:t>(</a:t>
            </a:r>
            <a:r>
              <a:rPr lang="en-US" sz="1700" b="1" i="0" strike="noStrike" baseline="0" dirty="0" err="1">
                <a:latin typeface="Palatino-Roman"/>
              </a:rPr>
              <a:t>myArray</a:t>
            </a:r>
            <a:r>
              <a:rPr lang="en-US" sz="1700" b="1" i="0" strike="noStrike" baseline="0" dirty="0">
                <a:latin typeface="Palatino-Roman"/>
              </a:rPr>
              <a:t>));</a:t>
            </a:r>
          </a:p>
          <a:p>
            <a:pPr marL="114300" indent="0">
              <a:buNone/>
            </a:pPr>
            <a:r>
              <a:rPr lang="en-US" sz="1700" b="1" i="0" strike="noStrike" baseline="0" dirty="0">
                <a:latin typeface="Palatino-Roman"/>
              </a:rPr>
              <a:t>   } }</a:t>
            </a:r>
            <a:endParaRPr lang="en-US" sz="1700" b="1" i="0" u="sng" strike="noStrike" baseline="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1108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4"/>
    </mc:Choice>
    <mc:Fallback xmlns="">
      <p:transition spd="slow" advTm="3112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620000" cy="76470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399495" y="836712"/>
            <a:ext cx="10990555" cy="6021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br>
              <a:rPr lang="en-IN" dirty="0"/>
            </a:br>
            <a:r>
              <a:rPr lang="en-US" sz="2400" b="1" u="sng" dirty="0">
                <a:latin typeface="Palatino-Roman"/>
              </a:rPr>
              <a:t>S</a:t>
            </a:r>
            <a:r>
              <a:rPr lang="en-US" sz="2400" b="1" i="0" u="sng" strike="noStrike" baseline="0" dirty="0">
                <a:latin typeface="Palatino-Roman"/>
              </a:rPr>
              <a:t>ample program that sorts an array of strings</a:t>
            </a:r>
          </a:p>
          <a:p>
            <a:pPr marL="114300" indent="0">
              <a:buNone/>
            </a:pPr>
            <a:endParaRPr lang="en-IN" altLang="en-US" b="1" dirty="0">
              <a:latin typeface="Courier New" pitchFamily="49" charset="0"/>
            </a:endParaRP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endParaRPr lang="en-US" dirty="0">
              <a:latin typeface="Palatino-Roman"/>
            </a:endParaRP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endParaRPr lang="en-US" dirty="0">
              <a:latin typeface="Palatino-Roman"/>
            </a:endParaRP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endParaRPr lang="en-US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If you want to ignore case differences when comparing two strings, use</a:t>
            </a:r>
          </a:p>
          <a:p>
            <a:pPr algn="l"/>
            <a:r>
              <a:rPr lang="en-IN" sz="1800" b="1" i="0" u="none" strike="noStrike" baseline="0" dirty="0" err="1">
                <a:latin typeface="Palatino-Bold"/>
              </a:rPr>
              <a:t>compareToIgnoreCase</a:t>
            </a:r>
            <a:r>
              <a:rPr lang="en-IN" sz="1800" b="1" i="0" u="none" strike="noStrike" baseline="0" dirty="0">
                <a:latin typeface="Palatino-Bold"/>
              </a:rPr>
              <a:t>( )</a:t>
            </a:r>
            <a:r>
              <a:rPr lang="en-IN" sz="1800" b="0" i="0" u="none" strike="noStrike" baseline="0" dirty="0">
                <a:latin typeface="Palatino-Roman"/>
              </a:rPr>
              <a:t>, as shown here:</a:t>
            </a:r>
          </a:p>
          <a:p>
            <a:pPr algn="l"/>
            <a:r>
              <a:rPr lang="en-IN" sz="2400" b="0" i="0" u="none" strike="noStrike" baseline="0" dirty="0">
                <a:highlight>
                  <a:srgbClr val="00FFFF"/>
                </a:highlight>
                <a:latin typeface="Palatino-Roman"/>
              </a:rPr>
              <a:t>int </a:t>
            </a:r>
            <a:r>
              <a:rPr lang="en-IN" sz="2400" b="0" i="0" u="none" strike="noStrike" baseline="0" dirty="0" err="1">
                <a:highlight>
                  <a:srgbClr val="00FFFF"/>
                </a:highlight>
                <a:latin typeface="Palatino-Roman"/>
              </a:rPr>
              <a:t>compareToIgnoreCase</a:t>
            </a:r>
            <a:r>
              <a:rPr lang="en-IN" sz="2400" b="0" i="0" u="none" strike="noStrike" baseline="0" dirty="0">
                <a:highlight>
                  <a:srgbClr val="00FFFF"/>
                </a:highlight>
                <a:latin typeface="Palatino-Roman"/>
              </a:rPr>
              <a:t>(String </a:t>
            </a:r>
            <a:r>
              <a:rPr lang="en-IN" sz="2400" b="0" i="1" u="none" strike="noStrike" baseline="0" dirty="0">
                <a:highlight>
                  <a:srgbClr val="00FFFF"/>
                </a:highlight>
                <a:latin typeface="Palatino-Italic"/>
              </a:rPr>
              <a:t>str</a:t>
            </a:r>
            <a:r>
              <a:rPr lang="en-IN" sz="2400" b="0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  <a:endParaRPr lang="en-US" altLang="en-US" sz="2400" b="1" dirty="0">
              <a:highlight>
                <a:srgbClr val="00FFFF"/>
              </a:highlight>
              <a:latin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41DC0-C256-4473-9ACB-134F2A99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7" y="1951881"/>
            <a:ext cx="8582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4"/>
    </mc:Choice>
    <mc:Fallback xmlns="">
      <p:transition spd="slow" advTm="31124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49257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String class provides two methods that allow you to search a string for a specified </a:t>
            </a:r>
            <a:r>
              <a:rPr lang="en-IN" sz="2800" dirty="0"/>
              <a:t>character or substring: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highlight>
                  <a:srgbClr val="00FFFF"/>
                </a:highlight>
              </a:rPr>
              <a:t>indexOf</a:t>
            </a:r>
            <a:r>
              <a:rPr lang="en-US" sz="2800" dirty="0">
                <a:highlight>
                  <a:srgbClr val="00FFFF"/>
                </a:highlight>
              </a:rPr>
              <a:t>( ) Searches for the first occurrence of a character or substring.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highlight>
                  <a:srgbClr val="00FFFF"/>
                </a:highlight>
              </a:rPr>
              <a:t>lastIndexOf</a:t>
            </a:r>
            <a:r>
              <a:rPr lang="en-US" sz="2800" dirty="0">
                <a:highlight>
                  <a:srgbClr val="00FFFF"/>
                </a:highlight>
              </a:rPr>
              <a:t>( ) Searches for the last occurrence of a character or substring.</a:t>
            </a:r>
            <a:endParaRPr lang="en-US" altLang="en-US" sz="2800" dirty="0">
              <a:highlight>
                <a:srgbClr val="00FFFF"/>
              </a:highlight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methods </a:t>
            </a:r>
            <a:r>
              <a:rPr lang="en-US" sz="2800" dirty="0"/>
              <a:t>return the index at which the character or substring was found, or –1 on failure.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urier New" pitchFamily="49" charset="0"/>
              </a:rPr>
              <a:t>public int </a:t>
            </a:r>
            <a:r>
              <a:rPr lang="en-US" altLang="en-US" sz="2000" dirty="0" err="1">
                <a:latin typeface="Courier New" pitchFamily="49" charset="0"/>
              </a:rPr>
              <a:t>indexOf</a:t>
            </a:r>
            <a:r>
              <a:rPr lang="en-US" altLang="en-US" sz="2000" dirty="0">
                <a:latin typeface="Courier New" pitchFamily="49" charset="0"/>
              </a:rPr>
              <a:t>(int </a:t>
            </a:r>
            <a:r>
              <a:rPr lang="en-US" altLang="en-US" sz="2000" dirty="0" err="1">
                <a:latin typeface="Courier New" pitchFamily="49" charset="0"/>
              </a:rPr>
              <a:t>ch</a:t>
            </a:r>
            <a:r>
              <a:rPr lang="en-US" altLang="en-US" sz="2000" dirty="0">
                <a:latin typeface="Courier New" pitchFamily="49" charset="0"/>
              </a:rPr>
              <a:t>)- </a:t>
            </a:r>
            <a:r>
              <a:rPr lang="en-US" altLang="en-US" sz="2000" dirty="0"/>
              <a:t>Returns the index within this string of the first occurrence of the specified character. </a:t>
            </a:r>
            <a:endParaRPr lang="en-US" altLang="en-US" sz="2000" dirty="0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urier New" pitchFamily="49" charset="0"/>
              </a:rPr>
              <a:t>public int </a:t>
            </a:r>
            <a:r>
              <a:rPr lang="en-US" altLang="en-US" sz="2000" dirty="0" err="1">
                <a:latin typeface="Courier New" pitchFamily="49" charset="0"/>
              </a:rPr>
              <a:t>indexOf</a:t>
            </a:r>
            <a:r>
              <a:rPr lang="en-US" altLang="en-US" sz="2000" dirty="0">
                <a:latin typeface="Courier New" pitchFamily="49" charset="0"/>
              </a:rPr>
              <a:t>(String str)</a:t>
            </a:r>
            <a:r>
              <a:rPr lang="en-US" altLang="en-US" sz="2000" dirty="0"/>
              <a:t> - Returns the index within this string of the first occurrence of the specified substring.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dirty="0">
              <a:latin typeface="Courier New" pitchFamily="49" charset="0"/>
            </a:endParaRP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73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66124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Palatino-Roman"/>
              </a:rPr>
              <a:t>To search for the first or last occurrence of a substring, use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Palatino-Roman"/>
              </a:rPr>
              <a:t>int </a:t>
            </a:r>
            <a:r>
              <a:rPr lang="en-IN" sz="2000" b="0" i="0" u="none" strike="noStrike" baseline="0" dirty="0" err="1">
                <a:latin typeface="Palatino-Roman"/>
              </a:rPr>
              <a:t>indexOf</a:t>
            </a:r>
            <a:r>
              <a:rPr lang="en-IN" sz="2000" b="0" i="0" u="none" strike="noStrike" baseline="0" dirty="0">
                <a:latin typeface="Palatino-Roman"/>
              </a:rPr>
              <a:t>(String </a:t>
            </a:r>
            <a:r>
              <a:rPr lang="en-IN" sz="2000" b="0" i="1" u="none" strike="noStrike" baseline="0" dirty="0">
                <a:latin typeface="Palatino-Italic"/>
              </a:rPr>
              <a:t>str</a:t>
            </a:r>
            <a:r>
              <a:rPr lang="en-IN" sz="2000" b="0" i="0" u="none" strike="noStrike" baseline="0" dirty="0"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Palatino-Roman"/>
              </a:rPr>
              <a:t>int </a:t>
            </a:r>
            <a:r>
              <a:rPr lang="en-IN" sz="2000" b="0" i="0" u="none" strike="noStrike" baseline="0" dirty="0" err="1">
                <a:latin typeface="Palatino-Roman"/>
              </a:rPr>
              <a:t>lastIndexOf</a:t>
            </a:r>
            <a:r>
              <a:rPr lang="en-IN" sz="2000" b="0" i="0" u="none" strike="noStrike" baseline="0" dirty="0">
                <a:latin typeface="Palatino-Roman"/>
              </a:rPr>
              <a:t>(String </a:t>
            </a:r>
            <a:r>
              <a:rPr lang="en-IN" sz="2000" b="0" i="1" u="none" strike="noStrike" baseline="0" dirty="0">
                <a:latin typeface="Palatino-Italic"/>
              </a:rPr>
              <a:t>str</a:t>
            </a:r>
            <a:r>
              <a:rPr lang="en-IN" sz="2000" b="0" i="0" u="none" strike="noStrike" baseline="0" dirty="0"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Palatino-Roman"/>
              </a:rPr>
              <a:t>Here, </a:t>
            </a:r>
            <a:r>
              <a:rPr lang="en-US" sz="2000" b="0" i="1" u="none" strike="noStrike" baseline="0" dirty="0">
                <a:latin typeface="Palatino-Italic"/>
              </a:rPr>
              <a:t>str </a:t>
            </a:r>
            <a:r>
              <a:rPr lang="en-US" sz="2000" b="0" i="0" u="none" strike="noStrike" baseline="0" dirty="0">
                <a:latin typeface="Palatino-Roman"/>
              </a:rPr>
              <a:t>specifies the substring.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Palatino-Roman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Palatino-Roman"/>
              </a:rPr>
              <a:t>You can specify a starting point for the search using these forms: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Palatino-Roman"/>
              </a:rPr>
              <a:t>int </a:t>
            </a:r>
            <a:r>
              <a:rPr lang="en-US" sz="2000" b="0" i="0" u="none" strike="noStrike" baseline="0" dirty="0" err="1">
                <a:latin typeface="Palatino-Roman"/>
              </a:rPr>
              <a:t>indexOf</a:t>
            </a:r>
            <a:r>
              <a:rPr lang="en-US" sz="2000" b="0" i="0" u="none" strike="noStrike" baseline="0" dirty="0">
                <a:latin typeface="Palatino-Roman"/>
              </a:rPr>
              <a:t>(int </a:t>
            </a:r>
            <a:r>
              <a:rPr lang="en-US" sz="2000" b="0" i="1" u="none" strike="noStrike" baseline="0" dirty="0" err="1">
                <a:latin typeface="Palatino-Italic"/>
              </a:rPr>
              <a:t>ch</a:t>
            </a:r>
            <a:r>
              <a:rPr lang="en-US" sz="2000" b="0" i="0" u="none" strike="noStrike" baseline="0" dirty="0">
                <a:latin typeface="Palatino-Roman"/>
              </a:rPr>
              <a:t>, int </a:t>
            </a:r>
            <a:r>
              <a:rPr lang="en-US" sz="2000" b="0" i="1" u="none" strike="noStrike" baseline="0" dirty="0" err="1">
                <a:latin typeface="Palatino-Italic"/>
              </a:rPr>
              <a:t>startIndex</a:t>
            </a:r>
            <a:r>
              <a:rPr lang="en-US" sz="2000" b="0" i="0" u="none" strike="noStrike" baseline="0" dirty="0"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Palatino-Roman"/>
              </a:rPr>
              <a:t>int </a:t>
            </a:r>
            <a:r>
              <a:rPr lang="en-US" sz="2000" b="0" i="0" u="none" strike="noStrike" baseline="0" dirty="0" err="1">
                <a:latin typeface="Palatino-Roman"/>
              </a:rPr>
              <a:t>lastIndexOf</a:t>
            </a:r>
            <a:r>
              <a:rPr lang="en-US" sz="2000" b="0" i="0" u="none" strike="noStrike" baseline="0" dirty="0">
                <a:latin typeface="Palatino-Roman"/>
              </a:rPr>
              <a:t>(int </a:t>
            </a:r>
            <a:r>
              <a:rPr lang="en-US" sz="2000" b="0" i="1" u="none" strike="noStrike" baseline="0" dirty="0" err="1">
                <a:latin typeface="Palatino-Italic"/>
              </a:rPr>
              <a:t>ch</a:t>
            </a:r>
            <a:r>
              <a:rPr lang="en-US" sz="2000" b="0" i="0" u="none" strike="noStrike" baseline="0" dirty="0">
                <a:latin typeface="Palatino-Roman"/>
              </a:rPr>
              <a:t>, int </a:t>
            </a:r>
            <a:r>
              <a:rPr lang="en-US" sz="2000" b="0" i="1" u="none" strike="noStrike" baseline="0" dirty="0" err="1">
                <a:latin typeface="Palatino-Italic"/>
              </a:rPr>
              <a:t>startIndex</a:t>
            </a:r>
            <a:r>
              <a:rPr lang="en-US" sz="2000" b="0" i="0" u="none" strike="noStrike" baseline="0" dirty="0"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Palatino-Roman"/>
              </a:rPr>
              <a:t>int </a:t>
            </a:r>
            <a:r>
              <a:rPr lang="en-IN" sz="2000" b="0" i="0" u="none" strike="noStrike" baseline="0" dirty="0" err="1">
                <a:latin typeface="Palatino-Roman"/>
              </a:rPr>
              <a:t>indexOf</a:t>
            </a:r>
            <a:r>
              <a:rPr lang="en-IN" sz="2000" b="0" i="0" u="none" strike="noStrike" baseline="0" dirty="0">
                <a:latin typeface="Palatino-Roman"/>
              </a:rPr>
              <a:t>(String </a:t>
            </a:r>
            <a:r>
              <a:rPr lang="en-IN" sz="2000" b="0" i="1" u="none" strike="noStrike" baseline="0" dirty="0">
                <a:latin typeface="Palatino-Italic"/>
              </a:rPr>
              <a:t>str</a:t>
            </a:r>
            <a:r>
              <a:rPr lang="en-IN" sz="2000" b="0" i="0" u="none" strike="noStrike" baseline="0" dirty="0">
                <a:latin typeface="Palatino-Roman"/>
              </a:rPr>
              <a:t>, int </a:t>
            </a:r>
            <a:r>
              <a:rPr lang="en-IN" sz="2000" b="0" i="1" u="none" strike="noStrike" baseline="0" dirty="0" err="1">
                <a:latin typeface="Palatino-Italic"/>
              </a:rPr>
              <a:t>startIndex</a:t>
            </a:r>
            <a:r>
              <a:rPr lang="en-IN" sz="2000" b="0" i="0" u="none" strike="noStrike" baseline="0" dirty="0"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Palatino-Roman"/>
              </a:rPr>
              <a:t>int </a:t>
            </a:r>
            <a:r>
              <a:rPr lang="en-IN" sz="2000" b="0" i="0" u="none" strike="noStrike" baseline="0" dirty="0" err="1">
                <a:latin typeface="Palatino-Roman"/>
              </a:rPr>
              <a:t>lastIndexOf</a:t>
            </a:r>
            <a:r>
              <a:rPr lang="en-IN" sz="2000" b="0" i="0" u="none" strike="noStrike" baseline="0" dirty="0">
                <a:latin typeface="Palatino-Roman"/>
              </a:rPr>
              <a:t>(String </a:t>
            </a:r>
            <a:r>
              <a:rPr lang="en-IN" sz="2000" b="0" i="1" u="none" strike="noStrike" baseline="0" dirty="0">
                <a:latin typeface="Palatino-Italic"/>
              </a:rPr>
              <a:t>str</a:t>
            </a:r>
            <a:r>
              <a:rPr lang="en-IN" sz="2000" b="0" i="0" u="none" strike="noStrike" baseline="0" dirty="0">
                <a:latin typeface="Palatino-Roman"/>
              </a:rPr>
              <a:t>, int </a:t>
            </a:r>
            <a:r>
              <a:rPr lang="en-IN" sz="2000" b="0" i="1" u="none" strike="noStrike" baseline="0" dirty="0" err="1">
                <a:latin typeface="Palatino-Italic"/>
              </a:rPr>
              <a:t>startIndex</a:t>
            </a:r>
            <a:r>
              <a:rPr lang="en-IN" sz="2000" b="0" i="0" u="none" strike="noStrike" baseline="0" dirty="0">
                <a:latin typeface="Palatino-Roman"/>
              </a:rPr>
              <a:t>)</a:t>
            </a:r>
            <a:endParaRPr lang="en-US" alt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66124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public class </a:t>
            </a:r>
            <a:r>
              <a:rPr lang="en-US" altLang="en-US" sz="1800" dirty="0" err="1">
                <a:latin typeface="Courier New" pitchFamily="49" charset="0"/>
              </a:rPr>
              <a:t>IndexOfExample</a:t>
            </a: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public static void main(String </a:t>
            </a:r>
            <a:r>
              <a:rPr lang="en-US" altLang="en-US" sz="1800" dirty="0" err="1">
                <a:latin typeface="Courier New" pitchFamily="49" charset="0"/>
              </a:rPr>
              <a:t>args</a:t>
            </a:r>
            <a:r>
              <a:rPr lang="en-US" altLang="en-US" sz="1800" dirty="0">
                <a:latin typeface="Courier New" pitchFamily="49" charset="0"/>
              </a:rPr>
              <a:t>[]) {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    String str1 = new String("This is a </a:t>
            </a:r>
            <a:r>
              <a:rPr lang="en-US" altLang="en-US" sz="1800" dirty="0" err="1">
                <a:latin typeface="Courier New" pitchFamily="49" charset="0"/>
              </a:rPr>
              <a:t>BeginnersBook</a:t>
            </a:r>
            <a:r>
              <a:rPr lang="en-US" altLang="en-US" sz="1800" dirty="0">
                <a:latin typeface="Courier New" pitchFamily="49" charset="0"/>
              </a:rPr>
              <a:t> tutorial");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    String str2 = new String("Beginners");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    String str3 = new String("Book");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    String str4 = new String("Books");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B in str1: "+str1.indexOf('B'));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B in str1 after 15th char:"+str1.indexOf('B', 15));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B in str1 after 30th char:"+str1.indexOf('B', 30));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string str2 in str1:"+str1.indexOf(str2));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str2 after 15th char"+str1.indexOf(str2, 15));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string str3:"+str1.indexOf(str3));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string str4"+str1.indexOf(str4));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hardcoded string:"+str1.indexOf("is"));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("Index of hardcoded string after 4th char:"+str1.indexOf("is", 4));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   }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0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B in str1: 10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B in str1 after 15th char:19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B in str1 after 30th char:-1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string str2 in str1:10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str2 after 15th char-1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string str3:19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string str4-1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hardcoded string:2</a:t>
            </a:r>
          </a:p>
          <a:p>
            <a:pPr marL="0" indent="0" algn="l">
              <a:buNone/>
            </a:pPr>
            <a:r>
              <a:rPr lang="en-US" altLang="en-US" sz="1800" dirty="0">
                <a:latin typeface="Courier New" pitchFamily="49" charset="0"/>
              </a:rPr>
              <a:t>Index of hardcoded string after 4th char:5</a:t>
            </a:r>
          </a:p>
        </p:txBody>
      </p:sp>
    </p:spTree>
    <p:extLst>
      <p:ext uri="{BB962C8B-B14F-4D97-AF65-F5344CB8AC3E}">
        <p14:creationId xmlns:p14="http://schemas.microsoft.com/office/powerpoint/2010/main" val="14980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66124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Because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objects are immutable, whenever you want to modify a </a:t>
            </a:r>
            <a:r>
              <a:rPr lang="en-US" sz="1800" b="1" i="0" u="none" strike="noStrike" baseline="0" dirty="0">
                <a:latin typeface="Palatino-Bold"/>
              </a:rPr>
              <a:t>String</a:t>
            </a:r>
            <a:r>
              <a:rPr lang="en-US" sz="1800" b="0" i="0" u="none" strike="noStrike" baseline="0" dirty="0">
                <a:latin typeface="Palatino-Roman"/>
              </a:rPr>
              <a:t>, you must either copy it into a </a:t>
            </a:r>
            <a:r>
              <a:rPr lang="en-US" sz="1800" b="1" i="0" u="none" strike="noStrike" baseline="0" dirty="0" err="1">
                <a:latin typeface="Palatino-Bold"/>
              </a:rPr>
              <a:t>StringBuffer</a:t>
            </a:r>
            <a:r>
              <a:rPr lang="en-US" sz="1800" b="1" i="0" u="none" strike="noStrike" baseline="0" dirty="0">
                <a:latin typeface="Palatino-Bold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or </a:t>
            </a:r>
            <a:r>
              <a:rPr lang="en-US" sz="1800" b="1" i="0" u="none" strike="noStrike" baseline="0" dirty="0">
                <a:latin typeface="Palatino-Bold"/>
              </a:rPr>
              <a:t>StringBuilder</a:t>
            </a:r>
            <a:r>
              <a:rPr lang="en-US" sz="1800" b="0" i="0" u="none" strike="noStrike" baseline="0" dirty="0">
                <a:latin typeface="Palatino-Roman"/>
              </a:rPr>
              <a:t>, or use one of the following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 err="1">
                <a:latin typeface="Palatino-Roman"/>
              </a:rPr>
              <a:t>methods,which</a:t>
            </a:r>
            <a:r>
              <a:rPr lang="en-US" sz="1800" b="0" i="0" u="none" strike="noStrike" baseline="0" dirty="0">
                <a:latin typeface="Palatino-Roman"/>
              </a:rPr>
              <a:t> will construct a new copy of the string with your modifications complete.</a:t>
            </a:r>
          </a:p>
          <a:p>
            <a:pPr marL="0" indent="0" algn="l">
              <a:buNone/>
            </a:pPr>
            <a:r>
              <a:rPr lang="en-IN" b="1" dirty="0">
                <a:latin typeface="FranklinGothic-DemiCnd"/>
              </a:rPr>
              <a:t>     </a:t>
            </a:r>
            <a:r>
              <a:rPr lang="en-IN" sz="2400" b="1" i="0" u="sng" strike="noStrike" baseline="0" dirty="0">
                <a:latin typeface="FranklinGothic-DemiCnd"/>
              </a:rPr>
              <a:t>substring(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You can extract a substring using </a:t>
            </a:r>
            <a:r>
              <a:rPr lang="en-US" sz="1800" b="1" i="0" u="none" strike="noStrike" baseline="0" dirty="0">
                <a:latin typeface="Palatino-Bold"/>
              </a:rPr>
              <a:t>substring( )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It has two forms.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 The first is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-Roman"/>
              </a:rPr>
              <a:t>		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String substring(int </a:t>
            </a:r>
            <a:r>
              <a:rPr lang="en-IN" sz="2400" b="1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Here, </a:t>
            </a:r>
            <a:r>
              <a:rPr lang="en-US" sz="1800" b="0" i="1" u="none" strike="noStrike" baseline="0" dirty="0" err="1">
                <a:latin typeface="Palatino-Italic"/>
              </a:rPr>
              <a:t>startIndex</a:t>
            </a:r>
            <a:r>
              <a:rPr lang="en-US" sz="1800" b="0" i="1" u="none" strike="noStrike" baseline="0" dirty="0">
                <a:latin typeface="Palatino-Italic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specifies the index at which the substring will begin.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This form returns a copy of the substring that begins at </a:t>
            </a:r>
            <a:r>
              <a:rPr lang="en-US" sz="1800" b="0" i="1" u="none" strike="noStrike" baseline="0" dirty="0" err="1">
                <a:latin typeface="Palatino-Italic"/>
              </a:rPr>
              <a:t>startIndex</a:t>
            </a:r>
            <a:r>
              <a:rPr lang="en-US" sz="1800" b="0" i="1" u="none" strike="noStrike" baseline="0" dirty="0">
                <a:latin typeface="Palatino-Italic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and runs to the end of the invoking string.</a:t>
            </a: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second form of </a:t>
            </a:r>
            <a:r>
              <a:rPr lang="en-US" sz="1800" b="1" i="0" u="none" strike="noStrike" baseline="0" dirty="0">
                <a:latin typeface="Palatino-Bold"/>
              </a:rPr>
              <a:t>substring( ) </a:t>
            </a:r>
            <a:r>
              <a:rPr lang="en-US" sz="1800" b="0" i="0" u="none" strike="noStrike" baseline="0" dirty="0">
                <a:latin typeface="Palatino-Roman"/>
              </a:rPr>
              <a:t>allows you to specify both the beginning and ending </a:t>
            </a:r>
            <a:r>
              <a:rPr lang="en-IN" sz="1800" b="0" i="0" u="none" strike="noStrike" baseline="0" dirty="0">
                <a:latin typeface="Palatino-Roman"/>
              </a:rPr>
              <a:t>index of the substring: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-Roman"/>
              </a:rPr>
              <a:t>		</a:t>
            </a:r>
            <a:r>
              <a:rPr lang="en-IN" sz="1800" b="1" i="0" u="none" strike="noStrike" baseline="0" dirty="0">
                <a:highlight>
                  <a:srgbClr val="00FFFF"/>
                </a:highlight>
                <a:latin typeface="Palatino-Roman"/>
              </a:rPr>
              <a:t>String substring(int </a:t>
            </a:r>
            <a:r>
              <a:rPr lang="en-IN" sz="1800" b="1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IN" sz="1800" b="1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IN" sz="1800" b="1" i="1" u="none" strike="noStrike" baseline="0" dirty="0" err="1">
                <a:highlight>
                  <a:srgbClr val="00FFFF"/>
                </a:highlight>
                <a:latin typeface="Palatino-Italic"/>
              </a:rPr>
              <a:t>endIndex</a:t>
            </a:r>
            <a:r>
              <a:rPr lang="en-IN" sz="1800" b="1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  <a:endParaRPr lang="en-US" altLang="en-US" sz="1800" b="1" dirty="0">
              <a:highlight>
                <a:srgbClr val="00FFFF"/>
              </a:highligh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72863" y="1196752"/>
            <a:ext cx="11665258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</a:rPr>
              <a:t>SubStringExample</a:t>
            </a: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public static void main(String </a:t>
            </a:r>
            <a:r>
              <a:rPr lang="en-US" altLang="en-US" sz="1800" b="1" dirty="0" err="1">
                <a:latin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</a:rPr>
              <a:t>[]) {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String str= new String("quick brown fox jumps over the lazy dog");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("Substring starting from index 15:");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highlight>
                  <a:srgbClr val="FFFF00"/>
                </a:highlight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highlight>
                  <a:srgbClr val="FFFF00"/>
                </a:highlight>
                <a:latin typeface="Courier New" pitchFamily="49" charset="0"/>
              </a:rPr>
              <a:t>(</a:t>
            </a:r>
            <a:r>
              <a:rPr lang="en-US" altLang="en-US" sz="1800" b="1" dirty="0" err="1">
                <a:highlight>
                  <a:srgbClr val="FFFF00"/>
                </a:highlight>
                <a:latin typeface="Courier New" pitchFamily="49" charset="0"/>
              </a:rPr>
              <a:t>str.substring</a:t>
            </a:r>
            <a:r>
              <a:rPr lang="en-US" altLang="en-US" sz="1800" b="1" dirty="0">
                <a:highlight>
                  <a:srgbClr val="FFFF00"/>
                </a:highlight>
                <a:latin typeface="Courier New" pitchFamily="49" charset="0"/>
              </a:rPr>
              <a:t>(15));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("Substring starting from index 15 and ending at 20:");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    </a:t>
            </a:r>
            <a:r>
              <a:rPr lang="en-US" altLang="en-US" sz="1800" b="1" dirty="0" err="1">
                <a:highlight>
                  <a:srgbClr val="FFFF00"/>
                </a:highlight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highlight>
                  <a:srgbClr val="FFFF00"/>
                </a:highlight>
                <a:latin typeface="Courier New" pitchFamily="49" charset="0"/>
              </a:rPr>
              <a:t>(</a:t>
            </a:r>
            <a:r>
              <a:rPr lang="en-US" altLang="en-US" sz="1800" b="1" dirty="0" err="1">
                <a:highlight>
                  <a:srgbClr val="FFFF00"/>
                </a:highlight>
                <a:latin typeface="Courier New" pitchFamily="49" charset="0"/>
              </a:rPr>
              <a:t>str.substring</a:t>
            </a:r>
            <a:r>
              <a:rPr lang="en-US" altLang="en-US" sz="1800" b="1" dirty="0">
                <a:highlight>
                  <a:srgbClr val="FFFF00"/>
                </a:highlight>
                <a:latin typeface="Courier New" pitchFamily="49" charset="0"/>
              </a:rPr>
              <a:t>(15, 20));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   }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66725-1ACE-4420-A995-0763A64A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03" y="4427413"/>
            <a:ext cx="7458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79" y="980728"/>
            <a:ext cx="10715347" cy="5357928"/>
          </a:xfrm>
        </p:spPr>
        <p:txBody>
          <a:bodyPr/>
          <a:lstStyle/>
          <a:p>
            <a:r>
              <a:rPr lang="en-IN" sz="2400" dirty="0"/>
              <a:t>Strings are used for storing text.</a:t>
            </a:r>
          </a:p>
          <a:p>
            <a:pPr algn="just"/>
            <a:r>
              <a:rPr lang="en-IN" sz="2400" dirty="0"/>
              <a:t>A String variable contains a collection of characters surrounded by double quotes.</a:t>
            </a:r>
          </a:p>
          <a:p>
            <a:r>
              <a:rPr lang="en-IN" sz="2400" dirty="0"/>
              <a:t>Strings in Java are </a:t>
            </a:r>
            <a:r>
              <a:rPr lang="en-IN" sz="2400" dirty="0">
                <a:highlight>
                  <a:srgbClr val="FFFF00"/>
                </a:highlight>
              </a:rPr>
              <a:t>Objects</a:t>
            </a:r>
            <a:r>
              <a:rPr lang="en-IN" sz="2400" dirty="0"/>
              <a:t> that are backed </a:t>
            </a:r>
            <a:r>
              <a:rPr lang="en-IN" sz="2400" dirty="0">
                <a:highlight>
                  <a:srgbClr val="FFFF00"/>
                </a:highlight>
              </a:rPr>
              <a:t>internally by a char array.</a:t>
            </a:r>
          </a:p>
          <a:p>
            <a:r>
              <a:rPr lang="en-IN" sz="2800" b="1" u="sng" dirty="0"/>
              <a:t>Syntax:</a:t>
            </a:r>
          </a:p>
          <a:p>
            <a:pPr marL="114300" indent="0">
              <a:buNone/>
            </a:pPr>
            <a:r>
              <a:rPr lang="en-IN" b="1" i="1" dirty="0"/>
              <a:t>&lt;</a:t>
            </a:r>
            <a:r>
              <a:rPr lang="en-IN" b="1" i="1" dirty="0" err="1"/>
              <a:t>String_Type</a:t>
            </a:r>
            <a:r>
              <a:rPr lang="en-IN" b="1" i="1" dirty="0"/>
              <a:t>&gt; &lt;</a:t>
            </a:r>
            <a:r>
              <a:rPr lang="en-IN" b="1" i="1" dirty="0" err="1"/>
              <a:t>string_variable</a:t>
            </a:r>
            <a:r>
              <a:rPr lang="en-IN" b="1" i="1" dirty="0"/>
              <a:t>&gt; = “&lt;</a:t>
            </a:r>
            <a:r>
              <a:rPr lang="en-IN" b="1" i="1" dirty="0" err="1"/>
              <a:t>sequence_of_string</a:t>
            </a:r>
            <a:r>
              <a:rPr lang="en-IN" b="1" i="1" dirty="0"/>
              <a:t>&gt;”;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>
                <a:solidFill>
                  <a:srgbClr val="0070C0"/>
                </a:solidFill>
              </a:rPr>
              <a:t>Example  :   String  </a:t>
            </a:r>
            <a:r>
              <a:rPr lang="en-IN" b="1" dirty="0" err="1">
                <a:solidFill>
                  <a:srgbClr val="0070C0"/>
                </a:solidFill>
              </a:rPr>
              <a:t>str</a:t>
            </a:r>
            <a:r>
              <a:rPr lang="en-IN" b="1" dirty="0">
                <a:solidFill>
                  <a:srgbClr val="0070C0"/>
                </a:solidFill>
              </a:rPr>
              <a:t> = "Geeks";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IN" b="1" dirty="0"/>
          </a:p>
        </p:txBody>
      </p:sp>
      <p:pic>
        <p:nvPicPr>
          <p:cNvPr id="1026" name="Picture 2" descr="https://media.geeksforgeeks.org/wp-content/uploads/finn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38" y="3789040"/>
            <a:ext cx="626469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9"/>
    </mc:Choice>
    <mc:Fallback xmlns="">
      <p:transition spd="slow" advTm="7473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26742" y="1047565"/>
            <a:ext cx="11665258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357BD-5AF7-49A8-AD8E-92F2E589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1281953"/>
            <a:ext cx="10759736" cy="49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1" i="0" u="sng" strike="noStrike" baseline="0" dirty="0" err="1">
                <a:latin typeface="FranklinGothic-DemiCnd"/>
              </a:rPr>
              <a:t>concat</a:t>
            </a:r>
            <a:r>
              <a:rPr lang="en-IN" sz="3200" b="1" i="0" u="sng" strike="noStrike" baseline="0" dirty="0">
                <a:latin typeface="FranklinGothic-DemiCnd"/>
              </a:rPr>
              <a:t>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You can concatenate two strings using </a:t>
            </a:r>
            <a:r>
              <a:rPr lang="en-US" sz="1800" b="1" i="0" u="none" strike="noStrike" baseline="0" dirty="0" err="1">
                <a:latin typeface="Palatino-Bold"/>
              </a:rPr>
              <a:t>concat</a:t>
            </a:r>
            <a:r>
              <a:rPr lang="en-US" sz="1800" b="1" i="0" u="none" strike="noStrike" baseline="0" dirty="0">
                <a:latin typeface="Palatino-Bold"/>
              </a:rPr>
              <a:t>( )</a:t>
            </a:r>
            <a:r>
              <a:rPr lang="en-US" sz="1800" b="0" i="0" u="none" strike="noStrike" baseline="0" dirty="0">
                <a:latin typeface="Palatino-Roman"/>
              </a:rPr>
              <a:t>, shown here: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	String </a:t>
            </a:r>
            <a:r>
              <a:rPr lang="en-IN" sz="2400" b="1" i="0" u="none" strike="noStrike" baseline="0" dirty="0" err="1">
                <a:solidFill>
                  <a:srgbClr val="00B050"/>
                </a:solidFill>
                <a:latin typeface="Palatino-Roman"/>
              </a:rPr>
              <a:t>concat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(String </a:t>
            </a:r>
            <a:r>
              <a:rPr lang="en-IN" sz="2400" b="1" i="1" u="none" strike="noStrike" baseline="0" dirty="0">
                <a:solidFill>
                  <a:srgbClr val="00B050"/>
                </a:solidFill>
                <a:latin typeface="Palatino-Italic"/>
              </a:rPr>
              <a:t>str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This method creates a new object that contains the invoking string with the contents of </a:t>
            </a:r>
            <a:r>
              <a:rPr lang="en-US" sz="1800" b="0" i="1" u="none" strike="noStrike" baseline="0" dirty="0">
                <a:latin typeface="Palatino-Italic"/>
              </a:rPr>
              <a:t>str </a:t>
            </a:r>
            <a:r>
              <a:rPr lang="en-US" sz="1800" b="0" i="0" u="none" strike="noStrike" baseline="0" dirty="0">
                <a:latin typeface="Palatino-Roman"/>
              </a:rPr>
              <a:t>appended to the end.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 </a:t>
            </a:r>
            <a:r>
              <a:rPr lang="en-US" sz="1800" b="1" i="0" u="none" strike="noStrike" baseline="0" dirty="0" err="1">
                <a:latin typeface="Palatino-Bold"/>
              </a:rPr>
              <a:t>concat</a:t>
            </a:r>
            <a:r>
              <a:rPr lang="en-US" sz="1800" b="1" i="0" u="none" strike="noStrike" baseline="0" dirty="0">
                <a:latin typeface="Palatino-Bold"/>
              </a:rPr>
              <a:t>( ) </a:t>
            </a:r>
            <a:r>
              <a:rPr lang="en-US" sz="1800" b="0" i="0" u="none" strike="noStrike" baseline="0" dirty="0">
                <a:latin typeface="Palatino-Roman"/>
              </a:rPr>
              <a:t>performs the same function as </a:t>
            </a:r>
            <a:r>
              <a:rPr lang="en-US" sz="1800" b="1" i="0" u="none" strike="noStrike" baseline="0" dirty="0">
                <a:latin typeface="Palatino-Bold"/>
              </a:rPr>
              <a:t>+</a:t>
            </a:r>
            <a:r>
              <a:rPr lang="en-US" sz="1800" b="0" i="0" u="none" strike="noStrike" baseline="0" dirty="0">
                <a:latin typeface="Palatino-Roman"/>
              </a:rPr>
              <a:t>. For example,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s1 = "one";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String s2 = s1.concat("two");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puts the string “</a:t>
            </a:r>
            <a:r>
              <a:rPr lang="en-US" sz="1800" b="0" i="0" u="none" strike="noStrike" baseline="0" dirty="0" err="1">
                <a:latin typeface="Palatino-Roman"/>
              </a:rPr>
              <a:t>onetwo</a:t>
            </a:r>
            <a:r>
              <a:rPr lang="en-US" sz="1800" b="0" i="0" u="none" strike="noStrike" baseline="0" dirty="0">
                <a:latin typeface="Palatino-Roman"/>
              </a:rPr>
              <a:t>” into </a:t>
            </a:r>
            <a:r>
              <a:rPr lang="en-US" sz="1800" b="1" i="0" u="none" strike="noStrike" baseline="0" dirty="0">
                <a:latin typeface="Palatino-Bold"/>
              </a:rPr>
              <a:t>s2</a:t>
            </a:r>
            <a:r>
              <a:rPr lang="en-US" sz="1800" b="0" i="0" u="none" strike="noStrike" baseline="0" dirty="0">
                <a:latin typeface="Palatino-Roman"/>
              </a:rPr>
              <a:t>. It generates the same result as the following sequence: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Palatino-Roman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s1 = "one";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String s2 = s1 + "two";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none" strike="noStrike" baseline="0" dirty="0">
                <a:latin typeface="FranklinGothic-DemiCnd"/>
              </a:rPr>
              <a:t>replace(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</a:t>
            </a:r>
            <a:r>
              <a:rPr lang="en-US" sz="1800" b="1" i="0" u="none" strike="noStrike" baseline="0" dirty="0">
                <a:latin typeface="Palatino-Bold"/>
              </a:rPr>
              <a:t>replace( ) </a:t>
            </a:r>
            <a:r>
              <a:rPr lang="en-US" sz="1800" b="0" i="0" u="none" strike="noStrike" baseline="0" dirty="0">
                <a:latin typeface="Palatino-Roman"/>
              </a:rPr>
              <a:t>method has two forms.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first replaces all occurrences of one character in the invoking string with another character. It has the following general form: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	String replace(char </a:t>
            </a:r>
            <a:r>
              <a:rPr lang="en-IN" sz="2400" b="1" i="1" u="none" strike="noStrike" baseline="0" dirty="0">
                <a:solidFill>
                  <a:srgbClr val="00B050"/>
                </a:solidFill>
                <a:latin typeface="Palatino-Italic"/>
              </a:rPr>
              <a:t>original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, char </a:t>
            </a:r>
            <a:r>
              <a:rPr lang="en-IN" sz="2400" b="1" i="1" u="none" strike="noStrike" baseline="0" dirty="0">
                <a:solidFill>
                  <a:srgbClr val="00B050"/>
                </a:solidFill>
                <a:latin typeface="Palatino-Italic"/>
              </a:rPr>
              <a:t>replacement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Here, </a:t>
            </a:r>
            <a:r>
              <a:rPr lang="en-US" sz="1800" b="0" i="1" u="none" strike="noStrike" baseline="0" dirty="0">
                <a:latin typeface="Palatino-Italic"/>
              </a:rPr>
              <a:t>original </a:t>
            </a:r>
            <a:r>
              <a:rPr lang="en-US" sz="1800" b="0" i="0" u="none" strike="noStrike" baseline="0" dirty="0">
                <a:latin typeface="Palatino-Roman"/>
              </a:rPr>
              <a:t>specifies the character to be replaced by the character specified by </a:t>
            </a:r>
            <a:r>
              <a:rPr lang="en-US" sz="1800" b="0" i="1" u="none" strike="noStrike" baseline="0" dirty="0">
                <a:latin typeface="Palatino-Italic"/>
              </a:rPr>
              <a:t>replacement</a:t>
            </a:r>
            <a:r>
              <a:rPr lang="en-US" sz="1800" b="0" i="0" u="none" strike="noStrike" baseline="0" dirty="0">
                <a:latin typeface="Palatino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resulting string is returned.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For example,</a:t>
            </a:r>
          </a:p>
          <a:p>
            <a:pPr algn="l"/>
            <a:r>
              <a:rPr lang="en-US" sz="1800" b="1" i="0" u="none" strike="noStrike" baseline="0" dirty="0">
                <a:highlight>
                  <a:srgbClr val="FFFF00"/>
                </a:highlight>
                <a:latin typeface="Courier"/>
              </a:rPr>
              <a:t>String s = "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Courier"/>
              </a:rPr>
              <a:t>Hello".replace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Courier"/>
              </a:rPr>
              <a:t>('l', 'w');</a:t>
            </a:r>
          </a:p>
          <a:p>
            <a:pPr algn="l"/>
            <a:r>
              <a:rPr lang="en-US" sz="1800" b="1" i="0" u="none" strike="noStrike" baseline="0" dirty="0">
                <a:latin typeface="Palatino-Roman"/>
              </a:rPr>
              <a:t>puts the string “</a:t>
            </a:r>
            <a:r>
              <a:rPr lang="en-US" sz="1800" b="1" i="0" u="none" strike="noStrike" baseline="0" dirty="0" err="1">
                <a:latin typeface="Palatino-Roman"/>
              </a:rPr>
              <a:t>Hewwo</a:t>
            </a:r>
            <a:r>
              <a:rPr lang="en-US" sz="1800" b="1" i="0" u="none" strike="noStrike" baseline="0" dirty="0">
                <a:latin typeface="Palatino-Roman"/>
              </a:rPr>
              <a:t>” into </a:t>
            </a:r>
            <a:r>
              <a:rPr lang="en-US" sz="1800" b="1" i="0" u="none" strike="noStrike" baseline="0" dirty="0">
                <a:latin typeface="Palatino-Bold"/>
              </a:rPr>
              <a:t>s</a:t>
            </a:r>
            <a:r>
              <a:rPr lang="en-US" sz="1800" b="1" i="0" u="none" strike="noStrike" baseline="0" dirty="0">
                <a:latin typeface="Palatino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second form of </a:t>
            </a:r>
            <a:r>
              <a:rPr lang="en-US" sz="1800" b="1" i="0" u="none" strike="noStrike" baseline="0" dirty="0">
                <a:latin typeface="Palatino-Bold"/>
              </a:rPr>
              <a:t>replace( ) </a:t>
            </a:r>
            <a:r>
              <a:rPr lang="en-US" sz="1800" b="0" i="0" u="none" strike="noStrike" baseline="0" dirty="0">
                <a:latin typeface="Palatino-Roman"/>
              </a:rPr>
              <a:t>replaces one character sequence with another. It has this </a:t>
            </a:r>
            <a:r>
              <a:rPr lang="en-IN" sz="1800" b="0" i="0" u="none" strike="noStrike" baseline="0" dirty="0">
                <a:latin typeface="Palatino-Roman"/>
              </a:rPr>
              <a:t>general form: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  <a:latin typeface="Palatino-Roman"/>
              </a:rPr>
              <a:t>    String replace(</a:t>
            </a:r>
            <a:r>
              <a:rPr lang="en-IN" sz="2400" b="1" dirty="0" err="1">
                <a:solidFill>
                  <a:srgbClr val="00B050"/>
                </a:solidFill>
                <a:latin typeface="Palatino-Roman"/>
              </a:rPr>
              <a:t>CharSequence</a:t>
            </a:r>
            <a:r>
              <a:rPr lang="en-IN" sz="2400" b="1" dirty="0">
                <a:solidFill>
                  <a:srgbClr val="00B050"/>
                </a:solidFill>
                <a:latin typeface="Palatino-Roman"/>
              </a:rPr>
              <a:t> original, </a:t>
            </a:r>
            <a:r>
              <a:rPr lang="en-IN" sz="2400" b="1" dirty="0" err="1">
                <a:solidFill>
                  <a:srgbClr val="00B050"/>
                </a:solidFill>
                <a:latin typeface="Palatino-Roman"/>
              </a:rPr>
              <a:t>CharSequence</a:t>
            </a:r>
            <a:r>
              <a:rPr lang="en-IN" sz="2400" b="1" dirty="0">
                <a:solidFill>
                  <a:srgbClr val="00B050"/>
                </a:solidFill>
                <a:latin typeface="Palatino-Roman"/>
              </a:rPr>
              <a:t> replacement)</a:t>
            </a:r>
            <a:endParaRPr lang="en-US" altLang="en-US" sz="2400" b="1" dirty="0">
              <a:solidFill>
                <a:srgbClr val="00B050"/>
              </a:solidFill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9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Modifying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479394" y="1196752"/>
            <a:ext cx="11558726" cy="53295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3200" b="1" u="sng" dirty="0">
                <a:solidFill>
                  <a:schemeClr val="tx1"/>
                </a:solidFill>
                <a:latin typeface="Palatino-Roman"/>
              </a:rPr>
              <a:t>trim( )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Palatino-Roman"/>
              </a:rPr>
              <a:t>The trim( ) method returns a copy of the invoking string from which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Palatino-Roman"/>
              </a:rPr>
              <a:t>any leading and trailing whitespace has been removed.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Palatino-Roman"/>
              </a:rPr>
              <a:t>The Unicode value of space character is ‘\u0020’.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Palatino-Roman"/>
              </a:rPr>
              <a:t>The trim() method in java checks this Unicode value before and after the string,</a:t>
            </a:r>
            <a:r>
              <a:rPr lang="en-US" sz="2400" dirty="0">
                <a:solidFill>
                  <a:schemeClr val="tx1"/>
                </a:solidFill>
                <a:latin typeface="Palatino-Roman"/>
              </a:rPr>
              <a:t> if it exists then removes the spaces and returns the omitted string.</a:t>
            </a:r>
            <a:endParaRPr lang="en-US" altLang="en-US" sz="2400" dirty="0">
              <a:solidFill>
                <a:schemeClr val="tx1"/>
              </a:solidFill>
              <a:latin typeface="Palatino-Roman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Palatino-Roman"/>
              </a:rPr>
              <a:t> It has this general form:</a:t>
            </a:r>
          </a:p>
          <a:p>
            <a:pPr marL="0" indent="0" algn="l">
              <a:buNone/>
            </a:pPr>
            <a:r>
              <a:rPr lang="en-US" altLang="en-US" sz="2400" dirty="0">
                <a:solidFill>
                  <a:schemeClr val="tx1"/>
                </a:solidFill>
                <a:latin typeface="Palatino-Roman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Palatino-Roman"/>
              </a:rPr>
              <a:t>String trim( )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Palatino-Roman"/>
              </a:rPr>
              <a:t>Here is an example:</a:t>
            </a: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latin typeface="Palatino-Roman"/>
              </a:rPr>
              <a:t>String s = " Hello World ".trim();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  <a:latin typeface="Palatino-Roman"/>
              </a:rPr>
              <a:t>This puts the string “Hello World” into 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2CD3CA-4846-4AE6-BBC7-07F45A06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948" y="3429000"/>
            <a:ext cx="3747024" cy="29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9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Data Conversion Using </a:t>
            </a:r>
            <a:r>
              <a:rPr lang="en-US" altLang="en-US" dirty="0" err="1">
                <a:solidFill>
                  <a:schemeClr val="tx1"/>
                </a:solidFill>
              </a:rPr>
              <a:t>valueOf</a:t>
            </a:r>
            <a:r>
              <a:rPr lang="en-US" altLang="en-US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Palatino-Roman"/>
              </a:rPr>
              <a:t>The </a:t>
            </a:r>
            <a:r>
              <a:rPr lang="en-US" sz="2000" b="1" i="0" u="none" strike="noStrike" baseline="0" dirty="0" err="1">
                <a:latin typeface="Palatino-Bold"/>
              </a:rPr>
              <a:t>valueOf</a:t>
            </a:r>
            <a:r>
              <a:rPr lang="en-US" sz="2000" b="1" i="0" u="none" strike="noStrike" baseline="0" dirty="0">
                <a:latin typeface="Palatino-Bold"/>
              </a:rPr>
              <a:t>( ) </a:t>
            </a:r>
            <a:r>
              <a:rPr lang="en-US" sz="2000" b="0" i="0" u="none" strike="noStrike" baseline="0" dirty="0">
                <a:latin typeface="Palatino-Roman"/>
              </a:rPr>
              <a:t>method converts data from its internal format into a human-readable form.</a:t>
            </a:r>
          </a:p>
          <a:p>
            <a:pPr algn="just"/>
            <a:r>
              <a:rPr lang="en-US" sz="2000" dirty="0">
                <a:latin typeface="Palatino-Roman"/>
              </a:rPr>
              <a:t>The java string </a:t>
            </a:r>
            <a:r>
              <a:rPr lang="en-US" sz="2000" dirty="0" err="1">
                <a:solidFill>
                  <a:srgbClr val="FF0000"/>
                </a:solidFill>
                <a:latin typeface="Palatino-Roman"/>
              </a:rPr>
              <a:t>valueOf</a:t>
            </a:r>
            <a:r>
              <a:rPr lang="en-US" sz="2000" dirty="0">
                <a:latin typeface="Palatino-Roman"/>
              </a:rPr>
              <a:t>() method converts different types of values into string. </a:t>
            </a:r>
          </a:p>
          <a:p>
            <a:pPr algn="just"/>
            <a:r>
              <a:rPr lang="en-US" sz="2000" dirty="0">
                <a:latin typeface="Palatino-Roman"/>
              </a:rPr>
              <a:t>By the help of string </a:t>
            </a:r>
            <a:r>
              <a:rPr lang="en-US" sz="2000" dirty="0" err="1">
                <a:latin typeface="Palatino-Roman"/>
              </a:rPr>
              <a:t>valueOf</a:t>
            </a:r>
            <a:r>
              <a:rPr lang="en-US" sz="2000" dirty="0">
                <a:latin typeface="Palatino-Roman"/>
              </a:rPr>
              <a:t>() method, you can convert int to string, long to string, </a:t>
            </a:r>
            <a:r>
              <a:rPr lang="en-US" sz="2000" dirty="0" err="1">
                <a:latin typeface="Palatino-Roman"/>
              </a:rPr>
              <a:t>boolean</a:t>
            </a:r>
            <a:r>
              <a:rPr lang="en-US" sz="2000" dirty="0">
                <a:latin typeface="Palatino-Roman"/>
              </a:rPr>
              <a:t> to string, character to string, float to string, double to string, object to string and char array to string.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</a:t>
            </a:r>
            <a:r>
              <a:rPr lang="en-IN" sz="2000" dirty="0" err="1">
                <a:latin typeface="Palatino-Roman"/>
              </a:rPr>
              <a:t>boolean</a:t>
            </a:r>
            <a:r>
              <a:rPr lang="en-IN" sz="2000" dirty="0">
                <a:latin typeface="Palatino-Roman"/>
              </a:rPr>
              <a:t> b)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(char c)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(char[] c)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(int </a:t>
            </a:r>
            <a:r>
              <a:rPr lang="en-IN" sz="2000" dirty="0" err="1">
                <a:latin typeface="Palatino-Roman"/>
              </a:rPr>
              <a:t>i</a:t>
            </a:r>
            <a:r>
              <a:rPr lang="en-IN" sz="2000" dirty="0">
                <a:latin typeface="Palatino-Roman"/>
              </a:rPr>
              <a:t>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(long l)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(float f)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(double d) 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Palatino-Roman"/>
              </a:rPr>
              <a:t>public static String </a:t>
            </a:r>
            <a:r>
              <a:rPr lang="en-IN" sz="2000" dirty="0" err="1">
                <a:latin typeface="Palatino-Roman"/>
              </a:rPr>
              <a:t>valueOf</a:t>
            </a:r>
            <a:r>
              <a:rPr lang="en-IN" sz="2000" dirty="0">
                <a:latin typeface="Palatino-Roman"/>
              </a:rPr>
              <a:t>(Object o)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endParaRPr lang="en-US" altLang="en-US" sz="20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7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Data Conversion Using </a:t>
            </a:r>
            <a:r>
              <a:rPr lang="en-US" altLang="en-US" dirty="0" err="1">
                <a:solidFill>
                  <a:schemeClr val="tx1"/>
                </a:solidFill>
              </a:rPr>
              <a:t>valueOf</a:t>
            </a:r>
            <a:r>
              <a:rPr lang="en-US" altLang="en-US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621437" y="1196752"/>
            <a:ext cx="11416683" cy="53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value=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s1=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String.valueOf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(value);  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(s1+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//concatenating string with 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Output:3010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000" b="1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  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s1 =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String.valueOf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(s1);  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Output:true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en-US" sz="20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8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Data Conversion Using </a:t>
            </a:r>
            <a:r>
              <a:rPr lang="en-US" altLang="en-US" dirty="0" err="1">
                <a:solidFill>
                  <a:schemeClr val="tx1"/>
                </a:solidFill>
              </a:rPr>
              <a:t>valueOf</a:t>
            </a:r>
            <a:r>
              <a:rPr lang="en-US" altLang="en-US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float f  = 10.05f;    </a:t>
            </a:r>
          </a:p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 double d = 10.02;  </a:t>
            </a:r>
          </a:p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       String s1 = </a:t>
            </a:r>
            <a:r>
              <a:rPr lang="en-US" altLang="en-US" sz="2000" dirty="0" err="1">
                <a:latin typeface="Palatino-Roman"/>
              </a:rPr>
              <a:t>String.valueOf</a:t>
            </a:r>
            <a:r>
              <a:rPr lang="en-US" altLang="en-US" sz="2000" dirty="0">
                <a:latin typeface="Palatino-Roman"/>
              </a:rPr>
              <a:t>(f);    </a:t>
            </a:r>
          </a:p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        String s2 = </a:t>
            </a:r>
            <a:r>
              <a:rPr lang="en-US" altLang="en-US" sz="2000" dirty="0" err="1">
                <a:latin typeface="Palatino-Roman"/>
              </a:rPr>
              <a:t>String.valueOf</a:t>
            </a:r>
            <a:r>
              <a:rPr lang="en-US" altLang="en-US" sz="2000" dirty="0">
                <a:latin typeface="Palatino-Roman"/>
              </a:rPr>
              <a:t>(d);  </a:t>
            </a:r>
          </a:p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        </a:t>
            </a:r>
            <a:r>
              <a:rPr lang="en-US" altLang="en-US" sz="2000" dirty="0" err="1">
                <a:latin typeface="Palatino-Roman"/>
              </a:rPr>
              <a:t>System.out.println</a:t>
            </a:r>
            <a:r>
              <a:rPr lang="en-US" altLang="en-US" sz="2000" dirty="0">
                <a:latin typeface="Palatino-Roman"/>
              </a:rPr>
              <a:t>(s1);  </a:t>
            </a:r>
          </a:p>
          <a:p>
            <a:pPr marL="0" indent="0">
              <a:buNone/>
            </a:pPr>
            <a:r>
              <a:rPr lang="en-US" altLang="en-US" sz="2000" dirty="0">
                <a:latin typeface="Palatino-Roman"/>
              </a:rPr>
              <a:t>        </a:t>
            </a:r>
            <a:r>
              <a:rPr lang="en-US" altLang="en-US" sz="2000" dirty="0" err="1">
                <a:latin typeface="Palatino-Roman"/>
              </a:rPr>
              <a:t>System.out.println</a:t>
            </a:r>
            <a:r>
              <a:rPr lang="en-US" altLang="en-US" sz="2000" dirty="0">
                <a:latin typeface="Palatino-Roman"/>
              </a:rPr>
              <a:t>(s2); </a:t>
            </a:r>
          </a:p>
          <a:p>
            <a:pPr marL="0" indent="0">
              <a:buNone/>
            </a:pPr>
            <a:endParaRPr lang="en-US" altLang="en-US" sz="2000" dirty="0">
              <a:latin typeface="Palatino-Roman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char to String      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ch1 =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'A'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  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String s1 =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String.valueOf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(ch1);    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(s1);  </a:t>
            </a:r>
          </a:p>
          <a:p>
            <a:pPr marL="0" indent="0">
              <a:buNone/>
            </a:pPr>
            <a:endParaRPr lang="en-US" altLang="en-US" sz="2000" dirty="0">
              <a:latin typeface="Palatino-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9635A8-B338-477D-BF0A-A39678EB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85" y="1905000"/>
            <a:ext cx="348615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30884C-108C-4229-A0D5-6A64FC10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85" y="4891966"/>
            <a:ext cx="295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FranklinGothic-DemiCnd"/>
              </a:rPr>
              <a:t>Changing the Case of Characters Within a String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alatino-Roman"/>
              </a:rPr>
              <a:t>The method </a:t>
            </a:r>
            <a:r>
              <a:rPr lang="en-US" altLang="en-US" sz="2400" dirty="0" err="1">
                <a:latin typeface="Palatino-Roman"/>
              </a:rPr>
              <a:t>toLowerCase</a:t>
            </a:r>
            <a:r>
              <a:rPr lang="en-US" altLang="en-US" sz="2400" dirty="0">
                <a:latin typeface="Palatino-Roman"/>
              </a:rPr>
              <a:t>( ) converts all the characters in a string from uppercase to lowercase. </a:t>
            </a:r>
          </a:p>
          <a:p>
            <a:r>
              <a:rPr lang="en-US" altLang="en-US" sz="2400" dirty="0">
                <a:latin typeface="Palatino-Roman"/>
              </a:rPr>
              <a:t>The </a:t>
            </a:r>
            <a:r>
              <a:rPr lang="en-US" altLang="en-US" sz="2400" dirty="0" err="1">
                <a:latin typeface="Palatino-Roman"/>
              </a:rPr>
              <a:t>toUpperCase</a:t>
            </a:r>
            <a:r>
              <a:rPr lang="en-US" altLang="en-US" sz="2400" dirty="0">
                <a:latin typeface="Palatino-Roman"/>
              </a:rPr>
              <a:t>( ) method converts all the characters in a string from lowercase to uppercase. Nonalphabetical characters, such as digits, are unaffected. </a:t>
            </a:r>
          </a:p>
          <a:p>
            <a:r>
              <a:rPr lang="en-US" altLang="en-US" sz="2400" dirty="0">
                <a:latin typeface="Palatino-Roman"/>
              </a:rPr>
              <a:t>Here are the general forms of these methods:</a:t>
            </a:r>
          </a:p>
          <a:p>
            <a:pPr marL="0" indent="0">
              <a:buNone/>
            </a:pPr>
            <a:r>
              <a:rPr lang="en-US" altLang="en-US" sz="2400" dirty="0">
                <a:latin typeface="Palatino-Roman"/>
              </a:rPr>
              <a:t>		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String </a:t>
            </a:r>
            <a:r>
              <a:rPr lang="en-US" altLang="en-US" sz="2400" b="1" dirty="0" err="1">
                <a:solidFill>
                  <a:srgbClr val="002060"/>
                </a:solidFill>
                <a:latin typeface="Palatino-Roman"/>
              </a:rPr>
              <a:t>toLowerCase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( 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		String </a:t>
            </a:r>
            <a:r>
              <a:rPr lang="en-US" altLang="en-US" sz="2400" b="1" dirty="0" err="1">
                <a:solidFill>
                  <a:srgbClr val="002060"/>
                </a:solidFill>
                <a:latin typeface="Palatino-Roman"/>
              </a:rPr>
              <a:t>toUpperCase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( )</a:t>
            </a:r>
          </a:p>
          <a:p>
            <a:r>
              <a:rPr lang="en-US" altLang="en-US" sz="2400" dirty="0">
                <a:latin typeface="Palatino-Roman"/>
              </a:rPr>
              <a:t>Both methods return a String object that contains the uppercase or lowercase equivalent of the invoking String.</a:t>
            </a:r>
          </a:p>
          <a:p>
            <a:r>
              <a:rPr lang="en-US" altLang="en-US" sz="2400" dirty="0">
                <a:latin typeface="Palatino-Roman"/>
              </a:rPr>
              <a:t>Here is an example that uses </a:t>
            </a:r>
            <a:r>
              <a:rPr lang="en-US" altLang="en-US" sz="2400" dirty="0" err="1">
                <a:latin typeface="Palatino-Roman"/>
              </a:rPr>
              <a:t>toLowerCase</a:t>
            </a:r>
            <a:r>
              <a:rPr lang="en-US" altLang="en-US" sz="2400" dirty="0">
                <a:latin typeface="Palatino-Roman"/>
              </a:rPr>
              <a:t>( ) and </a:t>
            </a:r>
            <a:r>
              <a:rPr lang="en-US" altLang="en-US" sz="2400" dirty="0" err="1">
                <a:latin typeface="Palatino-Roman"/>
              </a:rPr>
              <a:t>toUpperCase</a:t>
            </a:r>
            <a:r>
              <a:rPr lang="en-US" altLang="en-US" sz="2400" dirty="0">
                <a:latin typeface="Palatino-Roman"/>
              </a:rPr>
              <a:t>( ):</a:t>
            </a:r>
          </a:p>
        </p:txBody>
      </p:sp>
    </p:spTree>
    <p:extLst>
      <p:ext uri="{BB962C8B-B14F-4D97-AF65-F5344CB8AC3E}">
        <p14:creationId xmlns:p14="http://schemas.microsoft.com/office/powerpoint/2010/main" val="30006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FranklinGothic-DemiCnd"/>
              </a:rPr>
              <a:t>Changing the Case of Characters Within a String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665258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Palatino-Roman"/>
              </a:rPr>
              <a:t>// Demonstrate </a:t>
            </a:r>
            <a:r>
              <a:rPr lang="en-US" altLang="en-US" sz="2000" b="1" dirty="0" err="1">
                <a:latin typeface="Palatino-Roman"/>
              </a:rPr>
              <a:t>toUpperCase</a:t>
            </a:r>
            <a:r>
              <a:rPr lang="en-US" altLang="en-US" sz="2000" b="1" dirty="0">
                <a:latin typeface="Palatino-Roman"/>
              </a:rPr>
              <a:t>() and </a:t>
            </a:r>
            <a:r>
              <a:rPr lang="en-US" altLang="en-US" sz="2000" b="1" dirty="0" err="1">
                <a:latin typeface="Palatino-Roman"/>
              </a:rPr>
              <a:t>toLowerCase</a:t>
            </a:r>
            <a:r>
              <a:rPr lang="en-US" altLang="en-US" sz="2000" b="1" dirty="0">
                <a:latin typeface="Palatino-Roman"/>
              </a:rPr>
              <a:t>().</a:t>
            </a:r>
          </a:p>
          <a:p>
            <a:pPr marL="0" indent="0">
              <a:buNone/>
            </a:pPr>
            <a:r>
              <a:rPr lang="en-US" altLang="en-US" sz="2000" b="1" dirty="0">
                <a:latin typeface="Palatino-Roman"/>
              </a:rPr>
              <a:t>class </a:t>
            </a:r>
            <a:r>
              <a:rPr lang="en-US" altLang="en-US" sz="2000" b="1" dirty="0" err="1">
                <a:latin typeface="Palatino-Roman"/>
              </a:rPr>
              <a:t>ChangeCase</a:t>
            </a:r>
            <a:r>
              <a:rPr lang="en-US" altLang="en-US" sz="2000" b="1" dirty="0">
                <a:latin typeface="Palatino-Roman"/>
              </a:rPr>
              <a:t> {</a:t>
            </a:r>
          </a:p>
          <a:p>
            <a:pPr marL="0" indent="0">
              <a:buNone/>
            </a:pPr>
            <a:r>
              <a:rPr lang="en-US" altLang="en-US" sz="2000" b="1" dirty="0">
                <a:latin typeface="Palatino-Roman"/>
              </a:rPr>
              <a:t>public static void main(String </a:t>
            </a:r>
            <a:r>
              <a:rPr lang="en-US" altLang="en-US" sz="2000" b="1" dirty="0" err="1">
                <a:latin typeface="Palatino-Roman"/>
              </a:rPr>
              <a:t>args</a:t>
            </a:r>
            <a:r>
              <a:rPr lang="en-US" altLang="en-US" sz="2000" b="1" dirty="0">
                <a:latin typeface="Palatino-Roman"/>
              </a:rPr>
              <a:t>[])</a:t>
            </a:r>
          </a:p>
          <a:p>
            <a:pPr marL="0" indent="0">
              <a:buNone/>
            </a:pPr>
            <a:r>
              <a:rPr lang="en-US" altLang="en-US" sz="2000" b="1" dirty="0">
                <a:latin typeface="Palatino-Roman"/>
              </a:rPr>
              <a:t>{</a:t>
            </a:r>
          </a:p>
          <a:p>
            <a:pPr marL="0" indent="0">
              <a:buNone/>
            </a:pPr>
            <a:r>
              <a:rPr lang="en-US" altLang="en-US" sz="2000" b="1" dirty="0">
                <a:latin typeface="Palatino-Roman"/>
              </a:rPr>
              <a:t>String s = "This is a test.";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Palatino-Roman"/>
              </a:rPr>
              <a:t>System.out.println</a:t>
            </a:r>
            <a:r>
              <a:rPr lang="en-US" altLang="en-US" sz="2000" b="1" dirty="0">
                <a:latin typeface="Palatino-Roman"/>
              </a:rPr>
              <a:t>("Original: " + s);</a:t>
            </a:r>
          </a:p>
          <a:p>
            <a:pPr marL="0" indent="0" algn="l">
              <a:buNone/>
            </a:pPr>
            <a:r>
              <a:rPr lang="en-IN" sz="2000" b="1" dirty="0">
                <a:latin typeface="Palatino-Roman"/>
              </a:rPr>
              <a:t>String upper = </a:t>
            </a:r>
            <a:r>
              <a:rPr lang="en-IN" sz="2000" b="1" dirty="0" err="1">
                <a:latin typeface="Palatino-Roman"/>
              </a:rPr>
              <a:t>s.toUpperCase</a:t>
            </a:r>
            <a:r>
              <a:rPr lang="en-IN" sz="2000" b="1" dirty="0">
                <a:latin typeface="Palatino-Roman"/>
              </a:rPr>
              <a:t>();</a:t>
            </a:r>
          </a:p>
          <a:p>
            <a:pPr marL="0" indent="0" algn="l">
              <a:buNone/>
            </a:pPr>
            <a:r>
              <a:rPr lang="en-IN" sz="2000" b="1" dirty="0">
                <a:latin typeface="Palatino-Roman"/>
              </a:rPr>
              <a:t>String lower = </a:t>
            </a:r>
            <a:r>
              <a:rPr lang="en-IN" sz="2000" b="1" dirty="0" err="1">
                <a:latin typeface="Palatino-Roman"/>
              </a:rPr>
              <a:t>s.toLowerCase</a:t>
            </a:r>
            <a:r>
              <a:rPr lang="en-IN" sz="2000" b="1" dirty="0">
                <a:latin typeface="Palatino-Roman"/>
              </a:rPr>
              <a:t>();</a:t>
            </a:r>
          </a:p>
          <a:p>
            <a:pPr marL="0" indent="0" algn="l">
              <a:buNone/>
            </a:pPr>
            <a:r>
              <a:rPr lang="sv-SE" sz="2000" b="1" dirty="0">
                <a:latin typeface="Palatino-Roman"/>
              </a:rPr>
              <a:t>System.out.println("Uppercase: " + upper);</a:t>
            </a:r>
          </a:p>
          <a:p>
            <a:pPr marL="0" indent="0" algn="l">
              <a:buNone/>
            </a:pPr>
            <a:r>
              <a:rPr lang="en-US" sz="2000" b="1" dirty="0" err="1">
                <a:latin typeface="Palatino-Roman"/>
              </a:rPr>
              <a:t>System.out.println</a:t>
            </a:r>
            <a:r>
              <a:rPr lang="en-US" sz="2000" b="1" dirty="0">
                <a:latin typeface="Palatino-Roman"/>
              </a:rPr>
              <a:t>("Lowercase: " + lower);</a:t>
            </a:r>
          </a:p>
          <a:p>
            <a:pPr marL="0" indent="0" algn="l">
              <a:buNone/>
            </a:pPr>
            <a:r>
              <a:rPr lang="en-IN" sz="2000" b="1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IN" sz="2000" b="1" dirty="0">
                <a:latin typeface="Palatino-Roman"/>
              </a:rPr>
              <a:t>}</a:t>
            </a:r>
            <a:endParaRPr lang="en-US" altLang="en-US" sz="2000" b="1" dirty="0">
              <a:latin typeface="Palatino-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1EC2FF-0424-4183-A5CC-9CA6CD1E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39" y="2476871"/>
            <a:ext cx="5140170" cy="1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IN" sz="2800" b="1" i="0" u="none" strike="noStrike" baseline="0" dirty="0">
              <a:latin typeface="FranklinGothic-DemiCnd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523215" cy="5661248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u="none" strike="noStrike" baseline="0" dirty="0" err="1">
                <a:latin typeface="Palatino-Bold"/>
              </a:rPr>
              <a:t>StringBuffer</a:t>
            </a:r>
            <a:r>
              <a:rPr lang="en-US" sz="2400" b="1" i="0" u="none" strike="noStrike" baseline="0" dirty="0">
                <a:latin typeface="Palatino-Bold"/>
              </a:rPr>
              <a:t> </a:t>
            </a:r>
            <a:r>
              <a:rPr lang="en-US" sz="2400" b="0" i="0" u="none" strike="noStrike" baseline="0" dirty="0">
                <a:latin typeface="Palatino-Roman"/>
              </a:rPr>
              <a:t>is a peer class of </a:t>
            </a:r>
            <a:r>
              <a:rPr lang="en-US" sz="2400" b="1" i="0" u="none" strike="noStrike" baseline="0" dirty="0">
                <a:latin typeface="Palatino-Bold"/>
              </a:rPr>
              <a:t>String </a:t>
            </a:r>
            <a:r>
              <a:rPr lang="en-US" sz="2400" b="0" i="0" u="none" strike="noStrike" baseline="0" dirty="0">
                <a:latin typeface="Palatino-Roman"/>
              </a:rPr>
              <a:t>that provides much of the functionality of strings.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As you know, </a:t>
            </a:r>
            <a:r>
              <a:rPr lang="en-US" sz="2400" b="1" i="0" u="none" strike="noStrike" baseline="0" dirty="0">
                <a:latin typeface="Palatino-Bold"/>
              </a:rPr>
              <a:t>String </a:t>
            </a:r>
            <a:r>
              <a:rPr lang="en-US" sz="2400" b="0" i="0" u="none" strike="noStrike" baseline="0" dirty="0">
                <a:latin typeface="Palatino-Roman"/>
              </a:rPr>
              <a:t>represents fixed-length, immutable character sequences. 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In </a:t>
            </a:r>
            <a:r>
              <a:rPr lang="en-US" sz="2400" b="0" i="0" u="none" strike="noStrike" baseline="0" dirty="0" err="1">
                <a:latin typeface="Palatino-Roman"/>
              </a:rPr>
              <a:t>contrast,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Palatino-Bold"/>
              </a:rPr>
              <a:t>StringBuffer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Palatino-Bold"/>
              </a:rPr>
              <a:t>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represents growable and writeable character sequences.</a:t>
            </a:r>
          </a:p>
          <a:p>
            <a:pPr algn="just"/>
            <a:r>
              <a:rPr lang="en-US" sz="2400" b="1" i="0" u="none" strike="noStrike" baseline="0" dirty="0" err="1">
                <a:latin typeface="Palatino-Bold"/>
              </a:rPr>
              <a:t>StringBuffer</a:t>
            </a:r>
            <a:r>
              <a:rPr lang="en-US" sz="2400" b="1" i="0" u="none" strike="noStrike" baseline="0" dirty="0">
                <a:latin typeface="Palatino-Bold"/>
              </a:rPr>
              <a:t> </a:t>
            </a:r>
            <a:r>
              <a:rPr lang="en-US" sz="2400" b="0" i="0" u="none" strike="noStrike" baseline="0" dirty="0">
                <a:latin typeface="Palatino-Roman"/>
              </a:rPr>
              <a:t>may have characters and substrings inserted in the middle or appended to the end.</a:t>
            </a:r>
          </a:p>
          <a:p>
            <a:pPr algn="just"/>
            <a:r>
              <a:rPr lang="en-US" sz="2400" b="1" i="0" u="none" strike="noStrike" baseline="0" dirty="0" err="1">
                <a:latin typeface="Palatino-Bold"/>
              </a:rPr>
              <a:t>StringBuffer</a:t>
            </a:r>
            <a:r>
              <a:rPr lang="en-US" sz="2400" b="1" i="0" u="none" strike="noStrike" baseline="0" dirty="0">
                <a:latin typeface="Palatino-Bold"/>
              </a:rPr>
              <a:t> </a:t>
            </a:r>
            <a:r>
              <a:rPr lang="en-US" sz="2400" b="0" i="0" u="none" strike="noStrike" baseline="0" dirty="0">
                <a:latin typeface="Palatino-Roman"/>
              </a:rPr>
              <a:t>will automatically grow to make room for such additions and often has more characters </a:t>
            </a:r>
            <a:r>
              <a:rPr lang="en-US" sz="2400" b="0" i="0" u="none" strike="noStrike" baseline="0" dirty="0" err="1">
                <a:latin typeface="Palatino-Roman"/>
              </a:rPr>
              <a:t>preallocated</a:t>
            </a:r>
            <a:r>
              <a:rPr lang="en-US" sz="2400" b="0" i="0" u="none" strike="noStrike" baseline="0" dirty="0">
                <a:latin typeface="Palatino-Roman"/>
              </a:rPr>
              <a:t> than are actually needed, to allow room for growth.</a:t>
            </a:r>
          </a:p>
        </p:txBody>
      </p:sp>
    </p:spTree>
    <p:extLst>
      <p:ext uri="{BB962C8B-B14F-4D97-AF65-F5344CB8AC3E}">
        <p14:creationId xmlns:p14="http://schemas.microsoft.com/office/powerpoint/2010/main" val="1463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9925235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79" y="980728"/>
            <a:ext cx="11194742" cy="56026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The first thing to understand about strings is that every string you create is actually an object of type </a:t>
            </a:r>
            <a:r>
              <a:rPr lang="en-US" sz="1800" b="1" i="0" u="none" strike="noStrike" baseline="0" dirty="0">
                <a:highlight>
                  <a:srgbClr val="00FFFF"/>
                </a:highlight>
                <a:latin typeface="Palatino-Bold"/>
              </a:rPr>
              <a:t>String</a:t>
            </a:r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highlight>
                  <a:srgbClr val="FFFF00"/>
                </a:highlight>
                <a:latin typeface="Palatino-Roman"/>
              </a:rPr>
              <a:t>Even string constants are actually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Palatino-Bold"/>
              </a:rPr>
              <a:t>String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Palatino-Roman"/>
              </a:rPr>
              <a:t>objects</a:t>
            </a:r>
            <a:r>
              <a:rPr lang="en-US" sz="1800" b="0" i="0" u="none" strike="noStrike" baseline="0" dirty="0">
                <a:latin typeface="Palatino-Roman"/>
              </a:rPr>
              <a:t>. For example, in the </a:t>
            </a:r>
            <a:r>
              <a:rPr lang="en-IN" sz="1800" b="0" i="0" u="none" strike="noStrike" baseline="0" dirty="0">
                <a:latin typeface="Palatino-Roman"/>
              </a:rPr>
              <a:t>statement</a:t>
            </a:r>
          </a:p>
          <a:p>
            <a:pPr algn="just"/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("This is a String, too");</a:t>
            </a:r>
          </a:p>
          <a:p>
            <a:pPr algn="just"/>
            <a:r>
              <a:rPr lang="en-US" sz="1800" b="0" i="0" u="none" strike="noStrike" baseline="0" dirty="0">
                <a:latin typeface="Palatino-Roman"/>
              </a:rPr>
              <a:t>the string “This is a String, too” is a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constant.</a:t>
            </a:r>
          </a:p>
          <a:p>
            <a:pPr algn="just"/>
            <a:endParaRPr lang="en-US" dirty="0"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The second thing to understand about strings is that objects of type </a:t>
            </a:r>
            <a:r>
              <a:rPr lang="en-US" sz="1800" b="1" i="0" u="none" strike="noStrike" baseline="0" dirty="0">
                <a:highlight>
                  <a:srgbClr val="00FFFF"/>
                </a:highlight>
                <a:latin typeface="Palatino-Bold"/>
              </a:rPr>
              <a:t>String </a:t>
            </a:r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are immutable;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    once a </a:t>
            </a:r>
            <a:r>
              <a:rPr lang="en-US" sz="1800" b="1" i="0" u="none" strike="noStrike" baseline="0" dirty="0">
                <a:highlight>
                  <a:srgbClr val="00FFFF"/>
                </a:highlight>
                <a:latin typeface="Palatino-Bold"/>
              </a:rPr>
              <a:t>String </a:t>
            </a:r>
            <a:r>
              <a:rPr lang="en-US" sz="1800" b="0" i="0" u="none" strike="noStrike" baseline="0" dirty="0">
                <a:highlight>
                  <a:srgbClr val="00FFFF"/>
                </a:highlight>
                <a:latin typeface="Palatino-Roman"/>
              </a:rPr>
              <a:t>object is created, its contents cannot be altered.</a:t>
            </a:r>
          </a:p>
          <a:p>
            <a:pPr algn="just"/>
            <a:r>
              <a:rPr lang="en-US" dirty="0">
                <a:latin typeface="Palatino-Roman"/>
              </a:rPr>
              <a:t>E</a:t>
            </a:r>
            <a:r>
              <a:rPr lang="en-US" sz="1800" b="0" i="0" u="none" strike="noStrike" baseline="0" dirty="0">
                <a:latin typeface="Palatino-Roman"/>
              </a:rPr>
              <a:t>ach time you need an altered version of an existing string, a new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object is created that contains the modifications. </a:t>
            </a:r>
            <a:endParaRPr lang="en-US" dirty="0"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latin typeface="Palatino-Roman"/>
              </a:rPr>
              <a:t>The original string is left unchanged. </a:t>
            </a:r>
          </a:p>
          <a:p>
            <a:pPr algn="just"/>
            <a:r>
              <a:rPr lang="en-US" sz="1800" b="0" i="0" u="none" strike="noStrike" baseline="0" dirty="0">
                <a:latin typeface="Palatino-Roman"/>
              </a:rPr>
              <a:t>This approach is used because fixed, immutable strings can be implemented more efficiently than changeable ones.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For those cases in which a modifiable string is desired, Java provides two options: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Palatino-Bold"/>
              </a:rPr>
              <a:t>StringBuffer</a:t>
            </a:r>
            <a:endParaRPr lang="en-US" sz="1800" b="1" i="0" u="none" strike="noStrike" baseline="0" dirty="0">
              <a:solidFill>
                <a:srgbClr val="FF0000"/>
              </a:solidFill>
              <a:highlight>
                <a:srgbClr val="FFFF00"/>
              </a:highlight>
              <a:latin typeface="Palatino-Bold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    and </a:t>
            </a:r>
            <a:r>
              <a:rPr lang="en-US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Bold"/>
              </a:rPr>
              <a:t>StringBuilder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. Both hold strings that can be modified after they are created.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1430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88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9"/>
    </mc:Choice>
    <mc:Fallback xmlns="">
      <p:transition spd="slow" advTm="74739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14905" y="1196752"/>
            <a:ext cx="11523215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800" b="1" u="sng" dirty="0" err="1">
                <a:latin typeface="Palatino-Roman"/>
              </a:rPr>
              <a:t>StringBuffer</a:t>
            </a:r>
            <a:r>
              <a:rPr lang="en-US" altLang="en-US" sz="2800" b="1" u="sng" dirty="0">
                <a:latin typeface="Palatino-Roman"/>
              </a:rPr>
              <a:t> Constructors</a:t>
            </a:r>
          </a:p>
          <a:p>
            <a:pPr marL="0" indent="0" algn="l">
              <a:buNone/>
            </a:pPr>
            <a:r>
              <a:rPr lang="en-US" altLang="en-US" sz="2000" b="1" u="sng" dirty="0" err="1">
                <a:latin typeface="Palatino-Roman"/>
              </a:rPr>
              <a:t>StringBuffer</a:t>
            </a:r>
            <a:r>
              <a:rPr lang="en-US" altLang="en-US" sz="2000" b="1" u="sng" dirty="0">
                <a:latin typeface="Palatino-Roman"/>
              </a:rPr>
              <a:t> defines these four constructors: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 b="1" dirty="0" err="1">
                <a:solidFill>
                  <a:srgbClr val="FF0000"/>
                </a:solidFill>
                <a:latin typeface="Palatino-Roman"/>
              </a:rPr>
              <a:t>StringBuffer</a:t>
            </a:r>
            <a:r>
              <a:rPr lang="en-US" altLang="en-US" sz="2000" b="1" dirty="0">
                <a:solidFill>
                  <a:srgbClr val="FF0000"/>
                </a:solidFill>
                <a:latin typeface="Palatino-Roman"/>
              </a:rPr>
              <a:t>( 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 b="1" dirty="0" err="1">
                <a:latin typeface="Palatino-Roman"/>
              </a:rPr>
              <a:t>StringBuffer</a:t>
            </a:r>
            <a:r>
              <a:rPr lang="en-US" altLang="en-US" sz="2000" b="1" dirty="0">
                <a:latin typeface="Palatino-Roman"/>
              </a:rPr>
              <a:t>(int size)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 b="1" dirty="0" err="1">
                <a:latin typeface="Palatino-Roman"/>
              </a:rPr>
              <a:t>StringBuffer</a:t>
            </a:r>
            <a:r>
              <a:rPr lang="en-US" altLang="en-US" sz="2000" b="1" dirty="0">
                <a:latin typeface="Palatino-Roman"/>
              </a:rPr>
              <a:t>(String str)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 b="1" dirty="0" err="1">
                <a:latin typeface="Palatino-Roman"/>
              </a:rPr>
              <a:t>StringBuffer</a:t>
            </a:r>
            <a:r>
              <a:rPr lang="en-US" altLang="en-US" sz="2000" b="1" dirty="0">
                <a:latin typeface="Palatino-Roman"/>
              </a:rPr>
              <a:t>(</a:t>
            </a:r>
            <a:r>
              <a:rPr lang="en-US" altLang="en-US" sz="2000" b="1" dirty="0" err="1">
                <a:latin typeface="Palatino-Roman"/>
              </a:rPr>
              <a:t>CharSequence</a:t>
            </a:r>
            <a:r>
              <a:rPr lang="en-US" altLang="en-US" sz="2000" b="1" dirty="0">
                <a:latin typeface="Palatino-Roman"/>
              </a:rPr>
              <a:t> chars)</a:t>
            </a:r>
          </a:p>
        </p:txBody>
      </p:sp>
    </p:spTree>
    <p:extLst>
      <p:ext uri="{BB962C8B-B14F-4D97-AF65-F5344CB8AC3E}">
        <p14:creationId xmlns:p14="http://schemas.microsoft.com/office/powerpoint/2010/main" val="12475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latin typeface="Palatino-Roman"/>
              </a:rPr>
              <a:t>The default constructor (the one with no parameters) reserves room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Palatino-Roman"/>
              </a:rPr>
              <a:t>for 16 characters. 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The second version accepts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an integer argument that explicitly sets the size of the buffer. 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The third version accepts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a 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Palatino-Bold"/>
              </a:rPr>
              <a:t>String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argument that sets the initial contents of the </a:t>
            </a:r>
            <a:r>
              <a:rPr lang="en-US" sz="2400" b="1" i="0" u="none" strike="noStrike" baseline="0" dirty="0" err="1">
                <a:highlight>
                  <a:srgbClr val="FFFF00"/>
                </a:highlight>
                <a:latin typeface="Palatino-Bold"/>
              </a:rPr>
              <a:t>StringBuffer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Palatino-Bold"/>
              </a:rPr>
              <a:t>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object and reserves room for 16 more characters .</a:t>
            </a:r>
          </a:p>
          <a:p>
            <a:pPr algn="just"/>
            <a:r>
              <a:rPr lang="en-US" sz="2400" b="1" i="0" u="none" strike="noStrike" baseline="0" dirty="0" err="1">
                <a:latin typeface="Palatino-Bold"/>
              </a:rPr>
              <a:t>StringBuffer</a:t>
            </a:r>
            <a:r>
              <a:rPr lang="en-US" sz="2400" b="1" i="0" u="none" strike="noStrike" baseline="0" dirty="0">
                <a:latin typeface="Palatino-Bold"/>
              </a:rPr>
              <a:t> </a:t>
            </a:r>
            <a:r>
              <a:rPr lang="en-US" sz="2400" b="0" i="0" u="none" strike="noStrike" baseline="0" dirty="0">
                <a:latin typeface="Palatino-Roman"/>
              </a:rPr>
              <a:t>allocates room for 16 additional characters when no specific buffer length is requested, because reallocation is a costly process in terms of time. 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Also, frequent reallocations can fragment memory. </a:t>
            </a:r>
          </a:p>
          <a:p>
            <a:pPr algn="just"/>
            <a:r>
              <a:rPr lang="en-US" sz="2400" b="0" i="0" u="none" strike="noStrike" baseline="0" dirty="0">
                <a:latin typeface="Palatino-Roman"/>
              </a:rPr>
              <a:t>By allocating room for a few extra characters, </a:t>
            </a:r>
            <a:r>
              <a:rPr lang="en-US" sz="2400" b="1" i="0" u="none" strike="noStrike" baseline="0" dirty="0" err="1">
                <a:latin typeface="Palatino-Bold"/>
              </a:rPr>
              <a:t>StringBuffer</a:t>
            </a:r>
            <a:r>
              <a:rPr lang="en-US" sz="2400" b="1" i="0" u="none" strike="noStrike" baseline="0" dirty="0">
                <a:latin typeface="Palatino-Bold"/>
              </a:rPr>
              <a:t> </a:t>
            </a:r>
            <a:r>
              <a:rPr lang="en-US" sz="2400" b="0" i="0" u="none" strike="noStrike" baseline="0" dirty="0">
                <a:latin typeface="Palatino-Roman"/>
              </a:rPr>
              <a:t>reduces the number of reallocations that take place.</a:t>
            </a:r>
          </a:p>
          <a:p>
            <a:pPr algn="just"/>
            <a:r>
              <a:rPr lang="en-US" sz="2400" b="0" i="0" u="none" strike="noStrike" baseline="0" dirty="0">
                <a:highlight>
                  <a:srgbClr val="FFFF00"/>
                </a:highlight>
                <a:latin typeface="Palatino-Roman"/>
              </a:rPr>
              <a:t>The fourth constructor creates an object that contains the character sequence contained in </a:t>
            </a:r>
            <a:r>
              <a:rPr lang="en-US" sz="2400" b="0" i="1" u="none" strike="noStrike" baseline="0" dirty="0">
                <a:highlight>
                  <a:srgbClr val="FFFF00"/>
                </a:highlight>
                <a:latin typeface="Palatino-Italic"/>
              </a:rPr>
              <a:t>chars.</a:t>
            </a:r>
            <a:endParaRPr lang="en-US" altLang="en-US" sz="2800" b="1" dirty="0">
              <a:highlight>
                <a:srgbClr val="FFFF00"/>
              </a:highlight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2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21341" y="213064"/>
            <a:ext cx="11558727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2600" b="1" i="0" u="none" strike="noStrike" baseline="0" dirty="0">
                <a:latin typeface="FranklinGothic-DemiCnd"/>
              </a:rPr>
              <a:t>length( ) and capacity( 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current length of a </a:t>
            </a:r>
            <a:r>
              <a:rPr lang="en-US" sz="1800" b="1" i="0" u="none" strike="noStrike" baseline="0" dirty="0" err="1">
                <a:latin typeface="Palatino-Bold"/>
              </a:rPr>
              <a:t>StringBuffer</a:t>
            </a:r>
            <a:r>
              <a:rPr lang="en-US" sz="1800" b="1" i="0" u="none" strike="noStrike" baseline="0" dirty="0">
                <a:latin typeface="Palatino-Bold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can be found via the </a:t>
            </a:r>
            <a:r>
              <a:rPr lang="en-US" sz="1800" b="1" i="0" u="none" strike="noStrike" baseline="0" dirty="0">
                <a:latin typeface="Palatino-Bold"/>
              </a:rPr>
              <a:t>length( ) </a:t>
            </a:r>
            <a:r>
              <a:rPr lang="en-US" sz="1800" b="0" i="0" u="none" strike="noStrike" baseline="0" dirty="0">
                <a:latin typeface="Palatino-Roman"/>
              </a:rPr>
              <a:t>method, while the total allocated capacity can be found through the </a:t>
            </a:r>
            <a:r>
              <a:rPr lang="en-US" sz="1800" b="1" i="0" u="none" strike="noStrike" baseline="0" dirty="0">
                <a:latin typeface="Palatino-Bold"/>
              </a:rPr>
              <a:t>capacity( ) </a:t>
            </a:r>
            <a:r>
              <a:rPr lang="en-US" sz="1800" b="0" i="0" u="none" strike="noStrike" baseline="0" dirty="0">
                <a:latin typeface="Palatino-Roman"/>
              </a:rPr>
              <a:t>method. 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They have the following </a:t>
            </a:r>
            <a:r>
              <a:rPr lang="en-IN" sz="1800" b="0" i="0" u="none" strike="noStrike" baseline="0" dirty="0">
                <a:latin typeface="Palatino-Roman"/>
              </a:rPr>
              <a:t>general forms:</a:t>
            </a:r>
          </a:p>
          <a:p>
            <a:pPr lvl="1"/>
            <a:r>
              <a:rPr lang="en-IN" sz="1900" b="1" i="0" u="none" strike="noStrike" baseline="0" dirty="0">
                <a:solidFill>
                  <a:srgbClr val="002060"/>
                </a:solidFill>
                <a:latin typeface="Palatino-Roman"/>
              </a:rPr>
              <a:t>int length( )</a:t>
            </a:r>
          </a:p>
          <a:p>
            <a:pPr lvl="1"/>
            <a:r>
              <a:rPr lang="en-IN" sz="1900" b="1" i="0" u="none" strike="noStrike" baseline="0" dirty="0">
                <a:solidFill>
                  <a:srgbClr val="002060"/>
                </a:solidFill>
                <a:latin typeface="Palatino-Roman"/>
              </a:rPr>
              <a:t>int capacity( )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-Roman"/>
              </a:rPr>
              <a:t>Here is an example: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// </a:t>
            </a:r>
            <a:r>
              <a:rPr lang="en-IN" sz="1800" b="1" i="0" u="none" strike="noStrike" baseline="0" dirty="0" err="1">
                <a:latin typeface="Courier"/>
              </a:rPr>
              <a:t>StringBuffer</a:t>
            </a:r>
            <a:r>
              <a:rPr lang="en-IN" sz="1800" b="1" i="0" u="none" strike="noStrike" baseline="0" dirty="0">
                <a:latin typeface="Courier"/>
              </a:rPr>
              <a:t> length vs. capacity.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class </a:t>
            </a:r>
            <a:r>
              <a:rPr lang="en-IN" sz="1800" b="1" i="0" u="none" strike="noStrike" baseline="0" dirty="0" err="1">
                <a:latin typeface="Courier"/>
              </a:rPr>
              <a:t>StringBufferDemo</a:t>
            </a:r>
            <a:r>
              <a:rPr lang="en-IN" sz="1800" b="1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public static void main(String </a:t>
            </a:r>
            <a:r>
              <a:rPr lang="en-US" sz="1800" b="1" i="0" u="none" strike="noStrike" baseline="0" dirty="0" err="1">
                <a:latin typeface="Courier"/>
              </a:rPr>
              <a:t>args</a:t>
            </a:r>
            <a:r>
              <a:rPr lang="en-US" sz="1800" b="1" i="0" u="none" strike="noStrike" baseline="0" dirty="0">
                <a:latin typeface="Courier"/>
              </a:rPr>
              <a:t>[]) {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"/>
              </a:rPr>
              <a:t>StringBuffer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"/>
              </a:rPr>
              <a:t>sb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 = new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"/>
              </a:rPr>
              <a:t>StringBuffer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"/>
              </a:rPr>
              <a:t>("Hello");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("buffer = " + </a:t>
            </a:r>
            <a:r>
              <a:rPr lang="en-IN" sz="1800" b="1" i="0" u="none" strike="noStrike" baseline="0" dirty="0" err="1">
                <a:latin typeface="Courier"/>
              </a:rPr>
              <a:t>sb</a:t>
            </a:r>
            <a:r>
              <a:rPr lang="en-IN" sz="1800" b="1" i="0" u="none" strike="noStrike" baseline="0" dirty="0">
                <a:latin typeface="Courier"/>
              </a:rPr>
              <a:t>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 err="1">
                <a:latin typeface="Courier"/>
              </a:rPr>
              <a:t>System.out.println</a:t>
            </a:r>
            <a:r>
              <a:rPr lang="en-IN" sz="1800" b="1" i="0" u="none" strike="noStrike" baseline="0" dirty="0">
                <a:latin typeface="Courier"/>
              </a:rPr>
              <a:t>("length = " + </a:t>
            </a:r>
            <a:r>
              <a:rPr lang="en-IN" sz="1800" b="1" i="0" u="none" strike="noStrike" baseline="0" dirty="0" err="1">
                <a:latin typeface="Courier"/>
              </a:rPr>
              <a:t>sb.length</a:t>
            </a:r>
            <a:r>
              <a:rPr lang="en-IN" sz="1800" b="1" i="0" u="none" strike="noStrike" baseline="0" dirty="0">
                <a:latin typeface="Courier"/>
              </a:rPr>
              <a:t>());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"/>
              </a:rPr>
              <a:t>System.out.println</a:t>
            </a:r>
            <a:r>
              <a:rPr lang="en-US" sz="1800" b="1" i="0" u="none" strike="noStrike" baseline="0" dirty="0">
                <a:latin typeface="Courier"/>
              </a:rPr>
              <a:t>("capacity = " + </a:t>
            </a:r>
            <a:r>
              <a:rPr lang="en-US" sz="1800" b="1" i="0" u="none" strike="noStrike" baseline="0" dirty="0" err="1">
                <a:latin typeface="Courier"/>
              </a:rPr>
              <a:t>sb.capacity</a:t>
            </a:r>
            <a:r>
              <a:rPr lang="en-US" sz="1800" b="1" i="0" u="none" strike="noStrike" baseline="0" dirty="0">
                <a:latin typeface="Courier"/>
              </a:rPr>
              <a:t>());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urier"/>
              </a:rPr>
              <a:t>}</a:t>
            </a:r>
            <a:endParaRPr lang="en-US" altLang="en-US" sz="2400" b="1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334392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Here is the output of this program, which shows how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reserves extra space for additional manipulations: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buffer = Hello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length = 5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capacity = 21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Since sb is initialized with the string “Hello” when it is created, its length is 5. Its capacity is 21 because room for 16 additional characters is automatically added.</a:t>
            </a:r>
          </a:p>
        </p:txBody>
      </p:sp>
    </p:spTree>
    <p:extLst>
      <p:ext uri="{BB962C8B-B14F-4D97-AF65-F5344CB8AC3E}">
        <p14:creationId xmlns:p14="http://schemas.microsoft.com/office/powerpoint/2010/main" val="28885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Here is the output of this program, which shows how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reserves extra space for additional manipulations: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buffer = Hello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length = 5</a:t>
            </a:r>
          </a:p>
          <a:p>
            <a:pPr marL="0" indent="0" algn="l">
              <a:buNone/>
            </a:pPr>
            <a:r>
              <a:rPr lang="en-US" altLang="en-US" sz="2400" b="1" dirty="0">
                <a:latin typeface="Palatino-Roman"/>
              </a:rPr>
              <a:t>capacity = 21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Since sb is initialized with the string “Hello” when it is created, its length is 5. Its capacity is 21 because room for 16 additional characters is automatically added.</a:t>
            </a:r>
          </a:p>
        </p:txBody>
      </p:sp>
    </p:spTree>
    <p:extLst>
      <p:ext uri="{BB962C8B-B14F-4D97-AF65-F5344CB8AC3E}">
        <p14:creationId xmlns:p14="http://schemas.microsoft.com/office/powerpoint/2010/main" val="24705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54493" y="168676"/>
            <a:ext cx="11783627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b="1" u="sng" dirty="0">
                <a:latin typeface="Palatino-Roman"/>
              </a:rPr>
              <a:t>append( 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The append( ) method concatenates the string representation of any other type of data to the end of the invoking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 It has several overloaded versions. </a:t>
            </a:r>
          </a:p>
          <a:p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append(String str)</a:t>
            </a:r>
          </a:p>
          <a:p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append(int num)</a:t>
            </a:r>
          </a:p>
          <a:p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append(Object obj)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b="1" u="sng" dirty="0" err="1">
                <a:latin typeface="Palatino-Roman"/>
              </a:rPr>
              <a:t>String.valueOf</a:t>
            </a:r>
            <a:r>
              <a:rPr lang="en-US" altLang="en-US" sz="2400" b="1" u="sng" dirty="0">
                <a:latin typeface="Palatino-Roman"/>
              </a:rPr>
              <a:t>( ) </a:t>
            </a:r>
            <a:r>
              <a:rPr lang="en-US" altLang="en-US" sz="2400" dirty="0">
                <a:latin typeface="Palatino-Roman"/>
              </a:rPr>
              <a:t>is called for each parameter to obtain its string representation.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 The result is appended to the current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The buffer itself is returned by each version of append( ).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This allows subsequent calls to be chained together, as shown in the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following example:</a:t>
            </a:r>
          </a:p>
        </p:txBody>
      </p:sp>
    </p:spTree>
    <p:extLst>
      <p:ext uri="{BB962C8B-B14F-4D97-AF65-F5344CB8AC3E}">
        <p14:creationId xmlns:p14="http://schemas.microsoft.com/office/powerpoint/2010/main" val="324730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Demonstrate append().</a:t>
            </a:r>
          </a:p>
          <a:p>
            <a:r>
              <a:rPr lang="en-IN" sz="2400" dirty="0"/>
              <a:t>class Testmutablestring1{  </a:t>
            </a:r>
          </a:p>
          <a:p>
            <a:r>
              <a:rPr lang="en-IN" sz="2400" dirty="0"/>
              <a:t>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StringBuffer</a:t>
            </a:r>
            <a:r>
              <a:rPr lang="en-IN" sz="2400" dirty="0"/>
              <a:t> s=new </a:t>
            </a:r>
            <a:r>
              <a:rPr lang="en-IN" sz="2400" dirty="0" err="1"/>
              <a:t>StringBuffer</a:t>
            </a:r>
            <a:r>
              <a:rPr lang="en-IN" sz="2400" dirty="0"/>
              <a:t>("Sachin");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s.append</a:t>
            </a:r>
            <a:r>
              <a:rPr lang="en-IN" sz="2400" dirty="0"/>
              <a:t>(" Tendulkar"); 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System.out.println</a:t>
            </a:r>
            <a:r>
              <a:rPr lang="en-IN" sz="2400" dirty="0"/>
              <a:t>(s);  </a:t>
            </a:r>
          </a:p>
          <a:p>
            <a:r>
              <a:rPr lang="en-IN" sz="2400" dirty="0"/>
              <a:t> }  </a:t>
            </a:r>
          </a:p>
          <a:p>
            <a:r>
              <a:rPr lang="en-IN" sz="2400" dirty="0"/>
              <a:t>}</a:t>
            </a:r>
            <a:r>
              <a:rPr lang="en-US" altLang="en-US" sz="2400" dirty="0">
                <a:latin typeface="Palatino-Roman"/>
              </a:rPr>
              <a:t>The output of this example is shown here:</a:t>
            </a:r>
            <a:r>
              <a:rPr lang="en-IN" sz="2400" dirty="0"/>
              <a:t> Sachin Tendulkar</a:t>
            </a:r>
            <a:endParaRPr lang="en-US" altLang="en-US" sz="24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42157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altLang="en-US" sz="3000" b="1" u="sng" dirty="0">
                <a:latin typeface="Palatino-Roman"/>
              </a:rPr>
              <a:t>insert( )</a:t>
            </a:r>
          </a:p>
          <a:p>
            <a:r>
              <a:rPr lang="en-US" altLang="en-US" sz="2400" dirty="0">
                <a:latin typeface="Palatino-Roman"/>
              </a:rPr>
              <a:t>The insert( ) method inserts one string into another. </a:t>
            </a:r>
          </a:p>
          <a:p>
            <a:pPr algn="just"/>
            <a:r>
              <a:rPr lang="en-US" altLang="en-US" sz="2400" dirty="0">
                <a:latin typeface="Palatino-Roman"/>
              </a:rPr>
              <a:t>It is overloaded to accept values of all the simple types, plus Strings, Objects, and </a:t>
            </a:r>
            <a:r>
              <a:rPr lang="en-US" altLang="en-US" sz="2400" dirty="0" err="1">
                <a:latin typeface="Palatino-Roman"/>
              </a:rPr>
              <a:t>CharSequences</a:t>
            </a:r>
            <a:r>
              <a:rPr lang="en-US" altLang="en-US" sz="2400" dirty="0">
                <a:latin typeface="Palatino-Roman"/>
              </a:rPr>
              <a:t>. </a:t>
            </a:r>
          </a:p>
          <a:p>
            <a:pPr algn="just"/>
            <a:r>
              <a:rPr lang="en-US" altLang="en-US" sz="2400" dirty="0">
                <a:latin typeface="Palatino-Roman"/>
              </a:rPr>
              <a:t>Like append( ), it calls </a:t>
            </a:r>
            <a:r>
              <a:rPr lang="en-US" altLang="en-US" sz="2400" dirty="0" err="1">
                <a:latin typeface="Palatino-Roman"/>
              </a:rPr>
              <a:t>String.valueOf</a:t>
            </a:r>
            <a:r>
              <a:rPr lang="en-US" altLang="en-US" sz="2400" dirty="0">
                <a:latin typeface="Palatino-Roman"/>
              </a:rPr>
              <a:t>( ) to obtain the string representation of the value it is called with. This string is then inserted into the invoking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 </a:t>
            </a:r>
          </a:p>
          <a:p>
            <a:pPr algn="just"/>
            <a:r>
              <a:rPr lang="en-US" altLang="en-US" sz="2400" dirty="0">
                <a:latin typeface="Palatino-Roman"/>
              </a:rPr>
              <a:t>These are a few of its forms: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StringBuffer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 insert(int index, String str)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StringBuffer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 insert(int index, char </a:t>
            </a: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ch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StringBuffer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 insert(int index, Object obj)</a:t>
            </a:r>
          </a:p>
          <a:p>
            <a:r>
              <a:rPr lang="en-US" altLang="en-US" sz="2400" dirty="0">
                <a:latin typeface="Palatino-Roman"/>
              </a:rPr>
              <a:t>Here, index specifies the index at which point the string will be inserted into the invoking</a:t>
            </a:r>
          </a:p>
          <a:p>
            <a:pPr marL="0" indent="0">
              <a:buNone/>
            </a:pPr>
            <a:r>
              <a:rPr lang="en-US" altLang="en-US" sz="2400" dirty="0">
                <a:latin typeface="Palatino-Roman"/>
              </a:rPr>
              <a:t>  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8124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Demonstrate insert().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class </a:t>
            </a:r>
            <a:r>
              <a:rPr lang="en-US" altLang="en-US" sz="2400" dirty="0" err="1">
                <a:latin typeface="Palatino-Roman"/>
              </a:rPr>
              <a:t>insertDemo</a:t>
            </a:r>
            <a:r>
              <a:rPr lang="en-US" altLang="en-US" sz="2400" dirty="0">
                <a:latin typeface="Palatino-Roman"/>
              </a:rPr>
              <a:t> {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public static void main(String </a:t>
            </a:r>
            <a:r>
              <a:rPr lang="en-US" altLang="en-US" sz="2400" dirty="0" err="1">
                <a:latin typeface="Palatino-Roman"/>
              </a:rPr>
              <a:t>args</a:t>
            </a:r>
            <a:r>
              <a:rPr lang="en-US" altLang="en-US" sz="2400" dirty="0">
                <a:latin typeface="Palatino-Roman"/>
              </a:rPr>
              <a:t>[]) {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sb = new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("I Java!");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sb.insert</a:t>
            </a:r>
            <a:r>
              <a:rPr lang="en-US" altLang="en-US" sz="2400" dirty="0">
                <a:latin typeface="Palatino-Roman"/>
              </a:rPr>
              <a:t>(2, "like ");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(sb);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The output of this example is shown here: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I like Java!</a:t>
            </a:r>
          </a:p>
        </p:txBody>
      </p:sp>
    </p:spTree>
    <p:extLst>
      <p:ext uri="{BB962C8B-B14F-4D97-AF65-F5344CB8AC3E}">
        <p14:creationId xmlns:p14="http://schemas.microsoft.com/office/powerpoint/2010/main" val="40376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b="1" u="sng" dirty="0">
                <a:latin typeface="Palatino-Roman"/>
              </a:rPr>
              <a:t>reverse( 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You can reverse the characters within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 using reverse( ), shown here:</a:t>
            </a:r>
          </a:p>
          <a:p>
            <a:pPr marL="0" indent="0" algn="l">
              <a:buNone/>
            </a:pPr>
            <a:r>
              <a:rPr lang="en-US" altLang="en-US" sz="2400" b="1" dirty="0">
                <a:highlight>
                  <a:srgbClr val="00FFFF"/>
                </a:highlight>
                <a:latin typeface="Palatino-Roman"/>
              </a:rPr>
              <a:t>	</a:t>
            </a:r>
            <a:r>
              <a:rPr lang="en-US" altLang="en-US" sz="2400" b="1" dirty="0" err="1">
                <a:highlight>
                  <a:srgbClr val="00FFFF"/>
                </a:highlight>
                <a:latin typeface="Palatino-Roman"/>
              </a:rPr>
              <a:t>StringBuffer</a:t>
            </a:r>
            <a:r>
              <a:rPr lang="en-US" altLang="en-US" sz="2400" b="1" dirty="0">
                <a:highlight>
                  <a:srgbClr val="00FFFF"/>
                </a:highlight>
                <a:latin typeface="Palatino-Roman"/>
              </a:rPr>
              <a:t> reverse( 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This method returns the reversed object on which it was called. </a:t>
            </a:r>
          </a:p>
          <a:p>
            <a:pPr marL="0" indent="0" algn="l">
              <a:buNone/>
            </a:pPr>
            <a:endParaRPr lang="en-US" altLang="en-US" sz="2400" dirty="0">
              <a:latin typeface="Palatino-Roman"/>
            </a:endParaRP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The following program demonstrates reverse( ):</a:t>
            </a:r>
          </a:p>
        </p:txBody>
      </p:sp>
    </p:spTree>
    <p:extLst>
      <p:ext uri="{BB962C8B-B14F-4D97-AF65-F5344CB8AC3E}">
        <p14:creationId xmlns:p14="http://schemas.microsoft.com/office/powerpoint/2010/main" val="9976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17" y="116632"/>
            <a:ext cx="9072979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i="0" u="sng" strike="noStrike" baseline="0" dirty="0">
                <a:latin typeface="FranklinGothic-DemiCnd"/>
              </a:rPr>
              <a:t>The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012054"/>
            <a:ext cx="10972800" cy="5585297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String</a:t>
            </a:r>
            <a:r>
              <a:rPr lang="en-IN" sz="2400" dirty="0"/>
              <a:t> is a sequence of characters, for e.g. “Hello” is a string of 5 characters.</a:t>
            </a:r>
          </a:p>
          <a:p>
            <a:pPr algn="just"/>
            <a:r>
              <a:rPr lang="en-IN" sz="2400" b="1" dirty="0">
                <a:solidFill>
                  <a:srgbClr val="0070C0"/>
                </a:solidFill>
              </a:rPr>
              <a:t> In java, string is an immutable object which means it is constant </a:t>
            </a:r>
            <a:r>
              <a:rPr lang="en-IN" sz="2400" dirty="0"/>
              <a:t>and cannot be changed once it has been created. </a:t>
            </a:r>
          </a:p>
          <a:p>
            <a:pPr algn="just" fontAlgn="base"/>
            <a:r>
              <a:rPr lang="en-IN" sz="3200" b="1" u="sng" dirty="0"/>
              <a:t>Creating a String</a:t>
            </a:r>
            <a:endParaRPr lang="en-IN" sz="3200" u="sng" dirty="0"/>
          </a:p>
          <a:p>
            <a:pPr marL="114300" indent="0" algn="just" fontAlgn="base">
              <a:buNone/>
            </a:pPr>
            <a:r>
              <a:rPr lang="en-IN" sz="2400" dirty="0"/>
              <a:t>	</a:t>
            </a:r>
          </a:p>
          <a:p>
            <a:pPr marL="114300" indent="0" algn="just" fontAlgn="base">
              <a:buNone/>
            </a:pPr>
            <a:r>
              <a:rPr lang="en-IN" sz="2400" b="1" i="1" dirty="0"/>
              <a:t>1.String literal</a:t>
            </a:r>
          </a:p>
          <a:p>
            <a:pPr marL="114300" indent="0" algn="just" fontAlgn="base">
              <a:buNone/>
            </a:pPr>
            <a:r>
              <a:rPr lang="en-IN" sz="2400" dirty="0">
                <a:solidFill>
                  <a:srgbClr val="00B050"/>
                </a:solidFill>
              </a:rPr>
              <a:t>	</a:t>
            </a:r>
            <a:r>
              <a:rPr lang="en-IN" sz="2400" dirty="0" err="1">
                <a:solidFill>
                  <a:srgbClr val="00B050"/>
                </a:solidFill>
              </a:rPr>
              <a:t>Eg</a:t>
            </a:r>
            <a:r>
              <a:rPr lang="en-IN" sz="2400" dirty="0">
                <a:solidFill>
                  <a:srgbClr val="00B050"/>
                </a:solidFill>
              </a:rPr>
              <a:t>: String s = “</a:t>
            </a:r>
            <a:r>
              <a:rPr lang="en-IN" sz="2400" dirty="0" err="1">
                <a:solidFill>
                  <a:srgbClr val="00B050"/>
                </a:solidFill>
              </a:rPr>
              <a:t>GeeksforGeeks</a:t>
            </a:r>
            <a:r>
              <a:rPr lang="en-IN" sz="2400" dirty="0">
                <a:solidFill>
                  <a:srgbClr val="00B050"/>
                </a:solidFill>
              </a:rPr>
              <a:t>”;</a:t>
            </a:r>
          </a:p>
          <a:p>
            <a:pPr marL="114300" indent="0" algn="just" fontAlgn="base">
              <a:buNone/>
            </a:pPr>
            <a:r>
              <a:rPr lang="en-IN" sz="2400" b="1" dirty="0"/>
              <a:t>2.Using </a:t>
            </a:r>
            <a:r>
              <a:rPr lang="en-IN" sz="2400" b="1" i="1" dirty="0"/>
              <a:t>new</a:t>
            </a:r>
            <a:r>
              <a:rPr lang="en-IN" sz="2400" b="1" dirty="0"/>
              <a:t> keyword</a:t>
            </a:r>
          </a:p>
          <a:p>
            <a:pPr marL="114300" indent="0" algn="just" fontAlgn="base">
              <a:buNone/>
            </a:pPr>
            <a:r>
              <a:rPr lang="en-IN" sz="2400" b="1" dirty="0"/>
              <a:t>	</a:t>
            </a:r>
            <a:r>
              <a:rPr lang="en-IN" sz="2400" dirty="0" err="1">
                <a:solidFill>
                  <a:srgbClr val="00B050"/>
                </a:solidFill>
              </a:rPr>
              <a:t>Eg</a:t>
            </a:r>
            <a:r>
              <a:rPr lang="en-IN" sz="2400" dirty="0">
                <a:solidFill>
                  <a:srgbClr val="00B050"/>
                </a:solidFill>
              </a:rPr>
              <a:t>: String s = new String (“</a:t>
            </a:r>
            <a:r>
              <a:rPr lang="en-IN" sz="2400" dirty="0" err="1">
                <a:solidFill>
                  <a:srgbClr val="00B050"/>
                </a:solidFill>
              </a:rPr>
              <a:t>GeeksforGeeks</a:t>
            </a:r>
            <a:r>
              <a:rPr lang="en-IN" sz="2400" dirty="0">
                <a:solidFill>
                  <a:srgbClr val="00B050"/>
                </a:solidFill>
              </a:rPr>
              <a:t>”);</a:t>
            </a:r>
          </a:p>
          <a:p>
            <a:pPr algn="just"/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0"/>
    </mc:Choice>
    <mc:Fallback xmlns="">
      <p:transition spd="slow" advTm="5912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Using reverse() to reverse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.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class </a:t>
            </a:r>
            <a:r>
              <a:rPr lang="en-US" altLang="en-US" sz="2400" dirty="0" err="1">
                <a:latin typeface="Palatino-Roman"/>
              </a:rPr>
              <a:t>ReverseDemo</a:t>
            </a:r>
            <a:r>
              <a:rPr lang="en-US" altLang="en-US" sz="2400" dirty="0">
                <a:latin typeface="Palatino-Roman"/>
              </a:rPr>
              <a:t> {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public static void main(String </a:t>
            </a:r>
            <a:r>
              <a:rPr lang="en-US" altLang="en-US" sz="2400" dirty="0" err="1">
                <a:latin typeface="Palatino-Roman"/>
              </a:rPr>
              <a:t>args</a:t>
            </a:r>
            <a:r>
              <a:rPr lang="en-US" altLang="en-US" sz="2400" dirty="0">
                <a:latin typeface="Palatino-Roman"/>
              </a:rPr>
              <a:t>[]) {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s = new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("</a:t>
            </a:r>
            <a:r>
              <a:rPr lang="en-US" altLang="en-US" sz="2400" dirty="0" err="1">
                <a:latin typeface="Palatino-Roman"/>
              </a:rPr>
              <a:t>abcdef</a:t>
            </a:r>
            <a:r>
              <a:rPr lang="en-US" altLang="en-US" sz="2400" dirty="0">
                <a:latin typeface="Palatino-Roman"/>
              </a:rPr>
              <a:t>");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(s);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s.reverse</a:t>
            </a:r>
            <a:r>
              <a:rPr lang="en-US" altLang="en-US" sz="2400" dirty="0">
                <a:latin typeface="Palatino-Roman"/>
              </a:rPr>
              <a:t>();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(s);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Here is the output produced by the program: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abcdef</a:t>
            </a:r>
            <a:endParaRPr lang="en-US" altLang="en-US" sz="2400" dirty="0">
              <a:latin typeface="Palatino-Roman"/>
            </a:endParaRP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fedcba</a:t>
            </a:r>
            <a:endParaRPr lang="en-US" altLang="en-US" sz="24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91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b="1" u="sng" dirty="0">
                <a:latin typeface="Palatino-Roman"/>
              </a:rPr>
              <a:t>replace( )</a:t>
            </a:r>
          </a:p>
          <a:p>
            <a:r>
              <a:rPr lang="en-US" altLang="en-US" sz="2800" dirty="0">
                <a:latin typeface="Palatino-Roman"/>
              </a:rPr>
              <a:t>You can replace one set of characters with another set inside a </a:t>
            </a:r>
            <a:r>
              <a:rPr lang="en-US" altLang="en-US" sz="2800" dirty="0" err="1">
                <a:latin typeface="Palatino-Roman"/>
              </a:rPr>
              <a:t>StringBuffer</a:t>
            </a:r>
            <a:r>
              <a:rPr lang="en-US" altLang="en-US" sz="2800" dirty="0">
                <a:latin typeface="Palatino-Roman"/>
              </a:rPr>
              <a:t> object by calling replace( ). Its signature is shown here:</a:t>
            </a:r>
          </a:p>
          <a:p>
            <a:r>
              <a:rPr lang="en-US" altLang="en-US" sz="2800" dirty="0" err="1">
                <a:highlight>
                  <a:srgbClr val="00FFFF"/>
                </a:highlight>
                <a:latin typeface="Palatino-Roman"/>
              </a:rPr>
              <a:t>StringBuffer</a:t>
            </a: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 replace(int </a:t>
            </a:r>
            <a:r>
              <a:rPr lang="en-US" altLang="en-US" sz="2800" dirty="0" err="1">
                <a:highlight>
                  <a:srgbClr val="00FFFF"/>
                </a:highlight>
                <a:latin typeface="Palatino-Roman"/>
              </a:rPr>
              <a:t>startIndex</a:t>
            </a: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US" altLang="en-US" sz="2800" dirty="0" err="1">
                <a:highlight>
                  <a:srgbClr val="00FFFF"/>
                </a:highlight>
                <a:latin typeface="Palatino-Roman"/>
              </a:rPr>
              <a:t>endIndex</a:t>
            </a: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, String str)</a:t>
            </a:r>
          </a:p>
          <a:p>
            <a:r>
              <a:rPr lang="en-US" altLang="en-US" sz="2800" dirty="0">
                <a:latin typeface="Palatino-Roman"/>
              </a:rPr>
              <a:t>The substring being replaced is specified by the indexes </a:t>
            </a:r>
            <a:r>
              <a:rPr lang="en-US" altLang="en-US" sz="2800" dirty="0" err="1">
                <a:latin typeface="Palatino-Roman"/>
              </a:rPr>
              <a:t>startIndex</a:t>
            </a:r>
            <a:r>
              <a:rPr lang="en-US" altLang="en-US" sz="2800" dirty="0">
                <a:latin typeface="Palatino-Roman"/>
              </a:rPr>
              <a:t> and </a:t>
            </a:r>
            <a:r>
              <a:rPr lang="en-US" altLang="en-US" sz="2800" dirty="0" err="1">
                <a:latin typeface="Palatino-Roman"/>
              </a:rPr>
              <a:t>endIndex</a:t>
            </a:r>
            <a:r>
              <a:rPr lang="en-US" altLang="en-US" sz="2800" dirty="0">
                <a:latin typeface="Palatino-Roman"/>
              </a:rPr>
              <a:t>. Thus, the substring at </a:t>
            </a:r>
            <a:r>
              <a:rPr lang="en-US" altLang="en-US" sz="2800" dirty="0" err="1">
                <a:latin typeface="Palatino-Roman"/>
              </a:rPr>
              <a:t>startIndex</a:t>
            </a:r>
            <a:r>
              <a:rPr lang="en-US" altLang="en-US" sz="2800" dirty="0">
                <a:latin typeface="Palatino-Roman"/>
              </a:rPr>
              <a:t> through </a:t>
            </a:r>
            <a:r>
              <a:rPr lang="en-US" altLang="en-US" sz="2800" dirty="0" err="1">
                <a:latin typeface="Palatino-Roman"/>
              </a:rPr>
              <a:t>endIndex</a:t>
            </a:r>
            <a:r>
              <a:rPr lang="en-US" altLang="en-US" sz="2800" dirty="0">
                <a:latin typeface="Palatino-Roman"/>
              </a:rPr>
              <a:t>–1 is replaced. </a:t>
            </a:r>
          </a:p>
          <a:p>
            <a:r>
              <a:rPr lang="en-US" altLang="en-US" sz="2800" dirty="0">
                <a:latin typeface="Palatino-Roman"/>
              </a:rPr>
              <a:t>The replacement string is passed in str.</a:t>
            </a:r>
          </a:p>
          <a:p>
            <a:r>
              <a:rPr lang="en-US" altLang="en-US" sz="2800" dirty="0">
                <a:latin typeface="Palatino-Roman"/>
              </a:rPr>
              <a:t>The resulting </a:t>
            </a:r>
            <a:r>
              <a:rPr lang="en-US" altLang="en-US" sz="2800" dirty="0" err="1">
                <a:latin typeface="Palatino-Roman"/>
              </a:rPr>
              <a:t>StringBuffer</a:t>
            </a:r>
            <a:r>
              <a:rPr lang="en-US" altLang="en-US" sz="2800" dirty="0">
                <a:latin typeface="Palatino-Roman"/>
              </a:rPr>
              <a:t> object is returned.</a:t>
            </a:r>
          </a:p>
        </p:txBody>
      </p:sp>
    </p:spTree>
    <p:extLst>
      <p:ext uri="{BB962C8B-B14F-4D97-AF65-F5344CB8AC3E}">
        <p14:creationId xmlns:p14="http://schemas.microsoft.com/office/powerpoint/2010/main" val="12386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Demonstrate replace()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class </a:t>
            </a:r>
            <a:r>
              <a:rPr lang="en-US" altLang="en-US" sz="2400" dirty="0" err="1">
                <a:latin typeface="Palatino-Roman"/>
              </a:rPr>
              <a:t>replaceDemo</a:t>
            </a:r>
            <a:r>
              <a:rPr lang="en-US" altLang="en-US" sz="2400" dirty="0">
                <a:latin typeface="Palatino-Roman"/>
              </a:rPr>
              <a:t> {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public static void main(String </a:t>
            </a:r>
            <a:r>
              <a:rPr lang="en-US" altLang="en-US" sz="2400" dirty="0" err="1">
                <a:latin typeface="Palatino-Roman"/>
              </a:rPr>
              <a:t>args</a:t>
            </a:r>
            <a:r>
              <a:rPr lang="en-US" altLang="en-US" sz="2400" dirty="0">
                <a:latin typeface="Palatino-Roman"/>
              </a:rPr>
              <a:t>[]) {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sb = new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("This 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is</a:t>
            </a:r>
            <a:r>
              <a:rPr lang="en-US" altLang="en-US" sz="2400" dirty="0">
                <a:latin typeface="Palatino-Roman"/>
              </a:rPr>
              <a:t> a test.");</a:t>
            </a:r>
          </a:p>
          <a:p>
            <a:pPr marL="0" indent="0" algn="l">
              <a:buNone/>
            </a:pPr>
            <a:r>
              <a:rPr lang="en-US" sz="2400" dirty="0" err="1">
                <a:latin typeface="Palatino-Roman"/>
              </a:rPr>
              <a:t>sb.replace</a:t>
            </a:r>
            <a:r>
              <a:rPr lang="en-US" sz="2400" dirty="0">
                <a:latin typeface="Palatino-Roman"/>
              </a:rPr>
              <a:t>(5, 7, "</a:t>
            </a:r>
            <a:r>
              <a:rPr lang="en-US" sz="2400" dirty="0">
                <a:highlight>
                  <a:srgbClr val="FFFF00"/>
                </a:highlight>
                <a:latin typeface="Palatino-Roman"/>
              </a:rPr>
              <a:t>was</a:t>
            </a:r>
            <a:r>
              <a:rPr lang="en-US" sz="2400" dirty="0">
                <a:latin typeface="Palatino-Roman"/>
              </a:rPr>
              <a:t>");</a:t>
            </a:r>
          </a:p>
          <a:p>
            <a:pPr marL="0" indent="0" algn="l">
              <a:buNone/>
            </a:pPr>
            <a:r>
              <a:rPr lang="en-US" sz="2400" dirty="0" err="1">
                <a:latin typeface="Palatino-Roman"/>
              </a:rPr>
              <a:t>System.out.println</a:t>
            </a:r>
            <a:r>
              <a:rPr lang="en-US" sz="2400" dirty="0">
                <a:latin typeface="Palatino-Roman"/>
              </a:rPr>
              <a:t>("After replace: " + sb);</a:t>
            </a:r>
          </a:p>
          <a:p>
            <a:pPr marL="0" indent="0" algn="l">
              <a:buNone/>
            </a:pPr>
            <a:r>
              <a:rPr lang="en-IN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IN" sz="2400" dirty="0">
                <a:latin typeface="Palatino-Roman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Palatino-Roman"/>
              </a:rPr>
              <a:t>Here is the output: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After replace: This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was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 a test.</a:t>
            </a:r>
            <a:endParaRPr lang="en-US" altLang="en-US" sz="24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-Roman"/>
              </a:rPr>
              <a:t>substring( )</a:t>
            </a:r>
          </a:p>
          <a:p>
            <a:r>
              <a:rPr lang="en-US" altLang="en-US" sz="2400" dirty="0">
                <a:latin typeface="Palatino-Roman"/>
              </a:rPr>
              <a:t>You can obtain a portion of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by calling substring( ). It has the following two forms:</a:t>
            </a:r>
          </a:p>
          <a:p>
            <a:pPr marL="0" indent="0">
              <a:buNone/>
            </a:pP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	String substring(int </a:t>
            </a: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startIndex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	String substring(int </a:t>
            </a: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startIndex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, int </a:t>
            </a: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endIndex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)</a:t>
            </a:r>
          </a:p>
          <a:p>
            <a:r>
              <a:rPr lang="en-US" altLang="en-US" sz="2400" dirty="0">
                <a:latin typeface="Palatino-Roman"/>
              </a:rPr>
              <a:t>The first form returns the substring that starts at </a:t>
            </a:r>
            <a:r>
              <a:rPr lang="en-US" altLang="en-US" sz="2400" dirty="0" err="1">
                <a:latin typeface="Palatino-Roman"/>
              </a:rPr>
              <a:t>startIndex</a:t>
            </a:r>
            <a:r>
              <a:rPr lang="en-US" altLang="en-US" sz="2400" dirty="0">
                <a:latin typeface="Palatino-Roman"/>
              </a:rPr>
              <a:t> and runs to the end of the invoking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 </a:t>
            </a:r>
          </a:p>
          <a:p>
            <a:r>
              <a:rPr lang="en-US" altLang="en-US" sz="2400" dirty="0">
                <a:latin typeface="Palatino-Roman"/>
              </a:rPr>
              <a:t>The second form returns the substring that starts at </a:t>
            </a:r>
            <a:r>
              <a:rPr lang="en-US" altLang="en-US" sz="2400" dirty="0" err="1">
                <a:latin typeface="Palatino-Roman"/>
              </a:rPr>
              <a:t>startIndex</a:t>
            </a:r>
            <a:r>
              <a:rPr lang="en-US" altLang="en-US" sz="2400" dirty="0">
                <a:latin typeface="Palatino-Roman"/>
              </a:rPr>
              <a:t> and runs through </a:t>
            </a:r>
            <a:r>
              <a:rPr lang="en-US" altLang="en-US" sz="2400" dirty="0" err="1">
                <a:latin typeface="Palatino-Roman"/>
              </a:rPr>
              <a:t>endIndex</a:t>
            </a:r>
            <a:r>
              <a:rPr lang="en-US" altLang="en-US" sz="2400" dirty="0">
                <a:latin typeface="Palatino-Roman"/>
              </a:rPr>
              <a:t>–1. </a:t>
            </a:r>
          </a:p>
        </p:txBody>
      </p:sp>
    </p:spTree>
    <p:extLst>
      <p:ext uri="{BB962C8B-B14F-4D97-AF65-F5344CB8AC3E}">
        <p14:creationId xmlns:p14="http://schemas.microsoft.com/office/powerpoint/2010/main" val="42433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6847" y="221372"/>
            <a:ext cx="9871969" cy="63408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Examples: </a:t>
            </a:r>
            <a:r>
              <a:rPr lang="en-US" altLang="en-US" dirty="0" err="1"/>
              <a:t>StringBuffer</a:t>
            </a:r>
            <a:endParaRPr lang="en-US" altLang="en-US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xfrm>
            <a:off x="843379" y="1162974"/>
            <a:ext cx="9765437" cy="5237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 </a:t>
            </a:r>
            <a:r>
              <a:rPr lang="en-US" altLang="en-US" b="1" dirty="0" err="1">
                <a:latin typeface="Courier New" pitchFamily="49" charset="0"/>
              </a:rPr>
              <a:t>StringBuffer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sb</a:t>
            </a:r>
            <a:r>
              <a:rPr lang="en-US" altLang="en-US" b="1" dirty="0">
                <a:latin typeface="Courier New" pitchFamily="49" charset="0"/>
              </a:rPr>
              <a:t> = new </a:t>
            </a:r>
            <a:r>
              <a:rPr lang="en-US" altLang="en-US" b="1" dirty="0" err="1">
                <a:latin typeface="Courier New" pitchFamily="49" charset="0"/>
              </a:rPr>
              <a:t>StringBuffer</a:t>
            </a:r>
            <a:r>
              <a:rPr lang="en-US" altLang="en-US" b="1" dirty="0">
                <a:latin typeface="Courier New" pitchFamily="49" charset="0"/>
              </a:rPr>
              <a:t>(“Hello”);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sb.length</a:t>
            </a:r>
            <a:r>
              <a:rPr lang="en-US" altLang="en-US" b="1" dirty="0">
                <a:latin typeface="Courier New" pitchFamily="49" charset="0"/>
              </a:rPr>
              <a:t>(); // 5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sb.capacity</a:t>
            </a:r>
            <a:r>
              <a:rPr lang="en-US" altLang="en-US" b="1" dirty="0">
                <a:latin typeface="Courier New" pitchFamily="49" charset="0"/>
              </a:rPr>
              <a:t>(); // 21 (16 characters room is 				added if no size is specified)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sb.charAt</a:t>
            </a:r>
            <a:r>
              <a:rPr lang="en-US" altLang="en-US" b="1" dirty="0">
                <a:latin typeface="Courier New" pitchFamily="49" charset="0"/>
              </a:rPr>
              <a:t>(1); // e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sb.setCharAt</a:t>
            </a:r>
            <a:r>
              <a:rPr lang="en-US" altLang="en-US" b="1" dirty="0">
                <a:latin typeface="Courier New" pitchFamily="49" charset="0"/>
              </a:rPr>
              <a:t>(1,’i’); // </a:t>
            </a:r>
            <a:r>
              <a:rPr lang="en-US" altLang="en-US" b="1" dirty="0" err="1">
                <a:latin typeface="Courier New" pitchFamily="49" charset="0"/>
              </a:rPr>
              <a:t>Hillo</a:t>
            </a:r>
            <a:endParaRPr lang="en-US" alt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sb.setLength</a:t>
            </a:r>
            <a:r>
              <a:rPr lang="en-US" altLang="en-US" b="1" dirty="0">
                <a:latin typeface="Courier New" pitchFamily="49" charset="0"/>
              </a:rPr>
              <a:t>(2); // Hi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sb.append</a:t>
            </a:r>
            <a:r>
              <a:rPr lang="en-US" altLang="en-US" b="1" dirty="0">
                <a:latin typeface="Courier New" pitchFamily="49" charset="0"/>
              </a:rPr>
              <a:t>(“l”).append(“l”); // Hill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sb.insert</a:t>
            </a:r>
            <a:r>
              <a:rPr lang="en-US" altLang="en-US" b="1" dirty="0">
                <a:latin typeface="Courier New" pitchFamily="49" charset="0"/>
              </a:rPr>
              <a:t>(0, “Big “); // Big Hill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sb.replace</a:t>
            </a:r>
            <a:r>
              <a:rPr lang="en-US" altLang="en-US" b="1" dirty="0">
                <a:latin typeface="Courier New" pitchFamily="49" charset="0"/>
              </a:rPr>
              <a:t>(3, 11, “”); // Big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sb.reverse</a:t>
            </a:r>
            <a:r>
              <a:rPr lang="en-US" altLang="en-US" b="1" dirty="0">
                <a:latin typeface="Courier New" pitchFamily="49" charset="0"/>
              </a:rPr>
              <a:t>(); // </a:t>
            </a:r>
            <a:r>
              <a:rPr lang="en-US" altLang="en-US" b="1" dirty="0" err="1">
                <a:latin typeface="Courier New" pitchFamily="49" charset="0"/>
              </a:rPr>
              <a:t>giB</a:t>
            </a:r>
            <a:endParaRPr lang="en-US" alt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5"/>
    </mc:Choice>
    <mc:Fallback xmlns="">
      <p:transition spd="slow" advTm="85595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3200" u="sng" dirty="0" err="1">
                <a:solidFill>
                  <a:srgbClr val="002060"/>
                </a:solidFill>
                <a:latin typeface="Palatino-Roman"/>
              </a:rPr>
              <a:t>ensureCapacity</a:t>
            </a:r>
            <a:r>
              <a:rPr lang="en-US" altLang="en-US" sz="3200" u="sng" dirty="0">
                <a:solidFill>
                  <a:srgbClr val="002060"/>
                </a:solidFill>
                <a:latin typeface="Palatino-Roman"/>
              </a:rPr>
              <a:t>( )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Palatino-Roman"/>
              </a:rPr>
              <a:t>If you want to </a:t>
            </a:r>
            <a:r>
              <a:rPr lang="en-US" altLang="en-US" sz="2400" dirty="0" err="1">
                <a:latin typeface="Palatino-Roman"/>
              </a:rPr>
              <a:t>preallocate</a:t>
            </a:r>
            <a:r>
              <a:rPr lang="en-US" altLang="en-US" sz="2400" dirty="0">
                <a:latin typeface="Palatino-Roman"/>
              </a:rPr>
              <a:t> room for a certain number of characters after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has been constructed, you can use </a:t>
            </a:r>
            <a:r>
              <a:rPr lang="en-US" altLang="en-US" sz="2400" dirty="0" err="1">
                <a:latin typeface="Palatino-Roman"/>
              </a:rPr>
              <a:t>ensureCapacity</a:t>
            </a:r>
            <a:r>
              <a:rPr lang="en-US" altLang="en-US" sz="2400" dirty="0">
                <a:latin typeface="Palatino-Roman"/>
              </a:rPr>
              <a:t>( ) to set the size of the buffer.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Palatino-Roman"/>
              </a:rPr>
              <a:t>This is useful if you know in advance that you will be appending a large number of small strings to a 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.</a:t>
            </a:r>
          </a:p>
          <a:p>
            <a:pPr marL="0" indent="0" algn="just">
              <a:buNone/>
            </a:pPr>
            <a:endParaRPr lang="en-US" altLang="en-US" sz="2400" dirty="0">
              <a:latin typeface="Palatino-Roman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Palatino-Roman"/>
              </a:rPr>
              <a:t> </a:t>
            </a:r>
            <a:r>
              <a:rPr lang="en-US" altLang="en-US" sz="2400" dirty="0" err="1">
                <a:latin typeface="Palatino-Roman"/>
              </a:rPr>
              <a:t>ensureCapacity</a:t>
            </a:r>
            <a:r>
              <a:rPr lang="en-US" altLang="en-US" sz="2400" dirty="0">
                <a:latin typeface="Palatino-Roman"/>
              </a:rPr>
              <a:t>( ) has this general form:</a:t>
            </a:r>
          </a:p>
          <a:p>
            <a:pPr marL="0" indent="0" algn="just">
              <a:buNone/>
            </a:pPr>
            <a:r>
              <a:rPr lang="en-US" altLang="en-US" sz="2400" b="1" dirty="0">
                <a:latin typeface="Palatino-Roman"/>
              </a:rPr>
              <a:t>		</a:t>
            </a:r>
            <a:r>
              <a:rPr lang="en-US" altLang="en-US" sz="2400" b="1" dirty="0">
                <a:highlight>
                  <a:srgbClr val="00FFFF"/>
                </a:highlight>
                <a:latin typeface="Palatino-Roman"/>
              </a:rPr>
              <a:t>void </a:t>
            </a:r>
            <a:r>
              <a:rPr lang="en-US" altLang="en-US" sz="2400" b="1" dirty="0" err="1">
                <a:highlight>
                  <a:srgbClr val="00FFFF"/>
                </a:highlight>
                <a:latin typeface="Palatino-Roman"/>
              </a:rPr>
              <a:t>ensureCapacity</a:t>
            </a:r>
            <a:r>
              <a:rPr lang="en-US" altLang="en-US" sz="2400" b="1" dirty="0">
                <a:highlight>
                  <a:srgbClr val="00FFFF"/>
                </a:highlight>
                <a:latin typeface="Palatino-Roman"/>
              </a:rPr>
              <a:t>(int capacity)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Palatino-Roman"/>
              </a:rPr>
              <a:t>Here, capacity specifies the size of the buffer.</a:t>
            </a:r>
          </a:p>
        </p:txBody>
      </p:sp>
    </p:spTree>
    <p:extLst>
      <p:ext uri="{BB962C8B-B14F-4D97-AF65-F5344CB8AC3E}">
        <p14:creationId xmlns:p14="http://schemas.microsoft.com/office/powerpoint/2010/main" val="40668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800" u="sng" dirty="0" err="1">
                <a:latin typeface="Palatino-Roman"/>
              </a:rPr>
              <a:t>setLength</a:t>
            </a:r>
            <a:r>
              <a:rPr lang="en-US" altLang="en-US" sz="2800" u="sng" dirty="0">
                <a:latin typeface="Palatino-Roman"/>
              </a:rPr>
              <a:t>( )</a:t>
            </a:r>
          </a:p>
          <a:p>
            <a:pPr marL="0" indent="0" algn="just">
              <a:buNone/>
            </a:pPr>
            <a:r>
              <a:rPr lang="en-US" altLang="en-US" sz="2800" dirty="0">
                <a:latin typeface="Palatino-Roman"/>
              </a:rPr>
              <a:t>To set the length of the buffer within a </a:t>
            </a:r>
            <a:r>
              <a:rPr lang="en-US" altLang="en-US" sz="2800" dirty="0" err="1">
                <a:latin typeface="Palatino-Roman"/>
              </a:rPr>
              <a:t>StringBuffer</a:t>
            </a:r>
            <a:r>
              <a:rPr lang="en-US" altLang="en-US" sz="2800" dirty="0">
                <a:latin typeface="Palatino-Roman"/>
              </a:rPr>
              <a:t> object, use </a:t>
            </a:r>
            <a:r>
              <a:rPr lang="en-US" altLang="en-US" sz="2800" dirty="0" err="1">
                <a:latin typeface="Palatino-Roman"/>
              </a:rPr>
              <a:t>setLength</a:t>
            </a:r>
            <a:r>
              <a:rPr lang="en-US" altLang="en-US" sz="2800" dirty="0">
                <a:latin typeface="Palatino-Roman"/>
              </a:rPr>
              <a:t>( ). Its general form is shown here:</a:t>
            </a:r>
          </a:p>
          <a:p>
            <a:pPr marL="0" indent="0" algn="just">
              <a:buNone/>
            </a:pP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	void </a:t>
            </a:r>
            <a:r>
              <a:rPr lang="en-US" altLang="en-US" sz="2800" dirty="0" err="1">
                <a:highlight>
                  <a:srgbClr val="00FFFF"/>
                </a:highlight>
                <a:latin typeface="Palatino-Roman"/>
              </a:rPr>
              <a:t>setLength</a:t>
            </a: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(int </a:t>
            </a:r>
            <a:r>
              <a:rPr lang="en-US" altLang="en-US" sz="2800" dirty="0" err="1">
                <a:highlight>
                  <a:srgbClr val="00FFFF"/>
                </a:highlight>
                <a:latin typeface="Palatino-Roman"/>
              </a:rPr>
              <a:t>len</a:t>
            </a:r>
            <a:r>
              <a:rPr lang="en-US" altLang="en-US" sz="280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algn="just"/>
            <a:r>
              <a:rPr lang="en-US" altLang="en-US" sz="2800" dirty="0">
                <a:latin typeface="Palatino-Roman"/>
              </a:rPr>
              <a:t>Here, </a:t>
            </a:r>
            <a:r>
              <a:rPr lang="en-US" altLang="en-US" sz="2800" dirty="0" err="1">
                <a:latin typeface="Palatino-Roman"/>
              </a:rPr>
              <a:t>len</a:t>
            </a:r>
            <a:r>
              <a:rPr lang="en-US" altLang="en-US" sz="2800" dirty="0">
                <a:latin typeface="Palatino-Roman"/>
              </a:rPr>
              <a:t> specifies the length of the buffer. This value must be nonnegative.</a:t>
            </a:r>
          </a:p>
          <a:p>
            <a:pPr algn="just"/>
            <a:r>
              <a:rPr lang="en-US" altLang="en-US" sz="2800" dirty="0">
                <a:latin typeface="Palatino-Roman"/>
              </a:rPr>
              <a:t>When you increase the size of the buffer, null characters are added to the end of the existing buffer. </a:t>
            </a:r>
          </a:p>
          <a:p>
            <a:pPr algn="just"/>
            <a:r>
              <a:rPr lang="en-US" altLang="en-US" sz="2800" dirty="0">
                <a:latin typeface="Palatino-Roman"/>
              </a:rPr>
              <a:t>If you call </a:t>
            </a:r>
            <a:r>
              <a:rPr lang="en-US" altLang="en-US" sz="2800" dirty="0" err="1">
                <a:latin typeface="Palatino-Roman"/>
              </a:rPr>
              <a:t>setLength</a:t>
            </a:r>
            <a:r>
              <a:rPr lang="en-US" altLang="en-US" sz="2800" dirty="0">
                <a:latin typeface="Palatino-Roman"/>
              </a:rPr>
              <a:t>( ) with a value less than the current value returned by length( ), then the characters stored beyond the new length will be lost.</a:t>
            </a:r>
          </a:p>
        </p:txBody>
      </p:sp>
    </p:spTree>
    <p:extLst>
      <p:ext uri="{BB962C8B-B14F-4D97-AF65-F5344CB8AC3E}">
        <p14:creationId xmlns:p14="http://schemas.microsoft.com/office/powerpoint/2010/main" val="26892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334392" y="1196752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600" b="1" dirty="0" err="1">
                <a:latin typeface="Palatino-Roman"/>
              </a:rPr>
              <a:t>charAt</a:t>
            </a:r>
            <a:r>
              <a:rPr lang="en-US" altLang="en-US" sz="2600" b="1" dirty="0">
                <a:latin typeface="Palatino-Roman"/>
              </a:rPr>
              <a:t>( ) and </a:t>
            </a:r>
            <a:r>
              <a:rPr lang="en-US" altLang="en-US" sz="2600" b="1" dirty="0" err="1">
                <a:latin typeface="Palatino-Roman"/>
              </a:rPr>
              <a:t>setCharAt</a:t>
            </a:r>
            <a:r>
              <a:rPr lang="en-US" altLang="en-US" sz="2600" b="1" dirty="0">
                <a:latin typeface="Palatino-Roman"/>
              </a:rPr>
              <a:t>( 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The value of a single character can be obtained from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via the </a:t>
            </a:r>
            <a:r>
              <a:rPr lang="en-US" altLang="en-US" sz="2400" dirty="0" err="1">
                <a:latin typeface="Palatino-Roman"/>
              </a:rPr>
              <a:t>charAt</a:t>
            </a:r>
            <a:r>
              <a:rPr lang="en-US" altLang="en-US" sz="2400" dirty="0">
                <a:latin typeface="Palatino-Roman"/>
              </a:rPr>
              <a:t>( ) method.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You can set the value of a character within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using </a:t>
            </a:r>
            <a:r>
              <a:rPr lang="en-US" altLang="en-US" sz="2400" dirty="0" err="1">
                <a:latin typeface="Palatino-Roman"/>
              </a:rPr>
              <a:t>setCharAt</a:t>
            </a:r>
            <a:r>
              <a:rPr lang="en-US" altLang="en-US" sz="2400" dirty="0">
                <a:latin typeface="Palatino-Roman"/>
              </a:rPr>
              <a:t>( ). Their general forms are shown here:</a:t>
            </a:r>
          </a:p>
          <a:p>
            <a:pPr marL="0" indent="0" algn="l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		char </a:t>
            </a:r>
            <a:r>
              <a:rPr lang="en-US" altLang="en-US" sz="2400" b="1" dirty="0" err="1">
                <a:solidFill>
                  <a:srgbClr val="002060"/>
                </a:solidFill>
                <a:latin typeface="Palatino-Roman"/>
              </a:rPr>
              <a:t>charAt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(int where)</a:t>
            </a:r>
          </a:p>
          <a:p>
            <a:pPr marL="0" indent="0" algn="l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		void </a:t>
            </a:r>
            <a:r>
              <a:rPr lang="en-US" altLang="en-US" sz="2400" b="1" dirty="0" err="1">
                <a:solidFill>
                  <a:srgbClr val="002060"/>
                </a:solidFill>
                <a:latin typeface="Palatino-Roman"/>
              </a:rPr>
              <a:t>setCharAt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(int where, char </a:t>
            </a:r>
            <a:r>
              <a:rPr lang="en-US" altLang="en-US" sz="2400" b="1" dirty="0" err="1">
                <a:solidFill>
                  <a:srgbClr val="002060"/>
                </a:solidFill>
                <a:latin typeface="Palatino-Roman"/>
              </a:rPr>
              <a:t>ch</a:t>
            </a:r>
            <a:r>
              <a:rPr lang="en-US" altLang="en-US" sz="2400" b="1" dirty="0">
                <a:solidFill>
                  <a:srgbClr val="002060"/>
                </a:solidFill>
                <a:latin typeface="Palatino-Roman"/>
              </a:rPr>
              <a:t>)</a:t>
            </a:r>
          </a:p>
          <a:p>
            <a:pPr algn="just"/>
            <a:r>
              <a:rPr lang="en-US" altLang="en-US" sz="2400" dirty="0">
                <a:latin typeface="Palatino-Roman"/>
              </a:rPr>
              <a:t>For </a:t>
            </a:r>
            <a:r>
              <a:rPr lang="en-US" altLang="en-US" sz="2400" dirty="0" err="1">
                <a:latin typeface="Palatino-Roman"/>
              </a:rPr>
              <a:t>charAt</a:t>
            </a:r>
            <a:r>
              <a:rPr lang="en-US" altLang="en-US" sz="2400" dirty="0">
                <a:latin typeface="Palatino-Roman"/>
              </a:rPr>
              <a:t>( ), where specifies the index of the character being obtained.</a:t>
            </a:r>
          </a:p>
          <a:p>
            <a:pPr algn="just"/>
            <a:r>
              <a:rPr lang="en-US" altLang="en-US" sz="2400" dirty="0">
                <a:latin typeface="Palatino-Roman"/>
              </a:rPr>
              <a:t>For </a:t>
            </a: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setCharAt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( ), where specifies the index of the character being set, and </a:t>
            </a: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ch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 specifies the new value of that character. </a:t>
            </a:r>
          </a:p>
          <a:p>
            <a:pPr algn="just"/>
            <a:r>
              <a:rPr lang="en-US" altLang="en-US" sz="2400" dirty="0">
                <a:latin typeface="Palatino-Roman"/>
              </a:rPr>
              <a:t>For both methods, where must be nonnegative and must not specify a location</a:t>
            </a:r>
          </a:p>
          <a:p>
            <a:pPr algn="just"/>
            <a:r>
              <a:rPr lang="en-US" altLang="en-US" sz="2400" dirty="0">
                <a:latin typeface="Palatino-Roman"/>
              </a:rPr>
              <a:t>beyond the end of the buffer.</a:t>
            </a:r>
          </a:p>
        </p:txBody>
      </p:sp>
    </p:spTree>
    <p:extLst>
      <p:ext uri="{BB962C8B-B14F-4D97-AF65-F5344CB8AC3E}">
        <p14:creationId xmlns:p14="http://schemas.microsoft.com/office/powerpoint/2010/main" val="27799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54493" y="190096"/>
            <a:ext cx="11686495" cy="878889"/>
          </a:xfrm>
        </p:spPr>
        <p:txBody>
          <a:bodyPr>
            <a:normAutofit fontScale="90000"/>
          </a:bodyPr>
          <a:lstStyle/>
          <a:p>
            <a:r>
              <a:rPr lang="en-IN" sz="4000" b="1" i="0" u="none" strike="noStrike" baseline="0" dirty="0" err="1">
                <a:latin typeface="FranklinGothic-DemiCnd"/>
              </a:rPr>
              <a:t>StringBuffer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3" y="1196752"/>
            <a:ext cx="11558726" cy="566124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Demonstrate </a:t>
            </a:r>
            <a:r>
              <a:rPr lang="en-US" altLang="en-US" sz="2400" dirty="0" err="1">
                <a:latin typeface="Palatino-Roman"/>
              </a:rPr>
              <a:t>charAt</a:t>
            </a:r>
            <a:r>
              <a:rPr lang="en-US" altLang="en-US" sz="2400" dirty="0">
                <a:latin typeface="Palatino-Roman"/>
              </a:rPr>
              <a:t>() and </a:t>
            </a:r>
            <a:r>
              <a:rPr lang="en-US" altLang="en-US" sz="2400" dirty="0" err="1">
                <a:latin typeface="Palatino-Roman"/>
              </a:rPr>
              <a:t>setCharAt</a:t>
            </a:r>
            <a:r>
              <a:rPr lang="en-US" altLang="en-US" sz="2400" dirty="0">
                <a:latin typeface="Palatino-Roman"/>
              </a:rPr>
              <a:t>().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class </a:t>
            </a:r>
            <a:r>
              <a:rPr lang="en-US" altLang="en-US" sz="2400" dirty="0" err="1">
                <a:latin typeface="Palatino-Roman"/>
              </a:rPr>
              <a:t>setCharAtDemo</a:t>
            </a:r>
            <a:r>
              <a:rPr lang="en-US" altLang="en-US" sz="2400" dirty="0">
                <a:latin typeface="Palatino-Roman"/>
              </a:rPr>
              <a:t> {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public static void main(String </a:t>
            </a:r>
            <a:r>
              <a:rPr lang="en-US" altLang="en-US" sz="2400" dirty="0" err="1">
                <a:latin typeface="Palatino-Roman"/>
              </a:rPr>
              <a:t>args</a:t>
            </a:r>
            <a:r>
              <a:rPr lang="en-US" altLang="en-US" sz="2400" dirty="0">
                <a:latin typeface="Palatino-Roman"/>
              </a:rPr>
              <a:t>[]) {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sb = new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("Hello");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("buffer before = " + sb);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</a:t>
            </a:r>
            <a:r>
              <a:rPr lang="en-US" altLang="en-US" sz="2400" dirty="0" err="1">
                <a:latin typeface="Palatino-Roman"/>
              </a:rPr>
              <a:t>charAt</a:t>
            </a:r>
            <a:r>
              <a:rPr lang="en-US" altLang="en-US" sz="2400" dirty="0">
                <a:latin typeface="Palatino-Roman"/>
              </a:rPr>
              <a:t>(1) before = " + </a:t>
            </a:r>
            <a:r>
              <a:rPr lang="en-US" altLang="en-US" sz="2400" dirty="0" err="1">
                <a:latin typeface="Palatino-Roman"/>
              </a:rPr>
              <a:t>sb.charAt</a:t>
            </a:r>
            <a:r>
              <a:rPr lang="en-US" altLang="en-US" sz="2400" dirty="0">
                <a:latin typeface="Palatino-Roman"/>
              </a:rPr>
              <a:t>(1));</a:t>
            </a:r>
          </a:p>
          <a:p>
            <a:pPr marL="0" indent="0" algn="l"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sb.setCharAt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(1, '</a:t>
            </a: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');</a:t>
            </a:r>
          </a:p>
          <a:p>
            <a:pPr marL="0" indent="0" algn="l"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sb.setLength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(2);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("buffer after = " + sb);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</a:t>
            </a:r>
            <a:r>
              <a:rPr lang="en-US" altLang="en-US" sz="2400" dirty="0" err="1">
                <a:latin typeface="Palatino-Roman"/>
              </a:rPr>
              <a:t>charAt</a:t>
            </a:r>
            <a:r>
              <a:rPr lang="en-US" altLang="en-US" sz="2400" dirty="0">
                <a:latin typeface="Palatino-Roman"/>
              </a:rPr>
              <a:t>(1) after = " + </a:t>
            </a:r>
            <a:r>
              <a:rPr lang="en-US" altLang="en-US" sz="2400" dirty="0" err="1">
                <a:latin typeface="Palatino-Roman"/>
              </a:rPr>
              <a:t>sb.charAt</a:t>
            </a:r>
            <a:r>
              <a:rPr lang="en-US" altLang="en-US" sz="2400" dirty="0">
                <a:latin typeface="Palatino-Roman"/>
              </a:rPr>
              <a:t>(1));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47B6E-7088-45F5-A2AA-D2EE58E0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44" y="1318082"/>
            <a:ext cx="4219575" cy="20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254492" y="1196752"/>
            <a:ext cx="11937507" cy="566124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en-US" sz="2400" b="1" u="sng" dirty="0" err="1">
                <a:latin typeface="Palatino-Roman"/>
              </a:rPr>
              <a:t>getChars</a:t>
            </a:r>
            <a:r>
              <a:rPr lang="en-US" altLang="en-US" sz="2400" b="1" u="sng" dirty="0">
                <a:latin typeface="Palatino-Roman"/>
              </a:rPr>
              <a:t>( 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To copy a substring of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into an array, use the </a:t>
            </a:r>
            <a:r>
              <a:rPr lang="en-US" altLang="en-US" sz="2400" dirty="0" err="1">
                <a:latin typeface="Palatino-Roman"/>
              </a:rPr>
              <a:t>getChars</a:t>
            </a:r>
            <a:r>
              <a:rPr lang="en-US" altLang="en-US" sz="2400" dirty="0">
                <a:latin typeface="Palatino-Roman"/>
              </a:rPr>
              <a:t>( ) method. It has this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    general form: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void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getChars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(int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sourceStart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sourceEnd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, char target[ ],int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targetStart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Here, </a:t>
            </a:r>
            <a:r>
              <a:rPr lang="en-US" altLang="en-US" sz="2400" dirty="0" err="1">
                <a:latin typeface="Palatino-Roman"/>
              </a:rPr>
              <a:t>sourceStart</a:t>
            </a:r>
            <a:r>
              <a:rPr lang="en-US" altLang="en-US" sz="2400" dirty="0">
                <a:latin typeface="Palatino-Roman"/>
              </a:rPr>
              <a:t> specifies the index of the beginning of the substring, and </a:t>
            </a:r>
            <a:r>
              <a:rPr lang="en-US" altLang="en-US" sz="2400" dirty="0" err="1">
                <a:latin typeface="Palatino-Roman"/>
              </a:rPr>
              <a:t>sourceEnd</a:t>
            </a:r>
            <a:r>
              <a:rPr lang="en-US" altLang="en-US" sz="2400" dirty="0">
                <a:latin typeface="Palatino-Roman"/>
              </a:rPr>
              <a:t> specifies an index that is one past the end of the desired substring.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This means that the substring contains the characters from </a:t>
            </a:r>
            <a:r>
              <a:rPr lang="en-US" altLang="en-US" sz="2400" dirty="0" err="1">
                <a:latin typeface="Palatino-Roman"/>
              </a:rPr>
              <a:t>sourceStart</a:t>
            </a:r>
            <a:r>
              <a:rPr lang="en-US" altLang="en-US" sz="2400" dirty="0">
                <a:latin typeface="Palatino-Roman"/>
              </a:rPr>
              <a:t> through </a:t>
            </a:r>
            <a:r>
              <a:rPr lang="en-US" altLang="en-US" sz="2400" dirty="0" err="1">
                <a:latin typeface="Palatino-Roman"/>
              </a:rPr>
              <a:t>sourceEnd</a:t>
            </a:r>
            <a:r>
              <a:rPr lang="en-US" altLang="en-US" sz="2400" dirty="0">
                <a:latin typeface="Palatino-Roman"/>
              </a:rPr>
              <a:t>–1.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The array that will receive the characters is specified by target. The index within target at which the substring will be copied is passed in </a:t>
            </a:r>
            <a:r>
              <a:rPr lang="en-US" altLang="en-US" sz="2400" dirty="0" err="1">
                <a:latin typeface="Palatino-Roman"/>
              </a:rPr>
              <a:t>targetStart</a:t>
            </a:r>
            <a:r>
              <a:rPr lang="en-US" altLang="en-US" sz="2400" dirty="0">
                <a:latin typeface="Palatino-Roman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Palatino-Roman"/>
              </a:rPr>
              <a:t> Care must be taken to assure that the target array is large enough to hold the number of characters in the specified substring.</a:t>
            </a:r>
          </a:p>
        </p:txBody>
      </p:sp>
    </p:spTree>
    <p:extLst>
      <p:ext uri="{BB962C8B-B14F-4D97-AF65-F5344CB8AC3E}">
        <p14:creationId xmlns:p14="http://schemas.microsoft.com/office/powerpoint/2010/main" val="23951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9925235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79" y="980728"/>
            <a:ext cx="10715347" cy="560263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The </a:t>
            </a:r>
            <a:r>
              <a:rPr lang="en-US" sz="1800" b="1" i="0" u="none" strike="noStrike" baseline="0" dirty="0">
                <a:latin typeface="Palatino-Bold"/>
              </a:rPr>
              <a:t>String</a:t>
            </a:r>
            <a:r>
              <a:rPr lang="en-US" sz="1800" b="0" i="0" u="none" strike="noStrike" baseline="0" dirty="0">
                <a:latin typeface="Palatino-Roman"/>
              </a:rPr>
              <a:t>, </a:t>
            </a:r>
            <a:r>
              <a:rPr lang="en-US" sz="1800" b="1" i="0" u="none" strike="noStrike" baseline="0" dirty="0" err="1">
                <a:latin typeface="Palatino-Bold"/>
              </a:rPr>
              <a:t>StringBuffer</a:t>
            </a:r>
            <a:r>
              <a:rPr lang="en-US" sz="1800" b="0" i="0" u="none" strike="noStrike" baseline="0" dirty="0">
                <a:latin typeface="Palatino-Roman"/>
              </a:rPr>
              <a:t>, and </a:t>
            </a:r>
            <a:r>
              <a:rPr lang="en-US" sz="1800" b="1" i="0" u="none" strike="noStrike" baseline="0" dirty="0">
                <a:latin typeface="Palatino-Bold"/>
              </a:rPr>
              <a:t>StringBuilder </a:t>
            </a:r>
            <a:r>
              <a:rPr lang="en-US" sz="1800" b="0" i="0" u="none" strike="noStrike" baseline="0" dirty="0">
                <a:latin typeface="Palatino-Roman"/>
              </a:rPr>
              <a:t>classes are defined in </a:t>
            </a:r>
            <a:r>
              <a:rPr lang="en-US" sz="1800" b="1" i="0" u="none" strike="noStrike" baseline="0" dirty="0" err="1">
                <a:latin typeface="Palatino-Bold"/>
              </a:rPr>
              <a:t>java.lang</a:t>
            </a:r>
            <a:r>
              <a:rPr lang="en-US" sz="1800" b="0" i="0" u="none" strike="noStrike" baseline="0" dirty="0">
                <a:latin typeface="Palatino-Roman"/>
              </a:rPr>
              <a:t>. Thus, they  are available to all programs automatically.</a:t>
            </a:r>
          </a:p>
          <a:p>
            <a:pPr algn="l"/>
            <a:r>
              <a:rPr lang="en-IN" sz="2400" b="1" i="0" u="sng" strike="noStrike" baseline="0" dirty="0">
                <a:highlight>
                  <a:srgbClr val="00FFFF"/>
                </a:highlight>
                <a:latin typeface="FranklinGothic-DemiCnd"/>
              </a:rPr>
              <a:t>The String Constructors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highlight>
                  <a:srgbClr val="FF00FF"/>
                </a:highlight>
                <a:latin typeface="Palatino-Roman"/>
              </a:rPr>
              <a:t>To create an empty </a:t>
            </a:r>
            <a:r>
              <a:rPr lang="en-US" sz="1800" b="1" i="0" u="none" strike="noStrike" baseline="0" dirty="0">
                <a:solidFill>
                  <a:schemeClr val="tx1"/>
                </a:solidFill>
                <a:highlight>
                  <a:srgbClr val="FF00FF"/>
                </a:highlight>
                <a:latin typeface="Palatino-Bold"/>
              </a:rPr>
              <a:t>String</a:t>
            </a:r>
            <a:r>
              <a:rPr lang="en-US" sz="1800" b="0" i="0" u="none" strike="noStrike" baseline="0" dirty="0">
                <a:solidFill>
                  <a:schemeClr val="tx1"/>
                </a:solidFill>
                <a:highlight>
                  <a:srgbClr val="FF00FF"/>
                </a:highlight>
                <a:latin typeface="Palatino-Roman"/>
              </a:rPr>
              <a:t>, you call the default </a:t>
            </a:r>
            <a:r>
              <a:rPr lang="en-IN" sz="1800" b="0" i="0" u="none" strike="noStrike" baseline="0" dirty="0">
                <a:solidFill>
                  <a:schemeClr val="tx1"/>
                </a:solidFill>
                <a:highlight>
                  <a:srgbClr val="FF00FF"/>
                </a:highlight>
                <a:latin typeface="Palatino-Roman"/>
              </a:rPr>
              <a:t>constructor. For example</a:t>
            </a:r>
            <a:r>
              <a:rPr lang="en-IN" sz="1800" b="0" i="0" u="none" strike="noStrike" baseline="0" dirty="0">
                <a:latin typeface="Palatino-Roman"/>
              </a:rPr>
              <a:t>,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"/>
              </a:rPr>
              <a:t>	</a:t>
            </a:r>
            <a:r>
              <a:rPr lang="en-IN" sz="1800" b="0" i="0" u="none" strike="noStrike" baseline="0" dirty="0">
                <a:solidFill>
                  <a:srgbClr val="FF0000"/>
                </a:solidFill>
                <a:latin typeface="Courier"/>
              </a:rPr>
              <a:t>String s = new String(“HELLO”);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-Roman"/>
              </a:rPr>
              <a:t>	will create an instance of </a:t>
            </a:r>
            <a:r>
              <a:rPr lang="en-US" sz="1800" b="1" i="0" u="none" strike="noStrike" baseline="0" dirty="0">
                <a:latin typeface="Palatino-Bold"/>
              </a:rPr>
              <a:t>String </a:t>
            </a:r>
            <a:r>
              <a:rPr lang="en-US" sz="1800" b="0" i="0" u="none" strike="noStrike" baseline="0" dirty="0">
                <a:latin typeface="Palatino-Roman"/>
              </a:rPr>
              <a:t>with no characters in it.</a:t>
            </a:r>
          </a:p>
          <a:p>
            <a:pPr marL="0" indent="0" algn="l">
              <a:buNone/>
            </a:pPr>
            <a:endParaRPr lang="en-US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highlight>
                  <a:srgbClr val="FF00FF"/>
                </a:highlight>
                <a:latin typeface="Palatino-Roman"/>
              </a:rPr>
              <a:t>To create a </a:t>
            </a:r>
            <a:r>
              <a:rPr lang="en-US" sz="1800" b="1" i="0" u="none" strike="noStrike" baseline="0" dirty="0">
                <a:highlight>
                  <a:srgbClr val="FF00FF"/>
                </a:highlight>
                <a:latin typeface="Palatino-Bold"/>
              </a:rPr>
              <a:t>String </a:t>
            </a:r>
            <a:r>
              <a:rPr lang="en-US" sz="1800" b="0" i="0" u="none" strike="noStrike" baseline="0" dirty="0">
                <a:highlight>
                  <a:srgbClr val="FF00FF"/>
                </a:highlight>
                <a:latin typeface="Palatino-Roman"/>
              </a:rPr>
              <a:t>initialized by an array of characters, use the constructor shown here: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String(char </a:t>
            </a:r>
            <a:r>
              <a:rPr lang="en-IN" sz="18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Italic"/>
              </a:rPr>
              <a:t>chars</a:t>
            </a:r>
            <a:r>
              <a:rPr lang="en-IN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Palatino-Roman"/>
              </a:rPr>
              <a:t>[ ])</a:t>
            </a:r>
          </a:p>
          <a:p>
            <a:pPr algn="l"/>
            <a:r>
              <a:rPr lang="en-IN" sz="1800" b="0" i="0" u="none" strike="noStrike" baseline="0" dirty="0">
                <a:latin typeface="Palatino-Roman"/>
              </a:rPr>
              <a:t>Here is an example: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	char chars[] = { 'a', 'b', 'c' };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	String s = new String(chars);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This constructor initializes </a:t>
            </a:r>
            <a:r>
              <a:rPr lang="en-US" sz="1800" b="1" i="0" u="none" strike="noStrike" baseline="0" dirty="0">
                <a:latin typeface="Palatino-Bold"/>
              </a:rPr>
              <a:t>s </a:t>
            </a:r>
            <a:r>
              <a:rPr lang="en-US" sz="1800" b="0" i="0" u="none" strike="noStrike" baseline="0" dirty="0">
                <a:latin typeface="Palatino-Roman"/>
              </a:rPr>
              <a:t>with the string “</a:t>
            </a:r>
            <a:r>
              <a:rPr lang="en-US" sz="1800" b="0" i="0" u="none" strike="noStrike" baseline="0" dirty="0" err="1">
                <a:latin typeface="Palatino-Roman"/>
              </a:rPr>
              <a:t>abc</a:t>
            </a:r>
            <a:r>
              <a:rPr lang="en-US" sz="1800" b="0" i="0" u="none" strike="noStrike" baseline="0" dirty="0">
                <a:latin typeface="Palatino-Roman"/>
              </a:rPr>
              <a:t>”.</a:t>
            </a:r>
            <a:endParaRPr lang="en-US" sz="2400" b="1" dirty="0"/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068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9"/>
    </mc:Choice>
    <mc:Fallback xmlns="">
      <p:transition spd="slow" advTm="74739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en-US" sz="2400" b="1" u="sng" dirty="0">
                <a:latin typeface="Palatino-Roman"/>
              </a:rPr>
              <a:t>delete( ) and </a:t>
            </a:r>
            <a:r>
              <a:rPr lang="en-US" altLang="en-US" sz="2400" b="1" u="sng" dirty="0" err="1">
                <a:latin typeface="Palatino-Roman"/>
              </a:rPr>
              <a:t>deleteCharAt</a:t>
            </a:r>
            <a:r>
              <a:rPr lang="en-US" altLang="en-US" sz="2400" b="1" u="sng" dirty="0">
                <a:latin typeface="Palatino-Roman"/>
              </a:rPr>
              <a:t>( )</a:t>
            </a:r>
          </a:p>
          <a:p>
            <a:r>
              <a:rPr lang="en-US" altLang="en-US" sz="2400" dirty="0">
                <a:latin typeface="Palatino-Roman"/>
              </a:rPr>
              <a:t>You can delete characters within a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by using the methods delete( ) and</a:t>
            </a:r>
          </a:p>
          <a:p>
            <a:pPr marL="0" indent="0">
              <a:buNone/>
            </a:pPr>
            <a:r>
              <a:rPr lang="en-US" altLang="en-US" sz="2400" dirty="0">
                <a:latin typeface="Palatino-Roman"/>
              </a:rPr>
              <a:t>    </a:t>
            </a:r>
            <a:r>
              <a:rPr lang="en-US" altLang="en-US" sz="2400" dirty="0" err="1">
                <a:latin typeface="Palatino-Roman"/>
              </a:rPr>
              <a:t>deleteCharAt</a:t>
            </a:r>
            <a:r>
              <a:rPr lang="en-US" altLang="en-US" sz="2400" dirty="0">
                <a:latin typeface="Palatino-Roman"/>
              </a:rPr>
              <a:t>( ). </a:t>
            </a:r>
          </a:p>
          <a:p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	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StringBuffer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 delete(int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startIndex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endIndex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	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StringBuffer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 </a:t>
            </a:r>
            <a:r>
              <a:rPr lang="en-US" altLang="en-US" sz="2400" dirty="0" err="1">
                <a:highlight>
                  <a:srgbClr val="00FFFF"/>
                </a:highlight>
                <a:latin typeface="Palatino-Roman"/>
              </a:rPr>
              <a:t>deleteCharAt</a:t>
            </a:r>
            <a:r>
              <a:rPr lang="en-US" altLang="en-US" sz="2400" dirty="0">
                <a:highlight>
                  <a:srgbClr val="00FFFF"/>
                </a:highlight>
                <a:latin typeface="Palatino-Roman"/>
              </a:rPr>
              <a:t>(int loc)</a:t>
            </a:r>
          </a:p>
          <a:p>
            <a:r>
              <a:rPr lang="en-US" altLang="en-US" sz="2400" dirty="0">
                <a:latin typeface="Palatino-Roman"/>
              </a:rPr>
              <a:t>The delete( ) method deletes a sequence of characters from the invoking object.</a:t>
            </a:r>
          </a:p>
          <a:p>
            <a:r>
              <a:rPr lang="en-US" altLang="en-US" sz="2400" dirty="0">
                <a:latin typeface="Palatino-Roman"/>
              </a:rPr>
              <a:t> </a:t>
            </a:r>
            <a:r>
              <a:rPr lang="en-US" altLang="en-US" sz="2400" dirty="0" err="1">
                <a:latin typeface="Palatino-Roman"/>
              </a:rPr>
              <a:t>Here,startIndex</a:t>
            </a:r>
            <a:r>
              <a:rPr lang="en-US" altLang="en-US" sz="2400" dirty="0">
                <a:latin typeface="Palatino-Roman"/>
              </a:rPr>
              <a:t> specifies the index of the first character to remove, and </a:t>
            </a:r>
            <a:r>
              <a:rPr lang="en-US" altLang="en-US" sz="2400" dirty="0" err="1">
                <a:latin typeface="Palatino-Roman"/>
              </a:rPr>
              <a:t>endIndex</a:t>
            </a:r>
            <a:r>
              <a:rPr lang="en-US" altLang="en-US" sz="2400" dirty="0">
                <a:latin typeface="Palatino-Roman"/>
              </a:rPr>
              <a:t> specifies an index one past the last character to remove.</a:t>
            </a:r>
          </a:p>
          <a:p>
            <a:r>
              <a:rPr lang="en-US" altLang="en-US" sz="2400" dirty="0">
                <a:latin typeface="Palatino-Roman"/>
              </a:rPr>
              <a:t> Thus, the substring deleted runs from </a:t>
            </a:r>
            <a:r>
              <a:rPr lang="en-US" altLang="en-US" sz="2400" dirty="0" err="1">
                <a:latin typeface="Palatino-Roman"/>
              </a:rPr>
              <a:t>startIndex</a:t>
            </a:r>
            <a:r>
              <a:rPr lang="en-US" altLang="en-US" sz="2400" dirty="0">
                <a:latin typeface="Palatino-Roman"/>
              </a:rPr>
              <a:t> to </a:t>
            </a:r>
            <a:r>
              <a:rPr lang="en-US" altLang="en-US" sz="2400" dirty="0" err="1">
                <a:latin typeface="Palatino-Roman"/>
              </a:rPr>
              <a:t>endIndex</a:t>
            </a:r>
            <a:r>
              <a:rPr lang="en-US" altLang="en-US" sz="2400" dirty="0">
                <a:latin typeface="Palatino-Roman"/>
              </a:rPr>
              <a:t>–1. The resulting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 is returned.</a:t>
            </a:r>
          </a:p>
          <a:p>
            <a:r>
              <a:rPr lang="en-US" altLang="en-US" sz="2400" dirty="0">
                <a:latin typeface="Palatino-Roman"/>
              </a:rPr>
              <a:t>The </a:t>
            </a:r>
            <a:r>
              <a:rPr lang="en-US" altLang="en-US" sz="2400" dirty="0" err="1">
                <a:latin typeface="Palatino-Roman"/>
              </a:rPr>
              <a:t>deleteCharAt</a:t>
            </a:r>
            <a:r>
              <a:rPr lang="en-US" altLang="en-US" sz="2400" dirty="0">
                <a:latin typeface="Palatino-Roman"/>
              </a:rPr>
              <a:t>( ) method deletes the character at the index specified by loc. It returns the resulting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68238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394" y="168676"/>
            <a:ext cx="11558726" cy="878889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 err="1">
                <a:latin typeface="FranklinGothic-DemiCnd"/>
              </a:rPr>
              <a:t>StringBuffer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21328" y="1116853"/>
            <a:ext cx="11558726" cy="566124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// Demonstrate delete() and </a:t>
            </a:r>
            <a:r>
              <a:rPr lang="en-US" altLang="en-US" sz="2400" dirty="0" err="1">
                <a:latin typeface="Palatino-Roman"/>
              </a:rPr>
              <a:t>deleteCharAt</a:t>
            </a:r>
            <a:r>
              <a:rPr lang="en-US" altLang="en-US" sz="2400" dirty="0">
                <a:latin typeface="Palatino-Roman"/>
              </a:rPr>
              <a:t>()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class </a:t>
            </a:r>
            <a:r>
              <a:rPr lang="en-US" altLang="en-US" sz="2400" dirty="0" err="1">
                <a:latin typeface="Palatino-Roman"/>
              </a:rPr>
              <a:t>deleteDemo</a:t>
            </a:r>
            <a:r>
              <a:rPr lang="en-US" altLang="en-US" sz="2400" dirty="0">
                <a:latin typeface="Palatino-Roman"/>
              </a:rPr>
              <a:t> {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public static void main(String </a:t>
            </a:r>
            <a:r>
              <a:rPr lang="en-US" altLang="en-US" sz="2400" dirty="0" err="1">
                <a:latin typeface="Palatino-Roman"/>
              </a:rPr>
              <a:t>args</a:t>
            </a:r>
            <a:r>
              <a:rPr lang="en-US" altLang="en-US" sz="2400" dirty="0">
                <a:latin typeface="Palatino-Roman"/>
              </a:rPr>
              <a:t>[]) {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 sb = new </a:t>
            </a:r>
            <a:r>
              <a:rPr lang="en-US" altLang="en-US" sz="2400" dirty="0" err="1">
                <a:latin typeface="Palatino-Roman"/>
              </a:rPr>
              <a:t>StringBuffer</a:t>
            </a:r>
            <a:r>
              <a:rPr lang="en-US" altLang="en-US" sz="2400" dirty="0">
                <a:latin typeface="Palatino-Roman"/>
              </a:rPr>
              <a:t>("This is a test.");</a:t>
            </a:r>
          </a:p>
          <a:p>
            <a:pPr marL="0" indent="0" algn="l">
              <a:buNone/>
            </a:pPr>
            <a:r>
              <a:rPr lang="en-US" altLang="en-US" sz="2400" dirty="0" err="1">
                <a:highlight>
                  <a:srgbClr val="FFFF00"/>
                </a:highlight>
                <a:latin typeface="Palatino-Roman"/>
              </a:rPr>
              <a:t>sb.delete</a:t>
            </a:r>
            <a:r>
              <a:rPr lang="en-US" altLang="en-US" sz="2400" dirty="0">
                <a:highlight>
                  <a:srgbClr val="FFFF00"/>
                </a:highlight>
                <a:latin typeface="Palatino-Roman"/>
              </a:rPr>
              <a:t>(4, 7);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("After delete: " + sb);</a:t>
            </a:r>
          </a:p>
          <a:p>
            <a:pPr marL="0" indent="0" algn="l"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Palatino-Roman"/>
              </a:rPr>
              <a:t>sb.deleteCharAt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(0);</a:t>
            </a:r>
          </a:p>
          <a:p>
            <a:pPr marL="0" indent="0" algn="l">
              <a:buNone/>
            </a:pPr>
            <a:r>
              <a:rPr lang="en-US" altLang="en-US" sz="2400" dirty="0" err="1">
                <a:latin typeface="Palatino-Roman"/>
              </a:rPr>
              <a:t>System.out.println</a:t>
            </a:r>
            <a:r>
              <a:rPr lang="en-US" altLang="en-US" sz="2400" dirty="0">
                <a:latin typeface="Palatino-Roman"/>
              </a:rPr>
              <a:t>("After </a:t>
            </a:r>
            <a:r>
              <a:rPr lang="en-US" altLang="en-US" sz="2400" dirty="0" err="1">
                <a:latin typeface="Palatino-Roman"/>
              </a:rPr>
              <a:t>deleteCharAt</a:t>
            </a:r>
            <a:r>
              <a:rPr lang="en-US" altLang="en-US" sz="2400" dirty="0">
                <a:latin typeface="Palatino-Roman"/>
              </a:rPr>
              <a:t>: " + sb);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}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The following output is produced: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After delete: </a:t>
            </a:r>
            <a:r>
              <a:rPr lang="en-US" altLang="en-US" sz="2400" dirty="0">
                <a:solidFill>
                  <a:srgbClr val="FF0000"/>
                </a:solidFill>
                <a:latin typeface="Palatino-Roman"/>
              </a:rPr>
              <a:t>This a test.</a:t>
            </a:r>
          </a:p>
          <a:p>
            <a:pPr marL="0" indent="0" algn="l">
              <a:buNone/>
            </a:pPr>
            <a:r>
              <a:rPr lang="en-US" altLang="en-US" sz="2400" dirty="0">
                <a:latin typeface="Palatino-Roman"/>
              </a:rPr>
              <a:t>After </a:t>
            </a:r>
            <a:r>
              <a:rPr lang="en-US" altLang="en-US" sz="2400" dirty="0" err="1">
                <a:latin typeface="Palatino-Roman"/>
              </a:rPr>
              <a:t>deleteCharAt</a:t>
            </a:r>
            <a:r>
              <a:rPr lang="en-US" altLang="en-US" sz="2400" dirty="0">
                <a:latin typeface="Palatino-Roman"/>
              </a:rPr>
              <a:t>: his a test.</a:t>
            </a:r>
          </a:p>
        </p:txBody>
      </p:sp>
    </p:spTree>
    <p:extLst>
      <p:ext uri="{BB962C8B-B14F-4D97-AF65-F5344CB8AC3E}">
        <p14:creationId xmlns:p14="http://schemas.microsoft.com/office/powerpoint/2010/main" val="12895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0"/>
    </mc:Choice>
    <mc:Fallback xmlns="">
      <p:transition spd="slow" advTm="4802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631506" y="274638"/>
            <a:ext cx="7969695" cy="843335"/>
          </a:xfrm>
        </p:spPr>
        <p:txBody>
          <a:bodyPr/>
          <a:lstStyle/>
          <a:p>
            <a:r>
              <a:rPr lang="en-US" altLang="en-US" dirty="0"/>
              <a:t>String vs </a:t>
            </a:r>
            <a:r>
              <a:rPr lang="en-US" altLang="en-US" dirty="0" err="1"/>
              <a:t>StringBuffer</a:t>
            </a:r>
            <a:endParaRPr lang="en-US" alt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2" y="1340768"/>
            <a:ext cx="8927004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86"/>
    </mc:Choice>
    <mc:Fallback xmlns="">
      <p:transition spd="slow" advTm="32886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79" y="964692"/>
            <a:ext cx="9570127" cy="6865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79" y="1999129"/>
            <a:ext cx="10298096" cy="4410549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String is one of the most widely used class in java programming </a:t>
            </a:r>
          </a:p>
          <a:p>
            <a:r>
              <a:rPr lang="en-IN" sz="2800" dirty="0"/>
              <a:t>String class represents character string</a:t>
            </a:r>
          </a:p>
          <a:p>
            <a:r>
              <a:rPr lang="en-IN" sz="2800" dirty="0"/>
              <a:t>String is </a:t>
            </a:r>
            <a:r>
              <a:rPr lang="en-IN" sz="2800" dirty="0">
                <a:hlinkClick r:id="rId2"/>
              </a:rPr>
              <a:t>immutable</a:t>
            </a:r>
            <a:r>
              <a:rPr lang="en-IN" sz="2800" dirty="0"/>
              <a:t> in Java</a:t>
            </a:r>
          </a:p>
          <a:p>
            <a:r>
              <a:rPr lang="en-IN" sz="2800" dirty="0"/>
              <a:t>Since String is immutable in Java, whenever we do String manipulation like concatenation, substring </a:t>
            </a:r>
            <a:r>
              <a:rPr lang="en-IN" sz="2800" dirty="0" err="1"/>
              <a:t>etc</a:t>
            </a:r>
            <a:r>
              <a:rPr lang="en-IN" sz="2800" dirty="0"/>
              <a:t>, it generates a new String and discards the older String for garbage collection.</a:t>
            </a:r>
          </a:p>
          <a:p>
            <a:r>
              <a:rPr lang="en-IN" sz="2800" dirty="0"/>
              <a:t>Java has provided </a:t>
            </a:r>
            <a:r>
              <a:rPr lang="en-IN" sz="2800" dirty="0" err="1"/>
              <a:t>StringBuffer</a:t>
            </a:r>
            <a:r>
              <a:rPr lang="en-IN" sz="2800" dirty="0"/>
              <a:t> class that  can be used for String manipulation.</a:t>
            </a:r>
          </a:p>
          <a:p>
            <a:r>
              <a:rPr lang="en-IN" sz="2800" dirty="0" err="1"/>
              <a:t>StringBuffer</a:t>
            </a:r>
            <a:r>
              <a:rPr lang="en-IN" sz="2800" dirty="0"/>
              <a:t> is mutable classes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1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4"/>
    </mc:Choice>
    <mc:Fallback xmlns="">
      <p:transition spd="slow" advTm="449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116632"/>
            <a:ext cx="9175072" cy="576064"/>
          </a:xfrm>
        </p:spPr>
        <p:txBody>
          <a:bodyPr>
            <a:noAutofit/>
          </a:bodyPr>
          <a:lstStyle/>
          <a:p>
            <a:pPr algn="l"/>
            <a:r>
              <a:rPr lang="en-IN" sz="2800" b="1" i="0" u="sng" strike="noStrike" baseline="0" dirty="0">
                <a:latin typeface="FranklinGothic-DemiCnd"/>
              </a:rPr>
              <a:t>The 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012054"/>
            <a:ext cx="10972800" cy="5585297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highlight>
                  <a:srgbClr val="FF00FF"/>
                </a:highlight>
                <a:latin typeface="Palatino-Roman"/>
              </a:rPr>
              <a:t>You can specify a subrange of a character array as an initializer using the following </a:t>
            </a:r>
            <a:r>
              <a:rPr lang="en-IN" sz="2000" b="0" i="0" u="none" strike="noStrike" baseline="0" dirty="0">
                <a:highlight>
                  <a:srgbClr val="FF00FF"/>
                </a:highlight>
                <a:latin typeface="Palatino-Roman"/>
              </a:rPr>
              <a:t>constructor</a:t>
            </a:r>
            <a:r>
              <a:rPr lang="en-IN" sz="2000" b="0" i="0" u="none" strike="noStrike" baseline="0" dirty="0">
                <a:latin typeface="Palatino-Roman"/>
              </a:rPr>
              <a:t>:</a:t>
            </a:r>
          </a:p>
          <a:p>
            <a:pPr marL="0" indent="0" algn="just">
              <a:buNone/>
            </a:pPr>
            <a:r>
              <a:rPr lang="en-IN" sz="2000" b="1" i="0" u="none" strike="noStrike" baseline="0" dirty="0">
                <a:latin typeface="Palatino-Roman"/>
              </a:rPr>
              <a:t>	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String(char </a:t>
            </a:r>
            <a:r>
              <a:rPr lang="en-IN" sz="2400" b="1" i="1" u="none" strike="noStrike" baseline="0" dirty="0">
                <a:highlight>
                  <a:srgbClr val="00FFFF"/>
                </a:highlight>
                <a:latin typeface="Palatino-Italic"/>
              </a:rPr>
              <a:t>chars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[ ], int </a:t>
            </a:r>
            <a:r>
              <a:rPr lang="en-IN" sz="2400" b="1" i="1" u="none" strike="noStrike" baseline="0" dirty="0" err="1">
                <a:highlight>
                  <a:srgbClr val="00FFFF"/>
                </a:highlight>
                <a:latin typeface="Palatino-Italic"/>
              </a:rPr>
              <a:t>startIndex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, int </a:t>
            </a:r>
            <a:r>
              <a:rPr lang="en-IN" sz="2400" b="1" i="1" u="none" strike="noStrike" baseline="0" dirty="0" err="1">
                <a:highlight>
                  <a:srgbClr val="00FFFF"/>
                </a:highlight>
                <a:latin typeface="Palatino-Italic"/>
              </a:rPr>
              <a:t>numChars</a:t>
            </a:r>
            <a:r>
              <a:rPr lang="en-IN" sz="2400" b="1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</a:p>
          <a:p>
            <a:pPr algn="just"/>
            <a:r>
              <a:rPr lang="en-US" sz="2000" b="0" i="0" u="none" strike="noStrike" baseline="0" dirty="0">
                <a:latin typeface="Palatino-Roman"/>
              </a:rPr>
              <a:t>Here, </a:t>
            </a:r>
            <a:r>
              <a:rPr lang="en-US" sz="2000" b="0" i="1" u="none" strike="noStrike" baseline="0" dirty="0" err="1">
                <a:latin typeface="Palatino-Italic"/>
              </a:rPr>
              <a:t>startIndex</a:t>
            </a:r>
            <a:r>
              <a:rPr lang="en-US" sz="2000" b="0" i="1" u="none" strike="noStrike" baseline="0" dirty="0">
                <a:latin typeface="Palatino-Italic"/>
              </a:rPr>
              <a:t> </a:t>
            </a:r>
            <a:r>
              <a:rPr lang="en-US" sz="2000" b="0" i="0" u="none" strike="noStrike" baseline="0" dirty="0">
                <a:latin typeface="Palatino-Roman"/>
              </a:rPr>
              <a:t>specifies the index at which the subrange begins, and </a:t>
            </a:r>
            <a:r>
              <a:rPr lang="en-US" sz="2000" b="0" i="1" u="none" strike="noStrike" baseline="0" dirty="0" err="1">
                <a:latin typeface="Palatino-Italic"/>
              </a:rPr>
              <a:t>numChars</a:t>
            </a:r>
            <a:r>
              <a:rPr lang="en-US" sz="2000" b="0" i="1" u="none" strike="noStrike" baseline="0" dirty="0">
                <a:latin typeface="Palatino-Italic"/>
              </a:rPr>
              <a:t> </a:t>
            </a:r>
            <a:r>
              <a:rPr lang="en-US" sz="2000" b="0" i="0" u="none" strike="noStrike" baseline="0" dirty="0">
                <a:latin typeface="Palatino-Roman"/>
              </a:rPr>
              <a:t>specifies the number of characters to use. </a:t>
            </a:r>
          </a:p>
          <a:p>
            <a:pPr marL="0" indent="0" algn="just">
              <a:buNone/>
            </a:pPr>
            <a:r>
              <a:rPr lang="en-US" sz="2000" b="0" i="0" u="none" strike="noStrike" baseline="0" dirty="0">
                <a:latin typeface="Palatino-Roman"/>
              </a:rPr>
              <a:t>    Here is an example:</a:t>
            </a:r>
          </a:p>
          <a:p>
            <a:pPr marL="0" indent="0" algn="just">
              <a:buNone/>
            </a:pPr>
            <a:r>
              <a:rPr lang="en-IN" sz="2000" b="1" i="0" u="none" strike="noStrike" baseline="0" dirty="0">
                <a:latin typeface="Courier"/>
              </a:rPr>
              <a:t>	char chars[] = { 'a', 'b', 'c', 'd', 'e', 'f' };</a:t>
            </a:r>
          </a:p>
          <a:p>
            <a:pPr marL="0" indent="0" algn="just">
              <a:buNone/>
            </a:pPr>
            <a:r>
              <a:rPr lang="en-US" sz="2000" b="1" i="0" u="none" strike="noStrike" baseline="0" dirty="0">
                <a:latin typeface="Courier"/>
              </a:rPr>
              <a:t>	String s = new String(chars, 2, 3);</a:t>
            </a:r>
          </a:p>
          <a:p>
            <a:pPr algn="just"/>
            <a:r>
              <a:rPr lang="en-US" sz="2000" b="0" i="0" u="none" strike="noStrike" baseline="0" dirty="0">
                <a:latin typeface="Palatino-Roman"/>
              </a:rPr>
              <a:t>This initializes </a:t>
            </a:r>
            <a:r>
              <a:rPr lang="en-US" sz="2000" b="1" i="0" u="none" strike="noStrike" baseline="0" dirty="0">
                <a:latin typeface="Palatino-Bold"/>
              </a:rPr>
              <a:t>s </a:t>
            </a:r>
            <a:r>
              <a:rPr lang="en-US" sz="2000" b="0" i="0" u="none" strike="noStrike" baseline="0" dirty="0">
                <a:latin typeface="Palatino-Roman"/>
              </a:rPr>
              <a:t>with the characters </a:t>
            </a:r>
            <a:r>
              <a:rPr lang="en-US" sz="2000" b="1" i="0" u="none" strike="noStrike" baseline="0" dirty="0" err="1">
                <a:latin typeface="Palatino-Bold"/>
              </a:rPr>
              <a:t>cde</a:t>
            </a:r>
            <a:r>
              <a:rPr lang="en-US" sz="2000" b="0" i="0" u="none" strike="noStrike" baseline="0" dirty="0">
                <a:latin typeface="Palatino-Roman"/>
              </a:rPr>
              <a:t>.</a:t>
            </a:r>
          </a:p>
          <a:p>
            <a:pPr algn="just"/>
            <a:endParaRPr lang="en-US" sz="2000" dirty="0">
              <a:solidFill>
                <a:srgbClr val="00B050"/>
              </a:solidFill>
              <a:latin typeface="Palatino-Roman"/>
            </a:endParaRPr>
          </a:p>
          <a:p>
            <a:pPr algn="just"/>
            <a:r>
              <a:rPr lang="en-US" sz="2000" b="0" i="0" u="none" strike="noStrike" baseline="0" dirty="0">
                <a:highlight>
                  <a:srgbClr val="FF00FF"/>
                </a:highlight>
                <a:latin typeface="Palatino-Roman"/>
              </a:rPr>
              <a:t>You can construct a </a:t>
            </a:r>
            <a:r>
              <a:rPr lang="en-US" sz="2000" b="1" i="0" u="none" strike="noStrike" baseline="0" dirty="0">
                <a:highlight>
                  <a:srgbClr val="FF00FF"/>
                </a:highlight>
                <a:latin typeface="Palatino-Bold"/>
              </a:rPr>
              <a:t>String </a:t>
            </a:r>
            <a:r>
              <a:rPr lang="en-US" sz="2000" b="0" i="0" u="none" strike="noStrike" baseline="0" dirty="0">
                <a:highlight>
                  <a:srgbClr val="FF00FF"/>
                </a:highlight>
                <a:latin typeface="Palatino-Roman"/>
              </a:rPr>
              <a:t>object that contains the same character sequence as another </a:t>
            </a:r>
            <a:r>
              <a:rPr lang="en-US" sz="2000" b="1" i="0" u="none" strike="noStrike" baseline="0" dirty="0">
                <a:highlight>
                  <a:srgbClr val="FF00FF"/>
                </a:highlight>
                <a:latin typeface="Palatino-Bold"/>
              </a:rPr>
              <a:t>String </a:t>
            </a:r>
            <a:r>
              <a:rPr lang="en-US" sz="2000" b="0" i="0" u="none" strike="noStrike" baseline="0" dirty="0">
                <a:highlight>
                  <a:srgbClr val="FF00FF"/>
                </a:highlight>
                <a:latin typeface="Palatino-Roman"/>
              </a:rPr>
              <a:t>object using this constructor:</a:t>
            </a:r>
          </a:p>
          <a:p>
            <a:pPr marL="0" indent="0" algn="just">
              <a:buNone/>
            </a:pPr>
            <a:r>
              <a:rPr lang="en-IN" sz="2000" b="0" i="0" u="none" strike="noStrike" baseline="0" dirty="0">
                <a:latin typeface="Palatino-Roman"/>
              </a:rPr>
              <a:t>		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String(String </a:t>
            </a:r>
            <a:r>
              <a:rPr lang="en-IN" sz="2000" b="1" i="1" u="none" strike="noStrike" baseline="0" dirty="0" err="1">
                <a:highlight>
                  <a:srgbClr val="00FFFF"/>
                </a:highlight>
                <a:latin typeface="Palatino-Italic"/>
              </a:rPr>
              <a:t>strObj</a:t>
            </a:r>
            <a:r>
              <a:rPr lang="en-IN" sz="2000" b="1" i="0" u="none" strike="noStrike" baseline="0" dirty="0">
                <a:highlight>
                  <a:srgbClr val="00FFFF"/>
                </a:highlight>
                <a:latin typeface="Palatino-Roman"/>
              </a:rPr>
              <a:t>)</a:t>
            </a:r>
            <a:endParaRPr lang="en-IN" sz="2800" b="1" dirty="0">
              <a:solidFill>
                <a:srgbClr val="00B05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61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0"/>
    </mc:Choice>
    <mc:Fallback xmlns="">
      <p:transition spd="slow" advTm="59120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5757</TotalTime>
  <Words>7389</Words>
  <Application>Microsoft Office PowerPoint</Application>
  <PresentationFormat>Widescreen</PresentationFormat>
  <Paragraphs>797</Paragraphs>
  <Slides>83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8" baseType="lpstr">
      <vt:lpstr>Arial</vt:lpstr>
      <vt:lpstr>Calibri</vt:lpstr>
      <vt:lpstr>Courier</vt:lpstr>
      <vt:lpstr>Courier New</vt:lpstr>
      <vt:lpstr>erdana</vt:lpstr>
      <vt:lpstr>FranklinGothic-DemiCnd</vt:lpstr>
      <vt:lpstr>Gill Sans MT</vt:lpstr>
      <vt:lpstr>inter-regular</vt:lpstr>
      <vt:lpstr>Palatino-Bold</vt:lpstr>
      <vt:lpstr>Palatino-Italic</vt:lpstr>
      <vt:lpstr>Palatino-Roman</vt:lpstr>
      <vt:lpstr>Times New Roman</vt:lpstr>
      <vt:lpstr>verdana</vt:lpstr>
      <vt:lpstr>Wingdings</vt:lpstr>
      <vt:lpstr>Parcel</vt:lpstr>
      <vt:lpstr>CST205 OOP –STRINGS IN JAVA –MODULE 4</vt:lpstr>
      <vt:lpstr>OBJECTIVES</vt:lpstr>
      <vt:lpstr>syllabus</vt:lpstr>
      <vt:lpstr>syllabus</vt:lpstr>
      <vt:lpstr>STRINGS IN JAVA</vt:lpstr>
      <vt:lpstr>STRINGS IN JAVA</vt:lpstr>
      <vt:lpstr>The String</vt:lpstr>
      <vt:lpstr>STRINGS IN JAVA</vt:lpstr>
      <vt:lpstr>The String Constructors</vt:lpstr>
      <vt:lpstr>The String Constructors</vt:lpstr>
      <vt:lpstr>The String Constructors</vt:lpstr>
      <vt:lpstr>Immutable String in Java</vt:lpstr>
      <vt:lpstr>PowerPoint Presentation</vt:lpstr>
      <vt:lpstr>PowerPoint Presentation</vt:lpstr>
      <vt:lpstr>PowerPoint Presentation</vt:lpstr>
      <vt:lpstr>PowerPoint Presentation</vt:lpstr>
      <vt:lpstr>String Operations</vt:lpstr>
      <vt:lpstr>Special String Operations</vt:lpstr>
      <vt:lpstr>Special String Operations</vt:lpstr>
      <vt:lpstr>Special String Operations String Concatenation </vt:lpstr>
      <vt:lpstr>Special String Operations -String Concatenation </vt:lpstr>
      <vt:lpstr>Special String Operations -String Conversion and toString( ) </vt:lpstr>
      <vt:lpstr>Special String Operations -String Conversion and toString( ) </vt:lpstr>
      <vt:lpstr>Special String Operations -String Conversion and toString( ) </vt:lpstr>
      <vt:lpstr>String Operations: Character Extraction</vt:lpstr>
      <vt:lpstr>String Operations: Character Extraction</vt:lpstr>
      <vt:lpstr>String Operations: Character Extraction</vt:lpstr>
      <vt:lpstr>String Operations: Character Extraction</vt:lpstr>
      <vt:lpstr>String Operations: Character Extraction</vt:lpstr>
      <vt:lpstr>String Comparison</vt:lpstr>
      <vt:lpstr>String Comparison</vt:lpstr>
      <vt:lpstr>String Comparison</vt:lpstr>
      <vt:lpstr>String Comparison</vt:lpstr>
      <vt:lpstr>String Comparison</vt:lpstr>
      <vt:lpstr>startsWith( ) and endsWith( )</vt:lpstr>
      <vt:lpstr>  Difference between == and .equals() method in Java </vt:lpstr>
      <vt:lpstr>  Difference between == and .equals() method in Java </vt:lpstr>
      <vt:lpstr>PowerPoint Presentation</vt:lpstr>
      <vt:lpstr>String Operations</vt:lpstr>
      <vt:lpstr>PowerPoint Presentation</vt:lpstr>
      <vt:lpstr>PowerPoint Presentation</vt:lpstr>
      <vt:lpstr>String Operations</vt:lpstr>
      <vt:lpstr>String Operations</vt:lpstr>
      <vt:lpstr>String Operations</vt:lpstr>
      <vt:lpstr>String Operations</vt:lpstr>
      <vt:lpstr>String Operations</vt:lpstr>
      <vt:lpstr>String Operations</vt:lpstr>
      <vt:lpstr>Modifying a String</vt:lpstr>
      <vt:lpstr>Modifying a String</vt:lpstr>
      <vt:lpstr>Modifying a String</vt:lpstr>
      <vt:lpstr>Modifying a String</vt:lpstr>
      <vt:lpstr>Modifying a String</vt:lpstr>
      <vt:lpstr>Modifying a String</vt:lpstr>
      <vt:lpstr>Data Conversion Using valueOf( )</vt:lpstr>
      <vt:lpstr>Data Conversion Using valueOf( )</vt:lpstr>
      <vt:lpstr>Data Conversion Using valueOf( )</vt:lpstr>
      <vt:lpstr>Changing the Case of Characters Within a String</vt:lpstr>
      <vt:lpstr>Changing the Case of Characters Within a String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Examples: 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StringBuffer</vt:lpstr>
      <vt:lpstr>String vs StringBuffer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CS205 OOP –STRINGS IN JAVA –MODULE 5</dc:title>
  <dc:creator>Mithu Mery George Toc H</dc:creator>
  <cp:lastModifiedBy>Eldhose P Sim Toc H</cp:lastModifiedBy>
  <cp:revision>77</cp:revision>
  <dcterms:created xsi:type="dcterms:W3CDTF">2020-10-22T07:35:39Z</dcterms:created>
  <dcterms:modified xsi:type="dcterms:W3CDTF">2022-11-28T14:50:55Z</dcterms:modified>
</cp:coreProperties>
</file>