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318" r:id="rId2"/>
    <p:sldId id="317" r:id="rId3"/>
    <p:sldId id="297" r:id="rId4"/>
    <p:sldId id="320" r:id="rId5"/>
    <p:sldId id="316" r:id="rId6"/>
    <p:sldId id="319" r:id="rId7"/>
    <p:sldId id="296" r:id="rId8"/>
    <p:sldId id="298" r:id="rId9"/>
    <p:sldId id="315" r:id="rId10"/>
    <p:sldId id="302" r:id="rId11"/>
    <p:sldId id="303" r:id="rId12"/>
    <p:sldId id="304" r:id="rId13"/>
    <p:sldId id="305" r:id="rId14"/>
    <p:sldId id="306" r:id="rId15"/>
    <p:sldId id="307" r:id="rId16"/>
    <p:sldId id="321" r:id="rId17"/>
    <p:sldId id="308" r:id="rId18"/>
    <p:sldId id="309" r:id="rId19"/>
    <p:sldId id="310" r:id="rId20"/>
    <p:sldId id="299" r:id="rId21"/>
    <p:sldId id="300" r:id="rId22"/>
    <p:sldId id="301" r:id="rId23"/>
    <p:sldId id="324" r:id="rId24"/>
    <p:sldId id="327" r:id="rId25"/>
    <p:sldId id="328" r:id="rId26"/>
    <p:sldId id="285" r:id="rId27"/>
    <p:sldId id="289" r:id="rId28"/>
    <p:sldId id="326" r:id="rId29"/>
    <p:sldId id="290" r:id="rId30"/>
    <p:sldId id="291" r:id="rId31"/>
    <p:sldId id="32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8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04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414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2647F38-B617-4D2F-AE0A-013F0C4D2C57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744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5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55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34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65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7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66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22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8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45" y="620690"/>
            <a:ext cx="9663851" cy="3338751"/>
          </a:xfrm>
        </p:spPr>
        <p:txBody>
          <a:bodyPr/>
          <a:lstStyle/>
          <a:p>
            <a:pPr algn="l"/>
            <a:r>
              <a:rPr lang="en-US" sz="4800" b="1" dirty="0"/>
              <a:t>CST 205 OOP MODULE  4 EVENT HANDLING-PART 1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9236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0"/>
    </mc:Choice>
    <mc:Fallback xmlns="">
      <p:transition spd="slow" advTm="56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en-IN" altLang="en-US" b="1" dirty="0"/>
              <a:t>Event Listener Interfaces</a:t>
            </a:r>
            <a:endParaRPr lang="en-IN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59293" y="714376"/>
            <a:ext cx="10546672" cy="5393462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IN" sz="2800" u="sng" dirty="0">
                <a:solidFill>
                  <a:srgbClr val="00B0F0"/>
                </a:solidFill>
              </a:rPr>
              <a:t>2.AdjustmentListener</a:t>
            </a:r>
            <a:endParaRPr lang="en-IN" altLang="en-US" sz="2800" u="sng" dirty="0">
              <a:solidFill>
                <a:srgbClr val="00B0F0"/>
              </a:solidFill>
            </a:endParaRPr>
          </a:p>
          <a:p>
            <a:r>
              <a:rPr lang="en-IN" altLang="en-US" dirty="0"/>
              <a:t>This interface defines the </a:t>
            </a:r>
            <a:r>
              <a:rPr lang="en-IN" altLang="en-US" b="1" dirty="0" err="1"/>
              <a:t>adjustmentValueChanged</a:t>
            </a:r>
            <a:r>
              <a:rPr lang="en-IN" altLang="en-US" b="1" dirty="0"/>
              <a:t>( ) method that is invoked when an </a:t>
            </a:r>
            <a:r>
              <a:rPr lang="en-IN" altLang="en-US" dirty="0"/>
              <a:t>adjustment event occurs. </a:t>
            </a:r>
          </a:p>
          <a:p>
            <a:r>
              <a:rPr lang="en-IN" altLang="en-US" dirty="0"/>
              <a:t>Its general form is shown here:</a:t>
            </a:r>
          </a:p>
          <a:p>
            <a:pPr>
              <a:buFont typeface="Arial" charset="0"/>
              <a:buNone/>
            </a:pPr>
            <a:r>
              <a:rPr lang="en-IN" altLang="en-US" dirty="0"/>
              <a:t>		</a:t>
            </a:r>
            <a:r>
              <a:rPr lang="en-IN" altLang="en-US" sz="2400" b="1" i="1" dirty="0">
                <a:solidFill>
                  <a:srgbClr val="002060"/>
                </a:solidFill>
              </a:rPr>
              <a:t>void 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adjustmentValueChanged</a:t>
            </a:r>
            <a:r>
              <a:rPr lang="en-IN" altLang="en-US" sz="2400" b="1" i="1" dirty="0">
                <a:solidFill>
                  <a:srgbClr val="002060"/>
                </a:solidFill>
              </a:rPr>
              <a:t>(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AdjustmentEvent</a:t>
            </a:r>
            <a:r>
              <a:rPr lang="en-IN" altLang="en-US" sz="2400" b="1" i="1" dirty="0">
                <a:solidFill>
                  <a:srgbClr val="002060"/>
                </a:solidFill>
              </a:rPr>
              <a:t> ae)</a:t>
            </a:r>
          </a:p>
          <a:p>
            <a:pPr>
              <a:buFont typeface="Arial" charset="0"/>
              <a:buNone/>
            </a:pPr>
            <a:endParaRPr lang="en-IN" altLang="en-US" b="1" i="1" dirty="0">
              <a:solidFill>
                <a:srgbClr val="002060"/>
              </a:solidFill>
            </a:endParaRPr>
          </a:p>
          <a:p>
            <a:pPr marL="114300" indent="0">
              <a:buNone/>
            </a:pPr>
            <a:r>
              <a:rPr lang="en-IN" altLang="en-US" sz="2800" u="sng" dirty="0">
                <a:solidFill>
                  <a:srgbClr val="00B0F0"/>
                </a:solidFill>
              </a:rPr>
              <a:t>3. The </a:t>
            </a:r>
            <a:r>
              <a:rPr lang="en-IN" altLang="en-US" sz="2800" u="sng" dirty="0" err="1">
                <a:solidFill>
                  <a:srgbClr val="00B0F0"/>
                </a:solidFill>
              </a:rPr>
              <a:t>ComponentListener</a:t>
            </a:r>
            <a:r>
              <a:rPr lang="en-IN" altLang="en-US" sz="2800" u="sng" dirty="0">
                <a:solidFill>
                  <a:srgbClr val="00B0F0"/>
                </a:solidFill>
              </a:rPr>
              <a:t> Interface</a:t>
            </a:r>
          </a:p>
          <a:p>
            <a:r>
              <a:rPr lang="en-IN" altLang="en-US" dirty="0"/>
              <a:t>This interface defines four methods that are invoked when a component is resized, moved, shown, or hidden. Their general forms are shown here:</a:t>
            </a:r>
          </a:p>
          <a:p>
            <a:pPr>
              <a:buFont typeface="Arial" charset="0"/>
              <a:buNone/>
            </a:pPr>
            <a:r>
              <a:rPr lang="en-IN" altLang="en-US" sz="2400" b="1" i="1" dirty="0">
                <a:solidFill>
                  <a:srgbClr val="002060"/>
                </a:solidFill>
              </a:rPr>
              <a:t>void 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componentResized</a:t>
            </a:r>
            <a:r>
              <a:rPr lang="en-IN" altLang="en-US" sz="2400" b="1" i="1" dirty="0">
                <a:solidFill>
                  <a:srgbClr val="002060"/>
                </a:solidFill>
              </a:rPr>
              <a:t>(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ComponentEvent</a:t>
            </a:r>
            <a:r>
              <a:rPr lang="en-IN" altLang="en-US" sz="2400" b="1" i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ce</a:t>
            </a:r>
            <a:r>
              <a:rPr lang="en-IN" altLang="en-US" sz="2400" b="1" i="1" dirty="0">
                <a:solidFill>
                  <a:srgbClr val="002060"/>
                </a:solidFill>
              </a:rPr>
              <a:t>)</a:t>
            </a:r>
          </a:p>
          <a:p>
            <a:pPr>
              <a:buFont typeface="Arial" charset="0"/>
              <a:buNone/>
            </a:pPr>
            <a:r>
              <a:rPr lang="en-IN" altLang="en-US" sz="2400" b="1" i="1" dirty="0">
                <a:solidFill>
                  <a:srgbClr val="002060"/>
                </a:solidFill>
              </a:rPr>
              <a:t>void 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componentMoved</a:t>
            </a:r>
            <a:r>
              <a:rPr lang="en-IN" altLang="en-US" sz="2400" b="1" i="1" dirty="0">
                <a:solidFill>
                  <a:srgbClr val="002060"/>
                </a:solidFill>
              </a:rPr>
              <a:t>(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ComponentEvent</a:t>
            </a:r>
            <a:r>
              <a:rPr lang="en-IN" altLang="en-US" sz="2400" b="1" i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ce</a:t>
            </a:r>
            <a:r>
              <a:rPr lang="en-IN" altLang="en-US" sz="2400" b="1" i="1" dirty="0">
                <a:solidFill>
                  <a:srgbClr val="002060"/>
                </a:solidFill>
              </a:rPr>
              <a:t>)</a:t>
            </a:r>
          </a:p>
          <a:p>
            <a:pPr>
              <a:buFont typeface="Arial" charset="0"/>
              <a:buNone/>
            </a:pPr>
            <a:r>
              <a:rPr lang="en-IN" altLang="en-US" sz="2400" b="1" i="1" dirty="0">
                <a:solidFill>
                  <a:srgbClr val="002060"/>
                </a:solidFill>
              </a:rPr>
              <a:t>void 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componentShown</a:t>
            </a:r>
            <a:r>
              <a:rPr lang="en-IN" altLang="en-US" sz="2400" b="1" i="1" dirty="0">
                <a:solidFill>
                  <a:srgbClr val="002060"/>
                </a:solidFill>
              </a:rPr>
              <a:t>(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ComponentEvent</a:t>
            </a:r>
            <a:r>
              <a:rPr lang="en-IN" altLang="en-US" sz="2400" b="1" i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ce</a:t>
            </a:r>
            <a:r>
              <a:rPr lang="en-IN" altLang="en-US" sz="2400" b="1" i="1" dirty="0">
                <a:solidFill>
                  <a:srgbClr val="002060"/>
                </a:solidFill>
              </a:rPr>
              <a:t>)</a:t>
            </a:r>
          </a:p>
          <a:p>
            <a:pPr>
              <a:buFont typeface="Arial" charset="0"/>
              <a:buNone/>
            </a:pPr>
            <a:r>
              <a:rPr lang="en-IN" altLang="en-US" sz="2400" b="1" i="1" dirty="0">
                <a:solidFill>
                  <a:srgbClr val="002060"/>
                </a:solidFill>
              </a:rPr>
              <a:t>void 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componentHidden</a:t>
            </a:r>
            <a:r>
              <a:rPr lang="en-IN" altLang="en-US" sz="2400" b="1" i="1" dirty="0">
                <a:solidFill>
                  <a:srgbClr val="002060"/>
                </a:solidFill>
              </a:rPr>
              <a:t>(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ComponentEvent</a:t>
            </a:r>
            <a:r>
              <a:rPr lang="en-IN" altLang="en-US" sz="2400" b="1" i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ce</a:t>
            </a:r>
            <a:r>
              <a:rPr lang="en-IN" altLang="en-US" sz="2400" b="1" i="1" dirty="0">
                <a:solidFill>
                  <a:srgbClr val="002060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54"/>
    </mc:Choice>
    <mc:Fallback xmlns="">
      <p:transition spd="slow" advTm="1755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88272" y="0"/>
            <a:ext cx="9722528" cy="571500"/>
          </a:xfrm>
        </p:spPr>
        <p:txBody>
          <a:bodyPr/>
          <a:lstStyle/>
          <a:p>
            <a:pPr>
              <a:defRPr/>
            </a:pPr>
            <a:r>
              <a:rPr lang="en-IN" altLang="en-US" b="1"/>
              <a:t>Event Listener Interfaces</a:t>
            </a:r>
            <a:endParaRPr lang="en-IN" altLang="en-US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81739" y="714375"/>
            <a:ext cx="11097087" cy="5064988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IN" altLang="en-US" sz="2800" b="1" u="sng" dirty="0">
                <a:solidFill>
                  <a:srgbClr val="00B0F0"/>
                </a:solidFill>
              </a:rPr>
              <a:t>4. The </a:t>
            </a:r>
            <a:r>
              <a:rPr lang="en-IN" altLang="en-US" sz="2800" b="1" u="sng" dirty="0" err="1">
                <a:solidFill>
                  <a:srgbClr val="00B0F0"/>
                </a:solidFill>
              </a:rPr>
              <a:t>ContainerListener</a:t>
            </a:r>
            <a:r>
              <a:rPr lang="en-IN" altLang="en-US" sz="2800" b="1" u="sng" dirty="0">
                <a:solidFill>
                  <a:srgbClr val="00B0F0"/>
                </a:solidFill>
              </a:rPr>
              <a:t> Interface</a:t>
            </a:r>
          </a:p>
          <a:p>
            <a:pPr algn="just"/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contains two methods. When a component is added to a container, </a:t>
            </a:r>
            <a:r>
              <a:rPr lang="en-IN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componentAdded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is invoked.</a:t>
            </a:r>
          </a:p>
          <a:p>
            <a:pPr algn="just"/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 component is removed from container, </a:t>
            </a:r>
            <a:r>
              <a:rPr lang="en-IN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componentRemoved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is invoked. </a:t>
            </a:r>
          </a:p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general forms are shown here:</a:t>
            </a:r>
          </a:p>
          <a:p>
            <a:pPr lvl="1">
              <a:buFont typeface="Arial" charset="0"/>
              <a:buNone/>
            </a:pPr>
            <a:r>
              <a:rPr lang="en-IN" altLang="en-US" b="1" dirty="0">
                <a:solidFill>
                  <a:srgbClr val="FF0000"/>
                </a:solidFill>
              </a:rPr>
              <a:t>void </a:t>
            </a:r>
            <a:r>
              <a:rPr lang="en-IN" altLang="en-US" b="1" dirty="0" err="1">
                <a:solidFill>
                  <a:srgbClr val="FF0000"/>
                </a:solidFill>
              </a:rPr>
              <a:t>componentAdded</a:t>
            </a:r>
            <a:r>
              <a:rPr lang="en-IN" altLang="en-US" b="1" dirty="0">
                <a:solidFill>
                  <a:srgbClr val="FF0000"/>
                </a:solidFill>
              </a:rPr>
              <a:t>(</a:t>
            </a:r>
            <a:r>
              <a:rPr lang="en-IN" altLang="en-US" b="1" dirty="0" err="1">
                <a:solidFill>
                  <a:srgbClr val="FF0000"/>
                </a:solidFill>
              </a:rPr>
              <a:t>ContainerEvent</a:t>
            </a:r>
            <a:r>
              <a:rPr lang="en-IN" altLang="en-US" b="1" dirty="0">
                <a:solidFill>
                  <a:srgbClr val="FF0000"/>
                </a:solidFill>
              </a:rPr>
              <a:t> </a:t>
            </a:r>
            <a:r>
              <a:rPr lang="en-IN" altLang="en-US" b="1" i="1" dirty="0" err="1">
                <a:solidFill>
                  <a:srgbClr val="FF0000"/>
                </a:solidFill>
              </a:rPr>
              <a:t>ce</a:t>
            </a:r>
            <a:r>
              <a:rPr lang="en-IN" altLang="en-US" b="1" i="1" dirty="0">
                <a:solidFill>
                  <a:srgbClr val="FF0000"/>
                </a:solidFill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IN" altLang="en-US" b="1" dirty="0">
                <a:solidFill>
                  <a:srgbClr val="FF0000"/>
                </a:solidFill>
              </a:rPr>
              <a:t>void </a:t>
            </a:r>
            <a:r>
              <a:rPr lang="en-IN" altLang="en-US" b="1" dirty="0" err="1">
                <a:solidFill>
                  <a:srgbClr val="FF0000"/>
                </a:solidFill>
              </a:rPr>
              <a:t>componentRemoved</a:t>
            </a:r>
            <a:r>
              <a:rPr lang="en-IN" altLang="en-US" b="1" dirty="0">
                <a:solidFill>
                  <a:srgbClr val="FF0000"/>
                </a:solidFill>
              </a:rPr>
              <a:t>(</a:t>
            </a:r>
            <a:r>
              <a:rPr lang="en-IN" altLang="en-US" b="1" dirty="0" err="1">
                <a:solidFill>
                  <a:srgbClr val="FF0000"/>
                </a:solidFill>
              </a:rPr>
              <a:t>ContainerEvent</a:t>
            </a:r>
            <a:r>
              <a:rPr lang="en-IN" altLang="en-US" b="1" dirty="0">
                <a:solidFill>
                  <a:srgbClr val="FF0000"/>
                </a:solidFill>
              </a:rPr>
              <a:t> </a:t>
            </a:r>
            <a:r>
              <a:rPr lang="en-IN" altLang="en-US" b="1" i="1" dirty="0" err="1">
                <a:solidFill>
                  <a:srgbClr val="FF0000"/>
                </a:solidFill>
              </a:rPr>
              <a:t>ce</a:t>
            </a:r>
            <a:r>
              <a:rPr lang="en-IN" altLang="en-US" b="1" i="1" dirty="0">
                <a:solidFill>
                  <a:srgbClr val="FF0000"/>
                </a:solidFill>
              </a:rPr>
              <a:t>)</a:t>
            </a:r>
          </a:p>
          <a:p>
            <a:pPr>
              <a:buFont typeface="Arial" charset="0"/>
              <a:buNone/>
            </a:pPr>
            <a:endParaRPr lang="en-IN" altLang="en-US" sz="24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54"/>
    </mc:Choice>
    <mc:Fallback xmlns="">
      <p:transition spd="slow" advTm="1575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48070" y="0"/>
            <a:ext cx="9562730" cy="571500"/>
          </a:xfrm>
        </p:spPr>
        <p:txBody>
          <a:bodyPr/>
          <a:lstStyle/>
          <a:p>
            <a:pPr>
              <a:defRPr/>
            </a:pPr>
            <a:r>
              <a:rPr lang="en-IN" altLang="en-US" b="1" dirty="0"/>
              <a:t>Event Listener Interfaces</a:t>
            </a:r>
            <a:endParaRPr lang="en-IN" alt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70517" y="714375"/>
            <a:ext cx="10963922" cy="5091621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IN" altLang="en-US" sz="2800" b="1" u="sng" dirty="0">
                <a:solidFill>
                  <a:srgbClr val="00B0F0"/>
                </a:solidFill>
              </a:rPr>
              <a:t>5.The </a:t>
            </a:r>
            <a:r>
              <a:rPr lang="en-IN" altLang="en-US" sz="2800" b="1" u="sng" dirty="0" err="1">
                <a:solidFill>
                  <a:srgbClr val="00B0F0"/>
                </a:solidFill>
              </a:rPr>
              <a:t>FocusListener</a:t>
            </a:r>
            <a:r>
              <a:rPr lang="en-IN" altLang="en-US" sz="2800" b="1" u="sng" dirty="0">
                <a:solidFill>
                  <a:srgbClr val="00B0F0"/>
                </a:solidFill>
              </a:rPr>
              <a:t> Interface</a:t>
            </a:r>
          </a:p>
          <a:p>
            <a:pPr algn="just"/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defines two methods. When a component obtains keyboard focus, </a:t>
            </a:r>
            <a:r>
              <a:rPr lang="en-IN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focusGained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invoked.</a:t>
            </a:r>
          </a:p>
          <a:p>
            <a:pPr algn="just"/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 component loses keyboard focus, </a:t>
            </a:r>
            <a:r>
              <a:rPr lang="en-IN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focusLost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is called. </a:t>
            </a:r>
          </a:p>
          <a:p>
            <a:pPr marL="114300" indent="0" algn="just">
              <a:buNone/>
            </a:pPr>
            <a:endParaRPr lang="en-I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general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are shown here:</a:t>
            </a:r>
          </a:p>
          <a:p>
            <a:pPr lvl="1">
              <a:buFont typeface="Arial" charset="0"/>
              <a:buNone/>
            </a:pPr>
            <a:r>
              <a:rPr lang="en-IN" altLang="en-US" b="1" dirty="0">
                <a:solidFill>
                  <a:srgbClr val="FF0000"/>
                </a:solidFill>
              </a:rPr>
              <a:t>void </a:t>
            </a:r>
            <a:r>
              <a:rPr lang="en-IN" altLang="en-US" b="1" dirty="0" err="1">
                <a:solidFill>
                  <a:srgbClr val="FF0000"/>
                </a:solidFill>
              </a:rPr>
              <a:t>focusGained</a:t>
            </a:r>
            <a:r>
              <a:rPr lang="en-IN" altLang="en-US" b="1" dirty="0">
                <a:solidFill>
                  <a:srgbClr val="FF0000"/>
                </a:solidFill>
              </a:rPr>
              <a:t>(</a:t>
            </a:r>
            <a:r>
              <a:rPr lang="en-IN" altLang="en-US" b="1" dirty="0" err="1">
                <a:solidFill>
                  <a:srgbClr val="FF0000"/>
                </a:solidFill>
              </a:rPr>
              <a:t>FocusEvent</a:t>
            </a:r>
            <a:r>
              <a:rPr lang="en-IN" altLang="en-US" b="1" dirty="0">
                <a:solidFill>
                  <a:srgbClr val="FF0000"/>
                </a:solidFill>
              </a:rPr>
              <a:t> </a:t>
            </a:r>
            <a:r>
              <a:rPr lang="en-IN" altLang="en-US" b="1" i="1" dirty="0" err="1">
                <a:solidFill>
                  <a:srgbClr val="FF0000"/>
                </a:solidFill>
              </a:rPr>
              <a:t>fe</a:t>
            </a:r>
            <a:r>
              <a:rPr lang="en-IN" altLang="en-US" b="1" i="1" dirty="0">
                <a:solidFill>
                  <a:srgbClr val="FF0000"/>
                </a:solidFill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IN" altLang="en-US" b="1" dirty="0">
                <a:solidFill>
                  <a:srgbClr val="FF0000"/>
                </a:solidFill>
              </a:rPr>
              <a:t>void </a:t>
            </a:r>
            <a:r>
              <a:rPr lang="en-IN" altLang="en-US" b="1" dirty="0" err="1">
                <a:solidFill>
                  <a:srgbClr val="FF0000"/>
                </a:solidFill>
              </a:rPr>
              <a:t>focusLost</a:t>
            </a:r>
            <a:r>
              <a:rPr lang="en-IN" altLang="en-US" b="1" dirty="0">
                <a:solidFill>
                  <a:srgbClr val="FF0000"/>
                </a:solidFill>
              </a:rPr>
              <a:t>(</a:t>
            </a:r>
            <a:r>
              <a:rPr lang="en-IN" altLang="en-US" b="1" dirty="0" err="1">
                <a:solidFill>
                  <a:srgbClr val="FF0000"/>
                </a:solidFill>
              </a:rPr>
              <a:t>FocusEvent</a:t>
            </a:r>
            <a:r>
              <a:rPr lang="en-IN" altLang="en-US" b="1" dirty="0">
                <a:solidFill>
                  <a:srgbClr val="FF0000"/>
                </a:solidFill>
              </a:rPr>
              <a:t> </a:t>
            </a:r>
            <a:r>
              <a:rPr lang="en-IN" altLang="en-US" b="1" i="1" dirty="0" err="1">
                <a:solidFill>
                  <a:srgbClr val="FF0000"/>
                </a:solidFill>
              </a:rPr>
              <a:t>fe</a:t>
            </a:r>
            <a:r>
              <a:rPr lang="en-IN" altLang="en-US" b="1" i="1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2"/>
    </mc:Choice>
    <mc:Fallback xmlns="">
      <p:transition spd="slow" advTm="53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98991" y="106532"/>
            <a:ext cx="9411810" cy="46496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altLang="en-US" b="1" dirty="0"/>
              <a:t>Event Listener Interfaces</a:t>
            </a:r>
            <a:endParaRPr lang="en-I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5309" y="714375"/>
            <a:ext cx="11345662" cy="4843046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IN" altLang="en-US" sz="2800" b="1" u="sng" dirty="0">
                <a:solidFill>
                  <a:srgbClr val="00B0F0"/>
                </a:solidFill>
              </a:rPr>
              <a:t>6. The </a:t>
            </a:r>
            <a:r>
              <a:rPr lang="en-IN" altLang="en-US" sz="2800" b="1" u="sng" dirty="0" err="1">
                <a:solidFill>
                  <a:srgbClr val="00B0F0"/>
                </a:solidFill>
              </a:rPr>
              <a:t>ItemListener</a:t>
            </a:r>
            <a:r>
              <a:rPr lang="en-IN" altLang="en-US" sz="2800" b="1" u="sng" dirty="0">
                <a:solidFill>
                  <a:srgbClr val="00B0F0"/>
                </a:solidFill>
              </a:rPr>
              <a:t> Interface</a:t>
            </a:r>
          </a:p>
          <a:p>
            <a:r>
              <a:rPr lang="en-IN" altLang="en-US" sz="2800" dirty="0"/>
              <a:t>This interface defines the </a:t>
            </a:r>
            <a:r>
              <a:rPr lang="en-IN" altLang="en-US" sz="2800" b="1" dirty="0" err="1"/>
              <a:t>itemStateChanged</a:t>
            </a:r>
            <a:r>
              <a:rPr lang="en-IN" altLang="en-US" sz="2800" b="1" dirty="0"/>
              <a:t>( ) method that is invoked when the state of an </a:t>
            </a:r>
            <a:r>
              <a:rPr lang="en-IN" altLang="en-US" sz="2800" dirty="0"/>
              <a:t>item changes. </a:t>
            </a:r>
          </a:p>
          <a:p>
            <a:r>
              <a:rPr lang="en-IN" altLang="en-US" sz="2800" dirty="0"/>
              <a:t>Its general form is shown here:</a:t>
            </a:r>
          </a:p>
          <a:p>
            <a:r>
              <a:rPr lang="en-IN" altLang="en-US" sz="2800" dirty="0">
                <a:solidFill>
                  <a:srgbClr val="FF0000"/>
                </a:solidFill>
              </a:rPr>
              <a:t>void </a:t>
            </a:r>
            <a:r>
              <a:rPr lang="en-IN" altLang="en-US" sz="2800" dirty="0" err="1">
                <a:solidFill>
                  <a:srgbClr val="FF0000"/>
                </a:solidFill>
              </a:rPr>
              <a:t>itemStateChanged</a:t>
            </a:r>
            <a:r>
              <a:rPr lang="en-IN" altLang="en-US" sz="2800" dirty="0">
                <a:solidFill>
                  <a:srgbClr val="FF0000"/>
                </a:solidFill>
              </a:rPr>
              <a:t>(</a:t>
            </a:r>
            <a:r>
              <a:rPr lang="en-IN" altLang="en-US" sz="2800" dirty="0" err="1">
                <a:solidFill>
                  <a:srgbClr val="FF0000"/>
                </a:solidFill>
              </a:rPr>
              <a:t>ItemEvent</a:t>
            </a:r>
            <a:r>
              <a:rPr lang="en-IN" altLang="en-US" sz="2800" dirty="0">
                <a:solidFill>
                  <a:srgbClr val="FF0000"/>
                </a:solidFill>
              </a:rPr>
              <a:t> </a:t>
            </a:r>
            <a:r>
              <a:rPr lang="en-IN" altLang="en-US" sz="2800" i="1" dirty="0" err="1">
                <a:solidFill>
                  <a:srgbClr val="FF0000"/>
                </a:solidFill>
              </a:rPr>
              <a:t>ie</a:t>
            </a:r>
            <a:r>
              <a:rPr lang="en-IN" altLang="en-US" sz="2800" i="1" dirty="0">
                <a:solidFill>
                  <a:srgbClr val="FF0000"/>
                </a:solidFill>
              </a:rPr>
              <a:t>)</a:t>
            </a:r>
            <a:endParaRPr lang="en-IN" altLang="en-US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47"/>
    </mc:Choice>
    <mc:Fallback xmlns="">
      <p:transition spd="slow" advTm="1344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en-IN" altLang="en-US" b="1"/>
              <a:t>Event Listener Interfaces</a:t>
            </a:r>
            <a:endParaRPr lang="en-IN" altLang="en-US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548682"/>
            <a:ext cx="11230252" cy="5390480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None/>
            </a:pPr>
            <a:endParaRPr lang="en-IN" altLang="en-US" sz="2400" b="1" u="sng" dirty="0">
              <a:solidFill>
                <a:srgbClr val="00B0F0"/>
              </a:solidFill>
            </a:endParaRPr>
          </a:p>
          <a:p>
            <a:pPr>
              <a:buFont typeface="Arial" charset="0"/>
              <a:buNone/>
            </a:pPr>
            <a:r>
              <a:rPr lang="en-IN" altLang="en-US" sz="2900" b="1" u="sng" dirty="0">
                <a:solidFill>
                  <a:srgbClr val="00B0F0"/>
                </a:solidFill>
              </a:rPr>
              <a:t>7. </a:t>
            </a:r>
            <a:r>
              <a:rPr lang="en-IN" altLang="en-US" sz="3800" b="1" u="sng" dirty="0">
                <a:solidFill>
                  <a:srgbClr val="00B0F0"/>
                </a:solidFill>
              </a:rPr>
              <a:t>The </a:t>
            </a:r>
            <a:r>
              <a:rPr lang="en-IN" altLang="en-US" sz="3800" b="1" u="sng" dirty="0" err="1">
                <a:solidFill>
                  <a:srgbClr val="00B0F0"/>
                </a:solidFill>
              </a:rPr>
              <a:t>KeyListener</a:t>
            </a:r>
            <a:r>
              <a:rPr lang="en-IN" altLang="en-US" sz="3800" b="1" u="sng" dirty="0">
                <a:solidFill>
                  <a:srgbClr val="00B0F0"/>
                </a:solidFill>
              </a:rPr>
              <a:t> Interface</a:t>
            </a:r>
          </a:p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defines three methods.</a:t>
            </a:r>
          </a:p>
          <a:p>
            <a:pPr algn="just"/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keyPressed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and </a:t>
            </a:r>
            <a:r>
              <a:rPr lang="en-IN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keyReleased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methods are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when a key is pressed and released, respectively. The </a:t>
            </a:r>
            <a:r>
              <a:rPr lang="en-IN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keyTyped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is invoked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character has been entered.</a:t>
            </a:r>
          </a:p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a user presses and releases the A key, three events are generated in </a:t>
            </a:r>
            <a:r>
              <a:rPr lang="en-IN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sequence:key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pressed, typed, and released.</a:t>
            </a:r>
          </a:p>
          <a:p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 user presses and releases the HOME key, two key events are generated in sequence: key pressed and released.</a:t>
            </a:r>
            <a:endParaRPr lang="en-I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forms of these methods are shown here:</a:t>
            </a:r>
          </a:p>
          <a:p>
            <a:pPr lvl="1">
              <a:buFont typeface="Arial" charset="0"/>
              <a:buNone/>
            </a:pPr>
            <a:r>
              <a:rPr lang="en-IN" altLang="en-US" sz="2200" b="1" dirty="0">
                <a:solidFill>
                  <a:srgbClr val="002060"/>
                </a:solidFill>
              </a:rPr>
              <a:t>void </a:t>
            </a:r>
            <a:r>
              <a:rPr lang="en-IN" altLang="en-US" sz="2200" b="1" dirty="0" err="1">
                <a:solidFill>
                  <a:srgbClr val="002060"/>
                </a:solidFill>
              </a:rPr>
              <a:t>keyPressed</a:t>
            </a:r>
            <a:r>
              <a:rPr lang="en-IN" altLang="en-US" sz="2200" b="1" dirty="0">
                <a:solidFill>
                  <a:srgbClr val="002060"/>
                </a:solidFill>
              </a:rPr>
              <a:t>(</a:t>
            </a:r>
            <a:r>
              <a:rPr lang="en-IN" altLang="en-US" sz="2200" b="1" dirty="0" err="1">
                <a:solidFill>
                  <a:srgbClr val="002060"/>
                </a:solidFill>
              </a:rPr>
              <a:t>KeyEvent</a:t>
            </a:r>
            <a:r>
              <a:rPr lang="en-IN" altLang="en-US" sz="2200" b="1" dirty="0">
                <a:solidFill>
                  <a:srgbClr val="002060"/>
                </a:solidFill>
              </a:rPr>
              <a:t> </a:t>
            </a:r>
            <a:r>
              <a:rPr lang="en-IN" altLang="en-US" sz="2200" b="1" i="1" dirty="0" err="1">
                <a:solidFill>
                  <a:srgbClr val="002060"/>
                </a:solidFill>
              </a:rPr>
              <a:t>ke</a:t>
            </a:r>
            <a:r>
              <a:rPr lang="en-IN" altLang="en-US" sz="2200" b="1" i="1" dirty="0">
                <a:solidFill>
                  <a:srgbClr val="002060"/>
                </a:solidFill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IN" altLang="en-US" sz="2200" b="1" dirty="0">
                <a:solidFill>
                  <a:srgbClr val="002060"/>
                </a:solidFill>
              </a:rPr>
              <a:t>void </a:t>
            </a:r>
            <a:r>
              <a:rPr lang="en-IN" altLang="en-US" sz="2200" b="1" dirty="0" err="1">
                <a:solidFill>
                  <a:srgbClr val="002060"/>
                </a:solidFill>
              </a:rPr>
              <a:t>keyReleased</a:t>
            </a:r>
            <a:r>
              <a:rPr lang="en-IN" altLang="en-US" sz="2200" b="1" dirty="0">
                <a:solidFill>
                  <a:srgbClr val="002060"/>
                </a:solidFill>
              </a:rPr>
              <a:t>(</a:t>
            </a:r>
            <a:r>
              <a:rPr lang="en-IN" altLang="en-US" sz="2200" b="1" dirty="0" err="1">
                <a:solidFill>
                  <a:srgbClr val="002060"/>
                </a:solidFill>
              </a:rPr>
              <a:t>KeyEvent</a:t>
            </a:r>
            <a:r>
              <a:rPr lang="en-IN" altLang="en-US" sz="2200" b="1" dirty="0">
                <a:solidFill>
                  <a:srgbClr val="002060"/>
                </a:solidFill>
              </a:rPr>
              <a:t> </a:t>
            </a:r>
            <a:r>
              <a:rPr lang="en-IN" altLang="en-US" sz="2200" b="1" i="1" dirty="0" err="1">
                <a:solidFill>
                  <a:srgbClr val="002060"/>
                </a:solidFill>
              </a:rPr>
              <a:t>ke</a:t>
            </a:r>
            <a:r>
              <a:rPr lang="en-IN" altLang="en-US" sz="2200" b="1" i="1" dirty="0">
                <a:solidFill>
                  <a:srgbClr val="002060"/>
                </a:solidFill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IN" altLang="en-US" sz="2200" b="1" dirty="0">
                <a:solidFill>
                  <a:srgbClr val="002060"/>
                </a:solidFill>
              </a:rPr>
              <a:t>void </a:t>
            </a:r>
            <a:r>
              <a:rPr lang="en-IN" altLang="en-US" sz="2200" b="1" dirty="0" err="1">
                <a:solidFill>
                  <a:srgbClr val="002060"/>
                </a:solidFill>
              </a:rPr>
              <a:t>keyTyped</a:t>
            </a:r>
            <a:r>
              <a:rPr lang="en-IN" altLang="en-US" sz="2200" b="1" dirty="0">
                <a:solidFill>
                  <a:srgbClr val="002060"/>
                </a:solidFill>
              </a:rPr>
              <a:t>(</a:t>
            </a:r>
            <a:r>
              <a:rPr lang="en-IN" altLang="en-US" sz="2200" b="1" dirty="0" err="1">
                <a:solidFill>
                  <a:srgbClr val="002060"/>
                </a:solidFill>
              </a:rPr>
              <a:t>KeyEvent</a:t>
            </a:r>
            <a:r>
              <a:rPr lang="en-IN" altLang="en-US" sz="2200" b="1" dirty="0">
                <a:solidFill>
                  <a:srgbClr val="002060"/>
                </a:solidFill>
              </a:rPr>
              <a:t> </a:t>
            </a:r>
            <a:r>
              <a:rPr lang="en-IN" altLang="en-US" sz="2200" b="1" i="1" dirty="0" err="1">
                <a:solidFill>
                  <a:srgbClr val="002060"/>
                </a:solidFill>
              </a:rPr>
              <a:t>ke</a:t>
            </a:r>
            <a:r>
              <a:rPr lang="en-IN" altLang="en-US" sz="2200" b="1" i="1" dirty="0">
                <a:solidFill>
                  <a:srgbClr val="002060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89"/>
    </mc:Choice>
    <mc:Fallback xmlns="">
      <p:transition spd="slow" advTm="3088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en-IN" altLang="en-US" b="1"/>
              <a:t>Event Listener Interfaces</a:t>
            </a:r>
            <a:endParaRPr lang="en-IN" altLang="en-US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59797" y="714375"/>
            <a:ext cx="11008311" cy="5251419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IN" altLang="en-US" sz="2600" b="1" dirty="0">
                <a:solidFill>
                  <a:srgbClr val="00B0F0"/>
                </a:solidFill>
              </a:rPr>
              <a:t>8. The </a:t>
            </a:r>
            <a:r>
              <a:rPr lang="en-IN" altLang="en-US" sz="2600" b="1" dirty="0" err="1">
                <a:solidFill>
                  <a:srgbClr val="00B0F0"/>
                </a:solidFill>
              </a:rPr>
              <a:t>MouseListener</a:t>
            </a:r>
            <a:r>
              <a:rPr lang="en-IN" altLang="en-US" sz="2600" b="1" dirty="0">
                <a:solidFill>
                  <a:srgbClr val="00B0F0"/>
                </a:solidFill>
              </a:rPr>
              <a:t> Interface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defines five methods.</a:t>
            </a:r>
          </a:p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mouse is pressed and released at the same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point,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mouseClicked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is invoked. </a:t>
            </a:r>
          </a:p>
          <a:p>
            <a:pPr algn="just"/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mouse enters a component, the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mouseEntered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called. </a:t>
            </a:r>
          </a:p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leaves,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mouseExited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is called. </a:t>
            </a:r>
          </a:p>
          <a:p>
            <a:pPr algn="just"/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mousePressed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and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mouseReleased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methods are invoked when the mouse is pressed and released, respectively.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37"/>
    </mc:Choice>
    <mc:Fallback xmlns="">
      <p:transition spd="slow" advTm="2153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97150" y="0"/>
            <a:ext cx="9713650" cy="571500"/>
          </a:xfrm>
        </p:spPr>
        <p:txBody>
          <a:bodyPr/>
          <a:lstStyle/>
          <a:p>
            <a:pPr>
              <a:defRPr/>
            </a:pPr>
            <a:r>
              <a:rPr lang="en-IN" altLang="en-US" b="1" dirty="0"/>
              <a:t>Event Listener Interfaces</a:t>
            </a:r>
            <a:endParaRPr lang="en-I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97150" y="714375"/>
            <a:ext cx="10795246" cy="474539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IN" altLang="en-US" sz="2400" b="1" dirty="0">
                <a:solidFill>
                  <a:srgbClr val="00B0F0"/>
                </a:solidFill>
              </a:rPr>
              <a:t>8. The </a:t>
            </a:r>
            <a:r>
              <a:rPr lang="en-IN" altLang="en-US" sz="2400" b="1" dirty="0" err="1">
                <a:solidFill>
                  <a:srgbClr val="00B0F0"/>
                </a:solidFill>
              </a:rPr>
              <a:t>MouseListener</a:t>
            </a:r>
            <a:r>
              <a:rPr lang="en-IN" altLang="en-US" sz="2400" b="1" dirty="0">
                <a:solidFill>
                  <a:srgbClr val="00B0F0"/>
                </a:solidFill>
              </a:rPr>
              <a:t> Interface</a:t>
            </a:r>
          </a:p>
          <a:p>
            <a:r>
              <a:rPr lang="en-IN" altLang="en-US" sz="2400" dirty="0"/>
              <a:t>The general forms of these methods are shown here:</a:t>
            </a:r>
          </a:p>
          <a:p>
            <a:pPr marL="114300" indent="0">
              <a:buNone/>
            </a:pPr>
            <a:endParaRPr lang="en-IN" altLang="en-US" sz="2400" dirty="0"/>
          </a:p>
          <a:p>
            <a:pPr lvl="1"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mouseClicked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me)</a:t>
            </a:r>
          </a:p>
          <a:p>
            <a:pPr lvl="1"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mouseEntered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me)</a:t>
            </a:r>
          </a:p>
          <a:p>
            <a:pPr lvl="1"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mouseExited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me)</a:t>
            </a:r>
          </a:p>
          <a:p>
            <a:pPr lvl="1"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mousePressed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me)</a:t>
            </a:r>
          </a:p>
          <a:p>
            <a:pPr lvl="1"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mouseReleased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me)</a:t>
            </a:r>
          </a:p>
        </p:txBody>
      </p:sp>
    </p:spTree>
    <p:extLst>
      <p:ext uri="{BB962C8B-B14F-4D97-AF65-F5344CB8AC3E}">
        <p14:creationId xmlns:p14="http://schemas.microsoft.com/office/powerpoint/2010/main" val="30808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6"/>
    </mc:Choice>
    <mc:Fallback xmlns="">
      <p:transition spd="slow" advTm="470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en-IN" altLang="en-US" b="1"/>
              <a:t>Event Listener Interfaces</a:t>
            </a:r>
            <a:endParaRPr lang="en-IN" altLang="en-US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77553" y="798990"/>
            <a:ext cx="11301274" cy="5255581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IN" altLang="en-US" sz="2400" b="1" u="sng" dirty="0">
                <a:solidFill>
                  <a:srgbClr val="00B0F0"/>
                </a:solidFill>
              </a:rPr>
              <a:t>9. The </a:t>
            </a:r>
            <a:r>
              <a:rPr lang="en-IN" altLang="en-US" sz="2400" b="1" u="sng" dirty="0" err="1">
                <a:solidFill>
                  <a:srgbClr val="00B0F0"/>
                </a:solidFill>
              </a:rPr>
              <a:t>MouseMotionListener</a:t>
            </a:r>
            <a:r>
              <a:rPr lang="en-IN" altLang="en-US" sz="2400" b="1" u="sng" dirty="0">
                <a:solidFill>
                  <a:srgbClr val="00B0F0"/>
                </a:solidFill>
              </a:rPr>
              <a:t> Interface</a:t>
            </a:r>
          </a:p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defines two methods. </a:t>
            </a:r>
          </a:p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mouseDragged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is called multiple times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mouse is dragged.</a:t>
            </a:r>
          </a:p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mouseMoved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is called multiple times as the mouse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moved. </a:t>
            </a:r>
          </a:p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general forms are shown here:</a:t>
            </a:r>
          </a:p>
          <a:p>
            <a:pPr lvl="1" algn="just">
              <a:buFont typeface="Arial" charset="0"/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mouseDragged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me)</a:t>
            </a:r>
          </a:p>
          <a:p>
            <a:pPr lvl="1" algn="just">
              <a:buFont typeface="Arial" charset="0"/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mouseMoved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me)</a:t>
            </a:r>
          </a:p>
          <a:p>
            <a:pPr>
              <a:buFont typeface="Arial" charset="0"/>
              <a:buNone/>
            </a:pPr>
            <a:r>
              <a:rPr lang="en-IN" altLang="en-US" sz="2400" b="1" u="sng" dirty="0">
                <a:solidFill>
                  <a:srgbClr val="00B0F0"/>
                </a:solidFill>
              </a:rPr>
              <a:t>10.The </a:t>
            </a:r>
            <a:r>
              <a:rPr lang="en-IN" altLang="en-US" sz="2400" b="1" u="sng" dirty="0" err="1">
                <a:solidFill>
                  <a:srgbClr val="00B0F0"/>
                </a:solidFill>
              </a:rPr>
              <a:t>MouseWheelListener</a:t>
            </a:r>
            <a:r>
              <a:rPr lang="en-IN" altLang="en-US" sz="2400" b="1" u="sng" dirty="0">
                <a:solidFill>
                  <a:srgbClr val="00B0F0"/>
                </a:solidFill>
              </a:rPr>
              <a:t> Interface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defines the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mouseWheelMoved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that is invoked when the mouse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wheel is moved.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general form is shown here:</a:t>
            </a:r>
          </a:p>
          <a:p>
            <a:pPr lvl="1">
              <a:buFont typeface="Arial" charset="0"/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mouseWheelMoved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MouseWheelEvent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 err="1">
                <a:solidFill>
                  <a:srgbClr val="002060"/>
                </a:solidFill>
              </a:rPr>
              <a:t>mwe</a:t>
            </a:r>
            <a:r>
              <a:rPr lang="en-IN" altLang="en-US" sz="2400" b="1" i="1" dirty="0">
                <a:solidFill>
                  <a:srgbClr val="002060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64"/>
    </mc:Choice>
    <mc:Fallback xmlns="">
      <p:transition spd="slow" advTm="1736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en-IN" altLang="en-US" b="1"/>
              <a:t>Event Listener Interfaces</a:t>
            </a:r>
            <a:endParaRPr lang="en-IN" altLang="en-US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92963" y="714376"/>
            <a:ext cx="11319029" cy="5162642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IN" altLang="en-US" sz="2600" b="1" u="sng" dirty="0">
                <a:solidFill>
                  <a:srgbClr val="00B0F0"/>
                </a:solidFill>
              </a:rPr>
              <a:t>11.The </a:t>
            </a:r>
            <a:r>
              <a:rPr lang="en-IN" altLang="en-US" sz="2600" b="1" u="sng" dirty="0" err="1">
                <a:solidFill>
                  <a:srgbClr val="00B0F0"/>
                </a:solidFill>
              </a:rPr>
              <a:t>TextListener</a:t>
            </a:r>
            <a:r>
              <a:rPr lang="en-IN" altLang="en-US" sz="2600" b="1" u="sng" dirty="0">
                <a:solidFill>
                  <a:srgbClr val="00B0F0"/>
                </a:solidFill>
              </a:rPr>
              <a:t> Interface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defines the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textChanged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method that is invoked when a change occurs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text area or text field. 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general form is shown here:</a:t>
            </a:r>
          </a:p>
          <a:p>
            <a:pPr lvl="1">
              <a:buFont typeface="Arial" charset="0"/>
              <a:buNone/>
            </a:pPr>
            <a:r>
              <a:rPr lang="en-IN" altLang="en-US" sz="2400" b="1" dirty="0">
                <a:solidFill>
                  <a:srgbClr val="92D050"/>
                </a:solidFill>
              </a:rPr>
              <a:t>void </a:t>
            </a:r>
            <a:r>
              <a:rPr lang="en-IN" altLang="en-US" sz="2400" b="1" dirty="0" err="1">
                <a:solidFill>
                  <a:srgbClr val="92D050"/>
                </a:solidFill>
              </a:rPr>
              <a:t>textChanged</a:t>
            </a:r>
            <a:r>
              <a:rPr lang="en-IN" altLang="en-US" sz="2400" b="1" dirty="0">
                <a:solidFill>
                  <a:srgbClr val="92D050"/>
                </a:solidFill>
              </a:rPr>
              <a:t>(</a:t>
            </a:r>
            <a:r>
              <a:rPr lang="en-IN" altLang="en-US" sz="2400" b="1" dirty="0" err="1">
                <a:solidFill>
                  <a:srgbClr val="92D050"/>
                </a:solidFill>
              </a:rPr>
              <a:t>TextEvent</a:t>
            </a:r>
            <a:r>
              <a:rPr lang="en-IN" altLang="en-US" sz="2400" b="1" dirty="0">
                <a:solidFill>
                  <a:srgbClr val="92D050"/>
                </a:solidFill>
              </a:rPr>
              <a:t> </a:t>
            </a:r>
            <a:r>
              <a:rPr lang="en-IN" altLang="en-US" sz="2400" b="1" i="1" dirty="0" err="1">
                <a:solidFill>
                  <a:srgbClr val="92D050"/>
                </a:solidFill>
              </a:rPr>
              <a:t>te</a:t>
            </a:r>
            <a:r>
              <a:rPr lang="en-IN" altLang="en-US" sz="2400" b="1" i="1" dirty="0">
                <a:solidFill>
                  <a:srgbClr val="92D050"/>
                </a:solidFill>
              </a:rPr>
              <a:t>)</a:t>
            </a:r>
          </a:p>
          <a:p>
            <a:pPr>
              <a:buFont typeface="Arial" charset="0"/>
              <a:buNone/>
            </a:pPr>
            <a:r>
              <a:rPr lang="en-IN" altLang="en-US" sz="3000" b="1" u="sng" dirty="0">
                <a:solidFill>
                  <a:srgbClr val="00B0F0"/>
                </a:solidFill>
              </a:rPr>
              <a:t>12. The </a:t>
            </a:r>
            <a:r>
              <a:rPr lang="en-IN" altLang="en-US" sz="3000" b="1" u="sng" dirty="0" err="1">
                <a:solidFill>
                  <a:srgbClr val="00B0F0"/>
                </a:solidFill>
              </a:rPr>
              <a:t>WindowFocusListener</a:t>
            </a:r>
            <a:r>
              <a:rPr lang="en-IN" altLang="en-US" sz="3000" b="1" u="sng" dirty="0">
                <a:solidFill>
                  <a:srgbClr val="00B0F0"/>
                </a:solidFill>
              </a:rPr>
              <a:t> Interface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defines two methods: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windowGainedFocus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and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windowLostFocus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). These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called when a window gains or loses input focus. 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general forms are shown here:</a:t>
            </a:r>
          </a:p>
          <a:p>
            <a:pPr lvl="1">
              <a:buFont typeface="Arial" charset="0"/>
              <a:buNone/>
            </a:pPr>
            <a:r>
              <a:rPr lang="en-IN" altLang="en-US" sz="2400" b="1" dirty="0">
                <a:solidFill>
                  <a:srgbClr val="92D050"/>
                </a:solidFill>
              </a:rPr>
              <a:t>void </a:t>
            </a:r>
            <a:r>
              <a:rPr lang="en-IN" altLang="en-US" sz="2400" b="1" dirty="0" err="1">
                <a:solidFill>
                  <a:srgbClr val="92D050"/>
                </a:solidFill>
              </a:rPr>
              <a:t>windowGainedFocus</a:t>
            </a:r>
            <a:r>
              <a:rPr lang="en-IN" altLang="en-US" sz="2400" b="1" dirty="0">
                <a:solidFill>
                  <a:srgbClr val="92D050"/>
                </a:solidFill>
              </a:rPr>
              <a:t>(</a:t>
            </a:r>
            <a:r>
              <a:rPr lang="en-IN" altLang="en-US" sz="2400" b="1" dirty="0" err="1">
                <a:solidFill>
                  <a:srgbClr val="92D050"/>
                </a:solidFill>
              </a:rPr>
              <a:t>WindowEvent</a:t>
            </a:r>
            <a:r>
              <a:rPr lang="en-IN" altLang="en-US" sz="2400" b="1" dirty="0">
                <a:solidFill>
                  <a:srgbClr val="92D050"/>
                </a:solidFill>
              </a:rPr>
              <a:t> we)</a:t>
            </a:r>
          </a:p>
          <a:p>
            <a:pPr lvl="1">
              <a:buFont typeface="Arial" charset="0"/>
              <a:buNone/>
            </a:pPr>
            <a:r>
              <a:rPr lang="en-IN" altLang="en-US" sz="2400" b="1" dirty="0">
                <a:solidFill>
                  <a:srgbClr val="92D050"/>
                </a:solidFill>
              </a:rPr>
              <a:t>void </a:t>
            </a:r>
            <a:r>
              <a:rPr lang="en-IN" altLang="en-US" sz="2400" b="1" dirty="0" err="1">
                <a:solidFill>
                  <a:srgbClr val="92D050"/>
                </a:solidFill>
              </a:rPr>
              <a:t>windowLostFocus</a:t>
            </a:r>
            <a:r>
              <a:rPr lang="en-IN" altLang="en-US" sz="2400" b="1" dirty="0">
                <a:solidFill>
                  <a:srgbClr val="92D050"/>
                </a:solidFill>
              </a:rPr>
              <a:t>(</a:t>
            </a:r>
            <a:r>
              <a:rPr lang="en-IN" altLang="en-US" sz="2400" b="1" dirty="0" err="1">
                <a:solidFill>
                  <a:srgbClr val="92D050"/>
                </a:solidFill>
              </a:rPr>
              <a:t>WindowEvent</a:t>
            </a:r>
            <a:r>
              <a:rPr lang="en-IN" altLang="en-US" sz="2400" b="1" dirty="0">
                <a:solidFill>
                  <a:srgbClr val="92D050"/>
                </a:solidFill>
              </a:rPr>
              <a:t> we)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24"/>
    </mc:Choice>
    <mc:Fallback xmlns="">
      <p:transition spd="slow" advTm="1722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en-IN" altLang="en-US" b="1"/>
              <a:t>Event Listener Interfaces</a:t>
            </a:r>
            <a:endParaRPr lang="en-IN" altLang="en-US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59798" y="852255"/>
            <a:ext cx="11452194" cy="4953741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IN" altLang="en-US" sz="2400" b="1" u="sng" dirty="0">
                <a:solidFill>
                  <a:srgbClr val="00B0F0"/>
                </a:solidFill>
              </a:rPr>
              <a:t>13. The </a:t>
            </a:r>
            <a:r>
              <a:rPr lang="en-IN" altLang="en-US" sz="2400" b="1" u="sng" dirty="0" err="1">
                <a:solidFill>
                  <a:srgbClr val="00B0F0"/>
                </a:solidFill>
              </a:rPr>
              <a:t>WindowListener</a:t>
            </a:r>
            <a:r>
              <a:rPr lang="en-IN" altLang="en-US" sz="2400" b="1" u="sng" dirty="0">
                <a:solidFill>
                  <a:srgbClr val="00B0F0"/>
                </a:solidFill>
              </a:rPr>
              <a:t> Interface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defines seven methods. The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windowActivated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and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windowDeactivated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are invoked when a window is activated or deactivated, respectively. 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forms of these methods are</a:t>
            </a:r>
          </a:p>
          <a:p>
            <a:pPr lvl="1">
              <a:buFont typeface="Arial" charset="0"/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windowActivated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we)</a:t>
            </a:r>
          </a:p>
          <a:p>
            <a:pPr lvl="1">
              <a:buFont typeface="Arial" charset="0"/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windowClosed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we)</a:t>
            </a:r>
          </a:p>
          <a:p>
            <a:pPr lvl="1">
              <a:buFont typeface="Arial" charset="0"/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windowClosing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we)</a:t>
            </a:r>
          </a:p>
          <a:p>
            <a:pPr lvl="1">
              <a:buFont typeface="Arial" charset="0"/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windowDeactivated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we)</a:t>
            </a:r>
          </a:p>
          <a:p>
            <a:pPr lvl="1">
              <a:buFont typeface="Arial" charset="0"/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windowDeiconified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we)</a:t>
            </a:r>
          </a:p>
          <a:p>
            <a:pPr lvl="1">
              <a:buFont typeface="Arial" charset="0"/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windowIconified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we)</a:t>
            </a:r>
          </a:p>
          <a:p>
            <a:pPr lvl="1">
              <a:buFont typeface="Arial" charset="0"/>
              <a:buNone/>
            </a:pPr>
            <a:r>
              <a:rPr lang="en-IN" altLang="en-US" sz="2400" b="1" dirty="0">
                <a:solidFill>
                  <a:srgbClr val="002060"/>
                </a:solidFill>
              </a:rPr>
              <a:t>void 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windowOpened</a:t>
            </a:r>
            <a:r>
              <a:rPr lang="en-IN" altLang="en-US" sz="2400" b="1" dirty="0">
                <a:solidFill>
                  <a:srgbClr val="002060"/>
                </a:solidFill>
              </a:rPr>
              <a:t>(</a:t>
            </a:r>
            <a:r>
              <a:rPr lang="en-IN" altLang="en-US" sz="2400" b="1" dirty="0" err="1">
                <a:solidFill>
                  <a:srgbClr val="002060"/>
                </a:solidFill>
              </a:rPr>
              <a:t>WindowEvent</a:t>
            </a:r>
            <a:r>
              <a:rPr lang="en-IN" altLang="en-US" sz="2400" b="1" dirty="0">
                <a:solidFill>
                  <a:srgbClr val="002060"/>
                </a:solidFill>
              </a:rPr>
              <a:t> </a:t>
            </a:r>
            <a:r>
              <a:rPr lang="en-IN" altLang="en-US" sz="2400" b="1" i="1" dirty="0">
                <a:solidFill>
                  <a:srgbClr val="002060"/>
                </a:solidFill>
              </a:rPr>
              <a:t>we)</a:t>
            </a:r>
            <a:endParaRPr lang="en-IN" altLang="en-US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54"/>
    </mc:Choice>
    <mc:Fallback xmlns="">
      <p:transition spd="slow" advTm="161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5" name="AutoShape 2" descr="Image result for threading in o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Image result for threading in os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Image result for threading in os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36CA11-BF6B-470D-BFDC-80CA69B03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764" y="1105724"/>
            <a:ext cx="9860285" cy="457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8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80"/>
    </mc:Choice>
    <mc:Fallback xmlns="">
      <p:transition spd="slow" advTm="9068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95310" y="0"/>
            <a:ext cx="10538236" cy="665825"/>
          </a:xfrm>
        </p:spPr>
        <p:txBody>
          <a:bodyPr/>
          <a:lstStyle/>
          <a:p>
            <a:pPr>
              <a:defRPr/>
            </a:pPr>
            <a:r>
              <a:rPr lang="en-IN" altLang="en-US" b="1" dirty="0"/>
              <a:t>Using the Delegation Event Model</a:t>
            </a:r>
            <a:endParaRPr lang="en-IN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506026" y="994299"/>
            <a:ext cx="11114843" cy="4472046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IN" altLang="en-US" dirty="0"/>
              <a:t>1</a:t>
            </a:r>
            <a:r>
              <a:rPr lang="en-IN" altLang="en-US" sz="2800" dirty="0"/>
              <a:t>.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</a:t>
            </a:r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interface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listener so that it will receive the type of event desired.</a:t>
            </a:r>
          </a:p>
          <a:p>
            <a:pPr>
              <a:buFont typeface="Arial" charset="0"/>
              <a:buNone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Implement code </a:t>
            </a:r>
            <a:r>
              <a:rPr lang="en-I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register and unregister (if necessary) the listener as a recipient 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event notifications.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90"/>
    </mc:Choice>
    <mc:Fallback xmlns="">
      <p:transition spd="slow" advTm="3879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130270" y="133166"/>
            <a:ext cx="9603275" cy="39949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altLang="en-US" b="1" dirty="0"/>
              <a:t>Handling Mouse Events</a:t>
            </a:r>
            <a:endParaRPr lang="en-IN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01841" y="790113"/>
            <a:ext cx="10848511" cy="4634143"/>
          </a:xfrm>
        </p:spPr>
        <p:txBody>
          <a:bodyPr/>
          <a:lstStyle/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MouseListener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MouseMotionListener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interfaces.</a:t>
            </a:r>
          </a:p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MouseEvents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extends Applet and implements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MouseListener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MouseMotionListener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interfaces.</a:t>
            </a:r>
          </a:p>
          <a:p>
            <a:pPr algn="just"/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two interfaces contain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that receive and process the various types of mouse events. </a:t>
            </a:r>
          </a:p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applet is both the source and the listener for these events.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06"/>
    </mc:Choice>
    <mc:Fallback xmlns="">
      <p:transition spd="slow" advTm="9310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130270" y="214312"/>
            <a:ext cx="9603275" cy="575801"/>
          </a:xfrm>
        </p:spPr>
        <p:txBody>
          <a:bodyPr/>
          <a:lstStyle/>
          <a:p>
            <a:pPr>
              <a:defRPr/>
            </a:pPr>
            <a:r>
              <a:rPr lang="en-IN" altLang="en-US" b="1" dirty="0"/>
              <a:t>Handling Mouse Events</a:t>
            </a:r>
            <a:endParaRPr lang="en-IN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21437" y="639192"/>
            <a:ext cx="10599938" cy="5362113"/>
          </a:xfrm>
        </p:spPr>
        <p:txBody>
          <a:bodyPr/>
          <a:lstStyle/>
          <a:p>
            <a:pPr algn="just"/>
            <a:endParaRPr lang="en-IN" altLang="en-US" sz="2400" dirty="0"/>
          </a:p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), the applet registers itself as a listener for mouse events. </a:t>
            </a:r>
          </a:p>
          <a:p>
            <a:pPr algn="just"/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by using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addMouseListener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and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addMouseMotionListener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), which, as mentioned, are members of Component.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shown here:</a:t>
            </a:r>
          </a:p>
          <a:p>
            <a:pPr>
              <a:buFont typeface="Arial" charset="0"/>
              <a:buNone/>
            </a:pPr>
            <a:r>
              <a:rPr lang="en-IN" altLang="en-US" sz="2800" b="1" i="1" dirty="0"/>
              <a:t>  void </a:t>
            </a:r>
            <a:r>
              <a:rPr lang="en-IN" altLang="en-US" sz="2800" b="1" i="1" dirty="0" err="1"/>
              <a:t>addMouseListener</a:t>
            </a:r>
            <a:r>
              <a:rPr lang="en-IN" altLang="en-US" sz="2800" b="1" i="1" dirty="0"/>
              <a:t>(</a:t>
            </a:r>
            <a:r>
              <a:rPr lang="en-IN" altLang="en-US" sz="2800" b="1" i="1" dirty="0" err="1"/>
              <a:t>MouseListener</a:t>
            </a:r>
            <a:r>
              <a:rPr lang="en-IN" altLang="en-US" sz="2800" b="1" i="1" dirty="0"/>
              <a:t> ml)</a:t>
            </a:r>
          </a:p>
          <a:p>
            <a:pPr>
              <a:buFont typeface="Arial" charset="0"/>
              <a:buNone/>
            </a:pPr>
            <a:r>
              <a:rPr lang="en-IN" altLang="en-US" sz="2800" b="1" i="1" dirty="0"/>
              <a:t>  void </a:t>
            </a:r>
            <a:r>
              <a:rPr lang="en-IN" altLang="en-US" sz="2800" b="1" i="1" dirty="0" err="1"/>
              <a:t>addMouseMotionListener</a:t>
            </a:r>
            <a:r>
              <a:rPr lang="en-IN" altLang="en-US" sz="2800" b="1" i="1" dirty="0"/>
              <a:t>(</a:t>
            </a:r>
            <a:r>
              <a:rPr lang="en-IN" altLang="en-US" sz="2800" b="1" i="1" dirty="0" err="1"/>
              <a:t>MouseMotionListener</a:t>
            </a:r>
            <a:r>
              <a:rPr lang="en-IN" altLang="en-US" sz="2800" b="1" i="1" dirty="0"/>
              <a:t> mml)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11"/>
    </mc:Choice>
    <mc:Fallback xmlns="">
      <p:transition spd="slow" advTm="5171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130270" y="214312"/>
            <a:ext cx="9603275" cy="575801"/>
          </a:xfrm>
        </p:spPr>
        <p:txBody>
          <a:bodyPr/>
          <a:lstStyle/>
          <a:p>
            <a:pPr>
              <a:defRPr/>
            </a:pPr>
            <a:r>
              <a:rPr lang="en-IN" altLang="en-US" b="1" dirty="0"/>
              <a:t>Handling Mouse Events</a:t>
            </a:r>
            <a:endParaRPr lang="en-IN" alt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2EED37-537A-45B5-8A00-49AB30136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56841"/>
              </p:ext>
            </p:extLst>
          </p:nvPr>
        </p:nvGraphicFramePr>
        <p:xfrm>
          <a:off x="301841" y="790113"/>
          <a:ext cx="11818441" cy="513555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394794">
                  <a:extLst>
                    <a:ext uri="{9D8B030D-6E8A-4147-A177-3AD203B41FA5}">
                      <a16:colId xmlns:a16="http://schemas.microsoft.com/office/drawing/2014/main" val="4079277067"/>
                    </a:ext>
                  </a:extLst>
                </a:gridCol>
                <a:gridCol w="5423647">
                  <a:extLst>
                    <a:ext uri="{9D8B030D-6E8A-4147-A177-3AD203B41FA5}">
                      <a16:colId xmlns:a16="http://schemas.microsoft.com/office/drawing/2014/main" val="542680941"/>
                    </a:ext>
                  </a:extLst>
                </a:gridCol>
              </a:tblGrid>
              <a:tr h="5135558"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import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java.awt.Frame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import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java.awt.Graphics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import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java.awt.event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.*;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public class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HandleMouseListenerInWindowExample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extends Frame implements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MouseListener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MouseMotionListener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int x=0, y=0;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String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strEvent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= "";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HandleMouseListenerInWindowExample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(String title){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//call superclass constructor with window title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 super(title);</a:t>
                      </a:r>
                    </a:p>
                    <a:p>
                      <a:pPr>
                        <a:buFont typeface="Arial" charset="0"/>
                        <a:buNone/>
                      </a:pPr>
                      <a:endParaRPr lang="en-US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//add mouse listener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addMouseListener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(this);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addMouseMotionListener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(this);</a:t>
                      </a:r>
                    </a:p>
                    <a:p>
                      <a:pPr>
                        <a:buFont typeface="Arial" charset="0"/>
                        <a:buNone/>
                      </a:pPr>
                      <a:endParaRPr lang="en-US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//set window size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setSize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(300,300);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//show the window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setVisible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(true);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}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public void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mouseClicked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MouseEvent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e) {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strEvent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= "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MouseClicked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";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x =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e.getX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();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y = </a:t>
                      </a:r>
                      <a:r>
                        <a:rPr lang="en-US" alt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e.getY</a:t>
                      </a: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();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repaint();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US" alt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}</a:t>
                      </a:r>
                    </a:p>
                    <a:p>
                      <a:pPr>
                        <a:buFont typeface="Arial" charset="0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2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10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11"/>
    </mc:Choice>
    <mc:Fallback xmlns="">
      <p:transition spd="slow" advTm="5171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130270" y="214312"/>
            <a:ext cx="9603275" cy="575801"/>
          </a:xfrm>
        </p:spPr>
        <p:txBody>
          <a:bodyPr/>
          <a:lstStyle/>
          <a:p>
            <a:pPr>
              <a:defRPr/>
            </a:pPr>
            <a:r>
              <a:rPr lang="en-IN" altLang="en-US" b="1" dirty="0"/>
              <a:t>Handling Mouse Events</a:t>
            </a:r>
            <a:endParaRPr lang="en-IN" alt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2EED37-537A-45B5-8A00-49AB30136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825476"/>
              </p:ext>
            </p:extLst>
          </p:nvPr>
        </p:nvGraphicFramePr>
        <p:xfrm>
          <a:off x="301841" y="949911"/>
          <a:ext cx="10431247" cy="51135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224501">
                  <a:extLst>
                    <a:ext uri="{9D8B030D-6E8A-4147-A177-3AD203B41FA5}">
                      <a16:colId xmlns:a16="http://schemas.microsoft.com/office/drawing/2014/main" val="4079277067"/>
                    </a:ext>
                  </a:extLst>
                </a:gridCol>
                <a:gridCol w="5206746">
                  <a:extLst>
                    <a:ext uri="{9D8B030D-6E8A-4147-A177-3AD203B41FA5}">
                      <a16:colId xmlns:a16="http://schemas.microsoft.com/office/drawing/2014/main" val="542680941"/>
                    </a:ext>
                  </a:extLst>
                </a:gridCol>
              </a:tblGrid>
              <a:tr h="5113538"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mousePressed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MouseEvent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e) {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strEvent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"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MousePressed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 =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e.getX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y =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e.getY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repaint();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}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public void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mouseReleased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MouseEvent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e) {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strEvent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"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MouseReleased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 =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e.getX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y =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e.getY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repaint();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}</a:t>
                      </a:r>
                    </a:p>
                    <a:p>
                      <a:pPr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mouseEntered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MouseEvent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e) {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strEvent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"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MouseEntered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 =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e.getX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y =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e.getY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repaint();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}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public void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mouseExited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MouseEvent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e) {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strEvent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"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MouseExited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x =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e.getX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y =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e.getY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repaint();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}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endParaRPr lang="en-IN" sz="1800" b="1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2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71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11"/>
    </mc:Choice>
    <mc:Fallback xmlns="">
      <p:transition spd="slow" advTm="5171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130270" y="214312"/>
            <a:ext cx="9603275" cy="575801"/>
          </a:xfrm>
        </p:spPr>
        <p:txBody>
          <a:bodyPr/>
          <a:lstStyle/>
          <a:p>
            <a:pPr>
              <a:defRPr/>
            </a:pPr>
            <a:r>
              <a:rPr lang="en-IN" altLang="en-US" b="1" dirty="0"/>
              <a:t>Handling Mouse Events</a:t>
            </a:r>
            <a:endParaRPr lang="en-IN" alt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2EED37-537A-45B5-8A00-49AB30136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240618"/>
              </p:ext>
            </p:extLst>
          </p:nvPr>
        </p:nvGraphicFramePr>
        <p:xfrm>
          <a:off x="358588" y="949911"/>
          <a:ext cx="11421036" cy="51135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447704">
                  <a:extLst>
                    <a:ext uri="{9D8B030D-6E8A-4147-A177-3AD203B41FA5}">
                      <a16:colId xmlns:a16="http://schemas.microsoft.com/office/drawing/2014/main" val="4079277067"/>
                    </a:ext>
                  </a:extLst>
                </a:gridCol>
                <a:gridCol w="5973332">
                  <a:extLst>
                    <a:ext uri="{9D8B030D-6E8A-4147-A177-3AD203B41FA5}">
                      <a16:colId xmlns:a16="http://schemas.microsoft.com/office/drawing/2014/main" val="542680941"/>
                    </a:ext>
                  </a:extLst>
                </a:gridCol>
              </a:tblGrid>
              <a:tr h="511353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public void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mouseDragged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MouseEvent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e)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x=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e.getX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y=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e.getY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strEvent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"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MouseDragged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repaint();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mouseMoved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MouseEvent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e)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x=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e.getX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y=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e.getY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strEvent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"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MouseMoved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";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repaint();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void paint(Graphics g){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b="1" kern="1200" dirty="0" err="1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g.drawString</a:t>
                      </a:r>
                      <a:r>
                        <a:rPr lang="en-IN" sz="1800" b="1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IN" sz="1800" b="1" kern="1200" dirty="0" err="1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strEvent</a:t>
                      </a:r>
                      <a:r>
                        <a:rPr lang="en-IN" sz="1800" b="1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+ " at " + x + "," + y, 50, 50);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}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public static void main(String[]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args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{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HandleMouseListenerInWindowExample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myWindow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new </a:t>
                      </a:r>
                      <a:r>
                        <a:rPr lang="en-IN" sz="1800" b="1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HandleMouseListenerInWindowExample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("Window With Mouse Events Example");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}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buFont typeface="Arial" charset="0"/>
                        <a:buNone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pPr>
                        <a:buFont typeface="Arial" charset="0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2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11"/>
    </mc:Choice>
    <mc:Fallback xmlns="">
      <p:transition spd="slow" advTm="5171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9144000" cy="3714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Arial" charset="0"/>
              <a:buNone/>
            </a:pP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62CB846-BA12-45F2-BDA0-248720F20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59340"/>
              </p:ext>
            </p:extLst>
          </p:nvPr>
        </p:nvGraphicFramePr>
        <p:xfrm>
          <a:off x="1035330" y="1141506"/>
          <a:ext cx="2644775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 Image" r:id="rId3" imgW="2644200" imgH="2689920" progId="Paint.Picture">
                  <p:embed/>
                </p:oleObj>
              </mc:Choice>
              <mc:Fallback>
                <p:oleObj name="Bitmap Image" r:id="rId3" imgW="2644200" imgH="2689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5330" y="1141506"/>
                        <a:ext cx="2644775" cy="268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0AFE2FD-B150-4904-B66F-40DC4798F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988109"/>
              </p:ext>
            </p:extLst>
          </p:nvPr>
        </p:nvGraphicFramePr>
        <p:xfrm>
          <a:off x="4770437" y="1141506"/>
          <a:ext cx="2651125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Bitmap Image" r:id="rId5" imgW="2651760" imgH="2781360" progId="Paint.Picture">
                  <p:embed/>
                </p:oleObj>
              </mc:Choice>
              <mc:Fallback>
                <p:oleObj name="Bitmap Image" r:id="rId5" imgW="2651760" imgH="2781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70437" y="1141506"/>
                        <a:ext cx="2651125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EFEBA1-00C4-464D-A52E-BF5AF7803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288071"/>
              </p:ext>
            </p:extLst>
          </p:nvPr>
        </p:nvGraphicFramePr>
        <p:xfrm>
          <a:off x="8320275" y="1087530"/>
          <a:ext cx="2759075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Bitmap Image" r:id="rId7" imgW="2758320" imgH="2796480" progId="Paint.Picture">
                  <p:embed/>
                </p:oleObj>
              </mc:Choice>
              <mc:Fallback>
                <p:oleObj name="Bitmap Image" r:id="rId7" imgW="2758320" imgH="2796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20275" y="1087530"/>
                        <a:ext cx="2759075" cy="279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02"/>
    </mc:Choice>
    <mc:Fallback xmlns="">
      <p:transition spd="slow" advTm="4680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68676" y="1057835"/>
            <a:ext cx="11342005" cy="4374778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99" name="TextBox 2"/>
          <p:cNvSpPr txBox="1">
            <a:spLocks noChangeArrowheads="1"/>
          </p:cNvSpPr>
          <p:nvPr/>
        </p:nvSpPr>
        <p:spPr bwMode="auto">
          <a:xfrm>
            <a:off x="5095876" y="285751"/>
            <a:ext cx="4873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u="sng">
                <a:latin typeface="Times New Roman" pitchFamily="18" charset="0"/>
                <a:cs typeface="Times New Roman" pitchFamily="18" charset="0"/>
              </a:rPr>
              <a:t>HANDLING KEYBOARD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6A07-00C1-4742-80AF-B01BA3517601}"/>
              </a:ext>
            </a:extLst>
          </p:cNvPr>
          <p:cNvSpPr txBox="1"/>
          <p:nvPr/>
        </p:nvSpPr>
        <p:spPr>
          <a:xfrm>
            <a:off x="466164" y="197346"/>
            <a:ext cx="1134200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java.awt</a:t>
            </a:r>
            <a:r>
              <a:rPr lang="en-IN" dirty="0"/>
              <a:t>.*;</a:t>
            </a:r>
          </a:p>
          <a:p>
            <a:r>
              <a:rPr lang="en-IN" dirty="0"/>
              <a:t>import </a:t>
            </a:r>
            <a:r>
              <a:rPr lang="en-IN" dirty="0" err="1"/>
              <a:t>java.awt.event</a:t>
            </a:r>
            <a:r>
              <a:rPr lang="en-IN" dirty="0"/>
              <a:t>.*;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SampleKey</a:t>
            </a:r>
            <a:r>
              <a:rPr lang="en-IN" dirty="0"/>
              <a:t> extends Frame implements </a:t>
            </a:r>
            <a:r>
              <a:rPr lang="en-IN" dirty="0" err="1"/>
              <a:t>KeyListener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String </a:t>
            </a:r>
            <a:r>
              <a:rPr lang="en-IN" dirty="0" err="1"/>
              <a:t>msg</a:t>
            </a:r>
            <a:r>
              <a:rPr lang="en-IN" dirty="0"/>
              <a:t>="";</a:t>
            </a:r>
          </a:p>
          <a:p>
            <a:r>
              <a:rPr lang="en-IN" dirty="0"/>
              <a:t>	int x=10,y=20;</a:t>
            </a:r>
          </a:p>
          <a:p>
            <a:r>
              <a:rPr lang="en-IN" dirty="0"/>
              <a:t>		</a:t>
            </a:r>
          </a:p>
          <a:p>
            <a:r>
              <a:rPr lang="en-IN" dirty="0" err="1"/>
              <a:t>SampleKey</a:t>
            </a:r>
            <a:r>
              <a:rPr lang="en-IN" dirty="0"/>
              <a:t> (String title)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    super(title);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</a:t>
            </a:r>
            <a:r>
              <a:rPr lang="en-IN" dirty="0" err="1"/>
              <a:t>addKeyListener</a:t>
            </a:r>
            <a:r>
              <a:rPr lang="en-IN" dirty="0"/>
              <a:t>(this); //"this" represent class implementing listener</a:t>
            </a:r>
          </a:p>
          <a:p>
            <a:r>
              <a:rPr lang="en-IN" dirty="0"/>
              <a:t>					       //here it is Sample key</a:t>
            </a:r>
          </a:p>
          <a:p>
            <a:r>
              <a:rPr lang="en-IN" dirty="0"/>
              <a:t>        </a:t>
            </a:r>
            <a:r>
              <a:rPr lang="en-IN" dirty="0" err="1"/>
              <a:t>setSize</a:t>
            </a:r>
            <a:r>
              <a:rPr lang="en-IN" dirty="0"/>
              <a:t>(300,300);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//show the window</a:t>
            </a:r>
          </a:p>
          <a:p>
            <a:r>
              <a:rPr lang="en-IN" dirty="0"/>
              <a:t>         </a:t>
            </a:r>
            <a:r>
              <a:rPr lang="en-IN" dirty="0" err="1"/>
              <a:t>setVisible</a:t>
            </a:r>
            <a:r>
              <a:rPr lang="en-IN" dirty="0"/>
              <a:t>(true);</a:t>
            </a:r>
          </a:p>
          <a:p>
            <a:endParaRPr lang="en-IN" dirty="0"/>
          </a:p>
          <a:p>
            <a:r>
              <a:rPr lang="en-IN" dirty="0"/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480"/>
    </mc:Choice>
    <mc:Fallback xmlns="">
      <p:transition spd="slow" advTm="8448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301842" y="656392"/>
            <a:ext cx="10499324" cy="5545215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99" name="TextBox 2"/>
          <p:cNvSpPr txBox="1">
            <a:spLocks noChangeArrowheads="1"/>
          </p:cNvSpPr>
          <p:nvPr/>
        </p:nvSpPr>
        <p:spPr bwMode="auto">
          <a:xfrm>
            <a:off x="5095876" y="285751"/>
            <a:ext cx="4873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u="sng">
                <a:latin typeface="Times New Roman" pitchFamily="18" charset="0"/>
                <a:cs typeface="Times New Roman" pitchFamily="18" charset="0"/>
              </a:rPr>
              <a:t>HANDLING KEYBOARD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9FC06-0A5E-4CFE-97DE-85892593E51E}"/>
              </a:ext>
            </a:extLst>
          </p:cNvPr>
          <p:cNvSpPr txBox="1"/>
          <p:nvPr/>
        </p:nvSpPr>
        <p:spPr>
          <a:xfrm>
            <a:off x="419687" y="862043"/>
            <a:ext cx="104993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public void </a:t>
            </a:r>
            <a:r>
              <a:rPr lang="en-IN" dirty="0" err="1"/>
              <a:t>keyPressed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dirty="0" err="1"/>
              <a:t>kevent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msg</a:t>
            </a:r>
            <a:r>
              <a:rPr lang="en-IN" dirty="0"/>
              <a:t> = "key down";</a:t>
            </a:r>
          </a:p>
          <a:p>
            <a:r>
              <a:rPr lang="en-IN" dirty="0"/>
              <a:t>		repaint();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        public void </a:t>
            </a:r>
            <a:r>
              <a:rPr lang="en-IN" dirty="0" err="1"/>
              <a:t>keyReleased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dirty="0" err="1"/>
              <a:t>kevent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msg</a:t>
            </a:r>
            <a:r>
              <a:rPr lang="en-IN" dirty="0"/>
              <a:t>= "key up";</a:t>
            </a:r>
          </a:p>
          <a:p>
            <a:r>
              <a:rPr lang="en-IN" dirty="0"/>
              <a:t>		repaint();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public void </a:t>
            </a:r>
            <a:r>
              <a:rPr lang="en-IN" dirty="0" err="1"/>
              <a:t>keyTyped</a:t>
            </a:r>
            <a:r>
              <a:rPr lang="en-IN" dirty="0"/>
              <a:t>(</a:t>
            </a:r>
            <a:r>
              <a:rPr lang="en-IN" dirty="0" err="1"/>
              <a:t>KeyEvent</a:t>
            </a:r>
            <a:r>
              <a:rPr lang="en-IN" dirty="0"/>
              <a:t> </a:t>
            </a:r>
            <a:r>
              <a:rPr lang="en-IN" dirty="0" err="1"/>
              <a:t>kevent</a:t>
            </a:r>
            <a:r>
              <a:rPr lang="en-IN" dirty="0"/>
              <a:t>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msg</a:t>
            </a:r>
            <a:r>
              <a:rPr lang="en-IN" dirty="0"/>
              <a:t>+="     Pressed character is   " + </a:t>
            </a:r>
            <a:r>
              <a:rPr lang="en-IN" dirty="0" err="1"/>
              <a:t>kevent.getKeyChar</a:t>
            </a:r>
            <a:r>
              <a:rPr lang="en-IN" dirty="0"/>
              <a:t>();</a:t>
            </a:r>
          </a:p>
          <a:p>
            <a:r>
              <a:rPr lang="en-IN" dirty="0"/>
              <a:t>		repaint();</a:t>
            </a:r>
          </a:p>
          <a:p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3899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480"/>
    </mc:Choice>
    <mc:Fallback xmlns="">
      <p:transition spd="slow" advTm="8448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510988" y="1102659"/>
            <a:ext cx="10157012" cy="458993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public void paint(Graphics g)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g.drawString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(msg + " at " + x + "," + y, 50,50);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SampleKey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=  new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SampleKey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("Window With Key Events Example");</a:t>
            </a:r>
          </a:p>
          <a:p>
            <a:pPr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>
              <a:buFont typeface="Arial" charset="0"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 typeface="Arial" charset="0"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69"/>
    </mc:Choice>
    <mc:Fallback xmlns="">
      <p:transition spd="slow" advTm="342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130270" y="106532"/>
            <a:ext cx="9603275" cy="6569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OBJECTIVES</a:t>
            </a:r>
            <a:endParaRPr lang="en-IN" alt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130270" y="932155"/>
            <a:ext cx="9603275" cy="4534190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an overview Action listeners.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delegation even handling to handle mouse and keyboard events.</a:t>
            </a:r>
          </a:p>
          <a:p>
            <a:endParaRPr lang="en-US" altLang="en-US" sz="2800" dirty="0"/>
          </a:p>
          <a:p>
            <a:pPr marL="114300" indent="0">
              <a:buNone/>
            </a:pPr>
            <a:endParaRPr lang="en-I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7"/>
    </mc:Choice>
    <mc:Fallback xmlns="">
      <p:transition spd="slow" advTm="616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4150-8BBD-4002-A1CF-82681F42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582706"/>
            <a:ext cx="9603275" cy="488363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63918C-D917-4ADC-8F48-1F28ECD34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465128"/>
              </p:ext>
            </p:extLst>
          </p:nvPr>
        </p:nvGraphicFramePr>
        <p:xfrm>
          <a:off x="1670704" y="647700"/>
          <a:ext cx="2682875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3" imgW="2682360" imgH="2781360" progId="Paint.Picture">
                  <p:embed/>
                </p:oleObj>
              </mc:Choice>
              <mc:Fallback>
                <p:oleObj name="Bitmap Image" r:id="rId3" imgW="2682360" imgH="2781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0704" y="647700"/>
                        <a:ext cx="2682875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F9E537-8B86-4884-896C-F1E410250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050357"/>
              </p:ext>
            </p:extLst>
          </p:nvPr>
        </p:nvGraphicFramePr>
        <p:xfrm>
          <a:off x="4974986" y="685800"/>
          <a:ext cx="2568575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5" imgW="2567880" imgH="2705040" progId="Paint.Picture">
                  <p:embed/>
                </p:oleObj>
              </mc:Choice>
              <mc:Fallback>
                <p:oleObj name="Bitmap Image" r:id="rId5" imgW="2567880" imgH="2705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4986" y="685800"/>
                        <a:ext cx="2568575" cy="270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36"/>
    </mc:Choice>
    <mc:Fallback xmlns="">
      <p:transition spd="slow" advTm="7693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196752"/>
            <a:ext cx="7620000" cy="4800600"/>
          </a:xfrm>
        </p:spPr>
        <p:txBody>
          <a:bodyPr/>
          <a:lstStyle/>
          <a:p>
            <a:pPr>
              <a:buNone/>
            </a:pPr>
            <a:r>
              <a:rPr lang="en-IN" altLang="en-US" sz="2400" b="1" u="sng" dirty="0"/>
              <a:t>Delegation Event handling</a:t>
            </a:r>
            <a:endParaRPr lang="en-IN" altLang="en-US" sz="2800" b="1" u="sng" dirty="0"/>
          </a:p>
          <a:p>
            <a:pPr>
              <a:buNone/>
            </a:pPr>
            <a:endParaRPr lang="en-IN" altLang="en-US" sz="2400" dirty="0"/>
          </a:p>
          <a:p>
            <a:pPr>
              <a:buNone/>
            </a:pPr>
            <a:r>
              <a:rPr lang="en-IN" altLang="en-US" sz="2400" dirty="0"/>
              <a:t>1.Implement the </a:t>
            </a:r>
            <a:r>
              <a:rPr lang="en-IN" altLang="en-US" sz="2400" b="1" dirty="0">
                <a:solidFill>
                  <a:srgbClr val="FF0000"/>
                </a:solidFill>
              </a:rPr>
              <a:t>appropriate interface </a:t>
            </a:r>
            <a:r>
              <a:rPr lang="en-IN" altLang="en-US" sz="2400" dirty="0"/>
              <a:t>in the listener so that it will receive the type of event desired.</a:t>
            </a:r>
          </a:p>
          <a:p>
            <a:pPr>
              <a:buNone/>
            </a:pPr>
            <a:r>
              <a:rPr lang="en-IN" altLang="en-US" sz="2400" dirty="0"/>
              <a:t>2. Implement code </a:t>
            </a:r>
            <a:r>
              <a:rPr lang="en-IN" altLang="en-US" sz="2400" dirty="0">
                <a:solidFill>
                  <a:srgbClr val="FF0000"/>
                </a:solidFill>
              </a:rPr>
              <a:t>to register and unregister (if necessary) the listener as a recipient  </a:t>
            </a:r>
            <a:r>
              <a:rPr lang="en-IN" altLang="en-US" sz="2400" dirty="0"/>
              <a:t>for the event notifications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0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48"/>
    </mc:Choice>
    <mc:Fallback xmlns="">
      <p:transition spd="slow" advTm="408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704" y="115411"/>
            <a:ext cx="10058842" cy="5326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Delegation event handling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47" y="1223387"/>
            <a:ext cx="503214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89" y="1411550"/>
            <a:ext cx="2997707" cy="306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2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22"/>
    </mc:Choice>
    <mc:Fallback xmlns="">
      <p:transition spd="slow" advTm="10082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11" y="116634"/>
            <a:ext cx="9703293" cy="556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37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83"/>
    </mc:Choice>
    <mc:Fallback xmlns="">
      <p:transition spd="slow" advTm="8508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79" y="106532"/>
            <a:ext cx="10138299" cy="58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5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97"/>
    </mc:Choice>
    <mc:Fallback xmlns="">
      <p:transition spd="slow" advTm="5669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809750" y="88778"/>
            <a:ext cx="8229600" cy="4865812"/>
          </a:xfrm>
        </p:spPr>
        <p:txBody>
          <a:bodyPr/>
          <a:lstStyle/>
          <a:p>
            <a:r>
              <a:rPr lang="en-IN" altLang="en-US" sz="2800" b="1" dirty="0"/>
              <a:t>Sources of Events</a:t>
            </a:r>
          </a:p>
          <a:p>
            <a:endParaRPr lang="en-US" altLang="en-US" dirty="0"/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3" y="909249"/>
            <a:ext cx="9658904" cy="505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5"/>
    </mc:Choice>
    <mc:Fallback xmlns="">
      <p:transition spd="slow" advTm="26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714375"/>
          </a:xfrm>
        </p:spPr>
        <p:txBody>
          <a:bodyPr/>
          <a:lstStyle/>
          <a:p>
            <a:pPr>
              <a:defRPr/>
            </a:pPr>
            <a:r>
              <a:rPr lang="en-IN" altLang="en-US" sz="4000" b="1" dirty="0"/>
              <a:t>Event Listener </a:t>
            </a:r>
            <a:r>
              <a:rPr lang="en-IN" altLang="en-US" b="1" dirty="0"/>
              <a:t>Interfaces</a:t>
            </a:r>
            <a:endParaRPr lang="en-IN" alt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30" y="714376"/>
            <a:ext cx="8435772" cy="5304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"/>
    </mc:Choice>
    <mc:Fallback xmlns="">
      <p:transition spd="slow" advTm="224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002" y="188640"/>
            <a:ext cx="7942542" cy="486063"/>
          </a:xfrm>
        </p:spPr>
        <p:txBody>
          <a:bodyPr>
            <a:normAutofit fontScale="90000"/>
          </a:bodyPr>
          <a:lstStyle/>
          <a:p>
            <a:pPr marL="114300"/>
            <a:r>
              <a:rPr lang="en-IN" sz="4000" b="1" dirty="0"/>
              <a:t> </a:t>
            </a:r>
            <a:r>
              <a:rPr lang="en-IN" altLang="en-US" sz="4000" b="1" dirty="0"/>
              <a:t>Event Listener Interfaces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644" y="878890"/>
            <a:ext cx="10918837" cy="5007006"/>
          </a:xfrm>
        </p:spPr>
        <p:txBody>
          <a:bodyPr/>
          <a:lstStyle/>
          <a:p>
            <a:pPr marL="114300" indent="0">
              <a:buNone/>
            </a:pPr>
            <a:r>
              <a:rPr lang="en-US" sz="2800" u="sng" dirty="0">
                <a:solidFill>
                  <a:srgbClr val="00B0F0"/>
                </a:solidFill>
              </a:rPr>
              <a:t>1.</a:t>
            </a:r>
            <a:r>
              <a:rPr lang="en-IN" sz="2800" b="1" u="sng" dirty="0">
                <a:solidFill>
                  <a:srgbClr val="00B0F0"/>
                </a:solidFill>
              </a:rPr>
              <a:t> The </a:t>
            </a:r>
            <a:r>
              <a:rPr lang="en-IN" sz="2800" b="1" u="sng" dirty="0" err="1">
                <a:solidFill>
                  <a:srgbClr val="00B0F0"/>
                </a:solidFill>
              </a:rPr>
              <a:t>ActionListener</a:t>
            </a:r>
            <a:r>
              <a:rPr lang="en-IN" sz="2800" b="1" u="sng" dirty="0">
                <a:solidFill>
                  <a:srgbClr val="00B0F0"/>
                </a:solidFill>
              </a:rPr>
              <a:t> Interface</a:t>
            </a:r>
            <a:endParaRPr lang="en-IN" sz="2800" u="sng" dirty="0">
              <a:solidFill>
                <a:srgbClr val="00B0F0"/>
              </a:solidFill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 defines the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that is invoked when an action event occurs.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general form is shown here:</a:t>
            </a:r>
          </a:p>
          <a:p>
            <a:pPr marL="11430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90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68"/>
    </mc:Choice>
    <mc:Fallback xmlns="">
      <p:transition spd="slow" advTm="15368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955</TotalTime>
  <Words>1738</Words>
  <Application>Microsoft Office PowerPoint</Application>
  <PresentationFormat>Widescreen</PresentationFormat>
  <Paragraphs>275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Times New Roman</vt:lpstr>
      <vt:lpstr>Gallery</vt:lpstr>
      <vt:lpstr>Bitmap Image</vt:lpstr>
      <vt:lpstr>CST 205 OOP MODULE  4 EVENT HANDLING-PART 1</vt:lpstr>
      <vt:lpstr> </vt:lpstr>
      <vt:lpstr>OBJECTIVES</vt:lpstr>
      <vt:lpstr>Delegation event handling</vt:lpstr>
      <vt:lpstr>PowerPoint Presentation</vt:lpstr>
      <vt:lpstr>PowerPoint Presentation</vt:lpstr>
      <vt:lpstr>PowerPoint Presentation</vt:lpstr>
      <vt:lpstr>Event Listener Interfaces</vt:lpstr>
      <vt:lpstr> Event Listener Interfaces</vt:lpstr>
      <vt:lpstr>Event Listener Interfaces</vt:lpstr>
      <vt:lpstr>Event Listener Interfaces</vt:lpstr>
      <vt:lpstr>Event Listener Interfaces</vt:lpstr>
      <vt:lpstr>Event Listener Interfaces</vt:lpstr>
      <vt:lpstr>Event Listener Interfaces</vt:lpstr>
      <vt:lpstr>Event Listener Interfaces</vt:lpstr>
      <vt:lpstr>Event Listener Interfaces</vt:lpstr>
      <vt:lpstr>Event Listener Interfaces</vt:lpstr>
      <vt:lpstr>Event Listener Interfaces</vt:lpstr>
      <vt:lpstr>Event Listener Interfaces</vt:lpstr>
      <vt:lpstr>Using the Delegation Event Model</vt:lpstr>
      <vt:lpstr>Handling Mouse Events</vt:lpstr>
      <vt:lpstr>Handling Mouse Events</vt:lpstr>
      <vt:lpstr>Handling Mouse Events</vt:lpstr>
      <vt:lpstr>Handling Mouse Events</vt:lpstr>
      <vt:lpstr>Handling Mouse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 Mery George Toc H</dc:creator>
  <cp:lastModifiedBy>Mithu Mery George Toc H</cp:lastModifiedBy>
  <cp:revision>33</cp:revision>
  <dcterms:created xsi:type="dcterms:W3CDTF">2020-11-01T17:13:59Z</dcterms:created>
  <dcterms:modified xsi:type="dcterms:W3CDTF">2022-01-25T05:01:11Z</dcterms:modified>
</cp:coreProperties>
</file>