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318" r:id="rId2"/>
    <p:sldId id="317" r:id="rId3"/>
    <p:sldId id="256" r:id="rId4"/>
    <p:sldId id="297" r:id="rId5"/>
    <p:sldId id="257" r:id="rId6"/>
    <p:sldId id="258" r:id="rId7"/>
    <p:sldId id="319" r:id="rId8"/>
    <p:sldId id="315" r:id="rId9"/>
    <p:sldId id="316" r:id="rId10"/>
    <p:sldId id="260" r:id="rId11"/>
    <p:sldId id="261" r:id="rId12"/>
    <p:sldId id="320" r:id="rId13"/>
    <p:sldId id="321" r:id="rId14"/>
    <p:sldId id="262" r:id="rId15"/>
    <p:sldId id="263" r:id="rId16"/>
    <p:sldId id="264" r:id="rId17"/>
    <p:sldId id="265" r:id="rId18"/>
    <p:sldId id="322" r:id="rId19"/>
    <p:sldId id="266" r:id="rId20"/>
    <p:sldId id="277" r:id="rId21"/>
    <p:sldId id="267" r:id="rId22"/>
    <p:sldId id="268" r:id="rId23"/>
    <p:sldId id="269" r:id="rId24"/>
    <p:sldId id="323" r:id="rId25"/>
    <p:sldId id="270" r:id="rId26"/>
    <p:sldId id="271" r:id="rId27"/>
    <p:sldId id="272" r:id="rId28"/>
    <p:sldId id="324" r:id="rId29"/>
    <p:sldId id="325" r:id="rId30"/>
    <p:sldId id="326" r:id="rId31"/>
    <p:sldId id="273" r:id="rId32"/>
    <p:sldId id="341" r:id="rId33"/>
    <p:sldId id="274" r:id="rId34"/>
    <p:sldId id="275" r:id="rId35"/>
    <p:sldId id="312" r:id="rId36"/>
    <p:sldId id="313" r:id="rId37"/>
    <p:sldId id="276" r:id="rId38"/>
    <p:sldId id="279" r:id="rId39"/>
    <p:sldId id="282" r:id="rId40"/>
    <p:sldId id="327" r:id="rId41"/>
    <p:sldId id="328" r:id="rId42"/>
    <p:sldId id="329" r:id="rId43"/>
    <p:sldId id="330" r:id="rId44"/>
    <p:sldId id="331" r:id="rId45"/>
    <p:sldId id="332" r:id="rId46"/>
    <p:sldId id="336" r:id="rId47"/>
    <p:sldId id="337" r:id="rId48"/>
    <p:sldId id="338" r:id="rId49"/>
    <p:sldId id="339" r:id="rId50"/>
    <p:sldId id="340" r:id="rId51"/>
    <p:sldId id="298" r:id="rId52"/>
    <p:sldId id="333" r:id="rId53"/>
    <p:sldId id="335" r:id="rId54"/>
    <p:sldId id="33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8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04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14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2647F38-B617-4D2F-AE0A-013F0C4D2C57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44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5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55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3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5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66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2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341/98au/java/jdk1.2beta4/docs/api/java/awt/event/MouseEvent.html" TargetMode="External"/><Relationship Id="rId2" Type="http://schemas.openxmlformats.org/officeDocument/2006/relationships/hyperlink" Target="https://courses.cs.washington.edu/courses/cse341/98au/java/jdk1.2beta4/docs/api/java/awt/event/KeyEven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5" y="620690"/>
            <a:ext cx="9663851" cy="3338751"/>
          </a:xfrm>
        </p:spPr>
        <p:txBody>
          <a:bodyPr/>
          <a:lstStyle/>
          <a:p>
            <a:pPr algn="l"/>
            <a:r>
              <a:rPr lang="en-US" sz="4800" b="1" dirty="0"/>
              <a:t>CST 205 OOP MODULE  4 EVENT HANDLING-PART 1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9236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0"/>
    </mc:Choice>
    <mc:Fallback xmlns="">
      <p:transition spd="slow" advTm="56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559293" y="976544"/>
            <a:ext cx="11097088" cy="4820574"/>
          </a:xfrm>
        </p:spPr>
        <p:txBody>
          <a:bodyPr rtlCol="0">
            <a:normAutofit fontScale="62500" lnSpcReduction="20000"/>
          </a:bodyPr>
          <a:lstStyle/>
          <a:p>
            <a:pPr marL="0" indent="0" algn="just">
              <a:buNone/>
              <a:defRPr/>
            </a:pP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algn="just">
              <a:defRPr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describes the change in state of source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IN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are generated as result of user interaction with the graphical user interface components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activities that cause events :-</a:t>
            </a:r>
          </a:p>
          <a:p>
            <a:pPr marL="0" indent="0" algn="just">
              <a:buNone/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pressing a button</a:t>
            </a:r>
          </a:p>
          <a:p>
            <a:pPr marL="0" indent="0" algn="just">
              <a:buNone/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entering a character via the keyboard</a:t>
            </a:r>
          </a:p>
          <a:p>
            <a:pPr marL="0" indent="0" algn="just">
              <a:buNone/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selecting an item in a list</a:t>
            </a:r>
          </a:p>
          <a:p>
            <a:pPr marL="0" indent="0" algn="just">
              <a:buNone/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clicking the mouse</a:t>
            </a:r>
          </a:p>
          <a:p>
            <a:pPr marL="0" indent="0" algn="just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</p:txBody>
      </p:sp>
    </p:spTree>
  </p:cSld>
  <p:clrMapOvr>
    <a:masterClrMapping/>
  </p:clrMapOvr>
  <p:transition spd="slow" advTm="2964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85925" y="949912"/>
            <a:ext cx="11221376" cy="4927106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may also occur that are not directly caused by the interactions with a user interface</a:t>
            </a:r>
          </a:p>
          <a:p>
            <a:pPr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when a timer expires		 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counter exceeds a value		  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or hardware failure occurs</a:t>
            </a:r>
          </a:p>
          <a:p>
            <a:pPr marL="0" indent="0">
              <a:buNone/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SOURCES</a:t>
            </a:r>
          </a:p>
          <a:p>
            <a:pPr>
              <a:defRPr/>
            </a:pP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source is an object that generates an event. 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occurs when the internal state of that object changes in some way.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source must register listeners in order for the listeners to receive notifications about a specific type of event.</a:t>
            </a: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1878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736848"/>
            <a:ext cx="9603275" cy="702191"/>
          </a:xfrm>
        </p:spPr>
        <p:txBody>
          <a:bodyPr/>
          <a:lstStyle/>
          <a:p>
            <a:pPr>
              <a:defRPr/>
            </a:pPr>
            <a:r>
              <a:rPr lang="en-IN" dirty="0"/>
              <a:t>Event Source Examples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2872" y="1439039"/>
            <a:ext cx="9038592" cy="446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705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5161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1" dirty="0"/>
              <a:t>Event Source Examples</a:t>
            </a:r>
          </a:p>
        </p:txBody>
      </p:sp>
      <p:sp>
        <p:nvSpPr>
          <p:cNvPr id="13315" name="AutoShape 2" descr="Dynamically add button,textbox,input,radio elements in html form ...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13316" name="AutoShape 4" descr="Dynamically add button,textbox,input,radio elements in html form ...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pic>
        <p:nvPicPr>
          <p:cNvPr id="1331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9306" y="1557340"/>
            <a:ext cx="8469296" cy="41243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914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621437" y="0"/>
            <a:ext cx="10946167" cy="5868140"/>
          </a:xfrm>
        </p:spPr>
        <p:txBody>
          <a:bodyPr rtlCol="0">
            <a:normAutofit fontScale="85000" lnSpcReduction="20000"/>
          </a:bodyPr>
          <a:lstStyle/>
          <a:p>
            <a:pPr marL="114300" indent="0" algn="ctr">
              <a:buNone/>
              <a:defRPr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 LISTENERS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type of event has its own registration method.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 :	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el)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event 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reference to the event listener</a:t>
            </a:r>
          </a:p>
          <a:p>
            <a:pPr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method that registers a keyboard event listener is called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addKeyListener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that registers a mouse motion listener is called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addMouseMotionListener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event occurs , all registered listeners are notified and receive a copy of the event object.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 the event</a:t>
            </a:r>
          </a:p>
          <a:p>
            <a:pPr marL="640080" lvl="1">
              <a:buFont typeface="Arial" pitchFamily="34" charset="0"/>
              <a:buChar char="–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59502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266330" y="62144"/>
            <a:ext cx="11567604" cy="5912528"/>
          </a:xfrm>
        </p:spPr>
        <p:txBody>
          <a:bodyPr rtlCol="0">
            <a:normAutofit/>
          </a:bodyPr>
          <a:lstStyle/>
          <a:p>
            <a:pPr marL="114300" indent="0" algn="ctr">
              <a:buNone/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 LISTENERS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sources may allow only one listener to register.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 :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el)</a:t>
            </a:r>
          </a:p>
          <a:p>
            <a:pPr marL="0" indent="0"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throws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java.util.TooManyListenersException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event and el is a reference to the event listener.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such an event occurs, the registered listener is notified.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known as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unicasting the event</a:t>
            </a:r>
          </a:p>
          <a:p>
            <a:pPr marL="0" indent="0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2787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43883" y="97654"/>
            <a:ext cx="11248008" cy="5495277"/>
          </a:xfrm>
        </p:spPr>
        <p:txBody>
          <a:bodyPr rtlCol="0">
            <a:normAutofit/>
          </a:bodyPr>
          <a:lstStyle/>
          <a:p>
            <a:pPr marL="114300" indent="0" algn="ctr">
              <a:buNone/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 LISTENERS</a:t>
            </a:r>
          </a:p>
          <a:p>
            <a:pPr marL="114300" indent="0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source must also provide a method that allows a listener to unregister a specific event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 :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event and el is a reference to the event listener.</a:t>
            </a:r>
          </a:p>
          <a:p>
            <a:pPr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to remove a keyboard listener, call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removeKeyListener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19932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213065" y="0"/>
            <a:ext cx="11896077" cy="5814874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 LISTENERS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listener is an object that is notified when an event occurs.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two major requirements:</a:t>
            </a:r>
          </a:p>
          <a:p>
            <a:pPr marL="640080" lvl="1">
              <a:buFont typeface="Arial" pitchFamily="34" charset="0"/>
              <a:buChar char="–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have been registered with one or more sources to receive notifications about specific events.</a:t>
            </a:r>
          </a:p>
          <a:p>
            <a:pPr marL="640080" lvl="1">
              <a:buFont typeface="Arial" pitchFamily="34" charset="0"/>
              <a:buChar char="–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implement methods to receive  and process these notifications.</a:t>
            </a:r>
          </a:p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 that receive and process events are defined in a set of interfaces found in </a:t>
            </a:r>
            <a:r>
              <a:rPr lang="en-US" sz="2800" dirty="0" err="1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US" sz="28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MouseMotionListener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defines two methods to receive notifications when the mouse is dragged or moved.</a:t>
            </a:r>
          </a:p>
        </p:txBody>
      </p:sp>
    </p:spTree>
  </p:cSld>
  <p:clrMapOvr>
    <a:masterClrMapping/>
  </p:clrMapOvr>
  <p:transition spd="slow" advTm="6847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5055" y="280109"/>
            <a:ext cx="3714750" cy="30044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Java Event Delegation Model, Listener and Adapter 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66676"/>
            <a:ext cx="4521200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 descr="Event Ob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63" y="3302469"/>
            <a:ext cx="8489087" cy="262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9285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63984" y="2"/>
            <a:ext cx="9619804" cy="79011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CLASSE HIERARCHY</a:t>
            </a:r>
          </a:p>
          <a:p>
            <a:pPr marL="0" indent="0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9" name="Picture 4" descr="E:\MERIN\VISAT\IC\hierarc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585927"/>
            <a:ext cx="10142707" cy="551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9728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5" name="AutoShape 2" descr="Image result for threading in o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Image result for threading in os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Image result for threading in os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36CA11-BF6B-470D-BFDC-80CA69B03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764" y="1105724"/>
            <a:ext cx="9860285" cy="45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80"/>
    </mc:Choice>
    <mc:Fallback xmlns="">
      <p:transition spd="slow" advTm="9068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72863" y="0"/>
            <a:ext cx="11540970" cy="5619565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EventObject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of event class hierarchy is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EventObject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in </a:t>
            </a:r>
            <a:r>
              <a:rPr lang="en-US" sz="28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endParaRPr lang="en-US" sz="28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superclass for all events.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is :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EventObject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object that generates this event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methods :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getSource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2403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84085" y="142042"/>
            <a:ext cx="11709647" cy="5877017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3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EventObject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getSource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:- returns the source of the event.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:- returns the string equivalent of the event.</a:t>
            </a:r>
          </a:p>
          <a:p>
            <a:pPr marL="0" indent="0">
              <a:buNone/>
              <a:defRPr/>
            </a:pP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AWTEvent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in </a:t>
            </a:r>
            <a:r>
              <a:rPr lang="en-US" sz="28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EventObject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the superclass of all AWT events that are handled by the delegation event model</a:t>
            </a:r>
          </a:p>
          <a:p>
            <a:pPr>
              <a:defRPr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: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AWTEvent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id)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source-&gt; where event is generated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id       -&gt; type of event</a:t>
            </a:r>
          </a:p>
          <a:p>
            <a:pPr>
              <a:defRPr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:-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</p:cSld>
  <p:clrMapOvr>
    <a:masterClrMapping/>
  </p:clrMapOvr>
  <p:transition spd="slow" advTm="3726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19597" y="26988"/>
            <a:ext cx="10830756" cy="5912173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sz="3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3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endParaRPr lang="en-US" sz="3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generated </a:t>
            </a:r>
          </a:p>
          <a:p>
            <a:pPr marL="640080" lvl="1">
              <a:buFont typeface="Arial" pitchFamily="34" charset="0"/>
              <a:buChar char="–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button is pressed</a:t>
            </a:r>
          </a:p>
          <a:p>
            <a:pPr marL="640080" lvl="1">
              <a:buFont typeface="Arial" pitchFamily="34" charset="0"/>
              <a:buChar char="–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item is double clicked</a:t>
            </a:r>
          </a:p>
          <a:p>
            <a:pPr marL="640080" lvl="1">
              <a:buFont typeface="Arial" pitchFamily="34" charset="0"/>
              <a:buChar char="–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menu item is selected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class performs some actions like this, it implement </a:t>
            </a:r>
            <a:r>
              <a:rPr lang="en-US" sz="28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>
              <a:defRPr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:</a:t>
            </a:r>
          </a:p>
          <a:p>
            <a:pPr marL="514350" indent="-514350">
              <a:buFont typeface="Arial" pitchFamily="34" charset="0"/>
              <a:buAutoNum type="arabicParenR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reference to the object that generated this event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type-&gt;type of the event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-command string associated with the event</a:t>
            </a:r>
          </a:p>
          <a:p>
            <a:pPr marL="0" indent="0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itchFamily="34" charset="0"/>
              <a:buAutoNum type="arabicParenR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5819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50415" y="0"/>
            <a:ext cx="11354540" cy="6027938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public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type, 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int  modifiers)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modifiers-indicates which modifier keys (ALT,CTRL OR SHIFT) were pressed when the event was generated</a:t>
            </a:r>
          </a:p>
          <a:p>
            <a:pPr>
              <a:defRPr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:-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getActionCommand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obtain the command name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a button is pressed, an </a:t>
            </a:r>
            <a:r>
              <a:rPr 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generated that has a command name equal to the label on that button.</a:t>
            </a:r>
          </a:p>
          <a:p>
            <a:pPr marL="57150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getModifiers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value that indicates which modifier keys were pressed.</a:t>
            </a:r>
          </a:p>
          <a:p>
            <a:pPr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45182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18" y="221942"/>
            <a:ext cx="10263028" cy="559293"/>
          </a:xfrm>
        </p:spPr>
        <p:txBody>
          <a:bodyPr/>
          <a:lstStyle/>
          <a:p>
            <a:pPr>
              <a:defRPr/>
            </a:pPr>
            <a:r>
              <a:rPr lang="en-IN" b="1" dirty="0"/>
              <a:t>4.InputEvent:</a:t>
            </a:r>
            <a:r>
              <a:rPr lang="en-IN" dirty="0"/>
              <a:t> 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30315" y="1091953"/>
            <a:ext cx="11292396" cy="4802820"/>
          </a:xfrm>
        </p:spPr>
        <p:txBody>
          <a:bodyPr/>
          <a:lstStyle/>
          <a:p>
            <a:pPr algn="just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altLang="en-US" sz="2400" b="1" dirty="0" err="1">
                <a:latin typeface="Times New Roman" pitchFamily="18" charset="0"/>
                <a:cs typeface="Times New Roman" pitchFamily="18" charset="0"/>
              </a:rPr>
              <a:t>InputEvent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 class extends from the </a:t>
            </a:r>
            <a:r>
              <a:rPr lang="en-IN" altLang="en-US" sz="2400" dirty="0" err="1">
                <a:latin typeface="Times New Roman" pitchFamily="18" charset="0"/>
                <a:cs typeface="Times New Roman" pitchFamily="18" charset="0"/>
              </a:rPr>
              <a:t>ComponentEvent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 class. </a:t>
            </a:r>
          </a:p>
          <a:p>
            <a:pPr algn="just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This event class handles all the component-level input events. </a:t>
            </a:r>
          </a:p>
          <a:p>
            <a:pPr algn="just"/>
            <a:r>
              <a:rPr lang="en-IN" altLang="en-US" sz="24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This class acts as a root class for all component-level input events.</a:t>
            </a:r>
          </a:p>
          <a:p>
            <a:pPr algn="just"/>
            <a:r>
              <a:rPr lang="en-IN" altLang="en-US" sz="2400" b="1" dirty="0"/>
              <a:t>Direct Known Subclasses: </a:t>
            </a:r>
            <a:r>
              <a:rPr lang="en-IN" altLang="en-US" sz="2400" dirty="0" err="1">
                <a:hlinkClick r:id="rId2"/>
              </a:rPr>
              <a:t>KeyEvent</a:t>
            </a:r>
            <a:r>
              <a:rPr lang="en-IN" altLang="en-US" sz="2400" dirty="0"/>
              <a:t>, </a:t>
            </a:r>
            <a:r>
              <a:rPr lang="en-IN" altLang="en-US" sz="2400" dirty="0" err="1">
                <a:hlinkClick r:id="rId3"/>
              </a:rPr>
              <a:t>MouseEvent</a:t>
            </a:r>
            <a:endParaRPr lang="en-I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1116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-1" y="71438"/>
            <a:ext cx="11816179" cy="5802678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types of mouse events: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by the following integer constants :</a:t>
            </a: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90412"/>
              </p:ext>
            </p:extLst>
          </p:nvPr>
        </p:nvGraphicFramePr>
        <p:xfrm>
          <a:off x="2782888" y="1728788"/>
          <a:ext cx="6553200" cy="4145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MOUSE_CLICKED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clicked the mouse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MOUSE_DRAGGED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dragged the mouse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MOUSE_ENTERED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mouse entered a component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MOUSE_EXITED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mouse exited from a component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MOUSE_MOVED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mouse moved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MOUSE_PRESSED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mouse was pressed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MOUSE_RELEASED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mouse was released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MOUSE_WHEEL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mouse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wheel was moved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35998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13065" y="221943"/>
            <a:ext cx="11727402" cy="5584054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subclass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Constructor:</a:t>
            </a:r>
          </a:p>
          <a:p>
            <a:pPr marL="457200" lvl="1" indent="0">
              <a:buNone/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long when,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modifiers,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clicks,Boolean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triggersPopup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is a reference to the component that generated the event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Type-&gt; the type of the event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When-&gt; the system time at which the mouse event occurred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Modifiers-&gt; which modifiers were pressed when a mouse event occurred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the co-ordinates of the mouse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Clicks-&gt; no of mouse clicks</a:t>
            </a:r>
          </a:p>
          <a:p>
            <a:pPr marL="640080" lvl="1"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triggersPopup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indicates if this event causes a pop-up menu to appear on this platform</a:t>
            </a:r>
          </a:p>
        </p:txBody>
      </p:sp>
    </p:spTree>
  </p:cSld>
  <p:clrMapOvr>
    <a:masterClrMapping/>
  </p:clrMapOvr>
  <p:transition spd="slow" advTm="5072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10718" y="266330"/>
            <a:ext cx="11881282" cy="5646198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Methods:</a:t>
            </a:r>
          </a:p>
          <a:p>
            <a:pPr marL="0" indent="0">
              <a:buNone/>
              <a:defRPr/>
            </a:pP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getX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x position of the event relative to the source component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algn="just">
              <a:spcBef>
                <a:spcPct val="0"/>
              </a:spcBef>
              <a:buNone/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public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y position of the event relative to the source component.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Point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getPoint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of the event relative to the source 	component.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4)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getClickCount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number of mouse clicks associated with this 	event.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public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isPopupTrigger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-457200" algn="just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whether or not this mouse event is the popup-menu trigger event for the platform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  <a:defRPr/>
            </a:pP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sz="180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23954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" y="180967"/>
            <a:ext cx="10334050" cy="626901"/>
          </a:xfrm>
        </p:spPr>
        <p:txBody>
          <a:bodyPr/>
          <a:lstStyle/>
          <a:p>
            <a:pPr>
              <a:defRPr/>
            </a:pPr>
            <a:r>
              <a:rPr lang="en-IN" b="1" dirty="0"/>
              <a:t>6.The </a:t>
            </a:r>
            <a:r>
              <a:rPr lang="en-IN" b="1" dirty="0" err="1"/>
              <a:t>KeyEvent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39698" y="914399"/>
            <a:ext cx="11754034" cy="455194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generated when keyboard input occurs. </a:t>
            </a:r>
          </a:p>
          <a:p>
            <a:pPr algn="just"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key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events,which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identified by these integer constants: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KEY_PRESSED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KEY_RELEASED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KEY_TYPED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two events are generated when any key is pressed or released. </a:t>
            </a:r>
          </a:p>
          <a:p>
            <a:pPr algn="just"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event occurs only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character is generated.</a:t>
            </a:r>
          </a:p>
          <a:p>
            <a:pPr algn="just">
              <a:defRPr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Remember, not all keypresses result in characters. For example, pressing SHIFT does not generate a character</a:t>
            </a:r>
          </a:p>
        </p:txBody>
      </p:sp>
    </p:spTree>
  </p:cSld>
  <p:clrMapOvr>
    <a:masterClrMapping/>
  </p:clrMapOvr>
  <p:transition spd="slow" advTm="32168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115888"/>
            <a:ext cx="9603275" cy="425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1" dirty="0"/>
              <a:t>The </a:t>
            </a:r>
            <a:r>
              <a:rPr lang="en-IN" b="1" dirty="0" err="1"/>
              <a:t>KeyEvent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1841" y="816745"/>
            <a:ext cx="11176985" cy="490935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b="1" u="sng" dirty="0"/>
              <a:t>CONSTRUCTOR</a:t>
            </a:r>
            <a:endParaRPr lang="en-IN" altLang="en-US" b="1" u="sng" dirty="0"/>
          </a:p>
          <a:p>
            <a:pPr algn="just">
              <a:defRPr/>
            </a:pPr>
            <a:r>
              <a:rPr lang="en-IN" altLang="en-US" sz="2400" b="1" dirty="0" err="1"/>
              <a:t>KeyEvent</a:t>
            </a:r>
            <a:r>
              <a:rPr lang="en-IN" altLang="en-US" sz="2400" b="1" dirty="0"/>
              <a:t>(Component </a:t>
            </a:r>
            <a:r>
              <a:rPr lang="en-IN" altLang="en-US" sz="2400" b="1" i="1" dirty="0" err="1"/>
              <a:t>src</a:t>
            </a:r>
            <a:r>
              <a:rPr lang="en-IN" altLang="en-US" sz="2400" b="1" dirty="0"/>
              <a:t>, </a:t>
            </a:r>
            <a:r>
              <a:rPr lang="en-IN" altLang="en-US" sz="2400" b="1" dirty="0" err="1"/>
              <a:t>int</a:t>
            </a:r>
            <a:r>
              <a:rPr lang="en-IN" altLang="en-US" sz="2400" b="1" dirty="0"/>
              <a:t> </a:t>
            </a:r>
            <a:r>
              <a:rPr lang="en-IN" altLang="en-US" sz="2400" b="1" i="1" dirty="0"/>
              <a:t>type</a:t>
            </a:r>
            <a:r>
              <a:rPr lang="en-IN" altLang="en-US" sz="2400" b="1" dirty="0"/>
              <a:t>, long </a:t>
            </a:r>
            <a:r>
              <a:rPr lang="en-IN" altLang="en-US" sz="2400" b="1" i="1" dirty="0"/>
              <a:t>when</a:t>
            </a:r>
            <a:r>
              <a:rPr lang="en-IN" altLang="en-US" sz="2400" b="1" dirty="0"/>
              <a:t>, </a:t>
            </a:r>
            <a:r>
              <a:rPr lang="en-IN" altLang="en-US" sz="2400" b="1" dirty="0" err="1"/>
              <a:t>int</a:t>
            </a:r>
            <a:r>
              <a:rPr lang="en-IN" altLang="en-US" sz="2400" b="1" dirty="0"/>
              <a:t> </a:t>
            </a:r>
            <a:r>
              <a:rPr lang="en-IN" altLang="en-US" sz="2400" b="1" i="1" dirty="0"/>
              <a:t>modifiers</a:t>
            </a:r>
            <a:r>
              <a:rPr lang="en-IN" altLang="en-US" sz="2400" b="1" dirty="0"/>
              <a:t>, </a:t>
            </a:r>
            <a:r>
              <a:rPr lang="en-IN" altLang="en-US" sz="2400" b="1" dirty="0" err="1"/>
              <a:t>int</a:t>
            </a:r>
            <a:r>
              <a:rPr lang="en-IN" altLang="en-US" sz="2400" b="1" dirty="0"/>
              <a:t> </a:t>
            </a:r>
            <a:r>
              <a:rPr lang="en-IN" altLang="en-US" sz="2400" b="1" i="1" dirty="0"/>
              <a:t>code</a:t>
            </a:r>
            <a:r>
              <a:rPr lang="en-IN" altLang="en-US" sz="2400" b="1" dirty="0"/>
              <a:t>, char </a:t>
            </a:r>
            <a:r>
              <a:rPr lang="en-IN" altLang="en-US" sz="2400" b="1" i="1" dirty="0" err="1"/>
              <a:t>ch</a:t>
            </a:r>
            <a:r>
              <a:rPr lang="en-IN" altLang="en-US" sz="2400" b="1" dirty="0"/>
              <a:t>)</a:t>
            </a:r>
          </a:p>
          <a:p>
            <a:pPr algn="just">
              <a:defRPr/>
            </a:pPr>
            <a:r>
              <a:rPr lang="en-IN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reference to the component that generated the event. </a:t>
            </a:r>
          </a:p>
          <a:p>
            <a:pPr algn="just"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the event is specified by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 </a:t>
            </a:r>
          </a:p>
          <a:p>
            <a:pPr algn="just"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time at which the key was pressed is passed in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when.</a:t>
            </a:r>
          </a:p>
          <a:p>
            <a:pPr algn="just">
              <a:defRPr/>
            </a:pP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indicates which modifiers were pressed when this key event occurred.</a:t>
            </a:r>
          </a:p>
          <a:p>
            <a:pPr algn="just"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virtual key code, such as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VK_UP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VK_A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forth, is passed in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algn="just"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 equivalent (if one exists) is passed in </a:t>
            </a:r>
            <a:r>
              <a:rPr lang="en-IN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3475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063750" y="4572000"/>
            <a:ext cx="7704138" cy="106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03" y="945913"/>
            <a:ext cx="817060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466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40" y="124288"/>
            <a:ext cx="10351805" cy="648069"/>
          </a:xfrm>
        </p:spPr>
        <p:txBody>
          <a:bodyPr/>
          <a:lstStyle/>
          <a:p>
            <a:pPr>
              <a:defRPr/>
            </a:pPr>
            <a:r>
              <a:rPr lang="en-IN" b="1" dirty="0"/>
              <a:t>The </a:t>
            </a:r>
            <a:r>
              <a:rPr lang="en-IN" b="1" dirty="0" err="1"/>
              <a:t>KeyEvent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14905" y="772357"/>
            <a:ext cx="11496581" cy="5132319"/>
          </a:xfrm>
        </p:spPr>
        <p:txBody>
          <a:bodyPr>
            <a:normAutofit/>
          </a:bodyPr>
          <a:lstStyle/>
          <a:p>
            <a:pPr algn="just"/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class defines several methods, but the most commonly used ones are</a:t>
            </a:r>
          </a:p>
          <a:p>
            <a:pPr algn="just"/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getKeyChar</a:t>
            </a:r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, which returns the character that was entered</a:t>
            </a:r>
          </a:p>
          <a:p>
            <a:pPr algn="just"/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getKeyCode</a:t>
            </a:r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, which returns the key code. </a:t>
            </a:r>
          </a:p>
          <a:p>
            <a:pPr algn="just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Their general forms are shown here:</a:t>
            </a:r>
          </a:p>
          <a:p>
            <a:pPr algn="just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IN" altLang="en-US" sz="2400" dirty="0" err="1">
                <a:latin typeface="Times New Roman" pitchFamily="18" charset="0"/>
                <a:cs typeface="Times New Roman" pitchFamily="18" charset="0"/>
              </a:rPr>
              <a:t>getKeyChar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just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IN" altLang="en-US" sz="2400" dirty="0" err="1">
                <a:latin typeface="Times New Roman" pitchFamily="18" charset="0"/>
                <a:cs typeface="Times New Roman" pitchFamily="18" charset="0"/>
              </a:rPr>
              <a:t>getKeyCode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( )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If no valid character is available, then </a:t>
            </a:r>
            <a:r>
              <a:rPr lang="en-IN" altLang="en-US" sz="2400" b="1" dirty="0" err="1">
                <a:latin typeface="Times New Roman" pitchFamily="18" charset="0"/>
                <a:cs typeface="Times New Roman" pitchFamily="18" charset="0"/>
              </a:rPr>
              <a:t>getKeyChar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CHAR_UNDEFINED</a:t>
            </a:r>
            <a:endParaRPr lang="en-I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21218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42043" y="0"/>
            <a:ext cx="11354540" cy="591343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6)Adjustment Event</a:t>
            </a:r>
          </a:p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It is generated by a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scroll bar</a:t>
            </a:r>
          </a:p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5 types:</a:t>
            </a: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80080"/>
              </p:ext>
            </p:extLst>
          </p:nvPr>
        </p:nvGraphicFramePr>
        <p:xfrm>
          <a:off x="1847850" y="1484313"/>
          <a:ext cx="7704138" cy="458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49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BLOCK_DECREMENT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 user clicked inside the scroll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bar to decrease its value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BLOCK_INCREMENT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 user clicked inside the scroll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bar to increase its value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TRACK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 slider was dragged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UNIT_DECREMENT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 button at the end of the scroll bar was clicked to decrease </a:t>
                      </a:r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its value[t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bottom arrow of a vertical scroll bar]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UNIT_INCREMENT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 button at the end of the scroll bar was clicked to increase its value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39038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42043" y="0"/>
            <a:ext cx="11354540" cy="591343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6)Adjustment Event</a:t>
            </a:r>
          </a:p>
          <a:p>
            <a:pPr marL="0" indent="0" eaLnBrk="1" hangingPunct="1">
              <a:buNone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8B546-1B0D-4967-BBD8-CF4CDF18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" y="944563"/>
            <a:ext cx="10829365" cy="47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83976"/>
      </p:ext>
    </p:extLst>
  </p:cSld>
  <p:clrMapOvr>
    <a:masterClrMapping/>
  </p:clrMapOvr>
  <p:transition spd="slow" advTm="39038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39697" y="0"/>
            <a:ext cx="11141476" cy="58681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sz="4500" b="1" u="sng" dirty="0">
                <a:latin typeface="Times New Roman" pitchFamily="18" charset="0"/>
                <a:cs typeface="Times New Roman" pitchFamily="18" charset="0"/>
              </a:rPr>
              <a:t>6)Adjustment Event</a:t>
            </a:r>
          </a:p>
          <a:p>
            <a:pPr marL="0" indent="0" eaLnBrk="1" hangingPunct="1">
              <a:buNone/>
            </a:pPr>
            <a:endParaRPr lang="en-US" altLang="en-US" sz="2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800" u="sng" dirty="0">
                <a:latin typeface="Times New Roman" pitchFamily="18" charset="0"/>
                <a:cs typeface="Times New Roman" pitchFamily="18" charset="0"/>
              </a:rPr>
              <a:t>Constructor :-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AdjustmentEvent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(Adjustable 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, int id, int type, int data)</a:t>
            </a:r>
          </a:p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-&gt; reference to the object that generated this event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id-&gt;ADJUSTMENT_VALUE_CHANGED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	type-&gt; type of the event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	data-&gt;associated data</a:t>
            </a:r>
          </a:p>
          <a:p>
            <a:pPr eaLnBrk="1" hangingPunct="1"/>
            <a:r>
              <a:rPr lang="en-US" altLang="en-US" sz="4000" u="sng" dirty="0">
                <a:latin typeface="Times New Roman" pitchFamily="18" charset="0"/>
                <a:cs typeface="Times New Roman" pitchFamily="18" charset="0"/>
              </a:rPr>
              <a:t>Methods :-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4000" dirty="0">
                <a:latin typeface="Times New Roman" pitchFamily="18" charset="0"/>
                <a:cs typeface="Times New Roman" pitchFamily="18" charset="0"/>
              </a:rPr>
              <a:t>	1) </a:t>
            </a:r>
            <a:r>
              <a:rPr lang="en-US" altLang="en-US" sz="2900" dirty="0">
                <a:latin typeface="Times New Roman" pitchFamily="18" charset="0"/>
                <a:cs typeface="Times New Roman" pitchFamily="18" charset="0"/>
              </a:rPr>
              <a:t>Adjustable </a:t>
            </a:r>
            <a:r>
              <a:rPr lang="en-US" altLang="en-US" sz="2900" dirty="0" err="1">
                <a:latin typeface="Times New Roman" pitchFamily="18" charset="0"/>
                <a:cs typeface="Times New Roman" pitchFamily="18" charset="0"/>
              </a:rPr>
              <a:t>getAdjustable</a:t>
            </a:r>
            <a:r>
              <a:rPr lang="en-US" altLang="en-US" sz="29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900" dirty="0">
                <a:latin typeface="Times New Roman" pitchFamily="18" charset="0"/>
                <a:cs typeface="Times New Roman" pitchFamily="18" charset="0"/>
              </a:rPr>
              <a:t>		returns the object that generated the event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900" dirty="0">
                <a:latin typeface="Times New Roman" pitchFamily="18" charset="0"/>
                <a:cs typeface="Times New Roman" pitchFamily="18" charset="0"/>
              </a:rPr>
              <a:t>	2) int </a:t>
            </a:r>
            <a:r>
              <a:rPr lang="en-US" altLang="en-US" sz="2900" dirty="0" err="1">
                <a:latin typeface="Times New Roman" pitchFamily="18" charset="0"/>
                <a:cs typeface="Times New Roman" pitchFamily="18" charset="0"/>
              </a:rPr>
              <a:t>getAdjustmentType</a:t>
            </a:r>
            <a:r>
              <a:rPr lang="en-US" altLang="en-US" sz="29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900" dirty="0">
                <a:latin typeface="Times New Roman" pitchFamily="18" charset="0"/>
                <a:cs typeface="Times New Roman" pitchFamily="18" charset="0"/>
              </a:rPr>
              <a:t>		returns the type of the adjustment event. It returns one of the constants defined by </a:t>
            </a:r>
            <a:r>
              <a:rPr lang="en-US" altLang="en-US" sz="2900" b="1" dirty="0" err="1">
                <a:latin typeface="Times New Roman" pitchFamily="18" charset="0"/>
                <a:cs typeface="Times New Roman" pitchFamily="18" charset="0"/>
              </a:rPr>
              <a:t>AdjustmentEvent</a:t>
            </a:r>
            <a:r>
              <a:rPr lang="en-US" altLang="en-US" sz="2900" dirty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eaLnBrk="1" hangingPunct="1">
              <a:buFont typeface="Arial" charset="0"/>
              <a:buNone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262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72862" y="0"/>
            <a:ext cx="10875146" cy="22050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7)</a:t>
            </a:r>
            <a:r>
              <a:rPr lang="en-US" altLang="en-US" sz="2800" b="1" u="sng" dirty="0" err="1">
                <a:latin typeface="Times New Roman" pitchFamily="18" charset="0"/>
                <a:cs typeface="Times New Roman" pitchFamily="18" charset="0"/>
              </a:rPr>
              <a:t>ComponentEvent</a:t>
            </a:r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ComponentEvent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is generated when the size, position or visibility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of a component is changed.</a:t>
            </a:r>
          </a:p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4 types:</a:t>
            </a: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32635"/>
              </p:ext>
            </p:extLst>
          </p:nvPr>
        </p:nvGraphicFramePr>
        <p:xfrm>
          <a:off x="772357" y="2420938"/>
          <a:ext cx="10351363" cy="349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36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L="91432" marR="91432" marT="45721" marB="45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</a:p>
                  </a:txBody>
                  <a:tcPr marL="91432" marR="91432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COMPONENT_HIDDEN</a:t>
                      </a:r>
                    </a:p>
                  </a:txBody>
                  <a:tcPr marL="91432" marR="91432" marT="45721" marB="45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 component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was hidden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57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COMPONENT_MOVED</a:t>
                      </a:r>
                    </a:p>
                  </a:txBody>
                  <a:tcPr marL="91432" marR="91432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 component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was moved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1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COMPONENT_RESIZED</a:t>
                      </a:r>
                    </a:p>
                  </a:txBody>
                  <a:tcPr marL="91432" marR="91432" marT="45721" marB="45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 component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was resized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COMPONENT_SHOWN</a:t>
                      </a:r>
                    </a:p>
                  </a:txBody>
                  <a:tcPr marL="91432" marR="91432" marT="45721" marB="45721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 component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became visible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3903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 altLang="en-US" dirty="0"/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635" y="124810"/>
            <a:ext cx="10324730" cy="6001305"/>
          </a:xfrm>
          <a:noFill/>
        </p:spPr>
      </p:pic>
    </p:spTree>
  </p:cSld>
  <p:clrMapOvr>
    <a:masterClrMapping/>
  </p:clrMapOvr>
  <p:transition spd="slow" advTm="65818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 alt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8" y="428626"/>
            <a:ext cx="915380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9218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37350" y="106532"/>
            <a:ext cx="11176987" cy="5566299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sz="2800" b="1" u="sng" dirty="0" err="1">
                <a:latin typeface="Times New Roman" pitchFamily="18" charset="0"/>
                <a:cs typeface="Times New Roman" pitchFamily="18" charset="0"/>
              </a:rPr>
              <a:t>ComponentEvent</a:t>
            </a:r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eaLnBrk="1" hangingPunct="1">
              <a:defRPr/>
            </a:pPr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Constructor: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ComponentEvent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(Component 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 type)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’ is the reference to the object that generated this event.</a:t>
            </a: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Type of event is specified by ‘type’.</a:t>
            </a:r>
          </a:p>
          <a:p>
            <a:pPr eaLnBrk="1" hangingPunct="1">
              <a:defRPr/>
            </a:pPr>
            <a:r>
              <a:rPr lang="en-US" altLang="en-US" sz="2800" u="sng" dirty="0">
                <a:latin typeface="Times New Roman" pitchFamily="18" charset="0"/>
                <a:cs typeface="Times New Roman" pitchFamily="18" charset="0"/>
              </a:rPr>
              <a:t>Methods :-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1) Component 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getComponent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()-returns the component that generated an event.</a:t>
            </a:r>
          </a:p>
        </p:txBody>
      </p:sp>
    </p:spTree>
  </p:cSld>
  <p:clrMapOvr>
    <a:masterClrMapping/>
  </p:clrMapOvr>
  <p:transition spd="slow" advTm="18125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03682" y="0"/>
            <a:ext cx="10804124" cy="589477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800" b="1" u="sng" dirty="0">
                <a:latin typeface="Times New Roman" pitchFamily="18" charset="0"/>
                <a:cs typeface="Times New Roman" pitchFamily="18" charset="0"/>
              </a:rPr>
              <a:t>8)Focus Event </a:t>
            </a:r>
          </a:p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Event is generated when a component gains or losses input focus.</a:t>
            </a:r>
          </a:p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2 types of events: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	FOCUS_LOST and FOCUS_GAINED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z="2800" u="sng" dirty="0">
                <a:latin typeface="Times New Roman" pitchFamily="18" charset="0"/>
                <a:cs typeface="Times New Roman" pitchFamily="18" charset="0"/>
              </a:rPr>
              <a:t>Constructors:</a:t>
            </a: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FocusEvent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(Component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, int type)</a:t>
            </a: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FocusEvent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(Component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src,int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type,boolean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temporaryFlag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FocusEvent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(Component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, int type,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temporaryFlag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, Component other)</a:t>
            </a: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34692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26129" y="0"/>
            <a:ext cx="10937288" cy="59746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en-US" sz="3600" b="1" u="sng" dirty="0">
                <a:latin typeface="Times New Roman" pitchFamily="18" charset="0"/>
                <a:cs typeface="Times New Roman" pitchFamily="18" charset="0"/>
              </a:rPr>
              <a:t>8)Focus Event </a:t>
            </a:r>
          </a:p>
          <a:p>
            <a:pPr eaLnBrk="1" hangingPunct="1">
              <a:buFont typeface="Arial" charset="0"/>
              <a:buNone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’ is the reference to the component that generated this event.</a:t>
            </a: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‘type’ is the type of event.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temporaryFlag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’ is set to true if the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FocusEvent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is temporary otherwise it is set to false. 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‘other’ which is involved in focus change, called the opposite component is passed in other.</a:t>
            </a: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u="sng" dirty="0">
                <a:latin typeface="Times New Roman" pitchFamily="18" charset="0"/>
                <a:cs typeface="Times New Roman" pitchFamily="18" charset="0"/>
              </a:rPr>
              <a:t>Methods:</a:t>
            </a: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Component 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getOppositeComponent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()-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The opposite component is returned.</a:t>
            </a: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isTemporary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()-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returns true if the change is temporary, otherwise it returns false.</a:t>
            </a:r>
          </a:p>
          <a:p>
            <a:pPr eaLnBrk="1" hangingPunct="1">
              <a:buFont typeface="Arial" charset="0"/>
              <a:buNone/>
            </a:pP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983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OBJECTIVES</a:t>
            </a:r>
            <a:endParaRPr lang="en-IN" altLang="en-US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/>
              <a:t>To introduce concept of event handling mechanisms in Java.</a:t>
            </a:r>
          </a:p>
          <a:p>
            <a:pPr eaLnBrk="1" hangingPunct="1"/>
            <a:r>
              <a:rPr lang="en-US" altLang="en-US" sz="3200" b="1" dirty="0"/>
              <a:t>To illustrate Delegation event model.</a:t>
            </a:r>
          </a:p>
          <a:p>
            <a:pPr eaLnBrk="1" hangingPunct="1"/>
            <a:r>
              <a:rPr lang="en-US" altLang="en-US" sz="3200" b="1" dirty="0"/>
              <a:t>To give an overview of Event classes and action listeners.</a:t>
            </a:r>
            <a:endParaRPr lang="en-IN" altLang="en-US" sz="3200" b="1" dirty="0"/>
          </a:p>
        </p:txBody>
      </p:sp>
    </p:spTree>
  </p:cSld>
  <p:clrMapOvr>
    <a:masterClrMapping/>
  </p:clrMapOvr>
  <p:transition spd="slow" advTm="12919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82" y="1"/>
            <a:ext cx="8997518" cy="6569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b="1" dirty="0"/>
              <a:t>9.The </a:t>
            </a:r>
            <a:r>
              <a:rPr lang="en-IN" b="1" dirty="0" err="1"/>
              <a:t>TextEvent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82" y="1125538"/>
            <a:ext cx="10972800" cy="4547293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this class describe text events. These are generated by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fields and text areas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characters are entered by a user or program.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 constructor for this class is shown here:</a:t>
            </a:r>
          </a:p>
          <a:p>
            <a:pPr marL="114300" indent="0">
              <a:buNone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TextEvent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4300" indent="0"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reference to the object that generated this event. </a:t>
            </a:r>
          </a:p>
          <a:p>
            <a:pPr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the event is specified by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1608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07" y="88777"/>
            <a:ext cx="10244831" cy="61255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10 </a:t>
            </a:r>
            <a:r>
              <a:rPr lang="en-IN" sz="4000" b="1" dirty="0" err="1"/>
              <a:t>WindowEvent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63" y="981077"/>
            <a:ext cx="10644326" cy="4968874"/>
          </a:xfrm>
        </p:spPr>
        <p:txBody>
          <a:bodyPr/>
          <a:lstStyle/>
          <a:p>
            <a:pPr algn="just">
              <a:defRPr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defines integer constants that can be used to identify them. </a:t>
            </a:r>
          </a:p>
          <a:p>
            <a:pPr marL="114300" indent="0" algn="just">
              <a:buNone/>
              <a:defRPr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constants and their meanings are shown here:</a:t>
            </a:r>
          </a:p>
          <a:p>
            <a:pPr marL="114300" indent="0" algn="just">
              <a:buNone/>
              <a:defRPr/>
            </a:pPr>
            <a:endParaRPr lang="en-IN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58" y="2050742"/>
            <a:ext cx="8114191" cy="389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642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7655"/>
            <a:ext cx="9603275" cy="624658"/>
          </a:xfrm>
        </p:spPr>
        <p:txBody>
          <a:bodyPr/>
          <a:lstStyle/>
          <a:p>
            <a:pPr>
              <a:defRPr/>
            </a:pPr>
            <a:r>
              <a:rPr lang="en-IN" b="1" dirty="0"/>
              <a:t>11.The </a:t>
            </a:r>
            <a:r>
              <a:rPr lang="en-IN" b="1" dirty="0" err="1"/>
              <a:t>ItemEvent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03682" y="722312"/>
            <a:ext cx="10724225" cy="4879498"/>
          </a:xfrm>
        </p:spPr>
        <p:txBody>
          <a:bodyPr/>
          <a:lstStyle/>
          <a:p>
            <a:pPr algn="just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altLang="en-US" sz="2400" b="1" dirty="0" err="1">
                <a:latin typeface="Times New Roman" pitchFamily="18" charset="0"/>
                <a:cs typeface="Times New Roman" pitchFamily="18" charset="0"/>
              </a:rPr>
              <a:t>ItemEvent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is generated when a check box or a list item is clicked or when a checkable menu item is selected or deselected. </a:t>
            </a:r>
          </a:p>
          <a:p>
            <a:pPr algn="just"/>
            <a:r>
              <a:rPr lang="en-IN" altLang="en-US" sz="2400" b="1" dirty="0" err="1">
                <a:latin typeface="Times New Roman" pitchFamily="18" charset="0"/>
                <a:cs typeface="Times New Roman" pitchFamily="18" charset="0"/>
              </a:rPr>
              <a:t>ItemEvent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defines one integer constant, 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ITEM_STATE_CHANGED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, that signifies a change of state.</a:t>
            </a:r>
          </a:p>
          <a:p>
            <a:pPr algn="just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There are two types of item events, which are identified by the following integer constants:</a:t>
            </a:r>
          </a:p>
          <a:p>
            <a:pPr algn="just"/>
            <a:endParaRPr lang="en-I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61" y="3844771"/>
            <a:ext cx="616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3119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0"/>
            <a:ext cx="9603275" cy="612559"/>
          </a:xfrm>
        </p:spPr>
        <p:txBody>
          <a:bodyPr/>
          <a:lstStyle/>
          <a:p>
            <a:pPr>
              <a:defRPr/>
            </a:pPr>
            <a:r>
              <a:rPr lang="en-IN" b="1" dirty="0"/>
              <a:t>11.The </a:t>
            </a:r>
            <a:r>
              <a:rPr lang="en-IN" b="1" dirty="0" err="1"/>
              <a:t>ItemEvent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612560"/>
            <a:ext cx="11407806" cy="5015884"/>
          </a:xfrm>
        </p:spPr>
        <p:txBody>
          <a:bodyPr>
            <a:normAutofit fontScale="92500"/>
          </a:bodyPr>
          <a:lstStyle/>
          <a:p>
            <a:pPr algn="just">
              <a:defRPr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this constructor:</a:t>
            </a:r>
          </a:p>
          <a:p>
            <a:pPr algn="just">
              <a:defRPr/>
            </a:pP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ItemEvent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ItemSelectable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Object 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defRPr/>
            </a:pP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reference to the component that generated this event. For example, this might be a list or choice element. </a:t>
            </a:r>
          </a:p>
          <a:p>
            <a:pPr algn="just"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the event is specified by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pPr algn="just"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item that generated the item event is passed in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state of that item is in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  <a:p>
            <a:pPr algn="just"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can be used to obtain a reference to the item that generated an event.</a:t>
            </a:r>
          </a:p>
          <a:p>
            <a:pPr algn="just">
              <a:defRPr/>
            </a:pP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IN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</p:spTree>
  </p:cSld>
  <p:clrMapOvr>
    <a:masterClrMapping/>
  </p:clrMapOvr>
  <p:transition spd="slow" advTm="2560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115887"/>
            <a:ext cx="9603275" cy="541062"/>
          </a:xfrm>
        </p:spPr>
        <p:txBody>
          <a:bodyPr/>
          <a:lstStyle/>
          <a:p>
            <a:pPr>
              <a:defRPr/>
            </a:pPr>
            <a:r>
              <a:rPr lang="en-IN" b="1" dirty="0"/>
              <a:t>11.The </a:t>
            </a:r>
            <a:r>
              <a:rPr lang="en-IN" b="1" dirty="0" err="1"/>
              <a:t>ItemEvent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88273" y="958787"/>
            <a:ext cx="11407806" cy="4864963"/>
          </a:xfrm>
        </p:spPr>
        <p:txBody>
          <a:bodyPr>
            <a:normAutofit lnSpcReduction="10000"/>
          </a:bodyPr>
          <a:lstStyle/>
          <a:p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altLang="en-US" sz="2400" b="1" dirty="0" err="1">
                <a:latin typeface="Times New Roman" pitchFamily="18" charset="0"/>
                <a:cs typeface="Times New Roman" pitchFamily="18" charset="0"/>
              </a:rPr>
              <a:t>getItemSelectable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method can be used to obtain a reference to the </a:t>
            </a:r>
            <a:r>
              <a:rPr lang="en-IN" altLang="en-US" sz="2400" b="1" dirty="0" err="1">
                <a:latin typeface="Times New Roman" pitchFamily="18" charset="0"/>
                <a:cs typeface="Times New Roman" pitchFamily="18" charset="0"/>
              </a:rPr>
              <a:t>ItemSelectable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object that generated an event.</a:t>
            </a:r>
          </a:p>
          <a:p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 Its general form is shown here:</a:t>
            </a:r>
          </a:p>
          <a:p>
            <a:r>
              <a:rPr lang="en-IN" altLang="en-US" sz="24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ItemSelectable</a:t>
            </a:r>
            <a:r>
              <a:rPr lang="en-IN" alt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24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getItemSelectable</a:t>
            </a:r>
            <a:r>
              <a:rPr lang="en-IN" alt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Lists and choices are examples of user interface elements that implement the </a:t>
            </a:r>
            <a:r>
              <a:rPr lang="en-IN" altLang="en-US" sz="2400" b="1" dirty="0" err="1">
                <a:latin typeface="Times New Roman" pitchFamily="18" charset="0"/>
                <a:cs typeface="Times New Roman" pitchFamily="18" charset="0"/>
              </a:rPr>
              <a:t>ItemSelectable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interface.</a:t>
            </a:r>
          </a:p>
          <a:p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altLang="en-US" sz="2400" b="1" dirty="0" err="1">
                <a:latin typeface="Times New Roman" pitchFamily="18" charset="0"/>
                <a:cs typeface="Times New Roman" pitchFamily="18" charset="0"/>
              </a:rPr>
              <a:t>getStateChange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method returns the state change (that is, 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SELECTED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DESELECTED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) for the event.</a:t>
            </a:r>
          </a:p>
          <a:p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 It is shown here:</a:t>
            </a:r>
          </a:p>
          <a:p>
            <a:r>
              <a:rPr lang="en-IN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IN" alt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getStateChange</a:t>
            </a:r>
            <a:r>
              <a:rPr lang="en-IN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IN" altLang="en-US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17205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48" y="168676"/>
            <a:ext cx="8944252" cy="39949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1" dirty="0"/>
              <a:t>12.The </a:t>
            </a:r>
            <a:r>
              <a:rPr lang="en-IN" b="1" dirty="0" err="1"/>
              <a:t>ContainerEvent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061" y="908050"/>
            <a:ext cx="11023830" cy="4977845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ContainerEvent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generated when a component is added to or removed from a container.</a:t>
            </a:r>
          </a:p>
          <a:p>
            <a:pPr algn="just"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container events. </a:t>
            </a:r>
          </a:p>
          <a:p>
            <a:pPr algn="just"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ContainerEvent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defines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that   can be used to identify them: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COMPONENT_ADDED    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COMPONENT_REMOVED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ContainerEvent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subclass of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ComponentEvent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has this constructor:</a:t>
            </a:r>
          </a:p>
          <a:p>
            <a:pPr marL="114300" indent="0" algn="just">
              <a:buNone/>
              <a:defRPr/>
            </a:pPr>
            <a:r>
              <a:rPr lang="fr-F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ContainerEvent</a:t>
            </a:r>
            <a:r>
              <a:rPr lang="fr-F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(Component </a:t>
            </a:r>
            <a:r>
              <a:rPr lang="fr-FR" sz="24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fr-F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fr-F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Component </a:t>
            </a:r>
            <a:r>
              <a:rPr lang="fr-FR" sz="24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fr-F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reference to the container that generated this event. The type of the event is specified by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component that has been added to or removed from the container is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57367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7939"/>
            <a:ext cx="9603275" cy="68452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CONTAINERS AND COMPONENTS</a:t>
            </a:r>
            <a:endParaRPr lang="en-IN" sz="4000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6084" name="AutoShape 2" descr="GUI Programming - Java Programming Tutorial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6085" name="AutoShape 4" descr="GUI Programming - Java Programming Tutorial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70" y="872331"/>
            <a:ext cx="993146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7256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160338"/>
            <a:ext cx="9603275" cy="7185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CONTAINERS AND COMPONENTS</a:t>
            </a:r>
            <a:endParaRPr lang="en-IN" sz="4000" dirty="0"/>
          </a:p>
        </p:txBody>
      </p:sp>
      <p:sp>
        <p:nvSpPr>
          <p:cNvPr id="47107" name="AutoShape 2" descr="GUI Programming - Java Programming Tutorial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7108" name="AutoShape 4" descr="GUI Programming - Java Programming Tutorial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pic>
        <p:nvPicPr>
          <p:cNvPr id="471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2772" y="925497"/>
            <a:ext cx="8993079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224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1"/>
            <a:ext cx="9603275" cy="710214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CONTAINERS AND COMPONENTS</a:t>
            </a:r>
            <a:endParaRPr lang="en-IN" sz="4000" dirty="0"/>
          </a:p>
        </p:txBody>
      </p:sp>
      <p:pic>
        <p:nvPicPr>
          <p:cNvPr id="481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49" y="985422"/>
            <a:ext cx="8710905" cy="50359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4149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24" y="0"/>
            <a:ext cx="9987821" cy="719091"/>
          </a:xfrm>
        </p:spPr>
        <p:txBody>
          <a:bodyPr/>
          <a:lstStyle/>
          <a:p>
            <a:pPr>
              <a:defRPr/>
            </a:pPr>
            <a:r>
              <a:rPr lang="en-IN" b="1" dirty="0"/>
              <a:t>12.The </a:t>
            </a:r>
            <a:r>
              <a:rPr lang="en-IN" b="1" dirty="0" err="1"/>
              <a:t>ContainerEvent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35006" y="798989"/>
            <a:ext cx="11452194" cy="4953741"/>
          </a:xfrm>
        </p:spPr>
        <p:txBody>
          <a:bodyPr>
            <a:norm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obtain a reference to the container that generated this event by using the </a:t>
            </a:r>
            <a:r>
              <a:rPr lang="en-IN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getContainer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, shown here: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</a:t>
            </a:r>
            <a:r>
              <a:rPr lang="en-IN" altLang="en-US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getContainer</a:t>
            </a:r>
            <a:r>
              <a:rPr lang="en-IN" alt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getChild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returns a reference to the component that was added to or removed from the container. Its general form is shown here:</a:t>
            </a:r>
          </a:p>
          <a:p>
            <a:r>
              <a:rPr lang="en-IN" alt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IN" altLang="en-US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getChild</a:t>
            </a:r>
            <a:r>
              <a:rPr lang="en-IN" alt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</p:spTree>
  </p:cSld>
  <p:clrMapOvr>
    <a:masterClrMapping/>
  </p:clrMapOvr>
  <p:transition spd="slow" advTm="1526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28474" y="177553"/>
            <a:ext cx="10972800" cy="5761608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is fundamental to Java programming because it is integral to the creation of applets and other types of GUI-based programs.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event handling is at the core of successful applet programming.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handled events are those </a:t>
            </a:r>
          </a:p>
          <a:p>
            <a:pPr marL="640080" lvl="1">
              <a:buFont typeface="Arial" pitchFamily="34" charset="0"/>
              <a:buChar char="–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mouse</a:t>
            </a:r>
          </a:p>
          <a:p>
            <a:pPr marL="640080" lvl="1">
              <a:buFont typeface="Arial" pitchFamily="34" charset="0"/>
              <a:buChar char="–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  <a:p>
            <a:pPr marL="640080" lvl="1">
              <a:buFont typeface="Arial" pitchFamily="34" charset="0"/>
              <a:buChar char="–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 controls like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buttons,dropdown,radiobutons,checkboxes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are supported by a number of packages, </a:t>
            </a:r>
          </a:p>
          <a:p>
            <a:pPr marL="114300" indent="0">
              <a:buNone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including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java.awt, and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10158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02" y="124287"/>
            <a:ext cx="8846598" cy="5859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sz="4000" b="1" dirty="0"/>
              <a:t>Steps involved in event handling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27" y="1196977"/>
            <a:ext cx="10848513" cy="4085238"/>
          </a:xfrm>
        </p:spPr>
        <p:txBody>
          <a:bodyPr/>
          <a:lstStyle/>
          <a:p>
            <a:pPr marL="571500" indent="-457200" algn="just">
              <a:buFont typeface="+mj-lt"/>
              <a:buAutoNum type="arabicPeriod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clicks the button and the event is generated.</a:t>
            </a:r>
          </a:p>
          <a:p>
            <a:pPr marL="571500" indent="-457200" algn="just">
              <a:buFont typeface="+mj-lt"/>
              <a:buAutoNum type="arabicPeriod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object of concerned event class is created automatically and information about the source and the event get populated with in same object.</a:t>
            </a:r>
          </a:p>
          <a:p>
            <a:pPr marL="571500" indent="-457200" algn="just">
              <a:buFont typeface="+mj-lt"/>
              <a:buAutoNum type="arabicPeriod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object is forwarded to the method of registered listener class.</a:t>
            </a:r>
          </a:p>
          <a:p>
            <a:pPr marL="571500" indent="-457200" algn="just">
              <a:buFont typeface="+mj-lt"/>
              <a:buAutoNum type="arabicPeriod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is now get executed and returns.</a:t>
            </a:r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  <p:transition spd="slow" advTm="79862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41033" y="0"/>
            <a:ext cx="9269767" cy="571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altLang="en-US" b="1" dirty="0"/>
              <a:t>Event Listener Interfaces(</a:t>
            </a:r>
            <a:r>
              <a:rPr lang="en-IN" altLang="en-US" sz="2400" b="1" dirty="0" err="1"/>
              <a:t>java.awt.event</a:t>
            </a:r>
            <a:r>
              <a:rPr lang="en-IN" altLang="en-US" sz="2400" b="1" dirty="0"/>
              <a:t>)</a:t>
            </a:r>
            <a:endParaRPr lang="en-IN" alt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76" y="707994"/>
            <a:ext cx="10488705" cy="515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2632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4" y="0"/>
            <a:ext cx="8944484" cy="63919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1" dirty="0"/>
              <a:t>Important Event Classes and Interface</a:t>
            </a:r>
            <a:br>
              <a:rPr lang="en-IN" dirty="0"/>
            </a:br>
            <a:endParaRPr lang="en-IN" dirty="0"/>
          </a:p>
        </p:txBody>
      </p:sp>
      <p:sp>
        <p:nvSpPr>
          <p:cNvPr id="522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9" y="735689"/>
            <a:ext cx="9676382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6648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629" y="62144"/>
            <a:ext cx="8278659" cy="55041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1" dirty="0"/>
              <a:t>Important Event Classes and Interface</a:t>
            </a:r>
            <a:br>
              <a:rPr lang="en-IN" dirty="0"/>
            </a:br>
            <a:endParaRPr lang="en-IN" dirty="0"/>
          </a:p>
        </p:txBody>
      </p:sp>
      <p:sp>
        <p:nvSpPr>
          <p:cNvPr id="532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6" y="878936"/>
            <a:ext cx="10605247" cy="510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1228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1"/>
            <a:ext cx="9603275" cy="3728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CONCLUSION</a:t>
            </a:r>
            <a:endParaRPr lang="en-IN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1502689" y="1125538"/>
            <a:ext cx="9603275" cy="4724846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IN" altLang="en-US" sz="2400" dirty="0"/>
              <a:t>Event handling is fundamental to Java programming because it is integral to the creation of applets and</a:t>
            </a:r>
          </a:p>
          <a:p>
            <a:pPr eaLnBrk="1" hangingPunct="1">
              <a:buFont typeface="Arial" charset="0"/>
              <a:buNone/>
            </a:pPr>
            <a:r>
              <a:rPr lang="en-IN" altLang="en-US" sz="2400" dirty="0"/>
              <a:t>	other types of GUI-based programs.</a:t>
            </a:r>
          </a:p>
          <a:p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The Delegation Event Model has the following key participants namely:</a:t>
            </a:r>
          </a:p>
          <a:p>
            <a:r>
              <a:rPr lang="en-IN" altLang="en-US" sz="2800" b="1" u="sng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IN" altLang="en-US" sz="2800" u="sng" dirty="0">
                <a:latin typeface="Times New Roman" pitchFamily="18" charset="0"/>
                <a:cs typeface="Times New Roman" pitchFamily="18" charset="0"/>
              </a:rPr>
              <a:t> -</a:t>
            </a:r>
          </a:p>
          <a:p>
            <a:pPr>
              <a:buFont typeface="Wingdings" pitchFamily="2" charset="2"/>
              <a:buChar char="ü"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The source is an object on which event occurs.</a:t>
            </a:r>
          </a:p>
          <a:p>
            <a:r>
              <a:rPr lang="en-IN" altLang="en-US" sz="2800" b="1" u="sng" dirty="0">
                <a:latin typeface="Times New Roman" pitchFamily="18" charset="0"/>
                <a:cs typeface="Times New Roman" pitchFamily="18" charset="0"/>
              </a:rPr>
              <a:t>Listener</a:t>
            </a:r>
            <a:r>
              <a:rPr lang="en-IN" altLang="en-US" sz="2800" u="sng" dirty="0">
                <a:latin typeface="Times New Roman" pitchFamily="18" charset="0"/>
                <a:cs typeface="Times New Roman" pitchFamily="18" charset="0"/>
              </a:rPr>
              <a:t> - </a:t>
            </a:r>
          </a:p>
          <a:p>
            <a:pPr>
              <a:buFont typeface="Wingdings" pitchFamily="2" charset="2"/>
              <a:buChar char="Ø"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It is also known as event handler.</a:t>
            </a:r>
          </a:p>
          <a:p>
            <a:pPr>
              <a:buFont typeface="Wingdings" pitchFamily="2" charset="2"/>
              <a:buChar char="Ø"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Listener is responsible for generating response to an event. </a:t>
            </a:r>
          </a:p>
          <a:p>
            <a:pPr>
              <a:buFont typeface="Wingdings" pitchFamily="2" charset="2"/>
              <a:buChar char="ü"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IN" altLang="en-US" sz="2400" dirty="0"/>
          </a:p>
          <a:p>
            <a:pPr eaLnBrk="1" hangingPunct="1">
              <a:buFont typeface="Arial" charset="0"/>
              <a:buNone/>
            </a:pPr>
            <a:endParaRPr lang="en-IN" altLang="en-US" sz="2400" dirty="0"/>
          </a:p>
          <a:p>
            <a:endParaRPr lang="en-IN" altLang="en-US" dirty="0"/>
          </a:p>
        </p:txBody>
      </p:sp>
    </p:spTree>
  </p:cSld>
  <p:clrMapOvr>
    <a:masterClrMapping/>
  </p:clrMapOvr>
  <p:transition spd="slow" advTm="2623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399495" y="0"/>
            <a:ext cx="11611992" cy="5930283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MODEL</a:t>
            </a:r>
          </a:p>
          <a:p>
            <a:pPr algn="just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delegation event model</a:t>
            </a:r>
          </a:p>
          <a:p>
            <a:pPr algn="just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standard and consistent mechanisms to generate and process events.</a:t>
            </a:r>
          </a:p>
          <a:p>
            <a:pPr algn="just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an event and sends it to one or more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listeners.</a:t>
            </a:r>
          </a:p>
          <a:p>
            <a:pPr algn="just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simply waits until it receives an event.</a:t>
            </a:r>
          </a:p>
          <a:p>
            <a:pPr algn="just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received, the listener processes the event and then returns.</a:t>
            </a:r>
          </a:p>
          <a:p>
            <a:pPr algn="just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Adv:- the application logic that processes events is cleanly  separated from the user interface logic that generate those events.</a:t>
            </a:r>
          </a:p>
          <a:p>
            <a:pPr algn="just"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interface element is able to “delegate” the processing of an event to a separate piece of code.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8927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9" y="71021"/>
            <a:ext cx="8606901" cy="5060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b="1" dirty="0"/>
              <a:t>The Delegation Event Model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56949" y="836614"/>
            <a:ext cx="11265762" cy="4774073"/>
          </a:xfrm>
        </p:spPr>
        <p:txBody>
          <a:bodyPr>
            <a:normAutofit fontScale="92500" lnSpcReduction="20000"/>
          </a:bodyPr>
          <a:lstStyle/>
          <a:p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The Delegation Event Model has the following key participants namely:</a:t>
            </a:r>
          </a:p>
          <a:p>
            <a:r>
              <a:rPr lang="en-IN" altLang="en-US" sz="2400" b="1" u="sng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IN" altLang="en-US" sz="2400" u="sng" dirty="0">
                <a:latin typeface="Times New Roman" pitchFamily="18" charset="0"/>
                <a:cs typeface="Times New Roman" pitchFamily="18" charset="0"/>
              </a:rPr>
              <a:t> -</a:t>
            </a:r>
          </a:p>
          <a:p>
            <a:pPr>
              <a:buFont typeface="Wingdings" pitchFamily="2" charset="2"/>
              <a:buChar char="ü"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 source is an object on which event occurs. </a:t>
            </a:r>
          </a:p>
          <a:p>
            <a:pPr>
              <a:buFont typeface="Wingdings" pitchFamily="2" charset="2"/>
              <a:buChar char="ü"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Source is responsible for providing information of the occurred event to it's handler.</a:t>
            </a:r>
          </a:p>
          <a:p>
            <a:pPr>
              <a:buFont typeface="Wingdings" pitchFamily="2" charset="2"/>
              <a:buChar char="ü"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 Java provide as with classes for source object.</a:t>
            </a:r>
          </a:p>
          <a:p>
            <a:r>
              <a:rPr lang="en-IN" altLang="en-US" sz="2400" b="1" u="sng" dirty="0">
                <a:latin typeface="Times New Roman" pitchFamily="18" charset="0"/>
                <a:cs typeface="Times New Roman" pitchFamily="18" charset="0"/>
              </a:rPr>
              <a:t>Listener</a:t>
            </a:r>
            <a:r>
              <a:rPr lang="en-IN" altLang="en-US" sz="2400" u="sng" dirty="0">
                <a:latin typeface="Times New Roman" pitchFamily="18" charset="0"/>
                <a:cs typeface="Times New Roman" pitchFamily="18" charset="0"/>
              </a:rPr>
              <a:t> - </a:t>
            </a:r>
          </a:p>
          <a:p>
            <a:pPr>
              <a:buFont typeface="Wingdings" pitchFamily="2" charset="2"/>
              <a:buChar char="Ø"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It is also known as event handler.</a:t>
            </a:r>
          </a:p>
          <a:p>
            <a:pPr>
              <a:buFont typeface="Wingdings" pitchFamily="2" charset="2"/>
              <a:buChar char="Ø"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Listener is responsible for generating response to an event. </a:t>
            </a:r>
          </a:p>
          <a:p>
            <a:pPr>
              <a:buFont typeface="Wingdings" pitchFamily="2" charset="2"/>
              <a:buChar char="Ø"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 listener is also an object and it waits until it receives an event.</a:t>
            </a:r>
          </a:p>
          <a:p>
            <a:pPr>
              <a:buFont typeface="Wingdings" pitchFamily="2" charset="2"/>
              <a:buChar char="Ø"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 Once the event is received , the listener process the event and then returns.</a:t>
            </a:r>
          </a:p>
          <a:p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4444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620000" cy="11255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MODEL</a:t>
            </a:r>
            <a:b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48070" y="1104900"/>
            <a:ext cx="10377996" cy="478099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listeners must register with a source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to receive an event notification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Benefit  :-  Notifications are sent only to listeners that want to receive them</a:t>
            </a:r>
          </a:p>
          <a:p>
            <a:pPr marL="114300" indent="0">
              <a:buNone/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IN" altLang="en-US" dirty="0"/>
          </a:p>
        </p:txBody>
      </p:sp>
      <p:pic>
        <p:nvPicPr>
          <p:cNvPr id="8196" name="Picture 3" descr="E:\MERIN\VISAT\IC\event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49" y="2707864"/>
            <a:ext cx="6167437" cy="292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958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3" y="115888"/>
            <a:ext cx="10147177" cy="70085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MODEL</a:t>
            </a:r>
            <a:b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93" y="1065319"/>
            <a:ext cx="10937290" cy="456312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defRPr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delegation event model, </a:t>
            </a:r>
            <a:r>
              <a:rPr lang="en-IN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listeners must register with a source in order to receive an event notification.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provides an important benefit: notifications are sent only to listeners that want to receive them.</a:t>
            </a:r>
          </a:p>
          <a:p>
            <a:pPr algn="just" eaLnBrk="1" hangingPunct="1">
              <a:defRPr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a more efficient way to handle events than the design used by the old Java 1.0 approach. </a:t>
            </a:r>
          </a:p>
          <a:p>
            <a:pPr algn="just" eaLnBrk="1" hangingPunct="1">
              <a:defRPr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Previously, an event was propagated up the containment hierarchy until it was handled by a component. </a:t>
            </a:r>
          </a:p>
          <a:p>
            <a:pPr algn="just" eaLnBrk="1" hangingPunct="1">
              <a:defRPr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required components to receive events that they did not process, and it wasted valuable time. </a:t>
            </a:r>
          </a:p>
          <a:p>
            <a:pPr algn="just" eaLnBrk="1" hangingPunct="1">
              <a:defRPr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delegation event model eliminates this overhead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9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IN" sz="1800" b="1" dirty="0"/>
          </a:p>
        </p:txBody>
      </p:sp>
    </p:spTree>
  </p:cSld>
  <p:clrMapOvr>
    <a:masterClrMapping/>
  </p:clrMapOvr>
  <p:transition spd="slow" advTm="56698"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1659</TotalTime>
  <Words>2999</Words>
  <Application>Microsoft Office PowerPoint</Application>
  <PresentationFormat>Widescreen</PresentationFormat>
  <Paragraphs>352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Century Gothic</vt:lpstr>
      <vt:lpstr>Times New Roman</vt:lpstr>
      <vt:lpstr>Wingdings</vt:lpstr>
      <vt:lpstr>Gallery</vt:lpstr>
      <vt:lpstr>CST 205 OOP MODULE  4 EVENT HANDLING-PART 1</vt:lpstr>
      <vt:lpstr> </vt:lpstr>
      <vt:lpstr>PowerPoint Presentation</vt:lpstr>
      <vt:lpstr>OBJECTIVES</vt:lpstr>
      <vt:lpstr>PowerPoint Presentation</vt:lpstr>
      <vt:lpstr>PowerPoint Presentation</vt:lpstr>
      <vt:lpstr>The Delegation Event Model</vt:lpstr>
      <vt:lpstr>EVENT MODEL </vt:lpstr>
      <vt:lpstr>EVENT MODEL </vt:lpstr>
      <vt:lpstr>PowerPoint Presentation</vt:lpstr>
      <vt:lpstr>PowerPoint Presentation</vt:lpstr>
      <vt:lpstr>Event Source Examples</vt:lpstr>
      <vt:lpstr>Event Source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4.InputEvent: </vt:lpstr>
      <vt:lpstr>PowerPoint Presentation</vt:lpstr>
      <vt:lpstr>PowerPoint Presentation</vt:lpstr>
      <vt:lpstr>PowerPoint Presentation</vt:lpstr>
      <vt:lpstr>6.The KeyEvent Class</vt:lpstr>
      <vt:lpstr>The KeyEvent Class</vt:lpstr>
      <vt:lpstr>The KeyEvent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9.The TextEvent Class</vt:lpstr>
      <vt:lpstr>10 WindowEvent</vt:lpstr>
      <vt:lpstr>11.The ItemEvent Class</vt:lpstr>
      <vt:lpstr>11.The ItemEvent Class</vt:lpstr>
      <vt:lpstr>11.The ItemEvent Class</vt:lpstr>
      <vt:lpstr>12.The ContainerEvent Class</vt:lpstr>
      <vt:lpstr>CONTAINERS AND COMPONENTS</vt:lpstr>
      <vt:lpstr>CONTAINERS AND COMPONENTS</vt:lpstr>
      <vt:lpstr>CONTAINERS AND COMPONENTS</vt:lpstr>
      <vt:lpstr>12.The ContainerEvent Class</vt:lpstr>
      <vt:lpstr>Steps involved in event handling </vt:lpstr>
      <vt:lpstr>Event Listener Interfaces(java.awt.event)</vt:lpstr>
      <vt:lpstr>Important Event Classes and Interface </vt:lpstr>
      <vt:lpstr>Important Event Classes and Interface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 Mery George Toc H</dc:creator>
  <cp:lastModifiedBy>Mithu Mery George Toc H</cp:lastModifiedBy>
  <cp:revision>30</cp:revision>
  <dcterms:created xsi:type="dcterms:W3CDTF">2020-11-01T17:13:59Z</dcterms:created>
  <dcterms:modified xsi:type="dcterms:W3CDTF">2022-01-21T05:02:06Z</dcterms:modified>
</cp:coreProperties>
</file>