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media/image10.jpeg" ContentType="image/jpe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420F9B5-C2CF-42CB-852D-DA6C67EF8B9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311760" y="126648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C642A1CD-29BF-4152-8548-DA83B04F57A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5"/>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68F7276B-242C-4FFF-9ECC-5C73FCE79F3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p:nvPr>
        </p:nvSpPr>
        <p:spPr>
          <a:xfrm>
            <a:off x="31176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3"/>
          <p:cNvSpPr>
            <a:spLocks noGrp="1"/>
          </p:cNvSpPr>
          <p:nvPr>
            <p:ph/>
          </p:nvPr>
        </p:nvSpPr>
        <p:spPr>
          <a:xfrm>
            <a:off x="319248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4"/>
          <p:cNvSpPr>
            <a:spLocks noGrp="1"/>
          </p:cNvSpPr>
          <p:nvPr>
            <p:ph/>
          </p:nvPr>
        </p:nvSpPr>
        <p:spPr>
          <a:xfrm>
            <a:off x="607320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 name="PlaceHolder 5"/>
          <p:cNvSpPr>
            <a:spLocks noGrp="1"/>
          </p:cNvSpPr>
          <p:nvPr>
            <p:ph/>
          </p:nvPr>
        </p:nvSpPr>
        <p:spPr>
          <a:xfrm>
            <a:off x="31176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5" name="PlaceHolder 6"/>
          <p:cNvSpPr>
            <a:spLocks noGrp="1"/>
          </p:cNvSpPr>
          <p:nvPr>
            <p:ph/>
          </p:nvPr>
        </p:nvSpPr>
        <p:spPr>
          <a:xfrm>
            <a:off x="319248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 name="PlaceHolder 7"/>
          <p:cNvSpPr>
            <a:spLocks noGrp="1"/>
          </p:cNvSpPr>
          <p:nvPr>
            <p:ph/>
          </p:nvPr>
        </p:nvSpPr>
        <p:spPr>
          <a:xfrm>
            <a:off x="607320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FDFCF413-9B2B-434A-B4E1-19A041B3633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F250FD3-783A-43DA-9E73-B2798D9C774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9FCA0729-4A5D-452B-961E-11BDABF70C0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311760" y="1266480"/>
            <a:ext cx="852012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B68A458A-9F48-4DB4-889A-212B91DC293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3BE923A7-427D-46CC-B5A8-4EBA29173B0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A1F3ED50-A767-4679-B91C-8B2B77424F4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6C06898E-7050-4D60-86B5-65A57CCF932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52ED9826-AD28-40CA-AA39-EB5A2AD06A7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B79AA186-742D-4FC0-B4E6-99C75A0EDC3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4"/>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616ABC80-0BAA-49AE-BC33-5E5C208C6AD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23D12728-3E3B-460A-BCAB-BD246304CC3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3" name="PlaceHolder 2"/>
          <p:cNvSpPr>
            <a:spLocks noGrp="1"/>
          </p:cNvSpPr>
          <p:nvPr>
            <p:ph/>
          </p:nvPr>
        </p:nvSpPr>
        <p:spPr>
          <a:xfrm>
            <a:off x="311760" y="126648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3"/>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D5AFE524-42F5-4797-84ED-A17B258EE87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5"/>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545D1CC0-769F-439A-ACF6-2005087DE08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1" name="PlaceHolder 2"/>
          <p:cNvSpPr>
            <a:spLocks noGrp="1"/>
          </p:cNvSpPr>
          <p:nvPr>
            <p:ph/>
          </p:nvPr>
        </p:nvSpPr>
        <p:spPr>
          <a:xfrm>
            <a:off x="31176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 name="PlaceHolder 3"/>
          <p:cNvSpPr>
            <a:spLocks noGrp="1"/>
          </p:cNvSpPr>
          <p:nvPr>
            <p:ph/>
          </p:nvPr>
        </p:nvSpPr>
        <p:spPr>
          <a:xfrm>
            <a:off x="319248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3" name="PlaceHolder 4"/>
          <p:cNvSpPr>
            <a:spLocks noGrp="1"/>
          </p:cNvSpPr>
          <p:nvPr>
            <p:ph/>
          </p:nvPr>
        </p:nvSpPr>
        <p:spPr>
          <a:xfrm>
            <a:off x="607320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 name="PlaceHolder 5"/>
          <p:cNvSpPr>
            <a:spLocks noGrp="1"/>
          </p:cNvSpPr>
          <p:nvPr>
            <p:ph/>
          </p:nvPr>
        </p:nvSpPr>
        <p:spPr>
          <a:xfrm>
            <a:off x="31176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 name="PlaceHolder 6"/>
          <p:cNvSpPr>
            <a:spLocks noGrp="1"/>
          </p:cNvSpPr>
          <p:nvPr>
            <p:ph/>
          </p:nvPr>
        </p:nvSpPr>
        <p:spPr>
          <a:xfrm>
            <a:off x="319248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7"/>
          <p:cNvSpPr>
            <a:spLocks noGrp="1"/>
          </p:cNvSpPr>
          <p:nvPr>
            <p:ph/>
          </p:nvPr>
        </p:nvSpPr>
        <p:spPr>
          <a:xfrm>
            <a:off x="607320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6BE8F614-0AAF-4C6F-BE1E-F123CFE5DEA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71B174BB-D39E-4AFE-9B7C-F4DC44E3D82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subTitle"/>
          </p:nvPr>
        </p:nvSpPr>
        <p:spPr>
          <a:xfrm>
            <a:off x="311760" y="1266480"/>
            <a:ext cx="8520120" cy="3302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EF24D9BE-B548-4208-B5CB-F874EA6A25C7}"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311760" y="1266480"/>
            <a:ext cx="852012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3"/>
          </p:nvPr>
        </p:nvSpPr>
        <p:spPr/>
        <p:txBody>
          <a:bodyPr/>
          <a:p>
            <a:fld id="{2F3CB729-4FEF-48C0-8C28-94BAC009090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8"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CFB5268C-CA3D-4A46-9FF3-BBFE6E17871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3"/>
          </p:nvPr>
        </p:nvSpPr>
        <p:spPr/>
        <p:txBody>
          <a:bodyPr/>
          <a:p>
            <a:fld id="{5250F60A-8A34-4848-A411-76A102562E1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311760" y="1266480"/>
            <a:ext cx="852012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A5E182F3-B5E0-4404-A951-DCEAF2850A4A}"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11760" y="444960"/>
            <a:ext cx="8520120" cy="327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E7CC907B-EE5B-4508-9458-17C044EAB87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2"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3"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A71A4B88-CB8A-4B35-938D-C782A20129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7"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4"/>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C837BA33-BEB8-4BB0-949F-8F4B1A49A27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4"/>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57BAB747-F49F-4D58-B453-0FBE659CCE42}"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p:nvPr>
        </p:nvSpPr>
        <p:spPr>
          <a:xfrm>
            <a:off x="311760" y="126648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3"/>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EA5F197A-66C6-4E34-8B99-9B8868D1E8E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7"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5"/>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3"/>
          </p:nvPr>
        </p:nvSpPr>
        <p:spPr/>
        <p:txBody>
          <a:bodyPr/>
          <a:p>
            <a:fld id="{F08ED199-3ED0-4159-81EC-7212B99E5B97}"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p:nvPr>
        </p:nvSpPr>
        <p:spPr>
          <a:xfrm>
            <a:off x="31176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3" name="PlaceHolder 3"/>
          <p:cNvSpPr>
            <a:spLocks noGrp="1"/>
          </p:cNvSpPr>
          <p:nvPr>
            <p:ph/>
          </p:nvPr>
        </p:nvSpPr>
        <p:spPr>
          <a:xfrm>
            <a:off x="319248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4" name="PlaceHolder 4"/>
          <p:cNvSpPr>
            <a:spLocks noGrp="1"/>
          </p:cNvSpPr>
          <p:nvPr>
            <p:ph/>
          </p:nvPr>
        </p:nvSpPr>
        <p:spPr>
          <a:xfrm>
            <a:off x="6073200" y="126648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5" name="PlaceHolder 5"/>
          <p:cNvSpPr>
            <a:spLocks noGrp="1"/>
          </p:cNvSpPr>
          <p:nvPr>
            <p:ph/>
          </p:nvPr>
        </p:nvSpPr>
        <p:spPr>
          <a:xfrm>
            <a:off x="31176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6"/>
          <p:cNvSpPr>
            <a:spLocks noGrp="1"/>
          </p:cNvSpPr>
          <p:nvPr>
            <p:ph/>
          </p:nvPr>
        </p:nvSpPr>
        <p:spPr>
          <a:xfrm>
            <a:off x="319248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 name="PlaceHolder 7"/>
          <p:cNvSpPr>
            <a:spLocks noGrp="1"/>
          </p:cNvSpPr>
          <p:nvPr>
            <p:ph/>
          </p:nvPr>
        </p:nvSpPr>
        <p:spPr>
          <a:xfrm>
            <a:off x="6073200" y="2991600"/>
            <a:ext cx="274320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3"/>
          </p:nvPr>
        </p:nvSpPr>
        <p:spPr/>
        <p:txBody>
          <a:bodyPr/>
          <a:p>
            <a:fld id="{2F294426-D7DC-407E-AA59-B6E3A129FA3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B5FCB272-7F3B-4CDA-9601-4BD022A6734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C1CA4564-5EFE-4FA8-BCBD-339787CC7EF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6CAF8934-2FEA-4EC6-B312-3CA8A13663D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67784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31176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A1279397-A195-4B52-A977-22A4FFDE543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11760" y="1266480"/>
            <a:ext cx="4157640" cy="330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4"/>
          <p:cNvSpPr>
            <a:spLocks noGrp="1"/>
          </p:cNvSpPr>
          <p:nvPr>
            <p:ph/>
          </p:nvPr>
        </p:nvSpPr>
        <p:spPr>
          <a:xfrm>
            <a:off x="4677840" y="299160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10A07CBD-A9EF-4F8E-AD44-5336F027E08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31176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7840" y="1266480"/>
            <a:ext cx="415764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311760" y="2991600"/>
            <a:ext cx="8520120" cy="15750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FA6C550D-FF6C-4C69-BD77-500FEF67EF8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196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4400" y="1021680"/>
            <a:ext cx="7136280" cy="152640"/>
            <a:chOff x="1004400" y="1021680"/>
            <a:chExt cx="7136280" cy="152640"/>
          </a:xfrm>
        </p:grpSpPr>
        <p:sp>
          <p:nvSpPr>
            <p:cNvPr id="3" name="Google Shape;13;p2"/>
            <p:cNvSpPr/>
            <p:nvPr/>
          </p:nvSpPr>
          <p:spPr>
            <a:xfrm rot="10800000">
              <a:off x="1004400" y="102132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4400" y="11736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6280" cy="153000"/>
            <a:chOff x="1004040" y="3969000"/>
            <a:chExt cx="7136280" cy="153000"/>
          </a:xfrm>
        </p:grpSpPr>
        <p:sp>
          <p:nvSpPr>
            <p:cNvPr id="6" name="Google Shape;16;p2"/>
            <p:cNvSpPr/>
            <p:nvPr/>
          </p:nvSpPr>
          <p:spPr>
            <a:xfrm>
              <a:off x="1004040" y="4121640"/>
              <a:ext cx="713628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628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1004040" y="1751760"/>
            <a:ext cx="7136280" cy="1022040"/>
          </a:xfrm>
          <a:prstGeom prst="rect">
            <a:avLst/>
          </a:prstGeom>
          <a:noFill/>
          <a:ln w="0">
            <a:noFill/>
          </a:ln>
        </p:spPr>
        <p:txBody>
          <a:bodyPr tIns="91440" bIns="91440" anchor="b">
            <a:noAutofit/>
          </a:bodyPr>
          <a:p>
            <a:r>
              <a:rPr b="0" lang="en-IN" sz="5400" spc="-1" strike="noStrike">
                <a:solidFill>
                  <a:srgbClr val="000000"/>
                </a:solidFill>
                <a:latin typeface="Arial"/>
              </a:rPr>
              <a:t>Click to edit the title text </a:t>
            </a:r>
            <a:r>
              <a:rPr b="0" lang="en-IN" sz="5400" spc="-1" strike="noStrike">
                <a:solidFill>
                  <a:srgbClr val="000000"/>
                </a:solidFill>
                <a:latin typeface="Arial"/>
              </a:rPr>
              <a:t>format</a:t>
            </a:r>
            <a:endParaRPr b="0" lang="en-IN" sz="5400" spc="-1" strike="noStrike">
              <a:solidFill>
                <a:srgbClr val="000000"/>
              </a:solidFill>
              <a:latin typeface="Arial"/>
            </a:endParaRPr>
          </a:p>
        </p:txBody>
      </p:sp>
      <p:sp>
        <p:nvSpPr>
          <p:cNvPr id="9"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9E97CB06-FEAC-4A80-8B6D-3CEE5AF2E803}" type="slidenum">
              <a:rPr b="0" lang="en" sz="1000" spc="-1" strike="noStrike">
                <a:solidFill>
                  <a:srgbClr val="695d46"/>
                </a:solidFill>
                <a:latin typeface="Open Sans"/>
                <a:ea typeface="Open Sans"/>
              </a:rPr>
              <a:t>36</a:t>
            </a:fld>
            <a:endParaRPr b="0" lang="en-IN" sz="1000" spc="-1" strike="noStrike">
              <a:latin typeface="Times New Roman"/>
            </a:endParaRPr>
          </a:p>
        </p:txBody>
      </p:sp>
      <p:sp>
        <p:nvSpPr>
          <p:cNvPr id="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5045760"/>
            <a:ext cx="9143640" cy="9756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r>
              <a:rPr b="0" lang="en-IN" sz="3600" spc="-1" strike="noStrike">
                <a:solidFill>
                  <a:srgbClr val="000000"/>
                </a:solidFill>
                <a:latin typeface="Arial"/>
              </a:rPr>
              <a:t>Cl</a:t>
            </a:r>
            <a:r>
              <a:rPr b="0" lang="en-IN" sz="3600" spc="-1" strike="noStrike">
                <a:solidFill>
                  <a:srgbClr val="000000"/>
                </a:solidFill>
                <a:latin typeface="Arial"/>
              </a:rPr>
              <a:t>ic</a:t>
            </a:r>
            <a:r>
              <a:rPr b="0" lang="en-IN" sz="3600" spc="-1" strike="noStrike">
                <a:solidFill>
                  <a:srgbClr val="000000"/>
                </a:solidFill>
                <a:latin typeface="Arial"/>
              </a:rPr>
              <a:t>k </a:t>
            </a:r>
            <a:r>
              <a:rPr b="0" lang="en-IN" sz="3600" spc="-1" strike="noStrike">
                <a:solidFill>
                  <a:srgbClr val="000000"/>
                </a:solidFill>
                <a:latin typeface="Arial"/>
              </a:rPr>
              <a:t>to </a:t>
            </a:r>
            <a:r>
              <a:rPr b="0" lang="en-IN" sz="3600" spc="-1" strike="noStrike">
                <a:solidFill>
                  <a:srgbClr val="000000"/>
                </a:solidFill>
                <a:latin typeface="Arial"/>
              </a:rPr>
              <a:t>e</a:t>
            </a:r>
            <a:r>
              <a:rPr b="0" lang="en-IN" sz="3600" spc="-1" strike="noStrike">
                <a:solidFill>
                  <a:srgbClr val="000000"/>
                </a:solidFill>
                <a:latin typeface="Arial"/>
              </a:rPr>
              <a:t>di</a:t>
            </a:r>
            <a:r>
              <a:rPr b="0" lang="en-IN" sz="3600" spc="-1" strike="noStrike">
                <a:solidFill>
                  <a:srgbClr val="000000"/>
                </a:solidFill>
                <a:latin typeface="Arial"/>
              </a:rPr>
              <a:t>t </a:t>
            </a:r>
            <a:r>
              <a:rPr b="0" lang="en-IN" sz="3600" spc="-1" strike="noStrike">
                <a:solidFill>
                  <a:srgbClr val="000000"/>
                </a:solidFill>
                <a:latin typeface="Arial"/>
              </a:rPr>
              <a:t>th</a:t>
            </a:r>
            <a:r>
              <a:rPr b="0" lang="en-IN" sz="3600" spc="-1" strike="noStrike">
                <a:solidFill>
                  <a:srgbClr val="000000"/>
                </a:solidFill>
                <a:latin typeface="Arial"/>
              </a:rPr>
              <a:t>e </a:t>
            </a:r>
            <a:r>
              <a:rPr b="0" lang="en-IN" sz="3600" spc="-1" strike="noStrike">
                <a:solidFill>
                  <a:srgbClr val="000000"/>
                </a:solidFill>
                <a:latin typeface="Arial"/>
              </a:rPr>
              <a:t>titl</a:t>
            </a:r>
            <a:r>
              <a:rPr b="0" lang="en-IN" sz="3600" spc="-1" strike="noStrike">
                <a:solidFill>
                  <a:srgbClr val="000000"/>
                </a:solidFill>
                <a:latin typeface="Arial"/>
              </a:rPr>
              <a:t>e </a:t>
            </a:r>
            <a:r>
              <a:rPr b="0" lang="en-IN" sz="3600" spc="-1" strike="noStrike">
                <a:solidFill>
                  <a:srgbClr val="000000"/>
                </a:solidFill>
                <a:latin typeface="Arial"/>
              </a:rPr>
              <a:t>te</a:t>
            </a:r>
            <a:r>
              <a:rPr b="0" lang="en-IN" sz="3600" spc="-1" strike="noStrike">
                <a:solidFill>
                  <a:srgbClr val="000000"/>
                </a:solidFill>
                <a:latin typeface="Arial"/>
              </a:rPr>
              <a:t>xt </a:t>
            </a:r>
            <a:r>
              <a:rPr b="0" lang="en-IN" sz="3600" spc="-1" strike="noStrike">
                <a:solidFill>
                  <a:srgbClr val="000000"/>
                </a:solidFill>
                <a:latin typeface="Arial"/>
              </a:rPr>
              <a:t>fo</a:t>
            </a:r>
            <a:r>
              <a:rPr b="0" lang="en-IN" sz="3600" spc="-1" strike="noStrike">
                <a:solidFill>
                  <a:srgbClr val="000000"/>
                </a:solidFill>
                <a:latin typeface="Arial"/>
              </a:rPr>
              <a:t>r</a:t>
            </a:r>
            <a:r>
              <a:rPr b="0" lang="en-IN" sz="3600" spc="-1" strike="noStrike">
                <a:solidFill>
                  <a:srgbClr val="000000"/>
                </a:solidFill>
                <a:latin typeface="Arial"/>
              </a:rPr>
              <a:t>m</a:t>
            </a:r>
            <a:r>
              <a:rPr b="0" lang="en-IN" sz="3600" spc="-1" strike="noStrike">
                <a:solidFill>
                  <a:srgbClr val="000000"/>
                </a:solidFill>
                <a:latin typeface="Arial"/>
              </a:rPr>
              <a:t>at</a:t>
            </a:r>
            <a:endParaRPr b="0" lang="en-IN" sz="3600" spc="-1" strike="noStrike">
              <a:solidFill>
                <a:srgbClr val="000000"/>
              </a:solidFill>
              <a:latin typeface="Arial"/>
            </a:endParaRPr>
          </a:p>
        </p:txBody>
      </p:sp>
      <p:sp>
        <p:nvSpPr>
          <p:cNvPr id="49" name="PlaceHolder 2"/>
          <p:cNvSpPr>
            <a:spLocks noGrp="1"/>
          </p:cNvSpPr>
          <p:nvPr>
            <p:ph type="body"/>
          </p:nvPr>
        </p:nvSpPr>
        <p:spPr>
          <a:xfrm>
            <a:off x="311760" y="1266480"/>
            <a:ext cx="8520120" cy="330228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0"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45ED834F-DB6C-4A07-8B1B-519296517CCF}" type="slidenum">
              <a:rPr b="0" lang="en" sz="1000" spc="-1" strike="noStrike">
                <a:solidFill>
                  <a:srgbClr val="695d46"/>
                </a:solidFill>
                <a:latin typeface="Open Sans"/>
                <a:ea typeface="Open Sans"/>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Google Shape;46;p9"/>
          <p:cNvSpPr/>
          <p:nvPr/>
        </p:nvSpPr>
        <p:spPr>
          <a:xfrm>
            <a:off x="4572000" y="0"/>
            <a:ext cx="4571640" cy="5143320"/>
          </a:xfrm>
          <a:prstGeom prst="rect">
            <a:avLst/>
          </a:prstGeom>
          <a:solidFill>
            <a:schemeClr val="accent3"/>
          </a:solidFill>
          <a:ln w="0">
            <a:noFill/>
          </a:ln>
        </p:spPr>
        <p:style>
          <a:lnRef idx="0"/>
          <a:fillRef idx="0"/>
          <a:effectRef idx="0"/>
          <a:fontRef idx="minor"/>
        </p:style>
      </p:sp>
      <p:sp>
        <p:nvSpPr>
          <p:cNvPr id="88" name="Google Shape;47;p9"/>
          <p:cNvSpPr/>
          <p:nvPr/>
        </p:nvSpPr>
        <p:spPr>
          <a:xfrm>
            <a:off x="5029560" y="4495680"/>
            <a:ext cx="468000" cy="360"/>
          </a:xfrm>
          <a:custGeom>
            <a:avLst/>
            <a:gdLst/>
            <a:ahLst/>
            <a:rect l="l" t="t" r="r" b="b"/>
            <a:pathLst>
              <a:path w="21600" h="21600">
                <a:moveTo>
                  <a:pt x="0" y="0"/>
                </a:moveTo>
                <a:lnTo>
                  <a:pt x="21600" y="21600"/>
                </a:lnTo>
              </a:path>
            </a:pathLst>
          </a:custGeom>
          <a:noFill/>
          <a:ln w="19050">
            <a:solidFill>
              <a:srgbClr val="ffffff"/>
            </a:solidFill>
            <a:round/>
          </a:ln>
        </p:spPr>
        <p:style>
          <a:lnRef idx="0"/>
          <a:fillRef idx="0"/>
          <a:effectRef idx="0"/>
          <a:fontRef idx="minor"/>
        </p:style>
      </p:sp>
      <p:sp>
        <p:nvSpPr>
          <p:cNvPr id="89" name="PlaceHolder 1"/>
          <p:cNvSpPr>
            <a:spLocks noGrp="1"/>
          </p:cNvSpPr>
          <p:nvPr>
            <p:ph type="title"/>
          </p:nvPr>
        </p:nvSpPr>
        <p:spPr>
          <a:xfrm>
            <a:off x="265680" y="1039680"/>
            <a:ext cx="4044960" cy="1675440"/>
          </a:xfrm>
          <a:prstGeom prst="rect">
            <a:avLst/>
          </a:prstGeom>
          <a:noFill/>
          <a:ln w="0">
            <a:noFill/>
          </a:ln>
        </p:spPr>
        <p:txBody>
          <a:bodyPr tIns="91440" bIns="91440" anchor="b">
            <a:noAutofit/>
          </a:bodyPr>
          <a:p>
            <a:r>
              <a:rPr b="0" lang="en-IN" sz="4200" spc="-1" strike="noStrike">
                <a:solidFill>
                  <a:srgbClr val="000000"/>
                </a:solidFill>
                <a:latin typeface="Arial"/>
              </a:rPr>
              <a:t>C</a:t>
            </a:r>
            <a:r>
              <a:rPr b="0" lang="en-IN" sz="4200" spc="-1" strike="noStrike">
                <a:solidFill>
                  <a:srgbClr val="000000"/>
                </a:solidFill>
                <a:latin typeface="Arial"/>
              </a:rPr>
              <a:t>li</a:t>
            </a:r>
            <a:r>
              <a:rPr b="0" lang="en-IN" sz="4200" spc="-1" strike="noStrike">
                <a:solidFill>
                  <a:srgbClr val="000000"/>
                </a:solidFill>
                <a:latin typeface="Arial"/>
              </a:rPr>
              <a:t>c</a:t>
            </a:r>
            <a:r>
              <a:rPr b="0" lang="en-IN" sz="4200" spc="-1" strike="noStrike">
                <a:solidFill>
                  <a:srgbClr val="000000"/>
                </a:solidFill>
                <a:latin typeface="Arial"/>
              </a:rPr>
              <a:t>k </a:t>
            </a:r>
            <a:r>
              <a:rPr b="0" lang="en-IN" sz="4200" spc="-1" strike="noStrike">
                <a:solidFill>
                  <a:srgbClr val="000000"/>
                </a:solidFill>
                <a:latin typeface="Arial"/>
              </a:rPr>
              <a:t>to </a:t>
            </a:r>
            <a:r>
              <a:rPr b="0" lang="en-IN" sz="4200" spc="-1" strike="noStrike">
                <a:solidFill>
                  <a:srgbClr val="000000"/>
                </a:solidFill>
                <a:latin typeface="Arial"/>
              </a:rPr>
              <a:t>e</a:t>
            </a:r>
            <a:r>
              <a:rPr b="0" lang="en-IN" sz="4200" spc="-1" strike="noStrike">
                <a:solidFill>
                  <a:srgbClr val="000000"/>
                </a:solidFill>
                <a:latin typeface="Arial"/>
              </a:rPr>
              <a:t>di</a:t>
            </a:r>
            <a:r>
              <a:rPr b="0" lang="en-IN" sz="4200" spc="-1" strike="noStrike">
                <a:solidFill>
                  <a:srgbClr val="000000"/>
                </a:solidFill>
                <a:latin typeface="Arial"/>
              </a:rPr>
              <a:t>t </a:t>
            </a:r>
            <a:r>
              <a:rPr b="0" lang="en-IN" sz="4200" spc="-1" strike="noStrike">
                <a:solidFill>
                  <a:srgbClr val="000000"/>
                </a:solidFill>
                <a:latin typeface="Arial"/>
              </a:rPr>
              <a:t>th</a:t>
            </a:r>
            <a:r>
              <a:rPr b="0" lang="en-IN" sz="4200" spc="-1" strike="noStrike">
                <a:solidFill>
                  <a:srgbClr val="000000"/>
                </a:solidFill>
                <a:latin typeface="Arial"/>
              </a:rPr>
              <a:t>e </a:t>
            </a:r>
            <a:r>
              <a:rPr b="0" lang="en-IN" sz="4200" spc="-1" strike="noStrike">
                <a:solidFill>
                  <a:srgbClr val="000000"/>
                </a:solidFill>
                <a:latin typeface="Arial"/>
              </a:rPr>
              <a:t>tit</a:t>
            </a:r>
            <a:r>
              <a:rPr b="0" lang="en-IN" sz="4200" spc="-1" strike="noStrike">
                <a:solidFill>
                  <a:srgbClr val="000000"/>
                </a:solidFill>
                <a:latin typeface="Arial"/>
              </a:rPr>
              <a:t>le </a:t>
            </a:r>
            <a:r>
              <a:rPr b="0" lang="en-IN" sz="4200" spc="-1" strike="noStrike">
                <a:solidFill>
                  <a:srgbClr val="000000"/>
                </a:solidFill>
                <a:latin typeface="Arial"/>
              </a:rPr>
              <a:t>te</a:t>
            </a:r>
            <a:r>
              <a:rPr b="0" lang="en-IN" sz="4200" spc="-1" strike="noStrike">
                <a:solidFill>
                  <a:srgbClr val="000000"/>
                </a:solidFill>
                <a:latin typeface="Arial"/>
              </a:rPr>
              <a:t>xt </a:t>
            </a:r>
            <a:r>
              <a:rPr b="0" lang="en-IN" sz="4200" spc="-1" strike="noStrike">
                <a:solidFill>
                  <a:srgbClr val="000000"/>
                </a:solidFill>
                <a:latin typeface="Arial"/>
              </a:rPr>
              <a:t>fo</a:t>
            </a:r>
            <a:r>
              <a:rPr b="0" lang="en-IN" sz="4200" spc="-1" strike="noStrike">
                <a:solidFill>
                  <a:srgbClr val="000000"/>
                </a:solidFill>
                <a:latin typeface="Arial"/>
              </a:rPr>
              <a:t>r</a:t>
            </a:r>
            <a:r>
              <a:rPr b="0" lang="en-IN" sz="4200" spc="-1" strike="noStrike">
                <a:solidFill>
                  <a:srgbClr val="000000"/>
                </a:solidFill>
                <a:latin typeface="Arial"/>
              </a:rPr>
              <a:t>m</a:t>
            </a:r>
            <a:r>
              <a:rPr b="0" lang="en-IN" sz="4200" spc="-1" strike="noStrike">
                <a:solidFill>
                  <a:srgbClr val="000000"/>
                </a:solidFill>
                <a:latin typeface="Arial"/>
              </a:rPr>
              <a:t>at</a:t>
            </a:r>
            <a:endParaRPr b="0" lang="en-IN" sz="4200" spc="-1" strike="noStrike">
              <a:solidFill>
                <a:srgbClr val="000000"/>
              </a:solidFill>
              <a:latin typeface="Arial"/>
            </a:endParaRPr>
          </a:p>
        </p:txBody>
      </p:sp>
      <p:sp>
        <p:nvSpPr>
          <p:cNvPr id="90" name="PlaceHolder 2"/>
          <p:cNvSpPr>
            <a:spLocks noGrp="1"/>
          </p:cNvSpPr>
          <p:nvPr>
            <p:ph type="body"/>
          </p:nvPr>
        </p:nvSpPr>
        <p:spPr>
          <a:xfrm>
            <a:off x="4939560" y="724320"/>
            <a:ext cx="3836520" cy="369468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1" name="PlaceHolder 3"/>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ffffff"/>
                </a:solidFill>
                <a:latin typeface="Open Sans"/>
                <a:ea typeface="Open Sans"/>
              </a:defRPr>
            </a:lvl1pPr>
          </a:lstStyle>
          <a:p>
            <a:pPr algn="r">
              <a:lnSpc>
                <a:spcPct val="100000"/>
              </a:lnSpc>
              <a:buNone/>
              <a:tabLst>
                <a:tab algn="l" pos="0"/>
              </a:tabLst>
            </a:pPr>
            <a:fld id="{8D97D212-76A9-47E4-94B1-B1AE9FABCA77}" type="slidenum">
              <a:rPr b="0" lang="en" sz="1000" spc="-1" strike="noStrike">
                <a:solidFill>
                  <a:srgbClr val="ffffff"/>
                </a:solidFill>
                <a:latin typeface="Open Sans"/>
                <a:ea typeface="Open Sans"/>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004040" y="1751760"/>
            <a:ext cx="7136280" cy="1022040"/>
          </a:xfrm>
          <a:prstGeom prst="rect">
            <a:avLst/>
          </a:prstGeom>
          <a:noFill/>
          <a:ln w="0">
            <a:noFill/>
          </a:ln>
        </p:spPr>
        <p:txBody>
          <a:bodyPr tIns="91440" bIns="91440" anchor="b">
            <a:noAutofit/>
          </a:bodyPr>
          <a:p>
            <a:pPr algn="ctr">
              <a:lnSpc>
                <a:spcPct val="100000"/>
              </a:lnSpc>
              <a:buNone/>
            </a:pPr>
            <a:r>
              <a:rPr b="1" lang="en-US" sz="5400" spc="-1" strike="noStrike">
                <a:solidFill>
                  <a:srgbClr val="ef6c00"/>
                </a:solidFill>
                <a:latin typeface="PT Sans Narrow"/>
                <a:ea typeface="PT Sans Narrow"/>
              </a:rPr>
              <a:t>C</a:t>
            </a:r>
            <a:r>
              <a:rPr b="1" lang="en-US" sz="5400" spc="-1" strike="noStrike">
                <a:solidFill>
                  <a:srgbClr val="ef6c00"/>
                </a:solidFill>
                <a:latin typeface="PT Sans Narrow"/>
                <a:ea typeface="PT Sans Narrow"/>
              </a:rPr>
              <a:t>S</a:t>
            </a:r>
            <a:r>
              <a:rPr b="1" lang="en-US" sz="5400" spc="-1" strike="noStrike">
                <a:solidFill>
                  <a:srgbClr val="ef6c00"/>
                </a:solidFill>
                <a:latin typeface="PT Sans Narrow"/>
                <a:ea typeface="PT Sans Narrow"/>
              </a:rPr>
              <a:t>T </a:t>
            </a:r>
            <a:r>
              <a:rPr b="1" lang="en-US" sz="5400" spc="-1" strike="noStrike">
                <a:solidFill>
                  <a:srgbClr val="ef6c00"/>
                </a:solidFill>
                <a:latin typeface="PT Sans Narrow"/>
                <a:ea typeface="PT Sans Narrow"/>
              </a:rPr>
              <a:t>2</a:t>
            </a:r>
            <a:r>
              <a:rPr b="1" lang="en-US" sz="5400" spc="-1" strike="noStrike">
                <a:solidFill>
                  <a:srgbClr val="ef6c00"/>
                </a:solidFill>
                <a:latin typeface="PT Sans Narrow"/>
                <a:ea typeface="PT Sans Narrow"/>
              </a:rPr>
              <a:t>0</a:t>
            </a:r>
            <a:r>
              <a:rPr b="1" lang="en-US" sz="5400" spc="-1" strike="noStrike">
                <a:solidFill>
                  <a:srgbClr val="ef6c00"/>
                </a:solidFill>
                <a:latin typeface="PT Sans Narrow"/>
                <a:ea typeface="PT Sans Narrow"/>
              </a:rPr>
              <a:t>5</a:t>
            </a:r>
            <a:r>
              <a:rPr b="1" lang="en-US" sz="5400" spc="-1" strike="noStrike">
                <a:solidFill>
                  <a:srgbClr val="ef6c00"/>
                </a:solidFill>
                <a:latin typeface="PT Sans Narrow"/>
                <a:ea typeface="PT Sans Narrow"/>
              </a:rPr>
              <a:t> </a:t>
            </a:r>
            <a:r>
              <a:rPr b="1" lang="en-IN" sz="5400" spc="-1" strike="noStrike">
                <a:solidFill>
                  <a:srgbClr val="ef6c00"/>
                </a:solidFill>
                <a:latin typeface="PT Sans Narrow"/>
                <a:ea typeface="PT Sans Narrow"/>
              </a:rPr>
              <a:t>O</a:t>
            </a:r>
            <a:r>
              <a:rPr b="1" lang="en-IN" sz="5400" spc="-1" strike="noStrike">
                <a:solidFill>
                  <a:srgbClr val="ef6c00"/>
                </a:solidFill>
                <a:latin typeface="PT Sans Narrow"/>
                <a:ea typeface="PT Sans Narrow"/>
              </a:rPr>
              <a:t>b</a:t>
            </a:r>
            <a:r>
              <a:rPr b="1" lang="en-IN" sz="5400" spc="-1" strike="noStrike">
                <a:solidFill>
                  <a:srgbClr val="ef6c00"/>
                </a:solidFill>
                <a:latin typeface="PT Sans Narrow"/>
                <a:ea typeface="PT Sans Narrow"/>
              </a:rPr>
              <a:t>j</a:t>
            </a:r>
            <a:r>
              <a:rPr b="1" lang="en-IN" sz="5400" spc="-1" strike="noStrike">
                <a:solidFill>
                  <a:srgbClr val="ef6c00"/>
                </a:solidFill>
                <a:latin typeface="PT Sans Narrow"/>
                <a:ea typeface="PT Sans Narrow"/>
              </a:rPr>
              <a:t>e</a:t>
            </a:r>
            <a:r>
              <a:rPr b="1" lang="en-IN" sz="5400" spc="-1" strike="noStrike">
                <a:solidFill>
                  <a:srgbClr val="ef6c00"/>
                </a:solidFill>
                <a:latin typeface="PT Sans Narrow"/>
                <a:ea typeface="PT Sans Narrow"/>
              </a:rPr>
              <a:t>c</a:t>
            </a:r>
            <a:r>
              <a:rPr b="1" lang="en-IN" sz="5400" spc="-1" strike="noStrike">
                <a:solidFill>
                  <a:srgbClr val="ef6c00"/>
                </a:solidFill>
                <a:latin typeface="PT Sans Narrow"/>
                <a:ea typeface="PT Sans Narrow"/>
              </a:rPr>
              <a:t>t </a:t>
            </a:r>
            <a:r>
              <a:rPr b="1" lang="en-IN" sz="5400" spc="-1" strike="noStrike">
                <a:solidFill>
                  <a:srgbClr val="ef6c00"/>
                </a:solidFill>
                <a:latin typeface="PT Sans Narrow"/>
                <a:ea typeface="PT Sans Narrow"/>
              </a:rPr>
              <a:t>O</a:t>
            </a:r>
            <a:r>
              <a:rPr b="1" lang="en-IN" sz="5400" spc="-1" strike="noStrike">
                <a:solidFill>
                  <a:srgbClr val="ef6c00"/>
                </a:solidFill>
                <a:latin typeface="PT Sans Narrow"/>
                <a:ea typeface="PT Sans Narrow"/>
              </a:rPr>
              <a:t>r</a:t>
            </a:r>
            <a:r>
              <a:rPr b="1" lang="en-IN" sz="5400" spc="-1" strike="noStrike">
                <a:solidFill>
                  <a:srgbClr val="ef6c00"/>
                </a:solidFill>
                <a:latin typeface="PT Sans Narrow"/>
                <a:ea typeface="PT Sans Narrow"/>
              </a:rPr>
              <a:t>i</a:t>
            </a:r>
            <a:r>
              <a:rPr b="1" lang="en-IN" sz="5400" spc="-1" strike="noStrike">
                <a:solidFill>
                  <a:srgbClr val="ef6c00"/>
                </a:solidFill>
                <a:latin typeface="PT Sans Narrow"/>
                <a:ea typeface="PT Sans Narrow"/>
              </a:rPr>
              <a:t>e</a:t>
            </a:r>
            <a:r>
              <a:rPr b="1" lang="en-IN" sz="5400" spc="-1" strike="noStrike">
                <a:solidFill>
                  <a:srgbClr val="ef6c00"/>
                </a:solidFill>
                <a:latin typeface="PT Sans Narrow"/>
                <a:ea typeface="PT Sans Narrow"/>
              </a:rPr>
              <a:t>n</a:t>
            </a:r>
            <a:r>
              <a:rPr b="1" lang="en-IN" sz="5400" spc="-1" strike="noStrike">
                <a:solidFill>
                  <a:srgbClr val="ef6c00"/>
                </a:solidFill>
                <a:latin typeface="PT Sans Narrow"/>
                <a:ea typeface="PT Sans Narrow"/>
              </a:rPr>
              <a:t>t</a:t>
            </a:r>
            <a:r>
              <a:rPr b="1" lang="en-IN" sz="5400" spc="-1" strike="noStrike">
                <a:solidFill>
                  <a:srgbClr val="ef6c00"/>
                </a:solidFill>
                <a:latin typeface="PT Sans Narrow"/>
                <a:ea typeface="PT Sans Narrow"/>
              </a:rPr>
              <a:t>e</a:t>
            </a:r>
            <a:r>
              <a:rPr b="1" lang="en-IN" sz="5400" spc="-1" strike="noStrike">
                <a:solidFill>
                  <a:srgbClr val="ef6c00"/>
                </a:solidFill>
                <a:latin typeface="PT Sans Narrow"/>
                <a:ea typeface="PT Sans Narrow"/>
              </a:rPr>
              <a:t>d</a:t>
            </a:r>
            <a:r>
              <a:rPr b="1" lang="en-IN" sz="5400" spc="-1" strike="noStrike">
                <a:solidFill>
                  <a:srgbClr val="ef6c00"/>
                </a:solidFill>
                <a:latin typeface="PT Sans Narrow"/>
                <a:ea typeface="PT Sans Narrow"/>
              </a:rPr>
              <a:t> </a:t>
            </a:r>
            <a:r>
              <a:rPr b="1" lang="en-IN" sz="5400" spc="-1" strike="noStrike">
                <a:solidFill>
                  <a:srgbClr val="ef6c00"/>
                </a:solidFill>
                <a:latin typeface="PT Sans Narrow"/>
                <a:ea typeface="PT Sans Narrow"/>
              </a:rPr>
              <a:t>P</a:t>
            </a:r>
            <a:r>
              <a:rPr b="1" lang="en-IN" sz="5400" spc="-1" strike="noStrike">
                <a:solidFill>
                  <a:srgbClr val="ef6c00"/>
                </a:solidFill>
                <a:latin typeface="PT Sans Narrow"/>
                <a:ea typeface="PT Sans Narrow"/>
              </a:rPr>
              <a:t>r</a:t>
            </a:r>
            <a:r>
              <a:rPr b="1" lang="en-IN" sz="5400" spc="-1" strike="noStrike">
                <a:solidFill>
                  <a:srgbClr val="ef6c00"/>
                </a:solidFill>
                <a:latin typeface="PT Sans Narrow"/>
                <a:ea typeface="PT Sans Narrow"/>
              </a:rPr>
              <a:t>o</a:t>
            </a:r>
            <a:r>
              <a:rPr b="1" lang="en-IN" sz="5400" spc="-1" strike="noStrike">
                <a:solidFill>
                  <a:srgbClr val="ef6c00"/>
                </a:solidFill>
                <a:latin typeface="PT Sans Narrow"/>
                <a:ea typeface="PT Sans Narrow"/>
              </a:rPr>
              <a:t>g</a:t>
            </a:r>
            <a:r>
              <a:rPr b="1" lang="en-IN" sz="5400" spc="-1" strike="noStrike">
                <a:solidFill>
                  <a:srgbClr val="ef6c00"/>
                </a:solidFill>
                <a:latin typeface="PT Sans Narrow"/>
                <a:ea typeface="PT Sans Narrow"/>
              </a:rPr>
              <a:t>r</a:t>
            </a:r>
            <a:r>
              <a:rPr b="1" lang="en-IN" sz="5400" spc="-1" strike="noStrike">
                <a:solidFill>
                  <a:srgbClr val="ef6c00"/>
                </a:solidFill>
                <a:latin typeface="PT Sans Narrow"/>
                <a:ea typeface="PT Sans Narrow"/>
              </a:rPr>
              <a:t>a</a:t>
            </a:r>
            <a:r>
              <a:rPr b="1" lang="en-IN" sz="5400" spc="-1" strike="noStrike">
                <a:solidFill>
                  <a:srgbClr val="ef6c00"/>
                </a:solidFill>
                <a:latin typeface="PT Sans Narrow"/>
                <a:ea typeface="PT Sans Narrow"/>
              </a:rPr>
              <a:t>m</a:t>
            </a:r>
            <a:r>
              <a:rPr b="1" lang="en-IN" sz="5400" spc="-1" strike="noStrike">
                <a:solidFill>
                  <a:srgbClr val="ef6c00"/>
                </a:solidFill>
                <a:latin typeface="PT Sans Narrow"/>
                <a:ea typeface="PT Sans Narrow"/>
              </a:rPr>
              <a:t>m</a:t>
            </a:r>
            <a:r>
              <a:rPr b="1" lang="en-IN" sz="5400" spc="-1" strike="noStrike">
                <a:solidFill>
                  <a:srgbClr val="ef6c00"/>
                </a:solidFill>
                <a:latin typeface="PT Sans Narrow"/>
                <a:ea typeface="PT Sans Narrow"/>
              </a:rPr>
              <a:t>i</a:t>
            </a:r>
            <a:r>
              <a:rPr b="1" lang="en-IN" sz="5400" spc="-1" strike="noStrike">
                <a:solidFill>
                  <a:srgbClr val="ef6c00"/>
                </a:solidFill>
                <a:latin typeface="PT Sans Narrow"/>
                <a:ea typeface="PT Sans Narrow"/>
              </a:rPr>
              <a:t>n</a:t>
            </a:r>
            <a:r>
              <a:rPr b="1" lang="en-IN" sz="5400" spc="-1" strike="noStrike">
                <a:solidFill>
                  <a:srgbClr val="ef6c00"/>
                </a:solidFill>
                <a:latin typeface="PT Sans Narrow"/>
                <a:ea typeface="PT Sans Narrow"/>
              </a:rPr>
              <a:t>g</a:t>
            </a:r>
            <a:r>
              <a:rPr b="1" lang="en-IN" sz="5400" spc="-1" strike="noStrike">
                <a:solidFill>
                  <a:srgbClr val="ef6c00"/>
                </a:solidFill>
                <a:latin typeface="PT Sans Narrow"/>
                <a:ea typeface="PT Sans Narrow"/>
              </a:rPr>
              <a:t> </a:t>
            </a:r>
            <a:r>
              <a:rPr b="1" lang="en-IN" sz="5400" spc="-1" strike="noStrike">
                <a:solidFill>
                  <a:srgbClr val="ef6c00"/>
                </a:solidFill>
                <a:latin typeface="PT Sans Narrow"/>
                <a:ea typeface="PT Sans Narrow"/>
              </a:rPr>
              <a:t>U</a:t>
            </a:r>
            <a:r>
              <a:rPr b="1" lang="en-IN" sz="5400" spc="-1" strike="noStrike">
                <a:solidFill>
                  <a:srgbClr val="ef6c00"/>
                </a:solidFill>
                <a:latin typeface="PT Sans Narrow"/>
                <a:ea typeface="PT Sans Narrow"/>
              </a:rPr>
              <a:t>s</a:t>
            </a:r>
            <a:r>
              <a:rPr b="1" lang="en-IN" sz="5400" spc="-1" strike="noStrike">
                <a:solidFill>
                  <a:srgbClr val="ef6c00"/>
                </a:solidFill>
                <a:latin typeface="PT Sans Narrow"/>
                <a:ea typeface="PT Sans Narrow"/>
              </a:rPr>
              <a:t>i</a:t>
            </a:r>
            <a:r>
              <a:rPr b="1" lang="en-IN" sz="5400" spc="-1" strike="noStrike">
                <a:solidFill>
                  <a:srgbClr val="ef6c00"/>
                </a:solidFill>
                <a:latin typeface="PT Sans Narrow"/>
                <a:ea typeface="PT Sans Narrow"/>
              </a:rPr>
              <a:t>n</a:t>
            </a:r>
            <a:r>
              <a:rPr b="1" lang="en-IN" sz="5400" spc="-1" strike="noStrike">
                <a:solidFill>
                  <a:srgbClr val="ef6c00"/>
                </a:solidFill>
                <a:latin typeface="PT Sans Narrow"/>
                <a:ea typeface="PT Sans Narrow"/>
              </a:rPr>
              <a:t>g</a:t>
            </a:r>
            <a:r>
              <a:rPr b="1" lang="en-IN" sz="5400" spc="-1" strike="noStrike">
                <a:solidFill>
                  <a:srgbClr val="ef6c00"/>
                </a:solidFill>
                <a:latin typeface="PT Sans Narrow"/>
                <a:ea typeface="PT Sans Narrow"/>
              </a:rPr>
              <a:t> </a:t>
            </a:r>
            <a:r>
              <a:rPr b="1" lang="en-IN" sz="5400" spc="-1" strike="noStrike">
                <a:solidFill>
                  <a:srgbClr val="ef6c00"/>
                </a:solidFill>
                <a:latin typeface="PT Sans Narrow"/>
                <a:ea typeface="PT Sans Narrow"/>
              </a:rPr>
              <a:t>J</a:t>
            </a:r>
            <a:r>
              <a:rPr b="1" lang="en-IN" sz="5400" spc="-1" strike="noStrike">
                <a:solidFill>
                  <a:srgbClr val="ef6c00"/>
                </a:solidFill>
                <a:latin typeface="PT Sans Narrow"/>
                <a:ea typeface="PT Sans Narrow"/>
              </a:rPr>
              <a:t>a</a:t>
            </a:r>
            <a:r>
              <a:rPr b="1" lang="en-IN" sz="5400" spc="-1" strike="noStrike">
                <a:solidFill>
                  <a:srgbClr val="ef6c00"/>
                </a:solidFill>
                <a:latin typeface="PT Sans Narrow"/>
                <a:ea typeface="PT Sans Narrow"/>
              </a:rPr>
              <a:t>v</a:t>
            </a:r>
            <a:r>
              <a:rPr b="1" lang="en-IN" sz="5400" spc="-1" strike="noStrike">
                <a:solidFill>
                  <a:srgbClr val="ef6c00"/>
                </a:solidFill>
                <a:latin typeface="PT Sans Narrow"/>
                <a:ea typeface="PT Sans Narrow"/>
              </a:rPr>
              <a:t>a</a:t>
            </a:r>
            <a:endParaRPr b="0" lang="en-IN" sz="5400" spc="-1" strike="noStrike">
              <a:solidFill>
                <a:srgbClr val="000000"/>
              </a:solidFill>
              <a:latin typeface="Arial"/>
            </a:endParaRPr>
          </a:p>
        </p:txBody>
      </p:sp>
      <p:sp>
        <p:nvSpPr>
          <p:cNvPr id="129" name="PlaceHolder 2"/>
          <p:cNvSpPr>
            <a:spLocks noGrp="1"/>
          </p:cNvSpPr>
          <p:nvPr>
            <p:ph type="subTitle"/>
          </p:nvPr>
        </p:nvSpPr>
        <p:spPr>
          <a:xfrm>
            <a:off x="1463040" y="2850120"/>
            <a:ext cx="6930720" cy="792360"/>
          </a:xfrm>
          <a:prstGeom prst="rect">
            <a:avLst/>
          </a:prstGeom>
          <a:noFill/>
          <a:ln w="0">
            <a:noFill/>
          </a:ln>
        </p:spPr>
        <p:txBody>
          <a:bodyPr tIns="91440" bIns="91440" anchor="t">
            <a:noAutofit/>
          </a:bodyPr>
          <a:p>
            <a:pPr algn="ctr">
              <a:lnSpc>
                <a:spcPct val="100000"/>
              </a:lnSpc>
              <a:buNone/>
              <a:tabLst>
                <a:tab algn="l" pos="0"/>
              </a:tabLst>
            </a:pPr>
            <a:r>
              <a:rPr b="0" lang="en-US" sz="2400" spc="-1" strike="noStrike">
                <a:solidFill>
                  <a:srgbClr val="695d46"/>
                </a:solidFill>
                <a:latin typeface="Open Sans"/>
                <a:ea typeface="Open Sans"/>
              </a:rPr>
              <a:t>Pr</a:t>
            </a:r>
            <a:r>
              <a:rPr b="0" lang="en-US" sz="2400" spc="-1" strike="noStrike">
                <a:solidFill>
                  <a:srgbClr val="695d46"/>
                </a:solidFill>
                <a:latin typeface="Open Sans"/>
                <a:ea typeface="Open Sans"/>
              </a:rPr>
              <a:t>ep</a:t>
            </a:r>
            <a:r>
              <a:rPr b="0" lang="en-US" sz="2400" spc="-1" strike="noStrike">
                <a:solidFill>
                  <a:srgbClr val="695d46"/>
                </a:solidFill>
                <a:latin typeface="Open Sans"/>
                <a:ea typeface="Open Sans"/>
              </a:rPr>
              <a:t>ar</a:t>
            </a:r>
            <a:r>
              <a:rPr b="0" lang="en-US" sz="2400" spc="-1" strike="noStrike">
                <a:solidFill>
                  <a:srgbClr val="695d46"/>
                </a:solidFill>
                <a:latin typeface="Open Sans"/>
                <a:ea typeface="Open Sans"/>
              </a:rPr>
              <a:t>ed </a:t>
            </a:r>
            <a:r>
              <a:rPr b="0" lang="en-US" sz="2400" spc="-1" strike="noStrike">
                <a:solidFill>
                  <a:srgbClr val="695d46"/>
                </a:solidFill>
                <a:latin typeface="Open Sans"/>
                <a:ea typeface="Open Sans"/>
              </a:rPr>
              <a:t>By</a:t>
            </a:r>
            <a:r>
              <a:rPr b="0" lang="en-US" sz="2400" spc="-1" strike="noStrike">
                <a:solidFill>
                  <a:srgbClr val="695d46"/>
                </a:solidFill>
                <a:latin typeface="Open Sans"/>
                <a:ea typeface="Open Sans"/>
              </a:rPr>
              <a:t>,</a:t>
            </a:r>
            <a:endParaRPr b="0" lang="en-IN" sz="2400" spc="-1" strike="noStrike">
              <a:latin typeface="Arial"/>
            </a:endParaRPr>
          </a:p>
          <a:p>
            <a:pPr algn="ctr">
              <a:lnSpc>
                <a:spcPct val="100000"/>
              </a:lnSpc>
              <a:buNone/>
              <a:tabLst>
                <a:tab algn="l" pos="0"/>
              </a:tabLst>
            </a:pPr>
            <a:r>
              <a:rPr b="0" lang="en-US" sz="2400" spc="-1" strike="noStrike">
                <a:solidFill>
                  <a:srgbClr val="695d46"/>
                </a:solidFill>
                <a:latin typeface="Open Sans"/>
                <a:ea typeface="Open Sans"/>
              </a:rPr>
              <a:t>As</a:t>
            </a:r>
            <a:r>
              <a:rPr b="0" lang="en-US" sz="2400" spc="-1" strike="noStrike">
                <a:solidFill>
                  <a:srgbClr val="695d46"/>
                </a:solidFill>
                <a:latin typeface="Open Sans"/>
                <a:ea typeface="Open Sans"/>
              </a:rPr>
              <a:t>st.</a:t>
            </a:r>
            <a:r>
              <a:rPr b="0" lang="en-US" sz="2400" spc="-1" strike="noStrike">
                <a:solidFill>
                  <a:srgbClr val="695d46"/>
                </a:solidFill>
                <a:latin typeface="Open Sans"/>
                <a:ea typeface="Open Sans"/>
              </a:rPr>
              <a:t>Pr</a:t>
            </a:r>
            <a:r>
              <a:rPr b="0" lang="en-US" sz="2400" spc="-1" strike="noStrike">
                <a:solidFill>
                  <a:srgbClr val="695d46"/>
                </a:solidFill>
                <a:latin typeface="Open Sans"/>
                <a:ea typeface="Open Sans"/>
              </a:rPr>
              <a:t>of. </a:t>
            </a:r>
            <a:r>
              <a:rPr b="0" lang="en-US" sz="2400" spc="-1" strike="noStrike">
                <a:solidFill>
                  <a:srgbClr val="695d46"/>
                </a:solidFill>
                <a:latin typeface="Open Sans"/>
                <a:ea typeface="Open Sans"/>
              </a:rPr>
              <a:t>Eld</a:t>
            </a:r>
            <a:r>
              <a:rPr b="0" lang="en-US" sz="2400" spc="-1" strike="noStrike">
                <a:solidFill>
                  <a:srgbClr val="695d46"/>
                </a:solidFill>
                <a:latin typeface="Open Sans"/>
                <a:ea typeface="Open Sans"/>
              </a:rPr>
              <a:t>ho</a:t>
            </a:r>
            <a:r>
              <a:rPr b="0" lang="en-US" sz="2400" spc="-1" strike="noStrike">
                <a:solidFill>
                  <a:srgbClr val="695d46"/>
                </a:solidFill>
                <a:latin typeface="Open Sans"/>
                <a:ea typeface="Open Sans"/>
              </a:rPr>
              <a:t>se </a:t>
            </a:r>
            <a:r>
              <a:rPr b="0" lang="en-US" sz="2400" spc="-1" strike="noStrike">
                <a:solidFill>
                  <a:srgbClr val="695d46"/>
                </a:solidFill>
                <a:latin typeface="Open Sans"/>
                <a:ea typeface="Open Sans"/>
              </a:rPr>
              <a:t>P </a:t>
            </a:r>
            <a:r>
              <a:rPr b="0" lang="en-US" sz="2400" spc="-1" strike="noStrike">
                <a:solidFill>
                  <a:srgbClr val="695d46"/>
                </a:solidFill>
                <a:latin typeface="Open Sans"/>
                <a:ea typeface="Open Sans"/>
              </a:rPr>
              <a:t>Si</a:t>
            </a:r>
            <a:r>
              <a:rPr b="0" lang="en-US" sz="2400" spc="-1" strike="noStrike">
                <a:solidFill>
                  <a:srgbClr val="695d46"/>
                </a:solidFill>
                <a:latin typeface="Open Sans"/>
                <a:ea typeface="Open Sans"/>
              </a:rPr>
              <a:t>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0" lang="en-IN" sz="3600" spc="-1" strike="noStrike">
                <a:solidFill>
                  <a:srgbClr val="ef6c00"/>
                </a:solidFill>
                <a:latin typeface="PT Sans Narrow"/>
                <a:ea typeface="PT Sans Narrow"/>
              </a:rPr>
              <a:t>Classical Waterfall Model</a:t>
            </a:r>
            <a:endParaRPr b="0" lang="en-IN" sz="3600" spc="-1" strike="noStrike">
              <a:solidFill>
                <a:srgbClr val="000000"/>
              </a:solidFill>
              <a:latin typeface="Arial"/>
            </a:endParaRPr>
          </a:p>
        </p:txBody>
      </p:sp>
      <p:sp>
        <p:nvSpPr>
          <p:cNvPr id="152"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53" name="Picture 5" descr=""/>
          <p:cNvPicPr/>
          <p:nvPr/>
        </p:nvPicPr>
        <p:blipFill>
          <a:blip r:embed="rId1"/>
          <a:stretch/>
        </p:blipFill>
        <p:spPr>
          <a:xfrm>
            <a:off x="484560" y="1096920"/>
            <a:ext cx="8348040" cy="3774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191880"/>
            <a:ext cx="8520120" cy="64872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Phases of the classical waterfall model</a:t>
            </a:r>
            <a:endParaRPr b="0" lang="en-IN" sz="3600" spc="-1" strike="noStrike">
              <a:solidFill>
                <a:srgbClr val="000000"/>
              </a:solidFill>
              <a:latin typeface="Arial"/>
            </a:endParaRPr>
          </a:p>
        </p:txBody>
      </p:sp>
      <p:sp>
        <p:nvSpPr>
          <p:cNvPr id="155" name="PlaceHolder 2"/>
          <p:cNvSpPr>
            <a:spLocks noGrp="1"/>
          </p:cNvSpPr>
          <p:nvPr>
            <p:ph/>
          </p:nvPr>
        </p:nvSpPr>
        <p:spPr>
          <a:xfrm>
            <a:off x="311760" y="923400"/>
            <a:ext cx="8520120" cy="4032000"/>
          </a:xfrm>
          <a:prstGeom prst="rect">
            <a:avLst/>
          </a:prstGeom>
          <a:noFill/>
          <a:ln w="0">
            <a:noFill/>
          </a:ln>
        </p:spPr>
        <p:txBody>
          <a:bodyPr tIns="91440" bIns="91440" anchor="t">
            <a:noAutofit/>
          </a:bodyPr>
          <a:p>
            <a:pPr marL="114480">
              <a:lnSpc>
                <a:spcPct val="115000"/>
              </a:lnSpc>
              <a:buNone/>
              <a:tabLst>
                <a:tab algn="l" pos="0"/>
              </a:tabLst>
            </a:pPr>
            <a:r>
              <a:rPr b="1" lang="en-IN" sz="2000" spc="-1" strike="noStrike" u="sng">
                <a:solidFill>
                  <a:srgbClr val="7030a0"/>
                </a:solidFill>
                <a:uFillTx/>
                <a:latin typeface="Open Sans"/>
                <a:ea typeface="Open Sans"/>
              </a:rPr>
              <a:t>Feasibility study</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The main focus of the feasibility study stage is to determine whether it</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would be </a:t>
            </a:r>
            <a:r>
              <a:rPr b="0" i="1" lang="en-IN" sz="1800" spc="-1" strike="noStrike">
                <a:solidFill>
                  <a:srgbClr val="695d46"/>
                </a:solidFill>
                <a:highlight>
                  <a:srgbClr val="ffff00"/>
                </a:highlight>
                <a:latin typeface="Open Sans"/>
                <a:ea typeface="Open Sans"/>
              </a:rPr>
              <a:t>financially </a:t>
            </a:r>
            <a:r>
              <a:rPr b="0" lang="en-IN" sz="1800" spc="-1" strike="noStrike">
                <a:solidFill>
                  <a:srgbClr val="695d46"/>
                </a:solidFill>
                <a:highlight>
                  <a:srgbClr val="ffff00"/>
                </a:highlight>
                <a:latin typeface="Open Sans"/>
                <a:ea typeface="Open Sans"/>
              </a:rPr>
              <a:t>and </a:t>
            </a:r>
            <a:r>
              <a:rPr b="0" i="1" lang="en-IN" sz="1800" spc="-1" strike="noStrike">
                <a:solidFill>
                  <a:srgbClr val="695d46"/>
                </a:solidFill>
                <a:highlight>
                  <a:srgbClr val="ffff00"/>
                </a:highlight>
                <a:latin typeface="Open Sans"/>
                <a:ea typeface="Open Sans"/>
              </a:rPr>
              <a:t>technically feasible </a:t>
            </a:r>
            <a:r>
              <a:rPr b="0" lang="en-IN" sz="1800" spc="-1" strike="noStrike">
                <a:solidFill>
                  <a:srgbClr val="695d46"/>
                </a:solidFill>
                <a:latin typeface="Open Sans"/>
                <a:ea typeface="Open Sans"/>
              </a:rPr>
              <a:t>to develop the software.</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114480" algn="just">
              <a:lnSpc>
                <a:spcPct val="115000"/>
              </a:lnSpc>
              <a:buNone/>
              <a:tabLst>
                <a:tab algn="l" pos="0"/>
              </a:tabLst>
            </a:pPr>
            <a:r>
              <a:rPr b="1" lang="en-IN" sz="2000" spc="-1" strike="noStrike" u="sng">
                <a:solidFill>
                  <a:srgbClr val="7030a0"/>
                </a:solidFill>
                <a:uFillTx/>
                <a:latin typeface="Open Sans"/>
                <a:ea typeface="Open Sans"/>
              </a:rPr>
              <a:t>Requirements analysis and specification</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The aim of the requirements analysis and specification phase is </a:t>
            </a:r>
            <a:r>
              <a:rPr b="0" lang="en-IN" sz="1800" spc="-1" strike="noStrike">
                <a:solidFill>
                  <a:srgbClr val="695d46"/>
                </a:solidFill>
                <a:highlight>
                  <a:srgbClr val="ffff00"/>
                </a:highlight>
                <a:latin typeface="Open Sans"/>
                <a:ea typeface="Open Sans"/>
              </a:rPr>
              <a:t>to   understand the exact requirements of the customer </a:t>
            </a:r>
            <a:r>
              <a:rPr b="0" lang="en-IN" sz="1800" spc="-1" strike="noStrike">
                <a:solidFill>
                  <a:srgbClr val="695d46"/>
                </a:solidFill>
                <a:latin typeface="Open Sans"/>
                <a:ea typeface="Open Sans"/>
              </a:rPr>
              <a:t>and to document them properly.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This phase consists of two distinct activities, namely </a:t>
            </a:r>
            <a:r>
              <a:rPr b="1" lang="en-IN" sz="1800" spc="-1" strike="noStrike">
                <a:solidFill>
                  <a:srgbClr val="00b0f0"/>
                </a:solidFill>
                <a:latin typeface="Open Sans"/>
                <a:ea typeface="Open Sans"/>
              </a:rPr>
              <a:t>requirements gathering and analysis, and requirements specification.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246960"/>
            <a:ext cx="8520120" cy="71280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Phases of the classical waterfall model</a:t>
            </a:r>
            <a:endParaRPr b="0" lang="en-IN" sz="3600" spc="-1" strike="noStrike">
              <a:solidFill>
                <a:srgbClr val="000000"/>
              </a:solidFill>
              <a:latin typeface="Arial"/>
            </a:endParaRPr>
          </a:p>
        </p:txBody>
      </p:sp>
      <p:sp>
        <p:nvSpPr>
          <p:cNvPr id="157" name="PlaceHolder 2"/>
          <p:cNvSpPr>
            <a:spLocks noGrp="1"/>
          </p:cNvSpPr>
          <p:nvPr>
            <p:ph/>
          </p:nvPr>
        </p:nvSpPr>
        <p:spPr>
          <a:xfrm>
            <a:off x="311760" y="960120"/>
            <a:ext cx="8520120" cy="3894840"/>
          </a:xfrm>
          <a:prstGeom prst="rect">
            <a:avLst/>
          </a:prstGeom>
          <a:noFill/>
          <a:ln w="0">
            <a:noFill/>
          </a:ln>
        </p:spPr>
        <p:txBody>
          <a:bodyPr tIns="91440" bIns="91440" anchor="t">
            <a:noAutofit/>
          </a:bodyPr>
          <a:p>
            <a:pPr marL="114480">
              <a:lnSpc>
                <a:spcPct val="115000"/>
              </a:lnSpc>
              <a:buNone/>
              <a:tabLst>
                <a:tab algn="l" pos="0"/>
              </a:tabLst>
            </a:pPr>
            <a:r>
              <a:rPr b="1" lang="en-IN" sz="2400" spc="-1" strike="noStrike" u="sng">
                <a:solidFill>
                  <a:srgbClr val="7030a0"/>
                </a:solidFill>
                <a:uFillTx/>
                <a:latin typeface="Open Sans"/>
                <a:ea typeface="Open Sans"/>
              </a:rPr>
              <a:t>Design</a:t>
            </a:r>
            <a:endParaRPr b="0" lang="en-IN" sz="24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The goal of the design phase is to transform the requirements specified</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in the SRS document into a structure that is </a:t>
            </a:r>
            <a:r>
              <a:rPr b="0" lang="en-IN" sz="1800" spc="-1" strike="noStrike">
                <a:solidFill>
                  <a:srgbClr val="695d46"/>
                </a:solidFill>
                <a:highlight>
                  <a:srgbClr val="ffff00"/>
                </a:highlight>
                <a:latin typeface="Open Sans"/>
                <a:ea typeface="Open Sans"/>
              </a:rPr>
              <a:t>suitable for implementation</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695d46"/>
                </a:solidFill>
                <a:highlight>
                  <a:srgbClr val="ffff00"/>
                </a:highlight>
                <a:latin typeface="Open Sans"/>
                <a:ea typeface="Open Sans"/>
              </a:rPr>
              <a:t>      </a:t>
            </a:r>
            <a:r>
              <a:rPr b="0" lang="en-IN" sz="1800" spc="-1" strike="noStrike">
                <a:solidFill>
                  <a:srgbClr val="695d46"/>
                </a:solidFill>
                <a:highlight>
                  <a:srgbClr val="ffff00"/>
                </a:highlight>
                <a:latin typeface="Open Sans"/>
                <a:ea typeface="Open Sans"/>
              </a:rPr>
              <a:t>in some programming language.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In technical terms, during the design phase the </a:t>
            </a:r>
            <a:r>
              <a:rPr b="0" i="1" lang="en-IN" sz="1800" spc="-1" strike="noStrike">
                <a:solidFill>
                  <a:srgbClr val="695d46"/>
                </a:solidFill>
                <a:highlight>
                  <a:srgbClr val="ffff00"/>
                </a:highlight>
                <a:latin typeface="Open Sans"/>
                <a:ea typeface="Open Sans"/>
              </a:rPr>
              <a:t>software architecture </a:t>
            </a:r>
            <a:r>
              <a:rPr b="0" lang="en-IN" sz="1800" spc="-1" strike="noStrike">
                <a:solidFill>
                  <a:srgbClr val="695d46"/>
                </a:solidFill>
                <a:latin typeface="Open Sans"/>
                <a:ea typeface="Open Sans"/>
              </a:rPr>
              <a:t>is derived from the SRS document.</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Two distinctly different design approaches</a:t>
            </a:r>
            <a:endParaRPr b="0" lang="en-IN" sz="1800" spc="-1" strike="noStrike">
              <a:solidFill>
                <a:srgbClr val="000000"/>
              </a:solidFill>
              <a:latin typeface="Arial"/>
            </a:endParaRPr>
          </a:p>
          <a:p>
            <a:pPr marL="457200" indent="-343080" algn="just">
              <a:lnSpc>
                <a:spcPct val="115000"/>
              </a:lnSpc>
              <a:buClr>
                <a:srgbClr val="695d46"/>
              </a:buClr>
              <a:buFont typeface="Wingdings" charset="2"/>
              <a:buChar char=""/>
              <a:tabLst>
                <a:tab algn="l" pos="0"/>
              </a:tabLst>
            </a:pPr>
            <a:r>
              <a:rPr b="1" lang="en-IN" sz="1800" spc="-1" strike="noStrike">
                <a:solidFill>
                  <a:srgbClr val="00b050"/>
                </a:solidFill>
                <a:latin typeface="Open Sans"/>
                <a:ea typeface="Open Sans"/>
              </a:rPr>
              <a:t>      </a:t>
            </a:r>
            <a:r>
              <a:rPr b="1" lang="en-IN" sz="1800" spc="-1" strike="noStrike">
                <a:solidFill>
                  <a:srgbClr val="00b050"/>
                </a:solidFill>
                <a:latin typeface="Open Sans"/>
                <a:ea typeface="Open Sans"/>
              </a:rPr>
              <a:t>Function-oriented design</a:t>
            </a:r>
            <a:r>
              <a:rPr b="0" lang="en-IN" sz="1800" spc="-1" strike="noStrike">
                <a:solidFill>
                  <a:srgbClr val="695d46"/>
                </a:solidFill>
                <a:latin typeface="Open Sans"/>
                <a:ea typeface="Open Sans"/>
              </a:rPr>
              <a:t>(</a:t>
            </a:r>
            <a:r>
              <a:rPr b="1" lang="en-IN" sz="1800" spc="-1" strike="noStrike">
                <a:solidFill>
                  <a:srgbClr val="00b050"/>
                </a:solidFill>
                <a:latin typeface="Open Sans"/>
                <a:ea typeface="Open Sans"/>
              </a:rPr>
              <a:t>Procedural design approach)</a:t>
            </a:r>
            <a:endParaRPr b="0" lang="en-IN" sz="1800" spc="-1" strike="noStrike">
              <a:solidFill>
                <a:srgbClr val="000000"/>
              </a:solidFill>
              <a:latin typeface="Arial"/>
            </a:endParaRPr>
          </a:p>
          <a:p>
            <a:pPr marL="457200" indent="-343080" algn="just">
              <a:lnSpc>
                <a:spcPct val="115000"/>
              </a:lnSpc>
              <a:buClr>
                <a:srgbClr val="695d46"/>
              </a:buClr>
              <a:buFont typeface="Wingdings" charset="2"/>
              <a:buChar char=""/>
              <a:tabLst>
                <a:tab algn="l" pos="0"/>
              </a:tabLst>
            </a:pPr>
            <a:r>
              <a:rPr b="1" lang="en-IN" sz="1800" spc="-1" strike="noStrike">
                <a:solidFill>
                  <a:srgbClr val="00b050"/>
                </a:solidFill>
                <a:latin typeface="Open Sans"/>
                <a:ea typeface="Open Sans"/>
              </a:rPr>
              <a:t>      </a:t>
            </a:r>
            <a:r>
              <a:rPr b="1" lang="en-IN" sz="1800" spc="-1" strike="noStrike">
                <a:solidFill>
                  <a:srgbClr val="00b050"/>
                </a:solidFill>
                <a:latin typeface="Open Sans"/>
                <a:ea typeface="Open Sans"/>
              </a:rPr>
              <a:t>Object-oriented design approach</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283320"/>
            <a:ext cx="8520120" cy="54828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Phases of the classical waterfall model</a:t>
            </a:r>
            <a:endParaRPr b="0" lang="en-IN" sz="3600" spc="-1" strike="noStrike">
              <a:solidFill>
                <a:srgbClr val="000000"/>
              </a:solidFill>
              <a:latin typeface="Arial"/>
            </a:endParaRPr>
          </a:p>
        </p:txBody>
      </p:sp>
      <p:sp>
        <p:nvSpPr>
          <p:cNvPr id="159" name="PlaceHolder 2"/>
          <p:cNvSpPr>
            <a:spLocks noGrp="1"/>
          </p:cNvSpPr>
          <p:nvPr>
            <p:ph/>
          </p:nvPr>
        </p:nvSpPr>
        <p:spPr>
          <a:xfrm>
            <a:off x="311760" y="951120"/>
            <a:ext cx="8667360" cy="3949920"/>
          </a:xfrm>
          <a:prstGeom prst="rect">
            <a:avLst/>
          </a:prstGeom>
          <a:noFill/>
          <a:ln w="0">
            <a:noFill/>
          </a:ln>
        </p:spPr>
        <p:txBody>
          <a:bodyPr tIns="91440" bIns="91440" anchor="t">
            <a:noAutofit/>
          </a:bodyPr>
          <a:p>
            <a:pPr marL="114480">
              <a:lnSpc>
                <a:spcPct val="115000"/>
              </a:lnSpc>
              <a:buNone/>
              <a:tabLst>
                <a:tab algn="l" pos="0"/>
              </a:tabLst>
            </a:pPr>
            <a:r>
              <a:rPr b="1" lang="en-IN" sz="2400" spc="-1" strike="noStrike" u="sng">
                <a:solidFill>
                  <a:srgbClr val="7030a0"/>
                </a:solidFill>
                <a:uFillTx/>
                <a:latin typeface="Open Sans"/>
                <a:ea typeface="Open Sans"/>
              </a:rPr>
              <a:t>Coding and unit testing</a:t>
            </a:r>
            <a:endParaRPr b="0" lang="en-IN" sz="24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The purpose of the coding and unit testing phase is to translate a</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software design into source code and to ensure that individually each</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function is working correctly.</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 </a:t>
            </a:r>
            <a:r>
              <a:rPr b="0" lang="en-IN" sz="1800" spc="-1" strike="noStrike">
                <a:solidFill>
                  <a:srgbClr val="695d46"/>
                </a:solidFill>
                <a:latin typeface="Open Sans"/>
                <a:ea typeface="Open Sans"/>
              </a:rPr>
              <a:t>The </a:t>
            </a:r>
            <a:r>
              <a:rPr b="0" lang="en-IN" sz="1800" spc="-1" strike="noStrike">
                <a:solidFill>
                  <a:srgbClr val="695d46"/>
                </a:solidFill>
                <a:highlight>
                  <a:srgbClr val="ffff00"/>
                </a:highlight>
                <a:latin typeface="Open Sans"/>
                <a:ea typeface="Open Sans"/>
              </a:rPr>
              <a:t>coding phase is also sometimes called the </a:t>
            </a:r>
            <a:r>
              <a:rPr b="0" i="1" lang="en-IN" sz="1800" spc="-1" strike="noStrike">
                <a:solidFill>
                  <a:srgbClr val="695d46"/>
                </a:solidFill>
                <a:highlight>
                  <a:srgbClr val="ffff00"/>
                </a:highlight>
                <a:latin typeface="Open Sans"/>
                <a:ea typeface="Open Sans"/>
              </a:rPr>
              <a:t>implementation phase</a:t>
            </a:r>
            <a:r>
              <a:rPr b="0" lang="en-IN" sz="1800" spc="-1" strike="noStrike">
                <a:solidFill>
                  <a:srgbClr val="695d46"/>
                </a:solidFill>
                <a:highlight>
                  <a:srgbClr val="ffff00"/>
                </a:highlight>
                <a:latin typeface="Open Sans"/>
                <a:ea typeface="Open Sans"/>
              </a:rPr>
              <a:t>,</a:t>
            </a:r>
            <a:r>
              <a:rPr b="0" lang="en-IN" sz="1800" spc="-1" strike="noStrike">
                <a:solidFill>
                  <a:srgbClr val="695d46"/>
                </a:solidFill>
                <a:latin typeface="Open Sans"/>
                <a:ea typeface="Open Sans"/>
              </a:rPr>
              <a:t> since the design is implemented into a workable solution in this phase.</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The end-product of this phase is a set of program modules that have been individually unit tested.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The main objective of unit testing is to determine the correct working of the individual modules.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Phases of the classical waterfall model</a:t>
            </a:r>
            <a:endParaRPr b="0" lang="en-IN" sz="3600" spc="-1" strike="noStrike">
              <a:solidFill>
                <a:srgbClr val="000000"/>
              </a:solidFill>
              <a:latin typeface="Arial"/>
            </a:endParaRPr>
          </a:p>
        </p:txBody>
      </p:sp>
      <p:sp>
        <p:nvSpPr>
          <p:cNvPr id="161" name="PlaceHolder 2"/>
          <p:cNvSpPr>
            <a:spLocks noGrp="1"/>
          </p:cNvSpPr>
          <p:nvPr>
            <p:ph/>
          </p:nvPr>
        </p:nvSpPr>
        <p:spPr>
          <a:xfrm>
            <a:off x="311760" y="1124640"/>
            <a:ext cx="8520120" cy="3803400"/>
          </a:xfrm>
          <a:prstGeom prst="rect">
            <a:avLst/>
          </a:prstGeom>
          <a:noFill/>
          <a:ln w="0">
            <a:noFill/>
          </a:ln>
        </p:spPr>
        <p:txBody>
          <a:bodyPr tIns="91440" bIns="91440" anchor="t">
            <a:noAutofit/>
          </a:bodyPr>
          <a:p>
            <a:pPr marL="114480">
              <a:lnSpc>
                <a:spcPct val="115000"/>
              </a:lnSpc>
              <a:buNone/>
              <a:tabLst>
                <a:tab algn="l" pos="0"/>
              </a:tabLst>
            </a:pPr>
            <a:r>
              <a:rPr b="1" lang="en-IN" sz="2400" spc="-1" strike="noStrike" u="sng">
                <a:solidFill>
                  <a:srgbClr val="7030a0"/>
                </a:solidFill>
                <a:uFillTx/>
                <a:latin typeface="Open Sans"/>
                <a:ea typeface="Open Sans"/>
              </a:rPr>
              <a:t>Integration and system testing</a:t>
            </a:r>
            <a:r>
              <a:rPr b="1" lang="en-IN" sz="1800" spc="-1" strike="noStrike">
                <a:solidFill>
                  <a:srgbClr val="695d46"/>
                </a:solidFill>
                <a:latin typeface="Open Sans"/>
                <a:ea typeface="Open Sans"/>
              </a:rPr>
              <a:t>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During the integration and system testing phase, the different modules are integrated in a planned manner. </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Integration of various modules are normally carried out incrementally over a number of steps.</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Finally, after all the modules have been successfully integrated and tested, the full working system is obtained.</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System testing is carried out on this fully working system</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Phases of the classical waterfall model</a:t>
            </a:r>
            <a:endParaRPr b="0" lang="en-IN" sz="3600" spc="-1" strike="noStrike">
              <a:solidFill>
                <a:srgbClr val="000000"/>
              </a:solidFill>
              <a:latin typeface="Arial"/>
            </a:endParaRPr>
          </a:p>
        </p:txBody>
      </p:sp>
      <p:sp>
        <p:nvSpPr>
          <p:cNvPr id="163"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114480">
              <a:lnSpc>
                <a:spcPct val="115000"/>
              </a:lnSpc>
              <a:buNone/>
              <a:tabLst>
                <a:tab algn="l" pos="0"/>
              </a:tabLst>
            </a:pPr>
            <a:r>
              <a:rPr b="1" lang="en-IN" sz="2400" spc="-1" strike="noStrike" u="sng">
                <a:solidFill>
                  <a:srgbClr val="7030a0"/>
                </a:solidFill>
                <a:uFillTx/>
                <a:latin typeface="Open Sans"/>
                <a:ea typeface="Open Sans"/>
              </a:rPr>
              <a:t>Maintenance</a:t>
            </a:r>
            <a:endParaRPr b="0" lang="en-IN" sz="24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Maintenance is carried out to correct errors that were not discovered during the product development phase.</a:t>
            </a:r>
            <a:endParaRPr b="0" lang="en-IN" sz="1800" spc="-1" strike="noStrike">
              <a:solidFill>
                <a:srgbClr val="000000"/>
              </a:solidFill>
              <a:latin typeface="Arial"/>
            </a:endParaRPr>
          </a:p>
          <a:p>
            <a:pPr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Open Sans"/>
                <a:ea typeface="Open Sans"/>
              </a:rPr>
              <a:t>Maintenance is carried out to improve the performance of the system, or to enhance the functionalities of the system based on customer’s requests.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0"/>
            <a:ext cx="8520120" cy="77220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APPROACHES TO SOFTWARE DESIGN</a:t>
            </a:r>
            <a:endParaRPr b="0" lang="en-IN" sz="3600" spc="-1" strike="noStrike">
              <a:solidFill>
                <a:srgbClr val="000000"/>
              </a:solidFill>
              <a:latin typeface="Arial"/>
            </a:endParaRPr>
          </a:p>
        </p:txBody>
      </p:sp>
      <p:sp>
        <p:nvSpPr>
          <p:cNvPr id="165" name="PlaceHolder 2"/>
          <p:cNvSpPr>
            <a:spLocks noGrp="1"/>
          </p:cNvSpPr>
          <p:nvPr>
            <p:ph/>
          </p:nvPr>
        </p:nvSpPr>
        <p:spPr>
          <a:xfrm>
            <a:off x="163080" y="716040"/>
            <a:ext cx="8874360" cy="3852720"/>
          </a:xfrm>
          <a:prstGeom prst="rect">
            <a:avLst/>
          </a:prstGeom>
          <a:noFill/>
          <a:ln w="0">
            <a:noFill/>
          </a:ln>
        </p:spPr>
        <p:txBody>
          <a:bodyPr tIns="91440" bIns="91440" anchor="t">
            <a:noAutofit/>
          </a:bodyPr>
          <a:p>
            <a:pPr marL="114480">
              <a:lnSpc>
                <a:spcPct val="115000"/>
              </a:lnSpc>
              <a:buNone/>
              <a:tabLst>
                <a:tab algn="l" pos="0"/>
              </a:tabLst>
            </a:pPr>
            <a:r>
              <a:rPr b="1" lang="en-IN" sz="2800" spc="-1" strike="noStrike">
                <a:solidFill>
                  <a:srgbClr val="6a135d"/>
                </a:solidFill>
                <a:latin typeface="Tahoma-Bold"/>
                <a:ea typeface="Open Sans"/>
              </a:rPr>
              <a:t>Design</a:t>
            </a:r>
            <a:endParaRPr b="0" lang="en-IN" sz="2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The </a:t>
            </a:r>
            <a:r>
              <a:rPr b="0" lang="en-US" sz="1800" spc="-1" strike="noStrike">
                <a:solidFill>
                  <a:srgbClr val="695d46"/>
                </a:solidFill>
                <a:highlight>
                  <a:srgbClr val="ffff00"/>
                </a:highlight>
                <a:latin typeface="Tahoma"/>
                <a:ea typeface="Open Sans"/>
              </a:rPr>
              <a:t>goal</a:t>
            </a:r>
            <a:r>
              <a:rPr b="0" lang="en-US" sz="1800" spc="-1" strike="noStrike">
                <a:solidFill>
                  <a:srgbClr val="695d46"/>
                </a:solidFill>
                <a:latin typeface="Tahoma"/>
                <a:ea typeface="Open Sans"/>
              </a:rPr>
              <a:t> of the design phase is to transform </a:t>
            </a:r>
            <a:r>
              <a:rPr b="0" lang="en-US" sz="1800" spc="-1" strike="noStrike">
                <a:solidFill>
                  <a:srgbClr val="ff0000"/>
                </a:solidFill>
                <a:highlight>
                  <a:srgbClr val="ffff00"/>
                </a:highlight>
                <a:latin typeface="Tahoma"/>
                <a:ea typeface="Open Sans"/>
              </a:rPr>
              <a:t>the requirements specified in the SRS document into a structure that is suitable for implementation  i</a:t>
            </a:r>
            <a:r>
              <a:rPr b="0" lang="en-IN" sz="1800" spc="-1" strike="noStrike">
                <a:solidFill>
                  <a:srgbClr val="ff0000"/>
                </a:solidFill>
                <a:highlight>
                  <a:srgbClr val="ffff00"/>
                </a:highlight>
                <a:latin typeface="Tahoma"/>
                <a:ea typeface="Open Sans"/>
              </a:rPr>
              <a:t>n some programming language</a:t>
            </a:r>
            <a:r>
              <a:rPr b="0" lang="en-IN" sz="1800" spc="-1" strike="noStrike">
                <a:solidFill>
                  <a:srgbClr val="ff0000"/>
                </a:solidFill>
                <a:latin typeface="Tahoma"/>
                <a:ea typeface="Open Sans"/>
              </a:rPr>
              <a:t>.</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In technical terms, during the design phase the </a:t>
            </a:r>
            <a:r>
              <a:rPr b="0" i="1" lang="en-US" sz="1800" spc="-1" strike="noStrike">
                <a:solidFill>
                  <a:srgbClr val="695d46"/>
                </a:solidFill>
                <a:latin typeface="TimesNewRomanPS-ItalicMT"/>
                <a:ea typeface="Open Sans"/>
              </a:rPr>
              <a:t>software architecture </a:t>
            </a:r>
            <a:r>
              <a:rPr b="0" lang="en-US" sz="1800" spc="-1" strike="noStrike">
                <a:solidFill>
                  <a:srgbClr val="695d46"/>
                </a:solidFill>
                <a:latin typeface="Tahoma"/>
                <a:ea typeface="Open Sans"/>
              </a:rPr>
              <a:t>is derived from the SRS document.</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695d46"/>
                </a:solidFill>
                <a:latin typeface="Tahoma"/>
                <a:ea typeface="Open Sans"/>
              </a:rPr>
              <a:t>Two </a:t>
            </a:r>
            <a:r>
              <a:rPr b="0" lang="en-US" sz="1800" spc="-1" strike="noStrike">
                <a:solidFill>
                  <a:srgbClr val="695d46"/>
                </a:solidFill>
                <a:latin typeface="Tahoma"/>
                <a:ea typeface="Open Sans"/>
              </a:rPr>
              <a:t>distinctly different design approaches are popularly being used at present—</a:t>
            </a:r>
            <a:r>
              <a:rPr b="1" lang="en-US" sz="1800" spc="-1" strike="noStrike">
                <a:solidFill>
                  <a:srgbClr val="c00000"/>
                </a:solidFill>
                <a:latin typeface="Tahoma"/>
                <a:ea typeface="Open Sans"/>
              </a:rPr>
              <a:t>the procedural and object-oriented design approaches</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1" lang="en-IN" sz="2800" spc="-1" strike="noStrike">
                <a:solidFill>
                  <a:srgbClr val="b050c0"/>
                </a:solidFill>
                <a:latin typeface="Open Sans"/>
                <a:ea typeface="Open Sans"/>
              </a:rPr>
              <a:t>Procedural or Function-oriented Design</a:t>
            </a:r>
            <a:endParaRPr b="0" lang="en-IN" sz="2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1" lang="en-IN" sz="2800" spc="-1" strike="noStrike">
                <a:solidFill>
                  <a:srgbClr val="b050c0"/>
                </a:solidFill>
                <a:latin typeface="Open Sans"/>
                <a:ea typeface="Open Sans"/>
              </a:rPr>
              <a:t>Object-oriented Design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0"/>
            <a:ext cx="8520120" cy="77220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APPROACHES TO SOFTWARE DESIGN</a:t>
            </a:r>
            <a:endParaRPr b="0" lang="en-IN" sz="3600" spc="-1" strike="noStrike">
              <a:solidFill>
                <a:srgbClr val="000000"/>
              </a:solidFill>
              <a:latin typeface="Arial"/>
            </a:endParaRPr>
          </a:p>
        </p:txBody>
      </p:sp>
      <p:sp>
        <p:nvSpPr>
          <p:cNvPr id="167" name="PlaceHolder 2"/>
          <p:cNvSpPr>
            <a:spLocks noGrp="1"/>
          </p:cNvSpPr>
          <p:nvPr>
            <p:ph/>
          </p:nvPr>
        </p:nvSpPr>
        <p:spPr>
          <a:xfrm>
            <a:off x="163080" y="716040"/>
            <a:ext cx="8874360" cy="3852720"/>
          </a:xfrm>
          <a:prstGeom prst="rect">
            <a:avLst/>
          </a:prstGeom>
          <a:noFill/>
          <a:ln w="0">
            <a:noFill/>
          </a:ln>
        </p:spPr>
        <p:txBody>
          <a:bodyPr tIns="91440" bIns="91440" anchor="t">
            <a:noAutofit/>
          </a:bodyPr>
          <a:p>
            <a:pPr marL="114480">
              <a:lnSpc>
                <a:spcPct val="115000"/>
              </a:lnSpc>
              <a:buNone/>
              <a:tabLst>
                <a:tab algn="l" pos="0"/>
              </a:tabLst>
            </a:pPr>
            <a:r>
              <a:rPr b="1" lang="en-IN" sz="2800" spc="-1" strike="noStrike">
                <a:solidFill>
                  <a:srgbClr val="b050c0"/>
                </a:solidFill>
                <a:latin typeface="Open Sans"/>
                <a:ea typeface="Open Sans"/>
              </a:rPr>
              <a:t>Procedural or Function-oriented Design</a:t>
            </a:r>
            <a:endParaRPr b="0" lang="en-IN" sz="2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The traditional design approach is in use in many software development projects at the present time.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This traditional design technique is based on the </a:t>
            </a:r>
            <a:r>
              <a:rPr b="0" lang="en-US" sz="1800" spc="-1" strike="noStrike">
                <a:solidFill>
                  <a:srgbClr val="ff0000"/>
                </a:solidFill>
                <a:highlight>
                  <a:srgbClr val="ffff00"/>
                </a:highlight>
                <a:latin typeface="Tahoma"/>
                <a:ea typeface="Open Sans"/>
              </a:rPr>
              <a:t>data flow-oriented design approach.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It consists of two important activities; first </a:t>
            </a:r>
            <a:r>
              <a:rPr b="1" i="1" lang="en-US" sz="2400" spc="-1" strike="noStrike">
                <a:solidFill>
                  <a:srgbClr val="b050c0"/>
                </a:solidFill>
                <a:highlight>
                  <a:srgbClr val="ffff00"/>
                </a:highlight>
                <a:latin typeface="TimesNewRomanPS-ItalicMT"/>
                <a:ea typeface="Open Sans"/>
              </a:rPr>
              <a:t>structured analysis </a:t>
            </a:r>
            <a:r>
              <a:rPr b="0" lang="en-US" sz="1800" spc="-1" strike="noStrike">
                <a:solidFill>
                  <a:srgbClr val="695d46"/>
                </a:solidFill>
                <a:latin typeface="Tahoma"/>
                <a:ea typeface="Open Sans"/>
              </a:rPr>
              <a:t>of the </a:t>
            </a:r>
            <a:r>
              <a:rPr b="0" lang="en-US" sz="1800" spc="-1" strike="noStrike" u="sng">
                <a:solidFill>
                  <a:srgbClr val="ff0000"/>
                </a:solidFill>
                <a:uFillTx/>
                <a:latin typeface="Tahoma"/>
                <a:ea typeface="Open Sans"/>
              </a:rPr>
              <a:t>requirements specification is carried out </a:t>
            </a:r>
            <a:r>
              <a:rPr b="0" lang="en-US" sz="1800" spc="-1" strike="noStrike">
                <a:solidFill>
                  <a:srgbClr val="695d46"/>
                </a:solidFill>
                <a:latin typeface="Tahoma"/>
                <a:ea typeface="Open Sans"/>
              </a:rPr>
              <a:t>where the detailed structure of the problem is examined.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1800" spc="-1" strike="noStrike">
                <a:solidFill>
                  <a:srgbClr val="695d46"/>
                </a:solidFill>
                <a:latin typeface="Tahoma"/>
                <a:ea typeface="Open Sans"/>
              </a:rPr>
              <a:t>This is followed by a </a:t>
            </a:r>
            <a:r>
              <a:rPr b="1" i="1" lang="en-US" sz="2400" spc="-1" strike="noStrike">
                <a:solidFill>
                  <a:srgbClr val="b050c0"/>
                </a:solidFill>
                <a:highlight>
                  <a:srgbClr val="ffff00"/>
                </a:highlight>
                <a:latin typeface="TimesNewRomanPS-ItalicMT"/>
                <a:ea typeface="Open Sans"/>
              </a:rPr>
              <a:t>structured design </a:t>
            </a:r>
            <a:r>
              <a:rPr b="0" lang="en-US" sz="1800" spc="-1" strike="noStrike">
                <a:solidFill>
                  <a:srgbClr val="695d46"/>
                </a:solidFill>
                <a:latin typeface="Tahoma"/>
                <a:ea typeface="Open Sans"/>
              </a:rPr>
              <a:t>step where the </a:t>
            </a:r>
            <a:r>
              <a:rPr b="0" lang="en-US" sz="1800" spc="-1" strike="noStrike" u="sng">
                <a:solidFill>
                  <a:srgbClr val="ff0000"/>
                </a:solidFill>
                <a:uFillTx/>
                <a:latin typeface="Tahoma"/>
                <a:ea typeface="Open Sans"/>
              </a:rPr>
              <a:t>results of structured analysis are transformed </a:t>
            </a:r>
            <a:r>
              <a:rPr b="0" lang="en-IN" sz="1800" spc="-1" strike="noStrike" u="sng">
                <a:solidFill>
                  <a:srgbClr val="ff0000"/>
                </a:solidFill>
                <a:uFillTx/>
                <a:latin typeface="Tahoma"/>
                <a:ea typeface="Open Sans"/>
              </a:rPr>
              <a:t>into the software design.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0"/>
            <a:ext cx="8520120" cy="77220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APPROACHES TO SOFTWARE DESIGN</a:t>
            </a:r>
            <a:endParaRPr b="0" lang="en-IN" sz="3600" spc="-1" strike="noStrike">
              <a:solidFill>
                <a:srgbClr val="000000"/>
              </a:solidFill>
              <a:latin typeface="Arial"/>
            </a:endParaRPr>
          </a:p>
        </p:txBody>
      </p:sp>
      <p:sp>
        <p:nvSpPr>
          <p:cNvPr id="169" name="PlaceHolder 2"/>
          <p:cNvSpPr>
            <a:spLocks noGrp="1"/>
          </p:cNvSpPr>
          <p:nvPr>
            <p:ph/>
          </p:nvPr>
        </p:nvSpPr>
        <p:spPr>
          <a:xfrm>
            <a:off x="163080" y="716040"/>
            <a:ext cx="8874360" cy="4174560"/>
          </a:xfrm>
          <a:prstGeom prst="rect">
            <a:avLst/>
          </a:prstGeom>
          <a:noFill/>
          <a:ln w="0">
            <a:noFill/>
          </a:ln>
        </p:spPr>
        <p:txBody>
          <a:bodyPr tIns="91440" bIns="91440" anchor="t">
            <a:noAutofit/>
          </a:bodyPr>
          <a:p>
            <a:pPr marL="114480">
              <a:lnSpc>
                <a:spcPct val="115000"/>
              </a:lnSpc>
              <a:buNone/>
              <a:tabLst>
                <a:tab algn="l" pos="0"/>
              </a:tabLst>
            </a:pPr>
            <a:r>
              <a:rPr b="1" lang="en-IN" sz="2800" spc="-1" strike="noStrike">
                <a:solidFill>
                  <a:srgbClr val="b050c0"/>
                </a:solidFill>
                <a:latin typeface="Open Sans"/>
                <a:ea typeface="Open Sans"/>
              </a:rPr>
              <a:t>Procedural or Function-oriented Design</a:t>
            </a:r>
            <a:endParaRPr b="0" lang="en-IN" sz="2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695d46"/>
                </a:solidFill>
                <a:latin typeface="Tahoma"/>
                <a:ea typeface="Open Sans"/>
              </a:rPr>
              <a:t>During structured </a:t>
            </a:r>
            <a:r>
              <a:rPr b="0" lang="en-US" sz="2000" spc="-1" strike="noStrike">
                <a:solidFill>
                  <a:srgbClr val="695d46"/>
                </a:solidFill>
                <a:latin typeface="Tahoma"/>
                <a:ea typeface="Open Sans"/>
              </a:rPr>
              <a:t>analysis, functional decomposition of the system is achieved. </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That is, </a:t>
            </a:r>
            <a:r>
              <a:rPr b="0" lang="en-US" sz="2000" spc="-1" strike="noStrike">
                <a:solidFill>
                  <a:srgbClr val="b050c0"/>
                </a:solidFill>
                <a:highlight>
                  <a:srgbClr val="ffff00"/>
                </a:highlight>
                <a:latin typeface="Tahoma"/>
                <a:ea typeface="Open Sans"/>
              </a:rPr>
              <a:t>each function that the system needs to perform is analysed and hierarchically decomposed into more detailed functions</a:t>
            </a:r>
            <a:r>
              <a:rPr b="0" lang="en-US" sz="2000" spc="-1" strike="noStrike">
                <a:solidFill>
                  <a:srgbClr val="b050c0"/>
                </a:solidFill>
                <a:latin typeface="Tahoma"/>
                <a:ea typeface="Open Sans"/>
              </a:rPr>
              <a:t>. </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On the other hand, during structured design, </a:t>
            </a:r>
            <a:r>
              <a:rPr b="0" lang="en-US" sz="2000" spc="-1" strike="noStrike">
                <a:solidFill>
                  <a:srgbClr val="00b0f0"/>
                </a:solidFill>
                <a:latin typeface="Tahoma"/>
                <a:ea typeface="Open Sans"/>
              </a:rPr>
              <a:t>all functions identified during structured analysis are mapped to a module structure</a:t>
            </a:r>
            <a:r>
              <a:rPr b="0" lang="en-US" sz="2000" spc="-1" strike="noStrike">
                <a:solidFill>
                  <a:srgbClr val="695d46"/>
                </a:solidFill>
                <a:latin typeface="Tahoma"/>
                <a:ea typeface="Open Sans"/>
              </a:rPr>
              <a:t>. </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This module structure is also called the </a:t>
            </a:r>
            <a:r>
              <a:rPr b="0" lang="en-US" sz="2000" spc="-1" strike="noStrike">
                <a:solidFill>
                  <a:srgbClr val="dbf000"/>
                </a:solidFill>
                <a:latin typeface="Tahoma"/>
                <a:ea typeface="Open Sans"/>
              </a:rPr>
              <a:t>highlevel design or the software architecture for the given problem</a:t>
            </a:r>
            <a:r>
              <a:rPr b="0" lang="en-US" sz="2000" spc="-1" strike="noStrike">
                <a:solidFill>
                  <a:srgbClr val="695d46"/>
                </a:solidFill>
                <a:latin typeface="Tahoma"/>
                <a:ea typeface="Open Sans"/>
              </a:rPr>
              <a:t>. This is represented using a</a:t>
            </a:r>
            <a:r>
              <a:rPr b="0" lang="en-US" sz="2000" spc="-1" strike="noStrike">
                <a:solidFill>
                  <a:srgbClr val="ff0000"/>
                </a:solidFill>
                <a:latin typeface="Tahoma"/>
                <a:ea typeface="Open Sans"/>
              </a:rPr>
              <a:t> structure chart.</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0"/>
            <a:ext cx="8520120" cy="77220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APPROACHES TO SOFTWARE DESIGN</a:t>
            </a:r>
            <a:endParaRPr b="0" lang="en-IN" sz="3600" spc="-1" strike="noStrike">
              <a:solidFill>
                <a:srgbClr val="000000"/>
              </a:solidFill>
              <a:latin typeface="Arial"/>
            </a:endParaRPr>
          </a:p>
        </p:txBody>
      </p:sp>
      <p:sp>
        <p:nvSpPr>
          <p:cNvPr id="171" name="PlaceHolder 2"/>
          <p:cNvSpPr>
            <a:spLocks noGrp="1"/>
          </p:cNvSpPr>
          <p:nvPr>
            <p:ph/>
          </p:nvPr>
        </p:nvSpPr>
        <p:spPr>
          <a:xfrm>
            <a:off x="163080" y="716040"/>
            <a:ext cx="8874360" cy="3852720"/>
          </a:xfrm>
          <a:prstGeom prst="rect">
            <a:avLst/>
          </a:prstGeom>
          <a:noFill/>
          <a:ln w="0">
            <a:noFill/>
          </a:ln>
        </p:spPr>
        <p:txBody>
          <a:bodyPr tIns="91440" bIns="91440" anchor="t">
            <a:noAutofit/>
          </a:bodyPr>
          <a:p>
            <a:pPr marL="114480">
              <a:lnSpc>
                <a:spcPct val="115000"/>
              </a:lnSpc>
              <a:buNone/>
              <a:tabLst>
                <a:tab algn="l" pos="0"/>
              </a:tabLst>
            </a:pPr>
            <a:r>
              <a:rPr b="1" lang="en-IN" sz="2800" spc="-1" strike="noStrike">
                <a:solidFill>
                  <a:srgbClr val="b050c0"/>
                </a:solidFill>
                <a:latin typeface="Open Sans"/>
                <a:ea typeface="Open Sans"/>
              </a:rPr>
              <a:t>Procedural or Function-oriented Design</a:t>
            </a:r>
            <a:endParaRPr b="0" lang="en-IN" sz="2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The high-level design stage is normally followed by a </a:t>
            </a:r>
            <a:r>
              <a:rPr b="0" lang="en-US" sz="2000" spc="-1" strike="noStrike">
                <a:solidFill>
                  <a:srgbClr val="ffa65c"/>
                </a:solidFill>
                <a:latin typeface="Tahoma"/>
                <a:ea typeface="Open Sans"/>
              </a:rPr>
              <a:t>detailed design stage.</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During the detailed design stage, </a:t>
            </a:r>
            <a:r>
              <a:rPr b="0" lang="en-US" sz="2000" spc="-1" strike="noStrike">
                <a:solidFill>
                  <a:srgbClr val="ff0000"/>
                </a:solidFill>
                <a:latin typeface="Tahoma"/>
                <a:ea typeface="Open Sans"/>
              </a:rPr>
              <a:t>the algorithms and data structures </a:t>
            </a:r>
            <a:r>
              <a:rPr b="0" lang="en-US" sz="2000" spc="-1" strike="noStrike">
                <a:solidFill>
                  <a:srgbClr val="695d46"/>
                </a:solidFill>
                <a:latin typeface="Tahoma"/>
                <a:ea typeface="Open Sans"/>
              </a:rPr>
              <a:t>for the individual modules are designed. </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695d46"/>
                </a:solidFill>
                <a:latin typeface="Tahoma"/>
                <a:ea typeface="Open Sans"/>
              </a:rPr>
              <a:t>The detailed design can directly be implemented as a working system using a conventional programming </a:t>
            </a:r>
            <a:r>
              <a:rPr b="0" lang="en-IN" sz="2000" spc="-1" strike="noStrike">
                <a:solidFill>
                  <a:srgbClr val="695d46"/>
                </a:solidFill>
                <a:latin typeface="Tahoma"/>
                <a:ea typeface="Open Sans"/>
              </a:rPr>
              <a:t>language.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80000" y="12960"/>
            <a:ext cx="8520120" cy="70704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u</a:t>
            </a:r>
            <a:r>
              <a:rPr b="1" lang="en-US" sz="3600" spc="-1" strike="noStrike">
                <a:solidFill>
                  <a:srgbClr val="ef6c00"/>
                </a:solidFill>
                <a:latin typeface="PT Sans Narrow"/>
                <a:ea typeface="PT Sans Narrow"/>
              </a:rPr>
              <a:t>t</a:t>
            </a: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m</a:t>
            </a:r>
            <a:r>
              <a:rPr b="1" lang="en-US" sz="3600" spc="-1" strike="noStrike">
                <a:solidFill>
                  <a:srgbClr val="ef6c00"/>
                </a:solidFill>
                <a:latin typeface="PT Sans Narrow"/>
                <a:ea typeface="PT Sans Narrow"/>
              </a:rPr>
              <a:t>e </a:t>
            </a:r>
            <a:r>
              <a:rPr b="1" lang="en-US" sz="3600" spc="-1" strike="noStrike">
                <a:solidFill>
                  <a:srgbClr val="ef6c00"/>
                </a:solidFill>
                <a:latin typeface="PT Sans Narrow"/>
                <a:ea typeface="PT Sans Narrow"/>
              </a:rPr>
              <a:t>B</a:t>
            </a:r>
            <a:r>
              <a:rPr b="1" lang="en-US" sz="3600" spc="-1" strike="noStrike">
                <a:solidFill>
                  <a:srgbClr val="ef6c00"/>
                </a:solidFill>
                <a:latin typeface="PT Sans Narrow"/>
                <a:ea typeface="PT Sans Narrow"/>
              </a:rPr>
              <a:t>a</a:t>
            </a:r>
            <a:r>
              <a:rPr b="1" lang="en-US" sz="3600" spc="-1" strike="noStrike">
                <a:solidFill>
                  <a:srgbClr val="ef6c00"/>
                </a:solidFill>
                <a:latin typeface="PT Sans Narrow"/>
                <a:ea typeface="PT Sans Narrow"/>
              </a:rPr>
              <a:t>s</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d </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d</a:t>
            </a:r>
            <a:r>
              <a:rPr b="1" lang="en-US" sz="3600" spc="-1" strike="noStrike">
                <a:solidFill>
                  <a:srgbClr val="ef6c00"/>
                </a:solidFill>
                <a:latin typeface="PT Sans Narrow"/>
                <a:ea typeface="PT Sans Narrow"/>
              </a:rPr>
              <a:t>u</a:t>
            </a: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a</a:t>
            </a:r>
            <a:r>
              <a:rPr b="1" lang="en-US" sz="3600" spc="-1" strike="noStrike">
                <a:solidFill>
                  <a:srgbClr val="ef6c00"/>
                </a:solidFill>
                <a:latin typeface="PT Sans Narrow"/>
                <a:ea typeface="PT Sans Narrow"/>
              </a:rPr>
              <a:t>ti</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n </a:t>
            </a:r>
            <a:r>
              <a:rPr b="1" lang="en-US" sz="3600" spc="-1" strike="noStrike">
                <a:solidFill>
                  <a:srgbClr val="ef6c00"/>
                </a:solidFill>
                <a:latin typeface="PT Sans Narrow"/>
                <a:ea typeface="PT Sans Narrow"/>
              </a:rPr>
              <a:t>(</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B</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a:t>
            </a:r>
            <a:endParaRPr b="0" lang="en-IN" sz="3600" spc="-1" strike="noStrike">
              <a:solidFill>
                <a:srgbClr val="000000"/>
              </a:solidFill>
              <a:latin typeface="Arial"/>
            </a:endParaRPr>
          </a:p>
        </p:txBody>
      </p:sp>
      <p:sp>
        <p:nvSpPr>
          <p:cNvPr id="131" name="PlaceHolder 2"/>
          <p:cNvSpPr>
            <a:spLocks noGrp="1"/>
          </p:cNvSpPr>
          <p:nvPr>
            <p:ph/>
          </p:nvPr>
        </p:nvSpPr>
        <p:spPr>
          <a:xfrm>
            <a:off x="311760" y="1070280"/>
            <a:ext cx="8520120" cy="34984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US" sz="1800" spc="-1" strike="noStrike">
                <a:solidFill>
                  <a:srgbClr val="000000"/>
                </a:solidFill>
                <a:latin typeface="Open Sans"/>
                <a:ea typeface="Open Sans"/>
              </a:rPr>
              <a:t>The education that ensures that learners would achieve predefined outcomes for the programme in which they are enrolled.</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US" sz="1800" spc="-1" strike="noStrike">
                <a:solidFill>
                  <a:srgbClr val="c00000"/>
                </a:solidFill>
                <a:latin typeface="Open Sans"/>
                <a:ea typeface="Open Sans"/>
              </a:rPr>
              <a:t>Programme- Btech Artificial Intelligence &amp; Data Science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US" sz="1800" spc="-1" strike="noStrike">
                <a:solidFill>
                  <a:srgbClr val="00b050"/>
                </a:solidFill>
                <a:latin typeface="Open Sans"/>
                <a:ea typeface="Open Sans"/>
              </a:rPr>
              <a:t>Outcomes can be broadly classified as Program Outcomes (PO) and Course Outcomes (CO).</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US" sz="1800" spc="-1" strike="noStrike">
                <a:solidFill>
                  <a:srgbClr val="0070c0"/>
                </a:solidFill>
                <a:latin typeface="Open Sans"/>
                <a:ea typeface="Open Sans"/>
              </a:rPr>
              <a:t>POs are statements that describe what students are expected to know and be able to do by the time of graduation.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US" sz="1800" spc="-1" strike="noStrike">
                <a:solidFill>
                  <a:srgbClr val="ef6c00"/>
                </a:solidFill>
                <a:latin typeface="Open Sans"/>
                <a:ea typeface="Open Sans"/>
              </a:rPr>
              <a:t>COs are statements that describe what students are expected to know and be able to do upon course completion[Course-subject].</a:t>
            </a:r>
            <a:endParaRPr b="0" lang="en-IN" sz="1800" spc="-1" strike="noStrike">
              <a:solidFill>
                <a:srgbClr val="000000"/>
              </a:solidFill>
              <a:latin typeface="Arial"/>
            </a:endParaRPr>
          </a:p>
          <a:p>
            <a:pPr>
              <a:lnSpc>
                <a:spcPct val="115000"/>
              </a:lnSpc>
              <a:buNone/>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92160"/>
            <a:ext cx="8520120" cy="62352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73" name="PlaceHolder 2"/>
          <p:cNvSpPr>
            <a:spLocks noGrp="1"/>
          </p:cNvSpPr>
          <p:nvPr>
            <p:ph/>
          </p:nvPr>
        </p:nvSpPr>
        <p:spPr>
          <a:xfrm>
            <a:off x="148680" y="716040"/>
            <a:ext cx="8994960" cy="4212360"/>
          </a:xfrm>
          <a:prstGeom prst="rect">
            <a:avLst/>
          </a:prstGeom>
          <a:noFill/>
          <a:ln w="0">
            <a:noFill/>
          </a:ln>
        </p:spPr>
        <p:txBody>
          <a:bodyPr tIns="91440" bIns="91440" anchor="t">
            <a:noAutofit/>
          </a:bodyPr>
          <a:p>
            <a:pPr marL="114480">
              <a:lnSpc>
                <a:spcPct val="115000"/>
              </a:lnSpc>
              <a:buNone/>
              <a:tabLst>
                <a:tab algn="l" pos="0"/>
              </a:tabLst>
            </a:pPr>
            <a:r>
              <a:rPr b="1" lang="en-IN" sz="2000" spc="-1" strike="noStrike" u="sng">
                <a:solidFill>
                  <a:srgbClr val="000000"/>
                </a:solidFill>
                <a:uFillTx/>
                <a:latin typeface="Open Sans"/>
                <a:ea typeface="Open Sans"/>
              </a:rPr>
              <a:t>Salient features of the function-oriented design approach:</a:t>
            </a:r>
            <a:endParaRPr b="0" lang="en-IN" sz="2000" spc="-1" strike="noStrike">
              <a:solidFill>
                <a:srgbClr val="000000"/>
              </a:solidFill>
              <a:latin typeface="Arial"/>
            </a:endParaRPr>
          </a:p>
          <a:p>
            <a:pPr marL="114480" algn="just">
              <a:lnSpc>
                <a:spcPct val="115000"/>
              </a:lnSpc>
              <a:buNone/>
              <a:tabLst>
                <a:tab algn="l" pos="0"/>
              </a:tabLst>
            </a:pPr>
            <a:r>
              <a:rPr b="1" lang="en-IN" sz="2000" spc="-1" strike="noStrike">
                <a:solidFill>
                  <a:srgbClr val="ef6c00"/>
                </a:solidFill>
                <a:latin typeface="Open Sans"/>
                <a:ea typeface="Open Sans"/>
              </a:rPr>
              <a:t>1. Top-down decomposition</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000000"/>
                </a:solidFill>
                <a:latin typeface="Open Sans"/>
                <a:ea typeface="Open Sans"/>
              </a:rPr>
              <a:t>A system, to start with, is viewed as a black box that provides certain services </a:t>
            </a:r>
            <a:r>
              <a:rPr b="1" lang="en-IN" sz="2000" spc="-1" strike="noStrike">
                <a:solidFill>
                  <a:srgbClr val="b050c0"/>
                </a:solidFill>
                <a:latin typeface="Open Sans"/>
                <a:ea typeface="Open Sans"/>
              </a:rPr>
              <a:t>(also known as high-level functions) to the  users of the </a:t>
            </a:r>
            <a:r>
              <a:rPr b="0" lang="en-IN" sz="2000" spc="-1" strike="noStrike">
                <a:solidFill>
                  <a:srgbClr val="000000"/>
                </a:solidFill>
                <a:latin typeface="Open Sans"/>
                <a:ea typeface="Open Sans"/>
              </a:rPr>
              <a:t>system.</a:t>
            </a:r>
            <a:endParaRPr b="0" lang="en-IN" sz="20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2000" spc="-1" strike="noStrike">
                <a:solidFill>
                  <a:srgbClr val="000000"/>
                </a:solidFill>
                <a:latin typeface="Open Sans"/>
                <a:ea typeface="Open Sans"/>
              </a:rPr>
              <a:t>Application of divide and conquer principle. Through this each high-level function is independently decomposed into detailed functions.</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US" sz="2000" spc="-1" strike="noStrike">
                <a:solidFill>
                  <a:srgbClr val="000000"/>
                </a:solidFill>
                <a:latin typeface="Open Sans"/>
                <a:ea typeface="Open Sans"/>
              </a:rPr>
              <a:t>Graphical representation of the analysis results using </a:t>
            </a:r>
            <a:r>
              <a:rPr b="1" lang="en-US" sz="2000" spc="-1" strike="noStrike">
                <a:solidFill>
                  <a:srgbClr val="279e85"/>
                </a:solidFill>
                <a:latin typeface="Open Sans"/>
                <a:ea typeface="Open Sans"/>
              </a:rPr>
              <a:t>data flow diagrams.(DFD)</a:t>
            </a:r>
            <a:r>
              <a:rPr b="0" lang="en-US" sz="2000" spc="-1" strike="noStrike">
                <a:solidFill>
                  <a:srgbClr val="000000"/>
                </a:solidFill>
                <a:latin typeface="Open Sans"/>
                <a:ea typeface="Open Sans"/>
              </a:rPr>
              <a:t>[hierarchical graphical model of a system]</a:t>
            </a:r>
            <a:endParaRPr b="0" lang="en-IN" sz="20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2000" spc="-1" strike="noStrike">
                <a:solidFill>
                  <a:srgbClr val="000000"/>
                </a:solidFill>
                <a:latin typeface="Open Sans"/>
                <a:ea typeface="Open Sans"/>
              </a:rPr>
              <a:t>During structured design phase the results of the structured analysis (that is, the DFD model) is converted into </a:t>
            </a:r>
            <a:r>
              <a:rPr b="1" lang="en-US" sz="2000" spc="-1" strike="noStrike">
                <a:solidFill>
                  <a:srgbClr val="000000"/>
                </a:solidFill>
                <a:latin typeface="Open Sans"/>
                <a:ea typeface="Open Sans"/>
              </a:rPr>
              <a:t>a structure chart</a:t>
            </a:r>
            <a:r>
              <a:rPr b="0" lang="en-US" sz="2000" spc="-1" strike="noStrike">
                <a:solidFill>
                  <a:srgbClr val="000000"/>
                </a:solidFill>
                <a:latin typeface="Open Sans"/>
                <a:ea typeface="Open Sans"/>
              </a:rPr>
              <a:t>.</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11760" y="92160"/>
            <a:ext cx="8520120" cy="62352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75" name="PlaceHolder 2"/>
          <p:cNvSpPr>
            <a:spLocks noGrp="1"/>
          </p:cNvSpPr>
          <p:nvPr>
            <p:ph/>
          </p:nvPr>
        </p:nvSpPr>
        <p:spPr>
          <a:xfrm>
            <a:off x="148680" y="716040"/>
            <a:ext cx="8994960" cy="4212360"/>
          </a:xfrm>
          <a:prstGeom prst="rect">
            <a:avLst/>
          </a:prstGeom>
          <a:noFill/>
          <a:ln w="0">
            <a:noFill/>
          </a:ln>
        </p:spPr>
        <p:txBody>
          <a:bodyPr tIns="91440" bIns="91440" anchor="t">
            <a:noAutofit/>
          </a:bodyPr>
          <a:p>
            <a:pPr marL="114480">
              <a:lnSpc>
                <a:spcPct val="115000"/>
              </a:lnSpc>
              <a:buNone/>
              <a:tabLst>
                <a:tab algn="l" pos="0"/>
              </a:tabLst>
            </a:pPr>
            <a:r>
              <a:rPr b="1" lang="en-IN" sz="2000" spc="-1" strike="noStrike" u="sng">
                <a:solidFill>
                  <a:srgbClr val="000000"/>
                </a:solidFill>
                <a:uFillTx/>
                <a:latin typeface="Open Sans"/>
                <a:ea typeface="Open Sans"/>
              </a:rPr>
              <a:t>Salient features of the function-oriented design approach:</a:t>
            </a:r>
            <a:endParaRPr b="0" lang="en-IN" sz="2000" spc="-1" strike="noStrike">
              <a:solidFill>
                <a:srgbClr val="000000"/>
              </a:solidFill>
              <a:latin typeface="Arial"/>
            </a:endParaRPr>
          </a:p>
          <a:p>
            <a:pPr marL="114480" algn="just">
              <a:lnSpc>
                <a:spcPct val="115000"/>
              </a:lnSpc>
              <a:buNone/>
              <a:tabLst>
                <a:tab algn="l" pos="0"/>
              </a:tabLst>
            </a:pPr>
            <a:r>
              <a:rPr b="0" lang="en-IN" sz="1800" spc="-1" strike="noStrike">
                <a:solidFill>
                  <a:srgbClr val="00b050"/>
                </a:solidFill>
                <a:latin typeface="Tahoma"/>
                <a:ea typeface="Open Sans"/>
              </a:rPr>
              <a:t>Structure </a:t>
            </a:r>
            <a:r>
              <a:rPr b="0" lang="en-US" sz="1800" spc="-1" strike="noStrike">
                <a:solidFill>
                  <a:srgbClr val="00b050"/>
                </a:solidFill>
                <a:latin typeface="Tahoma"/>
                <a:ea typeface="Open Sans"/>
              </a:rPr>
              <a:t>chart represents the software architecture.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2060"/>
                </a:solidFill>
                <a:latin typeface="Tahoma"/>
                <a:ea typeface="Open Sans"/>
              </a:rPr>
              <a:t>The various modules making up the system, the module dependency (i.e. which module calls which other modules), and the parameters that are passed among the </a:t>
            </a:r>
            <a:r>
              <a:rPr b="0" lang="en-IN" sz="1800" spc="-1" strike="noStrike">
                <a:solidFill>
                  <a:srgbClr val="002060"/>
                </a:solidFill>
                <a:latin typeface="Tahoma"/>
                <a:ea typeface="Open Sans"/>
              </a:rPr>
              <a:t>different modules.</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2060"/>
                </a:solidFill>
                <a:latin typeface="Tahoma"/>
                <a:ea typeface="Open Sans"/>
              </a:rPr>
              <a:t>The structure chart representation can be easily implemented using some programming language</a:t>
            </a:r>
            <a:endParaRPr b="0" lang="en-IN" sz="1800" spc="-1" strike="noStrike">
              <a:solidFill>
                <a:srgbClr val="000000"/>
              </a:solidFill>
              <a:latin typeface="Arial"/>
            </a:endParaRPr>
          </a:p>
        </p:txBody>
      </p:sp>
      <p:pic>
        <p:nvPicPr>
          <p:cNvPr id="176" name="Picture 4" descr=""/>
          <p:cNvPicPr/>
          <p:nvPr/>
        </p:nvPicPr>
        <p:blipFill>
          <a:blip r:embed="rId1"/>
          <a:stretch/>
        </p:blipFill>
        <p:spPr>
          <a:xfrm>
            <a:off x="786960" y="3388320"/>
            <a:ext cx="3860280" cy="1662840"/>
          </a:xfrm>
          <a:prstGeom prst="rect">
            <a:avLst/>
          </a:prstGeom>
          <a:ln w="0">
            <a:noFill/>
          </a:ln>
        </p:spPr>
      </p:pic>
      <p:pic>
        <p:nvPicPr>
          <p:cNvPr id="177" name="Picture 5" descr=""/>
          <p:cNvPicPr/>
          <p:nvPr/>
        </p:nvPicPr>
        <p:blipFill>
          <a:blip r:embed="rId2"/>
          <a:stretch/>
        </p:blipFill>
        <p:spPr>
          <a:xfrm>
            <a:off x="5301000" y="3239280"/>
            <a:ext cx="3693960" cy="1747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79"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80" name="Picture 2" descr=""/>
          <p:cNvPicPr/>
          <p:nvPr/>
        </p:nvPicPr>
        <p:blipFill>
          <a:blip r:embed="rId1"/>
          <a:stretch/>
        </p:blipFill>
        <p:spPr>
          <a:xfrm>
            <a:off x="612720" y="1344240"/>
            <a:ext cx="7250760" cy="3328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11760" y="228600"/>
            <a:ext cx="8924040" cy="749160"/>
          </a:xfrm>
          <a:prstGeom prst="rect">
            <a:avLst/>
          </a:prstGeom>
          <a:noFill/>
          <a:ln w="0">
            <a:noFill/>
          </a:ln>
        </p:spPr>
        <p:txBody>
          <a:bodyPr tIns="91440" bIns="91440" anchor="t">
            <a:noAutofit/>
          </a:bodyPr>
          <a:p>
            <a:pPr>
              <a:lnSpc>
                <a:spcPct val="100000"/>
              </a:lnSpc>
              <a:buNone/>
            </a:pPr>
            <a:r>
              <a:rPr b="1" lang="en-IN" sz="2400" spc="-1" strike="noStrike">
                <a:solidFill>
                  <a:srgbClr val="ef6c00"/>
                </a:solidFill>
                <a:latin typeface="PT Sans Narrow"/>
                <a:ea typeface="PT Sans Narrow"/>
              </a:rPr>
              <a:t>Function-oriented Design :</a:t>
            </a:r>
            <a:r>
              <a:rPr b="1" lang="en-US" sz="2400" spc="-1" strike="noStrike">
                <a:solidFill>
                  <a:srgbClr val="232323"/>
                </a:solidFill>
                <a:latin typeface="Verdana"/>
                <a:ea typeface="PT Sans Narrow"/>
              </a:rPr>
              <a:t>Design of Library Management System</a:t>
            </a:r>
            <a:endParaRPr b="0" lang="en-IN" sz="2400" spc="-1" strike="noStrike">
              <a:solidFill>
                <a:srgbClr val="000000"/>
              </a:solidFill>
              <a:latin typeface="Arial"/>
            </a:endParaRPr>
          </a:p>
        </p:txBody>
      </p:sp>
      <p:sp>
        <p:nvSpPr>
          <p:cNvPr id="182" name="PlaceHolder 2"/>
          <p:cNvSpPr>
            <a:spLocks noGrp="1"/>
          </p:cNvSpPr>
          <p:nvPr>
            <p:ph/>
          </p:nvPr>
        </p:nvSpPr>
        <p:spPr>
          <a:xfrm>
            <a:off x="311760" y="1353960"/>
            <a:ext cx="8520120" cy="357444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83" name="Picture 2" descr=""/>
          <p:cNvPicPr/>
          <p:nvPr/>
        </p:nvPicPr>
        <p:blipFill>
          <a:blip r:embed="rId1"/>
          <a:stretch/>
        </p:blipFill>
        <p:spPr>
          <a:xfrm>
            <a:off x="1254600" y="1134000"/>
            <a:ext cx="7003080" cy="3794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228600"/>
            <a:ext cx="8520120" cy="71280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85" name="PlaceHolder 2"/>
          <p:cNvSpPr>
            <a:spLocks noGrp="1"/>
          </p:cNvSpPr>
          <p:nvPr>
            <p:ph/>
          </p:nvPr>
        </p:nvSpPr>
        <p:spPr>
          <a:xfrm>
            <a:off x="311760" y="722520"/>
            <a:ext cx="8520120" cy="42058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2000" spc="-1" strike="noStrike">
                <a:solidFill>
                  <a:srgbClr val="000000"/>
                </a:solidFill>
                <a:latin typeface="Open Sans"/>
                <a:ea typeface="Open Sans"/>
              </a:rPr>
              <a:t>Consider a function </a:t>
            </a:r>
            <a:r>
              <a:rPr b="1" lang="en-IN" sz="2000" spc="-1" strike="noStrike">
                <a:solidFill>
                  <a:srgbClr val="793085"/>
                </a:solidFill>
                <a:latin typeface="Open Sans"/>
                <a:ea typeface="Open Sans"/>
              </a:rPr>
              <a:t>create-new-library member </a:t>
            </a:r>
            <a:r>
              <a:rPr b="0" lang="en-IN" sz="2000" spc="-1" strike="noStrike">
                <a:solidFill>
                  <a:srgbClr val="000000"/>
                </a:solidFill>
                <a:latin typeface="Open Sans"/>
                <a:ea typeface="Open Sans"/>
              </a:rPr>
              <a:t>which essentially creates the record for a new member, assigns a unique membership number to him, and prints a bill towards his membership charge.</a:t>
            </a:r>
            <a:endParaRPr b="0" lang="en-IN" sz="2000" spc="-1" strike="noStrike">
              <a:solidFill>
                <a:srgbClr val="000000"/>
              </a:solidFill>
              <a:latin typeface="Arial"/>
            </a:endParaRPr>
          </a:p>
          <a:p>
            <a:pPr marL="457200" indent="-343080">
              <a:lnSpc>
                <a:spcPct val="115000"/>
              </a:lnSpc>
              <a:buClr>
                <a:srgbClr val="695d46"/>
              </a:buClr>
              <a:buFont typeface="Open Sans"/>
              <a:buChar char="●"/>
            </a:pPr>
            <a:r>
              <a:rPr b="0" lang="en-IN" sz="2000" spc="-1" strike="noStrike">
                <a:solidFill>
                  <a:srgbClr val="000000"/>
                </a:solidFill>
                <a:latin typeface="Open Sans"/>
                <a:ea typeface="Open Sans"/>
              </a:rPr>
              <a:t>This high-level function may be refined into the following sub functions:</a:t>
            </a:r>
            <a:endParaRPr b="0" lang="en-IN" sz="2000" spc="-1" strike="noStrike">
              <a:solidFill>
                <a:srgbClr val="000000"/>
              </a:solidFill>
              <a:latin typeface="Arial"/>
            </a:endParaRPr>
          </a:p>
          <a:p>
            <a:pPr marL="457200" indent="-343080">
              <a:lnSpc>
                <a:spcPct val="115000"/>
              </a:lnSpc>
              <a:buClr>
                <a:srgbClr val="695d46"/>
              </a:buClr>
              <a:buFont typeface="Wingdings" charset="2"/>
              <a:buChar char=""/>
            </a:pPr>
            <a:r>
              <a:rPr b="0" lang="en-IN" sz="2000" spc="-1" strike="noStrike">
                <a:solidFill>
                  <a:srgbClr val="000000"/>
                </a:solidFill>
                <a:latin typeface="Open Sans"/>
                <a:ea typeface="Open Sans"/>
              </a:rPr>
              <a:t>	</a:t>
            </a:r>
            <a:r>
              <a:rPr b="0" lang="en-IN" sz="2000" spc="-1" strike="noStrike">
                <a:solidFill>
                  <a:srgbClr val="793085"/>
                </a:solidFill>
                <a:latin typeface="Open Sans"/>
                <a:ea typeface="Open Sans"/>
              </a:rPr>
              <a:t>assign-membership-number</a:t>
            </a:r>
            <a:endParaRPr b="0" lang="en-IN" sz="2000" spc="-1" strike="noStrike">
              <a:solidFill>
                <a:srgbClr val="000000"/>
              </a:solidFill>
              <a:latin typeface="Arial"/>
            </a:endParaRPr>
          </a:p>
          <a:p>
            <a:pPr marL="457200" indent="-343080">
              <a:lnSpc>
                <a:spcPct val="115000"/>
              </a:lnSpc>
              <a:buClr>
                <a:srgbClr val="695d46"/>
              </a:buClr>
              <a:buFont typeface="Wingdings" charset="2"/>
              <a:buChar char=""/>
            </a:pPr>
            <a:r>
              <a:rPr b="0" lang="en-IN" sz="2000" spc="-1" strike="noStrike">
                <a:solidFill>
                  <a:srgbClr val="793085"/>
                </a:solidFill>
                <a:latin typeface="Open Sans"/>
                <a:ea typeface="Open Sans"/>
              </a:rPr>
              <a:t>	</a:t>
            </a:r>
            <a:r>
              <a:rPr b="0" lang="en-IN" sz="2000" spc="-1" strike="noStrike">
                <a:solidFill>
                  <a:srgbClr val="793085"/>
                </a:solidFill>
                <a:latin typeface="Open Sans"/>
                <a:ea typeface="Open Sans"/>
              </a:rPr>
              <a:t>create-member-record</a:t>
            </a:r>
            <a:endParaRPr b="0" lang="en-IN" sz="2000" spc="-1" strike="noStrike">
              <a:solidFill>
                <a:srgbClr val="000000"/>
              </a:solidFill>
              <a:latin typeface="Arial"/>
            </a:endParaRPr>
          </a:p>
          <a:p>
            <a:pPr marL="457200" indent="-343080">
              <a:lnSpc>
                <a:spcPct val="115000"/>
              </a:lnSpc>
              <a:buClr>
                <a:srgbClr val="695d46"/>
              </a:buClr>
              <a:buFont typeface="Wingdings" charset="2"/>
              <a:buChar char=""/>
            </a:pPr>
            <a:r>
              <a:rPr b="0" lang="en-IN" sz="2000" spc="-1" strike="noStrike">
                <a:solidFill>
                  <a:srgbClr val="793085"/>
                </a:solidFill>
                <a:latin typeface="Open Sans"/>
                <a:ea typeface="Open Sans"/>
              </a:rPr>
              <a:t>	</a:t>
            </a:r>
            <a:r>
              <a:rPr b="0" lang="en-IN" sz="2000" spc="-1" strike="noStrike">
                <a:solidFill>
                  <a:srgbClr val="793085"/>
                </a:solidFill>
                <a:latin typeface="Open Sans"/>
                <a:ea typeface="Open Sans"/>
              </a:rPr>
              <a:t>print-bill</a:t>
            </a:r>
            <a:endParaRPr b="0" lang="en-IN" sz="2000" spc="-1" strike="noStrike">
              <a:solidFill>
                <a:srgbClr val="000000"/>
              </a:solidFill>
              <a:latin typeface="Arial"/>
            </a:endParaRPr>
          </a:p>
          <a:p>
            <a:pPr marL="457200" indent="-343080">
              <a:lnSpc>
                <a:spcPct val="115000"/>
              </a:lnSpc>
              <a:buClr>
                <a:srgbClr val="695d46"/>
              </a:buClr>
              <a:buFont typeface="Open Sans"/>
              <a:buChar char="●"/>
            </a:pPr>
            <a:r>
              <a:rPr b="0" lang="en-IN" sz="2000" spc="-1" strike="noStrike">
                <a:solidFill>
                  <a:srgbClr val="000000"/>
                </a:solidFill>
                <a:latin typeface="Open Sans"/>
                <a:ea typeface="Open Sans"/>
              </a:rPr>
              <a:t>Each of these sub functions may be split into more detailed sub functions and so on.</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274320"/>
            <a:ext cx="8520120" cy="5756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87" name="PlaceHolder 2"/>
          <p:cNvSpPr>
            <a:spLocks noGrp="1"/>
          </p:cNvSpPr>
          <p:nvPr>
            <p:ph/>
          </p:nvPr>
        </p:nvSpPr>
        <p:spPr>
          <a:xfrm>
            <a:off x="311760" y="923400"/>
            <a:ext cx="8520120" cy="4105440"/>
          </a:xfrm>
          <a:prstGeom prst="rect">
            <a:avLst/>
          </a:prstGeom>
          <a:noFill/>
          <a:ln w="0">
            <a:noFill/>
          </a:ln>
        </p:spPr>
        <p:txBody>
          <a:bodyPr tIns="91440" bIns="91440" anchor="t">
            <a:noAutofit/>
          </a:bodyPr>
          <a:p>
            <a:pPr marL="114480">
              <a:lnSpc>
                <a:spcPct val="115000"/>
              </a:lnSpc>
              <a:buNone/>
              <a:tabLst>
                <a:tab algn="l" pos="0"/>
              </a:tabLst>
            </a:pPr>
            <a:r>
              <a:rPr b="1" lang="en-IN" sz="2000" spc="-1" strike="noStrike">
                <a:solidFill>
                  <a:srgbClr val="ef6c00"/>
                </a:solidFill>
                <a:latin typeface="Open Sans"/>
                <a:ea typeface="Open Sans"/>
              </a:rPr>
              <a:t>2.Centralised system state</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000000"/>
                </a:solidFill>
                <a:latin typeface="Open Sans"/>
                <a:ea typeface="Open Sans"/>
              </a:rPr>
              <a:t>The </a:t>
            </a:r>
            <a:r>
              <a:rPr b="0" lang="en-IN" sz="2000" spc="-1" strike="noStrike">
                <a:solidFill>
                  <a:srgbClr val="000000"/>
                </a:solidFill>
                <a:highlight>
                  <a:srgbClr val="ffff00"/>
                </a:highlight>
                <a:latin typeface="Open Sans"/>
                <a:ea typeface="Open Sans"/>
              </a:rPr>
              <a:t>system state can be defined as the values of certain data items that determine the response of the system to a user</a:t>
            </a:r>
            <a:endParaRPr b="0" lang="en-IN" sz="2000" spc="-1" strike="noStrike">
              <a:solidFill>
                <a:srgbClr val="000000"/>
              </a:solidFill>
              <a:latin typeface="Arial"/>
            </a:endParaRPr>
          </a:p>
          <a:p>
            <a:pPr marL="114480" algn="just">
              <a:lnSpc>
                <a:spcPct val="115000"/>
              </a:lnSpc>
              <a:buNone/>
              <a:tabLst>
                <a:tab algn="l" pos="0"/>
              </a:tabLst>
            </a:pPr>
            <a:r>
              <a:rPr b="0" lang="en-IN" sz="2000" spc="-1" strike="noStrike">
                <a:solidFill>
                  <a:srgbClr val="000000"/>
                </a:solidFill>
                <a:highlight>
                  <a:srgbClr val="ffff00"/>
                </a:highlight>
                <a:latin typeface="Open Sans"/>
                <a:ea typeface="Open Sans"/>
              </a:rPr>
              <a:t>     </a:t>
            </a:r>
            <a:r>
              <a:rPr b="0" lang="en-IN" sz="2000" spc="-1" strike="noStrike">
                <a:solidFill>
                  <a:srgbClr val="000000"/>
                </a:solidFill>
                <a:highlight>
                  <a:srgbClr val="ffff00"/>
                </a:highlight>
                <a:latin typeface="Open Sans"/>
                <a:ea typeface="Open Sans"/>
              </a:rPr>
              <a:t>action or external event. </a:t>
            </a:r>
            <a:endParaRPr b="0" lang="en-IN" sz="2000" spc="-1" strike="noStrike">
              <a:solidFill>
                <a:srgbClr val="000000"/>
              </a:solidFill>
              <a:latin typeface="Arial"/>
            </a:endParaRPr>
          </a:p>
          <a:p>
            <a:pPr marL="114480" algn="just">
              <a:lnSpc>
                <a:spcPct val="115000"/>
              </a:lnSpc>
              <a:buNone/>
              <a:tabLst>
                <a:tab algn="l" pos="0"/>
              </a:tabLst>
            </a:pP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000000"/>
                </a:solidFill>
                <a:latin typeface="Open Sans"/>
                <a:ea typeface="Open Sans"/>
              </a:rPr>
              <a:t>For example, the set of books (i.e. whether borrowed by different users or available for issue) determines the state of a library automation system. </a:t>
            </a:r>
            <a:endParaRPr b="0" lang="en-IN" sz="2000" spc="-1" strike="noStrike">
              <a:solidFill>
                <a:srgbClr val="000000"/>
              </a:solidFill>
              <a:latin typeface="Arial"/>
            </a:endParaRPr>
          </a:p>
          <a:p>
            <a:pPr marL="114480" algn="just">
              <a:lnSpc>
                <a:spcPct val="115000"/>
              </a:lnSpc>
              <a:buNone/>
              <a:tabLst>
                <a:tab algn="l" pos="0"/>
              </a:tabLst>
            </a:pP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000000"/>
                </a:solidFill>
                <a:latin typeface="Open Sans"/>
                <a:ea typeface="Open Sans"/>
              </a:rPr>
              <a:t>Such data in procedural programs usually have global scope and are shared by many modules.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89"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90" name="Picture 3" descr="Image result for Procedural paradigm"/>
          <p:cNvPicPr/>
          <p:nvPr/>
        </p:nvPicPr>
        <p:blipFill>
          <a:blip r:embed="rId1"/>
          <a:srcRect l="0" t="27083" r="3904" b="26039"/>
          <a:stretch/>
        </p:blipFill>
        <p:spPr>
          <a:xfrm>
            <a:off x="1746360" y="1298520"/>
            <a:ext cx="5733000" cy="31176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11760" y="274320"/>
            <a:ext cx="8520120" cy="5756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Design</a:t>
            </a:r>
            <a:endParaRPr b="0" lang="en-IN" sz="3600" spc="-1" strike="noStrike">
              <a:solidFill>
                <a:srgbClr val="000000"/>
              </a:solidFill>
              <a:latin typeface="Arial"/>
            </a:endParaRPr>
          </a:p>
        </p:txBody>
      </p:sp>
      <p:sp>
        <p:nvSpPr>
          <p:cNvPr id="192" name="PlaceHolder 2"/>
          <p:cNvSpPr>
            <a:spLocks noGrp="1"/>
          </p:cNvSpPr>
          <p:nvPr>
            <p:ph/>
          </p:nvPr>
        </p:nvSpPr>
        <p:spPr>
          <a:xfrm>
            <a:off x="311760" y="923400"/>
            <a:ext cx="8520120" cy="4105440"/>
          </a:xfrm>
          <a:prstGeom prst="rect">
            <a:avLst/>
          </a:prstGeom>
          <a:noFill/>
          <a:ln w="0">
            <a:noFill/>
          </a:ln>
        </p:spPr>
        <p:txBody>
          <a:bodyPr tIns="91440" bIns="91440" anchor="t">
            <a:noAutofit/>
          </a:bodyPr>
          <a:p>
            <a:pPr marL="457200" indent="-343080">
              <a:lnSpc>
                <a:spcPct val="115000"/>
              </a:lnSpc>
              <a:buClr>
                <a:srgbClr val="695d46"/>
              </a:buClr>
              <a:buFont typeface="Open Sans"/>
              <a:buChar char="●"/>
            </a:pPr>
            <a:r>
              <a:rPr b="0" lang="en-IN" sz="2000" spc="-1" strike="noStrike">
                <a:solidFill>
                  <a:srgbClr val="000000"/>
                </a:solidFill>
                <a:latin typeface="Open Sans"/>
                <a:ea typeface="Open Sans"/>
              </a:rPr>
              <a:t>For example, in the library management system, several functions such as the following share data such as member-records for reference and updation:</a:t>
            </a:r>
            <a:endParaRPr b="0" lang="en-IN" sz="2000" spc="-1" strike="noStrike">
              <a:solidFill>
                <a:srgbClr val="000000"/>
              </a:solidFill>
              <a:latin typeface="Arial"/>
            </a:endParaRPr>
          </a:p>
          <a:p>
            <a:pPr marL="114480">
              <a:lnSpc>
                <a:spcPct val="115000"/>
              </a:lnSpc>
              <a:buNone/>
              <a:tabLst>
                <a:tab algn="l" pos="0"/>
              </a:tabLst>
            </a:pPr>
            <a:endParaRPr b="0" lang="en-IN" sz="24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0" lang="en-IN" sz="2400" spc="-1" strike="noStrike">
                <a:solidFill>
                  <a:srgbClr val="000000"/>
                </a:solidFill>
                <a:latin typeface="Open Sans"/>
                <a:ea typeface="Open Sans"/>
              </a:rPr>
              <a:t>create-new-member</a:t>
            </a:r>
            <a:endParaRPr b="0" lang="en-IN" sz="24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0" lang="en-IN" sz="2400" spc="-1" strike="noStrike">
                <a:solidFill>
                  <a:srgbClr val="000000"/>
                </a:solidFill>
                <a:latin typeface="Open Sans"/>
                <a:ea typeface="Open Sans"/>
              </a:rPr>
              <a:t>delete-member</a:t>
            </a:r>
            <a:endParaRPr b="0" lang="en-IN" sz="24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0" lang="en-IN" sz="2400" spc="-1" strike="noStrike">
                <a:solidFill>
                  <a:srgbClr val="000000"/>
                </a:solidFill>
                <a:latin typeface="Open Sans"/>
                <a:ea typeface="Open Sans"/>
              </a:rPr>
              <a:t>update-member-record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311760" y="444960"/>
            <a:ext cx="8520120" cy="4964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194" name="PlaceHolder 2"/>
          <p:cNvSpPr>
            <a:spLocks noGrp="1"/>
          </p:cNvSpPr>
          <p:nvPr>
            <p:ph/>
          </p:nvPr>
        </p:nvSpPr>
        <p:spPr>
          <a:xfrm>
            <a:off x="311760" y="1033200"/>
            <a:ext cx="8520120" cy="387684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In the object-oriented design (OOD) approach, </a:t>
            </a:r>
            <a:r>
              <a:rPr b="1" lang="en-IN" sz="1800" spc="-1" strike="noStrike">
                <a:solidFill>
                  <a:srgbClr val="00b050"/>
                </a:solidFill>
                <a:latin typeface="Open Sans"/>
                <a:ea typeface="Open Sans"/>
              </a:rPr>
              <a:t>a system is viewed as</a:t>
            </a:r>
            <a:endParaRPr b="0" lang="en-IN" sz="1800" spc="-1" strike="noStrike">
              <a:solidFill>
                <a:srgbClr val="000000"/>
              </a:solidFill>
              <a:latin typeface="Arial"/>
            </a:endParaRPr>
          </a:p>
          <a:p>
            <a:pPr marL="114480" algn="just">
              <a:lnSpc>
                <a:spcPct val="115000"/>
              </a:lnSpc>
              <a:buNone/>
              <a:tabLst>
                <a:tab algn="l" pos="0"/>
              </a:tabLst>
            </a:pPr>
            <a:r>
              <a:rPr b="1" lang="en-IN" sz="1800" spc="-1" strike="noStrike">
                <a:solidFill>
                  <a:srgbClr val="00b050"/>
                </a:solidFill>
                <a:latin typeface="Open Sans"/>
                <a:ea typeface="Open Sans"/>
              </a:rPr>
              <a:t>      </a:t>
            </a:r>
            <a:r>
              <a:rPr b="1" lang="en-IN" sz="1800" spc="-1" strike="noStrike">
                <a:solidFill>
                  <a:srgbClr val="00b050"/>
                </a:solidFill>
                <a:latin typeface="Open Sans"/>
                <a:ea typeface="Open Sans"/>
              </a:rPr>
              <a:t>being made up of a collection of objects (i.e. entities).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Each object is associated with a set of functions that are called its methods.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b050"/>
                </a:solidFill>
                <a:latin typeface="Open Sans"/>
                <a:ea typeface="Open Sans"/>
              </a:rPr>
              <a:t>Each object contains its own data and is responsible for managing it.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 data internal to an object cannot be accessed directly by other objects and only through invocation of the methods of the object.</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1" lang="en-IN" sz="1800" spc="-1" strike="noStrike">
                <a:solidFill>
                  <a:srgbClr val="00b0f0"/>
                </a:solidFill>
                <a:latin typeface="Open Sans"/>
                <a:ea typeface="Open Sans"/>
              </a:rPr>
              <a:t>The system state is decentralised since there is no globally shared data in the system and data is stored in each object.</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For example, in a library automation software, each library member may be a separate object with its own data and functions to operate on the stored data.</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196"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97" name="Picture 3" descr="Image result for combineÂ intoÂ aÂ singleÂ unitÂ  bothÂ   dataÂ andÂ theÂ functionsÂ thatÂ operateÂ  onÂ thatÂ  data. SuchÂ aÂ unitÂ isÂ calledÂ anÂ object."/>
          <p:cNvPicPr/>
          <p:nvPr/>
        </p:nvPicPr>
        <p:blipFill>
          <a:blip r:embed="rId1"/>
          <a:srcRect l="4596" t="0" r="13857" b="7868"/>
          <a:stretch/>
        </p:blipFill>
        <p:spPr>
          <a:xfrm>
            <a:off x="1801440" y="1271160"/>
            <a:ext cx="4809240" cy="3090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106200"/>
            <a:ext cx="8520120" cy="57384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U</a:t>
            </a:r>
            <a:r>
              <a:rPr b="1" lang="en-US" sz="3600" spc="-1" strike="noStrike">
                <a:solidFill>
                  <a:srgbClr val="ef6c00"/>
                </a:solidFill>
                <a:latin typeface="PT Sans Narrow"/>
                <a:ea typeface="PT Sans Narrow"/>
              </a:rPr>
              <a:t>R</a:t>
            </a:r>
            <a:r>
              <a:rPr b="1" lang="en-US" sz="3600" spc="-1" strike="noStrike">
                <a:solidFill>
                  <a:srgbClr val="ef6c00"/>
                </a:solidFill>
                <a:latin typeface="PT Sans Narrow"/>
                <a:ea typeface="PT Sans Narrow"/>
              </a:rPr>
              <a:t>S</a:t>
            </a:r>
            <a:r>
              <a:rPr b="1" lang="en-US" sz="3600" spc="-1" strike="noStrike">
                <a:solidFill>
                  <a:srgbClr val="ef6c00"/>
                </a:solidFill>
                <a:latin typeface="PT Sans Narrow"/>
                <a:ea typeface="PT Sans Narrow"/>
              </a:rPr>
              <a:t>E </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U</a:t>
            </a:r>
            <a:r>
              <a:rPr b="1" lang="en-US" sz="3600" spc="-1" strike="noStrike">
                <a:solidFill>
                  <a:srgbClr val="ef6c00"/>
                </a:solidFill>
                <a:latin typeface="PT Sans Narrow"/>
                <a:ea typeface="PT Sans Narrow"/>
              </a:rPr>
              <a:t>T</a:t>
            </a: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M</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S </a:t>
            </a:r>
            <a:endParaRPr b="0" lang="en-IN" sz="3600" spc="-1" strike="noStrike">
              <a:solidFill>
                <a:srgbClr val="000000"/>
              </a:solidFill>
              <a:latin typeface="Arial"/>
            </a:endParaRPr>
          </a:p>
        </p:txBody>
      </p:sp>
      <p:sp>
        <p:nvSpPr>
          <p:cNvPr id="133"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graphicFrame>
        <p:nvGraphicFramePr>
          <p:cNvPr id="134" name="Table 4"/>
          <p:cNvGraphicFramePr/>
          <p:nvPr/>
        </p:nvGraphicFramePr>
        <p:xfrm>
          <a:off x="155880" y="574560"/>
          <a:ext cx="8676000" cy="4232160"/>
        </p:xfrm>
        <a:graphic>
          <a:graphicData uri="http://schemas.openxmlformats.org/drawingml/2006/table">
            <a:tbl>
              <a:tblPr/>
              <a:tblGrid>
                <a:gridCol w="610560"/>
                <a:gridCol w="6166440"/>
                <a:gridCol w="831960"/>
                <a:gridCol w="1067040"/>
              </a:tblGrid>
              <a:tr h="960840">
                <a:tc>
                  <a:txBody>
                    <a:bodyPr lIns="68400" rIns="68400" tIns="0" bIns="0" anchor="t">
                      <a:noAutofit/>
                    </a:bodyPr>
                    <a:p>
                      <a:pPr>
                        <a:lnSpc>
                          <a:spcPct val="115000"/>
                        </a:lnSpc>
                        <a:spcAft>
                          <a:spcPts val="1001"/>
                        </a:spcAft>
                        <a:buNone/>
                      </a:pPr>
                      <a:r>
                        <a:rPr b="1" lang="en-IN" sz="1400" spc="-1" strike="noStrike">
                          <a:solidFill>
                            <a:srgbClr val="ffffff"/>
                          </a:solidFill>
                          <a:latin typeface="Calibri"/>
                          <a:ea typeface="Calibri"/>
                        </a:rPr>
                        <a:t>SNo</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ef6c00"/>
                    </a:solidFill>
                  </a:tcPr>
                </a:tc>
                <a:tc>
                  <a:txBody>
                    <a:bodyPr lIns="68400" rIns="68400" tIns="0" bIns="0" anchor="t">
                      <a:noAutofit/>
                    </a:bodyPr>
                    <a:p>
                      <a:pPr>
                        <a:lnSpc>
                          <a:spcPct val="115000"/>
                        </a:lnSpc>
                        <a:spcAft>
                          <a:spcPts val="1001"/>
                        </a:spcAft>
                        <a:buNone/>
                      </a:pPr>
                      <a:r>
                        <a:rPr b="1" lang="en-IN" sz="1400" spc="-1" strike="noStrike">
                          <a:solidFill>
                            <a:srgbClr val="ffffff"/>
                          </a:solidFill>
                          <a:latin typeface="Times New Roman"/>
                          <a:ea typeface="Calibri"/>
                        </a:rPr>
                        <a:t>Course Outcomes</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ef6c00"/>
                    </a:solidFill>
                  </a:tcPr>
                </a:tc>
                <a:tc>
                  <a:txBody>
                    <a:bodyPr lIns="68400" rIns="68400" tIns="0" bIns="0" anchor="t">
                      <a:noAutofit/>
                    </a:bodyPr>
                    <a:p>
                      <a:pPr>
                        <a:lnSpc>
                          <a:spcPct val="115000"/>
                        </a:lnSpc>
                        <a:spcAft>
                          <a:spcPts val="1001"/>
                        </a:spcAft>
                        <a:buNone/>
                      </a:pPr>
                      <a:r>
                        <a:rPr b="1" lang="en-IN" sz="1400" spc="-1" strike="noStrike">
                          <a:solidFill>
                            <a:srgbClr val="ffffff"/>
                          </a:solidFill>
                          <a:latin typeface="Calibri"/>
                          <a:ea typeface="Calibri"/>
                        </a:rPr>
                        <a:t>Related Module</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ef6c00"/>
                    </a:solidFill>
                  </a:tcPr>
                </a:tc>
                <a:tc>
                  <a:txBody>
                    <a:bodyPr lIns="68400" rIns="68400" tIns="0" bIns="0" anchor="t">
                      <a:noAutofit/>
                    </a:bodyPr>
                    <a:p>
                      <a:pPr>
                        <a:lnSpc>
                          <a:spcPct val="115000"/>
                        </a:lnSpc>
                        <a:spcAft>
                          <a:spcPts val="1001"/>
                        </a:spcAft>
                        <a:buNone/>
                      </a:pPr>
                      <a:r>
                        <a:rPr b="1" lang="en-IN" sz="1400" spc="-1" strike="noStrike">
                          <a:solidFill>
                            <a:srgbClr val="ffffff"/>
                          </a:solidFill>
                          <a:latin typeface="Calibri"/>
                          <a:ea typeface="Calibri"/>
                        </a:rPr>
                        <a:t>Level</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ef6c00"/>
                    </a:solidFill>
                  </a:tcPr>
                </a:tc>
              </a:tr>
              <a:tr h="56304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CO1</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anchor="t">
                      <a:noAutofit/>
                    </a:bodyPr>
                    <a:p>
                      <a:pPr algn="just">
                        <a:lnSpc>
                          <a:spcPct val="100000"/>
                        </a:lnSpc>
                        <a:buNone/>
                      </a:pPr>
                      <a:r>
                        <a:rPr b="0" lang="en-US" sz="1400" spc="-1" strike="noStrike">
                          <a:solidFill>
                            <a:srgbClr val="000000"/>
                          </a:solidFill>
                          <a:latin typeface="Arial"/>
                          <a:ea typeface="Arial"/>
                        </a:rPr>
                        <a:t>Apply object-oriented analysis and design methods and Unified modelling Language notations to create effective and efficient system designs.</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1</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r>
              <a:tr h="69120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CO2</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anchor="t">
                      <a:noAutofit/>
                    </a:bodyPr>
                    <a:p>
                      <a:pPr algn="just">
                        <a:lnSpc>
                          <a:spcPct val="100000"/>
                        </a:lnSpc>
                        <a:buNone/>
                      </a:pPr>
                      <a:r>
                        <a:rPr b="0" lang="en-IN" sz="1400" spc="-1" strike="noStrike">
                          <a:solidFill>
                            <a:srgbClr val="000000"/>
                          </a:solidFill>
                          <a:latin typeface="Arial"/>
                        </a:rPr>
                        <a:t>Develop Java application programs using java constructs, operators, control statements, built in packages, input /output streams, files and libraries and advanced features of java.</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1,2,3,4</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r>
              <a:tr h="53136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Apply object-oriented features to solve various computing problems using Java.</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2,3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r>
              <a:tr h="52632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CO4</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Illustrate how robust programs can be written in Java using exception handling Mechanism.</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L2</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r>
              <a:tr h="68724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CO5</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Develop application programs in Java using multithreading and database connectivity.</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4,5</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8d4cc"/>
                    </a:solidFill>
                  </a:tcPr>
                </a:tc>
              </a:tr>
              <a:tr h="836640">
                <a:tc>
                  <a:txBody>
                    <a:bodyPr lIns="68400" rIns="68400" tIns="0" bIns="0" anchor="t">
                      <a:noAutofit/>
                    </a:bodyPr>
                    <a:p>
                      <a:pPr algn="just">
                        <a:lnSpc>
                          <a:spcPct val="115000"/>
                        </a:lnSpc>
                        <a:spcAft>
                          <a:spcPts val="1001"/>
                        </a:spcAft>
                        <a:buNone/>
                      </a:pPr>
                      <a:r>
                        <a:rPr b="0" lang="en-IN" sz="1400" spc="-1" strike="noStrike">
                          <a:solidFill>
                            <a:srgbClr val="000000"/>
                          </a:solidFill>
                          <a:latin typeface="Arial"/>
                          <a:ea typeface="Calibri"/>
                        </a:rPr>
                        <a:t>CO6</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just">
                        <a:lnSpc>
                          <a:spcPct val="120000"/>
                        </a:lnSpc>
                        <a:spcAft>
                          <a:spcPts val="1001"/>
                        </a:spcAft>
                        <a:buNone/>
                      </a:pPr>
                      <a:r>
                        <a:rPr b="0" lang="en-IN" sz="1400" spc="-1" strike="noStrike">
                          <a:solidFill>
                            <a:srgbClr val="000000"/>
                          </a:solidFill>
                          <a:latin typeface="Arial"/>
                          <a:ea typeface="Calibri"/>
                        </a:rPr>
                        <a:t>Develop GUI based application programs in java utilising event handling and Swing.</a:t>
                      </a:r>
                      <a:endParaRPr b="0" lang="en-IN" sz="1400" spc="-1" strike="noStrike">
                        <a:latin typeface="Arial"/>
                      </a:endParaRPr>
                    </a:p>
                    <a:p>
                      <a:pPr algn="just">
                        <a:lnSpc>
                          <a:spcPct val="115000"/>
                        </a:lnSpc>
                        <a:spcAft>
                          <a:spcPts val="1001"/>
                        </a:spcAft>
                        <a:buNone/>
                      </a:pPr>
                      <a:r>
                        <a:rPr b="0" lang="en-IN" sz="1400" spc="-1" strike="noStrike">
                          <a:solidFill>
                            <a:srgbClr val="000000"/>
                          </a:solidFill>
                          <a:latin typeface="Arial"/>
                          <a:ea typeface="Calibri"/>
                        </a:rPr>
                        <a:t> </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4,5</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c>
                  <a:txBody>
                    <a:bodyPr lIns="68400" rIns="68400" tIns="0" bIns="0" anchor="t">
                      <a:noAutofit/>
                    </a:bodyPr>
                    <a:p>
                      <a:pPr algn="ctr">
                        <a:lnSpc>
                          <a:spcPct val="115000"/>
                        </a:lnSpc>
                        <a:spcAft>
                          <a:spcPts val="1001"/>
                        </a:spcAft>
                        <a:buNone/>
                      </a:pPr>
                      <a:r>
                        <a:rPr b="0" lang="en-IN" sz="1400" spc="-1" strike="noStrike">
                          <a:solidFill>
                            <a:srgbClr val="000000"/>
                          </a:solidFill>
                          <a:latin typeface="Arial"/>
                          <a:ea typeface="Calibri"/>
                        </a:rPr>
                        <a:t>L3</a:t>
                      </a:r>
                      <a:endParaRPr b="0" lang="en-IN" sz="14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beae7"/>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199"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The object-oriented design paradigm makes extensive use of the principles of </a:t>
            </a:r>
            <a:r>
              <a:rPr b="1" lang="en-IN" sz="1800" spc="-1" strike="noStrike">
                <a:solidFill>
                  <a:srgbClr val="00b050"/>
                </a:solidFill>
                <a:latin typeface="Open Sans"/>
                <a:ea typeface="Open Sans"/>
              </a:rPr>
              <a:t>abstraction and decomposition </a:t>
            </a:r>
            <a:r>
              <a:rPr b="0" lang="en-IN" sz="1800" spc="-1" strike="noStrike">
                <a:solidFill>
                  <a:srgbClr val="000000"/>
                </a:solidFill>
                <a:latin typeface="Open Sans"/>
                <a:ea typeface="Open Sans"/>
              </a:rPr>
              <a:t>as explained below.</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Objects decompose a system into functionally independent modules. Objects can also be considered as instances of abstract data types (ADTs).</a:t>
            </a:r>
            <a:endParaRPr b="0" lang="en-IN" sz="1800" spc="-1" strike="noStrike">
              <a:solidFill>
                <a:srgbClr val="000000"/>
              </a:solidFill>
              <a:latin typeface="Arial"/>
            </a:endParaRPr>
          </a:p>
          <a:p>
            <a:pPr algn="just">
              <a:lnSpc>
                <a:spcPct val="115000"/>
              </a:lnSpc>
              <a:buNone/>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1" lang="en-IN" sz="1800" spc="-1" strike="noStrike">
                <a:solidFill>
                  <a:srgbClr val="00b050"/>
                </a:solidFill>
                <a:latin typeface="Open Sans"/>
                <a:ea typeface="Open Sans"/>
              </a:rPr>
              <a:t>Three  important  concepts  associated  with  abstract data types (ADTs)</a:t>
            </a:r>
            <a:endParaRPr b="0" lang="en-IN" sz="1800" spc="-1" strike="noStrike">
              <a:solidFill>
                <a:srgbClr val="000000"/>
              </a:solidFill>
              <a:latin typeface="Arial"/>
            </a:endParaRPr>
          </a:p>
          <a:p>
            <a:pPr marL="457200" indent="-343080" algn="just">
              <a:lnSpc>
                <a:spcPct val="115000"/>
              </a:lnSpc>
              <a:buClr>
                <a:srgbClr val="695d46"/>
              </a:buClr>
              <a:buFont typeface="Wingdings" charset="2"/>
              <a:buChar char=""/>
            </a:pPr>
            <a:r>
              <a:rPr b="1" lang="en-IN" sz="1800" spc="-1" strike="noStrike">
                <a:solidFill>
                  <a:srgbClr val="000000"/>
                </a:solidFill>
                <a:latin typeface="Open Sans"/>
                <a:ea typeface="Open Sans"/>
              </a:rPr>
              <a:t>Abstraction</a:t>
            </a:r>
            <a:endParaRPr b="0" lang="en-IN" sz="1800" spc="-1" strike="noStrike">
              <a:solidFill>
                <a:srgbClr val="000000"/>
              </a:solidFill>
              <a:latin typeface="Arial"/>
            </a:endParaRPr>
          </a:p>
          <a:p>
            <a:pPr marL="457200" indent="-343080" algn="just">
              <a:lnSpc>
                <a:spcPct val="115000"/>
              </a:lnSpc>
              <a:buClr>
                <a:srgbClr val="695d46"/>
              </a:buClr>
              <a:buFont typeface="Wingdings" charset="2"/>
              <a:buChar char=""/>
            </a:pPr>
            <a:r>
              <a:rPr b="1" lang="en-IN" sz="1800" spc="-1" strike="noStrike">
                <a:solidFill>
                  <a:srgbClr val="000000"/>
                </a:solidFill>
                <a:latin typeface="Open Sans"/>
                <a:ea typeface="Open Sans"/>
              </a:rPr>
              <a:t>Data structure</a:t>
            </a:r>
            <a:endParaRPr b="0" lang="en-IN" sz="1800" spc="-1" strike="noStrike">
              <a:solidFill>
                <a:srgbClr val="000000"/>
              </a:solidFill>
              <a:latin typeface="Arial"/>
            </a:endParaRPr>
          </a:p>
          <a:p>
            <a:pPr marL="457200" indent="-343080" algn="just">
              <a:lnSpc>
                <a:spcPct val="115000"/>
              </a:lnSpc>
              <a:buClr>
                <a:srgbClr val="695d46"/>
              </a:buClr>
              <a:buFont typeface="Wingdings" charset="2"/>
              <a:buChar char=""/>
            </a:pPr>
            <a:r>
              <a:rPr b="1" lang="en-IN" sz="1800" spc="-1" strike="noStrike">
                <a:solidFill>
                  <a:srgbClr val="000000"/>
                </a:solidFill>
                <a:latin typeface="Open Sans"/>
                <a:ea typeface="Open Sans"/>
              </a:rPr>
              <a:t>Data type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201" name="PlaceHolder 2"/>
          <p:cNvSpPr>
            <a:spLocks noGrp="1"/>
          </p:cNvSpPr>
          <p:nvPr>
            <p:ph/>
          </p:nvPr>
        </p:nvSpPr>
        <p:spPr>
          <a:xfrm>
            <a:off x="311760" y="1266480"/>
            <a:ext cx="8685720" cy="3643560"/>
          </a:xfrm>
          <a:prstGeom prst="rect">
            <a:avLst/>
          </a:prstGeom>
          <a:noFill/>
          <a:ln w="0">
            <a:noFill/>
          </a:ln>
        </p:spPr>
        <p:txBody>
          <a:bodyPr tIns="91440" bIns="91440" anchor="t">
            <a:noAutofit/>
          </a:bodyPr>
          <a:p>
            <a:pPr marL="114480" algn="just">
              <a:lnSpc>
                <a:spcPct val="115000"/>
              </a:lnSpc>
              <a:buNone/>
              <a:tabLst>
                <a:tab algn="l" pos="0"/>
              </a:tabLst>
            </a:pPr>
            <a:r>
              <a:rPr b="1" lang="en-IN" sz="2400" spc="-1" strike="noStrike" u="sng">
                <a:solidFill>
                  <a:srgbClr val="000000"/>
                </a:solidFill>
                <a:uFillTx/>
                <a:latin typeface="Open Sans"/>
                <a:ea typeface="Open Sans"/>
              </a:rPr>
              <a:t>Data abstraction</a:t>
            </a:r>
            <a:endParaRPr b="0" lang="en-IN" sz="24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 principle of data abstraction implies that how data is exactly stored is abstracted away. </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This means that any entity external to the object (that is, an instance of an ADT) would have no knowledge about how data is exactly stored, organised, and manipulated inside the object.</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 entities external to the object can access the data internal to an object only by calling certain well-defined methods supported by the object.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203" name="PlaceHolder 2"/>
          <p:cNvSpPr>
            <a:spLocks noGrp="1"/>
          </p:cNvSpPr>
          <p:nvPr>
            <p:ph/>
          </p:nvPr>
        </p:nvSpPr>
        <p:spPr>
          <a:xfrm>
            <a:off x="311760" y="1266480"/>
            <a:ext cx="8685720" cy="3643560"/>
          </a:xfrm>
          <a:prstGeom prst="rect">
            <a:avLst/>
          </a:prstGeom>
          <a:noFill/>
          <a:ln w="0">
            <a:noFill/>
          </a:ln>
        </p:spPr>
        <p:txBody>
          <a:bodyPr tIns="91440" bIns="91440" anchor="t">
            <a:noAutofit/>
          </a:bodyPr>
          <a:p>
            <a:pPr marL="114480" algn="just">
              <a:lnSpc>
                <a:spcPct val="115000"/>
              </a:lnSpc>
              <a:buNone/>
              <a:tabLst>
                <a:tab algn="l" pos="0"/>
              </a:tabLst>
            </a:pPr>
            <a:r>
              <a:rPr b="1" lang="en-IN" sz="2400" spc="-1" strike="noStrike" u="sng">
                <a:solidFill>
                  <a:srgbClr val="000000"/>
                </a:solidFill>
                <a:uFillTx/>
                <a:latin typeface="Open Sans"/>
                <a:ea typeface="Open Sans"/>
              </a:rPr>
              <a:t>Data abstraction</a:t>
            </a:r>
            <a:endParaRPr b="0" lang="en-IN" sz="24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0000"/>
                </a:solidFill>
                <a:latin typeface="Open Sans"/>
                <a:ea typeface="Open Sans"/>
              </a:rPr>
              <a:t>The data of objects are encapsulated within the methods.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0000"/>
                </a:solidFill>
                <a:latin typeface="Open Sans"/>
                <a:ea typeface="Open Sans"/>
              </a:rPr>
              <a:t>The encapsulation principle is also known as data hiding.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0000"/>
                </a:solidFill>
                <a:latin typeface="Open Sans"/>
                <a:ea typeface="Open Sans"/>
              </a:rPr>
              <a:t>The encapsulation principle requires that data can be accessed and manipulated only through the methods supported by the object and not directly.</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US" sz="1800" spc="-1" strike="noStrike">
                <a:solidFill>
                  <a:srgbClr val="000000"/>
                </a:solidFill>
                <a:latin typeface="Open Sans"/>
                <a:ea typeface="Open Sans"/>
              </a:rPr>
              <a:t>The principle of abstraction is used, it makes the design solution easily understandable and helps to manage complexity.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205"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114480">
              <a:lnSpc>
                <a:spcPct val="115000"/>
              </a:lnSpc>
              <a:buNone/>
              <a:tabLst>
                <a:tab algn="l" pos="0"/>
              </a:tabLst>
            </a:pPr>
            <a:r>
              <a:rPr b="1" lang="en-IN" sz="2400" spc="-1" strike="noStrike">
                <a:solidFill>
                  <a:srgbClr val="000000"/>
                </a:solidFill>
                <a:latin typeface="Open Sans"/>
                <a:ea typeface="Open Sans"/>
              </a:rPr>
              <a:t>Data structure: </a:t>
            </a:r>
            <a:endParaRPr b="0" lang="en-IN" sz="24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A data structure is constructed from a collection of primitive data items. </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Just as a civil engineer builds a large civil engineering structure using primitive building materials such as bricks, iron rods, and cement; </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A    programmer can construct a data structure as an organised collection of primitive data items such as integer, floating point numbers, characters, etc.</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Design</a:t>
            </a:r>
            <a:endParaRPr b="0" lang="en-IN" sz="3600" spc="-1" strike="noStrike">
              <a:solidFill>
                <a:srgbClr val="000000"/>
              </a:solidFill>
              <a:latin typeface="Arial"/>
            </a:endParaRPr>
          </a:p>
        </p:txBody>
      </p:sp>
      <p:sp>
        <p:nvSpPr>
          <p:cNvPr id="207"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114480">
              <a:lnSpc>
                <a:spcPct val="115000"/>
              </a:lnSpc>
              <a:buNone/>
              <a:tabLst>
                <a:tab algn="l" pos="0"/>
              </a:tabLst>
            </a:pPr>
            <a:r>
              <a:rPr b="1" lang="en-IN" sz="1800" spc="-1" strike="noStrike">
                <a:solidFill>
                  <a:srgbClr val="000000"/>
                </a:solidFill>
                <a:latin typeface="Open Sans"/>
                <a:ea typeface="Open Sans"/>
              </a:rPr>
              <a:t>Data type</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A type is a programming language terminology that refers to anything that can be instantiated. </a:t>
            </a:r>
            <a:endParaRPr b="0" lang="en-IN" sz="1800" spc="-1" strike="noStrike">
              <a:solidFill>
                <a:srgbClr val="000000"/>
              </a:solidFill>
              <a:latin typeface="Arial"/>
            </a:endParaRPr>
          </a:p>
          <a:p>
            <a:pPr>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For example, int, float, char etc., are the basic data types supported by C programming language.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Class is a used defined datatype in java.[or Abstract Datatypes]</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Object-oriented design VS  Function oriented design</a:t>
            </a:r>
            <a:br>
              <a:rPr sz="3600"/>
            </a:br>
            <a:endParaRPr b="0" lang="en-IN" sz="3200" spc="-1" strike="noStrike">
              <a:solidFill>
                <a:srgbClr val="000000"/>
              </a:solidFill>
              <a:latin typeface="Arial"/>
            </a:endParaRPr>
          </a:p>
        </p:txBody>
      </p:sp>
      <p:sp>
        <p:nvSpPr>
          <p:cNvPr id="209"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Unlike function-oriented design methods in OOD, the basic abstraction is not the services available to the users of the system such as issuebook ,display-book-details, find-issued-books, etc., </a:t>
            </a:r>
            <a:r>
              <a:rPr b="0" lang="en-IN" sz="1800" spc="-1" strike="noStrike">
                <a:solidFill>
                  <a:srgbClr val="000000"/>
                </a:solidFill>
                <a:highlight>
                  <a:srgbClr val="ffff00"/>
                </a:highlight>
                <a:latin typeface="Open Sans"/>
                <a:ea typeface="Open Sans"/>
              </a:rPr>
              <a:t>But real-world entities such as member, book, book-register, etc. </a:t>
            </a:r>
            <a:endParaRPr b="0" lang="en-IN" sz="1800" spc="-1" strike="noStrike">
              <a:solidFill>
                <a:srgbClr val="000000"/>
              </a:solidFill>
              <a:latin typeface="Arial"/>
            </a:endParaRPr>
          </a:p>
          <a:p>
            <a:pPr algn="just">
              <a:lnSpc>
                <a:spcPct val="115000"/>
              </a:lnSpc>
              <a:buNone/>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For example in OOD, an employee pay-roll software is not developed by designing functions such as update-employee-record, get-employee-address,etc., but by </a:t>
            </a:r>
            <a:r>
              <a:rPr b="0" lang="en-IN" sz="1800" spc="-1" strike="noStrike">
                <a:solidFill>
                  <a:srgbClr val="ff0000"/>
                </a:solidFill>
                <a:latin typeface="Open Sans"/>
                <a:ea typeface="Open Sans"/>
              </a:rPr>
              <a:t>designing objects such as employees, departments, etc.</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299880" y="720"/>
            <a:ext cx="8520120" cy="53928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Object-oriented design VS  Function oriented design</a:t>
            </a:r>
            <a:br>
              <a:rPr sz="3600"/>
            </a:br>
            <a:endParaRPr b="0" lang="en-IN" sz="3200" spc="-1" strike="noStrike">
              <a:solidFill>
                <a:srgbClr val="000000"/>
              </a:solidFill>
              <a:latin typeface="Arial"/>
            </a:endParaRPr>
          </a:p>
        </p:txBody>
      </p:sp>
      <p:sp>
        <p:nvSpPr>
          <p:cNvPr id="211" name="PlaceHolder 2"/>
          <p:cNvSpPr>
            <a:spLocks noGrp="1"/>
          </p:cNvSpPr>
          <p:nvPr>
            <p:ph/>
          </p:nvPr>
        </p:nvSpPr>
        <p:spPr>
          <a:xfrm>
            <a:off x="311760" y="1056960"/>
            <a:ext cx="8520120" cy="411444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In OOD, state information exists in the form of </a:t>
            </a:r>
            <a:r>
              <a:rPr b="0" lang="en-IN" sz="1800" spc="-1" strike="noStrike">
                <a:solidFill>
                  <a:srgbClr val="ff0000"/>
                </a:solidFill>
                <a:latin typeface="Open Sans"/>
                <a:ea typeface="Open Sans"/>
              </a:rPr>
              <a:t>data distributed among </a:t>
            </a:r>
            <a:r>
              <a:rPr b="0" lang="en-IN" sz="1800" spc="-1" strike="noStrike">
                <a:solidFill>
                  <a:srgbClr val="ff0000"/>
                </a:solidFill>
                <a:latin typeface="Open Sans"/>
                <a:ea typeface="Open Sans"/>
              </a:rPr>
              <a:t>several objects of the system.</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In contrast, in a procedural design, the state information is available </a:t>
            </a:r>
            <a:r>
              <a:rPr b="0" lang="en-IN" sz="1800" spc="-1" strike="noStrike">
                <a:solidFill>
                  <a:srgbClr val="000000"/>
                </a:solidFill>
                <a:latin typeface="Open Sans"/>
                <a:ea typeface="Open Sans"/>
              </a:rPr>
              <a:t>in a centralised shared data store. </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For example, while developing an employee pay-roll system, the </a:t>
            </a:r>
            <a:r>
              <a:rPr b="0" lang="en-IN" sz="1800" spc="-1" strike="noStrike">
                <a:solidFill>
                  <a:srgbClr val="000000"/>
                </a:solidFill>
                <a:latin typeface="Open Sans"/>
                <a:ea typeface="Open Sans"/>
              </a:rPr>
              <a:t>employee data such as the names of the employees, their code </a:t>
            </a:r>
            <a:r>
              <a:rPr b="0" lang="en-IN" sz="1800" spc="-1" strike="noStrike">
                <a:solidFill>
                  <a:srgbClr val="000000"/>
                </a:solidFill>
                <a:latin typeface="Open Sans"/>
                <a:ea typeface="Open Sans"/>
              </a:rPr>
              <a:t>numbers, basic salaries, etc., are usually implemented as global data </a:t>
            </a:r>
            <a:r>
              <a:rPr b="0" lang="en-IN" sz="1800" spc="-1" strike="noStrike">
                <a:solidFill>
                  <a:srgbClr val="000000"/>
                </a:solidFill>
                <a:latin typeface="Open Sans"/>
                <a:ea typeface="Open Sans"/>
              </a:rPr>
              <a:t>in a traditional programming system; whereas in an object-oriented </a:t>
            </a:r>
            <a:r>
              <a:rPr b="0" lang="en-IN" sz="1800" spc="-1" strike="noStrike">
                <a:solidFill>
                  <a:srgbClr val="000000"/>
                </a:solidFill>
                <a:latin typeface="Open Sans"/>
                <a:ea typeface="Open Sans"/>
              </a:rPr>
              <a:t>design, these data are distributed among different employee objects of </a:t>
            </a:r>
            <a:r>
              <a:rPr b="0" lang="en-IN" sz="1800" spc="-1" strike="noStrike">
                <a:solidFill>
                  <a:srgbClr val="000000"/>
                </a:solidFill>
                <a:latin typeface="Open Sans"/>
                <a:ea typeface="Open Sans"/>
              </a:rPr>
              <a:t>the system.</a:t>
            </a: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Objects communicate by message passing.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11760" y="73080"/>
            <a:ext cx="8520120" cy="91404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Object-oriented design VS  Function oriented design</a:t>
            </a:r>
            <a:endParaRPr b="0" lang="en-IN" sz="3200" spc="-1" strike="noStrike">
              <a:solidFill>
                <a:srgbClr val="000000"/>
              </a:solidFill>
              <a:latin typeface="Arial"/>
            </a:endParaRPr>
          </a:p>
        </p:txBody>
      </p:sp>
      <p:sp>
        <p:nvSpPr>
          <p:cNvPr id="213" name="PlaceHolder 2"/>
          <p:cNvSpPr>
            <a:spLocks noGrp="1"/>
          </p:cNvSpPr>
          <p:nvPr>
            <p:ph/>
          </p:nvPr>
        </p:nvSpPr>
        <p:spPr>
          <a:xfrm>
            <a:off x="311760" y="786240"/>
            <a:ext cx="8520120" cy="378216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1" lang="en-US" sz="2000" spc="-1" strike="noStrike" u="sng">
                <a:solidFill>
                  <a:srgbClr val="000000"/>
                </a:solidFill>
                <a:uFillTx/>
                <a:latin typeface="Open Sans"/>
                <a:ea typeface="Open Sans"/>
              </a:rPr>
              <a:t>Assignment </a:t>
            </a:r>
            <a:endParaRPr b="0" lang="en-IN" sz="2000" spc="-1" strike="noStrike">
              <a:solidFill>
                <a:srgbClr val="000000"/>
              </a:solidFill>
              <a:latin typeface="Arial"/>
            </a:endParaRPr>
          </a:p>
          <a:p>
            <a:pPr algn="just">
              <a:lnSpc>
                <a:spcPct val="115000"/>
              </a:lnSpc>
              <a:buNone/>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pPr>
            <a:r>
              <a:rPr b="0" lang="en-US" sz="1800" spc="-1" strike="noStrike">
                <a:solidFill>
                  <a:srgbClr val="000000"/>
                </a:solidFill>
                <a:latin typeface="Open Sans"/>
                <a:ea typeface="Open Sans"/>
              </a:rPr>
              <a:t>Identify characteristics of FOD (Procedure oriented programming and OOP(Object oriented programming).</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Differences between Procedural and Object Oriented Programming.</a:t>
            </a: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Open Sans"/>
                <a:ea typeface="Open Sans"/>
              </a:rPr>
              <a:t>[Explain with an example –Banking process]</a:t>
            </a:r>
            <a:endParaRPr b="0" lang="en-IN" sz="1800" spc="-1" strike="noStrike">
              <a:solidFill>
                <a:srgbClr val="000000"/>
              </a:solidFill>
              <a:latin typeface="Arial"/>
            </a:endParaRPr>
          </a:p>
          <a:p>
            <a:pPr algn="just">
              <a:lnSpc>
                <a:spcPct val="115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11760" y="146160"/>
            <a:ext cx="8520120" cy="85932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Automated fire-alarm system—customer requirements</a:t>
            </a:r>
            <a:endParaRPr b="0" lang="en-IN" sz="3200" spc="-1" strike="noStrike">
              <a:solidFill>
                <a:srgbClr val="000000"/>
              </a:solidFill>
              <a:latin typeface="Arial"/>
            </a:endParaRPr>
          </a:p>
        </p:txBody>
      </p:sp>
      <p:sp>
        <p:nvSpPr>
          <p:cNvPr id="215" name="PlaceHolder 2"/>
          <p:cNvSpPr>
            <a:spLocks noGrp="1"/>
          </p:cNvSpPr>
          <p:nvPr>
            <p:ph/>
          </p:nvPr>
        </p:nvSpPr>
        <p:spPr>
          <a:xfrm>
            <a:off x="311760" y="850320"/>
            <a:ext cx="8676360" cy="39772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The owner of a large multi-storied building wants to have a computerised fire alarm system designed, developed, and installed in his building.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Smoke detectors and fire alarms would be placed in each room of the building.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 fire alarm system would monitor the status of these smoke detectors.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Whenever a fire condition is reported by any of the smoke detectors, the fire alarm system should determine the location at which the fire has been sensed and then sound the alarms only in the neighbouring locations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311760" y="146160"/>
            <a:ext cx="8520120" cy="85932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Automated fire-alarm system—customer requirements</a:t>
            </a:r>
            <a:endParaRPr b="0" lang="en-IN" sz="3200" spc="-1" strike="noStrike">
              <a:solidFill>
                <a:srgbClr val="000000"/>
              </a:solidFill>
              <a:latin typeface="Arial"/>
            </a:endParaRPr>
          </a:p>
        </p:txBody>
      </p:sp>
      <p:sp>
        <p:nvSpPr>
          <p:cNvPr id="217"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The fire alarm system should also flash an alarm message on the computer console.</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Fire fighting personnel would man the console round the clock. After a fire condition has been successfully handled, the fire alarm system should support resetting the alarms by the fire fighting personnel.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299880" y="-167040"/>
            <a:ext cx="8520120" cy="707040"/>
          </a:xfrm>
          <a:prstGeom prst="rect">
            <a:avLst/>
          </a:prstGeom>
          <a:noFill/>
          <a:ln w="0">
            <a:noFill/>
          </a:ln>
        </p:spPr>
        <p:txBody>
          <a:bodyPr tIns="91440" bIns="91440" anchor="t">
            <a:noAutofit/>
          </a:bodyPr>
          <a:p>
            <a:pPr>
              <a:lnSpc>
                <a:spcPct val="100000"/>
              </a:lnSpc>
              <a:buNone/>
            </a:pPr>
            <a:r>
              <a:rPr b="1" lang="en-US" sz="3600" spc="-1" strike="noStrike">
                <a:solidFill>
                  <a:srgbClr val="ef6c00"/>
                </a:solidFill>
                <a:latin typeface="PT Sans Narrow"/>
                <a:ea typeface="PT Sans Narrow"/>
              </a:rPr>
              <a:t>R</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F</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R</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N</a:t>
            </a: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E </a:t>
            </a:r>
            <a:r>
              <a:rPr b="1" lang="en-US" sz="3600" spc="-1" strike="noStrike">
                <a:solidFill>
                  <a:srgbClr val="ef6c00"/>
                </a:solidFill>
                <a:latin typeface="PT Sans Narrow"/>
                <a:ea typeface="PT Sans Narrow"/>
              </a:rPr>
              <a:t>T</a:t>
            </a:r>
            <a:r>
              <a:rPr b="1" lang="en-US" sz="3600" spc="-1" strike="noStrike">
                <a:solidFill>
                  <a:srgbClr val="ef6c00"/>
                </a:solidFill>
                <a:latin typeface="PT Sans Narrow"/>
                <a:ea typeface="PT Sans Narrow"/>
              </a:rPr>
              <a:t>E</a:t>
            </a:r>
            <a:r>
              <a:rPr b="1" lang="en-US" sz="3600" spc="-1" strike="noStrike">
                <a:solidFill>
                  <a:srgbClr val="ef6c00"/>
                </a:solidFill>
                <a:latin typeface="PT Sans Narrow"/>
                <a:ea typeface="PT Sans Narrow"/>
              </a:rPr>
              <a:t>X</a:t>
            </a:r>
            <a:r>
              <a:rPr b="1" lang="en-US" sz="3600" spc="-1" strike="noStrike">
                <a:solidFill>
                  <a:srgbClr val="ef6c00"/>
                </a:solidFill>
                <a:latin typeface="PT Sans Narrow"/>
                <a:ea typeface="PT Sans Narrow"/>
              </a:rPr>
              <a:t>T</a:t>
            </a:r>
            <a:r>
              <a:rPr b="1" lang="en-US" sz="3600" spc="-1" strike="noStrike">
                <a:solidFill>
                  <a:srgbClr val="ef6c00"/>
                </a:solidFill>
                <a:latin typeface="PT Sans Narrow"/>
                <a:ea typeface="PT Sans Narrow"/>
              </a:rPr>
              <a:t>B</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K</a:t>
            </a:r>
            <a:r>
              <a:rPr b="1" lang="en-US" sz="3600" spc="-1" strike="noStrike">
                <a:solidFill>
                  <a:srgbClr val="ef6c00"/>
                </a:solidFill>
                <a:latin typeface="PT Sans Narrow"/>
                <a:ea typeface="PT Sans Narrow"/>
              </a:rPr>
              <a:t>S </a:t>
            </a:r>
            <a:r>
              <a:rPr b="1" lang="en-US" sz="3600" spc="-1" strike="noStrike">
                <a:solidFill>
                  <a:srgbClr val="ef6c00"/>
                </a:solidFill>
                <a:latin typeface="PT Sans Narrow"/>
                <a:ea typeface="PT Sans Narrow"/>
              </a:rPr>
              <a:t>F</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R </a:t>
            </a:r>
            <a:r>
              <a:rPr b="1" lang="en-US" sz="3600" spc="-1" strike="noStrike">
                <a:solidFill>
                  <a:srgbClr val="ef6c00"/>
                </a:solidFill>
                <a:latin typeface="PT Sans Narrow"/>
                <a:ea typeface="PT Sans Narrow"/>
              </a:rPr>
              <a:t>T</a:t>
            </a:r>
            <a:r>
              <a:rPr b="1" lang="en-US" sz="3600" spc="-1" strike="noStrike">
                <a:solidFill>
                  <a:srgbClr val="ef6c00"/>
                </a:solidFill>
                <a:latin typeface="PT Sans Narrow"/>
                <a:ea typeface="PT Sans Narrow"/>
              </a:rPr>
              <a:t>H</a:t>
            </a:r>
            <a:r>
              <a:rPr b="1" lang="en-US" sz="3600" spc="-1" strike="noStrike">
                <a:solidFill>
                  <a:srgbClr val="ef6c00"/>
                </a:solidFill>
                <a:latin typeface="PT Sans Narrow"/>
                <a:ea typeface="PT Sans Narrow"/>
              </a:rPr>
              <a:t>E </a:t>
            </a:r>
            <a:r>
              <a:rPr b="1" lang="en-US" sz="3600" spc="-1" strike="noStrike">
                <a:solidFill>
                  <a:srgbClr val="ef6c00"/>
                </a:solidFill>
                <a:latin typeface="PT Sans Narrow"/>
                <a:ea typeface="PT Sans Narrow"/>
              </a:rPr>
              <a:t>C</a:t>
            </a:r>
            <a:r>
              <a:rPr b="1" lang="en-US" sz="3600" spc="-1" strike="noStrike">
                <a:solidFill>
                  <a:srgbClr val="ef6c00"/>
                </a:solidFill>
                <a:latin typeface="PT Sans Narrow"/>
                <a:ea typeface="PT Sans Narrow"/>
              </a:rPr>
              <a:t>O</a:t>
            </a:r>
            <a:r>
              <a:rPr b="1" lang="en-US" sz="3600" spc="-1" strike="noStrike">
                <a:solidFill>
                  <a:srgbClr val="ef6c00"/>
                </a:solidFill>
                <a:latin typeface="PT Sans Narrow"/>
                <a:ea typeface="PT Sans Narrow"/>
              </a:rPr>
              <a:t>U</a:t>
            </a:r>
            <a:r>
              <a:rPr b="1" lang="en-US" sz="3600" spc="-1" strike="noStrike">
                <a:solidFill>
                  <a:srgbClr val="ef6c00"/>
                </a:solidFill>
                <a:latin typeface="PT Sans Narrow"/>
                <a:ea typeface="PT Sans Narrow"/>
              </a:rPr>
              <a:t>R</a:t>
            </a:r>
            <a:r>
              <a:rPr b="1" lang="en-US" sz="3600" spc="-1" strike="noStrike">
                <a:solidFill>
                  <a:srgbClr val="ef6c00"/>
                </a:solidFill>
                <a:latin typeface="PT Sans Narrow"/>
                <a:ea typeface="PT Sans Narrow"/>
              </a:rPr>
              <a:t>S</a:t>
            </a:r>
            <a:r>
              <a:rPr b="1" lang="en-US" sz="3600" spc="-1" strike="noStrike">
                <a:solidFill>
                  <a:srgbClr val="ef6c00"/>
                </a:solidFill>
                <a:latin typeface="PT Sans Narrow"/>
                <a:ea typeface="PT Sans Narrow"/>
              </a:rPr>
              <a:t>E</a:t>
            </a:r>
            <a:endParaRPr b="0" lang="en-IN" sz="3600" spc="-1" strike="noStrike">
              <a:solidFill>
                <a:srgbClr val="000000"/>
              </a:solidFill>
              <a:latin typeface="Arial"/>
            </a:endParaRPr>
          </a:p>
        </p:txBody>
      </p:sp>
      <p:sp>
        <p:nvSpPr>
          <p:cNvPr id="136" name="PlaceHolder 2"/>
          <p:cNvSpPr>
            <a:spLocks noGrp="1"/>
          </p:cNvSpPr>
          <p:nvPr>
            <p:ph/>
          </p:nvPr>
        </p:nvSpPr>
        <p:spPr>
          <a:xfrm>
            <a:off x="311760" y="1266480"/>
            <a:ext cx="8520120" cy="330228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37" name="Picture 2" descr=""/>
          <p:cNvPicPr/>
          <p:nvPr/>
        </p:nvPicPr>
        <p:blipFill>
          <a:blip r:embed="rId1"/>
          <a:stretch/>
        </p:blipFill>
        <p:spPr>
          <a:xfrm>
            <a:off x="374760" y="1225440"/>
            <a:ext cx="8466840" cy="358416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approach:</a:t>
            </a:r>
            <a:endParaRPr b="0" lang="en-IN" sz="3600" spc="-1" strike="noStrike">
              <a:solidFill>
                <a:srgbClr val="000000"/>
              </a:solidFill>
              <a:latin typeface="Arial"/>
            </a:endParaRPr>
          </a:p>
        </p:txBody>
      </p:sp>
      <p:sp>
        <p:nvSpPr>
          <p:cNvPr id="219"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457200" indent="-343080">
              <a:lnSpc>
                <a:spcPct val="115000"/>
              </a:lnSpc>
              <a:buClr>
                <a:srgbClr val="695d46"/>
              </a:buClr>
              <a:buFont typeface="Open Sans"/>
              <a:buChar char="●"/>
            </a:pPr>
            <a:r>
              <a:rPr b="0" lang="en-IN" sz="1800" spc="-1" strike="noStrike">
                <a:solidFill>
                  <a:srgbClr val="695d46"/>
                </a:solidFill>
                <a:latin typeface="Open Sans"/>
                <a:ea typeface="Open Sans"/>
              </a:rPr>
              <a:t>In this approach, the different high-level functions are first identified, and then the data structures are designed</a:t>
            </a:r>
            <a:endParaRPr b="0" lang="en-IN" sz="1800" spc="-1" strike="noStrike">
              <a:solidFill>
                <a:srgbClr val="000000"/>
              </a:solidFill>
              <a:latin typeface="Arial"/>
            </a:endParaRPr>
          </a:p>
        </p:txBody>
      </p:sp>
      <p:pic>
        <p:nvPicPr>
          <p:cNvPr id="220" name="Picture 3" descr=""/>
          <p:cNvPicPr/>
          <p:nvPr/>
        </p:nvPicPr>
        <p:blipFill>
          <a:blip r:embed="rId1"/>
          <a:stretch/>
        </p:blipFill>
        <p:spPr>
          <a:xfrm>
            <a:off x="191880" y="2212920"/>
            <a:ext cx="8777880" cy="25596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Function-oriented approach:</a:t>
            </a:r>
            <a:endParaRPr b="0" lang="en-IN" sz="3600" spc="-1" strike="noStrike">
              <a:solidFill>
                <a:srgbClr val="000000"/>
              </a:solidFill>
              <a:latin typeface="Arial"/>
            </a:endParaRPr>
          </a:p>
        </p:txBody>
      </p:sp>
      <p:sp>
        <p:nvSpPr>
          <p:cNvPr id="222"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114480">
              <a:lnSpc>
                <a:spcPct val="115000"/>
              </a:lnSpc>
              <a:buNone/>
              <a:tabLst>
                <a:tab algn="l" pos="0"/>
              </a:tabLst>
            </a:pPr>
            <a:r>
              <a:rPr b="0" lang="en-IN" sz="2000" spc="-1" strike="noStrike">
                <a:solidFill>
                  <a:srgbClr val="000000"/>
                </a:solidFill>
                <a:latin typeface="Open Sans"/>
                <a:ea typeface="Open Sans"/>
              </a:rPr>
              <a:t>The functions which operate on the system state are:</a:t>
            </a:r>
            <a:endParaRPr b="0" lang="en-IN" sz="20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interrogate_detectors();</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get_detector_location();</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determine_neighbour_alarm();</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determine_neighbour_sprinkler();</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ring_alarm();</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activate_sprinkler();</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reset_alarm();</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reset_sprinkler();</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0000"/>
                </a:solidFill>
                <a:latin typeface="NSimSun"/>
                <a:ea typeface="NSimSun"/>
              </a:rPr>
              <a:t>report_fire_location();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approach</a:t>
            </a:r>
            <a:endParaRPr b="0" lang="en-IN" sz="3600" spc="-1" strike="noStrike">
              <a:solidFill>
                <a:srgbClr val="000000"/>
              </a:solidFill>
              <a:latin typeface="Arial"/>
            </a:endParaRPr>
          </a:p>
        </p:txBody>
      </p:sp>
      <p:sp>
        <p:nvSpPr>
          <p:cNvPr id="224" name="PlaceHolder 2"/>
          <p:cNvSpPr>
            <a:spLocks noGrp="1"/>
          </p:cNvSpPr>
          <p:nvPr>
            <p:ph/>
          </p:nvPr>
        </p:nvSpPr>
        <p:spPr>
          <a:xfrm>
            <a:off x="311760" y="1275480"/>
            <a:ext cx="8520120" cy="330228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2000" spc="-1" strike="noStrike">
                <a:solidFill>
                  <a:srgbClr val="000000"/>
                </a:solidFill>
                <a:latin typeface="Open Sans"/>
                <a:ea typeface="Open Sans"/>
              </a:rPr>
              <a:t>In the object-oriented approach, the different classes of objects are identified. </a:t>
            </a:r>
            <a:endParaRPr b="0" lang="en-IN" sz="2000" spc="-1" strike="noStrike">
              <a:solidFill>
                <a:srgbClr val="000000"/>
              </a:solidFill>
              <a:latin typeface="Arial"/>
            </a:endParaRPr>
          </a:p>
          <a:p>
            <a:pPr algn="just">
              <a:lnSpc>
                <a:spcPct val="115000"/>
              </a:lnSpc>
              <a:buNone/>
            </a:pPr>
            <a:endParaRPr b="0" lang="en-IN" sz="2000" spc="-1" strike="noStrike">
              <a:solidFill>
                <a:srgbClr val="000000"/>
              </a:solidFill>
              <a:latin typeface="Arial"/>
            </a:endParaRPr>
          </a:p>
          <a:p>
            <a:pPr marL="457200" indent="-343080" algn="just">
              <a:lnSpc>
                <a:spcPct val="115000"/>
              </a:lnSpc>
              <a:buClr>
                <a:srgbClr val="695d46"/>
              </a:buClr>
              <a:buFont typeface="Open Sans"/>
              <a:buChar char="●"/>
            </a:pPr>
            <a:r>
              <a:rPr b="0" lang="en-IN" sz="2000" spc="-1" strike="noStrike">
                <a:solidFill>
                  <a:srgbClr val="000000"/>
                </a:solidFill>
                <a:latin typeface="Open Sans"/>
                <a:ea typeface="Open Sans"/>
              </a:rPr>
              <a:t>Subsequently, the methods and data for each object are identified.</a:t>
            </a:r>
            <a:endParaRPr b="0" lang="en-IN" sz="2000" spc="-1" strike="noStrike">
              <a:solidFill>
                <a:srgbClr val="000000"/>
              </a:solidFill>
              <a:latin typeface="Arial"/>
            </a:endParaRPr>
          </a:p>
          <a:p>
            <a:pPr marL="114480" algn="just">
              <a:lnSpc>
                <a:spcPct val="115000"/>
              </a:lnSpc>
              <a:buNone/>
              <a:tabLst>
                <a:tab algn="l" pos="0"/>
              </a:tabLst>
            </a:pP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2000" spc="-1" strike="noStrike">
                <a:solidFill>
                  <a:srgbClr val="000000"/>
                </a:solidFill>
                <a:latin typeface="Open Sans"/>
                <a:ea typeface="Open Sans"/>
              </a:rPr>
              <a:t> </a:t>
            </a:r>
            <a:r>
              <a:rPr b="0" lang="en-IN" sz="2000" spc="-1" strike="noStrike">
                <a:solidFill>
                  <a:srgbClr val="000000"/>
                </a:solidFill>
                <a:latin typeface="Open Sans"/>
                <a:ea typeface="Open Sans"/>
              </a:rPr>
              <a:t>Finally, an appropriate number of instances of each class is created.</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Object-oriented approach</a:t>
            </a:r>
            <a:endParaRPr b="0" lang="en-IN" sz="3600" spc="-1" strike="noStrike">
              <a:solidFill>
                <a:srgbClr val="000000"/>
              </a:solidFill>
              <a:latin typeface="Arial"/>
            </a:endParaRPr>
          </a:p>
        </p:txBody>
      </p:sp>
      <p:sp>
        <p:nvSpPr>
          <p:cNvPr id="226" name="PlaceHolder 2"/>
          <p:cNvSpPr>
            <a:spLocks noGrp="1"/>
          </p:cNvSpPr>
          <p:nvPr>
            <p:ph/>
          </p:nvPr>
        </p:nvSpPr>
        <p:spPr>
          <a:xfrm>
            <a:off x="311760" y="1266480"/>
            <a:ext cx="8520120" cy="3543120"/>
          </a:xfrm>
          <a:prstGeom prst="rect">
            <a:avLst/>
          </a:prstGeom>
          <a:noFill/>
          <a:ln w="0">
            <a:noFill/>
          </a:ln>
        </p:spPr>
        <p:txBody>
          <a:bodyPr tIns="91440" bIns="91440" anchor="t">
            <a:noAutofit/>
          </a:bodyPr>
          <a:p>
            <a:pPr marL="457200" indent="-343080">
              <a:lnSpc>
                <a:spcPct val="115000"/>
              </a:lnSpc>
              <a:buClr>
                <a:srgbClr val="695d46"/>
              </a:buClr>
              <a:buFont typeface="Wingdings" charset="2"/>
              <a:buChar char=""/>
            </a:pPr>
            <a:r>
              <a:rPr b="1" lang="en-IN" sz="1800" spc="-1" strike="noStrike">
                <a:solidFill>
                  <a:srgbClr val="00b0f0"/>
                </a:solidFill>
                <a:latin typeface="NSimSun"/>
                <a:ea typeface="NSimSun"/>
              </a:rPr>
              <a:t>class detector</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attributes: status, location, neighbours</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operations: create, sense-status, get-location,find-neighbours</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b0f0"/>
                </a:solidFill>
                <a:latin typeface="NSimSun"/>
                <a:ea typeface="NSimSun"/>
              </a:rPr>
              <a:t>class alarm</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attributes: location, status</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operations: create, ring-alarm, get_location, resetalarm</a:t>
            </a:r>
            <a:endParaRPr b="0" lang="en-IN" sz="1800" spc="-1" strike="noStrike">
              <a:solidFill>
                <a:srgbClr val="000000"/>
              </a:solidFill>
              <a:latin typeface="Arial"/>
            </a:endParaRPr>
          </a:p>
          <a:p>
            <a:pPr marL="457200" indent="-343080">
              <a:lnSpc>
                <a:spcPct val="115000"/>
              </a:lnSpc>
              <a:buClr>
                <a:srgbClr val="695d46"/>
              </a:buClr>
              <a:buFont typeface="Wingdings" charset="2"/>
              <a:buChar char=""/>
              <a:tabLst>
                <a:tab algn="l" pos="0"/>
              </a:tabLst>
            </a:pPr>
            <a:r>
              <a:rPr b="1" lang="en-IN" sz="1800" spc="-1" strike="noStrike">
                <a:solidFill>
                  <a:srgbClr val="00b0f0"/>
                </a:solidFill>
                <a:latin typeface="NSimSun"/>
                <a:ea typeface="NSimSun"/>
              </a:rPr>
              <a:t>class sprinkler</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attributes: location, status</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operations: create, activate-sprinkler, get_location,reset-             </a:t>
            </a:r>
            <a:r>
              <a:rPr b="1" lang="en-IN" sz="1800" spc="-1" strike="noStrike">
                <a:solidFill>
                  <a:srgbClr val="000000"/>
                </a:solidFill>
                <a:latin typeface="NSimSun"/>
                <a:ea typeface="NSimSun"/>
              </a:rPr>
              <a:t>	</a:t>
            </a:r>
            <a:r>
              <a:rPr b="1" lang="en-IN" sz="1800" spc="-1" strike="noStrike">
                <a:solidFill>
                  <a:srgbClr val="000000"/>
                </a:solidFill>
                <a:latin typeface="NSimSun"/>
                <a:ea typeface="NSimSun"/>
              </a:rPr>
              <a:t>sprinkler</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02400" y="118800"/>
            <a:ext cx="8520120" cy="905040"/>
          </a:xfrm>
          <a:prstGeom prst="rect">
            <a:avLst/>
          </a:prstGeom>
          <a:noFill/>
          <a:ln w="0">
            <a:noFill/>
          </a:ln>
        </p:spPr>
        <p:txBody>
          <a:bodyPr tIns="91440" bIns="91440" anchor="t">
            <a:noAutofit/>
          </a:bodyPr>
          <a:p>
            <a:pPr>
              <a:lnSpc>
                <a:spcPct val="100000"/>
              </a:lnSpc>
              <a:buNone/>
            </a:pPr>
            <a:r>
              <a:rPr b="1" lang="en-IN" sz="3200" spc="-1" strike="noStrike">
                <a:solidFill>
                  <a:srgbClr val="ef6c00"/>
                </a:solidFill>
                <a:latin typeface="PT Sans Narrow"/>
                <a:ea typeface="PT Sans Narrow"/>
              </a:rPr>
              <a:t>Object-oriented design VS  Function oriented design</a:t>
            </a:r>
            <a:endParaRPr b="0" lang="en-IN" sz="3200" spc="-1" strike="noStrike">
              <a:solidFill>
                <a:srgbClr val="000000"/>
              </a:solidFill>
              <a:latin typeface="Arial"/>
            </a:endParaRPr>
          </a:p>
        </p:txBody>
      </p:sp>
      <p:sp>
        <p:nvSpPr>
          <p:cNvPr id="228" name="PlaceHolder 2"/>
          <p:cNvSpPr>
            <a:spLocks noGrp="1"/>
          </p:cNvSpPr>
          <p:nvPr>
            <p:ph/>
          </p:nvPr>
        </p:nvSpPr>
        <p:spPr>
          <a:xfrm>
            <a:off x="311760" y="822960"/>
            <a:ext cx="8520120" cy="374580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An object-oriented language facilitates the implementation of an OOD. </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However, an OOD can as well be implemented using a conventional procedural languages—though it may require more effort to implement an OOD using a procedural language as compared to the effort required for implementing the same design using an object-oriented language.</a:t>
            </a:r>
            <a:endParaRPr b="0" lang="en-IN" sz="1800" spc="-1" strike="noStrike">
              <a:solidFill>
                <a:srgbClr val="000000"/>
              </a:solidFill>
              <a:latin typeface="Arial"/>
            </a:endParaRPr>
          </a:p>
          <a:p>
            <a:pPr algn="just">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Even though object-oriented and function-oriented techniques are remarkably different approaches to software design, yet one does not replace the other; but they complement each other in some sense.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SUMMARY</a:t>
            </a:r>
            <a:endParaRPr b="0" lang="en-IN" sz="3600" spc="-1" strike="noStrike">
              <a:solidFill>
                <a:srgbClr val="000000"/>
              </a:solidFill>
              <a:latin typeface="Arial"/>
            </a:endParaRPr>
          </a:p>
        </p:txBody>
      </p:sp>
      <p:sp>
        <p:nvSpPr>
          <p:cNvPr id="230" name="PlaceHolder 2"/>
          <p:cNvSpPr>
            <a:spLocks noGrp="1"/>
          </p:cNvSpPr>
          <p:nvPr>
            <p:ph/>
          </p:nvPr>
        </p:nvSpPr>
        <p:spPr>
          <a:xfrm>
            <a:off x="311760" y="1266480"/>
            <a:ext cx="8520120" cy="3302280"/>
          </a:xfrm>
          <a:prstGeom prst="rect">
            <a:avLst/>
          </a:prstGeom>
          <a:noFill/>
          <a:ln w="0">
            <a:noFill/>
          </a:ln>
        </p:spPr>
        <p:txBody>
          <a:bodyPr tIns="91440" bIns="91440" anchor="t">
            <a:noAutofit/>
          </a:bodyPr>
          <a:p>
            <a:pPr marL="457200" indent="-343080">
              <a:lnSpc>
                <a:spcPct val="115000"/>
              </a:lnSpc>
              <a:buClr>
                <a:srgbClr val="695d46"/>
              </a:buClr>
              <a:buFont typeface="Open Sans"/>
              <a:buChar char="●"/>
            </a:pPr>
            <a:r>
              <a:rPr b="0" lang="en-IN" sz="1800" spc="-1" strike="noStrike">
                <a:solidFill>
                  <a:srgbClr val="002060"/>
                </a:solidFill>
                <a:latin typeface="Open Sans"/>
                <a:ea typeface="Open Sans"/>
              </a:rPr>
              <a:t>Two fundamentally different approaches to software design—function- oriented design and object-oriented design. </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2060"/>
                </a:solidFill>
                <a:latin typeface="Open Sans"/>
                <a:ea typeface="Open Sans"/>
              </a:rPr>
              <a:t>We discussed the essential philosophy governing these two approaches</a:t>
            </a:r>
            <a:endParaRPr b="0" lang="en-IN" sz="1800" spc="-1" strike="noStrike">
              <a:solidFill>
                <a:srgbClr val="000000"/>
              </a:solidFill>
              <a:latin typeface="Arial"/>
            </a:endParaRPr>
          </a:p>
          <a:p>
            <a:pPr marL="114480" algn="just">
              <a:lnSpc>
                <a:spcPct val="115000"/>
              </a:lnSpc>
              <a:buNone/>
              <a:tabLst>
                <a:tab algn="l" pos="0"/>
              </a:tabLst>
            </a:pPr>
            <a:r>
              <a:rPr b="0" lang="en-IN" sz="1800" spc="-1" strike="noStrike">
                <a:solidFill>
                  <a:srgbClr val="002060"/>
                </a:solidFill>
                <a:latin typeface="Open Sans"/>
                <a:ea typeface="Open Sans"/>
              </a:rPr>
              <a:t>       </a:t>
            </a:r>
            <a:r>
              <a:rPr b="0" lang="en-IN" sz="1800" spc="-1" strike="noStrike">
                <a:solidFill>
                  <a:srgbClr val="002060"/>
                </a:solidFill>
                <a:latin typeface="Open Sans"/>
                <a:ea typeface="Open Sans"/>
              </a:rPr>
              <a:t>and argued that these two approaches to software design are not                           really  competing approaches but complementary approaches.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tabLst>
                <a:tab algn="l" pos="0"/>
              </a:tabLst>
            </a:pPr>
            <a:r>
              <a:rPr b="1" lang="en" sz="3600" spc="-1" strike="noStrike">
                <a:solidFill>
                  <a:srgbClr val="ef6c00"/>
                </a:solidFill>
                <a:latin typeface="PT Sans Narrow"/>
                <a:ea typeface="PT Sans Narrow"/>
              </a:rPr>
              <a:t>S</a:t>
            </a:r>
            <a:r>
              <a:rPr b="1" lang="en" sz="3600" spc="-1" strike="noStrike">
                <a:solidFill>
                  <a:srgbClr val="ef6c00"/>
                </a:solidFill>
                <a:latin typeface="PT Sans Narrow"/>
                <a:ea typeface="PT Sans Narrow"/>
              </a:rPr>
              <a:t>Y</a:t>
            </a:r>
            <a:r>
              <a:rPr b="1" lang="en" sz="3600" spc="-1" strike="noStrike">
                <a:solidFill>
                  <a:srgbClr val="ef6c00"/>
                </a:solidFill>
                <a:latin typeface="PT Sans Narrow"/>
                <a:ea typeface="PT Sans Narrow"/>
              </a:rPr>
              <a:t>L</a:t>
            </a:r>
            <a:r>
              <a:rPr b="1" lang="en" sz="3600" spc="-1" strike="noStrike">
                <a:solidFill>
                  <a:srgbClr val="ef6c00"/>
                </a:solidFill>
                <a:latin typeface="PT Sans Narrow"/>
                <a:ea typeface="PT Sans Narrow"/>
              </a:rPr>
              <a:t>L</a:t>
            </a:r>
            <a:r>
              <a:rPr b="1" lang="en" sz="3600" spc="-1" strike="noStrike">
                <a:solidFill>
                  <a:srgbClr val="ef6c00"/>
                </a:solidFill>
                <a:latin typeface="PT Sans Narrow"/>
                <a:ea typeface="PT Sans Narrow"/>
              </a:rPr>
              <a:t>A</a:t>
            </a:r>
            <a:r>
              <a:rPr b="1" lang="en" sz="3600" spc="-1" strike="noStrike">
                <a:solidFill>
                  <a:srgbClr val="ef6c00"/>
                </a:solidFill>
                <a:latin typeface="PT Sans Narrow"/>
                <a:ea typeface="PT Sans Narrow"/>
              </a:rPr>
              <a:t>B</a:t>
            </a:r>
            <a:r>
              <a:rPr b="1" lang="en" sz="3600" spc="-1" strike="noStrike">
                <a:solidFill>
                  <a:srgbClr val="ef6c00"/>
                </a:solidFill>
                <a:latin typeface="PT Sans Narrow"/>
                <a:ea typeface="PT Sans Narrow"/>
              </a:rPr>
              <a:t>U</a:t>
            </a:r>
            <a:r>
              <a:rPr b="1" lang="en" sz="3600" spc="-1" strike="noStrike">
                <a:solidFill>
                  <a:srgbClr val="ef6c00"/>
                </a:solidFill>
                <a:latin typeface="PT Sans Narrow"/>
                <a:ea typeface="PT Sans Narrow"/>
              </a:rPr>
              <a:t>S </a:t>
            </a:r>
            <a:r>
              <a:rPr b="1" lang="en" sz="3600" spc="-1" strike="noStrike">
                <a:solidFill>
                  <a:srgbClr val="ef6c00"/>
                </a:solidFill>
                <a:latin typeface="PT Sans Narrow"/>
                <a:ea typeface="PT Sans Narrow"/>
              </a:rPr>
              <a:t>O</a:t>
            </a:r>
            <a:r>
              <a:rPr b="1" lang="en" sz="3600" spc="-1" strike="noStrike">
                <a:solidFill>
                  <a:srgbClr val="ef6c00"/>
                </a:solidFill>
                <a:latin typeface="PT Sans Narrow"/>
                <a:ea typeface="PT Sans Narrow"/>
              </a:rPr>
              <a:t>F </a:t>
            </a:r>
            <a:r>
              <a:rPr b="1" lang="en" sz="3600" spc="-1" strike="noStrike">
                <a:solidFill>
                  <a:srgbClr val="ef6c00"/>
                </a:solidFill>
                <a:latin typeface="PT Sans Narrow"/>
                <a:ea typeface="PT Sans Narrow"/>
              </a:rPr>
              <a:t>M</a:t>
            </a:r>
            <a:r>
              <a:rPr b="1" lang="en" sz="3600" spc="-1" strike="noStrike">
                <a:solidFill>
                  <a:srgbClr val="ef6c00"/>
                </a:solidFill>
                <a:latin typeface="PT Sans Narrow"/>
                <a:ea typeface="PT Sans Narrow"/>
              </a:rPr>
              <a:t>O</a:t>
            </a:r>
            <a:r>
              <a:rPr b="1" lang="en" sz="3600" spc="-1" strike="noStrike">
                <a:solidFill>
                  <a:srgbClr val="ef6c00"/>
                </a:solidFill>
                <a:latin typeface="PT Sans Narrow"/>
                <a:ea typeface="PT Sans Narrow"/>
              </a:rPr>
              <a:t>D</a:t>
            </a:r>
            <a:r>
              <a:rPr b="1" lang="en" sz="3600" spc="-1" strike="noStrike">
                <a:solidFill>
                  <a:srgbClr val="ef6c00"/>
                </a:solidFill>
                <a:latin typeface="PT Sans Narrow"/>
                <a:ea typeface="PT Sans Narrow"/>
              </a:rPr>
              <a:t>U</a:t>
            </a:r>
            <a:r>
              <a:rPr b="1" lang="en" sz="3600" spc="-1" strike="noStrike">
                <a:solidFill>
                  <a:srgbClr val="ef6c00"/>
                </a:solidFill>
                <a:latin typeface="PT Sans Narrow"/>
                <a:ea typeface="PT Sans Narrow"/>
              </a:rPr>
              <a:t>L</a:t>
            </a:r>
            <a:r>
              <a:rPr b="1" lang="en" sz="3600" spc="-1" strike="noStrike">
                <a:solidFill>
                  <a:srgbClr val="ef6c00"/>
                </a:solidFill>
                <a:latin typeface="PT Sans Narrow"/>
                <a:ea typeface="PT Sans Narrow"/>
              </a:rPr>
              <a:t>E </a:t>
            </a:r>
            <a:r>
              <a:rPr b="1" lang="en" sz="3600" spc="-1" strike="noStrike">
                <a:solidFill>
                  <a:srgbClr val="ef6c00"/>
                </a:solidFill>
                <a:latin typeface="PT Sans Narrow"/>
                <a:ea typeface="PT Sans Narrow"/>
              </a:rPr>
              <a:t>1</a:t>
            </a:r>
            <a:endParaRPr b="0" lang="en-IN" sz="3600" spc="-1" strike="noStrike">
              <a:solidFill>
                <a:srgbClr val="000000"/>
              </a:solidFill>
              <a:latin typeface="Arial"/>
            </a:endParaRPr>
          </a:p>
        </p:txBody>
      </p:sp>
      <p:sp>
        <p:nvSpPr>
          <p:cNvPr id="139" name="PlaceHolder 2"/>
          <p:cNvSpPr>
            <a:spLocks noGrp="1"/>
          </p:cNvSpPr>
          <p:nvPr>
            <p:ph/>
          </p:nvPr>
        </p:nvSpPr>
        <p:spPr>
          <a:xfrm>
            <a:off x="311760" y="1161360"/>
            <a:ext cx="8520120" cy="381276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pic>
        <p:nvPicPr>
          <p:cNvPr id="140" name="Picture 2" descr=""/>
          <p:cNvPicPr/>
          <p:nvPr/>
        </p:nvPicPr>
        <p:blipFill>
          <a:blip r:embed="rId1"/>
          <a:stretch/>
        </p:blipFill>
        <p:spPr>
          <a:xfrm>
            <a:off x="274320" y="1124640"/>
            <a:ext cx="8659080" cy="3675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265680" y="1718280"/>
            <a:ext cx="4044960" cy="1706760"/>
          </a:xfrm>
          <a:prstGeom prst="rect">
            <a:avLst/>
          </a:prstGeom>
          <a:noFill/>
          <a:ln w="0">
            <a:noFill/>
          </a:ln>
        </p:spPr>
        <p:txBody>
          <a:bodyPr tIns="91440" bIns="91440" anchor="ctr">
            <a:noAutofit/>
          </a:bodyPr>
          <a:p>
            <a:pPr algn="ctr">
              <a:lnSpc>
                <a:spcPct val="100000"/>
              </a:lnSpc>
              <a:buNone/>
              <a:tabLst>
                <a:tab algn="l" pos="0"/>
              </a:tabLst>
            </a:pPr>
            <a:r>
              <a:rPr b="1" lang="en" sz="4200" spc="-1" strike="noStrike">
                <a:solidFill>
                  <a:srgbClr val="ef6c00"/>
                </a:solidFill>
                <a:latin typeface="PT Sans Narrow"/>
                <a:ea typeface="PT Sans Narrow"/>
              </a:rPr>
              <a:t>O</a:t>
            </a:r>
            <a:r>
              <a:rPr b="1" lang="en" sz="4200" spc="-1" strike="noStrike">
                <a:solidFill>
                  <a:srgbClr val="ef6c00"/>
                </a:solidFill>
                <a:latin typeface="PT Sans Narrow"/>
                <a:ea typeface="PT Sans Narrow"/>
              </a:rPr>
              <a:t>B</a:t>
            </a:r>
            <a:r>
              <a:rPr b="1" lang="en" sz="4200" spc="-1" strike="noStrike">
                <a:solidFill>
                  <a:srgbClr val="ef6c00"/>
                </a:solidFill>
                <a:latin typeface="PT Sans Narrow"/>
                <a:ea typeface="PT Sans Narrow"/>
              </a:rPr>
              <a:t>J</a:t>
            </a:r>
            <a:r>
              <a:rPr b="1" lang="en" sz="4200" spc="-1" strike="noStrike">
                <a:solidFill>
                  <a:srgbClr val="ef6c00"/>
                </a:solidFill>
                <a:latin typeface="PT Sans Narrow"/>
                <a:ea typeface="PT Sans Narrow"/>
              </a:rPr>
              <a:t>E</a:t>
            </a:r>
            <a:r>
              <a:rPr b="1" lang="en" sz="4200" spc="-1" strike="noStrike">
                <a:solidFill>
                  <a:srgbClr val="ef6c00"/>
                </a:solidFill>
                <a:latin typeface="PT Sans Narrow"/>
                <a:ea typeface="PT Sans Narrow"/>
              </a:rPr>
              <a:t>C</a:t>
            </a:r>
            <a:r>
              <a:rPr b="1" lang="en" sz="4200" spc="-1" strike="noStrike">
                <a:solidFill>
                  <a:srgbClr val="ef6c00"/>
                </a:solidFill>
                <a:latin typeface="PT Sans Narrow"/>
                <a:ea typeface="PT Sans Narrow"/>
              </a:rPr>
              <a:t>T</a:t>
            </a:r>
            <a:r>
              <a:rPr b="1" lang="en" sz="4200" spc="-1" strike="noStrike">
                <a:solidFill>
                  <a:srgbClr val="ef6c00"/>
                </a:solidFill>
                <a:latin typeface="PT Sans Narrow"/>
                <a:ea typeface="PT Sans Narrow"/>
              </a:rPr>
              <a:t>I</a:t>
            </a:r>
            <a:r>
              <a:rPr b="1" lang="en" sz="4200" spc="-1" strike="noStrike">
                <a:solidFill>
                  <a:srgbClr val="ef6c00"/>
                </a:solidFill>
                <a:latin typeface="PT Sans Narrow"/>
                <a:ea typeface="PT Sans Narrow"/>
              </a:rPr>
              <a:t>V</a:t>
            </a:r>
            <a:r>
              <a:rPr b="1" lang="en" sz="4200" spc="-1" strike="noStrike">
                <a:solidFill>
                  <a:srgbClr val="ef6c00"/>
                </a:solidFill>
                <a:latin typeface="PT Sans Narrow"/>
                <a:ea typeface="PT Sans Narrow"/>
              </a:rPr>
              <a:t>E</a:t>
            </a:r>
            <a:r>
              <a:rPr b="1" lang="en" sz="4200" spc="-1" strike="noStrike">
                <a:solidFill>
                  <a:srgbClr val="ef6c00"/>
                </a:solidFill>
                <a:latin typeface="PT Sans Narrow"/>
                <a:ea typeface="PT Sans Narrow"/>
              </a:rPr>
              <a:t>S</a:t>
            </a:r>
            <a:endParaRPr b="0" lang="en-IN" sz="4200" spc="-1" strike="noStrike">
              <a:solidFill>
                <a:srgbClr val="000000"/>
              </a:solidFill>
              <a:latin typeface="Arial"/>
            </a:endParaRPr>
          </a:p>
        </p:txBody>
      </p:sp>
      <p:sp>
        <p:nvSpPr>
          <p:cNvPr id="142" name="PlaceHolder 2"/>
          <p:cNvSpPr>
            <a:spLocks noGrp="1"/>
          </p:cNvSpPr>
          <p:nvPr>
            <p:ph/>
          </p:nvPr>
        </p:nvSpPr>
        <p:spPr>
          <a:xfrm>
            <a:off x="4563000" y="100440"/>
            <a:ext cx="4580640" cy="5120280"/>
          </a:xfrm>
          <a:prstGeom prst="rect">
            <a:avLst/>
          </a:prstGeom>
          <a:noFill/>
          <a:ln w="0">
            <a:noFill/>
          </a:ln>
        </p:spPr>
        <p:txBody>
          <a:bodyPr tIns="91440" bIns="91440" anchor="ctr">
            <a:noAutofit/>
          </a:bodyPr>
          <a:p>
            <a:pPr marL="114480">
              <a:lnSpc>
                <a:spcPct val="115000"/>
              </a:lnSpc>
              <a:buNone/>
              <a:tabLst>
                <a:tab algn="l" pos="0"/>
              </a:tabLst>
            </a:pPr>
            <a:endParaRPr b="0" lang="en-IN" sz="2400" spc="-1" strike="noStrike">
              <a:solidFill>
                <a:srgbClr val="000000"/>
              </a:solidFill>
              <a:latin typeface="Arial"/>
            </a:endParaRPr>
          </a:p>
          <a:p>
            <a:pPr marL="457200" indent="-343080" algn="just">
              <a:lnSpc>
                <a:spcPct val="115000"/>
              </a:lnSpc>
              <a:buClr>
                <a:srgbClr val="ffffff"/>
              </a:buClr>
              <a:buFont typeface="Wingdings" charset="2"/>
              <a:buChar char=""/>
              <a:tabLst>
                <a:tab algn="l" pos="0"/>
              </a:tabLst>
            </a:pPr>
            <a:r>
              <a:rPr b="0" lang="en-US" sz="2400" spc="-1" strike="noStrike">
                <a:solidFill>
                  <a:srgbClr val="c00000"/>
                </a:solidFill>
                <a:latin typeface="Open Sans"/>
                <a:ea typeface="Open Sans"/>
              </a:rPr>
              <a:t>To give an outline about software engineering.</a:t>
            </a:r>
            <a:endParaRPr b="0" lang="en-IN" sz="2400" spc="-1" strike="noStrike">
              <a:solidFill>
                <a:srgbClr val="000000"/>
              </a:solidFill>
              <a:latin typeface="Arial"/>
            </a:endParaRPr>
          </a:p>
          <a:p>
            <a:pPr marL="457200" indent="-343080" algn="just">
              <a:lnSpc>
                <a:spcPct val="115000"/>
              </a:lnSpc>
              <a:buClr>
                <a:srgbClr val="ffffff"/>
              </a:buClr>
              <a:buFont typeface="Wingdings" charset="2"/>
              <a:buChar char=""/>
              <a:tabLst>
                <a:tab algn="l" pos="0"/>
              </a:tabLst>
            </a:pPr>
            <a:r>
              <a:rPr b="0" lang="en-US" sz="2400" spc="-1" strike="noStrike">
                <a:solidFill>
                  <a:srgbClr val="c00000"/>
                </a:solidFill>
                <a:latin typeface="Open Sans"/>
                <a:ea typeface="Open Sans"/>
              </a:rPr>
              <a:t>To explain about software development lifecycle.</a:t>
            </a:r>
            <a:endParaRPr b="0" lang="en-IN" sz="2400" spc="-1" strike="noStrike">
              <a:solidFill>
                <a:srgbClr val="000000"/>
              </a:solidFill>
              <a:latin typeface="Arial"/>
            </a:endParaRPr>
          </a:p>
          <a:p>
            <a:pPr marL="457200" indent="-343080" algn="just">
              <a:lnSpc>
                <a:spcPct val="115000"/>
              </a:lnSpc>
              <a:buClr>
                <a:srgbClr val="ffffff"/>
              </a:buClr>
              <a:buFont typeface="Wingdings" charset="2"/>
              <a:buChar char=""/>
              <a:tabLst>
                <a:tab algn="l" pos="0"/>
              </a:tabLst>
            </a:pPr>
            <a:r>
              <a:rPr b="0" lang="en-US" sz="2400" spc="-1" strike="noStrike">
                <a:solidFill>
                  <a:srgbClr val="c00000"/>
                </a:solidFill>
                <a:latin typeface="Open Sans"/>
                <a:ea typeface="Open Sans"/>
              </a:rPr>
              <a:t>To illustrate software design approaches.</a:t>
            </a:r>
            <a:endParaRPr b="0" lang="en-IN" sz="24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a:lnSpc>
                <a:spcPct val="115000"/>
              </a:lnSpc>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tabLst>
                <a:tab algn="l" pos="0"/>
              </a:tabLst>
            </a:pPr>
            <a:r>
              <a:rPr b="1" lang="en" sz="3600" spc="-1" strike="noStrike">
                <a:solidFill>
                  <a:srgbClr val="ef6c00"/>
                </a:solidFill>
                <a:latin typeface="PT Sans Narrow"/>
                <a:ea typeface="PT Sans Narrow"/>
              </a:rPr>
              <a:t>S</a:t>
            </a:r>
            <a:r>
              <a:rPr b="1" lang="en" sz="3600" spc="-1" strike="noStrike">
                <a:solidFill>
                  <a:srgbClr val="ef6c00"/>
                </a:solidFill>
                <a:latin typeface="PT Sans Narrow"/>
                <a:ea typeface="PT Sans Narrow"/>
              </a:rPr>
              <a:t>O</a:t>
            </a:r>
            <a:r>
              <a:rPr b="1" lang="en" sz="3600" spc="-1" strike="noStrike">
                <a:solidFill>
                  <a:srgbClr val="ef6c00"/>
                </a:solidFill>
                <a:latin typeface="PT Sans Narrow"/>
                <a:ea typeface="PT Sans Narrow"/>
              </a:rPr>
              <a:t>F</a:t>
            </a:r>
            <a:r>
              <a:rPr b="1" lang="en" sz="3600" spc="-1" strike="noStrike">
                <a:solidFill>
                  <a:srgbClr val="ef6c00"/>
                </a:solidFill>
                <a:latin typeface="PT Sans Narrow"/>
                <a:ea typeface="PT Sans Narrow"/>
              </a:rPr>
              <a:t>T</a:t>
            </a:r>
            <a:r>
              <a:rPr b="1" lang="en" sz="3600" spc="-1" strike="noStrike">
                <a:solidFill>
                  <a:srgbClr val="ef6c00"/>
                </a:solidFill>
                <a:latin typeface="PT Sans Narrow"/>
                <a:ea typeface="PT Sans Narrow"/>
              </a:rPr>
              <a:t>W</a:t>
            </a:r>
            <a:r>
              <a:rPr b="1" lang="en" sz="3600" spc="-1" strike="noStrike">
                <a:solidFill>
                  <a:srgbClr val="ef6c00"/>
                </a:solidFill>
                <a:latin typeface="PT Sans Narrow"/>
                <a:ea typeface="PT Sans Narrow"/>
              </a:rPr>
              <a:t>A</a:t>
            </a:r>
            <a:r>
              <a:rPr b="1" lang="en" sz="3600" spc="-1" strike="noStrike">
                <a:solidFill>
                  <a:srgbClr val="ef6c00"/>
                </a:solidFill>
                <a:latin typeface="PT Sans Narrow"/>
                <a:ea typeface="PT Sans Narrow"/>
              </a:rPr>
              <a:t>R</a:t>
            </a:r>
            <a:r>
              <a:rPr b="1" lang="en" sz="3600" spc="-1" strike="noStrike">
                <a:solidFill>
                  <a:srgbClr val="ef6c00"/>
                </a:solidFill>
                <a:latin typeface="PT Sans Narrow"/>
                <a:ea typeface="PT Sans Narrow"/>
              </a:rPr>
              <a:t>E </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G</a:t>
            </a:r>
            <a:r>
              <a:rPr b="1" lang="en" sz="3600" spc="-1" strike="noStrike">
                <a:solidFill>
                  <a:srgbClr val="ef6c00"/>
                </a:solidFill>
                <a:latin typeface="PT Sans Narrow"/>
                <a:ea typeface="PT Sans Narrow"/>
              </a:rPr>
              <a:t>I</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R</a:t>
            </a:r>
            <a:r>
              <a:rPr b="1" lang="en" sz="3600" spc="-1" strike="noStrike">
                <a:solidFill>
                  <a:srgbClr val="ef6c00"/>
                </a:solidFill>
                <a:latin typeface="PT Sans Narrow"/>
                <a:ea typeface="PT Sans Narrow"/>
              </a:rPr>
              <a:t>I</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G</a:t>
            </a:r>
            <a:endParaRPr b="0" lang="en-IN" sz="3600" spc="-1" strike="noStrike">
              <a:solidFill>
                <a:srgbClr val="000000"/>
              </a:solidFill>
              <a:latin typeface="Arial"/>
            </a:endParaRPr>
          </a:p>
        </p:txBody>
      </p:sp>
      <p:sp>
        <p:nvSpPr>
          <p:cNvPr id="144" name="PlaceHolder 2"/>
          <p:cNvSpPr>
            <a:spLocks noGrp="1"/>
          </p:cNvSpPr>
          <p:nvPr>
            <p:ph/>
          </p:nvPr>
        </p:nvSpPr>
        <p:spPr>
          <a:xfrm>
            <a:off x="212760" y="1161360"/>
            <a:ext cx="8619120" cy="3812760"/>
          </a:xfrm>
          <a:prstGeom prst="rect">
            <a:avLst/>
          </a:prstGeom>
          <a:noFill/>
          <a:ln w="0">
            <a:noFill/>
          </a:ln>
        </p:spPr>
        <p:txBody>
          <a:bodyPr tIns="91440" bIns="91440" anchor="t">
            <a:noAutofit/>
          </a:bodyPr>
          <a:p>
            <a:pPr marL="457200" indent="-343080" algn="just">
              <a:lnSpc>
                <a:spcPct val="115000"/>
              </a:lnSpc>
              <a:buClr>
                <a:srgbClr val="695d46"/>
              </a:buClr>
              <a:buFont typeface="Open Sans"/>
              <a:buChar char="●"/>
            </a:pPr>
            <a:r>
              <a:rPr b="0" lang="en-IN" sz="1800" spc="-1" strike="noStrike">
                <a:solidFill>
                  <a:srgbClr val="000000"/>
                </a:solidFill>
                <a:latin typeface="Open Sans"/>
                <a:ea typeface="Open Sans"/>
              </a:rPr>
              <a:t>Software engineering discusses </a:t>
            </a:r>
            <a:r>
              <a:rPr b="0" lang="en-IN" sz="1800" spc="-1" strike="noStrike">
                <a:solidFill>
                  <a:srgbClr val="000000"/>
                </a:solidFill>
                <a:highlight>
                  <a:srgbClr val="ffff00"/>
                </a:highlight>
                <a:latin typeface="Open Sans"/>
                <a:ea typeface="Open Sans"/>
              </a:rPr>
              <a:t>systematic  and cost-effective techniques for software development.</a:t>
            </a:r>
            <a:r>
              <a:rPr b="0" lang="en-IN" sz="1800" spc="-1" strike="noStrike">
                <a:solidFill>
                  <a:srgbClr val="000000"/>
                </a:solidFill>
                <a:latin typeface="Open Sans"/>
                <a:ea typeface="Open Sans"/>
              </a:rPr>
              <a:t> These techniques help develop software using an engineering approach.</a:t>
            </a:r>
            <a:endParaRPr b="0" lang="en-IN" sz="1800" spc="-1" strike="noStrike">
              <a:solidFill>
                <a:srgbClr val="000000"/>
              </a:solidFill>
              <a:latin typeface="Arial"/>
            </a:endParaRPr>
          </a:p>
          <a:p>
            <a:pPr marL="114480" algn="just">
              <a:lnSpc>
                <a:spcPct val="115000"/>
              </a:lnSpc>
              <a:buNone/>
              <a:tabLst>
                <a:tab algn="l" pos="0"/>
              </a:tabLst>
            </a:pPr>
            <a:r>
              <a:rPr b="1" lang="en-IN" sz="2000" spc="-1" strike="noStrike" u="sng">
                <a:solidFill>
                  <a:srgbClr val="7030a0"/>
                </a:solidFill>
                <a:uFillTx/>
                <a:latin typeface="Open Sans"/>
                <a:ea typeface="Open Sans"/>
              </a:rPr>
              <a:t>Software life cycle</a:t>
            </a:r>
            <a:endParaRPr b="0" lang="en-IN" sz="20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 life cycle of a software represents the series of identifiable stages through which it evolves during its life time.</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gn="just">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A </a:t>
            </a:r>
            <a:r>
              <a:rPr b="1" i="1" lang="en-IN" sz="1800" spc="-1" strike="noStrike">
                <a:solidFill>
                  <a:srgbClr val="7030a0"/>
                </a:solidFill>
                <a:latin typeface="Open Sans"/>
                <a:ea typeface="Open Sans"/>
              </a:rPr>
              <a:t>Software development life cycle </a:t>
            </a:r>
            <a:r>
              <a:rPr b="1" lang="en-IN" sz="1800" spc="-1" strike="noStrike">
                <a:solidFill>
                  <a:srgbClr val="7030a0"/>
                </a:solidFill>
                <a:latin typeface="Open Sans"/>
                <a:ea typeface="Open Sans"/>
              </a:rPr>
              <a:t>(SDLC) model</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(also called </a:t>
            </a:r>
            <a:r>
              <a:rPr b="0" i="1" lang="en-IN" sz="1800" spc="-1" strike="noStrike">
                <a:solidFill>
                  <a:srgbClr val="000000"/>
                </a:solidFill>
                <a:latin typeface="Open Sans"/>
                <a:ea typeface="Open Sans"/>
              </a:rPr>
              <a:t>software life cycle model </a:t>
            </a:r>
            <a:r>
              <a:rPr b="0" lang="en-IN" sz="1800" spc="-1" strike="noStrike">
                <a:solidFill>
                  <a:srgbClr val="000000"/>
                </a:solidFill>
                <a:latin typeface="Open Sans"/>
                <a:ea typeface="Open Sans"/>
              </a:rPr>
              <a:t>and </a:t>
            </a:r>
            <a:r>
              <a:rPr b="0" i="1" lang="en-IN" sz="1800" spc="-1" strike="noStrike">
                <a:solidFill>
                  <a:srgbClr val="000000"/>
                </a:solidFill>
                <a:latin typeface="Open Sans"/>
                <a:ea typeface="Open Sans"/>
              </a:rPr>
              <a:t>software development process model</a:t>
            </a:r>
            <a:r>
              <a:rPr b="0" lang="en-IN" sz="1800" spc="-1" strike="noStrike">
                <a:solidFill>
                  <a:srgbClr val="000000"/>
                </a:solidFill>
                <a:latin typeface="Open Sans"/>
                <a:ea typeface="Open Sans"/>
              </a:rPr>
              <a:t>) describes the different activities that need to be carried out for the software to evolve in its life cycle.</a:t>
            </a:r>
            <a:endParaRPr b="0" lang="en-IN" sz="1800" spc="-1" strike="noStrike">
              <a:solidFill>
                <a:srgbClr val="000000"/>
              </a:solidFill>
              <a:latin typeface="Arial"/>
            </a:endParaRPr>
          </a:p>
        </p:txBody>
      </p:sp>
      <p:pic>
        <p:nvPicPr>
          <p:cNvPr id="145" name="Picture 2" descr="Deligan Software Engineering - 6 Photos - Software Company - 60188  Kuliyapitiya, Sri Lanka"/>
          <p:cNvPicPr/>
          <p:nvPr/>
        </p:nvPicPr>
        <p:blipFill>
          <a:blip r:embed="rId1"/>
          <a:stretch/>
        </p:blipFill>
        <p:spPr>
          <a:xfrm>
            <a:off x="5989320" y="0"/>
            <a:ext cx="3114360" cy="1234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255960"/>
            <a:ext cx="8520120" cy="621360"/>
          </a:xfrm>
          <a:prstGeom prst="rect">
            <a:avLst/>
          </a:prstGeom>
          <a:noFill/>
          <a:ln w="0">
            <a:noFill/>
          </a:ln>
        </p:spPr>
        <p:txBody>
          <a:bodyPr tIns="91440" bIns="91440" anchor="t">
            <a:noAutofit/>
          </a:bodyPr>
          <a:p>
            <a:pPr>
              <a:lnSpc>
                <a:spcPct val="100000"/>
              </a:lnSpc>
              <a:buNone/>
              <a:tabLst>
                <a:tab algn="l" pos="0"/>
              </a:tabLst>
            </a:pPr>
            <a:r>
              <a:rPr b="1" lang="en" sz="3600" spc="-1" strike="noStrike">
                <a:solidFill>
                  <a:srgbClr val="ef6c00"/>
                </a:solidFill>
                <a:latin typeface="PT Sans Narrow"/>
                <a:ea typeface="PT Sans Narrow"/>
              </a:rPr>
              <a:t>S</a:t>
            </a:r>
            <a:r>
              <a:rPr b="1" lang="en" sz="3600" spc="-1" strike="noStrike">
                <a:solidFill>
                  <a:srgbClr val="ef6c00"/>
                </a:solidFill>
                <a:latin typeface="PT Sans Narrow"/>
                <a:ea typeface="PT Sans Narrow"/>
              </a:rPr>
              <a:t>O</a:t>
            </a:r>
            <a:r>
              <a:rPr b="1" lang="en" sz="3600" spc="-1" strike="noStrike">
                <a:solidFill>
                  <a:srgbClr val="ef6c00"/>
                </a:solidFill>
                <a:latin typeface="PT Sans Narrow"/>
                <a:ea typeface="PT Sans Narrow"/>
              </a:rPr>
              <a:t>F</a:t>
            </a:r>
            <a:r>
              <a:rPr b="1" lang="en" sz="3600" spc="-1" strike="noStrike">
                <a:solidFill>
                  <a:srgbClr val="ef6c00"/>
                </a:solidFill>
                <a:latin typeface="PT Sans Narrow"/>
                <a:ea typeface="PT Sans Narrow"/>
              </a:rPr>
              <a:t>T</a:t>
            </a:r>
            <a:r>
              <a:rPr b="1" lang="en" sz="3600" spc="-1" strike="noStrike">
                <a:solidFill>
                  <a:srgbClr val="ef6c00"/>
                </a:solidFill>
                <a:latin typeface="PT Sans Narrow"/>
                <a:ea typeface="PT Sans Narrow"/>
              </a:rPr>
              <a:t>W</a:t>
            </a:r>
            <a:r>
              <a:rPr b="1" lang="en" sz="3600" spc="-1" strike="noStrike">
                <a:solidFill>
                  <a:srgbClr val="ef6c00"/>
                </a:solidFill>
                <a:latin typeface="PT Sans Narrow"/>
                <a:ea typeface="PT Sans Narrow"/>
              </a:rPr>
              <a:t>A</a:t>
            </a:r>
            <a:r>
              <a:rPr b="1" lang="en" sz="3600" spc="-1" strike="noStrike">
                <a:solidFill>
                  <a:srgbClr val="ef6c00"/>
                </a:solidFill>
                <a:latin typeface="PT Sans Narrow"/>
                <a:ea typeface="PT Sans Narrow"/>
              </a:rPr>
              <a:t>R</a:t>
            </a:r>
            <a:r>
              <a:rPr b="1" lang="en" sz="3600" spc="-1" strike="noStrike">
                <a:solidFill>
                  <a:srgbClr val="ef6c00"/>
                </a:solidFill>
                <a:latin typeface="PT Sans Narrow"/>
                <a:ea typeface="PT Sans Narrow"/>
              </a:rPr>
              <a:t>E </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G</a:t>
            </a:r>
            <a:r>
              <a:rPr b="1" lang="en" sz="3600" spc="-1" strike="noStrike">
                <a:solidFill>
                  <a:srgbClr val="ef6c00"/>
                </a:solidFill>
                <a:latin typeface="PT Sans Narrow"/>
                <a:ea typeface="PT Sans Narrow"/>
              </a:rPr>
              <a:t>I</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E</a:t>
            </a:r>
            <a:r>
              <a:rPr b="1" lang="en" sz="3600" spc="-1" strike="noStrike">
                <a:solidFill>
                  <a:srgbClr val="ef6c00"/>
                </a:solidFill>
                <a:latin typeface="PT Sans Narrow"/>
                <a:ea typeface="PT Sans Narrow"/>
              </a:rPr>
              <a:t>R</a:t>
            </a:r>
            <a:r>
              <a:rPr b="1" lang="en" sz="3600" spc="-1" strike="noStrike">
                <a:solidFill>
                  <a:srgbClr val="ef6c00"/>
                </a:solidFill>
                <a:latin typeface="PT Sans Narrow"/>
                <a:ea typeface="PT Sans Narrow"/>
              </a:rPr>
              <a:t>I</a:t>
            </a:r>
            <a:r>
              <a:rPr b="1" lang="en" sz="3600" spc="-1" strike="noStrike">
                <a:solidFill>
                  <a:srgbClr val="ef6c00"/>
                </a:solidFill>
                <a:latin typeface="PT Sans Narrow"/>
                <a:ea typeface="PT Sans Narrow"/>
              </a:rPr>
              <a:t>N</a:t>
            </a:r>
            <a:r>
              <a:rPr b="1" lang="en" sz="3600" spc="-1" strike="noStrike">
                <a:solidFill>
                  <a:srgbClr val="ef6c00"/>
                </a:solidFill>
                <a:latin typeface="PT Sans Narrow"/>
                <a:ea typeface="PT Sans Narrow"/>
              </a:rPr>
              <a:t>G</a:t>
            </a:r>
            <a:endParaRPr b="0" lang="en-IN" sz="3600" spc="-1" strike="noStrike">
              <a:solidFill>
                <a:srgbClr val="000000"/>
              </a:solidFill>
              <a:latin typeface="Arial"/>
            </a:endParaRPr>
          </a:p>
        </p:txBody>
      </p:sp>
      <p:sp>
        <p:nvSpPr>
          <p:cNvPr id="147" name="PlaceHolder 2"/>
          <p:cNvSpPr>
            <a:spLocks noGrp="1"/>
          </p:cNvSpPr>
          <p:nvPr>
            <p:ph/>
          </p:nvPr>
        </p:nvSpPr>
        <p:spPr>
          <a:xfrm>
            <a:off x="311760" y="951120"/>
            <a:ext cx="8520120" cy="4023000"/>
          </a:xfrm>
          <a:prstGeom prst="rect">
            <a:avLst/>
          </a:prstGeom>
          <a:noFill/>
          <a:ln w="0">
            <a:noFill/>
          </a:ln>
        </p:spPr>
        <p:txBody>
          <a:bodyPr tIns="91440" bIns="91440" anchor="t">
            <a:noAutofit/>
          </a:bodyPr>
          <a:p>
            <a:pPr marL="457200" indent="-343080">
              <a:lnSpc>
                <a:spcPct val="115000"/>
              </a:lnSpc>
              <a:buClr>
                <a:srgbClr val="695d46"/>
              </a:buClr>
              <a:buFont typeface="Open Sans"/>
              <a:buChar char="●"/>
            </a:pPr>
            <a:r>
              <a:rPr b="0" lang="en-IN" sz="1800" spc="-1" strike="noStrike">
                <a:solidFill>
                  <a:srgbClr val="000000"/>
                </a:solidFill>
                <a:latin typeface="Open Sans"/>
                <a:ea typeface="Open Sans"/>
              </a:rPr>
              <a:t>Software : Software is a collection of instructions that enable the user to</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interact with a computer , its hardware or perform tasks.</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There are two types of software</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1" lang="en-IN" sz="1800" spc="-1" strike="noStrike">
                <a:solidFill>
                  <a:srgbClr val="ff0000"/>
                </a:solidFill>
                <a:latin typeface="Open Sans"/>
                <a:ea typeface="Open Sans"/>
              </a:rPr>
              <a:t>1. System Software</a:t>
            </a:r>
            <a:endParaRPr b="0" lang="en-IN" sz="1800" spc="-1" strike="noStrike">
              <a:solidFill>
                <a:srgbClr val="000000"/>
              </a:solidFill>
              <a:latin typeface="Arial"/>
            </a:endParaRPr>
          </a:p>
          <a:p>
            <a:pPr marL="114480">
              <a:lnSpc>
                <a:spcPct val="115000"/>
              </a:lnSpc>
              <a:buNone/>
              <a:tabLst>
                <a:tab algn="l" pos="0"/>
              </a:tabLst>
            </a:pPr>
            <a:r>
              <a:rPr b="1" lang="en-IN" sz="1800" spc="-1" strike="noStrike">
                <a:solidFill>
                  <a:srgbClr val="ff0000"/>
                </a:solidFill>
                <a:latin typeface="Open Sans"/>
                <a:ea typeface="Open Sans"/>
              </a:rPr>
              <a:t>	</a:t>
            </a:r>
            <a:r>
              <a:rPr b="1" lang="en-IN" sz="1800" spc="-1" strike="noStrike">
                <a:solidFill>
                  <a:srgbClr val="ff0000"/>
                </a:solidFill>
                <a:latin typeface="Open Sans"/>
                <a:ea typeface="Open Sans"/>
              </a:rPr>
              <a:t>2. Application Software</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Examples of system software are Operating System,</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Compilers, Interpreter, Assemblers, etc.</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Examples of Application software are Railways </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Reservation Software, Microsoft Office Suite Software, </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Microsoft Word,Microsoft PowerPoint , etc.</a:t>
            </a:r>
            <a:endParaRPr b="0" lang="en-IN" sz="1800" spc="-1" strike="noStrike">
              <a:solidFill>
                <a:srgbClr val="000000"/>
              </a:solidFill>
              <a:latin typeface="Arial"/>
            </a:endParaRPr>
          </a:p>
        </p:txBody>
      </p:sp>
      <p:pic>
        <p:nvPicPr>
          <p:cNvPr id="148" name="Picture 5" descr=""/>
          <p:cNvPicPr/>
          <p:nvPr/>
        </p:nvPicPr>
        <p:blipFill>
          <a:blip r:embed="rId1"/>
          <a:stretch/>
        </p:blipFill>
        <p:spPr>
          <a:xfrm>
            <a:off x="6478920" y="1722600"/>
            <a:ext cx="2664720" cy="2884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44960"/>
            <a:ext cx="8520120" cy="707040"/>
          </a:xfrm>
          <a:prstGeom prst="rect">
            <a:avLst/>
          </a:prstGeom>
          <a:noFill/>
          <a:ln w="0">
            <a:noFill/>
          </a:ln>
        </p:spPr>
        <p:txBody>
          <a:bodyPr tIns="91440" bIns="91440" anchor="t">
            <a:noAutofit/>
          </a:bodyPr>
          <a:p>
            <a:pPr>
              <a:lnSpc>
                <a:spcPct val="100000"/>
              </a:lnSpc>
              <a:buNone/>
            </a:pPr>
            <a:r>
              <a:rPr b="1" lang="en-IN" sz="3600" spc="-1" strike="noStrike">
                <a:solidFill>
                  <a:srgbClr val="ef6c00"/>
                </a:solidFill>
                <a:latin typeface="PT Sans Narrow"/>
                <a:ea typeface="PT Sans Narrow"/>
              </a:rPr>
              <a:t>C</a:t>
            </a:r>
            <a:r>
              <a:rPr b="1" lang="en-IN" sz="3600" spc="-1" strike="noStrike">
                <a:solidFill>
                  <a:srgbClr val="ef6c00"/>
                </a:solidFill>
                <a:latin typeface="PT Sans Narrow"/>
                <a:ea typeface="PT Sans Narrow"/>
              </a:rPr>
              <a:t>la</a:t>
            </a:r>
            <a:r>
              <a:rPr b="1" lang="en-IN" sz="3600" spc="-1" strike="noStrike">
                <a:solidFill>
                  <a:srgbClr val="ef6c00"/>
                </a:solidFill>
                <a:latin typeface="PT Sans Narrow"/>
                <a:ea typeface="PT Sans Narrow"/>
              </a:rPr>
              <a:t>s</a:t>
            </a:r>
            <a:r>
              <a:rPr b="1" lang="en-IN" sz="3600" spc="-1" strike="noStrike">
                <a:solidFill>
                  <a:srgbClr val="ef6c00"/>
                </a:solidFill>
                <a:latin typeface="PT Sans Narrow"/>
                <a:ea typeface="PT Sans Narrow"/>
              </a:rPr>
              <a:t>si</a:t>
            </a:r>
            <a:r>
              <a:rPr b="1" lang="en-IN" sz="3600" spc="-1" strike="noStrike">
                <a:solidFill>
                  <a:srgbClr val="ef6c00"/>
                </a:solidFill>
                <a:latin typeface="PT Sans Narrow"/>
                <a:ea typeface="PT Sans Narrow"/>
              </a:rPr>
              <a:t>c</a:t>
            </a:r>
            <a:r>
              <a:rPr b="1" lang="en-IN" sz="3600" spc="-1" strike="noStrike">
                <a:solidFill>
                  <a:srgbClr val="ef6c00"/>
                </a:solidFill>
                <a:latin typeface="PT Sans Narrow"/>
                <a:ea typeface="PT Sans Narrow"/>
              </a:rPr>
              <a:t>al </a:t>
            </a:r>
            <a:r>
              <a:rPr b="1" lang="en-IN" sz="3600" spc="-1" strike="noStrike">
                <a:solidFill>
                  <a:srgbClr val="ef6c00"/>
                </a:solidFill>
                <a:latin typeface="PT Sans Narrow"/>
                <a:ea typeface="PT Sans Narrow"/>
              </a:rPr>
              <a:t>W</a:t>
            </a:r>
            <a:r>
              <a:rPr b="1" lang="en-IN" sz="3600" spc="-1" strike="noStrike">
                <a:solidFill>
                  <a:srgbClr val="ef6c00"/>
                </a:solidFill>
                <a:latin typeface="PT Sans Narrow"/>
                <a:ea typeface="PT Sans Narrow"/>
              </a:rPr>
              <a:t>a</a:t>
            </a:r>
            <a:r>
              <a:rPr b="1" lang="en-IN" sz="3600" spc="-1" strike="noStrike">
                <a:solidFill>
                  <a:srgbClr val="ef6c00"/>
                </a:solidFill>
                <a:latin typeface="PT Sans Narrow"/>
                <a:ea typeface="PT Sans Narrow"/>
              </a:rPr>
              <a:t>t</a:t>
            </a:r>
            <a:r>
              <a:rPr b="1" lang="en-IN" sz="3600" spc="-1" strike="noStrike">
                <a:solidFill>
                  <a:srgbClr val="ef6c00"/>
                </a:solidFill>
                <a:latin typeface="PT Sans Narrow"/>
                <a:ea typeface="PT Sans Narrow"/>
              </a:rPr>
              <a:t>e</a:t>
            </a:r>
            <a:r>
              <a:rPr b="1" lang="en-IN" sz="3600" spc="-1" strike="noStrike">
                <a:solidFill>
                  <a:srgbClr val="ef6c00"/>
                </a:solidFill>
                <a:latin typeface="PT Sans Narrow"/>
                <a:ea typeface="PT Sans Narrow"/>
              </a:rPr>
              <a:t>rf</a:t>
            </a:r>
            <a:r>
              <a:rPr b="1" lang="en-IN" sz="3600" spc="-1" strike="noStrike">
                <a:solidFill>
                  <a:srgbClr val="ef6c00"/>
                </a:solidFill>
                <a:latin typeface="PT Sans Narrow"/>
                <a:ea typeface="PT Sans Narrow"/>
              </a:rPr>
              <a:t>al</a:t>
            </a:r>
            <a:r>
              <a:rPr b="1" lang="en-IN" sz="3600" spc="-1" strike="noStrike">
                <a:solidFill>
                  <a:srgbClr val="ef6c00"/>
                </a:solidFill>
                <a:latin typeface="PT Sans Narrow"/>
                <a:ea typeface="PT Sans Narrow"/>
              </a:rPr>
              <a:t>l </a:t>
            </a:r>
            <a:r>
              <a:rPr b="1" lang="en-IN" sz="3600" spc="-1" strike="noStrike">
                <a:solidFill>
                  <a:srgbClr val="ef6c00"/>
                </a:solidFill>
                <a:latin typeface="PT Sans Narrow"/>
                <a:ea typeface="PT Sans Narrow"/>
              </a:rPr>
              <a:t>M</a:t>
            </a:r>
            <a:r>
              <a:rPr b="1" lang="en-IN" sz="3600" spc="-1" strike="noStrike">
                <a:solidFill>
                  <a:srgbClr val="ef6c00"/>
                </a:solidFill>
                <a:latin typeface="PT Sans Narrow"/>
                <a:ea typeface="PT Sans Narrow"/>
              </a:rPr>
              <a:t>o</a:t>
            </a:r>
            <a:r>
              <a:rPr b="1" lang="en-IN" sz="3600" spc="-1" strike="noStrike">
                <a:solidFill>
                  <a:srgbClr val="ef6c00"/>
                </a:solidFill>
                <a:latin typeface="PT Sans Narrow"/>
                <a:ea typeface="PT Sans Narrow"/>
              </a:rPr>
              <a:t>d</a:t>
            </a:r>
            <a:r>
              <a:rPr b="1" lang="en-IN" sz="3600" spc="-1" strike="noStrike">
                <a:solidFill>
                  <a:srgbClr val="ef6c00"/>
                </a:solidFill>
                <a:latin typeface="PT Sans Narrow"/>
                <a:ea typeface="PT Sans Narrow"/>
              </a:rPr>
              <a:t>el</a:t>
            </a:r>
            <a:endParaRPr b="0" lang="en-IN" sz="3600" spc="-1" strike="noStrike">
              <a:solidFill>
                <a:srgbClr val="000000"/>
              </a:solidFill>
              <a:latin typeface="Arial"/>
            </a:endParaRPr>
          </a:p>
        </p:txBody>
      </p:sp>
      <p:sp>
        <p:nvSpPr>
          <p:cNvPr id="150" name="PlaceHolder 2"/>
          <p:cNvSpPr>
            <a:spLocks noGrp="1"/>
          </p:cNvSpPr>
          <p:nvPr>
            <p:ph/>
          </p:nvPr>
        </p:nvSpPr>
        <p:spPr>
          <a:xfrm>
            <a:off x="311760" y="1152000"/>
            <a:ext cx="8520120" cy="3416400"/>
          </a:xfrm>
          <a:prstGeom prst="rect">
            <a:avLst/>
          </a:prstGeom>
          <a:noFill/>
          <a:ln w="0">
            <a:noFill/>
          </a:ln>
        </p:spPr>
        <p:txBody>
          <a:bodyPr tIns="91440" bIns="91440" anchor="t">
            <a:noAutofit/>
          </a:bodyPr>
          <a:p>
            <a:pPr marL="457200" indent="-343080">
              <a:lnSpc>
                <a:spcPct val="115000"/>
              </a:lnSpc>
              <a:buClr>
                <a:srgbClr val="695d46"/>
              </a:buClr>
              <a:buFont typeface="Open Sans"/>
              <a:buChar char="●"/>
            </a:pPr>
            <a:r>
              <a:rPr b="0" lang="en-IN" sz="1800" spc="-1" strike="noStrike">
                <a:solidFill>
                  <a:srgbClr val="000000"/>
                </a:solidFill>
                <a:latin typeface="Open Sans"/>
                <a:ea typeface="Open Sans"/>
              </a:rPr>
              <a:t>Classical waterfall model is intuitively the most obvious way to develop</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software.</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It is simple but idealistic.</a:t>
            </a:r>
            <a:endParaRPr b="0" lang="en-IN" sz="1800" spc="-1" strike="noStrike">
              <a:solidFill>
                <a:srgbClr val="000000"/>
              </a:solidFill>
              <a:latin typeface="Arial"/>
            </a:endParaRPr>
          </a:p>
          <a:p>
            <a:pPr marL="114480">
              <a:lnSpc>
                <a:spcPct val="115000"/>
              </a:lnSpc>
              <a:buNone/>
              <a:tabLst>
                <a:tab algn="l" pos="0"/>
              </a:tabLst>
            </a:pPr>
            <a:r>
              <a:rPr b="0" lang="en-IN" sz="1800" spc="-1" strike="noStrike">
                <a:solidFill>
                  <a:srgbClr val="000000"/>
                </a:solidFill>
                <a:latin typeface="Open Sans"/>
                <a:ea typeface="Open Sans"/>
              </a:rPr>
              <a:t> </a:t>
            </a: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In fact, it is hard to put this model into use in any non-trivial software development project.</a:t>
            </a:r>
            <a:endParaRPr b="0" lang="en-IN" sz="1800" spc="-1" strike="noStrike">
              <a:solidFill>
                <a:srgbClr val="000000"/>
              </a:solidFill>
              <a:latin typeface="Arial"/>
            </a:endParaRPr>
          </a:p>
          <a:p>
            <a:pPr marL="114480">
              <a:lnSpc>
                <a:spcPct val="115000"/>
              </a:lnSpc>
              <a:buNone/>
              <a:tabLst>
                <a:tab algn="l" pos="0"/>
              </a:tabLst>
            </a:pPr>
            <a:endParaRPr b="0" lang="en-IN" sz="1800" spc="-1" strike="noStrike">
              <a:solidFill>
                <a:srgbClr val="000000"/>
              </a:solidFill>
              <a:latin typeface="Arial"/>
            </a:endParaRPr>
          </a:p>
          <a:p>
            <a:pPr marL="457200" indent="-343080">
              <a:lnSpc>
                <a:spcPct val="115000"/>
              </a:lnSpc>
              <a:buClr>
                <a:srgbClr val="695d46"/>
              </a:buClr>
              <a:buFont typeface="Open Sans"/>
              <a:buChar char="●"/>
              <a:tabLst>
                <a:tab algn="l" pos="0"/>
              </a:tabLst>
            </a:pPr>
            <a:r>
              <a:rPr b="0" lang="en-IN" sz="1800" spc="-1" strike="noStrike">
                <a:solidFill>
                  <a:srgbClr val="000000"/>
                </a:solidFill>
                <a:latin typeface="Open Sans"/>
                <a:ea typeface="Open Sans"/>
              </a:rPr>
              <a:t>All other life cycle models can be thought of as being extensions of the classical waterfall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2113</TotalTime>
  <Application>LibreOffice/7.3.7.2$Linux_X86_64 LibreOffice_project/30$Build-2</Application>
  <AppVersion>15.0000</AppVersion>
  <Words>2742</Words>
  <Paragraphs>294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2023-09-15T14:23:26Z</dcterms:modified>
  <cp:revision>62</cp:revision>
  <dc:subject/>
  <dc:title>CT 205 Object Oriented Programming Using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(16:9)</vt:lpwstr>
  </property>
  <property fmtid="{D5CDD505-2E9C-101B-9397-08002B2CF9AE}" pid="4" name="Slides">
    <vt:i4>45</vt:i4>
  </property>
</Properties>
</file>