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42"/>
  </p:notesMasterIdLst>
  <p:sldIdLst>
    <p:sldId id="256" r:id="rId2"/>
    <p:sldId id="261" r:id="rId3"/>
    <p:sldId id="295" r:id="rId4"/>
    <p:sldId id="329" r:id="rId5"/>
    <p:sldId id="297" r:id="rId6"/>
    <p:sldId id="331" r:id="rId7"/>
    <p:sldId id="298" r:id="rId8"/>
    <p:sldId id="300" r:id="rId9"/>
    <p:sldId id="301" r:id="rId10"/>
    <p:sldId id="303" r:id="rId11"/>
    <p:sldId id="302" r:id="rId12"/>
    <p:sldId id="305" r:id="rId13"/>
    <p:sldId id="307" r:id="rId14"/>
    <p:sldId id="310" r:id="rId15"/>
    <p:sldId id="309" r:id="rId16"/>
    <p:sldId id="312" r:id="rId17"/>
    <p:sldId id="319" r:id="rId18"/>
    <p:sldId id="345" r:id="rId19"/>
    <p:sldId id="346" r:id="rId20"/>
    <p:sldId id="355" r:id="rId21"/>
    <p:sldId id="321" r:id="rId22"/>
    <p:sldId id="313" r:id="rId23"/>
    <p:sldId id="314" r:id="rId24"/>
    <p:sldId id="315" r:id="rId25"/>
    <p:sldId id="356" r:id="rId26"/>
    <p:sldId id="357" r:id="rId27"/>
    <p:sldId id="316" r:id="rId28"/>
    <p:sldId id="318" r:id="rId29"/>
    <p:sldId id="359" r:id="rId30"/>
    <p:sldId id="320" r:id="rId31"/>
    <p:sldId id="322" r:id="rId32"/>
    <p:sldId id="360" r:id="rId33"/>
    <p:sldId id="323" r:id="rId34"/>
    <p:sldId id="361" r:id="rId35"/>
    <p:sldId id="363" r:id="rId36"/>
    <p:sldId id="364" r:id="rId37"/>
    <p:sldId id="325" r:id="rId38"/>
    <p:sldId id="327" r:id="rId39"/>
    <p:sldId id="326" r:id="rId40"/>
    <p:sldId id="278" r:id="rId41"/>
  </p:sldIdLst>
  <p:sldSz cx="9144000" cy="5143500" type="screen16x9"/>
  <p:notesSz cx="6858000" cy="9144000"/>
  <p:embeddedFontLst>
    <p:embeddedFont>
      <p:font typeface="Calibri" panose="020F0502020204030204" pitchFamily="34" charset="0"/>
      <p:regular r:id="rId43"/>
      <p:bold r:id="rId44"/>
      <p:italic r:id="rId45"/>
      <p:boldItalic r:id="rId46"/>
    </p:embeddedFont>
    <p:embeddedFont>
      <p:font typeface="Inter-Regular" panose="020B0604020202020204" charset="0"/>
      <p:regular r:id="rId47"/>
      <p:bold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16372B-EEBE-4A30-A24A-56B3CD919E51}">
  <a:tblStyle styleId="{D016372B-EEBE-4A30-A24A-56B3CD919E5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820" y="60"/>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7001395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dk1"/>
            </a:gs>
          </a:gsLst>
          <a:lin ang="8100019" scaled="0"/>
        </a:gradFill>
        <a:effectLst/>
      </p:bgPr>
    </p:bg>
    <p:spTree>
      <p:nvGrpSpPr>
        <p:cNvPr id="1" name="Shape 9"/>
        <p:cNvGrpSpPr/>
        <p:nvPr/>
      </p:nvGrpSpPr>
      <p:grpSpPr>
        <a:xfrm>
          <a:off x="0" y="0"/>
          <a:ext cx="0" cy="0"/>
          <a:chOff x="0" y="0"/>
          <a:chExt cx="0" cy="0"/>
        </a:xfrm>
      </p:grpSpPr>
      <p:sp>
        <p:nvSpPr>
          <p:cNvPr id="10" name="Google Shape;10;p2"/>
          <p:cNvSpPr/>
          <p:nvPr/>
        </p:nvSpPr>
        <p:spPr>
          <a:xfrm>
            <a:off x="-1" y="234877"/>
            <a:ext cx="9144000" cy="4673746"/>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1"/>
              </a:gs>
              <a:gs pos="100000">
                <a:schemeClr val="accent2"/>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1037875" y="1662450"/>
            <a:ext cx="7068300" cy="1818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1"/>
              </a:buClr>
              <a:buSzPts val="6800"/>
              <a:buNone/>
              <a:defRPr sz="6800">
                <a:solidFill>
                  <a:schemeClr val="lt1"/>
                </a:solidFill>
              </a:defRPr>
            </a:lvl1pPr>
            <a:lvl2pPr lvl="1" rtl="0">
              <a:lnSpc>
                <a:spcPct val="100000"/>
              </a:lnSpc>
              <a:spcBef>
                <a:spcPts val="0"/>
              </a:spcBef>
              <a:spcAft>
                <a:spcPts val="0"/>
              </a:spcAft>
              <a:buClr>
                <a:schemeClr val="lt1"/>
              </a:buClr>
              <a:buSzPts val="6800"/>
              <a:buNone/>
              <a:defRPr sz="6800">
                <a:solidFill>
                  <a:schemeClr val="lt1"/>
                </a:solidFill>
              </a:defRPr>
            </a:lvl2pPr>
            <a:lvl3pPr lvl="2" rtl="0">
              <a:lnSpc>
                <a:spcPct val="100000"/>
              </a:lnSpc>
              <a:spcBef>
                <a:spcPts val="0"/>
              </a:spcBef>
              <a:spcAft>
                <a:spcPts val="0"/>
              </a:spcAft>
              <a:buClr>
                <a:schemeClr val="lt1"/>
              </a:buClr>
              <a:buSzPts val="6800"/>
              <a:buNone/>
              <a:defRPr sz="6800">
                <a:solidFill>
                  <a:schemeClr val="lt1"/>
                </a:solidFill>
              </a:defRPr>
            </a:lvl3pPr>
            <a:lvl4pPr lvl="3" rtl="0">
              <a:lnSpc>
                <a:spcPct val="100000"/>
              </a:lnSpc>
              <a:spcBef>
                <a:spcPts val="0"/>
              </a:spcBef>
              <a:spcAft>
                <a:spcPts val="0"/>
              </a:spcAft>
              <a:buClr>
                <a:schemeClr val="lt1"/>
              </a:buClr>
              <a:buSzPts val="6800"/>
              <a:buNone/>
              <a:defRPr sz="6800">
                <a:solidFill>
                  <a:schemeClr val="lt1"/>
                </a:solidFill>
              </a:defRPr>
            </a:lvl4pPr>
            <a:lvl5pPr lvl="4" rtl="0">
              <a:lnSpc>
                <a:spcPct val="100000"/>
              </a:lnSpc>
              <a:spcBef>
                <a:spcPts val="0"/>
              </a:spcBef>
              <a:spcAft>
                <a:spcPts val="0"/>
              </a:spcAft>
              <a:buClr>
                <a:schemeClr val="lt1"/>
              </a:buClr>
              <a:buSzPts val="6800"/>
              <a:buNone/>
              <a:defRPr sz="6800">
                <a:solidFill>
                  <a:schemeClr val="lt1"/>
                </a:solidFill>
              </a:defRPr>
            </a:lvl5pPr>
            <a:lvl6pPr lvl="5" rtl="0">
              <a:lnSpc>
                <a:spcPct val="100000"/>
              </a:lnSpc>
              <a:spcBef>
                <a:spcPts val="0"/>
              </a:spcBef>
              <a:spcAft>
                <a:spcPts val="0"/>
              </a:spcAft>
              <a:buClr>
                <a:schemeClr val="lt1"/>
              </a:buClr>
              <a:buSzPts val="6800"/>
              <a:buNone/>
              <a:defRPr sz="6800">
                <a:solidFill>
                  <a:schemeClr val="lt1"/>
                </a:solidFill>
              </a:defRPr>
            </a:lvl6pPr>
            <a:lvl7pPr lvl="6" rtl="0">
              <a:lnSpc>
                <a:spcPct val="100000"/>
              </a:lnSpc>
              <a:spcBef>
                <a:spcPts val="0"/>
              </a:spcBef>
              <a:spcAft>
                <a:spcPts val="0"/>
              </a:spcAft>
              <a:buClr>
                <a:schemeClr val="lt1"/>
              </a:buClr>
              <a:buSzPts val="6800"/>
              <a:buNone/>
              <a:defRPr sz="6800">
                <a:solidFill>
                  <a:schemeClr val="lt1"/>
                </a:solidFill>
              </a:defRPr>
            </a:lvl7pPr>
            <a:lvl8pPr lvl="7" rtl="0">
              <a:lnSpc>
                <a:spcPct val="100000"/>
              </a:lnSpc>
              <a:spcBef>
                <a:spcPts val="0"/>
              </a:spcBef>
              <a:spcAft>
                <a:spcPts val="0"/>
              </a:spcAft>
              <a:buClr>
                <a:schemeClr val="lt1"/>
              </a:buClr>
              <a:buSzPts val="6800"/>
              <a:buNone/>
              <a:defRPr sz="6800">
                <a:solidFill>
                  <a:schemeClr val="lt1"/>
                </a:solidFill>
              </a:defRPr>
            </a:lvl8pPr>
            <a:lvl9pPr lvl="8" rtl="0">
              <a:lnSpc>
                <a:spcPct val="100000"/>
              </a:lnSpc>
              <a:spcBef>
                <a:spcPts val="0"/>
              </a:spcBef>
              <a:spcAft>
                <a:spcPts val="0"/>
              </a:spcAft>
              <a:buClr>
                <a:schemeClr val="lt1"/>
              </a:buClr>
              <a:buSzPts val="6800"/>
              <a:buNone/>
              <a:defRPr sz="6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5"/>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4" name="Google Shape;24;p5"/>
          <p:cNvSpPr txBox="1">
            <a:spLocks noGrp="1"/>
          </p:cNvSpPr>
          <p:nvPr>
            <p:ph type="body" idx="1"/>
          </p:nvPr>
        </p:nvSpPr>
        <p:spPr>
          <a:xfrm>
            <a:off x="1037875" y="1353948"/>
            <a:ext cx="7068300" cy="30339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 Light" type="blank">
  <p:cSld name="BLANK">
    <p:spTree>
      <p:nvGrpSpPr>
        <p:cNvPr id="1" name="Shape 47"/>
        <p:cNvGrpSpPr/>
        <p:nvPr/>
      </p:nvGrpSpPr>
      <p:grpSpPr>
        <a:xfrm>
          <a:off x="0" y="0"/>
          <a:ext cx="0" cy="0"/>
          <a:chOff x="0" y="0"/>
          <a:chExt cx="0" cy="0"/>
        </a:xfrm>
      </p:grpSpPr>
      <p:sp>
        <p:nvSpPr>
          <p:cNvPr id="48" name="Google Shape;48;p10"/>
          <p:cNvSpPr/>
          <p:nvPr/>
        </p:nvSpPr>
        <p:spPr>
          <a:xfrm>
            <a:off x="0" y="1455585"/>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0072D1">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10"/>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6"/>
        <p:cNvGrpSpPr/>
        <p:nvPr/>
      </p:nvGrpSpPr>
      <p:grpSpPr>
        <a:xfrm>
          <a:off x="0" y="0"/>
          <a:ext cx="0" cy="0"/>
          <a:chOff x="0" y="0"/>
          <a:chExt cx="0" cy="0"/>
        </a:xfrm>
      </p:grpSpPr>
      <p:sp>
        <p:nvSpPr>
          <p:cNvPr id="27" name="Google Shape;27;p6"/>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6"/>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9" name="Google Shape;29;p6"/>
          <p:cNvSpPr txBox="1">
            <a:spLocks noGrp="1"/>
          </p:cNvSpPr>
          <p:nvPr>
            <p:ph type="body" idx="1"/>
          </p:nvPr>
        </p:nvSpPr>
        <p:spPr>
          <a:xfrm>
            <a:off x="1037825" y="1353950"/>
            <a:ext cx="3302400" cy="3155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4803623" y="1353950"/>
            <a:ext cx="3302400" cy="3155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93121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7875" y="836000"/>
            <a:ext cx="70683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1pPr>
            <a:lvl2pPr lvl="1"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2pPr>
            <a:lvl3pPr lvl="2"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3pPr>
            <a:lvl4pPr lvl="3"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4pPr>
            <a:lvl5pPr lvl="4"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5pPr>
            <a:lvl6pPr lvl="5"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6pPr>
            <a:lvl7pPr lvl="6"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7pPr>
            <a:lvl8pPr lvl="7"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8pPr>
            <a:lvl9pPr lvl="8"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9pPr>
          </a:lstStyle>
          <a:p>
            <a:endParaRPr/>
          </a:p>
        </p:txBody>
      </p:sp>
      <p:sp>
        <p:nvSpPr>
          <p:cNvPr id="7" name="Google Shape;7;p1"/>
          <p:cNvSpPr txBox="1">
            <a:spLocks noGrp="1"/>
          </p:cNvSpPr>
          <p:nvPr>
            <p:ph type="body" idx="1"/>
          </p:nvPr>
        </p:nvSpPr>
        <p:spPr>
          <a:xfrm>
            <a:off x="1037875" y="1353948"/>
            <a:ext cx="70683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1pPr>
            <a:lvl2pPr marL="914400" lvl="1" indent="-381000" rtl="0">
              <a:lnSpc>
                <a:spcPct val="115000"/>
              </a:lnSpc>
              <a:spcBef>
                <a:spcPts val="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2pPr>
            <a:lvl3pPr marL="1371600" lvl="2" indent="-381000" rtl="0">
              <a:lnSpc>
                <a:spcPct val="115000"/>
              </a:lnSpc>
              <a:spcBef>
                <a:spcPts val="0"/>
              </a:spcBef>
              <a:spcAft>
                <a:spcPts val="0"/>
              </a:spcAft>
              <a:buClr>
                <a:schemeClr val="lt2"/>
              </a:buClr>
              <a:buSzPts val="2400"/>
              <a:buFont typeface="Inter-Regular"/>
              <a:buChar char="■"/>
              <a:defRPr sz="2400">
                <a:solidFill>
                  <a:schemeClr val="dk1"/>
                </a:solidFill>
                <a:latin typeface="Inter-Regular"/>
                <a:ea typeface="Inter-Regular"/>
                <a:cs typeface="Inter-Regular"/>
                <a:sym typeface="Inter-Regular"/>
              </a:defRPr>
            </a:lvl3pPr>
            <a:lvl4pPr marL="1828800" lvl="3"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4pPr>
            <a:lvl5pPr marL="2286000" lvl="4"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5pPr>
            <a:lvl6pPr marL="2743200" lvl="5"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6pPr>
            <a:lvl7pPr marL="3200400" lvl="6"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7pPr>
            <a:lvl8pPr marL="3657600" lvl="7"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8pPr>
            <a:lvl9pPr marL="4114800" lvl="8"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9pPr>
          </a:lstStyle>
          <a:p>
            <a:endParaRPr/>
          </a:p>
        </p:txBody>
      </p:sp>
      <p:sp>
        <p:nvSpPr>
          <p:cNvPr id="8" name="Google Shape;8;p1"/>
          <p:cNvSpPr txBox="1">
            <a:spLocks noGrp="1"/>
          </p:cNvSpPr>
          <p:nvPr>
            <p:ph type="sldNum" idx="12"/>
          </p:nvPr>
        </p:nvSpPr>
        <p:spPr>
          <a:xfrm>
            <a:off x="8328184" y="45974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Inter-Regular"/>
                <a:ea typeface="Inter-Regular"/>
                <a:cs typeface="Inter-Regular"/>
                <a:sym typeface="Inter-Regular"/>
              </a:defRPr>
            </a:lvl1pPr>
            <a:lvl2pPr lvl="1" algn="r" rtl="0">
              <a:buNone/>
              <a:defRPr sz="1300">
                <a:solidFill>
                  <a:schemeClr val="accent1"/>
                </a:solidFill>
                <a:latin typeface="Inter-Regular"/>
                <a:ea typeface="Inter-Regular"/>
                <a:cs typeface="Inter-Regular"/>
                <a:sym typeface="Inter-Regular"/>
              </a:defRPr>
            </a:lvl2pPr>
            <a:lvl3pPr lvl="2" algn="r" rtl="0">
              <a:buNone/>
              <a:defRPr sz="1300">
                <a:solidFill>
                  <a:schemeClr val="accent1"/>
                </a:solidFill>
                <a:latin typeface="Inter-Regular"/>
                <a:ea typeface="Inter-Regular"/>
                <a:cs typeface="Inter-Regular"/>
                <a:sym typeface="Inter-Regular"/>
              </a:defRPr>
            </a:lvl3pPr>
            <a:lvl4pPr lvl="3" algn="r" rtl="0">
              <a:buNone/>
              <a:defRPr sz="1300">
                <a:solidFill>
                  <a:schemeClr val="accent1"/>
                </a:solidFill>
                <a:latin typeface="Inter-Regular"/>
                <a:ea typeface="Inter-Regular"/>
                <a:cs typeface="Inter-Regular"/>
                <a:sym typeface="Inter-Regular"/>
              </a:defRPr>
            </a:lvl4pPr>
            <a:lvl5pPr lvl="4" algn="r" rtl="0">
              <a:buNone/>
              <a:defRPr sz="1300">
                <a:solidFill>
                  <a:schemeClr val="accent1"/>
                </a:solidFill>
                <a:latin typeface="Inter-Regular"/>
                <a:ea typeface="Inter-Regular"/>
                <a:cs typeface="Inter-Regular"/>
                <a:sym typeface="Inter-Regular"/>
              </a:defRPr>
            </a:lvl5pPr>
            <a:lvl6pPr lvl="5" algn="r" rtl="0">
              <a:buNone/>
              <a:defRPr sz="1300">
                <a:solidFill>
                  <a:schemeClr val="accent1"/>
                </a:solidFill>
                <a:latin typeface="Inter-Regular"/>
                <a:ea typeface="Inter-Regular"/>
                <a:cs typeface="Inter-Regular"/>
                <a:sym typeface="Inter-Regular"/>
              </a:defRPr>
            </a:lvl6pPr>
            <a:lvl7pPr lvl="6" algn="r" rtl="0">
              <a:buNone/>
              <a:defRPr sz="1300">
                <a:solidFill>
                  <a:schemeClr val="accent1"/>
                </a:solidFill>
                <a:latin typeface="Inter-Regular"/>
                <a:ea typeface="Inter-Regular"/>
                <a:cs typeface="Inter-Regular"/>
                <a:sym typeface="Inter-Regular"/>
              </a:defRPr>
            </a:lvl7pPr>
            <a:lvl8pPr lvl="7" algn="r" rtl="0">
              <a:buNone/>
              <a:defRPr sz="1300">
                <a:solidFill>
                  <a:schemeClr val="accent1"/>
                </a:solidFill>
                <a:latin typeface="Inter-Regular"/>
                <a:ea typeface="Inter-Regular"/>
                <a:cs typeface="Inter-Regular"/>
                <a:sym typeface="Inter-Regular"/>
              </a:defRPr>
            </a:lvl8pPr>
            <a:lvl9pPr lvl="8" algn="r" rtl="0">
              <a:buNone/>
              <a:defRPr sz="1300">
                <a:solidFill>
                  <a:schemeClr val="accent1"/>
                </a:solidFill>
                <a:latin typeface="Inter-Regular"/>
                <a:ea typeface="Inter-Regular"/>
                <a:cs typeface="Inter-Regular"/>
                <a:sym typeface="Inter-Regular"/>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 id="2147483659"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edureka.co/blog/object-oriented-programming/#encapsulation" TargetMode="External"/><Relationship Id="rId2" Type="http://schemas.openxmlformats.org/officeDocument/2006/relationships/hyperlink" Target="https://www.edureka.co/blog/object-oriented-programming/#inheritance" TargetMode="External"/><Relationship Id="rId1" Type="http://schemas.openxmlformats.org/officeDocument/2006/relationships/slideLayout" Target="../slideLayouts/slideLayout2.xml"/><Relationship Id="rId5" Type="http://schemas.openxmlformats.org/officeDocument/2006/relationships/hyperlink" Target="https://www.edureka.co/blog/object-oriented-programming/#polymorphism" TargetMode="External"/><Relationship Id="rId4" Type="http://schemas.openxmlformats.org/officeDocument/2006/relationships/hyperlink" Target="https://www.edureka.co/blog/object-oriented-programming/#abstraction"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www.edureka.co/blog/object-oriented-programming/#inheritanc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edureka.co/blog/object-oriented-programming/#inheritanc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edureka.co/blog/object-oriented-programming/#inheritance"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hyperlink" Target="https://www.edureka.co/blog/object-oriented-programming/#inheritanc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geeksforgeeks.org/abstract-classes-in-java/" TargetMode="External"/><Relationship Id="rId2" Type="http://schemas.openxmlformats.org/officeDocument/2006/relationships/hyperlink" Target="https://www.geeksforgeeks.org/interfaces-in-java/" TargetMode="Externa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javatpoint.com/inheritance-in-java" TargetMode="External"/><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 Id="rId6" Type="http://schemas.openxmlformats.org/officeDocument/2006/relationships/hyperlink" Target="https://www.javatpoint.com/encapsulation" TargetMode="External"/><Relationship Id="rId5" Type="http://schemas.openxmlformats.org/officeDocument/2006/relationships/hyperlink" Target="https://www.javatpoint.com/abstract-class-in-java" TargetMode="External"/><Relationship Id="rId4" Type="http://schemas.openxmlformats.org/officeDocument/2006/relationships/hyperlink" Target="https://www.javatpoint.com/runtime-polymorphism-in-java"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ctrTitle"/>
          </p:nvPr>
        </p:nvSpPr>
        <p:spPr>
          <a:xfrm>
            <a:off x="431032" y="627534"/>
            <a:ext cx="8712968" cy="3384376"/>
          </a:xfrm>
          <a:prstGeom prst="rect">
            <a:avLst/>
          </a:prstGeom>
        </p:spPr>
        <p:txBody>
          <a:bodyPr spcFirstLastPara="1" wrap="square" lIns="0" tIns="0" rIns="0" bIns="0" anchor="ctr" anchorCtr="0">
            <a:noAutofit/>
          </a:bodyPr>
          <a:lstStyle/>
          <a:p>
            <a:pPr lvl="0"/>
            <a:r>
              <a:rPr lang="en-US" sz="4000" b="1" dirty="0"/>
              <a:t>CST 205 OOP :</a:t>
            </a:r>
            <a:r>
              <a:rPr lang="en-IN" sz="4000" b="1" dirty="0"/>
              <a:t>OBJECT ORIENTED CONCEPTS</a:t>
            </a:r>
            <a:br>
              <a:rPr lang="en-IN" sz="4000" dirty="0"/>
            </a:br>
            <a:r>
              <a:rPr lang="en-IN" sz="4000" dirty="0"/>
              <a:t>					</a:t>
            </a:r>
            <a:endParaRPr sz="3600" dirty="0"/>
          </a:p>
        </p:txBody>
      </p:sp>
    </p:spTree>
  </p:cSld>
  <p:clrMapOvr>
    <a:masterClrMapping/>
  </p:clrMapOvr>
  <p:transition advTm="6370">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23478"/>
            <a:ext cx="8064896" cy="576064"/>
          </a:xfrm>
        </p:spPr>
        <p:txBody>
          <a:bodyPr/>
          <a:lstStyle/>
          <a:p>
            <a:br>
              <a:rPr lang="en-IN" dirty="0"/>
            </a:br>
            <a:br>
              <a:rPr lang="en-IN" dirty="0"/>
            </a:br>
            <a:br>
              <a:rPr lang="en-IN" dirty="0"/>
            </a:br>
            <a:r>
              <a:rPr lang="en-IN" dirty="0"/>
              <a:t>CLASS</a:t>
            </a:r>
          </a:p>
        </p:txBody>
      </p:sp>
      <p:sp>
        <p:nvSpPr>
          <p:cNvPr id="3" name="Text Placeholder 2"/>
          <p:cNvSpPr>
            <a:spLocks noGrp="1"/>
          </p:cNvSpPr>
          <p:nvPr>
            <p:ph type="body" idx="1"/>
          </p:nvPr>
        </p:nvSpPr>
        <p:spPr>
          <a:xfrm>
            <a:off x="251520" y="699542"/>
            <a:ext cx="8424936" cy="4320480"/>
          </a:xfrm>
        </p:spPr>
        <p:txBody>
          <a:bodyPr/>
          <a:lstStyle/>
          <a:p>
            <a:pPr algn="just" fontAlgn="base">
              <a:buFont typeface="Wingdings" panose="05000000000000000000" pitchFamily="2" charset="2"/>
              <a:buChar char="§"/>
            </a:pPr>
            <a:r>
              <a:rPr lang="en-IN" sz="1800" dirty="0"/>
              <a:t>Car is the class and wheels, speed limits, mileage are their properties.</a:t>
            </a:r>
          </a:p>
          <a:p>
            <a:pPr algn="just" fontAlgn="base">
              <a:buFont typeface="Wingdings" panose="05000000000000000000" pitchFamily="2" charset="2"/>
              <a:buChar char="§"/>
            </a:pPr>
            <a:r>
              <a:rPr lang="en-IN" sz="1800" dirty="0"/>
              <a:t>A Class is a </a:t>
            </a:r>
            <a:r>
              <a:rPr lang="en-IN" sz="1800" b="1" dirty="0">
                <a:solidFill>
                  <a:srgbClr val="FF0000"/>
                </a:solidFill>
              </a:rPr>
              <a:t>user defined data-type </a:t>
            </a:r>
            <a:r>
              <a:rPr lang="en-IN" sz="1800" dirty="0"/>
              <a:t>which has data members and member functions.</a:t>
            </a:r>
          </a:p>
          <a:p>
            <a:pPr algn="just" fontAlgn="base">
              <a:buFont typeface="Wingdings" panose="05000000000000000000" pitchFamily="2" charset="2"/>
              <a:buChar char="§"/>
            </a:pPr>
            <a:r>
              <a:rPr lang="en-IN" sz="1800" dirty="0"/>
              <a:t>Data members are the data variables and member functions are the functions used to manipulate these variables and together these data members and member functions defines the properties and behavior of the objects in a Class.</a:t>
            </a:r>
          </a:p>
          <a:p>
            <a:pPr algn="just" fontAlgn="base">
              <a:buFont typeface="Wingdings" panose="05000000000000000000" pitchFamily="2" charset="2"/>
              <a:buChar char="§"/>
            </a:pPr>
            <a:r>
              <a:rPr lang="en-IN" sz="1800" dirty="0"/>
              <a:t>In the above example of class </a:t>
            </a:r>
            <a:r>
              <a:rPr lang="en-IN" sz="1800" i="1" dirty="0"/>
              <a:t>Car</a:t>
            </a:r>
            <a:r>
              <a:rPr lang="en-IN" sz="1800" dirty="0"/>
              <a:t>, the data member will be </a:t>
            </a:r>
            <a:r>
              <a:rPr lang="en-IN" sz="1800" i="1" dirty="0"/>
              <a:t>speed limit</a:t>
            </a:r>
            <a:r>
              <a:rPr lang="en-IN" sz="1800" dirty="0"/>
              <a:t>, </a:t>
            </a:r>
            <a:r>
              <a:rPr lang="en-IN" sz="1800" i="1" dirty="0"/>
              <a:t>mileage</a:t>
            </a:r>
            <a:r>
              <a:rPr lang="en-IN" sz="1800" dirty="0"/>
              <a:t> </a:t>
            </a:r>
            <a:r>
              <a:rPr lang="en-IN" sz="1800" dirty="0" err="1"/>
              <a:t>etc</a:t>
            </a:r>
            <a:r>
              <a:rPr lang="en-IN" sz="1800" dirty="0"/>
              <a:t> and member functions can be </a:t>
            </a:r>
            <a:r>
              <a:rPr lang="en-IN" sz="1800" i="1" dirty="0"/>
              <a:t>apply brakes</a:t>
            </a:r>
            <a:r>
              <a:rPr lang="en-IN" sz="1800" dirty="0"/>
              <a:t>, </a:t>
            </a:r>
            <a:r>
              <a:rPr lang="en-IN" sz="1800" i="1" dirty="0"/>
              <a:t>increase speed</a:t>
            </a:r>
            <a:r>
              <a:rPr lang="en-IN" sz="1800" dirty="0"/>
              <a:t> etc.</a:t>
            </a:r>
          </a:p>
          <a:p>
            <a:endParaRPr lang="en-IN"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797152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875" y="411510"/>
            <a:ext cx="7068300" cy="820790"/>
          </a:xfrm>
        </p:spPr>
        <p:txBody>
          <a:bodyPr/>
          <a:lstStyle/>
          <a:p>
            <a:r>
              <a:rPr lang="en-IN" dirty="0"/>
              <a:t>Basic Object Oriented concepts</a:t>
            </a:r>
          </a:p>
        </p:txBody>
      </p:sp>
      <p:sp>
        <p:nvSpPr>
          <p:cNvPr id="3" name="Text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5" name="AutoShape 2" descr="Java Class and Object: Object-Oriented Programm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Java Class and Object: Object-Oriented Programm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1319213"/>
            <a:ext cx="6838950" cy="3196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9712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576064"/>
          </a:xfrm>
        </p:spPr>
        <p:txBody>
          <a:bodyPr/>
          <a:lstStyle/>
          <a:p>
            <a:br>
              <a:rPr lang="en-IN" dirty="0"/>
            </a:br>
            <a:br>
              <a:rPr lang="en-IN" dirty="0"/>
            </a:br>
            <a:br>
              <a:rPr lang="en-IN" dirty="0"/>
            </a:br>
            <a:br>
              <a:rPr lang="en-IN" dirty="0"/>
            </a:br>
            <a:br>
              <a:rPr lang="en-IN" dirty="0"/>
            </a:br>
            <a:br>
              <a:rPr lang="en-IN" b="1" dirty="0"/>
            </a:br>
            <a:r>
              <a:rPr lang="en-IN" sz="2400" b="1" dirty="0"/>
              <a:t>Understand the concept of Java Classes and Objects with an example.</a:t>
            </a:r>
            <a:endParaRPr lang="en-IN" sz="2400" dirty="0"/>
          </a:p>
        </p:txBody>
      </p:sp>
      <p:sp>
        <p:nvSpPr>
          <p:cNvPr id="3" name="Text Placeholder 2"/>
          <p:cNvSpPr>
            <a:spLocks noGrp="1"/>
          </p:cNvSpPr>
          <p:nvPr>
            <p:ph type="body" idx="1"/>
          </p:nvPr>
        </p:nvSpPr>
        <p:spPr>
          <a:xfrm>
            <a:off x="251520" y="843558"/>
            <a:ext cx="8424936" cy="4176464"/>
          </a:xfrm>
        </p:spPr>
        <p:txBody>
          <a:bodyPr/>
          <a:lstStyle/>
          <a:p>
            <a:pPr marL="76200" indent="0">
              <a:buNone/>
            </a:pPr>
            <a:endParaRPr lang="en-IN"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987574"/>
            <a:ext cx="3888432"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987574"/>
            <a:ext cx="4248472"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1082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576064"/>
          </a:xfrm>
        </p:spPr>
        <p:txBody>
          <a:bodyPr/>
          <a:lstStyle/>
          <a:p>
            <a:br>
              <a:rPr lang="en-IN" dirty="0"/>
            </a:br>
            <a:br>
              <a:rPr lang="en-IN" dirty="0"/>
            </a:br>
            <a:br>
              <a:rPr lang="en-IN" dirty="0"/>
            </a:br>
            <a:br>
              <a:rPr lang="en-IN" dirty="0"/>
            </a:br>
            <a:br>
              <a:rPr lang="en-IN" dirty="0"/>
            </a:br>
            <a:br>
              <a:rPr lang="en-IN" b="1" dirty="0"/>
            </a:br>
            <a:r>
              <a:rPr lang="en-IN" sz="2400" b="1" dirty="0"/>
              <a:t>Understand the concept of Java Classes and Objects with an example.</a:t>
            </a:r>
            <a:endParaRPr lang="en-IN" sz="2400" dirty="0"/>
          </a:p>
        </p:txBody>
      </p:sp>
      <p:sp>
        <p:nvSpPr>
          <p:cNvPr id="3" name="Text Placeholder 2"/>
          <p:cNvSpPr>
            <a:spLocks noGrp="1"/>
          </p:cNvSpPr>
          <p:nvPr>
            <p:ph type="body" idx="1"/>
          </p:nvPr>
        </p:nvSpPr>
        <p:spPr>
          <a:xfrm>
            <a:off x="251520" y="843558"/>
            <a:ext cx="8424936" cy="4176464"/>
          </a:xfrm>
        </p:spPr>
        <p:txBody>
          <a:bodyPr/>
          <a:lstStyle/>
          <a:p>
            <a:pPr marL="76200" indent="0">
              <a:buNone/>
            </a:pPr>
            <a:endParaRPr lang="en-IN"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915566"/>
            <a:ext cx="4464496" cy="2867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descr="Objects and Classes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699542"/>
            <a:ext cx="3024336" cy="444395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39552" y="3679746"/>
            <a:ext cx="5400600" cy="1200329"/>
          </a:xfrm>
          <a:prstGeom prst="rect">
            <a:avLst/>
          </a:prstGeom>
        </p:spPr>
        <p:txBody>
          <a:bodyPr wrap="square">
            <a:spAutoFit/>
          </a:bodyPr>
          <a:lstStyle/>
          <a:p>
            <a:r>
              <a:rPr lang="en-IN" sz="1800" b="1" dirty="0"/>
              <a:t>Class</a:t>
            </a:r>
            <a:r>
              <a:rPr lang="en-IN" sz="1800" dirty="0"/>
              <a:t> - Dogs</a:t>
            </a:r>
          </a:p>
          <a:p>
            <a:r>
              <a:rPr lang="en-IN" sz="1800" b="1" dirty="0"/>
              <a:t>Data members</a:t>
            </a:r>
            <a:r>
              <a:rPr lang="en-IN" sz="1800" dirty="0"/>
              <a:t> or </a:t>
            </a:r>
            <a:r>
              <a:rPr lang="en-IN" sz="1800" b="1" dirty="0"/>
              <a:t>objects</a:t>
            </a:r>
            <a:r>
              <a:rPr lang="en-IN" sz="1800" dirty="0"/>
              <a:t>- size, age, </a:t>
            </a:r>
            <a:r>
              <a:rPr lang="en-IN" sz="1800" dirty="0" err="1"/>
              <a:t>color</a:t>
            </a:r>
            <a:r>
              <a:rPr lang="en-IN" sz="1800" dirty="0"/>
              <a:t>, breed, etc.</a:t>
            </a:r>
          </a:p>
          <a:p>
            <a:r>
              <a:rPr lang="en-IN" sz="1800" b="1" dirty="0"/>
              <a:t>Methods</a:t>
            </a:r>
            <a:r>
              <a:rPr lang="en-IN" sz="1800" dirty="0"/>
              <a:t>- eat, sleep, sit and run.</a:t>
            </a:r>
          </a:p>
        </p:txBody>
      </p:sp>
    </p:spTree>
    <p:extLst>
      <p:ext uri="{BB962C8B-B14F-4D97-AF65-F5344CB8AC3E}">
        <p14:creationId xmlns:p14="http://schemas.microsoft.com/office/powerpoint/2010/main" val="3505053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11510"/>
            <a:ext cx="7638631" cy="820790"/>
          </a:xfrm>
        </p:spPr>
        <p:txBody>
          <a:bodyPr/>
          <a:lstStyle/>
          <a:p>
            <a:r>
              <a:rPr lang="en-IN" sz="2800" b="1" dirty="0"/>
              <a:t>Understand the concept of Java Classes and Objects with an example.</a:t>
            </a:r>
            <a:endParaRPr lang="en-IN" sz="2800" dirty="0"/>
          </a:p>
        </p:txBody>
      </p:sp>
      <p:sp>
        <p:nvSpPr>
          <p:cNvPr id="3" name="Text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4098" name="Picture 2" descr="Objects and Classes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347614"/>
            <a:ext cx="7553325" cy="3494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669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23478"/>
            <a:ext cx="8064896" cy="1152128"/>
          </a:xfrm>
        </p:spPr>
        <p:txBody>
          <a:bodyPr/>
          <a:lstStyle/>
          <a:p>
            <a:br>
              <a:rPr lang="en-IN" dirty="0"/>
            </a:br>
            <a:br>
              <a:rPr lang="en-IN" dirty="0"/>
            </a:br>
            <a:br>
              <a:rPr lang="en-IN" dirty="0"/>
            </a:br>
            <a:br>
              <a:rPr lang="en-IN" dirty="0"/>
            </a:br>
            <a:br>
              <a:rPr lang="en-IN" sz="6600" dirty="0"/>
            </a:br>
            <a:br>
              <a:rPr lang="en-IN" sz="6600" dirty="0"/>
            </a:br>
            <a:br>
              <a:rPr lang="en-IN" sz="6600" dirty="0"/>
            </a:br>
            <a:r>
              <a:rPr lang="en-IN" sz="2400" b="1" dirty="0"/>
              <a:t>What are the four basic principles/ building blocks </a:t>
            </a:r>
            <a:br>
              <a:rPr lang="en-IN" sz="2400" b="1" dirty="0"/>
            </a:br>
            <a:r>
              <a:rPr lang="en-IN" sz="2400" b="1" dirty="0"/>
              <a:t>of OOP (object oriented programming)?</a:t>
            </a:r>
            <a:br>
              <a:rPr lang="en-IN" sz="1050" dirty="0"/>
            </a:br>
            <a:endParaRPr lang="en-IN" dirty="0"/>
          </a:p>
        </p:txBody>
      </p:sp>
      <p:sp>
        <p:nvSpPr>
          <p:cNvPr id="3" name="Text Placeholder 2"/>
          <p:cNvSpPr>
            <a:spLocks noGrp="1"/>
          </p:cNvSpPr>
          <p:nvPr>
            <p:ph type="body" idx="1"/>
          </p:nvPr>
        </p:nvSpPr>
        <p:spPr>
          <a:xfrm>
            <a:off x="251520" y="1059582"/>
            <a:ext cx="8424936" cy="3960440"/>
          </a:xfrm>
        </p:spPr>
        <p:txBody>
          <a:bodyPr/>
          <a:lstStyle/>
          <a:p>
            <a:pPr>
              <a:buFont typeface="Wingdings" panose="05000000000000000000" pitchFamily="2" charset="2"/>
              <a:buChar char="§"/>
            </a:pPr>
            <a:r>
              <a:rPr lang="en-IN" sz="3200" dirty="0">
                <a:hlinkClick r:id="rId2"/>
              </a:rPr>
              <a:t>Inheritance</a:t>
            </a:r>
            <a:endParaRPr lang="en-IN" sz="3200" dirty="0"/>
          </a:p>
          <a:p>
            <a:pPr>
              <a:buFont typeface="Wingdings" panose="05000000000000000000" pitchFamily="2" charset="2"/>
              <a:buChar char="§"/>
            </a:pPr>
            <a:r>
              <a:rPr lang="en-IN" sz="3200" dirty="0">
                <a:hlinkClick r:id="rId3"/>
              </a:rPr>
              <a:t>Encapsulation</a:t>
            </a:r>
            <a:endParaRPr lang="en-IN" sz="3200" dirty="0"/>
          </a:p>
          <a:p>
            <a:pPr>
              <a:buFont typeface="Wingdings" panose="05000000000000000000" pitchFamily="2" charset="2"/>
              <a:buChar char="§"/>
            </a:pPr>
            <a:r>
              <a:rPr lang="en-IN" sz="3200" dirty="0">
                <a:hlinkClick r:id="rId4"/>
              </a:rPr>
              <a:t>Abstraction</a:t>
            </a:r>
            <a:endParaRPr lang="en-IN" sz="3200" dirty="0"/>
          </a:p>
          <a:p>
            <a:pPr>
              <a:buFont typeface="Wingdings" panose="05000000000000000000" pitchFamily="2" charset="2"/>
              <a:buChar char="§"/>
            </a:pPr>
            <a:r>
              <a:rPr lang="en-IN" sz="3200" dirty="0">
                <a:hlinkClick r:id="rId5"/>
              </a:rPr>
              <a:t>Polymorphism</a:t>
            </a:r>
            <a:endParaRPr lang="en-IN" sz="3200" dirty="0"/>
          </a:p>
          <a:p>
            <a:pPr marL="76200" indent="0">
              <a:buNone/>
            </a:pPr>
            <a:endParaRPr lang="en-IN"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2159701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576064"/>
          </a:xfrm>
        </p:spPr>
        <p:txBody>
          <a:bodyPr/>
          <a:lstStyle/>
          <a:p>
            <a:r>
              <a:rPr lang="en-IN" dirty="0"/>
              <a:t>Basic Object Oriented concepts</a:t>
            </a:r>
          </a:p>
        </p:txBody>
      </p:sp>
      <p:sp>
        <p:nvSpPr>
          <p:cNvPr id="3" name="Text Placeholder 2"/>
          <p:cNvSpPr>
            <a:spLocks noGrp="1"/>
          </p:cNvSpPr>
          <p:nvPr>
            <p:ph type="body" idx="1"/>
          </p:nvPr>
        </p:nvSpPr>
        <p:spPr>
          <a:xfrm>
            <a:off x="323528" y="771550"/>
            <a:ext cx="8820472" cy="4371950"/>
          </a:xfrm>
        </p:spPr>
        <p:txBody>
          <a:bodyPr/>
          <a:lstStyle/>
          <a:p>
            <a:pPr marL="76200" indent="0" algn="just">
              <a:buNone/>
            </a:pPr>
            <a:r>
              <a:rPr lang="en-IN" dirty="0">
                <a:hlinkClick r:id="rId2"/>
              </a:rPr>
              <a:t>Inheritance</a:t>
            </a:r>
            <a:endParaRPr lang="en-IN" dirty="0"/>
          </a:p>
          <a:p>
            <a:pPr algn="just">
              <a:buFont typeface="Wingdings" panose="05000000000000000000" pitchFamily="2" charset="2"/>
              <a:buChar char="§"/>
            </a:pPr>
            <a:r>
              <a:rPr lang="en-IN" sz="1800" dirty="0"/>
              <a:t>The </a:t>
            </a:r>
            <a:r>
              <a:rPr lang="en-IN" sz="1800" dirty="0">
                <a:highlight>
                  <a:srgbClr val="FFFF00"/>
                </a:highlight>
              </a:rPr>
              <a:t>capability of a class to derive properties and characteristic from another class is called Inheritance</a:t>
            </a:r>
            <a:r>
              <a:rPr lang="en-IN" sz="1800" dirty="0"/>
              <a:t>.</a:t>
            </a:r>
          </a:p>
          <a:p>
            <a:pPr algn="just">
              <a:buFont typeface="Wingdings" panose="05000000000000000000" pitchFamily="2" charset="2"/>
              <a:buChar char="§"/>
            </a:pPr>
            <a:r>
              <a:rPr lang="en-IN" sz="1800" dirty="0"/>
              <a:t>Sub Class : The class that inherits properties from another class</a:t>
            </a:r>
          </a:p>
          <a:p>
            <a:pPr marL="76200" indent="0" algn="just">
              <a:buNone/>
            </a:pPr>
            <a:r>
              <a:rPr lang="en-IN" sz="1800" dirty="0"/>
              <a:t>       is called </a:t>
            </a:r>
            <a:r>
              <a:rPr lang="en-IN" sz="1800" dirty="0">
                <a:solidFill>
                  <a:srgbClr val="FF0000"/>
                </a:solidFill>
              </a:rPr>
              <a:t>Sub class or Derived Class.</a:t>
            </a:r>
          </a:p>
          <a:p>
            <a:pPr algn="just">
              <a:buFont typeface="Wingdings" panose="05000000000000000000" pitchFamily="2" charset="2"/>
              <a:buChar char="§"/>
            </a:pPr>
            <a:r>
              <a:rPr lang="en-IN" sz="1800" dirty="0"/>
              <a:t> Super Class : The class whose properties are inherited by sub</a:t>
            </a:r>
          </a:p>
          <a:p>
            <a:pPr marL="76200" indent="0" algn="just">
              <a:buNone/>
            </a:pPr>
            <a:r>
              <a:rPr lang="en-IN" sz="1800" dirty="0"/>
              <a:t>         class is called </a:t>
            </a:r>
            <a:r>
              <a:rPr lang="en-IN" sz="1800" dirty="0">
                <a:solidFill>
                  <a:srgbClr val="FF0000"/>
                </a:solidFill>
              </a:rPr>
              <a:t>Base Class or Super class.</a:t>
            </a:r>
          </a:p>
          <a:p>
            <a:pPr algn="just">
              <a:buFont typeface="Wingdings" panose="05000000000000000000" pitchFamily="2" charset="2"/>
              <a:buChar char="§"/>
            </a:pPr>
            <a:r>
              <a:rPr lang="en-IN" sz="1800" dirty="0"/>
              <a:t>The subclass can add its own fields and methods in addition to the superclass fields and methods.</a:t>
            </a:r>
          </a:p>
          <a:p>
            <a:pPr algn="just">
              <a:buFont typeface="Wingdings" panose="05000000000000000000" pitchFamily="2" charset="2"/>
              <a:buChar char="§"/>
            </a:pPr>
            <a:r>
              <a:rPr lang="en-IN" sz="1800" dirty="0"/>
              <a:t>It supports the concept of hierarchical classification.</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2295136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576064"/>
          </a:xfrm>
        </p:spPr>
        <p:txBody>
          <a:bodyPr/>
          <a:lstStyle/>
          <a:p>
            <a:r>
              <a:rPr lang="en-IN" dirty="0"/>
              <a:t>Basic Object Oriented concepts</a:t>
            </a:r>
          </a:p>
        </p:txBody>
      </p:sp>
      <p:sp>
        <p:nvSpPr>
          <p:cNvPr id="3" name="Text Placeholder 2"/>
          <p:cNvSpPr>
            <a:spLocks noGrp="1"/>
          </p:cNvSpPr>
          <p:nvPr>
            <p:ph type="body" idx="1"/>
          </p:nvPr>
        </p:nvSpPr>
        <p:spPr>
          <a:xfrm>
            <a:off x="323528" y="771550"/>
            <a:ext cx="8640960" cy="4371950"/>
          </a:xfrm>
        </p:spPr>
        <p:txBody>
          <a:bodyPr/>
          <a:lstStyle/>
          <a:p>
            <a:pPr marL="76200" indent="0" algn="just">
              <a:buNone/>
            </a:pPr>
            <a:r>
              <a:rPr lang="en-IN" dirty="0">
                <a:hlinkClick r:id="rId2"/>
              </a:rPr>
              <a:t>Inheritance</a:t>
            </a:r>
            <a:r>
              <a:rPr lang="en-IN" dirty="0"/>
              <a:t> :- Reusability: </a:t>
            </a:r>
          </a:p>
          <a:p>
            <a:pPr algn="just">
              <a:buFont typeface="Wingdings" panose="05000000000000000000" pitchFamily="2" charset="2"/>
              <a:buChar char="§"/>
            </a:pPr>
            <a:r>
              <a:rPr lang="en-IN" sz="1800" dirty="0"/>
              <a:t>Inheritance supports the concept of “reusability”,</a:t>
            </a:r>
            <a:r>
              <a:rPr lang="en-IN" sz="1800" dirty="0" err="1"/>
              <a:t>i.e</a:t>
            </a:r>
            <a:r>
              <a:rPr lang="en-IN" sz="1800" dirty="0"/>
              <a:t>. when we want to create a new class and there is already a class that includes some of the code that we want, we can derive our new class from the existing class. By doing this, we are reusing the fields and methods of the existing class.</a:t>
            </a:r>
          </a:p>
          <a:p>
            <a:pPr algn="just">
              <a:buFont typeface="Wingdings" panose="05000000000000000000" pitchFamily="2" charset="2"/>
              <a:buChar char="§"/>
            </a:pPr>
            <a:endParaRPr lang="en-IN" sz="1600" dirty="0"/>
          </a:p>
          <a:p>
            <a:pPr marL="76200" indent="0" algn="just">
              <a:buNone/>
            </a:pPr>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5" name="AutoShape 2" descr="Encapsulation in Java OOPs Concep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643758"/>
            <a:ext cx="4248150"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9252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720080"/>
          </a:xfrm>
        </p:spPr>
        <p:txBody>
          <a:bodyPr/>
          <a:lstStyle/>
          <a:p>
            <a:r>
              <a:rPr lang="en-IN" sz="2400" b="1" dirty="0"/>
              <a:t>Basic Object Oriented concepts  </a:t>
            </a:r>
            <a:r>
              <a:rPr lang="en-IN" sz="2400" dirty="0"/>
              <a:t>- </a:t>
            </a:r>
            <a:r>
              <a:rPr lang="en-IN" sz="2400" dirty="0">
                <a:hlinkClick r:id="rId2"/>
              </a:rPr>
              <a:t>Inheritance</a:t>
            </a:r>
            <a:r>
              <a:rPr lang="en-IN" sz="2400" dirty="0"/>
              <a:t> </a:t>
            </a:r>
            <a:br>
              <a:rPr lang="en-IN" sz="1600" dirty="0"/>
            </a:br>
            <a:endParaRPr lang="en-IN" sz="2400" dirty="0"/>
          </a:p>
        </p:txBody>
      </p:sp>
      <p:sp>
        <p:nvSpPr>
          <p:cNvPr id="3" name="Text Placeholder 2"/>
          <p:cNvSpPr>
            <a:spLocks noGrp="1"/>
          </p:cNvSpPr>
          <p:nvPr>
            <p:ph type="body" idx="1"/>
          </p:nvPr>
        </p:nvSpPr>
        <p:spPr>
          <a:xfrm>
            <a:off x="323528" y="771550"/>
            <a:ext cx="8640960" cy="4371950"/>
          </a:xfrm>
        </p:spPr>
        <p:txBody>
          <a:bodyPr/>
          <a:lstStyle/>
          <a:p>
            <a:pPr marL="76200" indent="0" algn="just">
              <a:buNone/>
            </a:pPr>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5" name="AutoShape 2" descr="Encapsulation in Java OOPs Concep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4" name="Picture 2" descr="https://www.guru99.com/images/7-2015/071515_1030_PythonClass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007" y="1203598"/>
            <a:ext cx="3343275" cy="340042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2.bp.blogspot.com/-za_vt5MwvaI/VAnDzFeL8sI/AAAAAAAAAeg/-N7H3HgH6qs/s1600/inheritanc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3" y="1131202"/>
            <a:ext cx="4320481"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164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576064"/>
          </a:xfrm>
        </p:spPr>
        <p:txBody>
          <a:bodyPr/>
          <a:lstStyle/>
          <a:p>
            <a:r>
              <a:rPr lang="en-IN" dirty="0"/>
              <a:t>Basic Object Oriented concepts</a:t>
            </a:r>
          </a:p>
        </p:txBody>
      </p:sp>
      <p:sp>
        <p:nvSpPr>
          <p:cNvPr id="3" name="Text Placeholder 2"/>
          <p:cNvSpPr>
            <a:spLocks noGrp="1"/>
          </p:cNvSpPr>
          <p:nvPr>
            <p:ph type="body" idx="1"/>
          </p:nvPr>
        </p:nvSpPr>
        <p:spPr>
          <a:xfrm>
            <a:off x="323528" y="771550"/>
            <a:ext cx="8640960" cy="4176464"/>
          </a:xfrm>
        </p:spPr>
        <p:txBody>
          <a:bodyPr/>
          <a:lstStyle/>
          <a:p>
            <a:pPr marL="76200" indent="0" algn="just">
              <a:buNone/>
            </a:pPr>
            <a:r>
              <a:rPr lang="en-IN" dirty="0">
                <a:hlinkClick r:id="rId2"/>
              </a:rPr>
              <a:t>Inheritance</a:t>
            </a:r>
            <a:r>
              <a:rPr lang="en-IN" dirty="0"/>
              <a:t> :-</a:t>
            </a:r>
          </a:p>
          <a:p>
            <a:pPr algn="just">
              <a:buFont typeface="Wingdings" panose="05000000000000000000" pitchFamily="2" charset="2"/>
              <a:buChar char="§"/>
            </a:pPr>
            <a:r>
              <a:rPr lang="en-IN" sz="1800" dirty="0"/>
              <a:t>Each </a:t>
            </a:r>
            <a:r>
              <a:rPr lang="en-IN" sz="1800" dirty="0">
                <a:solidFill>
                  <a:srgbClr val="FF0000"/>
                </a:solidFill>
              </a:rPr>
              <a:t>derived class can be considered as a specialisation of its base class </a:t>
            </a:r>
            <a:r>
              <a:rPr lang="en-IN" sz="1800" dirty="0"/>
              <a:t>because it modifies or extends the basic properties of the base class in certain ways. </a:t>
            </a:r>
          </a:p>
          <a:p>
            <a:pPr algn="just">
              <a:buFont typeface="Wingdings" panose="05000000000000000000" pitchFamily="2" charset="2"/>
              <a:buChar char="§"/>
            </a:pPr>
            <a:r>
              <a:rPr lang="en-IN" sz="1800" dirty="0"/>
              <a:t>Therefore, the inheritance relationship can be viewed as </a:t>
            </a:r>
            <a:r>
              <a:rPr lang="en-IN" sz="1800" dirty="0">
                <a:solidFill>
                  <a:srgbClr val="FF0000"/>
                </a:solidFill>
              </a:rPr>
              <a:t>a generalisation-specialisation relationship.</a:t>
            </a:r>
          </a:p>
          <a:p>
            <a:pPr algn="just">
              <a:buFont typeface="Wingdings" panose="05000000000000000000" pitchFamily="2" charset="2"/>
              <a:buChar char="§"/>
            </a:pPr>
            <a:r>
              <a:rPr lang="en-IN" sz="1800" dirty="0"/>
              <a:t>In addition to inheriting all the data and methods of the base class, a derived class usually defines some new data and methods. </a:t>
            </a:r>
          </a:p>
          <a:p>
            <a:pPr algn="just">
              <a:buFont typeface="Wingdings" panose="05000000000000000000" pitchFamily="2" charset="2"/>
              <a:buChar char="§"/>
            </a:pPr>
            <a:r>
              <a:rPr lang="en-IN" sz="1800" dirty="0"/>
              <a:t>A derived class may even redefine a method which already exists in the base class.</a:t>
            </a:r>
          </a:p>
          <a:p>
            <a:pPr marL="76200" indent="0" algn="just">
              <a:buNone/>
            </a:pPr>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5" name="AutoShape 2" descr="Encapsulation in Java OOPs Concep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076839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95536" y="195486"/>
            <a:ext cx="7710639" cy="64807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OBJECTIVES</a:t>
            </a:r>
            <a:endParaRPr dirty="0"/>
          </a:p>
        </p:txBody>
      </p:sp>
      <p:sp>
        <p:nvSpPr>
          <p:cNvPr id="92" name="Google Shape;92;p17"/>
          <p:cNvSpPr txBox="1">
            <a:spLocks noGrp="1"/>
          </p:cNvSpPr>
          <p:nvPr>
            <p:ph type="body" idx="1"/>
          </p:nvPr>
        </p:nvSpPr>
        <p:spPr>
          <a:xfrm>
            <a:off x="395536" y="915566"/>
            <a:ext cx="8280920" cy="3816424"/>
          </a:xfrm>
          <a:prstGeom prst="rect">
            <a:avLst/>
          </a:prstGeom>
        </p:spPr>
        <p:txBody>
          <a:bodyPr spcFirstLastPara="1" wrap="square" lIns="0" tIns="0" rIns="0" bIns="0" anchor="t" anchorCtr="0">
            <a:noAutofit/>
          </a:bodyPr>
          <a:lstStyle/>
          <a:p>
            <a:pPr lvl="0" algn="l" rtl="0">
              <a:spcBef>
                <a:spcPts val="600"/>
              </a:spcBef>
              <a:spcAft>
                <a:spcPts val="0"/>
              </a:spcAft>
              <a:buSzPts val="2400"/>
              <a:buFont typeface="Wingdings" panose="05000000000000000000" pitchFamily="2" charset="2"/>
              <a:buChar char="§"/>
            </a:pPr>
            <a:r>
              <a:rPr lang="en-US" dirty="0"/>
              <a:t>To explain about object oriented concepts.</a:t>
            </a:r>
          </a:p>
          <a:p>
            <a:pPr>
              <a:buFont typeface="Wingdings" panose="05000000000000000000" pitchFamily="2" charset="2"/>
              <a:buChar char="§"/>
            </a:pPr>
            <a:r>
              <a:rPr lang="en-US" dirty="0"/>
              <a:t>To illustrate object oriented </a:t>
            </a:r>
            <a:r>
              <a:rPr lang="en-US"/>
              <a:t>design principles.</a:t>
            </a:r>
          </a:p>
          <a:p>
            <a:pPr marL="76200" indent="0">
              <a:buNone/>
            </a:pPr>
            <a:endParaRPr lang="en-US" dirty="0"/>
          </a:p>
          <a:p>
            <a:pPr marL="76200" lvl="0" indent="0" algn="l" rtl="0">
              <a:spcBef>
                <a:spcPts val="600"/>
              </a:spcBef>
              <a:spcAft>
                <a:spcPts val="0"/>
              </a:spcAft>
              <a:buSzPts val="2400"/>
              <a:buNone/>
            </a:pPr>
            <a:endParaRPr dirty="0"/>
          </a:p>
        </p:txBody>
      </p:sp>
      <p:sp>
        <p:nvSpPr>
          <p:cNvPr id="93" name="Google Shape;93;p17"/>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transition advTm="6509">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875" y="627534"/>
            <a:ext cx="7068300" cy="604766"/>
          </a:xfrm>
        </p:spPr>
        <p:txBody>
          <a:bodyPr/>
          <a:lstStyle/>
          <a:p>
            <a:r>
              <a:rPr lang="en-US" dirty="0"/>
              <a:t>Generalization</a:t>
            </a:r>
            <a:endParaRPr lang="en-IN" dirty="0"/>
          </a:p>
        </p:txBody>
      </p:sp>
      <p:sp>
        <p:nvSpPr>
          <p:cNvPr id="3" name="Text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5" name="Picture 4" descr="Image result for Generalization:vehicle separate target style"/>
          <p:cNvPicPr/>
          <p:nvPr/>
        </p:nvPicPr>
        <p:blipFill>
          <a:blip r:embed="rId2"/>
          <a:srcRect l="19985" t="36013" r="23589"/>
          <a:stretch>
            <a:fillRect/>
          </a:stretch>
        </p:blipFill>
        <p:spPr bwMode="auto">
          <a:xfrm>
            <a:off x="971600" y="1203598"/>
            <a:ext cx="7056784" cy="3528392"/>
          </a:xfrm>
          <a:prstGeom prst="rect">
            <a:avLst/>
          </a:prstGeom>
          <a:noFill/>
        </p:spPr>
      </p:pic>
    </p:spTree>
    <p:extLst>
      <p:ext uri="{BB962C8B-B14F-4D97-AF65-F5344CB8AC3E}">
        <p14:creationId xmlns:p14="http://schemas.microsoft.com/office/powerpoint/2010/main" val="3956909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576064"/>
          </a:xfrm>
        </p:spPr>
        <p:txBody>
          <a:bodyPr/>
          <a:lstStyle/>
          <a:p>
            <a:r>
              <a:rPr lang="en-IN" dirty="0"/>
              <a:t>Basic Object Oriented concepts</a:t>
            </a:r>
          </a:p>
        </p:txBody>
      </p:sp>
      <p:sp>
        <p:nvSpPr>
          <p:cNvPr id="3" name="Text Placeholder 2"/>
          <p:cNvSpPr>
            <a:spLocks noGrp="1"/>
          </p:cNvSpPr>
          <p:nvPr>
            <p:ph type="body" idx="1"/>
          </p:nvPr>
        </p:nvSpPr>
        <p:spPr>
          <a:xfrm>
            <a:off x="323528" y="771550"/>
            <a:ext cx="8640960" cy="4371950"/>
          </a:xfrm>
        </p:spPr>
        <p:txBody>
          <a:bodyPr/>
          <a:lstStyle/>
          <a:p>
            <a:pPr marL="76200" indent="0">
              <a:buNone/>
            </a:pPr>
            <a:r>
              <a:rPr lang="en-IN" dirty="0"/>
              <a:t>Advantages of inheritance</a:t>
            </a:r>
          </a:p>
          <a:p>
            <a:pPr lvl="0" algn="just">
              <a:buFont typeface="Wingdings" panose="05000000000000000000" pitchFamily="2" charset="2"/>
              <a:buChar char="Ø"/>
            </a:pPr>
            <a:r>
              <a:rPr lang="en-IN" sz="1800" dirty="0">
                <a:highlight>
                  <a:srgbClr val="FFFF00"/>
                </a:highlight>
              </a:rPr>
              <a:t>Reusability:</a:t>
            </a:r>
            <a:r>
              <a:rPr lang="en-IN" sz="1800" dirty="0"/>
              <a:t> facility to use methods of base class with out rewriting the same.</a:t>
            </a:r>
          </a:p>
          <a:p>
            <a:pPr lvl="0" algn="just">
              <a:buFont typeface="Wingdings" panose="05000000000000000000" pitchFamily="2" charset="2"/>
              <a:buChar char="Ø"/>
            </a:pPr>
            <a:r>
              <a:rPr lang="en-IN" sz="1800" dirty="0">
                <a:highlight>
                  <a:srgbClr val="FFFF00"/>
                </a:highlight>
              </a:rPr>
              <a:t>Data hiding:</a:t>
            </a:r>
            <a:r>
              <a:rPr lang="en-IN" sz="1800" dirty="0"/>
              <a:t> Using access specifiers, base class can decide to keep some data private so that it cannot be altered by the derive class.</a:t>
            </a:r>
          </a:p>
          <a:p>
            <a:pPr lvl="0" algn="just">
              <a:buFont typeface="Wingdings" panose="05000000000000000000" pitchFamily="2" charset="2"/>
              <a:buChar char="Ø"/>
            </a:pPr>
            <a:r>
              <a:rPr lang="en-IN" sz="1800" dirty="0">
                <a:highlight>
                  <a:srgbClr val="FFFF00"/>
                </a:highlight>
              </a:rPr>
              <a:t>Extensibility:</a:t>
            </a:r>
            <a:r>
              <a:rPr lang="en-IN" sz="1800" dirty="0"/>
              <a:t> extending the base class logic.</a:t>
            </a:r>
          </a:p>
          <a:p>
            <a:pPr lvl="0" algn="just">
              <a:buFont typeface="Wingdings" panose="05000000000000000000" pitchFamily="2" charset="2"/>
              <a:buChar char="Ø"/>
            </a:pPr>
            <a:r>
              <a:rPr lang="en-IN" sz="1800" dirty="0"/>
              <a:t>Through effective use of inheritance, you can save lot of time in your programming and also reduce errors, which in turn will increase the quality of  work and productivity.</a:t>
            </a:r>
          </a:p>
          <a:p>
            <a:pPr marL="76200" indent="0" algn="just">
              <a:buNone/>
            </a:pPr>
            <a:r>
              <a:rPr lang="en-IN" sz="1800" dirty="0"/>
              <a:t>.</a:t>
            </a:r>
          </a:p>
          <a:p>
            <a:pPr>
              <a:buFont typeface="Wingdings" panose="05000000000000000000" pitchFamily="2" charset="2"/>
              <a:buChar char="§"/>
            </a:pPr>
            <a:endParaRPr lang="en-IN" sz="1600" dirty="0"/>
          </a:p>
          <a:p>
            <a:pPr marL="76200" indent="0" algn="just">
              <a:buNone/>
            </a:pPr>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5" name="AutoShape 2" descr="Encapsulation in Java OOPs Concep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989293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576064"/>
          </a:xfrm>
        </p:spPr>
        <p:txBody>
          <a:bodyPr/>
          <a:lstStyle/>
          <a:p>
            <a:r>
              <a:rPr lang="en-IN" dirty="0"/>
              <a:t>Basic Object Oriented concepts</a:t>
            </a:r>
          </a:p>
        </p:txBody>
      </p:sp>
      <p:sp>
        <p:nvSpPr>
          <p:cNvPr id="3" name="Text Placeholder 2"/>
          <p:cNvSpPr>
            <a:spLocks noGrp="1"/>
          </p:cNvSpPr>
          <p:nvPr>
            <p:ph type="body" idx="1"/>
          </p:nvPr>
        </p:nvSpPr>
        <p:spPr>
          <a:xfrm>
            <a:off x="323528" y="771550"/>
            <a:ext cx="8640960" cy="4371950"/>
          </a:xfrm>
        </p:spPr>
        <p:txBody>
          <a:bodyPr/>
          <a:lstStyle/>
          <a:p>
            <a:pPr marL="76200" indent="0">
              <a:buNone/>
            </a:pPr>
            <a:r>
              <a:rPr lang="en-US" b="1" u="sng" dirty="0"/>
              <a:t>Encapsulation</a:t>
            </a:r>
          </a:p>
          <a:p>
            <a:pPr algn="just">
              <a:buFont typeface="Wingdings" panose="05000000000000000000" pitchFamily="2" charset="2"/>
              <a:buChar char="§"/>
            </a:pPr>
            <a:r>
              <a:rPr lang="en-US" dirty="0">
                <a:solidFill>
                  <a:srgbClr val="FF0000"/>
                </a:solidFill>
              </a:rPr>
              <a:t>It is the process of binding both attributes and methods together in a single unit , as a class. </a:t>
            </a:r>
          </a:p>
          <a:p>
            <a:pPr algn="just">
              <a:buFont typeface="Wingdings" panose="05000000000000000000" pitchFamily="2" charset="2"/>
              <a:buChar char="§"/>
            </a:pPr>
            <a:r>
              <a:rPr lang="en-US" dirty="0"/>
              <a:t>Through encapsulation, the internal details of a class can be hidden from outside.</a:t>
            </a:r>
          </a:p>
          <a:p>
            <a:pPr algn="just">
              <a:buFont typeface="Wingdings" panose="05000000000000000000" pitchFamily="2" charset="2"/>
              <a:buChar char="§"/>
            </a:pPr>
            <a:r>
              <a:rPr lang="en-US" dirty="0"/>
              <a:t> It permits the elements of the class to be accessed from outside only through the interface provided by the class.</a:t>
            </a:r>
            <a:endParaRPr lang="en-IN" dirty="0"/>
          </a:p>
          <a:p>
            <a:pPr>
              <a:buFont typeface="Wingdings" panose="05000000000000000000" pitchFamily="2" charset="2"/>
              <a:buChar char="§"/>
            </a:pPr>
            <a:endParaRPr lang="en-IN" sz="2000" dirty="0"/>
          </a:p>
          <a:p>
            <a:pPr marL="76200" indent="0" algn="just">
              <a:buNone/>
            </a:pPr>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5" name="AutoShape 2" descr="Encapsulation in Java OOPs Concep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295136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576064"/>
          </a:xfrm>
        </p:spPr>
        <p:txBody>
          <a:bodyPr/>
          <a:lstStyle/>
          <a:p>
            <a:r>
              <a:rPr lang="en-IN" dirty="0"/>
              <a:t>Basic Object Oriented concepts</a:t>
            </a:r>
          </a:p>
        </p:txBody>
      </p:sp>
      <p:sp>
        <p:nvSpPr>
          <p:cNvPr id="3" name="Text Placeholder 2"/>
          <p:cNvSpPr>
            <a:spLocks noGrp="1"/>
          </p:cNvSpPr>
          <p:nvPr>
            <p:ph type="body" idx="1"/>
          </p:nvPr>
        </p:nvSpPr>
        <p:spPr>
          <a:xfrm>
            <a:off x="323528" y="771550"/>
            <a:ext cx="8640960" cy="4371950"/>
          </a:xfrm>
        </p:spPr>
        <p:txBody>
          <a:bodyPr/>
          <a:lstStyle/>
          <a:p>
            <a:pPr>
              <a:buFont typeface="Wingdings" panose="05000000000000000000" pitchFamily="2" charset="2"/>
              <a:buChar char="§"/>
            </a:pPr>
            <a:r>
              <a:rPr lang="en-US" sz="2800" b="1" u="sng" dirty="0"/>
              <a:t>Encapsulation</a:t>
            </a:r>
          </a:p>
          <a:p>
            <a:pPr marL="76200" indent="0">
              <a:buNone/>
            </a:pPr>
            <a:r>
              <a:rPr lang="en-IN" sz="1800" i="1" dirty="0"/>
              <a:t>Binding (or wrapping) code and data together into a </a:t>
            </a:r>
          </a:p>
          <a:p>
            <a:pPr marL="76200" indent="0">
              <a:buNone/>
            </a:pPr>
            <a:r>
              <a:rPr lang="en-IN" sz="1800" i="1" dirty="0"/>
              <a:t>single unit are known as encapsulation</a:t>
            </a:r>
          </a:p>
          <a:p>
            <a:pPr marL="76200" indent="0">
              <a:buNone/>
            </a:pPr>
            <a:r>
              <a:rPr lang="en-US" sz="1400" dirty="0"/>
              <a:t>For example: consider a Medical store. Lets say you have to buy </a:t>
            </a:r>
          </a:p>
          <a:p>
            <a:pPr marL="76200" indent="0">
              <a:buNone/>
            </a:pPr>
            <a:r>
              <a:rPr lang="en-US" sz="1400" dirty="0"/>
              <a:t>some medicines. You go to  the medical store and ask the chemist      for the  medicines.   Only the chemist has access to the  medicines in the store based on your prescription .Chemist knows what medicines to give to you.</a:t>
            </a:r>
            <a:endParaRPr lang="en-IN" sz="1400" dirty="0"/>
          </a:p>
          <a:p>
            <a:pPr>
              <a:buFont typeface="Wingdings" panose="05000000000000000000" pitchFamily="2" charset="2"/>
              <a:buChar char="§"/>
            </a:pPr>
            <a:r>
              <a:rPr lang="en-US" sz="1400" dirty="0"/>
              <a:t>In this example </a:t>
            </a:r>
            <a:endParaRPr lang="en-IN" sz="1400" dirty="0"/>
          </a:p>
          <a:p>
            <a:pPr lvl="0">
              <a:buFont typeface="Wingdings" panose="05000000000000000000" pitchFamily="2" charset="2"/>
              <a:buChar char="§"/>
            </a:pPr>
            <a:r>
              <a:rPr lang="en-US" sz="1400" dirty="0"/>
              <a:t>MEDICAL STORE: class </a:t>
            </a:r>
            <a:endParaRPr lang="en-IN" sz="1400" dirty="0"/>
          </a:p>
          <a:p>
            <a:pPr lvl="0">
              <a:buFont typeface="Wingdings" panose="05000000000000000000" pitchFamily="2" charset="2"/>
              <a:buChar char="§"/>
            </a:pPr>
            <a:r>
              <a:rPr lang="en-US" sz="1400" dirty="0"/>
              <a:t>MEDICINES: Member Variables. </a:t>
            </a:r>
            <a:endParaRPr lang="en-IN" sz="1400" dirty="0"/>
          </a:p>
          <a:p>
            <a:pPr lvl="0">
              <a:buFont typeface="Wingdings" panose="05000000000000000000" pitchFamily="2" charset="2"/>
              <a:buChar char="§"/>
            </a:pPr>
            <a:r>
              <a:rPr lang="en-US" sz="1400" dirty="0"/>
              <a:t>CHEMIST: Member Methods. </a:t>
            </a:r>
            <a:endParaRPr lang="en-IN" sz="1400" dirty="0"/>
          </a:p>
          <a:p>
            <a:pPr lvl="0">
              <a:buFont typeface="Wingdings" panose="05000000000000000000" pitchFamily="2" charset="2"/>
              <a:buChar char="§"/>
            </a:pPr>
            <a:r>
              <a:rPr lang="en-US" sz="1400" dirty="0"/>
              <a:t>You:  External Application or piece of Code accessing members with method in class</a:t>
            </a:r>
            <a:endParaRPr lang="en-IN" sz="1400" dirty="0"/>
          </a:p>
          <a:p>
            <a:pPr marL="76200" indent="0">
              <a:buNone/>
            </a:pPr>
            <a:endParaRPr lang="en-IN" sz="1800" dirty="0"/>
          </a:p>
          <a:p>
            <a:pPr marL="76200" indent="0" algn="just">
              <a:buNone/>
            </a:pPr>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5" name="AutoShape 2" descr="Encapsulation in Java OOPs Concep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Related image"/>
          <p:cNvPicPr/>
          <p:nvPr/>
        </p:nvPicPr>
        <p:blipFill>
          <a:blip r:embed="rId2"/>
          <a:srcRect l="12931" t="28184" r="11833" b="24843"/>
          <a:stretch>
            <a:fillRect/>
          </a:stretch>
        </p:blipFill>
        <p:spPr bwMode="auto">
          <a:xfrm>
            <a:off x="6444208" y="987574"/>
            <a:ext cx="2478276" cy="1306418"/>
          </a:xfrm>
          <a:prstGeom prst="rect">
            <a:avLst/>
          </a:prstGeom>
          <a:noFill/>
        </p:spPr>
      </p:pic>
    </p:spTree>
    <p:extLst>
      <p:ext uri="{BB962C8B-B14F-4D97-AF65-F5344CB8AC3E}">
        <p14:creationId xmlns:p14="http://schemas.microsoft.com/office/powerpoint/2010/main" val="107404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720080"/>
          </a:xfrm>
        </p:spPr>
        <p:txBody>
          <a:bodyPr/>
          <a:lstStyle/>
          <a:p>
            <a:r>
              <a:rPr lang="en-IN" sz="2800" dirty="0"/>
              <a:t>Basic Object Oriented concepts :</a:t>
            </a:r>
            <a:r>
              <a:rPr lang="en-US" sz="2800" b="1" u="sng" dirty="0"/>
              <a:t>Encapsulation</a:t>
            </a:r>
            <a:br>
              <a:rPr lang="en-US" sz="2800" b="1" u="sng" dirty="0"/>
            </a:br>
            <a:endParaRPr lang="en-IN" sz="2800" dirty="0"/>
          </a:p>
        </p:txBody>
      </p:sp>
      <p:sp>
        <p:nvSpPr>
          <p:cNvPr id="3" name="Text Placeholder 2"/>
          <p:cNvSpPr>
            <a:spLocks noGrp="1"/>
          </p:cNvSpPr>
          <p:nvPr>
            <p:ph type="body" idx="1"/>
          </p:nvPr>
        </p:nvSpPr>
        <p:spPr>
          <a:xfrm>
            <a:off x="323528" y="771550"/>
            <a:ext cx="8640960" cy="4248472"/>
          </a:xfrm>
        </p:spPr>
        <p:txBody>
          <a:bodyPr/>
          <a:lstStyle/>
          <a:p>
            <a:pPr algn="just">
              <a:buFont typeface="Wingdings" panose="05000000000000000000" pitchFamily="2" charset="2"/>
              <a:buChar char="§"/>
            </a:pPr>
            <a:r>
              <a:rPr lang="en-US" sz="1800" dirty="0"/>
              <a:t>Through Encapsulation, </a:t>
            </a:r>
            <a:r>
              <a:rPr lang="en-US" sz="1800" dirty="0">
                <a:highlight>
                  <a:srgbClr val="FFFF00"/>
                </a:highlight>
              </a:rPr>
              <a:t>Data is not  accessible to  the outside world, </a:t>
            </a:r>
            <a:r>
              <a:rPr lang="en-US" sz="1800" dirty="0">
                <a:solidFill>
                  <a:srgbClr val="FF0000"/>
                </a:solidFill>
                <a:highlight>
                  <a:srgbClr val="FFFF00"/>
                </a:highlight>
              </a:rPr>
              <a:t>and only those functions  which are wrapped in the  class can access it</a:t>
            </a:r>
            <a:r>
              <a:rPr lang="en-US" sz="1800" dirty="0">
                <a:highlight>
                  <a:srgbClr val="FFFF00"/>
                </a:highlight>
              </a:rPr>
              <a:t>.</a:t>
            </a:r>
          </a:p>
          <a:p>
            <a:pPr algn="just">
              <a:buFont typeface="Wingdings" panose="05000000000000000000" pitchFamily="2" charset="2"/>
              <a:buChar char="§"/>
            </a:pPr>
            <a:r>
              <a:rPr lang="en-IN" sz="1800" dirty="0"/>
              <a:t>In encapsulation, the </a:t>
            </a:r>
            <a:r>
              <a:rPr lang="en-IN" sz="1800" dirty="0">
                <a:highlight>
                  <a:srgbClr val="FFFF00"/>
                </a:highlight>
              </a:rPr>
              <a:t>variables of a class will be hidden from other classes</a:t>
            </a:r>
            <a:r>
              <a:rPr lang="en-IN" sz="1800" dirty="0"/>
              <a:t> and can be accessed only through the methods of their current class. </a:t>
            </a:r>
            <a:r>
              <a:rPr lang="en-IN" sz="1800" dirty="0">
                <a:solidFill>
                  <a:srgbClr val="92D050"/>
                </a:solidFill>
              </a:rPr>
              <a:t>Therefore, it is also known as</a:t>
            </a:r>
            <a:r>
              <a:rPr lang="en-IN" sz="1800" b="1" dirty="0">
                <a:solidFill>
                  <a:srgbClr val="92D050"/>
                </a:solidFill>
              </a:rPr>
              <a:t> data hiding</a:t>
            </a:r>
            <a:r>
              <a:rPr lang="en-IN" sz="1800" dirty="0"/>
              <a:t>. </a:t>
            </a:r>
          </a:p>
          <a:p>
            <a:pPr algn="just">
              <a:buFont typeface="Wingdings" panose="05000000000000000000" pitchFamily="2" charset="2"/>
              <a:buChar char="§"/>
            </a:pPr>
            <a:endParaRPr lang="en-IN" sz="1800" dirty="0"/>
          </a:p>
          <a:p>
            <a:pPr algn="just">
              <a:buFont typeface="Wingdings" panose="05000000000000000000" pitchFamily="2" charset="2"/>
              <a:buChar char="§"/>
            </a:pPr>
            <a:r>
              <a:rPr lang="en-IN" sz="1800" dirty="0"/>
              <a:t>To achieve encapsulation in Java −</a:t>
            </a:r>
          </a:p>
          <a:p>
            <a:pPr algn="just">
              <a:buFont typeface="Wingdings" panose="05000000000000000000" pitchFamily="2" charset="2"/>
              <a:buChar char="§"/>
            </a:pPr>
            <a:r>
              <a:rPr lang="en-IN" sz="1800" dirty="0">
                <a:solidFill>
                  <a:srgbClr val="92D050"/>
                </a:solidFill>
              </a:rPr>
              <a:t>Declare the variables of a class as private for data hiding.</a:t>
            </a:r>
          </a:p>
          <a:p>
            <a:pPr algn="just">
              <a:buFont typeface="Wingdings" panose="05000000000000000000" pitchFamily="2" charset="2"/>
              <a:buChar char="§"/>
            </a:pPr>
            <a:r>
              <a:rPr lang="en-IN" sz="1800" dirty="0">
                <a:solidFill>
                  <a:srgbClr val="92D050"/>
                </a:solidFill>
              </a:rPr>
              <a:t>Provide public setter and getter methods to modify and view the variables values.</a:t>
            </a:r>
          </a:p>
          <a:p>
            <a:pPr marL="76200" indent="0">
              <a:buNone/>
            </a:pPr>
            <a:br>
              <a:rPr lang="en-IN" sz="1800" dirty="0"/>
            </a:br>
            <a:endParaRPr lang="en-IN" sz="1800" dirty="0"/>
          </a:p>
          <a:p>
            <a:pPr marL="76200" indent="0" algn="just">
              <a:buNone/>
            </a:pPr>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5" name="AutoShape 2" descr="Encapsulation in Java OOPs Concep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173330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1166948"/>
          </a:xfrm>
        </p:spPr>
        <p:txBody>
          <a:bodyPr/>
          <a:lstStyle/>
          <a:p>
            <a:r>
              <a:rPr lang="en-IN" sz="2800" dirty="0"/>
              <a:t>Basic Object Oriented concepts :</a:t>
            </a:r>
            <a:r>
              <a:rPr lang="en-US" sz="2800" b="1" u="sng" dirty="0"/>
              <a:t>Encapsulation</a:t>
            </a:r>
            <a:br>
              <a:rPr lang="en-US" b="1" u="sng" dirty="0"/>
            </a:br>
            <a:endParaRPr lang="en-IN" dirty="0"/>
          </a:p>
        </p:txBody>
      </p:sp>
      <p:sp>
        <p:nvSpPr>
          <p:cNvPr id="3" name="Text Placeholder 2"/>
          <p:cNvSpPr>
            <a:spLocks noGrp="1"/>
          </p:cNvSpPr>
          <p:nvPr>
            <p:ph type="body" idx="1"/>
          </p:nvPr>
        </p:nvSpPr>
        <p:spPr>
          <a:xfrm>
            <a:off x="323528" y="771550"/>
            <a:ext cx="8640960" cy="4248472"/>
          </a:xfrm>
        </p:spPr>
        <p:txBody>
          <a:bodyPr/>
          <a:lstStyle/>
          <a:p>
            <a:pPr marL="76200" indent="0">
              <a:buNone/>
            </a:pPr>
            <a:br>
              <a:rPr lang="en-IN" sz="1800" dirty="0"/>
            </a:br>
            <a:endParaRPr lang="en-IN" sz="1800" dirty="0"/>
          </a:p>
          <a:p>
            <a:pPr marL="76200" indent="0" algn="just">
              <a:buNone/>
            </a:pPr>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5" name="AutoShape 2" descr="Encapsulation in Java OOPs Concep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2" descr="https://miro.medium.com/max/559/1*CLBzWEo22SXvh-0dT3eV_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7" y="1290426"/>
            <a:ext cx="4460379" cy="30765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www.cpp.thiyagaraaj.com/cms/assets/cimages/encapsul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1177316"/>
            <a:ext cx="3759969" cy="318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420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1166948"/>
          </a:xfrm>
        </p:spPr>
        <p:txBody>
          <a:bodyPr/>
          <a:lstStyle/>
          <a:p>
            <a:r>
              <a:rPr lang="en-IN" sz="2800" dirty="0"/>
              <a:t>Basic Object Oriented concepts :</a:t>
            </a:r>
            <a:r>
              <a:rPr lang="en-US" sz="2800" b="1" u="sng" dirty="0"/>
              <a:t>Encapsulation</a:t>
            </a:r>
            <a:br>
              <a:rPr lang="en-US" b="1" u="sng" dirty="0"/>
            </a:br>
            <a:endParaRPr lang="en-IN" dirty="0"/>
          </a:p>
        </p:txBody>
      </p:sp>
      <p:sp>
        <p:nvSpPr>
          <p:cNvPr id="3" name="Text Placeholder 2"/>
          <p:cNvSpPr>
            <a:spLocks noGrp="1"/>
          </p:cNvSpPr>
          <p:nvPr>
            <p:ph type="body" idx="1"/>
          </p:nvPr>
        </p:nvSpPr>
        <p:spPr>
          <a:xfrm>
            <a:off x="323528" y="771550"/>
            <a:ext cx="8640960" cy="4248472"/>
          </a:xfrm>
        </p:spPr>
        <p:txBody>
          <a:bodyPr/>
          <a:lstStyle/>
          <a:p>
            <a:pPr>
              <a:buFont typeface="Wingdings" panose="05000000000000000000" pitchFamily="2" charset="2"/>
              <a:buChar char="§"/>
            </a:pPr>
            <a:r>
              <a:rPr lang="en-IN" sz="1800" b="1" dirty="0"/>
              <a:t>Data Hiding:</a:t>
            </a:r>
            <a:r>
              <a:rPr lang="en-IN" sz="1800" dirty="0"/>
              <a:t> It is a way to achieve </a:t>
            </a:r>
            <a:r>
              <a:rPr lang="en-IN" sz="1800" b="1" dirty="0"/>
              <a:t>data hiding</a:t>
            </a:r>
            <a:r>
              <a:rPr lang="en-IN" sz="1800" dirty="0"/>
              <a:t> in Java because other class will not be able to access the data through the private data members.</a:t>
            </a:r>
          </a:p>
          <a:p>
            <a:pPr>
              <a:buFont typeface="Wingdings" panose="05000000000000000000" pitchFamily="2" charset="2"/>
              <a:buChar char="§"/>
            </a:pPr>
            <a:r>
              <a:rPr lang="en-US" sz="1800" dirty="0">
                <a:solidFill>
                  <a:srgbClr val="FF0000"/>
                </a:solidFill>
              </a:rPr>
              <a:t>Protection of data from accidental </a:t>
            </a:r>
            <a:r>
              <a:rPr lang="en-US" sz="1800" dirty="0" err="1">
                <a:solidFill>
                  <a:srgbClr val="FF0000"/>
                </a:solidFill>
              </a:rPr>
              <a:t>corruption,by</a:t>
            </a:r>
            <a:r>
              <a:rPr lang="en-US" sz="1800" dirty="0">
                <a:solidFill>
                  <a:srgbClr val="FF0000"/>
                </a:solidFill>
              </a:rPr>
              <a:t> </a:t>
            </a:r>
            <a:r>
              <a:rPr lang="en-US" sz="1800" dirty="0"/>
              <a:t>means of access specifiers (Private/Public),it provides security.</a:t>
            </a:r>
            <a:endParaRPr lang="en-IN" sz="1800" dirty="0"/>
          </a:p>
          <a:p>
            <a:pPr>
              <a:buFont typeface="Wingdings" panose="05000000000000000000" pitchFamily="2" charset="2"/>
              <a:buChar char="§"/>
            </a:pPr>
            <a:r>
              <a:rPr lang="en-IN" sz="1800" dirty="0"/>
              <a:t>Encapsulation protects an object from unwanted access by clients.</a:t>
            </a:r>
          </a:p>
          <a:p>
            <a:pPr>
              <a:buFont typeface="Wingdings" panose="05000000000000000000" pitchFamily="2" charset="2"/>
              <a:buChar char="§"/>
            </a:pPr>
            <a:r>
              <a:rPr lang="en-IN" sz="1800" b="1" dirty="0"/>
              <a:t>Increased Flexibility:</a:t>
            </a:r>
            <a:r>
              <a:rPr lang="en-IN" sz="1800" dirty="0"/>
              <a:t> We can make the variables of the class as read-only or write-only depending on our requirement. </a:t>
            </a:r>
          </a:p>
          <a:p>
            <a:pPr>
              <a:buFont typeface="Wingdings" panose="05000000000000000000" pitchFamily="2" charset="2"/>
              <a:buChar char="§"/>
            </a:pPr>
            <a:r>
              <a:rPr lang="en-IN" sz="1800" dirty="0"/>
              <a:t>Reduction in complexity.</a:t>
            </a:r>
          </a:p>
          <a:p>
            <a:pPr marL="76200" indent="0">
              <a:buNone/>
            </a:pPr>
            <a:br>
              <a:rPr lang="en-IN" sz="1800" dirty="0"/>
            </a:br>
            <a:endParaRPr lang="en-IN" sz="1800" dirty="0"/>
          </a:p>
          <a:p>
            <a:pPr marL="76200" indent="0" algn="just">
              <a:buNone/>
            </a:pPr>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5" name="AutoShape 2" descr="Encapsulation in Java OOPs Concep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668851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576064"/>
          </a:xfrm>
        </p:spPr>
        <p:txBody>
          <a:bodyPr/>
          <a:lstStyle/>
          <a:p>
            <a:r>
              <a:rPr lang="en-IN" dirty="0"/>
              <a:t>Basic Object Oriented concepts</a:t>
            </a:r>
          </a:p>
        </p:txBody>
      </p:sp>
      <p:sp>
        <p:nvSpPr>
          <p:cNvPr id="3" name="Text Placeholder 2"/>
          <p:cNvSpPr>
            <a:spLocks noGrp="1"/>
          </p:cNvSpPr>
          <p:nvPr>
            <p:ph type="body" idx="1"/>
          </p:nvPr>
        </p:nvSpPr>
        <p:spPr>
          <a:xfrm>
            <a:off x="323528" y="771550"/>
            <a:ext cx="8640960" cy="4248472"/>
          </a:xfrm>
        </p:spPr>
        <p:txBody>
          <a:bodyPr/>
          <a:lstStyle/>
          <a:p>
            <a:pPr marL="76200" indent="0">
              <a:buNone/>
            </a:pPr>
            <a:r>
              <a:rPr lang="en-IN" b="1" u="sng" dirty="0"/>
              <a:t>Abstraction</a:t>
            </a:r>
          </a:p>
          <a:p>
            <a:pPr algn="just">
              <a:buFont typeface="Wingdings" panose="05000000000000000000" pitchFamily="2" charset="2"/>
              <a:buChar char="Ø"/>
            </a:pPr>
            <a:r>
              <a:rPr lang="en-IN" sz="1800" dirty="0">
                <a:solidFill>
                  <a:srgbClr val="FF0000"/>
                </a:solidFill>
              </a:rPr>
              <a:t>Data Abstraction</a:t>
            </a:r>
            <a:r>
              <a:rPr lang="en-IN" sz="1800" dirty="0"/>
              <a:t> is the property by virtue of which </a:t>
            </a:r>
            <a:r>
              <a:rPr lang="en-IN" sz="1800" dirty="0">
                <a:highlight>
                  <a:srgbClr val="FFFF00"/>
                </a:highlight>
              </a:rPr>
              <a:t>only the essential details are displayed to the user.</a:t>
            </a:r>
          </a:p>
          <a:p>
            <a:pPr algn="just">
              <a:buFont typeface="Wingdings" panose="05000000000000000000" pitchFamily="2" charset="2"/>
              <a:buChar char="Ø"/>
            </a:pPr>
            <a:r>
              <a:rPr lang="en-IN" sz="2000" dirty="0"/>
              <a:t>Data Abstraction may also be defined as the process of identifying only the required characteristics of an object ignoring the irrelevant details. </a:t>
            </a:r>
          </a:p>
          <a:p>
            <a:pPr algn="just">
              <a:buFont typeface="Wingdings" panose="05000000000000000000" pitchFamily="2" charset="2"/>
              <a:buChar char="Ø"/>
            </a:pPr>
            <a:r>
              <a:rPr lang="en-IN" sz="2000" dirty="0"/>
              <a:t>In other words, the user will have </a:t>
            </a:r>
            <a:r>
              <a:rPr lang="en-IN" sz="2000" dirty="0">
                <a:solidFill>
                  <a:srgbClr val="FF0000"/>
                </a:solidFill>
              </a:rPr>
              <a:t>the information on what the object does instead of how it does it.</a:t>
            </a:r>
          </a:p>
          <a:p>
            <a:pPr algn="just">
              <a:buFont typeface="Wingdings" panose="05000000000000000000" pitchFamily="2" charset="2"/>
              <a:buChar char="Ø"/>
            </a:pPr>
            <a:r>
              <a:rPr lang="en-IN" sz="2000" dirty="0"/>
              <a:t>The trivial or the non-essentials units are not displayed to the user. Ex: A car is viewed as a car rather than its individual components.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5" name="AutoShape 2" descr="Encapsulation in Java OOPs Concep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4237944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504056"/>
          </a:xfrm>
        </p:spPr>
        <p:txBody>
          <a:bodyPr/>
          <a:lstStyle/>
          <a:p>
            <a:r>
              <a:rPr lang="en-IN" dirty="0"/>
              <a:t>Basic Object Oriented concepts</a:t>
            </a:r>
          </a:p>
        </p:txBody>
      </p:sp>
      <p:sp>
        <p:nvSpPr>
          <p:cNvPr id="3" name="Text Placeholder 2"/>
          <p:cNvSpPr>
            <a:spLocks noGrp="1"/>
          </p:cNvSpPr>
          <p:nvPr>
            <p:ph type="body" idx="1"/>
          </p:nvPr>
        </p:nvSpPr>
        <p:spPr>
          <a:xfrm>
            <a:off x="323528" y="555526"/>
            <a:ext cx="8640960" cy="4464496"/>
          </a:xfrm>
        </p:spPr>
        <p:txBody>
          <a:bodyPr/>
          <a:lstStyle/>
          <a:p>
            <a:pPr marL="76200" indent="0">
              <a:buNone/>
            </a:pPr>
            <a:r>
              <a:rPr lang="en-IN" b="1" u="sng" dirty="0"/>
              <a:t>Abstraction</a:t>
            </a:r>
          </a:p>
          <a:p>
            <a:pPr algn="just">
              <a:buFont typeface="Wingdings" panose="05000000000000000000" pitchFamily="2" charset="2"/>
              <a:buChar char="Ø"/>
            </a:pPr>
            <a:r>
              <a:rPr lang="en-IN" sz="1800" dirty="0"/>
              <a:t>Consider a real-life example of a man driving a car.</a:t>
            </a:r>
          </a:p>
          <a:p>
            <a:pPr algn="just">
              <a:buFont typeface="Wingdings" panose="05000000000000000000" pitchFamily="2" charset="2"/>
              <a:buChar char="Ø"/>
            </a:pPr>
            <a:r>
              <a:rPr lang="en-IN" sz="1600" dirty="0"/>
              <a:t>The man only knows that pressing the accelerators will increase the speed of car or applying brakes will stop the car but he does not know about how on pressing the accelerator the speed is actually increasing, he does not know about the inner mechanism of the car or the implementation of accelerator, brakes </a:t>
            </a:r>
            <a:r>
              <a:rPr lang="en-IN" sz="1600" dirty="0" err="1"/>
              <a:t>etc</a:t>
            </a:r>
            <a:r>
              <a:rPr lang="en-IN" sz="1600" dirty="0"/>
              <a:t> in the car. </a:t>
            </a:r>
          </a:p>
          <a:p>
            <a:pPr marL="76200" indent="0" algn="just">
              <a:buNone/>
            </a:pPr>
            <a:endParaRPr lang="en-IN" sz="1800" dirty="0"/>
          </a:p>
          <a:p>
            <a:pPr algn="just">
              <a:buFont typeface="Wingdings" panose="05000000000000000000" pitchFamily="2" charset="2"/>
              <a:buChar char="Ø"/>
            </a:pPr>
            <a:r>
              <a:rPr lang="en-IN" sz="1800" dirty="0"/>
              <a:t>In java, abstraction is achieved by </a:t>
            </a:r>
            <a:r>
              <a:rPr lang="en-IN" sz="1800" dirty="0">
                <a:hlinkClick r:id="rId2"/>
              </a:rPr>
              <a:t>interfaces</a:t>
            </a:r>
            <a:r>
              <a:rPr lang="en-IN" sz="1800" dirty="0"/>
              <a:t> </a:t>
            </a:r>
          </a:p>
          <a:p>
            <a:pPr marL="76200" indent="0" algn="just">
              <a:buNone/>
            </a:pPr>
            <a:r>
              <a:rPr lang="en-IN" sz="1800" dirty="0"/>
              <a:t>       and </a:t>
            </a:r>
            <a:r>
              <a:rPr lang="en-IN" sz="1800" dirty="0">
                <a:hlinkClick r:id="rId3"/>
              </a:rPr>
              <a:t>abstract classes</a:t>
            </a:r>
            <a:r>
              <a:rPr lang="en-IN" sz="1800" dirty="0"/>
              <a: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
        <p:nvSpPr>
          <p:cNvPr id="5" name="AutoShape 2" descr="Encapsulation in Java OOPs Concep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descr="Image result for abstraction oops"/>
          <p:cNvPicPr/>
          <p:nvPr/>
        </p:nvPicPr>
        <p:blipFill>
          <a:blip r:embed="rId4"/>
          <a:srcRect/>
          <a:stretch>
            <a:fillRect/>
          </a:stretch>
        </p:blipFill>
        <p:spPr bwMode="auto">
          <a:xfrm>
            <a:off x="5796136" y="2715766"/>
            <a:ext cx="3042915" cy="2427734"/>
          </a:xfrm>
          <a:prstGeom prst="rect">
            <a:avLst/>
          </a:prstGeom>
          <a:noFill/>
        </p:spPr>
      </p:pic>
    </p:spTree>
    <p:extLst>
      <p:ext uri="{BB962C8B-B14F-4D97-AF65-F5344CB8AC3E}">
        <p14:creationId xmlns:p14="http://schemas.microsoft.com/office/powerpoint/2010/main" val="3006457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504056"/>
          </a:xfrm>
        </p:spPr>
        <p:txBody>
          <a:bodyPr/>
          <a:lstStyle/>
          <a:p>
            <a:r>
              <a:rPr lang="en-IN" dirty="0"/>
              <a:t>ABSTRACTION VS ENCAPSULATION</a:t>
            </a:r>
          </a:p>
        </p:txBody>
      </p:sp>
      <p:sp>
        <p:nvSpPr>
          <p:cNvPr id="3" name="Text Placeholder 2"/>
          <p:cNvSpPr>
            <a:spLocks noGrp="1"/>
          </p:cNvSpPr>
          <p:nvPr>
            <p:ph type="body" idx="1"/>
          </p:nvPr>
        </p:nvSpPr>
        <p:spPr>
          <a:xfrm>
            <a:off x="323528" y="555526"/>
            <a:ext cx="8640960" cy="4464496"/>
          </a:xfrm>
        </p:spPr>
        <p:txBody>
          <a:bodyPr/>
          <a:lstStyle/>
          <a:p>
            <a:pPr marL="76200" indent="0">
              <a:buNone/>
            </a:pPr>
            <a:endParaRPr lang="en-IN"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
        <p:nvSpPr>
          <p:cNvPr id="5" name="AutoShape 2" descr="Encapsulation in Java OOPs Concep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915566"/>
            <a:ext cx="7416824"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3466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body" idx="1"/>
          </p:nvPr>
        </p:nvSpPr>
        <p:spPr>
          <a:xfrm>
            <a:off x="251520" y="843558"/>
            <a:ext cx="4752528" cy="4104456"/>
          </a:xfrm>
          <a:prstGeom prst="rect">
            <a:avLst/>
          </a:prstGeom>
        </p:spPr>
        <p:txBody>
          <a:bodyPr spcFirstLastPara="1" wrap="square" lIns="0" tIns="0" rIns="0" bIns="0" anchor="t" anchorCtr="0">
            <a:noAutofit/>
          </a:bodyPr>
          <a:lstStyle/>
          <a:p>
            <a:pPr marL="361950" indent="-285750" algn="just">
              <a:buFont typeface="Wingdings" panose="05000000000000000000" pitchFamily="2" charset="2"/>
              <a:buChar char="§"/>
            </a:pPr>
            <a:r>
              <a:rPr lang="en-IN" sz="1800" b="1" dirty="0"/>
              <a:t>Object</a:t>
            </a:r>
            <a:r>
              <a:rPr lang="en-IN" sz="1800" dirty="0"/>
              <a:t> means a real-world entity such as a pen, chair,  table, computer, watch, </a:t>
            </a:r>
            <a:r>
              <a:rPr lang="en-IN" sz="1800" dirty="0" err="1"/>
              <a:t>etc</a:t>
            </a:r>
            <a:endParaRPr lang="en-IN" sz="1800" dirty="0"/>
          </a:p>
          <a:p>
            <a:pPr marL="361950" indent="-285750" algn="just">
              <a:buFont typeface="Wingdings" panose="05000000000000000000" pitchFamily="2" charset="2"/>
              <a:buChar char="§"/>
            </a:pPr>
            <a:r>
              <a:rPr lang="en-IN" sz="1800" b="1" dirty="0"/>
              <a:t>Object-Oriented Programming</a:t>
            </a:r>
            <a:r>
              <a:rPr lang="en-IN" sz="1800" dirty="0"/>
              <a:t> is a methodology or paradigm to design a program using classes and objects</a:t>
            </a:r>
          </a:p>
          <a:p>
            <a:pPr marL="361950" indent="-285750" algn="just">
              <a:buFont typeface="Wingdings" panose="05000000000000000000" pitchFamily="2" charset="2"/>
              <a:buChar char="§"/>
            </a:pPr>
            <a:r>
              <a:rPr lang="en-IN" sz="1800" dirty="0"/>
              <a:t>The main aim of object-oriented programming is to implement real-world entities</a:t>
            </a:r>
          </a:p>
          <a:p>
            <a:pPr marL="285750" indent="-285750" algn="just">
              <a:buFont typeface="Wingdings" panose="05000000000000000000" pitchFamily="2" charset="2"/>
              <a:buChar char="Ø"/>
            </a:pPr>
            <a:endParaRPr sz="1800" dirty="0"/>
          </a:p>
        </p:txBody>
      </p:sp>
      <p:sp>
        <p:nvSpPr>
          <p:cNvPr id="119" name="Google Shape;119;p19"/>
          <p:cNvSpPr txBox="1">
            <a:spLocks noGrp="1"/>
          </p:cNvSpPr>
          <p:nvPr>
            <p:ph type="title"/>
          </p:nvPr>
        </p:nvSpPr>
        <p:spPr>
          <a:xfrm>
            <a:off x="395536" y="123478"/>
            <a:ext cx="7710639" cy="432048"/>
          </a:xfrm>
          <a:prstGeom prst="rect">
            <a:avLst/>
          </a:prstGeom>
        </p:spPr>
        <p:txBody>
          <a:bodyPr spcFirstLastPara="1" wrap="square" lIns="0" tIns="0" rIns="0" bIns="0" anchor="b" anchorCtr="0">
            <a:noAutofit/>
          </a:bodyPr>
          <a:lstStyle/>
          <a:p>
            <a:pPr lvl="0"/>
            <a:r>
              <a:rPr lang="en-IN" dirty="0"/>
              <a:t>Basic Object Oriented concepts</a:t>
            </a:r>
            <a:endParaRPr dirty="0"/>
          </a:p>
        </p:txBody>
      </p:sp>
      <p:sp>
        <p:nvSpPr>
          <p:cNvPr id="120" name="Google Shape;120;p19"/>
          <p:cNvSpPr txBox="1">
            <a:spLocks noGrp="1"/>
          </p:cNvSpPr>
          <p:nvPr>
            <p:ph type="body" idx="2"/>
          </p:nvPr>
        </p:nvSpPr>
        <p:spPr>
          <a:xfrm>
            <a:off x="4932040" y="843558"/>
            <a:ext cx="4032448" cy="4104456"/>
          </a:xfrm>
          <a:prstGeom prst="rect">
            <a:avLst/>
          </a:prstGeom>
        </p:spPr>
        <p:txBody>
          <a:bodyPr spcFirstLastPara="1" wrap="square" lIns="0" tIns="0" rIns="0" bIns="0" anchor="t" anchorCtr="0">
            <a:noAutofit/>
          </a:bodyPr>
          <a:lstStyle/>
          <a:p>
            <a:pPr marL="0" indent="0">
              <a:buNone/>
            </a:pPr>
            <a:endParaRPr lang="en-IN" sz="1800" dirty="0"/>
          </a:p>
          <a:p>
            <a:pPr marL="0" lvl="0" indent="0" algn="l" rtl="0">
              <a:spcBef>
                <a:spcPts val="600"/>
              </a:spcBef>
              <a:spcAft>
                <a:spcPts val="0"/>
              </a:spcAft>
              <a:buNone/>
            </a:pPr>
            <a:endParaRPr dirty="0"/>
          </a:p>
        </p:txBody>
      </p:sp>
      <p:sp>
        <p:nvSpPr>
          <p:cNvPr id="121" name="Google Shape;121;p19"/>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699542"/>
            <a:ext cx="3744416"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3195134"/>
      </p:ext>
    </p:extLst>
  </p:cSld>
  <p:clrMapOvr>
    <a:masterClrMapping/>
  </p:clrMapOvr>
  <p:transition advTm="6462">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504056"/>
          </a:xfrm>
        </p:spPr>
        <p:txBody>
          <a:bodyPr/>
          <a:lstStyle/>
          <a:p>
            <a:r>
              <a:rPr lang="en-IN" dirty="0"/>
              <a:t>Basic Object Oriented concepts</a:t>
            </a:r>
          </a:p>
        </p:txBody>
      </p:sp>
      <p:sp>
        <p:nvSpPr>
          <p:cNvPr id="3" name="Text Placeholder 2"/>
          <p:cNvSpPr>
            <a:spLocks noGrp="1"/>
          </p:cNvSpPr>
          <p:nvPr>
            <p:ph type="body" idx="1"/>
          </p:nvPr>
        </p:nvSpPr>
        <p:spPr>
          <a:xfrm>
            <a:off x="323528" y="555526"/>
            <a:ext cx="8712968" cy="4536504"/>
          </a:xfrm>
        </p:spPr>
        <p:txBody>
          <a:bodyPr/>
          <a:lstStyle/>
          <a:p>
            <a:pPr marL="76200" indent="0">
              <a:buNone/>
            </a:pPr>
            <a:r>
              <a:rPr lang="en-IN" sz="2000" b="1" u="sng" dirty="0"/>
              <a:t>POLYMORPHISM</a:t>
            </a:r>
          </a:p>
          <a:p>
            <a:pPr>
              <a:buFont typeface="Wingdings" panose="05000000000000000000" pitchFamily="2" charset="2"/>
              <a:buChar char="Ø"/>
            </a:pPr>
            <a:r>
              <a:rPr lang="en-IN" sz="1800" dirty="0"/>
              <a:t>The word polymorphism means having many forms. </a:t>
            </a:r>
            <a:r>
              <a:rPr lang="en-IN" sz="1800" b="1" dirty="0">
                <a:solidFill>
                  <a:srgbClr val="FF0000"/>
                </a:solidFill>
              </a:rPr>
              <a:t>Poly means many and morph means form; which means objects can take many different forms </a:t>
            </a:r>
            <a:r>
              <a:rPr lang="en-IN" sz="1800" dirty="0"/>
              <a:t>. </a:t>
            </a:r>
          </a:p>
          <a:p>
            <a:pPr marL="76200" indent="0">
              <a:buNone/>
            </a:pPr>
            <a:endParaRPr lang="en-IN" sz="1800" dirty="0"/>
          </a:p>
          <a:p>
            <a:pPr algn="just">
              <a:buFont typeface="Wingdings" panose="05000000000000000000" pitchFamily="2" charset="2"/>
              <a:buChar char="Ø"/>
            </a:pPr>
            <a:r>
              <a:rPr lang="en-IN" sz="1800" dirty="0"/>
              <a:t>Suppose if you are in class room that time you behave like a student, when you are in market at that time you behave like a customer, when you at your home at that time you behave like a son or daughter, Here one person present in different-different </a:t>
            </a:r>
            <a:r>
              <a:rPr lang="en-IN" sz="1800" dirty="0" err="1"/>
              <a:t>behaviors</a:t>
            </a:r>
            <a:r>
              <a:rPr lang="en-IN" sz="1800" dirty="0"/>
              <a:t>.</a:t>
            </a:r>
          </a:p>
          <a:p>
            <a:pPr marL="76200" indent="0" algn="just">
              <a:buNone/>
            </a:pPr>
            <a:endParaRPr lang="en-IN" sz="1800" dirty="0"/>
          </a:p>
          <a:p>
            <a:pPr algn="just">
              <a:buFont typeface="Wingdings" panose="05000000000000000000" pitchFamily="2" charset="2"/>
              <a:buChar char="Ø"/>
            </a:pPr>
            <a:r>
              <a:rPr lang="en-IN" sz="1800" dirty="0"/>
              <a:t>An operation may exhibit different behaviours in different instances. The behavior depends upon the types of data used in  the operation.</a:t>
            </a:r>
            <a:endParaRPr lang="en-IN" sz="1800" b="1" u="sng"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5" name="AutoShape 2" descr="Encapsulation in Java OOPs Concep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920576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504056"/>
          </a:xfrm>
        </p:spPr>
        <p:txBody>
          <a:bodyPr/>
          <a:lstStyle/>
          <a:p>
            <a:r>
              <a:rPr lang="en-IN" dirty="0"/>
              <a:t>Basic Object Oriented concepts</a:t>
            </a:r>
          </a:p>
        </p:txBody>
      </p:sp>
      <p:sp>
        <p:nvSpPr>
          <p:cNvPr id="3" name="Text Placeholder 2"/>
          <p:cNvSpPr>
            <a:spLocks noGrp="1"/>
          </p:cNvSpPr>
          <p:nvPr>
            <p:ph type="body" idx="1"/>
          </p:nvPr>
        </p:nvSpPr>
        <p:spPr>
          <a:xfrm>
            <a:off x="323528" y="555526"/>
            <a:ext cx="8712968" cy="4536504"/>
          </a:xfrm>
        </p:spPr>
        <p:txBody>
          <a:bodyPr/>
          <a:lstStyle/>
          <a:p>
            <a:pPr marL="76200" indent="0">
              <a:buNone/>
            </a:pPr>
            <a:r>
              <a:rPr lang="en-IN" sz="2000" b="1" u="sng" dirty="0"/>
              <a:t>POLYMORPHISM</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
        <p:nvSpPr>
          <p:cNvPr id="5" name="AutoShape 2" descr="Encapsulation in Java OOPs Concep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419622"/>
            <a:ext cx="5904656" cy="35341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7011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504056"/>
          </a:xfrm>
        </p:spPr>
        <p:txBody>
          <a:bodyPr/>
          <a:lstStyle/>
          <a:p>
            <a:r>
              <a:rPr lang="en-IN" dirty="0"/>
              <a:t>Basic Object Oriented concepts</a:t>
            </a:r>
          </a:p>
        </p:txBody>
      </p:sp>
      <p:sp>
        <p:nvSpPr>
          <p:cNvPr id="3" name="Text Placeholder 2"/>
          <p:cNvSpPr>
            <a:spLocks noGrp="1"/>
          </p:cNvSpPr>
          <p:nvPr>
            <p:ph type="body" idx="1"/>
          </p:nvPr>
        </p:nvSpPr>
        <p:spPr>
          <a:xfrm>
            <a:off x="323528" y="555526"/>
            <a:ext cx="8712968" cy="4536504"/>
          </a:xfrm>
        </p:spPr>
        <p:txBody>
          <a:bodyPr/>
          <a:lstStyle/>
          <a:p>
            <a:pPr marL="76200" indent="0">
              <a:buNone/>
            </a:pPr>
            <a:r>
              <a:rPr lang="en-IN" sz="2000" b="1" u="sng" dirty="0"/>
              <a:t>POLYMORPHISM</a:t>
            </a:r>
          </a:p>
          <a:p>
            <a:pPr marL="76200" indent="0">
              <a:buNone/>
            </a:pPr>
            <a:r>
              <a:rPr lang="en-IN" sz="2000" dirty="0"/>
              <a:t>An operation may exhibit different behaviours in different instances. The </a:t>
            </a:r>
            <a:r>
              <a:rPr lang="en-IN" sz="2000" dirty="0" err="1"/>
              <a:t>behavior</a:t>
            </a:r>
            <a:r>
              <a:rPr lang="en-IN" sz="2000" dirty="0"/>
              <a:t> depends upon the types of data used in  the operation.</a:t>
            </a:r>
            <a:endParaRPr lang="en-IN" sz="2000" b="1" u="sng" dirty="0"/>
          </a:p>
          <a:p>
            <a:pPr marL="76200" indent="0">
              <a:buNone/>
            </a:pPr>
            <a:endParaRPr lang="en-IN" sz="2000" b="1" u="sng"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
        <p:nvSpPr>
          <p:cNvPr id="5" name="AutoShape 2" descr="Encapsulation in Java OOPs Concep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146" name="Picture 2" descr="https://www.w3schools.in/wp-content/uploads/2016/12/Polymorphi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2067694"/>
            <a:ext cx="4320480" cy="324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418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504056"/>
          </a:xfrm>
        </p:spPr>
        <p:txBody>
          <a:bodyPr/>
          <a:lstStyle/>
          <a:p>
            <a:r>
              <a:rPr lang="en-IN" dirty="0"/>
              <a:t>Basic Object Oriented concepts</a:t>
            </a:r>
          </a:p>
        </p:txBody>
      </p:sp>
      <p:sp>
        <p:nvSpPr>
          <p:cNvPr id="3" name="Text Placeholder 2"/>
          <p:cNvSpPr>
            <a:spLocks noGrp="1"/>
          </p:cNvSpPr>
          <p:nvPr>
            <p:ph type="body" idx="1"/>
          </p:nvPr>
        </p:nvSpPr>
        <p:spPr>
          <a:xfrm>
            <a:off x="323528" y="555526"/>
            <a:ext cx="8712968" cy="4536504"/>
          </a:xfrm>
        </p:spPr>
        <p:txBody>
          <a:bodyPr/>
          <a:lstStyle/>
          <a:p>
            <a:pPr>
              <a:buFont typeface="Wingdings" panose="05000000000000000000" pitchFamily="2" charset="2"/>
              <a:buChar char="Ø"/>
            </a:pPr>
            <a:r>
              <a:rPr lang="en-IN" b="1" u="sng" dirty="0"/>
              <a:t>How to achieve Polymorphism in Java ?</a:t>
            </a:r>
          </a:p>
          <a:p>
            <a:pPr algn="just">
              <a:buFont typeface="Wingdings" panose="05000000000000000000" pitchFamily="2" charset="2"/>
              <a:buChar char="Ø"/>
            </a:pPr>
            <a:r>
              <a:rPr lang="en-IN" sz="2000" dirty="0"/>
              <a:t>In java programming the Polymorphism principal is implemented with </a:t>
            </a:r>
            <a:r>
              <a:rPr lang="en-IN" sz="2000" dirty="0">
                <a:highlight>
                  <a:srgbClr val="FFFF00"/>
                </a:highlight>
              </a:rPr>
              <a:t>method overriding concept of java</a:t>
            </a:r>
            <a:r>
              <a:rPr lang="en-IN" sz="2000" dirty="0"/>
              <a:t>.</a:t>
            </a:r>
          </a:p>
          <a:p>
            <a:pPr algn="just">
              <a:buFont typeface="Wingdings" panose="05000000000000000000" pitchFamily="2" charset="2"/>
              <a:buChar char="Ø"/>
            </a:pPr>
            <a:r>
              <a:rPr lang="en-IN" sz="2000" dirty="0"/>
              <a:t>Polymorphism principal is divided into two sub principal they are:</a:t>
            </a:r>
          </a:p>
          <a:p>
            <a:pPr algn="just">
              <a:buFont typeface="Wingdings" panose="05000000000000000000" pitchFamily="2" charset="2"/>
              <a:buChar char="Ø"/>
            </a:pPr>
            <a:r>
              <a:rPr lang="en-IN" sz="2000" dirty="0">
                <a:solidFill>
                  <a:srgbClr val="0070C0"/>
                </a:solidFill>
              </a:rPr>
              <a:t>Static or Compile time polymorphism</a:t>
            </a:r>
          </a:p>
          <a:p>
            <a:pPr algn="just">
              <a:buFont typeface="Wingdings" panose="05000000000000000000" pitchFamily="2" charset="2"/>
              <a:buChar char="Ø"/>
            </a:pPr>
            <a:r>
              <a:rPr lang="en-IN" sz="2000" dirty="0">
                <a:solidFill>
                  <a:srgbClr val="0070C0"/>
                </a:solidFill>
              </a:rPr>
              <a:t>Dynamic or Runtime polymorphism</a:t>
            </a:r>
          </a:p>
          <a:p>
            <a:pPr algn="just">
              <a:buFont typeface="Wingdings" panose="05000000000000000000" pitchFamily="2" charset="2"/>
              <a:buChar char="Ø"/>
            </a:pPr>
            <a:r>
              <a:rPr lang="en-IN" sz="2000" dirty="0"/>
              <a:t>Static polymorphism in Java is achieved by </a:t>
            </a:r>
            <a:r>
              <a:rPr lang="en-IN" sz="2000" dirty="0">
                <a:solidFill>
                  <a:srgbClr val="0070C0"/>
                </a:solidFill>
              </a:rPr>
              <a:t>method overloading </a:t>
            </a:r>
            <a:r>
              <a:rPr lang="en-IN" sz="2000" dirty="0"/>
              <a:t>and Dynamic polymorphism in Java is achieved by </a:t>
            </a:r>
            <a:r>
              <a:rPr lang="en-IN" sz="2000" dirty="0">
                <a:solidFill>
                  <a:srgbClr val="0070C0"/>
                </a:solidFill>
              </a:rPr>
              <a:t>method overriding.</a:t>
            </a:r>
          </a:p>
          <a:p>
            <a:pPr algn="just"/>
            <a:endParaRPr lang="en-IN" sz="20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
        <p:nvSpPr>
          <p:cNvPr id="5" name="AutoShape 2" descr="Encapsulation in Java OOPs Concep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29651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504056"/>
          </a:xfrm>
        </p:spPr>
        <p:txBody>
          <a:bodyPr/>
          <a:lstStyle/>
          <a:p>
            <a:r>
              <a:rPr lang="en-IN" dirty="0"/>
              <a:t>Basic Object Oriented concepts</a:t>
            </a:r>
          </a:p>
        </p:txBody>
      </p:sp>
      <p:sp>
        <p:nvSpPr>
          <p:cNvPr id="3" name="Text Placeholder 2"/>
          <p:cNvSpPr>
            <a:spLocks noGrp="1"/>
          </p:cNvSpPr>
          <p:nvPr>
            <p:ph type="body" idx="1"/>
          </p:nvPr>
        </p:nvSpPr>
        <p:spPr>
          <a:xfrm>
            <a:off x="323528" y="555526"/>
            <a:ext cx="8712968" cy="4536504"/>
          </a:xfrm>
        </p:spPr>
        <p:txBody>
          <a:bodyPr/>
          <a:lstStyle/>
          <a:p>
            <a:pPr marL="76200" indent="0" algn="just">
              <a:buNone/>
            </a:pPr>
            <a:endParaRPr lang="en-IN" sz="20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
        <p:nvSpPr>
          <p:cNvPr id="5" name="AutoShape 2" descr="Encapsulation in Java OOPs Concep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170" name="Picture 2" descr="https://www.learntek.org/blog/wp-content/uploads/2018/12/poly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699542"/>
            <a:ext cx="6624736"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82822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504056"/>
          </a:xfrm>
        </p:spPr>
        <p:txBody>
          <a:bodyPr/>
          <a:lstStyle/>
          <a:p>
            <a:r>
              <a:rPr lang="en-IN" dirty="0"/>
              <a:t>Basic Object Oriented concepts</a:t>
            </a:r>
          </a:p>
        </p:txBody>
      </p:sp>
      <p:sp>
        <p:nvSpPr>
          <p:cNvPr id="3" name="Text Placeholder 2"/>
          <p:cNvSpPr>
            <a:spLocks noGrp="1"/>
          </p:cNvSpPr>
          <p:nvPr>
            <p:ph type="body" idx="1"/>
          </p:nvPr>
        </p:nvSpPr>
        <p:spPr>
          <a:xfrm>
            <a:off x="323528" y="555526"/>
            <a:ext cx="8712968" cy="4536504"/>
          </a:xfrm>
        </p:spPr>
        <p:txBody>
          <a:bodyPr/>
          <a:lstStyle/>
          <a:p>
            <a:pPr algn="just">
              <a:buFont typeface="Wingdings" panose="05000000000000000000" pitchFamily="2" charset="2"/>
              <a:buChar char="§"/>
            </a:pPr>
            <a:r>
              <a:rPr lang="en-US" sz="1600" dirty="0"/>
              <a:t>Method overloading allows methods that perform similar or closely related functions to be accessed through a common name. Method overloading allows you to define three methods with the same name and different types of parameters to handle the array of operations.</a:t>
            </a:r>
          </a:p>
          <a:p>
            <a:pPr algn="just">
              <a:buFont typeface="Wingdings" panose="05000000000000000000" pitchFamily="2" charset="2"/>
              <a:buChar char="§"/>
            </a:pPr>
            <a:r>
              <a:rPr lang="en-US" sz="1600" dirty="0"/>
              <a:t>Method overriding allows a sub class to use all the general definitions that a super class provides and add specialized definitions through overridden methods.</a:t>
            </a:r>
          </a:p>
          <a:p>
            <a:pPr algn="just">
              <a:buFont typeface="Wingdings" panose="05000000000000000000" pitchFamily="2" charset="2"/>
              <a:buChar char="§"/>
            </a:pPr>
            <a:r>
              <a:rPr lang="en-US" sz="1600" dirty="0"/>
              <a:t>Method overriding works together with inheritance to enable code reuse of existing classes without the need for re-compilation.</a:t>
            </a:r>
          </a:p>
          <a:p>
            <a:pPr algn="just">
              <a:buFont typeface="Wingdings" panose="05000000000000000000" pitchFamily="2" charset="2"/>
              <a:buChar char="§"/>
            </a:pPr>
            <a:r>
              <a:rPr lang="en-IN" sz="1600" dirty="0"/>
              <a:t>It helps the programmer to reuse the codes.</a:t>
            </a:r>
            <a:endParaRPr lang="en-US" sz="1600" dirty="0"/>
          </a:p>
          <a:p>
            <a:pPr algn="just">
              <a:buFont typeface="Wingdings" panose="05000000000000000000" pitchFamily="2" charset="2"/>
              <a:buChar char="§"/>
            </a:pPr>
            <a:endParaRPr lang="en-IN" sz="16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
        <p:nvSpPr>
          <p:cNvPr id="5" name="AutoShape 2" descr="Encapsulation in Java OOPs Concep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6932081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504056"/>
          </a:xfrm>
        </p:spPr>
        <p:txBody>
          <a:bodyPr/>
          <a:lstStyle/>
          <a:p>
            <a:r>
              <a:rPr lang="en-IN" dirty="0"/>
              <a:t>Basic Object Oriented concepts </a:t>
            </a:r>
          </a:p>
        </p:txBody>
      </p:sp>
      <p:sp>
        <p:nvSpPr>
          <p:cNvPr id="3" name="Text Placeholder 2"/>
          <p:cNvSpPr>
            <a:spLocks noGrp="1"/>
          </p:cNvSpPr>
          <p:nvPr>
            <p:ph type="body" idx="1"/>
          </p:nvPr>
        </p:nvSpPr>
        <p:spPr>
          <a:xfrm>
            <a:off x="323528" y="555526"/>
            <a:ext cx="8712968" cy="4536504"/>
          </a:xfrm>
        </p:spPr>
        <p:txBody>
          <a:bodyPr/>
          <a:lstStyle/>
          <a:p>
            <a:pPr marL="76200" indent="0" algn="just">
              <a:buNone/>
            </a:pPr>
            <a:endParaRPr lang="en-IN" sz="16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
        <p:nvSpPr>
          <p:cNvPr id="5" name="AutoShape 2" descr="Encapsulation in Java OOPs Concep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194" name="Picture 2" descr="Java: OOPS Concepts | Facing Issues On 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699541"/>
            <a:ext cx="7928049" cy="4032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3782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504056"/>
          </a:xfrm>
        </p:spPr>
        <p:txBody>
          <a:bodyPr/>
          <a:lstStyle/>
          <a:p>
            <a:pPr marL="76200" indent="0"/>
            <a:r>
              <a:rPr lang="en-US" b="1" dirty="0"/>
              <a:t>Benefits of OOD</a:t>
            </a:r>
            <a:endParaRPr lang="en-IN" dirty="0"/>
          </a:p>
        </p:txBody>
      </p:sp>
      <p:sp>
        <p:nvSpPr>
          <p:cNvPr id="3" name="Text Placeholder 2"/>
          <p:cNvSpPr>
            <a:spLocks noGrp="1"/>
          </p:cNvSpPr>
          <p:nvPr>
            <p:ph type="body" idx="1"/>
          </p:nvPr>
        </p:nvSpPr>
        <p:spPr>
          <a:xfrm>
            <a:off x="323528" y="555526"/>
            <a:ext cx="8712968" cy="4536504"/>
          </a:xfrm>
        </p:spPr>
        <p:txBody>
          <a:bodyPr/>
          <a:lstStyle/>
          <a:p>
            <a:pPr lvl="0">
              <a:buFont typeface="Wingdings" panose="05000000000000000000" pitchFamily="2" charset="2"/>
              <a:buChar char="§"/>
            </a:pPr>
            <a:r>
              <a:rPr lang="en-US" sz="1600" dirty="0"/>
              <a:t>User can create new user defined data type by making class. </a:t>
            </a:r>
            <a:endParaRPr lang="en-IN" sz="1600" dirty="0"/>
          </a:p>
          <a:p>
            <a:pPr lvl="0">
              <a:buFont typeface="Wingdings" panose="05000000000000000000" pitchFamily="2" charset="2"/>
              <a:buChar char="§"/>
            </a:pPr>
            <a:r>
              <a:rPr lang="en-US" sz="1600" dirty="0"/>
              <a:t>Data can be encapsulated from outside world . </a:t>
            </a:r>
            <a:endParaRPr lang="en-IN" sz="1600" dirty="0"/>
          </a:p>
          <a:p>
            <a:pPr lvl="0">
              <a:buFont typeface="Wingdings" panose="05000000000000000000" pitchFamily="2" charset="2"/>
              <a:buChar char="§"/>
            </a:pPr>
            <a:r>
              <a:rPr lang="en-US" sz="1600" dirty="0"/>
              <a:t>By using polymorphism, same functions or operators can be used for multitasking.</a:t>
            </a:r>
            <a:endParaRPr lang="en-IN" sz="1600" dirty="0"/>
          </a:p>
          <a:p>
            <a:pPr lvl="0">
              <a:buFont typeface="Wingdings" panose="05000000000000000000" pitchFamily="2" charset="2"/>
              <a:buChar char="§"/>
            </a:pPr>
            <a:r>
              <a:rPr lang="en-US" sz="1600" dirty="0"/>
              <a:t>Object oriented system can be easily upgrade from small system to large system. </a:t>
            </a:r>
            <a:endParaRPr lang="en-IN" sz="1600" dirty="0"/>
          </a:p>
          <a:p>
            <a:pPr lvl="0">
              <a:buFont typeface="Wingdings" panose="05000000000000000000" pitchFamily="2" charset="2"/>
              <a:buChar char="§"/>
            </a:pPr>
            <a:r>
              <a:rPr lang="en-US" sz="1600" dirty="0"/>
              <a:t>Software complexity can be easily managed. </a:t>
            </a:r>
            <a:endParaRPr lang="en-IN" sz="1600" dirty="0"/>
          </a:p>
          <a:p>
            <a:pPr lvl="0">
              <a:buFont typeface="Wingdings" panose="05000000000000000000" pitchFamily="2" charset="2"/>
              <a:buChar char="§"/>
            </a:pPr>
            <a:r>
              <a:rPr lang="en-US" sz="1600" dirty="0"/>
              <a:t>Maintenances cost is less. </a:t>
            </a:r>
          </a:p>
          <a:p>
            <a:pPr>
              <a:buFont typeface="Wingdings" panose="05000000000000000000" pitchFamily="2" charset="2"/>
              <a:buChar char="§"/>
            </a:pPr>
            <a:r>
              <a:rPr lang="en-IN" sz="1600" dirty="0"/>
              <a:t>Code reuse by the use of predeveloped class libraries.</a:t>
            </a:r>
          </a:p>
          <a:p>
            <a:pPr>
              <a:buFont typeface="Wingdings" panose="05000000000000000000" pitchFamily="2" charset="2"/>
              <a:buChar char="§"/>
            </a:pPr>
            <a:r>
              <a:rPr lang="en-IN" sz="1600" dirty="0"/>
              <a:t>Code reuse due to inheritance</a:t>
            </a:r>
          </a:p>
          <a:p>
            <a:pPr>
              <a:buFont typeface="Wingdings" panose="05000000000000000000" pitchFamily="2" charset="2"/>
              <a:buChar char="§"/>
            </a:pPr>
            <a:r>
              <a:rPr lang="en-IN" sz="1600" dirty="0"/>
              <a:t>Simpler and more intuitive abstraction, i.e., better management of inherent problem and code complexity</a:t>
            </a:r>
          </a:p>
          <a:p>
            <a:pPr>
              <a:buFont typeface="Wingdings" panose="05000000000000000000" pitchFamily="2" charset="2"/>
              <a:buChar char="§"/>
            </a:pPr>
            <a:r>
              <a:rPr lang="en-IN" sz="1600" dirty="0"/>
              <a:t>Better problem decomposition.</a:t>
            </a:r>
          </a:p>
          <a:p>
            <a:endParaRPr lang="en-IN" sz="20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
        <p:nvSpPr>
          <p:cNvPr id="5" name="AutoShape 2" descr="Encapsulation in Java OOPs Concep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64795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504056"/>
          </a:xfrm>
        </p:spPr>
        <p:txBody>
          <a:bodyPr/>
          <a:lstStyle/>
          <a:p>
            <a:pPr marL="76200" indent="0"/>
            <a:r>
              <a:rPr lang="en-US" b="1" dirty="0"/>
              <a:t>Disadvantages of  OOD </a:t>
            </a:r>
            <a:endParaRPr lang="en-IN" dirty="0"/>
          </a:p>
        </p:txBody>
      </p:sp>
      <p:sp>
        <p:nvSpPr>
          <p:cNvPr id="3" name="Text Placeholder 2"/>
          <p:cNvSpPr>
            <a:spLocks noGrp="1"/>
          </p:cNvSpPr>
          <p:nvPr>
            <p:ph type="body" idx="1"/>
          </p:nvPr>
        </p:nvSpPr>
        <p:spPr>
          <a:xfrm>
            <a:off x="323528" y="555526"/>
            <a:ext cx="8712968" cy="4536504"/>
          </a:xfrm>
        </p:spPr>
        <p:txBody>
          <a:bodyPr/>
          <a:lstStyle/>
          <a:p>
            <a:pPr algn="just">
              <a:buFont typeface="Wingdings" panose="05000000000000000000" pitchFamily="2" charset="2"/>
              <a:buChar char="§"/>
            </a:pPr>
            <a:r>
              <a:rPr lang="en-IN" sz="1600" dirty="0"/>
              <a:t>The principles of abstraction, data hiding, inheritance, etc. do incur run time overhead due to the additional code that gets generated on account of these features. </a:t>
            </a:r>
            <a:r>
              <a:rPr lang="en-IN" sz="1600" dirty="0">
                <a:highlight>
                  <a:srgbClr val="FFFF00"/>
                </a:highlight>
              </a:rPr>
              <a:t>This causes an project-oriented program to run a little slower than an equivalent procedural program.</a:t>
            </a:r>
          </a:p>
          <a:p>
            <a:pPr algn="just">
              <a:buFont typeface="Wingdings" panose="05000000000000000000" pitchFamily="2" charset="2"/>
              <a:buChar char="§"/>
            </a:pPr>
            <a:endParaRPr lang="en-US" sz="1600" b="1" dirty="0"/>
          </a:p>
          <a:p>
            <a:pPr>
              <a:buFont typeface="Wingdings" panose="05000000000000000000" pitchFamily="2" charset="2"/>
              <a:buChar char="§"/>
            </a:pPr>
            <a:r>
              <a:rPr lang="en-IN" sz="1600" dirty="0"/>
              <a:t>An </a:t>
            </a:r>
            <a:r>
              <a:rPr lang="en-IN" sz="1600" dirty="0">
                <a:highlight>
                  <a:srgbClr val="FFFF00"/>
                </a:highlight>
              </a:rPr>
              <a:t>important consequence of object-orientation is that the data that is centralised </a:t>
            </a:r>
            <a:r>
              <a:rPr lang="en-IN" sz="1600" dirty="0"/>
              <a:t>in a procedural implementation, gets scattered across various objects in an object-oriented implementation. Therefore, the spatial locality of data becomes weak and this leads to higher cache miss ratios and consequently to larger memory access times. This finally shows up as increased program run time.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
        <p:nvSpPr>
          <p:cNvPr id="5" name="AutoShape 2" descr="Encapsulation in Java OOPs Concep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789365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5486"/>
            <a:ext cx="7638631" cy="216024"/>
          </a:xfrm>
        </p:spPr>
        <p:txBody>
          <a:bodyPr/>
          <a:lstStyle/>
          <a:p>
            <a:r>
              <a:rPr lang="en-US" dirty="0"/>
              <a:t>Summary</a:t>
            </a:r>
            <a:endParaRPr lang="en-IN" dirty="0"/>
          </a:p>
        </p:txBody>
      </p:sp>
      <p:sp>
        <p:nvSpPr>
          <p:cNvPr id="3" name="Text Placeholder 2"/>
          <p:cNvSpPr>
            <a:spLocks noGrp="1"/>
          </p:cNvSpPr>
          <p:nvPr>
            <p:ph type="body" idx="1"/>
          </p:nvPr>
        </p:nvSpPr>
        <p:spPr>
          <a:xfrm>
            <a:off x="539552" y="555526"/>
            <a:ext cx="8064896" cy="4464496"/>
          </a:xfrm>
        </p:spPr>
        <p:txBody>
          <a:bodyPr/>
          <a:lstStyle/>
          <a:p>
            <a:pPr algn="just">
              <a:buFont typeface="Arial" panose="020B0604020202020204" pitchFamily="34" charset="0"/>
              <a:buChar char="•"/>
            </a:pPr>
            <a:r>
              <a:rPr lang="en-IN" sz="1800" b="1" dirty="0"/>
              <a:t>Object</a:t>
            </a:r>
            <a:r>
              <a:rPr lang="en-IN" sz="1800" dirty="0"/>
              <a:t> means a real-world entity such as a pen, chair, table, computer, watch, etc. </a:t>
            </a:r>
          </a:p>
          <a:p>
            <a:pPr algn="just">
              <a:buFont typeface="Arial" panose="020B0604020202020204" pitchFamily="34" charset="0"/>
              <a:buChar char="•"/>
            </a:pPr>
            <a:r>
              <a:rPr lang="en-IN" sz="1800" b="1" dirty="0"/>
              <a:t>Object-Oriented Programming</a:t>
            </a:r>
            <a:r>
              <a:rPr lang="en-IN" sz="1800" dirty="0"/>
              <a:t> is a methodology or paradigm to design a program using classes and objects.</a:t>
            </a:r>
          </a:p>
          <a:p>
            <a:pPr algn="just">
              <a:buFont typeface="Arial" panose="020B0604020202020204" pitchFamily="34" charset="0"/>
              <a:buChar char="•"/>
            </a:pPr>
            <a:r>
              <a:rPr lang="en-IN" sz="1800" dirty="0"/>
              <a:t> It simplifies software development and maintenance by providing some concepts:</a:t>
            </a:r>
          </a:p>
          <a:p>
            <a:pPr>
              <a:buFont typeface="Arial" panose="020B0604020202020204" pitchFamily="34" charset="0"/>
              <a:buChar char="•"/>
            </a:pPr>
            <a:r>
              <a:rPr lang="en-IN" sz="1800" dirty="0">
                <a:hlinkClick r:id="rId2"/>
              </a:rPr>
              <a:t>Object</a:t>
            </a:r>
            <a:endParaRPr lang="en-IN" sz="1800" dirty="0"/>
          </a:p>
          <a:p>
            <a:pPr>
              <a:buFont typeface="Arial" panose="020B0604020202020204" pitchFamily="34" charset="0"/>
              <a:buChar char="•"/>
            </a:pPr>
            <a:r>
              <a:rPr lang="en-IN" sz="1800" dirty="0"/>
              <a:t>Class</a:t>
            </a:r>
          </a:p>
          <a:p>
            <a:pPr>
              <a:buFont typeface="Arial" panose="020B0604020202020204" pitchFamily="34" charset="0"/>
              <a:buChar char="•"/>
            </a:pPr>
            <a:r>
              <a:rPr lang="en-IN" sz="1800" dirty="0">
                <a:hlinkClick r:id="rId3"/>
              </a:rPr>
              <a:t>Inheritance</a:t>
            </a:r>
            <a:endParaRPr lang="en-IN" sz="1800" dirty="0"/>
          </a:p>
          <a:p>
            <a:pPr>
              <a:buFont typeface="Arial" panose="020B0604020202020204" pitchFamily="34" charset="0"/>
              <a:buChar char="•"/>
            </a:pPr>
            <a:r>
              <a:rPr lang="en-IN" sz="1800" dirty="0">
                <a:hlinkClick r:id="rId4"/>
              </a:rPr>
              <a:t>Polymorphism</a:t>
            </a:r>
            <a:endParaRPr lang="en-IN" sz="1800" dirty="0"/>
          </a:p>
          <a:p>
            <a:pPr>
              <a:buFont typeface="Arial" panose="020B0604020202020204" pitchFamily="34" charset="0"/>
              <a:buChar char="•"/>
            </a:pPr>
            <a:r>
              <a:rPr lang="en-IN" sz="1800" dirty="0">
                <a:hlinkClick r:id="rId5"/>
              </a:rPr>
              <a:t>Abstraction</a:t>
            </a:r>
            <a:endParaRPr lang="en-IN" sz="1800" dirty="0"/>
          </a:p>
          <a:p>
            <a:pPr>
              <a:buFont typeface="Arial" panose="020B0604020202020204" pitchFamily="34" charset="0"/>
              <a:buChar char="•"/>
            </a:pPr>
            <a:r>
              <a:rPr lang="en-IN" sz="1800" dirty="0">
                <a:hlinkClick r:id="rId6"/>
              </a:rPr>
              <a:t>Encapsulation</a:t>
            </a:r>
            <a:endParaRPr lang="en-IN" sz="1800" dirty="0"/>
          </a:p>
          <a:p>
            <a:pPr marL="76200" indent="0">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Tree>
    <p:extLst>
      <p:ext uri="{BB962C8B-B14F-4D97-AF65-F5344CB8AC3E}">
        <p14:creationId xmlns:p14="http://schemas.microsoft.com/office/powerpoint/2010/main" val="1620640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576064"/>
          </a:xfrm>
        </p:spPr>
        <p:txBody>
          <a:bodyPr/>
          <a:lstStyle/>
          <a:p>
            <a:r>
              <a:rPr lang="en-IN" dirty="0"/>
              <a:t>Basic Object Oriented concepts</a:t>
            </a:r>
          </a:p>
        </p:txBody>
      </p:sp>
      <p:sp>
        <p:nvSpPr>
          <p:cNvPr id="3" name="Text Placeholder 2"/>
          <p:cNvSpPr>
            <a:spLocks noGrp="1"/>
          </p:cNvSpPr>
          <p:nvPr>
            <p:ph type="body" idx="1"/>
          </p:nvPr>
        </p:nvSpPr>
        <p:spPr>
          <a:xfrm>
            <a:off x="323528" y="771550"/>
            <a:ext cx="8640960" cy="4371950"/>
          </a:xfrm>
        </p:spPr>
        <p:txBody>
          <a:bodyPr/>
          <a:lstStyle/>
          <a:p>
            <a:pPr marL="76200" indent="0" algn="just">
              <a:buNone/>
            </a:pPr>
            <a:r>
              <a:rPr lang="en-IN" sz="2000" dirty="0"/>
              <a:t>Object</a:t>
            </a:r>
          </a:p>
          <a:p>
            <a:pPr algn="just">
              <a:buFont typeface="Wingdings" panose="05000000000000000000" pitchFamily="2" charset="2"/>
              <a:buChar char="ü"/>
            </a:pPr>
            <a:r>
              <a:rPr lang="en-IN" sz="2000" dirty="0"/>
              <a:t>Any entity that has </a:t>
            </a:r>
            <a:r>
              <a:rPr lang="en-IN" sz="2000" dirty="0">
                <a:highlight>
                  <a:srgbClr val="FFFF00"/>
                </a:highlight>
              </a:rPr>
              <a:t>state and behavior </a:t>
            </a:r>
            <a:r>
              <a:rPr lang="en-IN" sz="2000" dirty="0"/>
              <a:t>is known as</a:t>
            </a:r>
          </a:p>
          <a:p>
            <a:pPr marL="76200" indent="0" algn="just">
              <a:buNone/>
            </a:pPr>
            <a:r>
              <a:rPr lang="en-IN" sz="2000" dirty="0"/>
              <a:t>     an object.</a:t>
            </a:r>
          </a:p>
          <a:p>
            <a:pPr algn="just">
              <a:buFont typeface="Wingdings" panose="05000000000000000000" pitchFamily="2" charset="2"/>
              <a:buChar char="ü"/>
            </a:pPr>
            <a:r>
              <a:rPr lang="en-IN" sz="2000" dirty="0"/>
              <a:t> For example, a chair, pen, table, keyboard, bike, etc. </a:t>
            </a:r>
          </a:p>
          <a:p>
            <a:pPr algn="just">
              <a:buFont typeface="Wingdings" panose="05000000000000000000" pitchFamily="2" charset="2"/>
              <a:buChar char="ü"/>
            </a:pPr>
            <a:r>
              <a:rPr lang="en-IN" sz="2000" dirty="0"/>
              <a:t>It can be physical or logical.</a:t>
            </a:r>
          </a:p>
          <a:p>
            <a:pPr algn="just">
              <a:buFont typeface="Wingdings" panose="05000000000000000000" pitchFamily="2" charset="2"/>
              <a:buChar char="ü"/>
            </a:pPr>
            <a:r>
              <a:rPr lang="en-IN" sz="2000" dirty="0"/>
              <a:t>They are the </a:t>
            </a:r>
            <a:r>
              <a:rPr lang="en-IN" sz="2000" dirty="0">
                <a:highlight>
                  <a:srgbClr val="FFFF00"/>
                </a:highlight>
              </a:rPr>
              <a:t>combination of data &amp; logic</a:t>
            </a:r>
            <a:r>
              <a:rPr lang="en-IN" sz="2000" dirty="0"/>
              <a:t> that represents some real world entity.</a:t>
            </a:r>
          </a:p>
          <a:p>
            <a:pPr algn="just">
              <a:buFont typeface="Wingdings" panose="05000000000000000000" pitchFamily="2" charset="2"/>
              <a:buChar char="ü"/>
            </a:pPr>
            <a:r>
              <a:rPr lang="en-US" sz="2000" dirty="0"/>
              <a:t>Objects are the basic run‐time entities of an object oriented </a:t>
            </a:r>
          </a:p>
          <a:p>
            <a:pPr marL="76200" indent="0" algn="just">
              <a:buNone/>
            </a:pPr>
            <a:r>
              <a:rPr lang="en-US" sz="2000" dirty="0"/>
              <a:t>      system. </a:t>
            </a:r>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288" y="1"/>
            <a:ext cx="1833389" cy="1851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37512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7" name="Google Shape;307;p34"/>
          <p:cNvSpPr txBox="1">
            <a:spLocks noGrp="1"/>
          </p:cNvSpPr>
          <p:nvPr>
            <p:ph type="ctrTitle" idx="4294967295"/>
          </p:nvPr>
        </p:nvSpPr>
        <p:spPr>
          <a:xfrm>
            <a:off x="1037875" y="974563"/>
            <a:ext cx="5889600" cy="969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800"/>
              <a:t>Thanks!</a:t>
            </a:r>
            <a:endParaRPr sz="6800"/>
          </a:p>
        </p:txBody>
      </p:sp>
      <p:sp>
        <p:nvSpPr>
          <p:cNvPr id="308" name="Google Shape;308;p34"/>
          <p:cNvSpPr txBox="1">
            <a:spLocks noGrp="1"/>
          </p:cNvSpPr>
          <p:nvPr>
            <p:ph type="subTitle" idx="4294967295"/>
          </p:nvPr>
        </p:nvSpPr>
        <p:spPr>
          <a:xfrm>
            <a:off x="1037875" y="1983735"/>
            <a:ext cx="5889600" cy="2185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600" dirty="0">
                <a:solidFill>
                  <a:schemeClr val="accent2"/>
                </a:solidFill>
                <a:latin typeface="Inter-Regular"/>
                <a:ea typeface="Inter-Regular"/>
                <a:cs typeface="Inter-Regular"/>
                <a:sym typeface="Inter-Regular"/>
              </a:rPr>
              <a:t>Any questions?</a:t>
            </a:r>
            <a:endParaRPr sz="3600" dirty="0">
              <a:solidFill>
                <a:schemeClr val="accent2"/>
              </a:solidFill>
              <a:latin typeface="Inter-Regular"/>
              <a:ea typeface="Inter-Regular"/>
              <a:cs typeface="Inter-Regular"/>
              <a:sym typeface="Inter-Regular"/>
            </a:endParaRPr>
          </a:p>
        </p:txBody>
      </p:sp>
      <p:sp>
        <p:nvSpPr>
          <p:cNvPr id="309" name="Google Shape;309;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576064"/>
          </a:xfrm>
        </p:spPr>
        <p:txBody>
          <a:bodyPr/>
          <a:lstStyle/>
          <a:p>
            <a:r>
              <a:rPr lang="en-IN" dirty="0"/>
              <a:t>Basic Object Oriented concepts</a:t>
            </a:r>
          </a:p>
        </p:txBody>
      </p:sp>
      <p:sp>
        <p:nvSpPr>
          <p:cNvPr id="3" name="Text Placeholder 2"/>
          <p:cNvSpPr>
            <a:spLocks noGrp="1"/>
          </p:cNvSpPr>
          <p:nvPr>
            <p:ph type="body" idx="1"/>
          </p:nvPr>
        </p:nvSpPr>
        <p:spPr>
          <a:xfrm>
            <a:off x="323528" y="771550"/>
            <a:ext cx="8640960" cy="4371950"/>
          </a:xfrm>
        </p:spPr>
        <p:txBody>
          <a:bodyPr/>
          <a:lstStyle/>
          <a:p>
            <a:pPr marL="76200" indent="0" algn="just">
              <a:buNone/>
            </a:pPr>
            <a:r>
              <a:rPr lang="en-IN" sz="2000" dirty="0"/>
              <a:t>Object</a:t>
            </a:r>
          </a:p>
          <a:p>
            <a:pPr algn="just">
              <a:buFont typeface="Wingdings" panose="05000000000000000000" pitchFamily="2" charset="2"/>
              <a:buChar char="ü"/>
            </a:pPr>
            <a:r>
              <a:rPr lang="en-US" sz="2000" dirty="0"/>
              <a:t>When a program is executed, the  objects  interact by sending messages to one  another.</a:t>
            </a:r>
          </a:p>
          <a:p>
            <a:pPr algn="just">
              <a:buFont typeface="Wingdings" panose="05000000000000000000" pitchFamily="2" charset="2"/>
              <a:buChar char="ü"/>
            </a:pPr>
            <a:r>
              <a:rPr lang="en-US" sz="2000" dirty="0"/>
              <a:t>Each object contains data, and code to manipulate the data.</a:t>
            </a:r>
          </a:p>
          <a:p>
            <a:pPr algn="just">
              <a:buFont typeface="Wingdings" panose="05000000000000000000" pitchFamily="2" charset="2"/>
              <a:buChar char="ü"/>
            </a:pPr>
            <a:r>
              <a:rPr lang="en-IN" sz="2000" dirty="0"/>
              <a:t>A dog is an object because it has states like </a:t>
            </a:r>
            <a:r>
              <a:rPr lang="en-IN" sz="2000" dirty="0" err="1"/>
              <a:t>color</a:t>
            </a:r>
            <a:r>
              <a:rPr lang="en-IN" sz="2000" dirty="0"/>
              <a:t>, name, breed, etc. as well as </a:t>
            </a:r>
            <a:r>
              <a:rPr lang="en-IN" sz="2000" dirty="0" err="1"/>
              <a:t>behaviors</a:t>
            </a:r>
            <a:r>
              <a:rPr lang="en-IN" sz="2000" dirty="0"/>
              <a:t> like wagging the tail, barking, eating, etc.</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6146" name="Picture 2" descr="TeachITza.com: Object Oriented Programming (OOP) in Delph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3219822"/>
            <a:ext cx="2847975" cy="1609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828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576064"/>
          </a:xfrm>
        </p:spPr>
        <p:txBody>
          <a:bodyPr/>
          <a:lstStyle/>
          <a:p>
            <a:r>
              <a:rPr lang="en-IN" dirty="0"/>
              <a:t>Basic Object Oriented concepts</a:t>
            </a:r>
          </a:p>
        </p:txBody>
      </p:sp>
      <p:sp>
        <p:nvSpPr>
          <p:cNvPr id="3" name="Text Placeholder 2"/>
          <p:cNvSpPr>
            <a:spLocks noGrp="1"/>
          </p:cNvSpPr>
          <p:nvPr>
            <p:ph type="body" idx="1"/>
          </p:nvPr>
        </p:nvSpPr>
        <p:spPr>
          <a:xfrm>
            <a:off x="323528" y="771550"/>
            <a:ext cx="8640960" cy="4371950"/>
          </a:xfrm>
        </p:spPr>
        <p:txBody>
          <a:bodyPr/>
          <a:lstStyle/>
          <a:p>
            <a:pPr marL="76200" indent="0" algn="just">
              <a:buNone/>
            </a:pPr>
            <a:r>
              <a:rPr lang="en-IN" sz="2000" dirty="0"/>
              <a:t>Object</a:t>
            </a:r>
          </a:p>
          <a:p>
            <a:pPr algn="just">
              <a:buFont typeface="Wingdings" panose="05000000000000000000" pitchFamily="2" charset="2"/>
              <a:buChar char="§"/>
            </a:pPr>
            <a:r>
              <a:rPr lang="en-IN" sz="1600" dirty="0"/>
              <a:t>The </a:t>
            </a:r>
            <a:r>
              <a:rPr lang="en-IN" sz="1600" dirty="0">
                <a:highlight>
                  <a:srgbClr val="FFFF00"/>
                </a:highlight>
              </a:rPr>
              <a:t>data of the object can only be accessed by the methods of the object</a:t>
            </a:r>
            <a:r>
              <a:rPr lang="en-IN" sz="1600" dirty="0"/>
              <a:t>.</a:t>
            </a:r>
          </a:p>
          <a:p>
            <a:pPr algn="just">
              <a:buFont typeface="Wingdings" panose="05000000000000000000" pitchFamily="2" charset="2"/>
              <a:buChar char="§"/>
            </a:pPr>
            <a:r>
              <a:rPr lang="en-IN" sz="1600" dirty="0"/>
              <a:t>Consequently, the only </a:t>
            </a:r>
            <a:r>
              <a:rPr lang="en-IN" sz="1600" dirty="0">
                <a:highlight>
                  <a:srgbClr val="FFFF00"/>
                </a:highlight>
              </a:rPr>
              <a:t>access point to the data for the external Objects is through the invocation of the methods of the object.</a:t>
            </a:r>
          </a:p>
          <a:p>
            <a:pPr algn="just">
              <a:buFont typeface="Wingdings" panose="05000000000000000000" pitchFamily="2" charset="2"/>
              <a:buChar char="§"/>
            </a:pPr>
            <a:r>
              <a:rPr lang="en-IN" sz="1600" dirty="0"/>
              <a:t>No object can directly access the data of any other object.</a:t>
            </a:r>
          </a:p>
          <a:p>
            <a:pPr algn="just">
              <a:buFont typeface="Wingdings" panose="05000000000000000000" pitchFamily="2" charset="2"/>
              <a:buChar char="§"/>
            </a:pPr>
            <a:r>
              <a:rPr lang="en-IN" sz="1600" dirty="0"/>
              <a:t>An object can access the private data of another </a:t>
            </a:r>
            <a:r>
              <a:rPr lang="en-IN" sz="1600" b="1" dirty="0">
                <a:solidFill>
                  <a:srgbClr val="7030A0"/>
                </a:solidFill>
              </a:rPr>
              <a:t>object by invoking the methods supported by that object.</a:t>
            </a:r>
          </a:p>
          <a:p>
            <a:pPr algn="just">
              <a:buFont typeface="Wingdings" panose="05000000000000000000" pitchFamily="2" charset="2"/>
              <a:buChar char="§"/>
            </a:pPr>
            <a:r>
              <a:rPr lang="en-IN" sz="1600" dirty="0"/>
              <a:t>This mechanism of hiding data from other objects is popularly known as the </a:t>
            </a:r>
            <a:r>
              <a:rPr lang="en-IN" sz="1600" dirty="0">
                <a:solidFill>
                  <a:srgbClr val="FF0000"/>
                </a:solidFill>
              </a:rPr>
              <a:t>principle of data hiding or  data abstraction</a:t>
            </a:r>
          </a:p>
          <a:p>
            <a:pPr algn="just">
              <a:buFont typeface="Wingdings" panose="05000000000000000000" pitchFamily="2" charset="2"/>
              <a:buChar char="§"/>
            </a:pPr>
            <a:r>
              <a:rPr lang="en-IN" sz="1600" dirty="0"/>
              <a:t>The </a:t>
            </a:r>
            <a:r>
              <a:rPr lang="en-IN" sz="1600" dirty="0">
                <a:highlight>
                  <a:srgbClr val="FFFF00"/>
                </a:highlight>
              </a:rPr>
              <a:t>data stored internally in an object are called </a:t>
            </a:r>
            <a:r>
              <a:rPr lang="en-IN" sz="1600" dirty="0">
                <a:solidFill>
                  <a:srgbClr val="FF0000"/>
                </a:solidFill>
                <a:highlight>
                  <a:srgbClr val="FFFF00"/>
                </a:highlight>
              </a:rPr>
              <a:t>its attributes</a:t>
            </a:r>
            <a:r>
              <a:rPr lang="en-IN" sz="1600" dirty="0"/>
              <a:t>, and the operations supported by an object are </a:t>
            </a:r>
            <a:r>
              <a:rPr lang="en-IN" sz="1600" dirty="0">
                <a:solidFill>
                  <a:srgbClr val="FF0000"/>
                </a:solidFill>
              </a:rPr>
              <a:t>called its methods.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787399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875" y="483518"/>
            <a:ext cx="7068300" cy="748782"/>
          </a:xfrm>
        </p:spPr>
        <p:txBody>
          <a:bodyPr/>
          <a:lstStyle/>
          <a:p>
            <a:r>
              <a:rPr lang="en-IN" dirty="0"/>
              <a:t>Basic Object Oriented concepts</a:t>
            </a:r>
          </a:p>
        </p:txBody>
      </p:sp>
      <p:sp>
        <p:nvSpPr>
          <p:cNvPr id="3" name="Text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5124" name="Picture 4" descr="https://www.assignmenthelp.net/assignment_help/images/object-oop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419622"/>
            <a:ext cx="4320480"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493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504056"/>
          </a:xfrm>
        </p:spPr>
        <p:txBody>
          <a:bodyPr/>
          <a:lstStyle/>
          <a:p>
            <a:r>
              <a:rPr lang="en-IN" dirty="0"/>
              <a:t>Basic Object Oriented concepts</a:t>
            </a:r>
          </a:p>
        </p:txBody>
      </p:sp>
      <p:sp>
        <p:nvSpPr>
          <p:cNvPr id="3" name="Text Placeholder 2"/>
          <p:cNvSpPr>
            <a:spLocks noGrp="1"/>
          </p:cNvSpPr>
          <p:nvPr>
            <p:ph type="body" idx="1"/>
          </p:nvPr>
        </p:nvSpPr>
        <p:spPr>
          <a:xfrm>
            <a:off x="323528" y="627534"/>
            <a:ext cx="8712968" cy="4515966"/>
          </a:xfrm>
        </p:spPr>
        <p:txBody>
          <a:bodyPr/>
          <a:lstStyle/>
          <a:p>
            <a:pPr marL="76200" indent="0" algn="just">
              <a:buNone/>
            </a:pPr>
            <a:r>
              <a:rPr lang="en-IN" sz="2800" dirty="0"/>
              <a:t>CLASS</a:t>
            </a:r>
          </a:p>
          <a:p>
            <a:pPr algn="just">
              <a:buFont typeface="Wingdings" panose="05000000000000000000" pitchFamily="2" charset="2"/>
              <a:buChar char="§"/>
            </a:pPr>
            <a:r>
              <a:rPr lang="en-IN" sz="1800" i="1" dirty="0"/>
              <a:t>Collection of objects</a:t>
            </a:r>
            <a:r>
              <a:rPr lang="en-IN" sz="1800" dirty="0"/>
              <a:t> is called class.</a:t>
            </a:r>
          </a:p>
          <a:p>
            <a:pPr algn="just">
              <a:buFont typeface="Wingdings" panose="05000000000000000000" pitchFamily="2" charset="2"/>
              <a:buChar char="§"/>
            </a:pPr>
            <a:r>
              <a:rPr lang="en-IN" sz="1800" b="1" dirty="0"/>
              <a:t>CLASS </a:t>
            </a:r>
            <a:r>
              <a:rPr lang="en-IN" sz="1800" dirty="0"/>
              <a:t>are a blueprint or a set of instructions to build a specific type of object.</a:t>
            </a:r>
          </a:p>
          <a:p>
            <a:pPr algn="just">
              <a:buFont typeface="Wingdings" panose="05000000000000000000" pitchFamily="2" charset="2"/>
              <a:buChar char="§"/>
            </a:pPr>
            <a:r>
              <a:rPr lang="en-IN" sz="1800" b="1" dirty="0">
                <a:solidFill>
                  <a:srgbClr val="FF0000"/>
                </a:solidFill>
              </a:rPr>
              <a:t>An object is an instance of a class.</a:t>
            </a:r>
          </a:p>
          <a:p>
            <a:pPr algn="just">
              <a:buFont typeface="Wingdings" panose="05000000000000000000" pitchFamily="2" charset="2"/>
              <a:buChar char="§"/>
            </a:pPr>
            <a:r>
              <a:rPr lang="en-IN" sz="1800" dirty="0"/>
              <a:t>Class in Java determines how an object will behave and what the object will contain.</a:t>
            </a:r>
          </a:p>
          <a:p>
            <a:pPr>
              <a:buFont typeface="Wingdings" panose="05000000000000000000" pitchFamily="2" charset="2"/>
              <a:buChar char="§"/>
            </a:pPr>
            <a:r>
              <a:rPr lang="en-IN" sz="1800" dirty="0"/>
              <a:t>Let’s take Human Being as a class. My name is John, and I am an       instance/object  of the class Human Being.</a:t>
            </a:r>
          </a:p>
          <a:p>
            <a:pPr>
              <a:buFont typeface="Wingdings" panose="05000000000000000000" pitchFamily="2" charset="2"/>
              <a:buChar char="§"/>
            </a:pPr>
            <a:r>
              <a:rPr lang="en-IN" sz="1800" dirty="0">
                <a:solidFill>
                  <a:srgbClr val="7030A0"/>
                </a:solidFill>
              </a:rPr>
              <a:t>Object has a physical existence while a class is just a logical  definition.</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2528223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875" y="483518"/>
            <a:ext cx="7068300" cy="576064"/>
          </a:xfrm>
        </p:spPr>
        <p:txBody>
          <a:bodyPr/>
          <a:lstStyle/>
          <a:p>
            <a:r>
              <a:rPr lang="en-IN" dirty="0"/>
              <a:t>Basic Object Oriented concepts</a:t>
            </a:r>
          </a:p>
        </p:txBody>
      </p:sp>
      <p:sp>
        <p:nvSpPr>
          <p:cNvPr id="3" name="Text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203598"/>
            <a:ext cx="6912768"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8384037"/>
      </p:ext>
    </p:extLst>
  </p:cSld>
  <p:clrMapOvr>
    <a:masterClrMapping/>
  </p:clrMapOvr>
</p:sld>
</file>

<file path=ppt/theme/theme1.xml><?xml version="1.0" encoding="utf-8"?>
<a:theme xmlns:a="http://schemas.openxmlformats.org/drawingml/2006/main" name="Joan template">
  <a:themeElements>
    <a:clrScheme name="Custom 347">
      <a:dk1>
        <a:srgbClr val="000C18"/>
      </a:dk1>
      <a:lt1>
        <a:srgbClr val="FFFFFF"/>
      </a:lt1>
      <a:dk2>
        <a:srgbClr val="85939C"/>
      </a:dk2>
      <a:lt2>
        <a:srgbClr val="E3F2F8"/>
      </a:lt2>
      <a:accent1>
        <a:srgbClr val="25A6E0"/>
      </a:accent1>
      <a:accent2>
        <a:srgbClr val="104499"/>
      </a:accent2>
      <a:accent3>
        <a:srgbClr val="94E277"/>
      </a:accent3>
      <a:accent4>
        <a:srgbClr val="4FB974"/>
      </a:accent4>
      <a:accent5>
        <a:srgbClr val="E9AB2D"/>
      </a:accent5>
      <a:accent6>
        <a:srgbClr val="D67309"/>
      </a:accent6>
      <a:hlink>
        <a:srgbClr val="10449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2004</TotalTime>
  <Words>2183</Words>
  <Application>Microsoft Office PowerPoint</Application>
  <PresentationFormat>On-screen Show (16:9)</PresentationFormat>
  <Paragraphs>223</Paragraphs>
  <Slides>40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Wingdings</vt:lpstr>
      <vt:lpstr>Inter-Regular</vt:lpstr>
      <vt:lpstr>Joan template</vt:lpstr>
      <vt:lpstr>CST 205 OOP :OBJECT ORIENTED CONCEPTS      </vt:lpstr>
      <vt:lpstr>OBJECTIVES</vt:lpstr>
      <vt:lpstr>Basic Object Oriented concepts</vt:lpstr>
      <vt:lpstr>Basic Object Oriented concepts</vt:lpstr>
      <vt:lpstr>Basic Object Oriented concepts</vt:lpstr>
      <vt:lpstr>Basic Object Oriented concepts</vt:lpstr>
      <vt:lpstr>Basic Object Oriented concepts</vt:lpstr>
      <vt:lpstr>Basic Object Oriented concepts</vt:lpstr>
      <vt:lpstr>Basic Object Oriented concepts</vt:lpstr>
      <vt:lpstr>   CLASS</vt:lpstr>
      <vt:lpstr>Basic Object Oriented concepts</vt:lpstr>
      <vt:lpstr>      Understand the concept of Java Classes and Objects with an example.</vt:lpstr>
      <vt:lpstr>      Understand the concept of Java Classes and Objects with an example.</vt:lpstr>
      <vt:lpstr>Understand the concept of Java Classes and Objects with an example.</vt:lpstr>
      <vt:lpstr>       What are the four basic principles/ building blocks  of OOP (object oriented programming)? </vt:lpstr>
      <vt:lpstr>Basic Object Oriented concepts</vt:lpstr>
      <vt:lpstr>Basic Object Oriented concepts</vt:lpstr>
      <vt:lpstr>Basic Object Oriented concepts  - Inheritance  </vt:lpstr>
      <vt:lpstr>Basic Object Oriented concepts</vt:lpstr>
      <vt:lpstr>Generalization</vt:lpstr>
      <vt:lpstr>Basic Object Oriented concepts</vt:lpstr>
      <vt:lpstr>Basic Object Oriented concepts</vt:lpstr>
      <vt:lpstr>Basic Object Oriented concepts</vt:lpstr>
      <vt:lpstr>Basic Object Oriented concepts :Encapsulation </vt:lpstr>
      <vt:lpstr>Basic Object Oriented concepts :Encapsulation </vt:lpstr>
      <vt:lpstr>Basic Object Oriented concepts :Encapsulation </vt:lpstr>
      <vt:lpstr>Basic Object Oriented concepts</vt:lpstr>
      <vt:lpstr>Basic Object Oriented concepts</vt:lpstr>
      <vt:lpstr>ABSTRACTION VS ENCAPSULATION</vt:lpstr>
      <vt:lpstr>Basic Object Oriented concepts</vt:lpstr>
      <vt:lpstr>Basic Object Oriented concepts</vt:lpstr>
      <vt:lpstr>Basic Object Oriented concepts</vt:lpstr>
      <vt:lpstr>Basic Object Oriented concepts</vt:lpstr>
      <vt:lpstr>Basic Object Oriented concepts</vt:lpstr>
      <vt:lpstr>Basic Object Oriented concepts</vt:lpstr>
      <vt:lpstr>Basic Object Oriented concepts </vt:lpstr>
      <vt:lpstr>Benefits of OOD</vt:lpstr>
      <vt:lpstr>Disadvantages of  OOD </vt:lpstr>
      <vt:lpstr>Summary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 205 OOP :Object Modeling Using Unified Modeling Language (UML)</dc:title>
  <cp:lastModifiedBy>Eldhose P Sim Toc H</cp:lastModifiedBy>
  <cp:revision>87</cp:revision>
  <dcterms:modified xsi:type="dcterms:W3CDTF">2022-09-19T10:34:58Z</dcterms:modified>
</cp:coreProperties>
</file>