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61" r:id="rId3"/>
    <p:sldId id="334" r:id="rId4"/>
    <p:sldId id="286" r:id="rId5"/>
    <p:sldId id="285" r:id="rId6"/>
    <p:sldId id="287" r:id="rId7"/>
    <p:sldId id="291" r:id="rId8"/>
    <p:sldId id="292" r:id="rId9"/>
    <p:sldId id="293" r:id="rId10"/>
    <p:sldId id="294" r:id="rId11"/>
    <p:sldId id="296" r:id="rId12"/>
    <p:sldId id="298" r:id="rId13"/>
    <p:sldId id="301" r:id="rId14"/>
    <p:sldId id="302" r:id="rId15"/>
    <p:sldId id="303" r:id="rId16"/>
    <p:sldId id="304" r:id="rId17"/>
    <p:sldId id="305" r:id="rId18"/>
    <p:sldId id="309" r:id="rId19"/>
    <p:sldId id="289" r:id="rId20"/>
    <p:sldId id="307" r:id="rId21"/>
    <p:sldId id="311" r:id="rId22"/>
    <p:sldId id="312" r:id="rId23"/>
    <p:sldId id="313" r:id="rId24"/>
    <p:sldId id="314" r:id="rId25"/>
    <p:sldId id="315" r:id="rId26"/>
    <p:sldId id="320" r:id="rId27"/>
    <p:sldId id="321" r:id="rId28"/>
    <p:sldId id="317" r:id="rId29"/>
    <p:sldId id="318" r:id="rId30"/>
    <p:sldId id="263" r:id="rId31"/>
    <p:sldId id="326" r:id="rId32"/>
    <p:sldId id="323" r:id="rId33"/>
    <p:sldId id="327" r:id="rId34"/>
    <p:sldId id="328" r:id="rId35"/>
    <p:sldId id="330" r:id="rId36"/>
    <p:sldId id="331" r:id="rId37"/>
    <p:sldId id="332" r:id="rId38"/>
    <p:sldId id="333" r:id="rId39"/>
    <p:sldId id="278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  <p:embeddedFont>
      <p:font typeface="Roboto Light" panose="02000000000000000000" pitchFamily="2" charset="0"/>
      <p:regular r:id="rId50"/>
      <p:bold r:id="rId51"/>
      <p:italic r:id="rId52"/>
      <p:boldItalic r:id="rId53"/>
    </p:embeddedFont>
    <p:embeddedFont>
      <p:font typeface="Roboto Slab" panose="020B0604020202020204" charset="0"/>
      <p:regular r:id="rId54"/>
      <p:bold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70A4F-A778-4ED1-AC38-4359C4E17A18}">
  <a:tblStyle styleId="{64170A4F-A778-4ED1-AC38-4359C4E17A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87609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f0747ed82_1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f0747ed82_1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361800" y="-476249"/>
            <a:ext cx="6041280" cy="5907280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3000">
                <a:schemeClr val="accent1"/>
              </a:gs>
              <a:gs pos="31000">
                <a:schemeClr val="accent2"/>
              </a:gs>
              <a:gs pos="50000">
                <a:schemeClr val="accent3"/>
              </a:gs>
              <a:gs pos="68000">
                <a:schemeClr val="accent4"/>
              </a:gs>
              <a:gs pos="88000">
                <a:schemeClr val="accent5"/>
              </a:gs>
              <a:gs pos="100000">
                <a:schemeClr val="accent5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5088076" y="-549695"/>
            <a:ext cx="4192582" cy="4099588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solidFill>
          <a:schemeClr val="l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1878310" y="0"/>
                </a:moveTo>
                <a:lnTo>
                  <a:pt x="11441430" y="436880"/>
                </a:lnTo>
                <a:cubicBezTo>
                  <a:pt x="11341735" y="536575"/>
                  <a:pt x="11341735" y="699770"/>
                  <a:pt x="11441430" y="799465"/>
                </a:cubicBezTo>
                <a:cubicBezTo>
                  <a:pt x="11541125" y="899160"/>
                  <a:pt x="11704320" y="899160"/>
                  <a:pt x="11804015" y="799465"/>
                </a:cubicBezTo>
                <a:lnTo>
                  <a:pt x="12192000" y="411480"/>
                </a:lnTo>
                <a:lnTo>
                  <a:pt x="12192000" y="0"/>
                </a:lnTo>
                <a:lnTo>
                  <a:pt x="11878310" y="0"/>
                </a:lnTo>
                <a:close/>
                <a:moveTo>
                  <a:pt x="10008870" y="5855970"/>
                </a:moveTo>
                <a:cubicBezTo>
                  <a:pt x="9909175" y="5756275"/>
                  <a:pt x="9909175" y="5593080"/>
                  <a:pt x="10008870" y="5493385"/>
                </a:cubicBezTo>
                <a:lnTo>
                  <a:pt x="10660380" y="4841875"/>
                </a:lnTo>
                <a:cubicBezTo>
                  <a:pt x="10760075" y="4742180"/>
                  <a:pt x="10760075" y="4578985"/>
                  <a:pt x="10660380" y="4479290"/>
                </a:cubicBezTo>
                <a:cubicBezTo>
                  <a:pt x="10560685" y="4379595"/>
                  <a:pt x="10397490" y="4379595"/>
                  <a:pt x="10297795" y="4479290"/>
                </a:cubicBezTo>
                <a:lnTo>
                  <a:pt x="9189085" y="5588000"/>
                </a:lnTo>
                <a:cubicBezTo>
                  <a:pt x="9089390" y="5687695"/>
                  <a:pt x="8926195" y="5687695"/>
                  <a:pt x="8826500" y="5588000"/>
                </a:cubicBezTo>
                <a:cubicBezTo>
                  <a:pt x="8726805" y="5488305"/>
                  <a:pt x="8726805" y="5325110"/>
                  <a:pt x="8826500" y="5225415"/>
                </a:cubicBezTo>
                <a:lnTo>
                  <a:pt x="9175750" y="4876165"/>
                </a:lnTo>
                <a:cubicBezTo>
                  <a:pt x="9275445" y="4776470"/>
                  <a:pt x="9275445" y="4613275"/>
                  <a:pt x="9175750" y="4513580"/>
                </a:cubicBezTo>
                <a:cubicBezTo>
                  <a:pt x="9076055" y="4413885"/>
                  <a:pt x="8912860" y="4413885"/>
                  <a:pt x="8813165" y="4513580"/>
                </a:cubicBezTo>
                <a:lnTo>
                  <a:pt x="7091045" y="6235700"/>
                </a:lnTo>
                <a:cubicBezTo>
                  <a:pt x="6991350" y="6335395"/>
                  <a:pt x="6828156" y="6335395"/>
                  <a:pt x="6728460" y="6235700"/>
                </a:cubicBezTo>
                <a:cubicBezTo>
                  <a:pt x="6628765" y="6136005"/>
                  <a:pt x="6628765" y="5972810"/>
                  <a:pt x="6728460" y="5873115"/>
                </a:cubicBezTo>
                <a:lnTo>
                  <a:pt x="7730490" y="4871085"/>
                </a:lnTo>
                <a:cubicBezTo>
                  <a:pt x="7830185" y="4771390"/>
                  <a:pt x="7830185" y="4608195"/>
                  <a:pt x="7730490" y="4508500"/>
                </a:cubicBezTo>
                <a:cubicBezTo>
                  <a:pt x="7630795" y="4408805"/>
                  <a:pt x="7467600" y="4408805"/>
                  <a:pt x="7367906" y="4508500"/>
                </a:cubicBezTo>
                <a:lnTo>
                  <a:pt x="7264400" y="4612005"/>
                </a:lnTo>
                <a:cubicBezTo>
                  <a:pt x="7164706" y="4711700"/>
                  <a:pt x="7001510" y="4711700"/>
                  <a:pt x="6901815" y="4612005"/>
                </a:cubicBezTo>
                <a:cubicBezTo>
                  <a:pt x="6802120" y="4512310"/>
                  <a:pt x="6802120" y="4349115"/>
                  <a:pt x="6901815" y="4249420"/>
                </a:cubicBezTo>
                <a:lnTo>
                  <a:pt x="7459345" y="3691890"/>
                </a:lnTo>
                <a:cubicBezTo>
                  <a:pt x="7559040" y="3592195"/>
                  <a:pt x="7559040" y="3429000"/>
                  <a:pt x="7459345" y="3329305"/>
                </a:cubicBezTo>
                <a:cubicBezTo>
                  <a:pt x="7359650" y="3229610"/>
                  <a:pt x="7196456" y="3229610"/>
                  <a:pt x="7096760" y="3329305"/>
                </a:cubicBezTo>
                <a:lnTo>
                  <a:pt x="6362065" y="4064000"/>
                </a:lnTo>
                <a:cubicBezTo>
                  <a:pt x="6262370" y="4163695"/>
                  <a:pt x="6099175" y="4163695"/>
                  <a:pt x="5999480" y="4064000"/>
                </a:cubicBezTo>
                <a:cubicBezTo>
                  <a:pt x="5899785" y="3964305"/>
                  <a:pt x="5899785" y="3801110"/>
                  <a:pt x="5999480" y="3701415"/>
                </a:cubicBezTo>
                <a:lnTo>
                  <a:pt x="6907531" y="2793365"/>
                </a:lnTo>
                <a:cubicBezTo>
                  <a:pt x="7007225" y="2693670"/>
                  <a:pt x="7007225" y="2530475"/>
                  <a:pt x="6907531" y="2430780"/>
                </a:cubicBezTo>
                <a:cubicBezTo>
                  <a:pt x="6807835" y="2331085"/>
                  <a:pt x="6807835" y="2167890"/>
                  <a:pt x="6907531" y="2068195"/>
                </a:cubicBezTo>
                <a:lnTo>
                  <a:pt x="8978900" y="0"/>
                </a:lnTo>
                <a:lnTo>
                  <a:pt x="8735695" y="0"/>
                </a:lnTo>
                <a:cubicBezTo>
                  <a:pt x="8729345" y="55880"/>
                  <a:pt x="8705215" y="109855"/>
                  <a:pt x="8662670" y="152400"/>
                </a:cubicBezTo>
                <a:lnTo>
                  <a:pt x="7178675" y="1636395"/>
                </a:lnTo>
                <a:cubicBezTo>
                  <a:pt x="7078981" y="1736090"/>
                  <a:pt x="6915785" y="1736090"/>
                  <a:pt x="6816090" y="1636395"/>
                </a:cubicBezTo>
                <a:cubicBezTo>
                  <a:pt x="6716395" y="1536700"/>
                  <a:pt x="6716395" y="1373505"/>
                  <a:pt x="6816090" y="1273810"/>
                </a:cubicBezTo>
                <a:lnTo>
                  <a:pt x="8089900" y="0"/>
                </a:ln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24425"/>
                </a:lnTo>
                <a:lnTo>
                  <a:pt x="11986260" y="5130165"/>
                </a:lnTo>
                <a:cubicBezTo>
                  <a:pt x="11886565" y="5229860"/>
                  <a:pt x="11723370" y="5229860"/>
                  <a:pt x="11623675" y="5130165"/>
                </a:cubicBezTo>
                <a:cubicBezTo>
                  <a:pt x="11523980" y="5030470"/>
                  <a:pt x="11523980" y="4867275"/>
                  <a:pt x="11623675" y="4767580"/>
                </a:cubicBezTo>
                <a:lnTo>
                  <a:pt x="12192000" y="4199255"/>
                </a:lnTo>
                <a:lnTo>
                  <a:pt x="12192000" y="4035425"/>
                </a:lnTo>
                <a:lnTo>
                  <a:pt x="10371455" y="5855970"/>
                </a:lnTo>
                <a:cubicBezTo>
                  <a:pt x="10271760" y="5955665"/>
                  <a:pt x="10108565" y="5955665"/>
                  <a:pt x="10008870" y="5855970"/>
                </a:cubicBezTo>
                <a:close/>
                <a:moveTo>
                  <a:pt x="5884545" y="4544060"/>
                </a:moveTo>
                <a:cubicBezTo>
                  <a:pt x="5784850" y="4643755"/>
                  <a:pt x="5621655" y="4643755"/>
                  <a:pt x="5521960" y="4544060"/>
                </a:cubicBezTo>
                <a:cubicBezTo>
                  <a:pt x="5422265" y="4444365"/>
                  <a:pt x="5422265" y="4281170"/>
                  <a:pt x="5521960" y="4181475"/>
                </a:cubicBezTo>
                <a:cubicBezTo>
                  <a:pt x="5621655" y="4081780"/>
                  <a:pt x="5784850" y="4081780"/>
                  <a:pt x="5884545" y="4181475"/>
                </a:cubicBezTo>
                <a:cubicBezTo>
                  <a:pt x="5984240" y="4281170"/>
                  <a:pt x="5984240" y="4444365"/>
                  <a:pt x="5884545" y="4544060"/>
                </a:cubicBezTo>
                <a:close/>
                <a:moveTo>
                  <a:pt x="8641080" y="6136640"/>
                </a:moveTo>
                <a:lnTo>
                  <a:pt x="8442325" y="6335395"/>
                </a:lnTo>
                <a:cubicBezTo>
                  <a:pt x="8342631" y="6435090"/>
                  <a:pt x="8179435" y="6435090"/>
                  <a:pt x="8079740" y="6335395"/>
                </a:cubicBezTo>
                <a:cubicBezTo>
                  <a:pt x="7980045" y="6235700"/>
                  <a:pt x="7980045" y="6072505"/>
                  <a:pt x="8079740" y="5972810"/>
                </a:cubicBezTo>
                <a:lnTo>
                  <a:pt x="8278495" y="5774055"/>
                </a:lnTo>
                <a:cubicBezTo>
                  <a:pt x="8378190" y="5674360"/>
                  <a:pt x="8541385" y="5674360"/>
                  <a:pt x="8641080" y="5774055"/>
                </a:cubicBezTo>
                <a:cubicBezTo>
                  <a:pt x="8740775" y="5873750"/>
                  <a:pt x="8740775" y="6036945"/>
                  <a:pt x="8641080" y="61366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55300" y="751275"/>
            <a:ext cx="37320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55300" y="1782825"/>
            <a:ext cx="3732000" cy="260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6015501" y="-974487"/>
            <a:ext cx="3957675" cy="4474464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815599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_cas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79512" y="1563638"/>
            <a:ext cx="8640960" cy="21602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CST 205 OOP :Object modeling using UML 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267494"/>
            <a:ext cx="8352928" cy="43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UML DIAGRAMS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07504" y="699542"/>
            <a:ext cx="8856984" cy="44439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-IN" sz="2000" dirty="0"/>
              <a:t>UML diagrams can capture the following views (models) of a system: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User’s 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Structural 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err="1"/>
              <a:t>Behaviourial</a:t>
            </a:r>
            <a:r>
              <a:rPr lang="en-IN" dirty="0"/>
              <a:t> 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Implementation 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Environmental view</a:t>
            </a:r>
            <a:endParaRPr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021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267494"/>
            <a:ext cx="8352928" cy="43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UML DIAGRAMS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07504" y="699542"/>
            <a:ext cx="8856984" cy="44439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endParaRPr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26679"/>
            <a:ext cx="7056784" cy="417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08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267494"/>
            <a:ext cx="8352928" cy="43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USE CASE MODEL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07504" y="699542"/>
            <a:ext cx="8856984" cy="44439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IN" sz="2000" dirty="0"/>
              <a:t>The users’ view captures the view of the system in terms of the functionalities offered by the system to its users.</a:t>
            </a:r>
          </a:p>
          <a:p>
            <a:pPr algn="just"/>
            <a:r>
              <a:rPr lang="en-IN" sz="2000" dirty="0"/>
              <a:t>The use case model for any system consists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of a set of use cases.</a:t>
            </a:r>
          </a:p>
          <a:p>
            <a:pPr algn="just"/>
            <a:r>
              <a:rPr lang="en-IN" sz="2000" dirty="0"/>
              <a:t>Intuitively, </a:t>
            </a:r>
            <a:r>
              <a:rPr lang="en-IN" sz="2000" b="1" dirty="0">
                <a:solidFill>
                  <a:srgbClr val="FF0000"/>
                </a:solidFill>
              </a:rPr>
              <a:t>the use cases represent the different ways in which a system can be used by the users</a:t>
            </a:r>
            <a:r>
              <a:rPr lang="en-IN" sz="2000" b="1" dirty="0"/>
              <a:t>.</a:t>
            </a:r>
          </a:p>
          <a:p>
            <a:pPr algn="just"/>
            <a:r>
              <a:rPr lang="en-IN" sz="2000" dirty="0"/>
              <a:t>The use cases correspond to the high-level functional requirements.</a:t>
            </a:r>
          </a:p>
          <a:p>
            <a:pPr algn="just"/>
            <a:r>
              <a:rPr lang="en-IN" sz="2000" b="1" dirty="0">
                <a:solidFill>
                  <a:schemeClr val="accent3">
                    <a:lumMod val="75000"/>
                  </a:schemeClr>
                </a:solidFill>
              </a:rPr>
              <a:t>The use cases partition the system behaviour into transactions</a:t>
            </a:r>
            <a:r>
              <a:rPr lang="en-IN" sz="2000" dirty="0"/>
              <a:t>, such that each transaction performs some useful action from the user’s point of view.</a:t>
            </a:r>
          </a:p>
          <a:p>
            <a:endParaRPr lang="en-IN" sz="2000" b="1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3482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267494"/>
            <a:ext cx="8352928" cy="43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USE CASE MODEL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07504" y="699542"/>
            <a:ext cx="8856984" cy="4392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2000" dirty="0"/>
              <a:t>A simple way to find all the use cases of a system is to ask the question</a:t>
            </a:r>
          </a:p>
          <a:p>
            <a:pPr marL="76200" indent="0">
              <a:buNone/>
            </a:pPr>
            <a:r>
              <a:rPr lang="en-IN" sz="2000" dirty="0"/>
              <a:t>     —“What all can the different categories of users do by using the system?”</a:t>
            </a:r>
          </a:p>
          <a:p>
            <a:r>
              <a:rPr lang="en-IN" sz="2000" dirty="0"/>
              <a:t>For the library information system (LIS), the use cases could be:</a:t>
            </a:r>
          </a:p>
          <a:p>
            <a:pPr marL="76200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 issue-book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query-book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return-book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create-member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add-book, etc.</a:t>
            </a:r>
            <a:endParaRPr lang="en-IN" sz="2000" b="1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274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267494"/>
            <a:ext cx="8352928" cy="43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USE CASE MODEL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07504" y="699542"/>
            <a:ext cx="8856984" cy="4392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IN" sz="2000" dirty="0"/>
              <a:t>A use case typically involves a sequence of interactions between the user and the system.</a:t>
            </a:r>
          </a:p>
          <a:p>
            <a:pPr algn="just"/>
            <a:r>
              <a:rPr lang="en-IN" sz="2000" dirty="0"/>
              <a:t>A use case consists of one main line sequence and several alternate sequences. </a:t>
            </a:r>
          </a:p>
          <a:p>
            <a:pPr algn="just"/>
            <a:r>
              <a:rPr lang="en-IN" sz="2000" dirty="0"/>
              <a:t>The main line sequence represents the interactions between a user and the system that normally take place.</a:t>
            </a:r>
          </a:p>
          <a:p>
            <a:pPr algn="just"/>
            <a:r>
              <a:rPr lang="en-IN" sz="2000" dirty="0"/>
              <a:t> For example, </a:t>
            </a:r>
            <a:r>
              <a:rPr lang="en-IN" sz="2000" dirty="0">
                <a:solidFill>
                  <a:srgbClr val="0070C0"/>
                </a:solidFill>
              </a:rPr>
              <a:t>in the mainline sequence of the withdraw cash use case supported by a bank ATM would be—the user inserts the ATM card, enters password, selects the amount withdraw option, enters the amount to be withdrawn, completes the transaction, and collects the amount.</a:t>
            </a:r>
            <a:endParaRPr lang="en-IN" sz="2000" b="1" dirty="0">
              <a:solidFill>
                <a:srgbClr val="0070C0"/>
              </a:solidFill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467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267494"/>
            <a:ext cx="8352928" cy="43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USE CASE MODEL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07504" y="699542"/>
            <a:ext cx="8856984" cy="4392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2000" dirty="0"/>
              <a:t>Several variations to the main line sequence (called alternate sequences) may also exist.</a:t>
            </a:r>
          </a:p>
          <a:p>
            <a:r>
              <a:rPr lang="en-IN" sz="2000" dirty="0"/>
              <a:t>For the bank ATM example, consider the following variations or alternate sequences: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0070C0"/>
                </a:solidFill>
              </a:rPr>
              <a:t>Password is invalid.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0070C0"/>
                </a:solidFill>
              </a:rPr>
              <a:t>The amount to be withdrawn exceeds the account balance.</a:t>
            </a:r>
            <a:endParaRPr lang="en-IN" sz="2000" b="1" dirty="0">
              <a:solidFill>
                <a:srgbClr val="0070C0"/>
              </a:solidFill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493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267494"/>
            <a:ext cx="8352928" cy="7920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Use case diagram </a:t>
            </a:r>
            <a:r>
              <a:rPr lang="en-IN" b="0" dirty="0"/>
              <a:t>:</a:t>
            </a:r>
            <a:r>
              <a:rPr lang="en-IN" dirty="0"/>
              <a:t>Representation of Use Cases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07504" y="1059582"/>
            <a:ext cx="8856984" cy="40324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2000" dirty="0"/>
              <a:t>A use case model can be documented by </a:t>
            </a:r>
            <a:r>
              <a:rPr lang="en-IN" sz="2000" b="1" dirty="0">
                <a:solidFill>
                  <a:srgbClr val="0070C0"/>
                </a:solidFill>
              </a:rPr>
              <a:t>drawing a use case diagram</a:t>
            </a:r>
            <a:r>
              <a:rPr lang="en-IN" sz="2000" dirty="0"/>
              <a:t>.</a:t>
            </a:r>
          </a:p>
          <a:p>
            <a:r>
              <a:rPr lang="en-IN" sz="2000" dirty="0"/>
              <a:t>In the use case diagram, each </a:t>
            </a:r>
            <a:r>
              <a:rPr lang="en-IN" sz="2000" b="1" dirty="0">
                <a:solidFill>
                  <a:srgbClr val="FF0000"/>
                </a:solidFill>
              </a:rPr>
              <a:t>use case is represented by an ellipse </a:t>
            </a:r>
            <a:r>
              <a:rPr lang="en-IN" sz="2000" dirty="0"/>
              <a:t>with the name of the use case written inside the ellipse.</a:t>
            </a:r>
          </a:p>
          <a:p>
            <a:r>
              <a:rPr lang="en-IN" sz="2000" dirty="0"/>
              <a:t>All the ellipses (i.e. use cases) of a system are e</a:t>
            </a:r>
            <a:r>
              <a:rPr lang="en-IN" sz="2000" dirty="0">
                <a:solidFill>
                  <a:srgbClr val="FF0000"/>
                </a:solidFill>
              </a:rPr>
              <a:t>nclosed within a rectangl</a:t>
            </a:r>
            <a:r>
              <a:rPr lang="en-IN" sz="2000" dirty="0"/>
              <a:t>e which represents the system boundary. </a:t>
            </a:r>
          </a:p>
          <a:p>
            <a:r>
              <a:rPr lang="en-IN" sz="2000" dirty="0"/>
              <a:t>The name of the system being </a:t>
            </a:r>
            <a:r>
              <a:rPr lang="en-IN" sz="2000" dirty="0" err="1"/>
              <a:t>modeled</a:t>
            </a:r>
            <a:r>
              <a:rPr lang="en-IN" sz="2000" dirty="0"/>
              <a:t> (e.g., library information system ) appears inside the rectangle.</a:t>
            </a:r>
          </a:p>
          <a:p>
            <a:r>
              <a:rPr lang="en-IN" sz="2000" dirty="0"/>
              <a:t>The different users of the system are represented by using </a:t>
            </a:r>
            <a:r>
              <a:rPr lang="en-IN" sz="2000" dirty="0">
                <a:solidFill>
                  <a:srgbClr val="FF0000"/>
                </a:solidFill>
              </a:rPr>
              <a:t>stick person</a:t>
            </a:r>
          </a:p>
          <a:p>
            <a:pPr marL="7620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  icons.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8022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267494"/>
            <a:ext cx="8352928" cy="7920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Use case diagram </a:t>
            </a:r>
            <a:r>
              <a:rPr lang="en-IN" b="0" dirty="0"/>
              <a:t>:</a:t>
            </a:r>
            <a:r>
              <a:rPr lang="en-IN" dirty="0"/>
              <a:t>Representation of Use Cases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07504" y="1059582"/>
            <a:ext cx="8856984" cy="40324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IN" sz="1800" dirty="0">
                <a:solidFill>
                  <a:srgbClr val="FF0000"/>
                </a:solidFill>
              </a:rPr>
              <a:t>Each stick person icon is referred to as an actor. </a:t>
            </a:r>
          </a:p>
          <a:p>
            <a:pPr algn="just"/>
            <a:r>
              <a:rPr lang="en-IN" sz="1800" dirty="0"/>
              <a:t>An actor is a role played by a user with respect to the system use. </a:t>
            </a:r>
          </a:p>
          <a:p>
            <a:pPr algn="just"/>
            <a:r>
              <a:rPr lang="en-IN" sz="1800" dirty="0"/>
              <a:t>It is possible that the same user may play the role of multiple actors. An actor can participate in one or more use cases. </a:t>
            </a:r>
          </a:p>
          <a:p>
            <a:pPr algn="just"/>
            <a:r>
              <a:rPr lang="en-IN" sz="1800" dirty="0">
                <a:solidFill>
                  <a:srgbClr val="FF0000"/>
                </a:solidFill>
              </a:rPr>
              <a:t>The line connecting an actor and the use case is called the Communication relationship.</a:t>
            </a:r>
          </a:p>
          <a:p>
            <a:pPr algn="just"/>
            <a:r>
              <a:rPr lang="en-IN" sz="1800" dirty="0"/>
              <a:t>It indicates that an actor makes use of the functionality provided by the use case.</a:t>
            </a:r>
          </a:p>
          <a:p>
            <a:r>
              <a:rPr lang="en-IN" sz="1800" dirty="0"/>
              <a:t>Both human users and external systems can be represented by stick person icons. When a stick person icon represents an external system, it is annotated by the </a:t>
            </a:r>
            <a:r>
              <a:rPr lang="en-IN" sz="1800" dirty="0">
                <a:solidFill>
                  <a:srgbClr val="FF0000"/>
                </a:solidFill>
              </a:rPr>
              <a:t>stereotype &lt;&lt;external system&gt;&gt;.</a:t>
            </a:r>
            <a:endParaRPr lang="en-IN" sz="1800" b="1" dirty="0">
              <a:solidFill>
                <a:srgbClr val="FF0000"/>
              </a:solidFill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632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267494"/>
            <a:ext cx="8352928" cy="7920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What is a Use case diagram 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07504" y="1059582"/>
            <a:ext cx="8856984" cy="40324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IN" sz="2000" dirty="0"/>
              <a:t>A </a:t>
            </a:r>
            <a:r>
              <a:rPr lang="en-IN" sz="2000" b="1" dirty="0"/>
              <a:t>use case diagram</a:t>
            </a:r>
            <a:r>
              <a:rPr lang="en-IN" sz="2000" dirty="0"/>
              <a:t> at its simplest is a representation of a user's interaction with the system that shows the relationship between the user and the different</a:t>
            </a:r>
            <a:r>
              <a:rPr lang="en-IN" sz="2000" b="1" dirty="0"/>
              <a:t> </a:t>
            </a:r>
            <a:r>
              <a:rPr lang="en-IN" sz="2000" b="1" dirty="0">
                <a:hlinkClick r:id="rId3" tooltip="Use case"/>
              </a:rPr>
              <a:t>use cases</a:t>
            </a:r>
            <a:r>
              <a:rPr lang="en-IN" sz="2000" dirty="0"/>
              <a:t> in which the user is involved.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A use case diagram can identify the different types of users of a system and the different use cases and will often be accompanied by other types of diagrams as well.</a:t>
            </a:r>
          </a:p>
          <a:p>
            <a:pPr algn="just"/>
            <a:endParaRPr lang="en-IN" sz="2000" dirty="0">
              <a:solidFill>
                <a:srgbClr val="FF0000"/>
              </a:solidFill>
            </a:endParaRPr>
          </a:p>
          <a:p>
            <a:pPr algn="just"/>
            <a:r>
              <a:rPr lang="en-IN" sz="2000" dirty="0">
                <a:solidFill>
                  <a:srgbClr val="FF0000"/>
                </a:solidFill>
              </a:rPr>
              <a:t> The use cases are represented by either circles or ellipses.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4788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251520" y="987574"/>
            <a:ext cx="4464496" cy="31683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1800" dirty="0"/>
              <a:t>This software has only one use case, namely, “play move”.</a:t>
            </a:r>
          </a:p>
          <a:p>
            <a:r>
              <a:rPr lang="en-IN" sz="1800" dirty="0"/>
              <a:t>Use cases should be named from the users’ perspective.</a:t>
            </a:r>
            <a:endParaRPr sz="1800" dirty="0"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95536" y="123478"/>
            <a:ext cx="8136904" cy="86409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76200" indent="0"/>
            <a:r>
              <a:rPr lang="en-IN" dirty="0"/>
              <a:t>The use case model for the Tic-tac-toe game software</a:t>
            </a: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4644008" y="1059582"/>
            <a:ext cx="4320480" cy="38884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43558"/>
            <a:ext cx="4358268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33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539552" y="267494"/>
            <a:ext cx="8064896" cy="57606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OBJECTIVES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07504" y="915567"/>
            <a:ext cx="8856984" cy="38884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/>
            <a:r>
              <a:rPr lang="en-IN" dirty="0"/>
              <a:t>To give an introduction to UML</a:t>
            </a:r>
          </a:p>
          <a:p>
            <a:pPr lvl="0" algn="just"/>
            <a:r>
              <a:rPr lang="en-US" dirty="0"/>
              <a:t>To explain about UML diagrams</a:t>
            </a:r>
          </a:p>
          <a:p>
            <a:pPr lvl="0" algn="just"/>
            <a:r>
              <a:rPr lang="en-US" dirty="0"/>
              <a:t>To discuss about use case modeling</a:t>
            </a:r>
          </a:p>
          <a:p>
            <a:pPr lvl="0" algn="just"/>
            <a:endParaRPr lang="en-IN" dirty="0"/>
          </a:p>
          <a:p>
            <a:pPr lvl="0" algn="just"/>
            <a:endParaRPr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267494"/>
            <a:ext cx="8352928" cy="7200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Use case diagram At a Glance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07504" y="1059582"/>
            <a:ext cx="8856984" cy="40324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IN" sz="1800" dirty="0"/>
              <a:t>Each stick person icon is referred to as an </a:t>
            </a:r>
            <a:r>
              <a:rPr lang="en-IN" sz="1800" b="1" dirty="0">
                <a:solidFill>
                  <a:srgbClr val="0070C0"/>
                </a:solidFill>
              </a:rPr>
              <a:t>actor</a:t>
            </a:r>
            <a:r>
              <a:rPr lang="en-IN" sz="1800" dirty="0"/>
              <a:t>. </a:t>
            </a:r>
          </a:p>
          <a:p>
            <a:pPr algn="just"/>
            <a:r>
              <a:rPr lang="en-IN" sz="1800" dirty="0"/>
              <a:t>An actor is a role played by a user with respect to the system use. </a:t>
            </a:r>
          </a:p>
          <a:p>
            <a:pPr algn="just"/>
            <a:r>
              <a:rPr lang="en-IN" sz="1800" dirty="0"/>
              <a:t>It is possible that the same user may play the role of multiple actors. An actor can participate in one or more use cases. </a:t>
            </a:r>
          </a:p>
          <a:p>
            <a:pPr algn="just"/>
            <a:r>
              <a:rPr lang="en-IN" sz="1800" dirty="0">
                <a:solidFill>
                  <a:srgbClr val="0070C0"/>
                </a:solidFill>
              </a:rPr>
              <a:t>The line connecting an actor and the use case is called the Communication relationship</a:t>
            </a:r>
            <a:r>
              <a:rPr lang="en-IN" sz="1800" dirty="0"/>
              <a:t>.</a:t>
            </a:r>
          </a:p>
          <a:p>
            <a:pPr algn="just"/>
            <a:r>
              <a:rPr lang="en-IN" sz="1800" dirty="0"/>
              <a:t>It indicates that an actor makes use of the functionality provided by the use case.</a:t>
            </a:r>
          </a:p>
          <a:p>
            <a:r>
              <a:rPr lang="en-IN" sz="1800" dirty="0"/>
              <a:t>Both human users and external systems can be represented by stick person icons. When a stick person icon represents an external system, it is annotated by the stereotype &lt;&lt;external system&gt;&gt;.</a:t>
            </a:r>
            <a:endParaRPr lang="en-IN" sz="1800" b="1" dirty="0">
              <a:solidFill>
                <a:srgbClr val="0070C0"/>
              </a:solidFill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203598"/>
            <a:ext cx="8858250" cy="347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278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352928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 Purpose of Use case diagram 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8288" y="843558"/>
            <a:ext cx="8856984" cy="41764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1800" b="1" dirty="0"/>
              <a:t>The use case model forms the </a:t>
            </a:r>
            <a:r>
              <a:rPr lang="en-IN" sz="1800" b="1" dirty="0">
                <a:solidFill>
                  <a:srgbClr val="002060"/>
                </a:solidFill>
              </a:rPr>
              <a:t>core model to which all other models must conform.</a:t>
            </a:r>
          </a:p>
          <a:p>
            <a:r>
              <a:rPr lang="en-IN" sz="1800" b="1" dirty="0"/>
              <a:t>Usecase diagrams helps </a:t>
            </a:r>
            <a:r>
              <a:rPr lang="en-IN" sz="1800" b="1" dirty="0">
                <a:solidFill>
                  <a:srgbClr val="FF0000"/>
                </a:solidFill>
              </a:rPr>
              <a:t>to identify the different types of users </a:t>
            </a:r>
            <a:r>
              <a:rPr lang="en-IN" sz="1800" b="1" dirty="0"/>
              <a:t>(actors).</a:t>
            </a:r>
          </a:p>
          <a:p>
            <a:r>
              <a:rPr lang="en-IN" sz="1800" b="1" dirty="0"/>
              <a:t>Used to </a:t>
            </a: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</a:rPr>
              <a:t>gather the requirements of a system</a:t>
            </a:r>
            <a:r>
              <a:rPr lang="en-IN" sz="1800" b="1" dirty="0"/>
              <a:t>.</a:t>
            </a:r>
          </a:p>
          <a:p>
            <a:r>
              <a:rPr lang="en-IN" sz="1800" b="1" dirty="0"/>
              <a:t>Used to </a:t>
            </a:r>
            <a:r>
              <a:rPr lang="en-IN" sz="1800" b="1" dirty="0">
                <a:solidFill>
                  <a:srgbClr val="7030A0"/>
                </a:solidFill>
              </a:rPr>
              <a:t>get an outside view of a system</a:t>
            </a:r>
            <a:r>
              <a:rPr lang="en-IN" sz="1800" b="1" dirty="0"/>
              <a:t>.</a:t>
            </a:r>
          </a:p>
          <a:p>
            <a:r>
              <a:rPr lang="en-IN" sz="1800" b="1" dirty="0"/>
              <a:t>Identify the </a:t>
            </a:r>
            <a:r>
              <a:rPr lang="en-IN" sz="1800" b="1" dirty="0">
                <a:solidFill>
                  <a:srgbClr val="FFC000"/>
                </a:solidFill>
              </a:rPr>
              <a:t>external and internal factors influencing the system</a:t>
            </a:r>
            <a:r>
              <a:rPr lang="en-IN" sz="1800" b="1" dirty="0"/>
              <a:t>.</a:t>
            </a:r>
          </a:p>
          <a:p>
            <a:r>
              <a:rPr lang="en-IN" sz="1800" b="1" dirty="0"/>
              <a:t>Show </a:t>
            </a:r>
            <a:r>
              <a:rPr lang="en-IN" sz="1800" b="1" dirty="0">
                <a:solidFill>
                  <a:srgbClr val="C00000"/>
                </a:solidFill>
              </a:rPr>
              <a:t>the interaction among the requirements and actors.</a:t>
            </a:r>
          </a:p>
          <a:p>
            <a:r>
              <a:rPr lang="en-IN" sz="1800" b="1" dirty="0"/>
              <a:t>Specify </a:t>
            </a:r>
            <a:r>
              <a:rPr lang="en-IN" sz="1800" b="1" dirty="0">
                <a:solidFill>
                  <a:srgbClr val="00B050"/>
                </a:solidFill>
              </a:rPr>
              <a:t>the context of a system</a:t>
            </a:r>
          </a:p>
          <a:p>
            <a:r>
              <a:rPr lang="en-IN" sz="1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Validate a systems architecture</a:t>
            </a:r>
          </a:p>
          <a:p>
            <a:r>
              <a:rPr lang="en-IN" sz="1800" b="1" dirty="0"/>
              <a:t>Drive </a:t>
            </a:r>
            <a:r>
              <a:rPr lang="en-IN" sz="1800" b="1" dirty="0">
                <a:solidFill>
                  <a:srgbClr val="00B0F0"/>
                </a:solidFill>
              </a:rPr>
              <a:t>implementation and generate test cases</a:t>
            </a:r>
          </a:p>
          <a:p>
            <a:endParaRPr lang="en-IN" sz="1800" b="1" dirty="0">
              <a:solidFill>
                <a:srgbClr val="0070C0"/>
              </a:solidFill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4072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195486"/>
            <a:ext cx="8352928" cy="7200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dirty="0"/>
              <a:t>Use case diagram </a:t>
            </a:r>
            <a:r>
              <a:rPr lang="en-US" dirty="0"/>
              <a:t>:</a:t>
            </a:r>
            <a:r>
              <a:rPr lang="en-IN" dirty="0"/>
              <a:t>Text description</a:t>
            </a:r>
            <a:br>
              <a:rPr lang="en-IN" dirty="0">
                <a:solidFill>
                  <a:srgbClr val="0070C0"/>
                </a:solidFill>
              </a:rPr>
            </a:b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07504" y="699542"/>
            <a:ext cx="8856984" cy="4392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IN" sz="1800" dirty="0"/>
              <a:t>The text description should define the details of the interaction between the user and the computer as well as other relevant aspects of the use case.</a:t>
            </a:r>
          </a:p>
          <a:p>
            <a:pPr algn="just"/>
            <a:r>
              <a:rPr lang="en-IN" sz="1800" dirty="0"/>
              <a:t>The following are some of the information which may be included in a use case text description in addition to the mainline sequence, and the alternate scenarios.</a:t>
            </a:r>
          </a:p>
          <a:p>
            <a:pPr algn="just"/>
            <a:r>
              <a:rPr lang="en-IN" sz="1800" b="1" dirty="0"/>
              <a:t>Actors: </a:t>
            </a:r>
            <a:r>
              <a:rPr lang="en-IN" sz="1800" dirty="0"/>
              <a:t>some information about actors using a use case may be recorded</a:t>
            </a:r>
          </a:p>
          <a:p>
            <a:pPr algn="just"/>
            <a:r>
              <a:rPr lang="en-IN" sz="1800" b="1" dirty="0"/>
              <a:t>Pre-condition: </a:t>
            </a:r>
            <a:r>
              <a:rPr lang="en-IN" sz="1800" dirty="0"/>
              <a:t>The preconditions would describe the state of the system</a:t>
            </a:r>
          </a:p>
          <a:p>
            <a:pPr algn="just"/>
            <a:r>
              <a:rPr lang="en-IN" sz="1800" dirty="0"/>
              <a:t>before the use case execution starts.</a:t>
            </a:r>
          </a:p>
          <a:p>
            <a:pPr algn="just"/>
            <a:r>
              <a:rPr lang="en-IN" sz="1800" b="1" dirty="0"/>
              <a:t>Post-condition: </a:t>
            </a:r>
            <a:r>
              <a:rPr lang="en-IN" sz="1800" dirty="0"/>
              <a:t>This captures the state of the system after the use case has</a:t>
            </a:r>
          </a:p>
          <a:p>
            <a:pPr algn="just"/>
            <a:r>
              <a:rPr lang="en-IN" sz="1800" dirty="0"/>
              <a:t>successfully completed.</a:t>
            </a:r>
          </a:p>
          <a:p>
            <a:pPr algn="just"/>
            <a:r>
              <a:rPr lang="en-IN" sz="1800" b="1" dirty="0"/>
              <a:t>Exceptions, error situations</a:t>
            </a:r>
            <a:endParaRPr lang="en-IN" sz="1800" b="1" dirty="0">
              <a:solidFill>
                <a:srgbClr val="0070C0"/>
              </a:solidFill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8290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195486"/>
            <a:ext cx="8352928" cy="7200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dirty="0"/>
              <a:t>Use case diagram </a:t>
            </a:r>
            <a:r>
              <a:rPr lang="en-US" dirty="0"/>
              <a:t>:</a:t>
            </a:r>
            <a:r>
              <a:rPr lang="en-IN" dirty="0"/>
              <a:t>Example</a:t>
            </a:r>
            <a:br>
              <a:rPr lang="en-IN" dirty="0">
                <a:solidFill>
                  <a:srgbClr val="0070C0"/>
                </a:solidFill>
              </a:rPr>
            </a:b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07504" y="699542"/>
            <a:ext cx="8856984" cy="4392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IN" sz="1800" b="1" dirty="0">
              <a:solidFill>
                <a:srgbClr val="0070C0"/>
              </a:solidFill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7535"/>
            <a:ext cx="605790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744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195486"/>
            <a:ext cx="8352928" cy="7200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dirty="0"/>
              <a:t>Use case diagram </a:t>
            </a:r>
            <a:r>
              <a:rPr lang="en-US" dirty="0"/>
              <a:t>:</a:t>
            </a:r>
            <a:r>
              <a:rPr lang="en-IN" dirty="0"/>
              <a:t>Text description</a:t>
            </a:r>
            <a:br>
              <a:rPr lang="en-IN" dirty="0">
                <a:solidFill>
                  <a:srgbClr val="0070C0"/>
                </a:solidFill>
              </a:rPr>
            </a:b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07504" y="699542"/>
            <a:ext cx="8856984" cy="4392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1800" b="1" dirty="0"/>
              <a:t>Text description</a:t>
            </a:r>
          </a:p>
          <a:p>
            <a:r>
              <a:rPr lang="en-IN" sz="1800" b="1" dirty="0"/>
              <a:t>U1: register-customer: </a:t>
            </a:r>
            <a:r>
              <a:rPr lang="en-IN" sz="1800" dirty="0"/>
              <a:t>Using this use case, the customer can register</a:t>
            </a:r>
          </a:p>
          <a:p>
            <a:r>
              <a:rPr lang="en-IN" sz="1800" dirty="0"/>
              <a:t>himself by providing the necessary details.</a:t>
            </a:r>
          </a:p>
          <a:p>
            <a:r>
              <a:rPr lang="en-IN" sz="1800" b="1" dirty="0"/>
              <a:t>Scenario 1: Mainline sequence</a:t>
            </a:r>
          </a:p>
          <a:p>
            <a:r>
              <a:rPr lang="en-IN" sz="1800" dirty="0"/>
              <a:t>1. Customer: select register customer option</a:t>
            </a:r>
          </a:p>
          <a:p>
            <a:r>
              <a:rPr lang="en-IN" sz="1800" dirty="0"/>
              <a:t>2 . System: display prompt to enter name, address, and telephone number.</a:t>
            </a:r>
          </a:p>
          <a:p>
            <a:r>
              <a:rPr lang="en-IN" sz="1800" dirty="0"/>
              <a:t>3. Customer: enter the necessary values</a:t>
            </a:r>
          </a:p>
          <a:p>
            <a:r>
              <a:rPr lang="en-IN" sz="1800" dirty="0"/>
              <a:t>4: System: display the generated id and the message that the customer has successfully been registered.</a:t>
            </a:r>
            <a:endParaRPr lang="en-IN" sz="1800" b="1" dirty="0">
              <a:solidFill>
                <a:srgbClr val="0070C0"/>
              </a:solidFill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5096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195486"/>
            <a:ext cx="8352928" cy="7200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dirty="0"/>
              <a:t>Use case diagram </a:t>
            </a:r>
            <a:r>
              <a:rPr lang="en-US" dirty="0"/>
              <a:t>:</a:t>
            </a:r>
            <a:r>
              <a:rPr lang="en-IN" dirty="0"/>
              <a:t>Text description</a:t>
            </a:r>
            <a:br>
              <a:rPr lang="en-IN" dirty="0">
                <a:solidFill>
                  <a:srgbClr val="0070C0"/>
                </a:solidFill>
              </a:rPr>
            </a:b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07504" y="699542"/>
            <a:ext cx="8856984" cy="4392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1800" b="1" dirty="0"/>
              <a:t>Scenario 2: At step 4 of mainline sequence</a:t>
            </a:r>
          </a:p>
          <a:p>
            <a:r>
              <a:rPr lang="en-IN" sz="1800" dirty="0"/>
              <a:t>4 : System: displays the message that the customer has already registered.</a:t>
            </a:r>
          </a:p>
          <a:p>
            <a:r>
              <a:rPr lang="en-IN" sz="1800" b="1" dirty="0"/>
              <a:t>Scenario 3: At step 4 of mainline sequence</a:t>
            </a:r>
          </a:p>
          <a:p>
            <a:r>
              <a:rPr lang="en-IN" sz="1800" dirty="0"/>
              <a:t>4 : System: displays message that some input information have not been entered. The system displays a prompt to enter the missing values.</a:t>
            </a:r>
            <a:endParaRPr lang="en-IN" sz="1800" b="1" dirty="0">
              <a:solidFill>
                <a:srgbClr val="0070C0"/>
              </a:solidFill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126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352928" cy="93610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800" dirty="0"/>
              <a:t>Structuring Relationship in a </a:t>
            </a:r>
            <a:r>
              <a:rPr lang="en-US" sz="2800" dirty="0" err="1"/>
              <a:t>Usecase</a:t>
            </a:r>
            <a:r>
              <a:rPr lang="en-US" sz="2800" dirty="0"/>
              <a:t> diagram</a:t>
            </a:r>
            <a:br>
              <a:rPr lang="en-IN" dirty="0">
                <a:solidFill>
                  <a:srgbClr val="0070C0"/>
                </a:solidFill>
              </a:rPr>
            </a:b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07504" y="1059582"/>
            <a:ext cx="8856984" cy="40324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1.ASSOCIATION BETWEEN ACTOR AND USECASE</a:t>
            </a:r>
          </a:p>
          <a:p>
            <a:pPr marL="7620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2.GENERALIZATION OF USE CASE</a:t>
            </a:r>
          </a:p>
          <a:p>
            <a:pPr marL="7620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3.INCLUDE BETWEEN TWO CASES</a:t>
            </a:r>
          </a:p>
          <a:p>
            <a:pPr marL="7620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4.EXTEND BETWEEN TWO USE CASES</a:t>
            </a:r>
          </a:p>
          <a:p>
            <a:pPr marL="7620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5.GENERALIZATION OF AN ACTOR</a:t>
            </a:r>
            <a:endParaRPr lang="en-IN" sz="1800" b="1" dirty="0">
              <a:solidFill>
                <a:srgbClr val="0070C0"/>
              </a:solidFill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5984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79512" y="123478"/>
            <a:ext cx="8352928" cy="136815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IN" dirty="0">
                <a:solidFill>
                  <a:srgbClr val="0070C0"/>
                </a:solidFill>
              </a:rPr>
            </a:br>
            <a:br>
              <a:rPr lang="en-IN" dirty="0">
                <a:solidFill>
                  <a:srgbClr val="0070C0"/>
                </a:solidFill>
              </a:rPr>
            </a:br>
            <a:br>
              <a:rPr lang="en-IN" dirty="0">
                <a:solidFill>
                  <a:srgbClr val="0070C0"/>
                </a:solidFill>
              </a:rPr>
            </a:br>
            <a:br>
              <a:rPr lang="en-IN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1.ASSOCIATION BETWEEN ACTOR AND USECASE</a:t>
            </a:r>
            <a:br>
              <a:rPr lang="en-US" sz="4000" dirty="0">
                <a:solidFill>
                  <a:srgbClr val="0070C0"/>
                </a:solidFill>
              </a:rPr>
            </a:b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07504" y="1491630"/>
            <a:ext cx="8856984" cy="36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An actor must be associated with </a:t>
            </a:r>
            <a:r>
              <a:rPr lang="en-US" sz="2000" b="1" dirty="0" err="1">
                <a:solidFill>
                  <a:srgbClr val="0070C0"/>
                </a:solidFill>
              </a:rPr>
              <a:t>atleast</a:t>
            </a:r>
            <a:r>
              <a:rPr lang="en-US" sz="2000" b="1" dirty="0">
                <a:solidFill>
                  <a:srgbClr val="0070C0"/>
                </a:solidFill>
              </a:rPr>
              <a:t> one </a:t>
            </a:r>
            <a:r>
              <a:rPr lang="en-US" sz="2000" b="1" dirty="0" err="1">
                <a:solidFill>
                  <a:srgbClr val="0070C0"/>
                </a:solidFill>
              </a:rPr>
              <a:t>usecase</a:t>
            </a:r>
            <a:r>
              <a:rPr lang="en-US" sz="2000" b="1" dirty="0">
                <a:solidFill>
                  <a:srgbClr val="0070C0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An actor can be associated with multiple </a:t>
            </a:r>
            <a:r>
              <a:rPr lang="en-US" sz="2000" b="1" dirty="0" err="1">
                <a:solidFill>
                  <a:srgbClr val="0070C0"/>
                </a:solidFill>
              </a:rPr>
              <a:t>usecases</a:t>
            </a:r>
            <a:r>
              <a:rPr lang="en-US" sz="2000" b="1" dirty="0">
                <a:solidFill>
                  <a:srgbClr val="0070C0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Multiple actors can be associated with a single </a:t>
            </a:r>
            <a:r>
              <a:rPr lang="en-US" sz="2000" b="1" dirty="0" err="1">
                <a:solidFill>
                  <a:srgbClr val="0070C0"/>
                </a:solidFill>
              </a:rPr>
              <a:t>usecase</a:t>
            </a:r>
            <a:r>
              <a:rPr lang="en-US" sz="20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003798"/>
            <a:ext cx="39624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097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352928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76200" indent="0"/>
            <a:r>
              <a:rPr lang="en-US" dirty="0">
                <a:solidFill>
                  <a:srgbClr val="0070C0"/>
                </a:solidFill>
              </a:rPr>
              <a:t>2.GENERALIZATION OF USE CASE</a:t>
            </a: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8288" y="699542"/>
            <a:ext cx="8856984" cy="43204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1800" dirty="0"/>
              <a:t>Use case generalisation can be used when you have one use case that is similar to another, but does something slightly differently or something more.</a:t>
            </a:r>
          </a:p>
          <a:p>
            <a:r>
              <a:rPr lang="en-IN" sz="1800" dirty="0"/>
              <a:t>The child use case inherits the behaviour and meaning of the present use case.</a:t>
            </a:r>
            <a:endParaRPr lang="en-IN" sz="1800" b="1" dirty="0">
              <a:solidFill>
                <a:srgbClr val="0070C0"/>
              </a:solidFill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11710"/>
            <a:ext cx="554461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146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352928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76200" indent="0"/>
            <a:r>
              <a:rPr lang="en-US" dirty="0">
                <a:solidFill>
                  <a:srgbClr val="0070C0"/>
                </a:solidFill>
              </a:rPr>
              <a:t>3.INCLUDE BETWEEN TWO CASES</a:t>
            </a: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8288" y="627534"/>
            <a:ext cx="8856984" cy="4392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1800" b="1" dirty="0">
                <a:solidFill>
                  <a:srgbClr val="0070C0"/>
                </a:solidFill>
              </a:rPr>
              <a:t>The includes relationship implies one use case includes the behaviour of another use case in its sequence</a:t>
            </a:r>
            <a:r>
              <a:rPr lang="en-IN" sz="1800" dirty="0"/>
              <a:t>.</a:t>
            </a:r>
          </a:p>
          <a:p>
            <a:r>
              <a:rPr lang="en-IN" sz="1800" dirty="0"/>
              <a:t>The </a:t>
            </a:r>
            <a:r>
              <a:rPr lang="en-IN" sz="1800" b="1" dirty="0">
                <a:solidFill>
                  <a:srgbClr val="7030A0"/>
                </a:solidFill>
              </a:rPr>
              <a:t>includes relationship is appropriate when you have a chunk of behaviour that is similar across a number of use cases.</a:t>
            </a:r>
          </a:p>
          <a:p>
            <a:r>
              <a:rPr lang="en-IN" sz="1800" dirty="0"/>
              <a:t>Thus, the includes relationship explores the </a:t>
            </a:r>
            <a:r>
              <a:rPr lang="en-IN" sz="1800" b="1" dirty="0">
                <a:solidFill>
                  <a:srgbClr val="7030A0"/>
                </a:solidFill>
              </a:rPr>
              <a:t>issue of reuse by factoring </a:t>
            </a:r>
            <a:r>
              <a:rPr lang="en-IN" sz="1800" dirty="0"/>
              <a:t>out the</a:t>
            </a:r>
          </a:p>
          <a:p>
            <a:pPr marL="76200" indent="0">
              <a:buNone/>
            </a:pPr>
            <a:r>
              <a:rPr lang="en-IN" sz="1800" dirty="0"/>
              <a:t>       commonality across use cases.</a:t>
            </a:r>
          </a:p>
          <a:p>
            <a:r>
              <a:rPr lang="en-IN" sz="1800" dirty="0"/>
              <a:t>The includes relationship is represented using a predefined stereotype &lt;&lt;include&gt;&gt;.</a:t>
            </a:r>
          </a:p>
          <a:p>
            <a:r>
              <a:rPr lang="en-IN" sz="1800" dirty="0"/>
              <a:t>In the includes relationship, </a:t>
            </a: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</a:rPr>
              <a:t>a base use case compulsorily and automatically includes the behaviour of the common use case.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70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539552" y="267494"/>
            <a:ext cx="8064896" cy="57606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UNIFIED MODELLING LANGUAGE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07504" y="915567"/>
            <a:ext cx="8856984" cy="38884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/>
            <a:r>
              <a:rPr lang="en-IN" dirty="0"/>
              <a:t>UML is a language for documenting models.</a:t>
            </a:r>
          </a:p>
          <a:p>
            <a:pPr algn="just"/>
            <a:r>
              <a:rPr lang="en-IN" dirty="0"/>
              <a:t>UML has its syntax (a set of basic symbols and sentence formation rules) and semantics (meanings of basic symbols and sentences).</a:t>
            </a:r>
          </a:p>
          <a:p>
            <a:pPr algn="just"/>
            <a:r>
              <a:rPr lang="en-IN" dirty="0"/>
              <a:t>It provides a set of basic graphical notations (e.g. rectangles,   lines, ellipses, etc.) that can be combined in certain ways to document the design and analysis results.</a:t>
            </a:r>
            <a:endParaRPr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896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07504" y="267494"/>
            <a:ext cx="8181196" cy="57606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Includes in Use case diagram </a:t>
            </a:r>
            <a:endParaRPr dirty="0"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2"/>
          </p:nvPr>
        </p:nvSpPr>
        <p:spPr>
          <a:xfrm>
            <a:off x="4815599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43684"/>
            <a:ext cx="3672408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UML use case include relationship shows that behavior of the included use  case is inserted into the behavior of the including use cas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UML use case include relationship shows that behavior of the included use  case is inserted into the behavior of the including use case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300" y="1347614"/>
            <a:ext cx="359811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352928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76200" indent="0"/>
            <a:r>
              <a:rPr lang="en-US" dirty="0">
                <a:solidFill>
                  <a:srgbClr val="0070C0"/>
                </a:solidFill>
              </a:rPr>
              <a:t>3.INCLUDE BETWEEN TWO CASES</a:t>
            </a: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8288" y="627534"/>
            <a:ext cx="8856984" cy="4392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IN"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00074"/>
            <a:ext cx="5688632" cy="420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807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352928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76200" indent="0"/>
            <a:r>
              <a:rPr lang="en-US" dirty="0">
                <a:solidFill>
                  <a:srgbClr val="0070C0"/>
                </a:solidFill>
              </a:rPr>
              <a:t>4. EXTEND BETWEEN TWO CASES</a:t>
            </a: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8288" y="627534"/>
            <a:ext cx="8856984" cy="4392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The main idea behind the extends relationship among use cases is that it</a:t>
            </a:r>
          </a:p>
          <a:p>
            <a:pPr marL="76200" indent="0" algn="just">
              <a:buNone/>
            </a:pPr>
            <a:r>
              <a:rPr lang="en-IN" sz="1800" dirty="0"/>
              <a:t>       </a:t>
            </a: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</a:rPr>
              <a:t>allows you show optional system behaviour.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 </a:t>
            </a:r>
            <a:r>
              <a:rPr lang="en-IN" sz="1800" b="1" dirty="0">
                <a:solidFill>
                  <a:srgbClr val="FF0000"/>
                </a:solidFill>
              </a:rPr>
              <a:t>An optional system behaviour is executed only if certain conditions </a:t>
            </a:r>
            <a:r>
              <a:rPr lang="en-IN" sz="1800" dirty="0"/>
              <a:t>hold, otherwise the optional behaviour is not executed.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The  extends  relationship is similar to generalisation. But unlike generalisation, the extending use case can add additional behaviour only at an extension point only when certain conditions are satisfied.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The extension points are points within the use case where variation to the mainline</a:t>
            </a:r>
          </a:p>
          <a:p>
            <a:pPr marL="76200" indent="0" algn="just">
              <a:buNone/>
            </a:pPr>
            <a:r>
              <a:rPr lang="en-IN" sz="1800" dirty="0"/>
              <a:t>        (normal) action sequence may occur.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 </a:t>
            </a:r>
            <a:r>
              <a:rPr lang="en-IN" sz="1800" b="1" dirty="0">
                <a:solidFill>
                  <a:srgbClr val="FF0000"/>
                </a:solidFill>
              </a:rPr>
              <a:t>The extends relationship is normally used to capture alternate paths or scenarios.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499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352928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76200" indent="0"/>
            <a:r>
              <a:rPr lang="en-US" dirty="0">
                <a:solidFill>
                  <a:srgbClr val="0070C0"/>
                </a:solidFill>
              </a:rPr>
              <a:t>4. EXTEND BETWEEN TWO CASES</a:t>
            </a: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8288" y="627534"/>
            <a:ext cx="8856984" cy="4392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algn="just">
              <a:buNone/>
            </a:pPr>
            <a:endParaRPr lang="en-IN"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71550"/>
            <a:ext cx="525658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362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352928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76200" indent="0"/>
            <a:r>
              <a:rPr lang="en-US" dirty="0">
                <a:solidFill>
                  <a:srgbClr val="0070C0"/>
                </a:solidFill>
              </a:rPr>
              <a:t>5.GENERALIZATION OF AN ACTOR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8288" y="627534"/>
            <a:ext cx="8856984" cy="4392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sz="1800" dirty="0"/>
              <a:t>Generalization of an actor means an actor can inherit the role of the other actor.</a:t>
            </a:r>
          </a:p>
          <a:p>
            <a:pPr algn="just"/>
            <a:r>
              <a:rPr lang="en-US" sz="1800" b="1" dirty="0">
                <a:solidFill>
                  <a:srgbClr val="FF0000"/>
                </a:solidFill>
              </a:rPr>
              <a:t>Descendent inherits all the </a:t>
            </a:r>
            <a:r>
              <a:rPr lang="en-US" sz="1800" b="1" dirty="0" err="1">
                <a:solidFill>
                  <a:srgbClr val="FF0000"/>
                </a:solidFill>
              </a:rPr>
              <a:t>usecases</a:t>
            </a:r>
            <a:r>
              <a:rPr lang="en-US" sz="1800" b="1" dirty="0">
                <a:solidFill>
                  <a:srgbClr val="FF0000"/>
                </a:solidFill>
              </a:rPr>
              <a:t> of the ancestor</a:t>
            </a:r>
          </a:p>
          <a:p>
            <a:pPr algn="just"/>
            <a:r>
              <a:rPr lang="en-US" sz="1800" dirty="0"/>
              <a:t>The descendent has one or more </a:t>
            </a:r>
            <a:r>
              <a:rPr lang="en-US" sz="1800" dirty="0" err="1"/>
              <a:t>usecases</a:t>
            </a:r>
            <a:r>
              <a:rPr lang="en-US" sz="1800" dirty="0"/>
              <a:t>  that are specific to that role.</a:t>
            </a:r>
            <a:endParaRPr lang="en-IN"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23678"/>
            <a:ext cx="390525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407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79512" y="123478"/>
            <a:ext cx="8640960" cy="86409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76200" indent="0"/>
            <a:r>
              <a:rPr lang="en-US" dirty="0"/>
              <a:t>Use case diagram of a ATM system showing extend and include features: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8288" y="1059582"/>
            <a:ext cx="8856984" cy="39604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algn="just">
              <a:buNone/>
            </a:pPr>
            <a:endParaRPr lang="en-IN"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7" name="Picture 6" descr="C:\Users\mima\Desktop\20190208_12512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203597"/>
            <a:ext cx="4530467" cy="3672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5084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352928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76200" indent="0"/>
            <a:r>
              <a:rPr lang="en-US" dirty="0">
                <a:solidFill>
                  <a:srgbClr val="0070C0"/>
                </a:solidFill>
              </a:rPr>
              <a:t>EXAMPLES OF USECASE DIAGRAM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8288" y="627534"/>
            <a:ext cx="8856984" cy="4392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algn="just">
              <a:buNone/>
            </a:pPr>
            <a:endParaRPr lang="en-IN"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762000"/>
            <a:ext cx="6840760" cy="411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79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352928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76200" indent="0"/>
            <a:r>
              <a:rPr lang="en-US" dirty="0">
                <a:solidFill>
                  <a:srgbClr val="0070C0"/>
                </a:solidFill>
              </a:rPr>
              <a:t>EXAMPLES OF USECASE DIAGRAM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8288" y="627534"/>
            <a:ext cx="8856984" cy="4392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algn="just">
              <a:buNone/>
            </a:pPr>
            <a:endParaRPr lang="en-IN"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10242" name="Picture 2" descr="https://lh3.googleusercontent.com/proxy/hKhoDptK5X5WlSNi0idxvjuLCfhqG2kjPgsoVBR0BbAkZM26NKAdBVEZopA3OgJHofkchXyLLFF1qveTtic4ifZ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7534"/>
            <a:ext cx="7272808" cy="436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501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352928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76200" indent="0"/>
            <a:r>
              <a:rPr lang="en-US" dirty="0">
                <a:solidFill>
                  <a:srgbClr val="0070C0"/>
                </a:solidFill>
              </a:rPr>
              <a:t>SUMMARY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8288" y="627534"/>
            <a:ext cx="8856984" cy="4392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1800" dirty="0"/>
              <a:t>Object modelling is very important in analysing, designing, and understanding systems. </a:t>
            </a:r>
          </a:p>
          <a:p>
            <a:r>
              <a:rPr lang="en-IN" sz="1800" dirty="0"/>
              <a:t>UML has rapidly gained popularity and is poised to become a standard in object modelling.</a:t>
            </a:r>
          </a:p>
          <a:p>
            <a:r>
              <a:rPr lang="en-IN" sz="1800" dirty="0"/>
              <a:t>UML can be used to construct five different views of a system using nine different kinds of diagrams.</a:t>
            </a:r>
          </a:p>
          <a:p>
            <a:r>
              <a:rPr lang="en-IN" sz="1800" dirty="0"/>
              <a:t>We discussed the syntax and semantics of some important types of   use case diagrams which can be constructed using UML.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5241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31000">
              <a:schemeClr val="accent1"/>
            </a:gs>
            <a:gs pos="66000">
              <a:schemeClr val="accent2"/>
            </a:gs>
            <a:gs pos="100000">
              <a:schemeClr val="accent3"/>
            </a:gs>
          </a:gsLst>
          <a:lin ang="18900732" scaled="0"/>
        </a:gra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>
            <a:spLocks noGrp="1"/>
          </p:cNvSpPr>
          <p:nvPr>
            <p:ph type="title"/>
          </p:nvPr>
        </p:nvSpPr>
        <p:spPr>
          <a:xfrm>
            <a:off x="855300" y="1146825"/>
            <a:ext cx="31386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13" name="Google Shape;313;p36"/>
          <p:cNvSpPr txBox="1">
            <a:spLocks noGrp="1"/>
          </p:cNvSpPr>
          <p:nvPr>
            <p:ph type="body" idx="1"/>
          </p:nvPr>
        </p:nvSpPr>
        <p:spPr>
          <a:xfrm>
            <a:off x="855300" y="2178375"/>
            <a:ext cx="3138600" cy="181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Any questions?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6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315" name="Google Shape;315;p36"/>
          <p:cNvGrpSpPr/>
          <p:nvPr/>
        </p:nvGrpSpPr>
        <p:grpSpPr>
          <a:xfrm>
            <a:off x="6551508" y="1271571"/>
            <a:ext cx="1332809" cy="1232079"/>
            <a:chOff x="5975075" y="2327500"/>
            <a:chExt cx="420100" cy="388350"/>
          </a:xfrm>
        </p:grpSpPr>
        <p:sp>
          <p:nvSpPr>
            <p:cNvPr id="316" name="Google Shape;316;p3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251520" y="843558"/>
            <a:ext cx="4824536" cy="41044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dirty="0"/>
              <a:t>UML is a standard language for specifying, visualizing, constructing, and documenting the artifacts of software systems.</a:t>
            </a:r>
          </a:p>
          <a:p>
            <a:pPr marL="0" indent="0" algn="just">
              <a:buNone/>
            </a:pPr>
            <a:endParaRPr lang="en-IN" sz="1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dirty="0"/>
              <a:t>UML is powerful enough to represent all the concepts that exist in object-oriented analysis and design.</a:t>
            </a:r>
          </a:p>
          <a:p>
            <a:pPr marL="0" indent="0" algn="just">
              <a:buNone/>
            </a:pPr>
            <a:endParaRPr lang="en-IN" sz="1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dirty="0"/>
              <a:t>It can be used to model a variety of systems: software systems, business systems, or any other system.</a:t>
            </a:r>
            <a:endParaRPr sz="1800" dirty="0"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95536" y="123478"/>
            <a:ext cx="7710639" cy="7200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b="1" dirty="0"/>
              <a:t>OBJECT MODELLING USING UML</a:t>
            </a:r>
            <a:endParaRPr dirty="0"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5220072" y="1347614"/>
            <a:ext cx="3672408" cy="31617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15566"/>
            <a:ext cx="3672408" cy="375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75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80920" cy="576064"/>
          </a:xfrm>
        </p:spPr>
        <p:txBody>
          <a:bodyPr/>
          <a:lstStyle/>
          <a:p>
            <a:r>
              <a:rPr lang="en-IN" b="1" dirty="0"/>
              <a:t>OBJECT MODELLING USING UML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771550"/>
            <a:ext cx="8568952" cy="43719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A model is constructed by focusing only on a few aspects of the problem and ignoring the rest.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The model of a problem is called an </a:t>
            </a:r>
            <a:r>
              <a:rPr lang="en-IN" sz="2000" dirty="0">
                <a:solidFill>
                  <a:srgbClr val="FF0000"/>
                </a:solidFill>
              </a:rPr>
              <a:t>analysis model.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On the other hand, the model of the solution (code) is called the </a:t>
            </a:r>
            <a:r>
              <a:rPr lang="en-IN" sz="2000" dirty="0">
                <a:solidFill>
                  <a:srgbClr val="FF0000"/>
                </a:solidFill>
              </a:rPr>
              <a:t>design model.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The design model is usually obtained by carrying out iterative refinements to the analysis model using a design methodology.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611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80920" cy="576064"/>
          </a:xfrm>
        </p:spPr>
        <p:txBody>
          <a:bodyPr/>
          <a:lstStyle/>
          <a:p>
            <a:r>
              <a:rPr lang="en-IN" b="1" dirty="0"/>
              <a:t>OBJECT MODELLING USING UML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771550"/>
            <a:ext cx="8496944" cy="43719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/>
              <a:t>UML is a visual language for developing software blue prints     (designs). A blue print or design represents the model.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/>
              <a:t>For example, while constructing buildings, a designer or architect develops the building blueprints.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/>
              <a:t>Similarly, we can also  develop blue prints for a software system.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</a:rPr>
              <a:t>UML is the most commonly and frequently used language for       building  software system blueprints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/>
              <a:t>UML is not a programming language, it is rather a visual 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627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5300" y="555526"/>
            <a:ext cx="7433400" cy="432048"/>
          </a:xfrm>
        </p:spPr>
        <p:txBody>
          <a:bodyPr/>
          <a:lstStyle/>
          <a:p>
            <a:r>
              <a:rPr lang="en-US" dirty="0"/>
              <a:t>EVOLUTION OF UML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55300" y="1059582"/>
            <a:ext cx="7433400" cy="3328265"/>
          </a:xfrm>
        </p:spPr>
        <p:txBody>
          <a:bodyPr/>
          <a:lstStyle/>
          <a:p>
            <a:pPr marL="7620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9582"/>
            <a:ext cx="7344816" cy="328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22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539552" y="267494"/>
            <a:ext cx="8064896" cy="57606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UNIFIED MODELLING LANGUAGE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07504" y="915567"/>
            <a:ext cx="8856984" cy="38884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/>
            <a:r>
              <a:rPr lang="en-IN" sz="2000" dirty="0"/>
              <a:t>UML is a language for documenting models.</a:t>
            </a:r>
          </a:p>
          <a:p>
            <a:pPr algn="just"/>
            <a:r>
              <a:rPr lang="en-IN" sz="2000" dirty="0"/>
              <a:t>UML has its syntax (a set of basic symbols and sentence formation rules) and semantics (meanings of basic symbols and sentences).</a:t>
            </a:r>
          </a:p>
          <a:p>
            <a:pPr algn="just"/>
            <a:r>
              <a:rPr lang="en-IN" sz="2000" dirty="0"/>
              <a:t>It provides a set of basic graphical notations (e.g. rectangles,   lines, ellipses, etc.) that can be combined </a:t>
            </a:r>
            <a:r>
              <a:rPr lang="en-IN" sz="2000" dirty="0" err="1"/>
              <a:t>incertain</a:t>
            </a:r>
            <a:r>
              <a:rPr lang="en-IN" sz="2000" dirty="0"/>
              <a:t> ways to document the design and analysis results</a:t>
            </a:r>
            <a:endParaRPr sz="2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242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267494"/>
            <a:ext cx="8352928" cy="43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What is a model?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07504" y="699542"/>
            <a:ext cx="8856984" cy="44439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1600" dirty="0"/>
              <a:t>A model is an abstraction of a real problem (or situation), and is constructed by leaving out unnecessary details. </a:t>
            </a:r>
          </a:p>
          <a:p>
            <a:pPr marL="76200" indent="0">
              <a:buNone/>
            </a:pPr>
            <a:r>
              <a:rPr lang="en-IN" sz="2000" b="1" dirty="0"/>
              <a:t>Why construct a model?</a:t>
            </a:r>
          </a:p>
          <a:p>
            <a:r>
              <a:rPr lang="en-IN" sz="1600" dirty="0"/>
              <a:t>It helps to manage the complexity in a problem and facilitates arriving at good solutions and at the same time helps to reduce the design costs.</a:t>
            </a:r>
          </a:p>
          <a:p>
            <a:pPr algn="just"/>
            <a:r>
              <a:rPr lang="en-IN" sz="1600" dirty="0"/>
              <a:t>Analysis and Design models can be used for a variety of purposes during software development:</a:t>
            </a:r>
          </a:p>
          <a:p>
            <a:r>
              <a:rPr lang="en-IN" sz="1600" dirty="0"/>
              <a:t>Analysis</a:t>
            </a:r>
          </a:p>
          <a:p>
            <a:r>
              <a:rPr lang="en-IN" sz="1600" dirty="0"/>
              <a:t>Specification</a:t>
            </a:r>
          </a:p>
          <a:p>
            <a:r>
              <a:rPr lang="en-IN" sz="1600" dirty="0"/>
              <a:t>Design</a:t>
            </a:r>
          </a:p>
          <a:p>
            <a:r>
              <a:rPr lang="en-IN" sz="1600" dirty="0"/>
              <a:t>Coding</a:t>
            </a:r>
          </a:p>
          <a:p>
            <a:r>
              <a:rPr lang="en-IN" sz="1600" dirty="0"/>
              <a:t>Visualisation and understanding of an implementation.</a:t>
            </a:r>
          </a:p>
          <a:p>
            <a:r>
              <a:rPr lang="en-IN" sz="1600" dirty="0"/>
              <a:t>Testing, etc.</a:t>
            </a:r>
            <a:endParaRPr sz="16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2425166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061A22"/>
      </a:dk1>
      <a:lt1>
        <a:srgbClr val="FFFFFF"/>
      </a:lt1>
      <a:dk2>
        <a:srgbClr val="808D8B"/>
      </a:dk2>
      <a:lt2>
        <a:srgbClr val="E7EDEB"/>
      </a:lt2>
      <a:accent1>
        <a:srgbClr val="CCFF67"/>
      </a:accent1>
      <a:accent2>
        <a:srgbClr val="6DD84D"/>
      </a:accent2>
      <a:accent3>
        <a:srgbClr val="17B342"/>
      </a:accent3>
      <a:accent4>
        <a:srgbClr val="009E9A"/>
      </a:accent4>
      <a:accent5>
        <a:srgbClr val="075E68"/>
      </a:accent5>
      <a:accent6>
        <a:srgbClr val="E4FDC4"/>
      </a:accent6>
      <a:hlink>
        <a:srgbClr val="00806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2201</Words>
  <Application>Microsoft Office PowerPoint</Application>
  <PresentationFormat>On-screen Show (16:9)</PresentationFormat>
  <Paragraphs>224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Roboto Slab</vt:lpstr>
      <vt:lpstr>Arial</vt:lpstr>
      <vt:lpstr>Roboto Light</vt:lpstr>
      <vt:lpstr>Roboto</vt:lpstr>
      <vt:lpstr>Wingdings</vt:lpstr>
      <vt:lpstr>Calibri</vt:lpstr>
      <vt:lpstr>Minola template</vt:lpstr>
      <vt:lpstr>CST 205 OOP :Object modeling using UML </vt:lpstr>
      <vt:lpstr>OBJECTIVES</vt:lpstr>
      <vt:lpstr>UNIFIED MODELLING LANGUAGE</vt:lpstr>
      <vt:lpstr>OBJECT MODELLING USING UML</vt:lpstr>
      <vt:lpstr>OBJECT MODELLING USING UML</vt:lpstr>
      <vt:lpstr>OBJECT MODELLING USING UML</vt:lpstr>
      <vt:lpstr>EVOLUTION OF UML</vt:lpstr>
      <vt:lpstr>UNIFIED MODELLING LANGUAGE</vt:lpstr>
      <vt:lpstr>What is a model?</vt:lpstr>
      <vt:lpstr>UML DIAGRAMS</vt:lpstr>
      <vt:lpstr>UML DIAGRAMS</vt:lpstr>
      <vt:lpstr>USE CASE MODEL</vt:lpstr>
      <vt:lpstr>USE CASE MODEL</vt:lpstr>
      <vt:lpstr>USE CASE MODEL</vt:lpstr>
      <vt:lpstr>USE CASE MODEL</vt:lpstr>
      <vt:lpstr>Use case diagram :Representation of Use Cases</vt:lpstr>
      <vt:lpstr>Use case diagram :Representation of Use Cases</vt:lpstr>
      <vt:lpstr>What is a Use case diagram </vt:lpstr>
      <vt:lpstr>The use case model for the Tic-tac-toe game software</vt:lpstr>
      <vt:lpstr>Use case diagram At a Glance</vt:lpstr>
      <vt:lpstr> Purpose of Use case diagram </vt:lpstr>
      <vt:lpstr>Use case diagram :Text description </vt:lpstr>
      <vt:lpstr>Use case diagram :Example </vt:lpstr>
      <vt:lpstr>Use case diagram :Text description </vt:lpstr>
      <vt:lpstr>Use case diagram :Text description </vt:lpstr>
      <vt:lpstr>   Structuring Relationship in a Usecase diagram </vt:lpstr>
      <vt:lpstr>       1.ASSOCIATION BETWEEN ACTOR AND USECASE </vt:lpstr>
      <vt:lpstr>2.GENERALIZATION OF USE CASE</vt:lpstr>
      <vt:lpstr>3.INCLUDE BETWEEN TWO CASES</vt:lpstr>
      <vt:lpstr>Includes in Use case diagram </vt:lpstr>
      <vt:lpstr>3.INCLUDE BETWEEN TWO CASES</vt:lpstr>
      <vt:lpstr>4. EXTEND BETWEEN TWO CASES</vt:lpstr>
      <vt:lpstr>4. EXTEND BETWEEN TWO CASES</vt:lpstr>
      <vt:lpstr>5.GENERALIZATION OF AN ACTOR</vt:lpstr>
      <vt:lpstr>Use case diagram of a ATM system showing extend and include features:</vt:lpstr>
      <vt:lpstr>EXAMPLES OF USECASE DIAGRAM</vt:lpstr>
      <vt:lpstr>EXAMPLES OF USECASE DIAGRAM</vt:lpstr>
      <vt:lpstr>SUMMARY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 205 </dc:title>
  <cp:lastModifiedBy>Mithu Mery George Toc H</cp:lastModifiedBy>
  <cp:revision>48</cp:revision>
  <dcterms:modified xsi:type="dcterms:W3CDTF">2021-11-23T00:43:49Z</dcterms:modified>
</cp:coreProperties>
</file>